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1811000" cy="1670685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  <Relationship Id="rId16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只想先纠正一个最常见的误会：很多人以为绿茶、红茶、黑茶是按茶叶或茶汤的颜色分的，其实不是。国家标准茶叶分类里写得很清楚，分类依据是加工工艺和产品特性，再结合茶树品种、鲜叶原料和产地，六个类名分别是绿茶、红茶、黄茶、乌龙茶、白茶、黑茶。所以这一整页纸的读法就是：先看工序，再看茶。页面下方那条从左往右的横线，是后面每一页都会再出现的发酵度轴，六个手写类名就落在它上面，你现在只要记住它们的先后顺序。最后一句是使用说明：这九页里的任何一页都可以单独打印，夹进你自己的本子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把六类放在同一条轴上，轴上排的是发酵，也就是氧化的程度。从上往下，绿茶不发酵，靠的是杀青这一道把酶灭活，氧化停在起点；白茶微发酵，只有萎凋和干燥，不炒也不揉；黄茶轻发酵，是在绿茶那套工序上多加了闷黄这一道；青茶半发酵，靠做青摇出局部氧化；红茶全发酵，发酵在这里是一道独立的工序，氧化一路跑满；黑茶最特别，它是后发酵，靠渥堆把发酵交给微生物，不是靠茶叶自己的酶。两端的对照最值得记：绿茶把酶按住，黑茶把发酵交给微生物，中间四类是这两种做法之间的不同停留位置。后面六页会分别把这条轴的每一段放大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绿茶这一页的中心只有两个字：杀青。它是整条工序链的分界，鲜叶采来先摊晾，然后杀青，再揉捻做形，最后干燥。杀青做的事是把茶叶里的酶灭活，氧化因此停在起点，这就是绿茶被叫做不发酵茶的原因，也是它清汤绿叶这个品质特征的来源，冲泡得当时茶汤是嫩绿明亮的。同一个原因也带来了它的短板：绿茶鲜爽，但也最怕烫。代表茶里西湖龙井最有名，以色绿、香郁、味甘、形美这四绝著称，另一个常见的是碧螺春。冲泡上，水温控制在八十到八十五摄氏度之间，用盖碗的话首泡十二秒以内就该出汤，碧螺春这种螺形茶可以按十五秒、二十秒、三十秒、四十秒逐泡递进。所以挑绿茶的原则很简单：越嫩越怕烫，水一沸先晾一晾再冲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白茶是六类里工序最少的一类，这一页故意留了大片空白来表达这件事。一个大括号括住的只有两个词：萎凋和干燥。不炒也不揉，就这两步。工序少直接决定了它的外观特征——叶表的白毫完整地保留下来，干茶因此呈现白色。代表茶是白毫银针和白牡丹，银针是满披银毫的单芽。这里要特别说明一处诚实的空缺：白茶整个类别的汤色，本次检索没有取得权威表述，所以页面上写了 NO DATA，那个浅黄的色块只是本页的识别色，不是审评意义上的汤色。冲泡温度是八十五到九十摄氏度，品类内还可以再细分，白毫银针适合八十五到九十五度，白牡丹在九十到一百度之间；新白茶前三泡各十秒，第四泡二十秒，第五泡三十秒，老白茶每泡再延长三到五秒。挑白茶就看毫，白毫完整说明萎凋和干燥都没有伤到叶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很多人分不清黄茶和绿茶，这一页用划掉重写的方式回答。上面那行是绿茶的工序，摊晾、杀青、揉捻、干燥，被一笔划掉；下面重写的黄茶工序，是在同样的位置中间插进了闷黄这一道。闷黄是黄茶区别于绿茶的独有工序，也是它关键的一道，它可以在杀青之后进行，也可以在毛火之后进行。黄叶黄汤这个品质特征，就是这一道闷出来的。代表茶通常说三种：君山银针、蒙顶黄芽、霍山黄芽。汤色上，君山银针的描述是橙黄明净，霍山黄芽则有外观金黄、叶底嫩黄、汤色黄绿的三黄之称。冲泡温度和绿茶一样是八十到八十五摄氏度，不要用沸水，出汤时间比绿茶多闷两三秒就可以。挑黄茶有个直接的判据：闷黄到位的黄茶不会带绿茶那种生青气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青茶这一页先解决名字的问题：国家标准里叫乌龙茶，传统六类排序里叫青茶，指的是同一类。它的关键工序是做青，也就是摇青碰青，靠时间和温度把氧化停在想要的位置。半发酵不是一个点，而是一整段区间，氧化程度可以从百分之八一路走到百分之八十五，页面上那条越往右越密的排线画的就是这一段。区间这么宽的直接后果是，青茶既可能像绿茶，也可能像红茶。代表茶是安溪铁观音、武夷岩茶和凤凰单丛，大红袍是四大名丛之一，单丛以能天然模拟多种花果香著称。这里也有一处 NO DATA：整个青茶类别通用的汤色，本次检索没有取得权威表述，只有单品层面的描述，比如阿里山乌龙被形容为金黄。水温这一项有两说，一说是九十到九十五摄氏度，另一说是八十到九十五摄氏度，两条都记在末页；出汤十秒以内起，武夷岩茶可以按五秒、十秒、二十秒、四十秒递进。所以买青茶时先问焙火轻重，再问氧化轻重，这两个问题决定了它更靠近哪一端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红茶是全发酵茶，这一页用一条不断的线来表达氧化一路跑满这件事。工序是鲜叶采摘之后萎凋、揉捻、发酵、干燥，注意发酵在这里是一道独立的工序，不是把茶放着不管。氧化跑满带来的结果就是汤色红艳明亮。代表茶有祁门红茶、正山小种和滇红。冲泡上有一处需要提醒的分歧：常规冲泡的说法是八十五到九十摄氏度，另一种工夫冲泡的说法是九十五摄氏度、第五泡用一百度，两条都列在末页，你可以按自己的器具选。投茶比大约一比三十，出汤十秒左右起，第五泡延到十五秒，通常能泡五泡。挑红茶看两点：干茶条索是否紧细乌润，以及汤面有没有金圈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黑茶是六类里唯一一类不靠茶叶自身酶的茶。前面五类都是茶叶自己的酶促氧化，黑茶把发酵交给了微生物。它的工序是杀青、揉捻、渥堆、干燥，渥堆是在温湿环境里进行的微生物发酵，主要由霉菌完成，这个过程可以持续数月到数年，所以时间在这里也成了工序的一部分，页面上那个从茶堆里升起的箭头画的就是这件事。代表茶是普洱熟茶、湖南茯砖和广西六堡。汤色方面，可以确认的是茶叶和茶汤会随氧化加深而变深；红浓这类具体的审评术语本次没有取得来源，所以标了 NO DATA。冲泡用九十五摄氏度，先洗茶，出汤二十秒以内；如果煮着喝，比例是一比八十到一比一百，每次不超过三分钟。挑黑茶最要紧的一句：堆味不是霉味，闻着有仓味的就别买。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页是这份材料的出处。六条来源分别是：国家标准全文公开的茶叶分类标准，提供分类依据和六个类名；中国茶叶博物馆的公众科普，提供发酵程度、汤色和代表茶；科普中国和人民网的制作工艺文章，提供各类的工序链；界面新闻关于冲泡原理和水温的文章，提供各类水温；爱普茶网的六大茶类冲泡方法，提供出汤时间和投茶比；以及维基百科的乌龙茶与后发酵茶条目，提供氧化区间和渥堆的机制描述。页面右侧列了两处两说和三条没有查到的条目：红茶水温和青茶水温各有两种说法，白茶整类汤色、青茶整类通用汤色、黑茶的红浓等审评术语这三项没有取得权威来源，所以宁可写 NO DATA 也不猜。这页纸只保证一件事：每个数字都能回到它的出处。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a4_tea_six_classe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a4_tea_six_classe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4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3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3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1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34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3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23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21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e63384bfde16ce3.png"/>
  <Relationship Id="rId3" Type="http://schemas.openxmlformats.org/officeDocument/2006/relationships/image" Target="../media/image_0e67fb7f0b3f2f46.png"/>
  <Relationship Id="rId4" Type="http://schemas.openxmlformats.org/officeDocument/2006/relationships/image" Target="../media/image_59530e3edcd78ef7.png"/>
  <Relationship Id="rId5" Type="http://schemas.openxmlformats.org/officeDocument/2006/relationships/image" Target="../media/image_4eacd3abf35183cd.png"/>
  <Relationship Id="rId6" Type="http://schemas.openxmlformats.org/officeDocument/2006/relationships/image" Target="../media/image_8a8bbdbd68600538.png"/>
  <Relationship Id="rId7" Type="http://schemas.openxmlformats.org/officeDocument/2006/relationships/image" Target="../media/image_46338521266e180f.png"/>
  <Relationship Id="rId8" Type="http://schemas.openxmlformats.org/officeDocument/2006/relationships/image" Target="../media/image_3836dba9dd8c8169.png"/>
  <Relationship Id="rId9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c1e8a47bdb14320.png"/>
  <Relationship Id="rId3" Type="http://schemas.openxmlformats.org/officeDocument/2006/relationships/image" Target="../media/image_6e63384bfde16ce3.png"/>
  <Relationship Id="rId4" Type="http://schemas.openxmlformats.org/officeDocument/2006/relationships/image" Target="../media/image_e8afc94aab1a4109.png"/>
  <Relationship Id="rId5" Type="http://schemas.openxmlformats.org/officeDocument/2006/relationships/image" Target="../media/image_0e67fb7f0b3f2f46.png"/>
  <Relationship Id="rId6" Type="http://schemas.openxmlformats.org/officeDocument/2006/relationships/image" Target="../media/image_d044ce32e415e6df.png"/>
  <Relationship Id="rId7" Type="http://schemas.openxmlformats.org/officeDocument/2006/relationships/image" Target="../media/image_59530e3edcd78ef7.png"/>
  <Relationship Id="rId8" Type="http://schemas.openxmlformats.org/officeDocument/2006/relationships/image" Target="../media/image_abb90cfa6d180286.png"/>
  <Relationship Id="rId9" Type="http://schemas.openxmlformats.org/officeDocument/2006/relationships/image" Target="../media/image_4eacd3abf35183cd.png"/>
  <Relationship Id="rId10" Type="http://schemas.openxmlformats.org/officeDocument/2006/relationships/image" Target="../media/image_bfdee9feb182d78e.png"/>
  <Relationship Id="rId11" Type="http://schemas.openxmlformats.org/officeDocument/2006/relationships/image" Target="../media/image_8a8bbdbd68600538.png"/>
  <Relationship Id="rId12" Type="http://schemas.openxmlformats.org/officeDocument/2006/relationships/image" Target="../media/image_9fbd3323d11550ad.png"/>
  <Relationship Id="rId13" Type="http://schemas.openxmlformats.org/officeDocument/2006/relationships/image" Target="../media/image_46338521266e180f.png"/>
  <Relationship Id="rId14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e63384bfde16ce3.png"/>
  <Relationship Id="rId3" Type="http://schemas.openxmlformats.org/officeDocument/2006/relationships/image" Target="../media/image_6c1e8a47bdb14320.png"/>
  <Relationship Id="rId4" Type="http://schemas.openxmlformats.org/officeDocument/2006/relationships/image" Target="../media/image_ee441f93fb2e5f1a.png"/>
  <Relationship Id="rId5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e67fb7f0b3f2f46.png"/>
  <Relationship Id="rId3" Type="http://schemas.openxmlformats.org/officeDocument/2006/relationships/image" Target="../media/image_e8afc94aab1a4109.png"/>
  <Relationship Id="rId4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59530e3edcd78ef7.png"/>
  <Relationship Id="rId3" Type="http://schemas.openxmlformats.org/officeDocument/2006/relationships/image" Target="../media/image_d044ce32e415e6df.png"/>
  <Relationship Id="rId4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eacd3abf35183cd.png"/>
  <Relationship Id="rId3" Type="http://schemas.openxmlformats.org/officeDocument/2006/relationships/image" Target="../media/image_abb90cfa6d180286.png"/>
  <Relationship Id="rId4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8a8bbdbd68600538.png"/>
  <Relationship Id="rId3" Type="http://schemas.openxmlformats.org/officeDocument/2006/relationships/image" Target="../media/image_bfdee9feb182d78e.png"/>
  <Relationship Id="rId4" Type="http://schemas.openxmlformats.org/officeDocument/2006/relationships/image" Target="../media/image_ff3e36ab01cd7dab.png"/>
  <Relationship Id="rId5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6338521266e180f.png"/>
  <Relationship Id="rId3" Type="http://schemas.openxmlformats.org/officeDocument/2006/relationships/image" Target="../media/image_9fbd3323d11550ad.png"/>
  <Relationship Id="rId4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hyperlink" Target="https://openstd.samr.gov.cn/bzgk/gb/newGbInfo?hcno=1FF5A0EB54D6C8ADF201F54F53BA32DC" TargetMode="External"/>
  <Relationship Id="rId3" Type="http://schemas.openxmlformats.org/officeDocument/2006/relationships/hyperlink" Target="https://z.hangzhou.com.cn/2020/rwwhql/content/content_7731092.htm" TargetMode="External"/>
  <Relationship Id="rId4" Type="http://schemas.openxmlformats.org/officeDocument/2006/relationships/hyperlink" Target="http://kpzg.people.com.cn/n1/2016/1109/c404390-28846132.html" TargetMode="External"/>
  <Relationship Id="rId5" Type="http://schemas.openxmlformats.org/officeDocument/2006/relationships/hyperlink" Target="https://www.jiemian.com/article/1369751.html" TargetMode="External"/>
  <Relationship Id="rId6" Type="http://schemas.openxmlformats.org/officeDocument/2006/relationships/hyperlink" Target="https://m.ipucha.com/show-172-1167.html" TargetMode="External"/>
  <Relationship Id="rId7" Type="http://schemas.openxmlformats.org/officeDocument/2006/relationships/hyperlink" Target="https://en.wikipedia.org/wiki/Oolong" TargetMode="External"/>
  <Relationship Id="rId8" Type="http://schemas.openxmlformats.org/officeDocument/2006/relationships/image" Target="../media/image_3836dba9dd8c8169.png"/>
  <Relationship Id="rId9" Type="http://schemas.openxmlformats.org/officeDocument/2006/relationships/notesSlide" Target="../notesSlides/notesSlide9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66750" y="2582228"/>
            <a:ext cx="10023348" cy="3523297"/>
            <a:chOff x="666750" y="2582228"/>
            <a:chExt cx="10023348" cy="3523297"/>
          </a:xfrm>
        </p:grpSpPr>
        <p:sp>
          <p:nvSpPr>
            <p:cNvPr id="2" name="TextBox 2"/>
            <p:cNvSpPr txBox="1"/>
            <p:nvPr/>
          </p:nvSpPr>
          <p:spPr>
            <a:xfrm>
              <a:off x="672846" y="2582228"/>
              <a:ext cx="238848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spc="4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一张纸讲清楚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6750" y="3213735"/>
              <a:ext cx="10023348" cy="2247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7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中国茶六大类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66750" y="5229225"/>
              <a:ext cx="835914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颜色不决定茶类，</a:t>
              </a:r>
              <a:r>
                <a:rPr lang="zh-CN" sz="450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工艺才决定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8274" y="6877050"/>
            <a:ext cx="9294876" cy="1712023"/>
            <a:chOff x="668274" y="6877050"/>
            <a:chExt cx="9294876" cy="1712023"/>
          </a:xfrm>
        </p:grpSpPr>
        <p:sp>
          <p:nvSpPr>
            <p:cNvPr id="6" name="Freeform 6"/>
            <p:cNvSpPr/>
            <p:nvPr/>
          </p:nvSpPr>
          <p:spPr>
            <a:xfrm>
              <a:off x="704850" y="6877050"/>
              <a:ext cx="9258300" cy="47625"/>
            </a:xfrm>
            <a:custGeom>
              <a:avLst/>
              <a:gdLst/>
              <a:ahLst/>
              <a:cxnLst/>
              <a:rect l="l" t="t" r="r" b="b"/>
              <a:pathLst>
                <a:path w="9258300" h="47625">
                  <a:moveTo>
                    <a:pt x="0" y="38100"/>
                  </a:moveTo>
                  <a:cubicBezTo>
                    <a:pt x="3086100" y="0"/>
                    <a:pt x="6172200" y="3175"/>
                    <a:pt x="925830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68274" y="7247572"/>
              <a:ext cx="8622792" cy="13415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分类依据只有一条：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加工工艺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国家标准 GB/T 30766-2014 就是这么分的。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2000" y="9753600"/>
            <a:ext cx="10058400" cy="1995107"/>
            <a:chOff x="762000" y="9753600"/>
            <a:chExt cx="10058400" cy="1995107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0" y="9753600"/>
              <a:ext cx="1333500" cy="723900"/>
            </a:xfrm>
            <a:prstGeom prst="rect">
              <a:avLst/>
            </a:prstGeom>
          </p:spPr>
        </p:pic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81250" y="9753600"/>
              <a:ext cx="1333500" cy="771525"/>
            </a:xfrm>
            <a:prstGeom prst="rect">
              <a:avLst/>
            </a:prstGeom>
          </p:spPr>
        </p:pic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0500" y="9753600"/>
              <a:ext cx="1333500" cy="723900"/>
            </a:xfrm>
            <a:prstGeom prst="rect">
              <a:avLst/>
            </a:prstGeom>
          </p:spPr>
        </p:pic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19750" y="9753600"/>
              <a:ext cx="1333500" cy="771525"/>
            </a:xfrm>
            <a:prstGeom prst="rect">
              <a:avLst/>
            </a:prstGeom>
          </p:spPr>
        </p:pic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39000" y="9753600"/>
              <a:ext cx="1333500" cy="714375"/>
            </a:xfrm>
            <a:prstGeom prst="rect">
              <a:avLst/>
            </a:prstGeom>
          </p:spPr>
        </p:pic>
        <p:pic>
          <p:nvPicPr>
            <p:cNvPr id="14" name="Imag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61425" y="9753600"/>
              <a:ext cx="1327150" cy="733425"/>
            </a:xfrm>
            <a:prstGeom prst="rect">
              <a:avLst/>
            </a:prstGeom>
          </p:spPr>
        </p:pic>
        <p:sp>
          <p:nvSpPr>
            <p:cNvPr id="15" name="Polyline 15"/>
            <p:cNvSpPr/>
            <p:nvPr/>
          </p:nvSpPr>
          <p:spPr>
            <a:xfrm>
              <a:off x="990600" y="10782300"/>
              <a:ext cx="8934450" cy="38100"/>
            </a:xfrm>
            <a:custGeom>
              <a:avLst/>
              <a:gdLst/>
              <a:ahLst/>
              <a:cxnLst/>
              <a:rect l="l" t="t" r="r" b="b"/>
              <a:pathLst>
                <a:path w="8934450" h="38100">
                  <a:moveTo>
                    <a:pt x="0" y="28575"/>
                  </a:moveTo>
                  <a:lnTo>
                    <a:pt x="1866900" y="0"/>
                  </a:lnTo>
                  <a:lnTo>
                    <a:pt x="3962400" y="38100"/>
                  </a:lnTo>
                  <a:lnTo>
                    <a:pt x="6057900" y="9525"/>
                  </a:lnTo>
                  <a:lnTo>
                    <a:pt x="8153400" y="28575"/>
                  </a:lnTo>
                  <a:lnTo>
                    <a:pt x="8934450" y="19050"/>
                  </a:lnTo>
                </a:path>
              </a:pathLst>
            </a:custGeom>
            <a:noFill/>
            <a:ln w="38100" cap="rnd">
              <a:solidFill>
                <a:schemeClr val="accent1"/>
              </a:solidFill>
              <a:round/>
            </a:ln>
          </p:spPr>
        </p:sp>
        <p:sp>
          <p:nvSpPr>
            <p:cNvPr id="16" name="Freeform 16"/>
            <p:cNvSpPr/>
            <p:nvPr/>
          </p:nvSpPr>
          <p:spPr>
            <a:xfrm>
              <a:off x="9906000" y="10591800"/>
              <a:ext cx="914400" cy="4191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295400" y="10668000"/>
              <a:ext cx="266700" cy="266700"/>
            </a:xfrm>
            <a:prstGeom prst="ellipse">
              <a:avLst/>
            </a:prstGeom>
            <a:solidFill>
              <a:schemeClr val="accent3"/>
            </a:solidFill>
            <a:ln w="23812">
              <a:solidFill>
                <a:schemeClr val="accent1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2914650" y="10658475"/>
              <a:ext cx="266700" cy="266700"/>
            </a:xfrm>
            <a:prstGeom prst="ellipse">
              <a:avLst/>
            </a:prstGeom>
            <a:solidFill>
              <a:srgbClr val="D6C079"/>
            </a:solidFill>
            <a:ln w="23812">
              <a:solidFill>
                <a:schemeClr val="accent1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4533900" y="10677525"/>
              <a:ext cx="266700" cy="266700"/>
            </a:xfrm>
            <a:prstGeom prst="ellipse">
              <a:avLst/>
            </a:prstGeom>
            <a:solidFill>
              <a:srgbClr val="D9A526"/>
            </a:solidFill>
            <a:ln w="23812">
              <a:solidFill>
                <a:schemeClr val="accent1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6153150" y="10668000"/>
              <a:ext cx="266700" cy="266700"/>
            </a:xfrm>
            <a:prstGeom prst="ellipse">
              <a:avLst/>
            </a:prstGeom>
            <a:solidFill>
              <a:srgbClr val="B5761B"/>
            </a:solidFill>
            <a:ln w="23812">
              <a:solidFill>
                <a:schemeClr val="accent1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7772400" y="10668000"/>
              <a:ext cx="266700" cy="266700"/>
            </a:xfrm>
            <a:prstGeom prst="ellipse">
              <a:avLst/>
            </a:prstGeom>
            <a:solidFill>
              <a:schemeClr val="accent2"/>
            </a:solidFill>
            <a:ln w="23812">
              <a:solidFill>
                <a:schemeClr val="accent1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9391650" y="10677525"/>
              <a:ext cx="266700" cy="266700"/>
            </a:xfrm>
            <a:prstGeom prst="ellipse">
              <a:avLst/>
            </a:prstGeom>
            <a:solidFill>
              <a:srgbClr val="5A3B26"/>
            </a:solidFill>
            <a:ln w="23812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00874" y="11249978"/>
              <a:ext cx="10557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不发酵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997124" y="11249978"/>
              <a:ext cx="10557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后发酵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2846" y="12697778"/>
            <a:ext cx="5175123" cy="498729"/>
            <a:chOff x="672846" y="12697778"/>
            <a:chExt cx="5175123" cy="498729"/>
          </a:xfrm>
        </p:grpSpPr>
        <p:sp>
          <p:nvSpPr>
            <p:cNvPr id="26" name="TextBox 26"/>
            <p:cNvSpPr txBox="1"/>
            <p:nvPr/>
          </p:nvSpPr>
          <p:spPr>
            <a:xfrm>
              <a:off x="672846" y="126977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每页可单独打印，夹进你的本子。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953500" y="13811250"/>
            <a:ext cx="1905000" cy="1857375"/>
            <a:chOff x="8953500" y="13811250"/>
            <a:chExt cx="1905000" cy="1857375"/>
          </a:xfrm>
        </p:grpSpPr>
        <p:pic>
          <p:nvPicPr>
            <p:cNvPr id="28" name="Image 2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53500" y="13811250"/>
              <a:ext cx="1905000" cy="1857375"/>
            </a:xfrm>
            <a:prstGeom prst="rect">
              <a:avLst/>
            </a:prstGeom>
          </p:spPr>
        </p:pic>
      </p:grpSp>
      <p:grpSp>
        <p:nvGrpSpPr>
          <p:cNvPr id="32" name="Group 32"/>
          <p:cNvGrpSpPr/>
          <p:nvPr/>
        </p:nvGrpSpPr>
        <p:grpSpPr>
          <a:xfrm>
            <a:off x="675894" y="15886748"/>
            <a:ext cx="10459212" cy="381381"/>
            <a:chOff x="675894" y="15886748"/>
            <a:chExt cx="10459212" cy="381381"/>
          </a:xfrm>
        </p:grpSpPr>
        <p:sp>
          <p:nvSpPr>
            <p:cNvPr id="30" name="TextBox 30"/>
            <p:cNvSpPr txBox="1"/>
            <p:nvPr/>
          </p:nvSpPr>
          <p:spPr>
            <a:xfrm>
              <a:off x="675894" y="15886748"/>
              <a:ext cx="55533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NO DATA = 本页未取得权威来源的条目，不猜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826534" y="15886748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3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xmlns:p="http://schemas.openxmlformats.org/presentationml/2006/main" id="1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00"/>
                            </p:stCondLst>
                            <p:childTnLst>
                              <p:par>
                                <p:cTn xmlns:p="http://schemas.openxmlformats.org/presentationml/2006/main" id="16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9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00"/>
                            </p:stCondLst>
                            <p:childTnLst>
                              <p:par>
                                <p:cTn xmlns:p="http://schemas.openxmlformats.org/presentationml/2006/main"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xmlns:p="http://schemas.openxmlformats.org/presentationml/2006/main" id="2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6750" y="939165"/>
            <a:ext cx="8103108" cy="2411158"/>
            <a:chOff x="666750" y="939165"/>
            <a:chExt cx="8103108" cy="2411158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939165"/>
              <a:ext cx="8103108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六类站在同一条轴上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8274" y="2027872"/>
              <a:ext cx="7921752" cy="13224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100"/>
                </a:lnSpc>
              </a:pP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轴上排的是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发酵（氧化）程度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——</a:t>
              </a:r>
              <a:br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绿茶把酶按住，黑茶把发酵交给微生物。</a:t>
              </a:r>
            </a:p>
          </p:txBody>
        </p:sp>
      </p:grpSp>
      <p:grpSp>
        <p:nvGrpSpPr>
          <p:cNvPr id="13" name="!!fermentation-axis"/>
          <p:cNvGrpSpPr/>
          <p:nvPr/>
        </p:nvGrpSpPr>
        <p:grpSpPr>
          <a:xfrm>
            <a:off x="1200150" y="3524250"/>
            <a:ext cx="438150" cy="12211050"/>
            <a:chOff x="1200150" y="3524250"/>
            <a:chExt cx="438150" cy="12211050"/>
          </a:xfrm>
        </p:grpSpPr>
        <p:sp>
          <p:nvSpPr>
            <p:cNvPr id="5" name="Polyline 5"/>
            <p:cNvSpPr/>
            <p:nvPr/>
          </p:nvSpPr>
          <p:spPr>
            <a:xfrm>
              <a:off x="1390650" y="3524250"/>
              <a:ext cx="57150" cy="11620500"/>
            </a:xfrm>
            <a:custGeom>
              <a:avLst/>
              <a:gdLst/>
              <a:ahLst/>
              <a:cxnLst/>
              <a:rect l="l" t="t" r="r" b="b"/>
              <a:pathLst>
                <a:path w="57150" h="11620500">
                  <a:moveTo>
                    <a:pt x="28575" y="0"/>
                  </a:moveTo>
                  <a:lnTo>
                    <a:pt x="57150" y="2190750"/>
                  </a:lnTo>
                  <a:lnTo>
                    <a:pt x="0" y="4381500"/>
                  </a:lnTo>
                  <a:lnTo>
                    <a:pt x="47625" y="6572250"/>
                  </a:lnTo>
                  <a:lnTo>
                    <a:pt x="9525" y="8763000"/>
                  </a:lnTo>
                  <a:lnTo>
                    <a:pt x="38100" y="11620500"/>
                  </a:lnTo>
                </a:path>
              </a:pathLst>
            </a:custGeom>
            <a:noFill/>
            <a:ln w="47625" cap="rnd">
              <a:solidFill>
                <a:schemeClr val="accent1"/>
              </a:solidFill>
              <a:round/>
            </a:ln>
          </p:spPr>
        </p:sp>
        <p:sp>
          <p:nvSpPr>
            <p:cNvPr id="6" name="Ellipse 6"/>
            <p:cNvSpPr/>
            <p:nvPr/>
          </p:nvSpPr>
          <p:spPr>
            <a:xfrm>
              <a:off x="1266825" y="3943350"/>
              <a:ext cx="304800" cy="30480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1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1266825" y="6057900"/>
              <a:ext cx="304800" cy="304800"/>
            </a:xfrm>
            <a:prstGeom prst="ellipse">
              <a:avLst/>
            </a:prstGeom>
            <a:solidFill>
              <a:srgbClr val="D6C079"/>
            </a:solidFill>
            <a:ln w="28575">
              <a:solidFill>
                <a:schemeClr val="accent1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266825" y="8172450"/>
              <a:ext cx="304800" cy="304800"/>
            </a:xfrm>
            <a:prstGeom prst="ellipse">
              <a:avLst/>
            </a:prstGeom>
            <a:solidFill>
              <a:srgbClr val="D9A526"/>
            </a:solidFill>
            <a:ln w="28575">
              <a:solidFill>
                <a:schemeClr val="accent1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1266825" y="10287000"/>
              <a:ext cx="304800" cy="304800"/>
            </a:xfrm>
            <a:prstGeom prst="ellipse">
              <a:avLst/>
            </a:prstGeom>
            <a:solidFill>
              <a:srgbClr val="B5761B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266825" y="12401550"/>
              <a:ext cx="304800" cy="3048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266825" y="14516100"/>
              <a:ext cx="304800" cy="304800"/>
            </a:xfrm>
            <a:prstGeom prst="ellipse">
              <a:avLst/>
            </a:prstGeom>
            <a:solidFill>
              <a:srgbClr val="5A3B26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1200150" y="15201900"/>
              <a:ext cx="438150" cy="533400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18" name="!!class-identity"/>
          <p:cNvGrpSpPr/>
          <p:nvPr/>
        </p:nvGrpSpPr>
        <p:grpSpPr>
          <a:xfrm>
            <a:off x="2076519" y="3429000"/>
            <a:ext cx="7919397" cy="1502473"/>
            <a:chOff x="2076519" y="3429000"/>
            <a:chExt cx="7919397" cy="1502473"/>
          </a:xfrm>
        </p:grpSpPr>
        <p:pic>
          <p:nvPicPr>
            <p:cNvPr id="14" name="Imag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6519" y="3429000"/>
              <a:ext cx="1085712" cy="1238250"/>
            </a:xfrm>
            <a:prstGeom prst="rect">
              <a:avLst/>
            </a:prstGeom>
          </p:spPr>
        </p:pic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24250" y="3548289"/>
              <a:ext cx="1428750" cy="771071"/>
            </a:xfrm>
            <a:prstGeom prst="rect">
              <a:avLst/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5314950" y="3552825"/>
              <a:ext cx="131826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杀青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316474" y="4256722"/>
              <a:ext cx="4679442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灭活酶，氧化按在起点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153934" y="5543550"/>
            <a:ext cx="7377543" cy="1502473"/>
            <a:chOff x="2153934" y="5543550"/>
            <a:chExt cx="7377543" cy="1502473"/>
          </a:xfrm>
        </p:grpSpPr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3934" y="5543550"/>
              <a:ext cx="930883" cy="1238250"/>
            </a:xfrm>
            <a:prstGeom prst="rect">
              <a:avLst/>
            </a:prstGeom>
          </p:spPr>
        </p:pic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59738" y="5657850"/>
              <a:ext cx="1357775" cy="781050"/>
            </a:xfrm>
            <a:prstGeom prst="rect">
              <a:avLst/>
            </a:prstGeom>
          </p:spPr>
        </p:pic>
        <p:sp>
          <p:nvSpPr>
            <p:cNvPr id="21" name="TextBox 21"/>
            <p:cNvSpPr txBox="1"/>
            <p:nvPr/>
          </p:nvSpPr>
          <p:spPr>
            <a:xfrm>
              <a:off x="5314950" y="5667375"/>
              <a:ext cx="131826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萎凋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316474" y="6371272"/>
              <a:ext cx="4215003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不炒不揉，只有两步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08597" y="7658100"/>
            <a:ext cx="7887319" cy="1502473"/>
            <a:chOff x="2108597" y="7658100"/>
            <a:chExt cx="7887319" cy="1502473"/>
          </a:xfrm>
        </p:grpSpPr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08597" y="7658100"/>
              <a:ext cx="1021556" cy="1238250"/>
            </a:xfrm>
            <a:prstGeom prst="rect">
              <a:avLst/>
            </a:prstGeom>
          </p:spPr>
        </p:pic>
        <p:pic>
          <p:nvPicPr>
            <p:cNvPr id="25" name="Imag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24250" y="7777130"/>
              <a:ext cx="1428750" cy="771590"/>
            </a:xfrm>
            <a:prstGeom prst="rect">
              <a:avLst/>
            </a:prstGeom>
          </p:spPr>
        </p:pic>
        <p:sp>
          <p:nvSpPr>
            <p:cNvPr id="26" name="TextBox 26"/>
            <p:cNvSpPr txBox="1"/>
            <p:nvPr/>
          </p:nvSpPr>
          <p:spPr>
            <a:xfrm>
              <a:off x="5314950" y="7781925"/>
              <a:ext cx="131826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闷黄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316474" y="8485822"/>
              <a:ext cx="4679442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绿茶工序上多加的一道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000250" y="9832411"/>
            <a:ext cx="8320773" cy="1442712"/>
            <a:chOff x="2000250" y="9832411"/>
            <a:chExt cx="8320773" cy="1442712"/>
          </a:xfrm>
        </p:grpSpPr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00250" y="9832411"/>
              <a:ext cx="1238250" cy="1118728"/>
            </a:xfrm>
            <a:prstGeom prst="rect">
              <a:avLst/>
            </a:prstGeom>
          </p:spPr>
        </p:pic>
        <p:pic>
          <p:nvPicPr>
            <p:cNvPr id="30" name="Image 3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63798" y="9886950"/>
              <a:ext cx="1349654" cy="781050"/>
            </a:xfrm>
            <a:prstGeom prst="rect">
              <a:avLst/>
            </a:prstGeom>
          </p:spPr>
        </p:pic>
        <p:sp>
          <p:nvSpPr>
            <p:cNvPr id="31" name="TextBox 31"/>
            <p:cNvSpPr txBox="1"/>
            <p:nvPr/>
          </p:nvSpPr>
          <p:spPr>
            <a:xfrm>
              <a:off x="5314950" y="9896475"/>
              <a:ext cx="131826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做青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316474" y="10600372"/>
              <a:ext cx="5004549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摇出局部氧化，8%–85%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000250" y="12010033"/>
            <a:ext cx="7995666" cy="1379640"/>
            <a:chOff x="2000250" y="12010033"/>
            <a:chExt cx="7995666" cy="1379640"/>
          </a:xfrm>
        </p:grpSpPr>
        <p:pic>
          <p:nvPicPr>
            <p:cNvPr id="34" name="Image 3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000250" y="12015658"/>
              <a:ext cx="1238250" cy="981334"/>
            </a:xfrm>
            <a:prstGeom prst="rect">
              <a:avLst/>
            </a:prstGeom>
          </p:spPr>
        </p:pic>
        <p:pic>
          <p:nvPicPr>
            <p:cNvPr id="35" name="Image 3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524250" y="12010033"/>
              <a:ext cx="1428750" cy="763984"/>
            </a:xfrm>
            <a:prstGeom prst="rect">
              <a:avLst/>
            </a:prstGeom>
          </p:spPr>
        </p:pic>
        <p:sp>
          <p:nvSpPr>
            <p:cNvPr id="36" name="TextBox 36"/>
            <p:cNvSpPr txBox="1"/>
            <p:nvPr/>
          </p:nvSpPr>
          <p:spPr>
            <a:xfrm>
              <a:off x="5314950" y="12011025"/>
              <a:ext cx="131826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发酵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316474" y="12714922"/>
              <a:ext cx="4679442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独立的一道，氧化跑满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000250" y="14108416"/>
            <a:ext cx="7531227" cy="1395807"/>
            <a:chOff x="2000250" y="14108416"/>
            <a:chExt cx="7531227" cy="1395807"/>
          </a:xfrm>
        </p:grpSpPr>
        <p:pic>
          <p:nvPicPr>
            <p:cNvPr id="39" name="Image 3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00250" y="14108416"/>
              <a:ext cx="1238250" cy="1024919"/>
            </a:xfrm>
            <a:prstGeom prst="rect">
              <a:avLst/>
            </a:prstGeom>
          </p:spPr>
        </p:pic>
        <p:pic>
          <p:nvPicPr>
            <p:cNvPr id="40" name="Image 4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31961" y="14116050"/>
              <a:ext cx="1413329" cy="781050"/>
            </a:xfrm>
            <a:prstGeom prst="rect">
              <a:avLst/>
            </a:prstGeom>
          </p:spPr>
        </p:pic>
        <p:sp>
          <p:nvSpPr>
            <p:cNvPr id="41" name="TextBox 41"/>
            <p:cNvSpPr txBox="1"/>
            <p:nvPr/>
          </p:nvSpPr>
          <p:spPr>
            <a:xfrm>
              <a:off x="5314950" y="14125575"/>
              <a:ext cx="131826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渥堆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316474" y="14829472"/>
              <a:ext cx="4215003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交给微生物，不是酶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75894" y="15886748"/>
            <a:ext cx="10459212" cy="381381"/>
            <a:chOff x="675894" y="15886748"/>
            <a:chExt cx="10459212" cy="381381"/>
          </a:xfrm>
        </p:grpSpPr>
        <p:sp>
          <p:nvSpPr>
            <p:cNvPr id="44" name="TextBox 44"/>
            <p:cNvSpPr txBox="1"/>
            <p:nvPr/>
          </p:nvSpPr>
          <p:spPr>
            <a:xfrm>
              <a:off x="675894" y="15886748"/>
              <a:ext cx="91036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轴的上端不发酵，下端后发酵 · 依据 GB/T 30766-2014 与中国茶叶博物馆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826534" y="15886748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6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4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!!class-identity"/>
          <p:cNvGrpSpPr/>
          <p:nvPr/>
        </p:nvGrpSpPr>
        <p:grpSpPr>
          <a:xfrm>
            <a:off x="685800" y="1047750"/>
            <a:ext cx="10401300" cy="1676400"/>
            <a:chOff x="685800" y="1047750"/>
            <a:chExt cx="10401300" cy="16764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047750"/>
              <a:ext cx="2857500" cy="1543050"/>
            </a:xfrm>
            <a:prstGeom prst="rect">
              <a:avLst/>
            </a:prstGeom>
          </p:spPr>
        </p:pic>
        <p:sp>
          <p:nvSpPr>
            <p:cNvPr id="3" name="TextBox 3"/>
            <p:cNvSpPr txBox="1"/>
            <p:nvPr/>
          </p:nvSpPr>
          <p:spPr>
            <a:xfrm>
              <a:off x="3829050" y="1282065"/>
              <a:ext cx="560071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绿茶 · 不发酵</a:t>
              </a:r>
            </a:p>
          </p:txBody>
        </p:sp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20250" y="1047750"/>
              <a:ext cx="1466850" cy="1676400"/>
            </a:xfrm>
            <a:prstGeom prst="rect">
              <a:avLst/>
            </a:prstGeom>
          </p:spPr>
        </p:pic>
      </p:grpSp>
      <p:grpSp>
        <p:nvGrpSpPr>
          <p:cNvPr id="14" name="!!fermentation-axis"/>
          <p:cNvGrpSpPr/>
          <p:nvPr/>
        </p:nvGrpSpPr>
        <p:grpSpPr>
          <a:xfrm>
            <a:off x="523875" y="2981325"/>
            <a:ext cx="7291311" cy="509206"/>
            <a:chOff x="523875" y="2981325"/>
            <a:chExt cx="7291311" cy="509206"/>
          </a:xfrm>
        </p:grpSpPr>
        <p:sp>
          <p:nvSpPr>
            <p:cNvPr id="6" name="Polyline 6"/>
            <p:cNvSpPr/>
            <p:nvPr/>
          </p:nvSpPr>
          <p:spPr>
            <a:xfrm>
              <a:off x="685800" y="3124200"/>
              <a:ext cx="3810000" cy="38100"/>
            </a:xfrm>
            <a:custGeom>
              <a:avLst/>
              <a:gdLst/>
              <a:ahLst/>
              <a:cxnLst/>
              <a:rect l="l" t="t" r="r" b="b"/>
              <a:pathLst>
                <a:path w="3810000" h="38100">
                  <a:moveTo>
                    <a:pt x="0" y="19050"/>
                  </a:moveTo>
                  <a:lnTo>
                    <a:pt x="762000" y="0"/>
                  </a:lnTo>
                  <a:lnTo>
                    <a:pt x="1524000" y="38100"/>
                  </a:lnTo>
                  <a:lnTo>
                    <a:pt x="2286000" y="9525"/>
                  </a:lnTo>
                  <a:lnTo>
                    <a:pt x="3048000" y="28575"/>
                  </a:lnTo>
                  <a:lnTo>
                    <a:pt x="3810000" y="19050"/>
                  </a:lnTo>
                </a:path>
              </a:pathLst>
            </a:custGeom>
            <a:noFill/>
            <a:ln w="28575" cap="rnd">
              <a:solidFill>
                <a:schemeClr val="accent6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523875" y="2981325"/>
              <a:ext cx="323850" cy="32385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1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371600" y="3048000"/>
              <a:ext cx="152400" cy="152400"/>
            </a:xfrm>
            <a:prstGeom prst="ellipse">
              <a:avLst/>
            </a:prstGeom>
            <a:solidFill>
              <a:srgbClr val="D6C079"/>
            </a:solidFill>
            <a:ln w="19050">
              <a:solidFill>
                <a:schemeClr val="accent6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2133600" y="3086100"/>
              <a:ext cx="152400" cy="152400"/>
            </a:xfrm>
            <a:prstGeom prst="ellipse">
              <a:avLst/>
            </a:prstGeom>
            <a:solidFill>
              <a:srgbClr val="D9A526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2895600" y="3057525"/>
              <a:ext cx="152400" cy="152400"/>
            </a:xfrm>
            <a:prstGeom prst="ellipse">
              <a:avLst/>
            </a:prstGeom>
            <a:solidFill>
              <a:srgbClr val="B5761B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657600" y="3076575"/>
              <a:ext cx="152400" cy="1524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4419600" y="3067050"/>
              <a:ext cx="152400" cy="152400"/>
            </a:xfrm>
            <a:prstGeom prst="ellipse">
              <a:avLst/>
            </a:prstGeom>
            <a:solidFill>
              <a:srgbClr val="5A3B26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940046" y="2991802"/>
              <a:ext cx="287514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发酵度轴 · 第 1 类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71700" y="5219700"/>
            <a:ext cx="8822055" cy="3102673"/>
            <a:chOff x="2171700" y="5219700"/>
            <a:chExt cx="8822055" cy="3102673"/>
          </a:xfrm>
        </p:grpSpPr>
        <p:sp>
          <p:nvSpPr>
            <p:cNvPr id="15" name="Ellipse 15"/>
            <p:cNvSpPr/>
            <p:nvPr/>
          </p:nvSpPr>
          <p:spPr>
            <a:xfrm>
              <a:off x="2343150" y="5391150"/>
              <a:ext cx="2552700" cy="2552700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2171700" y="5219700"/>
              <a:ext cx="2895600" cy="2895600"/>
            </a:xfrm>
            <a:prstGeom prst="ellipse">
              <a:avLst/>
            </a:prstGeom>
            <a:noFill/>
            <a:ln w="19050">
              <a:solidFill>
                <a:schemeClr val="accent1">
                  <a:alpha val="35000"/>
                </a:schemeClr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832354" y="5951220"/>
              <a:ext cx="1574292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4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杀青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699385" y="6824662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分界的那一道</a:t>
              </a:r>
            </a:p>
          </p:txBody>
        </p:sp>
        <p:sp>
          <p:nvSpPr>
            <p:cNvPr id="19" name="Line 19"/>
            <p:cNvSpPr/>
            <p:nvPr/>
          </p:nvSpPr>
          <p:spPr>
            <a:xfrm flipV="1">
              <a:off x="4762500" y="5467350"/>
              <a:ext cx="914400" cy="55245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arrow" w="lg" len="lg"/>
            </a:ln>
          </p:spPr>
        </p:sp>
        <p:sp>
          <p:nvSpPr>
            <p:cNvPr id="20" name="Line 20"/>
            <p:cNvSpPr/>
            <p:nvPr/>
          </p:nvSpPr>
          <p:spPr>
            <a:xfrm>
              <a:off x="5105400" y="6667500"/>
              <a:ext cx="9144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arrow" w="lg" len="lg"/>
            </a:ln>
          </p:spPr>
        </p:sp>
        <p:sp>
          <p:nvSpPr>
            <p:cNvPr id="21" name="Line 21"/>
            <p:cNvSpPr/>
            <p:nvPr/>
          </p:nvSpPr>
          <p:spPr>
            <a:xfrm>
              <a:off x="4762500" y="7315200"/>
              <a:ext cx="914400" cy="55245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arrow" w="lg" len="lg"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849874" y="5228272"/>
              <a:ext cx="5143881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酶被灭活，氧化停在起点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192774" y="6428422"/>
              <a:ext cx="3286125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所以是</a:t>
              </a:r>
              <a:r>
                <a:rPr lang="zh-CN" sz="34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清汤绿叶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849874" y="7647622"/>
              <a:ext cx="3750564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鲜爽，但也最怕烫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20847" y="9381172"/>
            <a:ext cx="9872058" cy="674751"/>
            <a:chOff x="720847" y="9381172"/>
            <a:chExt cx="9872058" cy="674751"/>
          </a:xfrm>
        </p:grpSpPr>
        <p:sp>
          <p:nvSpPr>
            <p:cNvPr id="26" name="Freeform 26"/>
            <p:cNvSpPr/>
            <p:nvPr/>
          </p:nvSpPr>
          <p:spPr>
            <a:xfrm>
              <a:off x="720847" y="9445660"/>
              <a:ext cx="348760" cy="331665"/>
            </a:xfrm>
            <a:custGeom>
              <a:avLst/>
              <a:gdLst/>
              <a:ahLst/>
              <a:cxnLst/>
              <a:rect l="l" t="t" r="r" b="b"/>
              <a:pathLst>
                <a:path w="348760" h="331665">
                  <a:moveTo>
                    <a:pt x="174502" y="274999"/>
                  </a:moveTo>
                  <a:lnTo>
                    <a:pt x="66724" y="331665"/>
                  </a:lnTo>
                  <a:lnTo>
                    <a:pt x="87312" y="211645"/>
                  </a:lnTo>
                  <a:lnTo>
                    <a:pt x="0" y="126655"/>
                  </a:lnTo>
                  <a:lnTo>
                    <a:pt x="120491" y="109193"/>
                  </a:lnTo>
                  <a:lnTo>
                    <a:pt x="174380" y="0"/>
                  </a:lnTo>
                  <a:lnTo>
                    <a:pt x="228269" y="109193"/>
                  </a:lnTo>
                  <a:lnTo>
                    <a:pt x="348760" y="126655"/>
                  </a:lnTo>
                  <a:lnTo>
                    <a:pt x="261448" y="211645"/>
                  </a:lnTo>
                  <a:lnTo>
                    <a:pt x="282036" y="331665"/>
                  </a:lnTo>
                  <a:lnTo>
                    <a:pt x="174502" y="274999"/>
                  </a:lnTo>
                </a:path>
              </a:pathLst>
            </a:custGeom>
            <a:noFill/>
            <a:ln w="34925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239774" y="9381172"/>
              <a:ext cx="5704691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代表茶：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西湖龙井 · 碧螺春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511796" y="9478328"/>
              <a:ext cx="30811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色绿 香郁 味甘 形美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72846" y="10468928"/>
            <a:ext cx="9442704" cy="2079879"/>
            <a:chOff x="672846" y="10468928"/>
            <a:chExt cx="9442704" cy="2079879"/>
          </a:xfrm>
        </p:grpSpPr>
        <p:sp>
          <p:nvSpPr>
            <p:cNvPr id="30" name="TextBox 30"/>
            <p:cNvSpPr txBox="1"/>
            <p:nvPr/>
          </p:nvSpPr>
          <p:spPr>
            <a:xfrm>
              <a:off x="672846" y="10468928"/>
              <a:ext cx="139903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核心工艺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685800" y="10953750"/>
              <a:ext cx="2286000" cy="952500"/>
            </a:xfrm>
            <a:prstGeom prst="chevron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3067050" y="10953750"/>
              <a:ext cx="2286000" cy="952500"/>
            </a:xfrm>
            <a:prstGeom prst="chevron">
              <a:avLst/>
            </a:prstGeom>
            <a:solidFill>
              <a:schemeClr val="accent3">
                <a:alpha val="18000"/>
              </a:schemeClr>
            </a:solidFill>
            <a:ln w="38100">
              <a:solidFill>
                <a:schemeClr val="accent1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5448300" y="10953750"/>
              <a:ext cx="2286000" cy="952500"/>
            </a:xfrm>
            <a:prstGeom prst="chevron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829550" y="10953750"/>
              <a:ext cx="2286000" cy="952500"/>
            </a:xfrm>
            <a:prstGeom prst="chevron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537335" y="11209972"/>
              <a:ext cx="963930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摊晾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826764" y="11180445"/>
              <a:ext cx="1147572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杀青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299835" y="11209972"/>
              <a:ext cx="963930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揉捻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681085" y="11209972"/>
              <a:ext cx="963930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干燥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72846" y="120500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鲜叶采摘在最前，做形并入揉捻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619125" y="12801600"/>
            <a:ext cx="10239375" cy="1804607"/>
            <a:chOff x="619125" y="12801600"/>
            <a:chExt cx="10239375" cy="1804607"/>
          </a:xfrm>
        </p:grpSpPr>
        <p:sp>
          <p:nvSpPr>
            <p:cNvPr id="41" name="Freeform 41"/>
            <p:cNvSpPr/>
            <p:nvPr/>
          </p:nvSpPr>
          <p:spPr>
            <a:xfrm>
              <a:off x="756476" y="12848506"/>
              <a:ext cx="258699" cy="311939"/>
            </a:xfrm>
            <a:custGeom>
              <a:avLst/>
              <a:gdLst/>
              <a:ahLst/>
              <a:cxnLst/>
              <a:rect l="l" t="t" r="r" b="b"/>
              <a:pathLst>
                <a:path w="258699" h="311939">
                  <a:moveTo>
                    <a:pt x="54373" y="276851"/>
                  </a:moveTo>
                  <a:cubicBezTo>
                    <a:pt x="97746" y="311939"/>
                    <a:pt x="160970" y="311939"/>
                    <a:pt x="204326" y="276851"/>
                  </a:cubicBezTo>
                  <a:cubicBezTo>
                    <a:pt x="247698" y="241764"/>
                    <a:pt x="258699" y="181706"/>
                    <a:pt x="230429" y="134400"/>
                  </a:cubicBezTo>
                  <a:lnTo>
                    <a:pt x="148919" y="13385"/>
                  </a:lnTo>
                  <a:cubicBezTo>
                    <a:pt x="141918" y="2967"/>
                    <a:pt x="127466" y="0"/>
                    <a:pt x="116648" y="6768"/>
                  </a:cubicBezTo>
                  <a:cubicBezTo>
                    <a:pt x="113932" y="8471"/>
                    <a:pt x="111604" y="10726"/>
                    <a:pt x="109814" y="13385"/>
                  </a:cubicBezTo>
                  <a:lnTo>
                    <a:pt x="28254" y="134400"/>
                  </a:lnTo>
                  <a:cubicBezTo>
                    <a:pt x="0" y="181706"/>
                    <a:pt x="11001" y="241764"/>
                    <a:pt x="54373" y="276851"/>
                  </a:cubicBezTo>
                </a:path>
              </a:pathLst>
            </a:custGeom>
            <a:noFill/>
            <a:ln w="33338">
              <a:solidFill>
                <a:schemeClr val="accent1"/>
              </a:solidFill>
            </a:ln>
          </p:spPr>
        </p:sp>
        <p:sp>
          <p:nvSpPr>
            <p:cNvPr id="42" name="Ellipse 42"/>
            <p:cNvSpPr/>
            <p:nvPr/>
          </p:nvSpPr>
          <p:spPr>
            <a:xfrm>
              <a:off x="619125" y="13335000"/>
              <a:ext cx="533400" cy="53340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1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315974" y="13381672"/>
              <a:ext cx="4215003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清汤绿叶，嫩绿明亮</a:t>
              </a:r>
            </a:p>
          </p:txBody>
        </p:sp>
        <p:grpSp>
          <p:nvGrpSpPr>
            <p:cNvPr id="46" name="Group 46"/>
            <p:cNvGrpSpPr/>
            <p:nvPr/>
          </p:nvGrpSpPr>
          <p:grpSpPr>
            <a:xfrm>
              <a:off x="6223811" y="12851606"/>
              <a:ext cx="144427" cy="299439"/>
              <a:chOff x="6223811" y="12851606"/>
              <a:chExt cx="144427" cy="299439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6223811" y="12851606"/>
                <a:ext cx="144427" cy="299439"/>
              </a:xfrm>
              <a:custGeom>
                <a:avLst/>
                <a:gdLst/>
                <a:ahLst/>
                <a:cxnLst/>
                <a:rect l="l" t="t" r="r" b="b"/>
                <a:pathLst>
                  <a:path w="144427" h="299439">
                    <a:moveTo>
                      <a:pt x="38876" y="175022"/>
                    </a:moveTo>
                    <a:cubicBezTo>
                      <a:pt x="12742" y="190111"/>
                      <a:pt x="0" y="220872"/>
                      <a:pt x="7811" y="250021"/>
                    </a:cubicBezTo>
                    <a:cubicBezTo>
                      <a:pt x="15621" y="279170"/>
                      <a:pt x="42036" y="299439"/>
                      <a:pt x="72214" y="299439"/>
                    </a:cubicBezTo>
                    <a:cubicBezTo>
                      <a:pt x="102391" y="299439"/>
                      <a:pt x="128806" y="279170"/>
                      <a:pt x="136617" y="250021"/>
                    </a:cubicBezTo>
                    <a:cubicBezTo>
                      <a:pt x="144427" y="220872"/>
                      <a:pt x="131686" y="190111"/>
                      <a:pt x="105551" y="175022"/>
                    </a:cubicBezTo>
                    <a:lnTo>
                      <a:pt x="105551" y="33338"/>
                    </a:lnTo>
                    <a:cubicBezTo>
                      <a:pt x="105551" y="14926"/>
                      <a:pt x="90625" y="0"/>
                      <a:pt x="72214" y="0"/>
                    </a:cubicBezTo>
                    <a:cubicBezTo>
                      <a:pt x="53802" y="0"/>
                      <a:pt x="38876" y="14926"/>
                      <a:pt x="38876" y="33338"/>
                    </a:cubicBezTo>
                    <a:lnTo>
                      <a:pt x="38876" y="175022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6262688" y="12951619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</p:grpSp>
        <p:sp>
          <p:nvSpPr>
            <p:cNvPr id="47" name="TextBox 47"/>
            <p:cNvSpPr txBox="1"/>
            <p:nvPr/>
          </p:nvSpPr>
          <p:spPr>
            <a:xfrm>
              <a:off x="6591300" y="13203555"/>
              <a:ext cx="2780203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1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</a:rPr>
                <a:t>80–85 ℃</a:t>
              </a:r>
            </a:p>
          </p:txBody>
        </p:sp>
        <p:pic>
          <p:nvPicPr>
            <p:cNvPr id="48" name="Image 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20250" y="12801600"/>
              <a:ext cx="1238250" cy="1219200"/>
            </a:xfrm>
            <a:prstGeom prst="rect">
              <a:avLst/>
            </a:prstGeom>
          </p:spPr>
        </p:pic>
        <p:grpSp>
          <p:nvGrpSpPr>
            <p:cNvPr id="51" name="Group 51"/>
            <p:cNvGrpSpPr/>
            <p:nvPr/>
          </p:nvGrpSpPr>
          <p:grpSpPr>
            <a:xfrm>
              <a:off x="728662" y="14139862"/>
              <a:ext cx="257175" cy="257175"/>
              <a:chOff x="728662" y="14139862"/>
              <a:chExt cx="257175" cy="257175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728662" y="14139862"/>
                <a:ext cx="2571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57175">
                    <a:moveTo>
                      <a:pt x="0" y="128588"/>
                    </a:moveTo>
                    <a:cubicBezTo>
                      <a:pt x="0" y="199604"/>
                      <a:pt x="57571" y="257175"/>
                      <a:pt x="128588" y="257175"/>
                    </a:cubicBezTo>
                    <a:cubicBezTo>
                      <a:pt x="199604" y="257175"/>
                      <a:pt x="257175" y="199604"/>
                      <a:pt x="257175" y="128588"/>
                    </a:cubicBezTo>
                    <a:cubicBezTo>
                      <a:pt x="257175" y="57571"/>
                      <a:pt x="199604" y="0"/>
                      <a:pt x="128588" y="0"/>
                    </a:cubicBezTo>
                    <a:cubicBezTo>
                      <a:pt x="57571" y="0"/>
                      <a:pt x="0" y="57571"/>
                      <a:pt x="0" y="128588"/>
                    </a:cubicBezTo>
                  </a:path>
                </a:pathLst>
              </a:custGeom>
              <a:noFill/>
              <a:ln w="28575">
                <a:solidFill>
                  <a:srgbClr val="6B665C"/>
                </a:solidFill>
              </a:ln>
            </p:spPr>
          </p:sp>
          <p:sp>
            <p:nvSpPr>
              <p:cNvPr id="50" name="Freeform 50"/>
              <p:cNvSpPr/>
              <p:nvPr/>
            </p:nvSpPr>
            <p:spPr>
              <a:xfrm>
                <a:off x="857250" y="14197012"/>
                <a:ext cx="42862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42862" h="114300">
                    <a:moveTo>
                      <a:pt x="0" y="0"/>
                    </a:moveTo>
                    <a:lnTo>
                      <a:pt x="0" y="71438"/>
                    </a:lnTo>
                    <a:lnTo>
                      <a:pt x="42862" y="114300"/>
                    </a:lnTo>
                  </a:path>
                </a:pathLst>
              </a:custGeom>
              <a:noFill/>
              <a:ln w="28575">
                <a:solidFill>
                  <a:srgbClr val="6B665C"/>
                </a:solidFill>
              </a:ln>
            </p:spPr>
          </p:sp>
        </p:grpSp>
        <p:sp>
          <p:nvSpPr>
            <p:cNvPr id="52" name="TextBox 52"/>
            <p:cNvSpPr txBox="1"/>
            <p:nvPr/>
          </p:nvSpPr>
          <p:spPr>
            <a:xfrm>
              <a:off x="1149096" y="14107478"/>
              <a:ext cx="740645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首泡 12 秒内出汤 · 碧螺春 15/20/30/40 秒递进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704850" y="14763750"/>
            <a:ext cx="10382250" cy="911923"/>
            <a:chOff x="704850" y="14763750"/>
            <a:chExt cx="10382250" cy="911923"/>
          </a:xfrm>
        </p:grpSpPr>
        <p:sp>
          <p:nvSpPr>
            <p:cNvPr id="54" name="Freeform 54"/>
            <p:cNvSpPr/>
            <p:nvPr/>
          </p:nvSpPr>
          <p:spPr>
            <a:xfrm>
              <a:off x="704850" y="14763750"/>
              <a:ext cx="10382250" cy="47625"/>
            </a:xfrm>
            <a:custGeom>
              <a:avLst/>
              <a:gdLst/>
              <a:ahLst/>
              <a:cxnLst/>
              <a:rect l="l" t="t" r="r" b="b"/>
              <a:pathLst>
                <a:path w="10382250" h="47625">
                  <a:moveTo>
                    <a:pt x="0" y="38100"/>
                  </a:moveTo>
                  <a:cubicBezTo>
                    <a:pt x="3467100" y="0"/>
                    <a:pt x="6927850" y="3175"/>
                    <a:pt x="1038225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grpSp>
          <p:nvGrpSpPr>
            <p:cNvPr id="58" name="Group 58"/>
            <p:cNvGrpSpPr/>
            <p:nvPr/>
          </p:nvGrpSpPr>
          <p:grpSpPr>
            <a:xfrm>
              <a:off x="738187" y="15082837"/>
              <a:ext cx="314324" cy="314325"/>
              <a:chOff x="738187" y="15082837"/>
              <a:chExt cx="314324" cy="314325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738187" y="15082837"/>
                <a:ext cx="314324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157162">
                    <a:moveTo>
                      <a:pt x="0" y="157162"/>
                    </a:moveTo>
                    <a:lnTo>
                      <a:pt x="17462" y="157162"/>
                    </a:lnTo>
                    <a:moveTo>
                      <a:pt x="157162" y="0"/>
                    </a:moveTo>
                    <a:lnTo>
                      <a:pt x="157162" y="17462"/>
                    </a:lnTo>
                    <a:moveTo>
                      <a:pt x="296862" y="157162"/>
                    </a:moveTo>
                    <a:lnTo>
                      <a:pt x="314324" y="157162"/>
                    </a:lnTo>
                    <a:moveTo>
                      <a:pt x="45402" y="45402"/>
                    </a:moveTo>
                    <a:lnTo>
                      <a:pt x="57626" y="57626"/>
                    </a:lnTo>
                    <a:moveTo>
                      <a:pt x="268922" y="45402"/>
                    </a:moveTo>
                    <a:lnTo>
                      <a:pt x="256698" y="57626"/>
                    </a:lnTo>
                  </a:path>
                </a:pathLst>
              </a:custGeom>
              <a:noFill/>
              <a:ln w="34925">
                <a:solidFill>
                  <a:schemeClr val="accent2"/>
                </a:solidFill>
              </a:ln>
            </p:spPr>
          </p:sp>
          <p:sp>
            <p:nvSpPr>
              <p:cNvPr id="56" name="Freeform 56"/>
              <p:cNvSpPr/>
              <p:nvPr/>
            </p:nvSpPr>
            <p:spPr>
              <a:xfrm>
                <a:off x="800633" y="15152687"/>
                <a:ext cx="189432" cy="244475"/>
              </a:xfrm>
              <a:custGeom>
                <a:avLst/>
                <a:gdLst/>
                <a:ahLst/>
                <a:cxnLst/>
                <a:rect l="l" t="t" r="r" b="b"/>
                <a:pathLst>
                  <a:path w="189432" h="244475">
                    <a:moveTo>
                      <a:pt x="42329" y="157162"/>
                    </a:moveTo>
                    <a:cubicBezTo>
                      <a:pt x="12263" y="134613"/>
                      <a:pt x="0" y="95355"/>
                      <a:pt x="11884" y="59702"/>
                    </a:cubicBezTo>
                    <a:cubicBezTo>
                      <a:pt x="23769" y="24048"/>
                      <a:pt x="57134" y="0"/>
                      <a:pt x="94716" y="0"/>
                    </a:cubicBezTo>
                    <a:cubicBezTo>
                      <a:pt x="132298" y="0"/>
                      <a:pt x="165664" y="24048"/>
                      <a:pt x="177548" y="59702"/>
                    </a:cubicBezTo>
                    <a:cubicBezTo>
                      <a:pt x="189432" y="95355"/>
                      <a:pt x="177169" y="134613"/>
                      <a:pt x="147104" y="157162"/>
                    </a:cubicBezTo>
                    <a:cubicBezTo>
                      <a:pt x="133276" y="170850"/>
                      <a:pt x="126792" y="190303"/>
                      <a:pt x="129641" y="209550"/>
                    </a:cubicBezTo>
                    <a:cubicBezTo>
                      <a:pt x="129641" y="228838"/>
                      <a:pt x="114005" y="244475"/>
                      <a:pt x="94716" y="244475"/>
                    </a:cubicBezTo>
                    <a:cubicBezTo>
                      <a:pt x="75428" y="244475"/>
                      <a:pt x="59791" y="228838"/>
                      <a:pt x="59791" y="209550"/>
                    </a:cubicBezTo>
                    <a:cubicBezTo>
                      <a:pt x="62641" y="190303"/>
                      <a:pt x="56156" y="170850"/>
                      <a:pt x="42329" y="157162"/>
                    </a:cubicBezTo>
                  </a:path>
                </a:pathLst>
              </a:custGeom>
              <a:noFill/>
              <a:ln w="34925">
                <a:solidFill>
                  <a:schemeClr val="accent2"/>
                </a:solidFill>
              </a:ln>
            </p:spPr>
          </p:sp>
          <p:sp>
            <p:nvSpPr>
              <p:cNvPr id="57" name="Freeform 57"/>
              <p:cNvSpPr/>
              <p:nvPr/>
            </p:nvSpPr>
            <p:spPr>
              <a:xfrm>
                <a:off x="855186" y="15327312"/>
                <a:ext cx="80327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0327" h="9525">
                    <a:moveTo>
                      <a:pt x="0" y="0"/>
                    </a:moveTo>
                    <a:lnTo>
                      <a:pt x="80327" y="0"/>
                    </a:lnTo>
                  </a:path>
                </a:pathLst>
              </a:custGeom>
              <a:noFill/>
              <a:ln w="34925">
                <a:solidFill>
                  <a:schemeClr val="accent2"/>
                </a:solidFill>
              </a:ln>
            </p:spPr>
          </p:sp>
        </p:grpSp>
        <p:sp>
          <p:nvSpPr>
            <p:cNvPr id="59" name="TextBox 59"/>
            <p:cNvSpPr txBox="1"/>
            <p:nvPr/>
          </p:nvSpPr>
          <p:spPr>
            <a:xfrm>
              <a:off x="1239774" y="15000922"/>
              <a:ext cx="9323832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怎么挑：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越嫩越怕烫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，水一沸先晾一晾再冲。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675894" y="15886748"/>
            <a:ext cx="10459212" cy="381381"/>
            <a:chOff x="675894" y="15886748"/>
            <a:chExt cx="10459212" cy="381381"/>
          </a:xfrm>
        </p:grpSpPr>
        <p:sp>
          <p:nvSpPr>
            <p:cNvPr id="61" name="TextBox 61"/>
            <p:cNvSpPr txBox="1"/>
            <p:nvPr/>
          </p:nvSpPr>
          <p:spPr>
            <a:xfrm>
              <a:off x="675894" y="15886748"/>
              <a:ext cx="91288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工艺与汤色：科普中国·人民网、中国茶叶博物馆 · 参数：界面新闻、爱普茶网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0826534" y="15886748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8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00"/>
                            </p:stCondLst>
                            <p:childTnLst>
                              <p:par>
                                <p:cTn id="21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85800" y="1047750"/>
            <a:ext cx="10382250" cy="1676400"/>
            <a:chOff x="685800" y="1047750"/>
            <a:chExt cx="10382250" cy="16764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047750"/>
              <a:ext cx="2857500" cy="1647825"/>
            </a:xfrm>
            <a:prstGeom prst="rect">
              <a:avLst/>
            </a:prstGeom>
          </p:spPr>
        </p:pic>
        <p:sp>
          <p:nvSpPr>
            <p:cNvPr id="3" name="TextBox 3"/>
            <p:cNvSpPr txBox="1"/>
            <p:nvPr/>
          </p:nvSpPr>
          <p:spPr>
            <a:xfrm>
              <a:off x="3829050" y="1282065"/>
              <a:ext cx="560071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白茶 · 微发酵</a:t>
              </a:r>
            </a:p>
          </p:txBody>
        </p:sp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10750" y="1047750"/>
              <a:ext cx="1257300" cy="1676400"/>
            </a:xfrm>
            <a:prstGeom prst="rect">
              <a:avLst/>
            </a:prstGeom>
          </p:spPr>
        </p:pic>
      </p:grpSp>
      <p:grpSp>
        <p:nvGrpSpPr>
          <p:cNvPr id="14" name="!!fermentation-axis"/>
          <p:cNvGrpSpPr/>
          <p:nvPr/>
        </p:nvGrpSpPr>
        <p:grpSpPr>
          <a:xfrm>
            <a:off x="609600" y="2962275"/>
            <a:ext cx="7205586" cy="528256"/>
            <a:chOff x="609600" y="2962275"/>
            <a:chExt cx="7205586" cy="528256"/>
          </a:xfrm>
        </p:grpSpPr>
        <p:sp>
          <p:nvSpPr>
            <p:cNvPr id="6" name="Polyline 6"/>
            <p:cNvSpPr/>
            <p:nvPr/>
          </p:nvSpPr>
          <p:spPr>
            <a:xfrm>
              <a:off x="685800" y="3124200"/>
              <a:ext cx="3810000" cy="38100"/>
            </a:xfrm>
            <a:custGeom>
              <a:avLst/>
              <a:gdLst/>
              <a:ahLst/>
              <a:cxnLst/>
              <a:rect l="l" t="t" r="r" b="b"/>
              <a:pathLst>
                <a:path w="3810000" h="38100">
                  <a:moveTo>
                    <a:pt x="0" y="19050"/>
                  </a:moveTo>
                  <a:lnTo>
                    <a:pt x="762000" y="0"/>
                  </a:lnTo>
                  <a:lnTo>
                    <a:pt x="1524000" y="38100"/>
                  </a:lnTo>
                  <a:lnTo>
                    <a:pt x="2286000" y="9525"/>
                  </a:lnTo>
                  <a:lnTo>
                    <a:pt x="3048000" y="28575"/>
                  </a:lnTo>
                  <a:lnTo>
                    <a:pt x="3810000" y="19050"/>
                  </a:lnTo>
                </a:path>
              </a:pathLst>
            </a:custGeom>
            <a:noFill/>
            <a:ln w="28575" cap="rnd">
              <a:solidFill>
                <a:schemeClr val="accent6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609600" y="3067050"/>
              <a:ext cx="152400" cy="1524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6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285875" y="2962275"/>
              <a:ext cx="323850" cy="323850"/>
            </a:xfrm>
            <a:prstGeom prst="ellipse">
              <a:avLst/>
            </a:prstGeom>
            <a:solidFill>
              <a:srgbClr val="D6C079"/>
            </a:solidFill>
            <a:ln w="28575">
              <a:solidFill>
                <a:schemeClr val="accent1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2133600" y="3086100"/>
              <a:ext cx="152400" cy="152400"/>
            </a:xfrm>
            <a:prstGeom prst="ellipse">
              <a:avLst/>
            </a:prstGeom>
            <a:solidFill>
              <a:srgbClr val="D9A526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2895600" y="3057525"/>
              <a:ext cx="152400" cy="152400"/>
            </a:xfrm>
            <a:prstGeom prst="ellipse">
              <a:avLst/>
            </a:prstGeom>
            <a:solidFill>
              <a:srgbClr val="B5761B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657600" y="3076575"/>
              <a:ext cx="152400" cy="1524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4419600" y="3067050"/>
              <a:ext cx="152400" cy="152400"/>
            </a:xfrm>
            <a:prstGeom prst="ellipse">
              <a:avLst/>
            </a:prstGeom>
            <a:solidFill>
              <a:srgbClr val="5A3B26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940046" y="2991802"/>
              <a:ext cx="287514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发酵度轴 · 第 2 类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905000" y="4381500"/>
            <a:ext cx="8210550" cy="4953000"/>
            <a:chOff x="1905000" y="4381500"/>
            <a:chExt cx="8210550" cy="4953000"/>
          </a:xfrm>
        </p:grpSpPr>
        <p:sp>
          <p:nvSpPr>
            <p:cNvPr id="15" name="Freeform 15"/>
            <p:cNvSpPr/>
            <p:nvPr/>
          </p:nvSpPr>
          <p:spPr>
            <a:xfrm>
              <a:off x="1905000" y="4381500"/>
              <a:ext cx="857250" cy="4953000"/>
            </a:xfrm>
            <a:prstGeom prst="leftBrace">
              <a:avLst/>
            </a:prstGeom>
            <a:noFill/>
            <a:ln w="4762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124200" y="5492115"/>
              <a:ext cx="1830324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萎凋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124200" y="7778115"/>
              <a:ext cx="1830324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干燥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076950" y="6044565"/>
              <a:ext cx="4038600" cy="2209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3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不炒不揉，</a:t>
              </a:r>
              <a:br/>
              <a:r>
                <a:rPr lang="zh-CN" sz="63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就这两步。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68274" y="9791700"/>
            <a:ext cx="9788271" cy="911923"/>
            <a:chOff x="668274" y="9791700"/>
            <a:chExt cx="9788271" cy="911923"/>
          </a:xfrm>
        </p:grpSpPr>
        <p:sp>
          <p:nvSpPr>
            <p:cNvPr id="20" name="Freeform 20"/>
            <p:cNvSpPr/>
            <p:nvPr/>
          </p:nvSpPr>
          <p:spPr>
            <a:xfrm>
              <a:off x="704850" y="9791700"/>
              <a:ext cx="9258300" cy="47625"/>
            </a:xfrm>
            <a:custGeom>
              <a:avLst/>
              <a:gdLst/>
              <a:ahLst/>
              <a:cxnLst/>
              <a:rect l="l" t="t" r="r" b="b"/>
              <a:pathLst>
                <a:path w="9258300" h="47625">
                  <a:moveTo>
                    <a:pt x="0" y="38100"/>
                  </a:moveTo>
                  <a:cubicBezTo>
                    <a:pt x="3086100" y="0"/>
                    <a:pt x="6172200" y="3175"/>
                    <a:pt x="925830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68274" y="10028872"/>
              <a:ext cx="9788271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工序少，所以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白毫完整留在叶表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，干茶呈白色。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20847" y="11381422"/>
            <a:ext cx="9219824" cy="674751"/>
            <a:chOff x="720847" y="11381422"/>
            <a:chExt cx="9219824" cy="674751"/>
          </a:xfrm>
        </p:grpSpPr>
        <p:sp>
          <p:nvSpPr>
            <p:cNvPr id="23" name="Freeform 23"/>
            <p:cNvSpPr/>
            <p:nvPr/>
          </p:nvSpPr>
          <p:spPr>
            <a:xfrm>
              <a:off x="720847" y="11426860"/>
              <a:ext cx="348760" cy="331665"/>
            </a:xfrm>
            <a:custGeom>
              <a:avLst/>
              <a:gdLst/>
              <a:ahLst/>
              <a:cxnLst/>
              <a:rect l="l" t="t" r="r" b="b"/>
              <a:pathLst>
                <a:path w="348760" h="331665">
                  <a:moveTo>
                    <a:pt x="174502" y="274999"/>
                  </a:moveTo>
                  <a:lnTo>
                    <a:pt x="66724" y="331665"/>
                  </a:lnTo>
                  <a:lnTo>
                    <a:pt x="87312" y="211645"/>
                  </a:lnTo>
                  <a:lnTo>
                    <a:pt x="0" y="126655"/>
                  </a:lnTo>
                  <a:lnTo>
                    <a:pt x="120491" y="109193"/>
                  </a:lnTo>
                  <a:lnTo>
                    <a:pt x="174380" y="0"/>
                  </a:lnTo>
                  <a:lnTo>
                    <a:pt x="228269" y="109193"/>
                  </a:lnTo>
                  <a:lnTo>
                    <a:pt x="348760" y="126655"/>
                  </a:lnTo>
                  <a:lnTo>
                    <a:pt x="261448" y="211645"/>
                  </a:lnTo>
                  <a:lnTo>
                    <a:pt x="282036" y="331665"/>
                  </a:lnTo>
                  <a:lnTo>
                    <a:pt x="174502" y="274999"/>
                  </a:lnTo>
                </a:path>
              </a:pathLst>
            </a:custGeom>
            <a:noFill/>
            <a:ln w="34925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239774" y="11381422"/>
              <a:ext cx="5704691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代表茶：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白毫银针 · 白牡丹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511796" y="11478578"/>
              <a:ext cx="242887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满披银毫的单芽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19125" y="12581806"/>
            <a:ext cx="8752378" cy="2348251"/>
            <a:chOff x="619125" y="12581806"/>
            <a:chExt cx="8752378" cy="2348251"/>
          </a:xfrm>
        </p:grpSpPr>
        <p:sp>
          <p:nvSpPr>
            <p:cNvPr id="27" name="Freeform 27"/>
            <p:cNvSpPr/>
            <p:nvPr/>
          </p:nvSpPr>
          <p:spPr>
            <a:xfrm>
              <a:off x="756476" y="12581806"/>
              <a:ext cx="258699" cy="311939"/>
            </a:xfrm>
            <a:custGeom>
              <a:avLst/>
              <a:gdLst/>
              <a:ahLst/>
              <a:cxnLst/>
              <a:rect l="l" t="t" r="r" b="b"/>
              <a:pathLst>
                <a:path w="258699" h="311939">
                  <a:moveTo>
                    <a:pt x="54373" y="276851"/>
                  </a:moveTo>
                  <a:cubicBezTo>
                    <a:pt x="97746" y="311939"/>
                    <a:pt x="160970" y="311939"/>
                    <a:pt x="204326" y="276851"/>
                  </a:cubicBezTo>
                  <a:cubicBezTo>
                    <a:pt x="247698" y="241764"/>
                    <a:pt x="258699" y="181706"/>
                    <a:pt x="230429" y="134400"/>
                  </a:cubicBezTo>
                  <a:lnTo>
                    <a:pt x="148919" y="13385"/>
                  </a:lnTo>
                  <a:cubicBezTo>
                    <a:pt x="141918" y="2967"/>
                    <a:pt x="127466" y="0"/>
                    <a:pt x="116648" y="6768"/>
                  </a:cubicBezTo>
                  <a:cubicBezTo>
                    <a:pt x="113932" y="8471"/>
                    <a:pt x="111604" y="10726"/>
                    <a:pt x="109814" y="13385"/>
                  </a:cubicBezTo>
                  <a:lnTo>
                    <a:pt x="28254" y="134400"/>
                  </a:lnTo>
                  <a:cubicBezTo>
                    <a:pt x="0" y="181706"/>
                    <a:pt x="11001" y="241764"/>
                    <a:pt x="54373" y="276851"/>
                  </a:cubicBezTo>
                </a:path>
              </a:pathLst>
            </a:custGeom>
            <a:noFill/>
            <a:ln w="33338">
              <a:solidFill>
                <a:schemeClr val="accent1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187196" y="12583478"/>
              <a:ext cx="7124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汤色</a:t>
              </a:r>
            </a:p>
          </p:txBody>
        </p:sp>
        <p:sp>
          <p:nvSpPr>
            <p:cNvPr id="29" name="Ellipse 29"/>
            <p:cNvSpPr/>
            <p:nvPr/>
          </p:nvSpPr>
          <p:spPr>
            <a:xfrm>
              <a:off x="619125" y="13296900"/>
              <a:ext cx="533400" cy="533400"/>
            </a:xfrm>
            <a:prstGeom prst="ellipse">
              <a:avLst/>
            </a:prstGeom>
            <a:solidFill>
              <a:srgbClr val="D6C079"/>
            </a:solidFill>
            <a:ln w="28575">
              <a:solidFill>
                <a:schemeClr val="accent1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1363899" y="13377351"/>
              <a:ext cx="320191" cy="275086"/>
              <a:chOff x="1363899" y="13377351"/>
              <a:chExt cx="320191" cy="275086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1524000" y="13477875"/>
                <a:ext cx="95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3500">
                    <a:moveTo>
                      <a:pt x="0" y="0"/>
                    </a:moveTo>
                    <a:lnTo>
                      <a:pt x="0" y="63500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1363899" y="13377351"/>
                <a:ext cx="320191" cy="275086"/>
              </a:xfrm>
              <a:custGeom>
                <a:avLst/>
                <a:gdLst/>
                <a:ahLst/>
                <a:cxnLst/>
                <a:rect l="l" t="t" r="r" b="b"/>
                <a:pathLst>
                  <a:path w="320191" h="275086">
                    <a:moveTo>
                      <a:pt x="134114" y="14656"/>
                    </a:moveTo>
                    <a:lnTo>
                      <a:pt x="5431" y="229509"/>
                    </a:lnTo>
                    <a:cubicBezTo>
                      <a:pt x="33" y="238857"/>
                      <a:pt x="0" y="250368"/>
                      <a:pt x="5345" y="259747"/>
                    </a:cubicBezTo>
                    <a:cubicBezTo>
                      <a:pt x="10689" y="269126"/>
                      <a:pt x="20608" y="274965"/>
                      <a:pt x="31403" y="275086"/>
                    </a:cubicBezTo>
                    <a:lnTo>
                      <a:pt x="288800" y="275086"/>
                    </a:lnTo>
                    <a:cubicBezTo>
                      <a:pt x="299590" y="274962"/>
                      <a:pt x="309504" y="269125"/>
                      <a:pt x="314847" y="259751"/>
                    </a:cubicBezTo>
                    <a:cubicBezTo>
                      <a:pt x="320191" y="250377"/>
                      <a:pt x="320162" y="238872"/>
                      <a:pt x="314772" y="229525"/>
                    </a:cubicBezTo>
                    <a:lnTo>
                      <a:pt x="186089" y="14640"/>
                    </a:lnTo>
                    <a:cubicBezTo>
                      <a:pt x="180583" y="5552"/>
                      <a:pt x="170728" y="0"/>
                      <a:pt x="160102" y="0"/>
                    </a:cubicBezTo>
                    <a:cubicBezTo>
                      <a:pt x="149475" y="0"/>
                      <a:pt x="139620" y="5552"/>
                      <a:pt x="134114" y="14640"/>
                    </a:cubicBez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1524000" y="1358900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59" y="0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1811274" y="13305472"/>
              <a:ext cx="2412629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b="1" dirty="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</a:rPr>
                <a:t>NO DATA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6223811" y="12584906"/>
              <a:ext cx="144427" cy="299439"/>
              <a:chOff x="6223811" y="12584906"/>
              <a:chExt cx="144427" cy="299439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223811" y="12584906"/>
                <a:ext cx="144427" cy="299439"/>
              </a:xfrm>
              <a:custGeom>
                <a:avLst/>
                <a:gdLst/>
                <a:ahLst/>
                <a:cxnLst/>
                <a:rect l="l" t="t" r="r" b="b"/>
                <a:pathLst>
                  <a:path w="144427" h="299439">
                    <a:moveTo>
                      <a:pt x="38876" y="175022"/>
                    </a:moveTo>
                    <a:cubicBezTo>
                      <a:pt x="12742" y="190111"/>
                      <a:pt x="0" y="220872"/>
                      <a:pt x="7811" y="250021"/>
                    </a:cubicBezTo>
                    <a:cubicBezTo>
                      <a:pt x="15621" y="279170"/>
                      <a:pt x="42036" y="299439"/>
                      <a:pt x="72214" y="299439"/>
                    </a:cubicBezTo>
                    <a:cubicBezTo>
                      <a:pt x="102391" y="299439"/>
                      <a:pt x="128806" y="279170"/>
                      <a:pt x="136617" y="250021"/>
                    </a:cubicBezTo>
                    <a:cubicBezTo>
                      <a:pt x="144427" y="220872"/>
                      <a:pt x="131686" y="190111"/>
                      <a:pt x="105551" y="175022"/>
                    </a:cubicBezTo>
                    <a:lnTo>
                      <a:pt x="105551" y="33338"/>
                    </a:lnTo>
                    <a:cubicBezTo>
                      <a:pt x="105551" y="14926"/>
                      <a:pt x="90625" y="0"/>
                      <a:pt x="72214" y="0"/>
                    </a:cubicBezTo>
                    <a:cubicBezTo>
                      <a:pt x="53802" y="0"/>
                      <a:pt x="38876" y="14926"/>
                      <a:pt x="38876" y="33338"/>
                    </a:cubicBezTo>
                    <a:lnTo>
                      <a:pt x="38876" y="175022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6262688" y="12684919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6597396" y="12583478"/>
              <a:ext cx="17423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水温与时间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591300" y="13165455"/>
              <a:ext cx="2780203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1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</a:rPr>
                <a:t>85–90 ℃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72846" y="14012228"/>
              <a:ext cx="7539228" cy="9178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汤色：整类未取得权威表述，色块只作本页标识</a:t>
              </a:r>
              <a:br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新茶前三泡各 10 秒 · 银针 85–95 ℃，牡丹 90–100 ℃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04850" y="15049500"/>
            <a:ext cx="10382250" cy="759523"/>
            <a:chOff x="704850" y="15049500"/>
            <a:chExt cx="10382250" cy="759523"/>
          </a:xfrm>
        </p:grpSpPr>
        <p:sp>
          <p:nvSpPr>
            <p:cNvPr id="42" name="Freeform 42"/>
            <p:cNvSpPr/>
            <p:nvPr/>
          </p:nvSpPr>
          <p:spPr>
            <a:xfrm>
              <a:off x="704850" y="15049500"/>
              <a:ext cx="10382250" cy="47625"/>
            </a:xfrm>
            <a:custGeom>
              <a:avLst/>
              <a:gdLst/>
              <a:ahLst/>
              <a:cxnLst/>
              <a:rect l="l" t="t" r="r" b="b"/>
              <a:pathLst>
                <a:path w="10382250" h="47625">
                  <a:moveTo>
                    <a:pt x="0" y="38100"/>
                  </a:moveTo>
                  <a:cubicBezTo>
                    <a:pt x="3467100" y="0"/>
                    <a:pt x="6927850" y="3175"/>
                    <a:pt x="1038225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grpSp>
          <p:nvGrpSpPr>
            <p:cNvPr id="46" name="Group 46"/>
            <p:cNvGrpSpPr/>
            <p:nvPr/>
          </p:nvGrpSpPr>
          <p:grpSpPr>
            <a:xfrm>
              <a:off x="735806" y="15232856"/>
              <a:ext cx="300038" cy="300037"/>
              <a:chOff x="735806" y="15232856"/>
              <a:chExt cx="300038" cy="300037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735806" y="15232856"/>
                <a:ext cx="300038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150019">
                    <a:moveTo>
                      <a:pt x="0" y="150019"/>
                    </a:moveTo>
                    <a:lnTo>
                      <a:pt x="16669" y="150019"/>
                    </a:lnTo>
                    <a:moveTo>
                      <a:pt x="150019" y="0"/>
                    </a:moveTo>
                    <a:lnTo>
                      <a:pt x="150019" y="16669"/>
                    </a:lnTo>
                    <a:moveTo>
                      <a:pt x="283369" y="150019"/>
                    </a:moveTo>
                    <a:lnTo>
                      <a:pt x="300038" y="150019"/>
                    </a:lnTo>
                    <a:moveTo>
                      <a:pt x="43339" y="43339"/>
                    </a:moveTo>
                    <a:lnTo>
                      <a:pt x="55007" y="55007"/>
                    </a:lnTo>
                    <a:moveTo>
                      <a:pt x="256699" y="43339"/>
                    </a:moveTo>
                    <a:lnTo>
                      <a:pt x="245031" y="55007"/>
                    </a:ln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795414" y="15299531"/>
                <a:ext cx="180822" cy="233362"/>
              </a:xfrm>
              <a:custGeom>
                <a:avLst/>
                <a:gdLst/>
                <a:ahLst/>
                <a:cxnLst/>
                <a:rect l="l" t="t" r="r" b="b"/>
                <a:pathLst>
                  <a:path w="180822" h="233362">
                    <a:moveTo>
                      <a:pt x="40405" y="150019"/>
                    </a:moveTo>
                    <a:cubicBezTo>
                      <a:pt x="11706" y="128495"/>
                      <a:pt x="0" y="91021"/>
                      <a:pt x="11344" y="56988"/>
                    </a:cubicBezTo>
                    <a:cubicBezTo>
                      <a:pt x="22689" y="22955"/>
                      <a:pt x="54537" y="0"/>
                      <a:pt x="90411" y="0"/>
                    </a:cubicBezTo>
                    <a:cubicBezTo>
                      <a:pt x="126285" y="0"/>
                      <a:pt x="158134" y="22955"/>
                      <a:pt x="169478" y="56988"/>
                    </a:cubicBezTo>
                    <a:cubicBezTo>
                      <a:pt x="180822" y="91021"/>
                      <a:pt x="169116" y="128495"/>
                      <a:pt x="140417" y="150019"/>
                    </a:cubicBezTo>
                    <a:cubicBezTo>
                      <a:pt x="127218" y="163084"/>
                      <a:pt x="121029" y="181653"/>
                      <a:pt x="123749" y="200025"/>
                    </a:cubicBezTo>
                    <a:cubicBezTo>
                      <a:pt x="123749" y="218437"/>
                      <a:pt x="108823" y="233362"/>
                      <a:pt x="90411" y="233362"/>
                    </a:cubicBezTo>
                    <a:cubicBezTo>
                      <a:pt x="71999" y="233362"/>
                      <a:pt x="57074" y="218437"/>
                      <a:pt x="57074" y="200025"/>
                    </a:cubicBezTo>
                    <a:cubicBezTo>
                      <a:pt x="59793" y="181653"/>
                      <a:pt x="53604" y="163084"/>
                      <a:pt x="40405" y="150019"/>
                    </a:cubicBez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847487" y="15466219"/>
                <a:ext cx="7667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6676" h="9525">
                    <a:moveTo>
                      <a:pt x="0" y="0"/>
                    </a:moveTo>
                    <a:lnTo>
                      <a:pt x="76676" y="0"/>
                    </a:ln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</p:grpSp>
        <p:sp>
          <p:nvSpPr>
            <p:cNvPr id="47" name="TextBox 47"/>
            <p:cNvSpPr txBox="1"/>
            <p:nvPr/>
          </p:nvSpPr>
          <p:spPr>
            <a:xfrm>
              <a:off x="1220724" y="15134272"/>
              <a:ext cx="8394954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怎么挑：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看毫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，白毫完整说明没伤到叶。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675894" y="15886748"/>
            <a:ext cx="10459212" cy="381381"/>
            <a:chOff x="675894" y="15886748"/>
            <a:chExt cx="10459212" cy="381381"/>
          </a:xfrm>
        </p:grpSpPr>
        <p:sp>
          <p:nvSpPr>
            <p:cNvPr id="49" name="TextBox 49"/>
            <p:cNvSpPr txBox="1"/>
            <p:nvPr/>
          </p:nvSpPr>
          <p:spPr>
            <a:xfrm>
              <a:off x="675894" y="15886748"/>
              <a:ext cx="96145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工艺与外观：中国茶叶博物馆 · 参数：界面新闻、爱普茶网 · 老白茶每泡加 3–5 秒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0826534" y="15886748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00"/>
                            </p:stCondLst>
                            <p:childTnLst>
                              <p:par>
                                <p:cTn id="21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85800" y="1047750"/>
            <a:ext cx="10448925" cy="1676400"/>
            <a:chOff x="685800" y="1047750"/>
            <a:chExt cx="10448925" cy="16764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047750"/>
              <a:ext cx="2857500" cy="1543050"/>
            </a:xfrm>
            <a:prstGeom prst="rect">
              <a:avLst/>
            </a:prstGeom>
          </p:spPr>
        </p:pic>
        <p:sp>
          <p:nvSpPr>
            <p:cNvPr id="3" name="TextBox 3"/>
            <p:cNvSpPr txBox="1"/>
            <p:nvPr/>
          </p:nvSpPr>
          <p:spPr>
            <a:xfrm>
              <a:off x="3829050" y="1282065"/>
              <a:ext cx="560071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黄茶 · 轻发酵</a:t>
              </a:r>
            </a:p>
          </p:txBody>
        </p:sp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53600" y="1047750"/>
              <a:ext cx="1381125" cy="1676400"/>
            </a:xfrm>
            <a:prstGeom prst="rect">
              <a:avLst/>
            </a:prstGeom>
          </p:spPr>
        </p:pic>
      </p:grpSp>
      <p:grpSp>
        <p:nvGrpSpPr>
          <p:cNvPr id="14" name="!!fermentation-axis"/>
          <p:cNvGrpSpPr/>
          <p:nvPr/>
        </p:nvGrpSpPr>
        <p:grpSpPr>
          <a:xfrm>
            <a:off x="609600" y="2991802"/>
            <a:ext cx="7205586" cy="498729"/>
            <a:chOff x="609600" y="2991802"/>
            <a:chExt cx="7205586" cy="498729"/>
          </a:xfrm>
        </p:grpSpPr>
        <p:sp>
          <p:nvSpPr>
            <p:cNvPr id="6" name="Polyline 6"/>
            <p:cNvSpPr/>
            <p:nvPr/>
          </p:nvSpPr>
          <p:spPr>
            <a:xfrm>
              <a:off x="685800" y="3124200"/>
              <a:ext cx="3810000" cy="38100"/>
            </a:xfrm>
            <a:custGeom>
              <a:avLst/>
              <a:gdLst/>
              <a:ahLst/>
              <a:cxnLst/>
              <a:rect l="l" t="t" r="r" b="b"/>
              <a:pathLst>
                <a:path w="3810000" h="38100">
                  <a:moveTo>
                    <a:pt x="0" y="19050"/>
                  </a:moveTo>
                  <a:lnTo>
                    <a:pt x="762000" y="0"/>
                  </a:lnTo>
                  <a:lnTo>
                    <a:pt x="1524000" y="38100"/>
                  </a:lnTo>
                  <a:lnTo>
                    <a:pt x="2286000" y="9525"/>
                  </a:lnTo>
                  <a:lnTo>
                    <a:pt x="3048000" y="28575"/>
                  </a:lnTo>
                  <a:lnTo>
                    <a:pt x="3810000" y="19050"/>
                  </a:lnTo>
                </a:path>
              </a:pathLst>
            </a:custGeom>
            <a:noFill/>
            <a:ln w="28575" cap="rnd">
              <a:solidFill>
                <a:schemeClr val="accent6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609600" y="3067050"/>
              <a:ext cx="152400" cy="1524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6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371600" y="3048000"/>
              <a:ext cx="152400" cy="152400"/>
            </a:xfrm>
            <a:prstGeom prst="ellipse">
              <a:avLst/>
            </a:prstGeom>
            <a:solidFill>
              <a:srgbClr val="D6C079"/>
            </a:solidFill>
            <a:ln w="19050">
              <a:solidFill>
                <a:schemeClr val="accent6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2047875" y="3000375"/>
              <a:ext cx="323850" cy="323850"/>
            </a:xfrm>
            <a:prstGeom prst="ellipse">
              <a:avLst/>
            </a:prstGeom>
            <a:solidFill>
              <a:srgbClr val="D9A526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2895600" y="3057525"/>
              <a:ext cx="152400" cy="152400"/>
            </a:xfrm>
            <a:prstGeom prst="ellipse">
              <a:avLst/>
            </a:prstGeom>
            <a:solidFill>
              <a:srgbClr val="B5761B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657600" y="3076575"/>
              <a:ext cx="152400" cy="1524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4419600" y="3067050"/>
              <a:ext cx="152400" cy="152400"/>
            </a:xfrm>
            <a:prstGeom prst="ellipse">
              <a:avLst/>
            </a:prstGeom>
            <a:solidFill>
              <a:srgbClr val="5A3B26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940046" y="2991802"/>
              <a:ext cx="287514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发酵度轴 · 第 3 类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9600" y="3915728"/>
            <a:ext cx="7581900" cy="1244345"/>
            <a:chOff x="609600" y="3915728"/>
            <a:chExt cx="7581900" cy="1244345"/>
          </a:xfrm>
        </p:grpSpPr>
        <p:sp>
          <p:nvSpPr>
            <p:cNvPr id="15" name="TextBox 15"/>
            <p:cNvSpPr txBox="1"/>
            <p:nvPr/>
          </p:nvSpPr>
          <p:spPr>
            <a:xfrm>
              <a:off x="672846" y="3915728"/>
              <a:ext cx="17423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绿茶的工序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8274" y="4485322"/>
              <a:ext cx="5352879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摊晾 → 杀青 → 揉捻 → 干燥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609600" y="4667250"/>
              <a:ext cx="7581900" cy="215900"/>
            </a:xfrm>
            <a:custGeom>
              <a:avLst/>
              <a:gdLst/>
              <a:ahLst/>
              <a:cxnLst/>
              <a:rect l="l" t="t" r="r" b="b"/>
              <a:pathLst>
                <a:path w="7581900" h="215900">
                  <a:moveTo>
                    <a:pt x="0" y="95250"/>
                  </a:moveTo>
                  <a:cubicBezTo>
                    <a:pt x="1498600" y="6350"/>
                    <a:pt x="3009900" y="12700"/>
                    <a:pt x="4533900" y="114300"/>
                  </a:cubicBezTo>
                  <a:cubicBezTo>
                    <a:pt x="6057900" y="215900"/>
                    <a:pt x="7073900" y="177800"/>
                    <a:pt x="7581900" y="0"/>
                  </a:cubicBezTo>
                </a:path>
              </a:pathLst>
            </a:custGeom>
            <a:noFill/>
            <a:ln w="57150" cap="rnd">
              <a:solidFill>
                <a:schemeClr val="accent2"/>
              </a:solidFill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2857500" y="5486400"/>
            <a:ext cx="5097780" cy="1152525"/>
            <a:chOff x="2857500" y="5486400"/>
            <a:chExt cx="5097780" cy="1152525"/>
          </a:xfrm>
        </p:grpSpPr>
        <p:sp>
          <p:nvSpPr>
            <p:cNvPr id="19" name="Freeform 19"/>
            <p:cNvSpPr/>
            <p:nvPr/>
          </p:nvSpPr>
          <p:spPr>
            <a:xfrm>
              <a:off x="2857500" y="5486400"/>
              <a:ext cx="914400" cy="1066800"/>
            </a:xfrm>
            <a:prstGeom prst="curvedDownArrow">
              <a:avLst/>
            </a:prstGeom>
            <a:solidFill>
              <a:srgbClr val="D9A526">
                <a:alpha val="30000"/>
              </a:srgbClr>
            </a:solidFill>
            <a:ln w="28575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076700" y="5762625"/>
              <a:ext cx="387858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中间插进一道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68274" y="6887528"/>
            <a:ext cx="7930515" cy="1968245"/>
            <a:chOff x="668274" y="6887528"/>
            <a:chExt cx="7930515" cy="1968245"/>
          </a:xfrm>
        </p:grpSpPr>
        <p:sp>
          <p:nvSpPr>
            <p:cNvPr id="22" name="TextBox 22"/>
            <p:cNvSpPr txBox="1"/>
            <p:nvPr/>
          </p:nvSpPr>
          <p:spPr>
            <a:xfrm>
              <a:off x="672846" y="6887528"/>
              <a:ext cx="17423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黄茶的工序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68274" y="7514272"/>
              <a:ext cx="7167143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摊晾 → 杀青 → </a:t>
              </a:r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闷黄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揉捻 → 干燥</a:t>
              </a:r>
            </a:p>
          </p:txBody>
        </p:sp>
        <p:sp>
          <p:nvSpPr>
            <p:cNvPr id="24" name="Ellipse 24"/>
            <p:cNvSpPr/>
            <p:nvPr/>
          </p:nvSpPr>
          <p:spPr>
            <a:xfrm>
              <a:off x="3657600" y="7277100"/>
              <a:ext cx="1638300" cy="876300"/>
            </a:xfrm>
            <a:prstGeom prst="ellipse">
              <a:avLst/>
            </a:prstGeom>
            <a:noFill/>
            <a:ln w="47625">
              <a:solidFill>
                <a:srgbClr val="D9A52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68274" y="8181022"/>
              <a:ext cx="7930515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闷黄可以在杀青后，也可以在毛火后。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66750" y="9105900"/>
            <a:ext cx="9296400" cy="1396365"/>
            <a:chOff x="666750" y="9105900"/>
            <a:chExt cx="9296400" cy="1396365"/>
          </a:xfrm>
        </p:grpSpPr>
        <p:sp>
          <p:nvSpPr>
            <p:cNvPr id="27" name="Freeform 27"/>
            <p:cNvSpPr/>
            <p:nvPr/>
          </p:nvSpPr>
          <p:spPr>
            <a:xfrm>
              <a:off x="704850" y="9105900"/>
              <a:ext cx="9258300" cy="47625"/>
            </a:xfrm>
            <a:custGeom>
              <a:avLst/>
              <a:gdLst/>
              <a:ahLst/>
              <a:cxnLst/>
              <a:rect l="l" t="t" r="r" b="b"/>
              <a:pathLst>
                <a:path w="9258300" h="47625">
                  <a:moveTo>
                    <a:pt x="0" y="38100"/>
                  </a:moveTo>
                  <a:cubicBezTo>
                    <a:pt x="3086100" y="0"/>
                    <a:pt x="6172200" y="3175"/>
                    <a:pt x="925830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66750" y="9283065"/>
              <a:ext cx="8698611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黄叶黄汤，</a:t>
              </a:r>
              <a:r>
                <a:rPr lang="zh-CN" sz="34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就是这一道闷出来的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20847" y="10905172"/>
            <a:ext cx="9106623" cy="674751"/>
            <a:chOff x="720847" y="10905172"/>
            <a:chExt cx="9106623" cy="674751"/>
          </a:xfrm>
        </p:grpSpPr>
        <p:sp>
          <p:nvSpPr>
            <p:cNvPr id="30" name="Freeform 30"/>
            <p:cNvSpPr/>
            <p:nvPr/>
          </p:nvSpPr>
          <p:spPr>
            <a:xfrm>
              <a:off x="720847" y="10950610"/>
              <a:ext cx="348760" cy="331665"/>
            </a:xfrm>
            <a:custGeom>
              <a:avLst/>
              <a:gdLst/>
              <a:ahLst/>
              <a:cxnLst/>
              <a:rect l="l" t="t" r="r" b="b"/>
              <a:pathLst>
                <a:path w="348760" h="331665">
                  <a:moveTo>
                    <a:pt x="174502" y="274999"/>
                  </a:moveTo>
                  <a:lnTo>
                    <a:pt x="66724" y="331665"/>
                  </a:lnTo>
                  <a:lnTo>
                    <a:pt x="87312" y="211645"/>
                  </a:lnTo>
                  <a:lnTo>
                    <a:pt x="0" y="126655"/>
                  </a:lnTo>
                  <a:lnTo>
                    <a:pt x="120491" y="109193"/>
                  </a:lnTo>
                  <a:lnTo>
                    <a:pt x="174380" y="0"/>
                  </a:lnTo>
                  <a:lnTo>
                    <a:pt x="228269" y="109193"/>
                  </a:lnTo>
                  <a:lnTo>
                    <a:pt x="348760" y="126655"/>
                  </a:lnTo>
                  <a:lnTo>
                    <a:pt x="261448" y="211645"/>
                  </a:lnTo>
                  <a:lnTo>
                    <a:pt x="282036" y="331665"/>
                  </a:lnTo>
                  <a:lnTo>
                    <a:pt x="174502" y="274999"/>
                  </a:lnTo>
                </a:path>
              </a:pathLst>
            </a:custGeom>
            <a:noFill/>
            <a:ln w="34925">
              <a:solidFill>
                <a:srgbClr val="000000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239774" y="10905172"/>
              <a:ext cx="8587696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代表茶：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君山银针 · 蒙顶黄芽 · 霍山黄芽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19125" y="12105556"/>
            <a:ext cx="8752378" cy="2386351"/>
            <a:chOff x="619125" y="12105556"/>
            <a:chExt cx="8752378" cy="2386351"/>
          </a:xfrm>
        </p:grpSpPr>
        <p:sp>
          <p:nvSpPr>
            <p:cNvPr id="33" name="Freeform 33"/>
            <p:cNvSpPr/>
            <p:nvPr/>
          </p:nvSpPr>
          <p:spPr>
            <a:xfrm>
              <a:off x="756476" y="12105556"/>
              <a:ext cx="258699" cy="311939"/>
            </a:xfrm>
            <a:custGeom>
              <a:avLst/>
              <a:gdLst/>
              <a:ahLst/>
              <a:cxnLst/>
              <a:rect l="l" t="t" r="r" b="b"/>
              <a:pathLst>
                <a:path w="258699" h="311939">
                  <a:moveTo>
                    <a:pt x="54373" y="276851"/>
                  </a:moveTo>
                  <a:cubicBezTo>
                    <a:pt x="97746" y="311939"/>
                    <a:pt x="160970" y="311939"/>
                    <a:pt x="204326" y="276851"/>
                  </a:cubicBezTo>
                  <a:cubicBezTo>
                    <a:pt x="247698" y="241764"/>
                    <a:pt x="258699" y="181706"/>
                    <a:pt x="230429" y="134400"/>
                  </a:cubicBezTo>
                  <a:lnTo>
                    <a:pt x="148919" y="13385"/>
                  </a:lnTo>
                  <a:cubicBezTo>
                    <a:pt x="141918" y="2967"/>
                    <a:pt x="127466" y="0"/>
                    <a:pt x="116648" y="6768"/>
                  </a:cubicBezTo>
                  <a:cubicBezTo>
                    <a:pt x="113932" y="8471"/>
                    <a:pt x="111604" y="10726"/>
                    <a:pt x="109814" y="13385"/>
                  </a:cubicBezTo>
                  <a:lnTo>
                    <a:pt x="28254" y="134400"/>
                  </a:lnTo>
                  <a:cubicBezTo>
                    <a:pt x="0" y="181706"/>
                    <a:pt x="11001" y="241764"/>
                    <a:pt x="54373" y="276851"/>
                  </a:cubicBezTo>
                </a:path>
              </a:pathLst>
            </a:custGeom>
            <a:noFill/>
            <a:ln w="33338">
              <a:solidFill>
                <a:schemeClr val="accent1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187196" y="12107228"/>
              <a:ext cx="7124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汤色</a:t>
              </a:r>
            </a:p>
          </p:txBody>
        </p:sp>
        <p:sp>
          <p:nvSpPr>
            <p:cNvPr id="35" name="Ellipse 35"/>
            <p:cNvSpPr/>
            <p:nvPr/>
          </p:nvSpPr>
          <p:spPr>
            <a:xfrm>
              <a:off x="619125" y="12820650"/>
              <a:ext cx="533400" cy="533400"/>
            </a:xfrm>
            <a:prstGeom prst="ellipse">
              <a:avLst/>
            </a:prstGeom>
            <a:solidFill>
              <a:srgbClr val="D9A526"/>
            </a:solidFill>
            <a:ln w="28575">
              <a:solidFill>
                <a:schemeClr val="accent1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315974" y="12867322"/>
              <a:ext cx="1892808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黄叶黄汤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6223811" y="12108656"/>
              <a:ext cx="144427" cy="299439"/>
              <a:chOff x="6223811" y="12108656"/>
              <a:chExt cx="144427" cy="299439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6223811" y="12108656"/>
                <a:ext cx="144427" cy="299439"/>
              </a:xfrm>
              <a:custGeom>
                <a:avLst/>
                <a:gdLst/>
                <a:ahLst/>
                <a:cxnLst/>
                <a:rect l="l" t="t" r="r" b="b"/>
                <a:pathLst>
                  <a:path w="144427" h="299439">
                    <a:moveTo>
                      <a:pt x="38876" y="175022"/>
                    </a:moveTo>
                    <a:cubicBezTo>
                      <a:pt x="12742" y="190111"/>
                      <a:pt x="0" y="220872"/>
                      <a:pt x="7811" y="250021"/>
                    </a:cubicBezTo>
                    <a:cubicBezTo>
                      <a:pt x="15621" y="279170"/>
                      <a:pt x="42036" y="299439"/>
                      <a:pt x="72214" y="299439"/>
                    </a:cubicBezTo>
                    <a:cubicBezTo>
                      <a:pt x="102391" y="299439"/>
                      <a:pt x="128806" y="279170"/>
                      <a:pt x="136617" y="250021"/>
                    </a:cubicBezTo>
                    <a:cubicBezTo>
                      <a:pt x="144427" y="220872"/>
                      <a:pt x="131686" y="190111"/>
                      <a:pt x="105551" y="175022"/>
                    </a:cubicBezTo>
                    <a:lnTo>
                      <a:pt x="105551" y="33338"/>
                    </a:lnTo>
                    <a:cubicBezTo>
                      <a:pt x="105551" y="14926"/>
                      <a:pt x="90625" y="0"/>
                      <a:pt x="72214" y="0"/>
                    </a:cubicBezTo>
                    <a:cubicBezTo>
                      <a:pt x="53802" y="0"/>
                      <a:pt x="38876" y="14926"/>
                      <a:pt x="38876" y="33338"/>
                    </a:cubicBezTo>
                    <a:lnTo>
                      <a:pt x="38876" y="175022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6262688" y="12208669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6597396" y="12107228"/>
              <a:ext cx="17423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水温与时间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591300" y="12727305"/>
              <a:ext cx="2780203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1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</a:rPr>
                <a:t>80–85 ℃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72846" y="13574078"/>
              <a:ext cx="6875336" cy="9178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君山银针汤色橙黄明净 · 霍山黄芽有三黄之称</a:t>
              </a:r>
              <a:br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出汤比绿茶多闷两三秒 · 与绿茶同温，别用沸水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04850" y="15049500"/>
            <a:ext cx="10382250" cy="759523"/>
            <a:chOff x="704850" y="15049500"/>
            <a:chExt cx="10382250" cy="759523"/>
          </a:xfrm>
        </p:grpSpPr>
        <p:sp>
          <p:nvSpPr>
            <p:cNvPr id="44" name="Freeform 44"/>
            <p:cNvSpPr/>
            <p:nvPr/>
          </p:nvSpPr>
          <p:spPr>
            <a:xfrm>
              <a:off x="704850" y="15049500"/>
              <a:ext cx="10382250" cy="47625"/>
            </a:xfrm>
            <a:custGeom>
              <a:avLst/>
              <a:gdLst/>
              <a:ahLst/>
              <a:cxnLst/>
              <a:rect l="l" t="t" r="r" b="b"/>
              <a:pathLst>
                <a:path w="10382250" h="47625">
                  <a:moveTo>
                    <a:pt x="0" y="38100"/>
                  </a:moveTo>
                  <a:cubicBezTo>
                    <a:pt x="3467100" y="0"/>
                    <a:pt x="6927850" y="3175"/>
                    <a:pt x="1038225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735806" y="15232856"/>
              <a:ext cx="300038" cy="300037"/>
              <a:chOff x="735806" y="15232856"/>
              <a:chExt cx="300038" cy="300037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735806" y="15232856"/>
                <a:ext cx="300038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150019">
                    <a:moveTo>
                      <a:pt x="0" y="150019"/>
                    </a:moveTo>
                    <a:lnTo>
                      <a:pt x="16669" y="150019"/>
                    </a:lnTo>
                    <a:moveTo>
                      <a:pt x="150019" y="0"/>
                    </a:moveTo>
                    <a:lnTo>
                      <a:pt x="150019" y="16669"/>
                    </a:lnTo>
                    <a:moveTo>
                      <a:pt x="283369" y="150019"/>
                    </a:moveTo>
                    <a:lnTo>
                      <a:pt x="300038" y="150019"/>
                    </a:lnTo>
                    <a:moveTo>
                      <a:pt x="43339" y="43339"/>
                    </a:moveTo>
                    <a:lnTo>
                      <a:pt x="55007" y="55007"/>
                    </a:lnTo>
                    <a:moveTo>
                      <a:pt x="256699" y="43339"/>
                    </a:moveTo>
                    <a:lnTo>
                      <a:pt x="245031" y="55007"/>
                    </a:ln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795414" y="15299531"/>
                <a:ext cx="180822" cy="233362"/>
              </a:xfrm>
              <a:custGeom>
                <a:avLst/>
                <a:gdLst/>
                <a:ahLst/>
                <a:cxnLst/>
                <a:rect l="l" t="t" r="r" b="b"/>
                <a:pathLst>
                  <a:path w="180822" h="233362">
                    <a:moveTo>
                      <a:pt x="40405" y="150019"/>
                    </a:moveTo>
                    <a:cubicBezTo>
                      <a:pt x="11706" y="128495"/>
                      <a:pt x="0" y="91021"/>
                      <a:pt x="11344" y="56988"/>
                    </a:cubicBezTo>
                    <a:cubicBezTo>
                      <a:pt x="22689" y="22955"/>
                      <a:pt x="54537" y="0"/>
                      <a:pt x="90411" y="0"/>
                    </a:cubicBezTo>
                    <a:cubicBezTo>
                      <a:pt x="126285" y="0"/>
                      <a:pt x="158134" y="22955"/>
                      <a:pt x="169478" y="56988"/>
                    </a:cubicBezTo>
                    <a:cubicBezTo>
                      <a:pt x="180822" y="91021"/>
                      <a:pt x="169116" y="128495"/>
                      <a:pt x="140417" y="150019"/>
                    </a:cubicBezTo>
                    <a:cubicBezTo>
                      <a:pt x="127218" y="163084"/>
                      <a:pt x="121029" y="181653"/>
                      <a:pt x="123749" y="200025"/>
                    </a:cubicBezTo>
                    <a:cubicBezTo>
                      <a:pt x="123749" y="218437"/>
                      <a:pt x="108823" y="233362"/>
                      <a:pt x="90411" y="233362"/>
                    </a:cubicBezTo>
                    <a:cubicBezTo>
                      <a:pt x="71999" y="233362"/>
                      <a:pt x="57074" y="218437"/>
                      <a:pt x="57074" y="200025"/>
                    </a:cubicBezTo>
                    <a:cubicBezTo>
                      <a:pt x="59793" y="181653"/>
                      <a:pt x="53604" y="163084"/>
                      <a:pt x="40405" y="150019"/>
                    </a:cubicBez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847487" y="15466219"/>
                <a:ext cx="7667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6676" h="9525">
                    <a:moveTo>
                      <a:pt x="0" y="0"/>
                    </a:moveTo>
                    <a:lnTo>
                      <a:pt x="76676" y="0"/>
                    </a:ln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</p:grpSp>
        <p:sp>
          <p:nvSpPr>
            <p:cNvPr id="49" name="TextBox 49"/>
            <p:cNvSpPr txBox="1"/>
            <p:nvPr/>
          </p:nvSpPr>
          <p:spPr>
            <a:xfrm>
              <a:off x="1220724" y="15134272"/>
              <a:ext cx="7930515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怎么挑：闷黄到位的黄茶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不带生青气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675894" y="15886748"/>
            <a:ext cx="10459212" cy="381381"/>
            <a:chOff x="675894" y="15886748"/>
            <a:chExt cx="10459212" cy="381381"/>
          </a:xfrm>
        </p:grpSpPr>
        <p:sp>
          <p:nvSpPr>
            <p:cNvPr id="51" name="TextBox 51"/>
            <p:cNvSpPr txBox="1"/>
            <p:nvPr/>
          </p:nvSpPr>
          <p:spPr>
            <a:xfrm>
              <a:off x="675894" y="15886748"/>
              <a:ext cx="95488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工艺：中国茶叶博物馆 · 汤色与代表茶：饮茶者之家 · 参数：界面新闻、爱普茶网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0826534" y="15886748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900"/>
                            </p:stCondLst>
                            <p:childTnLst>
                              <p:par>
                                <p:cTn id="32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85800" y="1047750"/>
            <a:ext cx="10458450" cy="1657350"/>
            <a:chOff x="685800" y="1047750"/>
            <a:chExt cx="10458450" cy="165735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047750"/>
              <a:ext cx="2857500" cy="1657350"/>
            </a:xfrm>
            <a:prstGeom prst="rect">
              <a:avLst/>
            </a:prstGeom>
          </p:spPr>
        </p:pic>
        <p:sp>
          <p:nvSpPr>
            <p:cNvPr id="3" name="TextBox 3"/>
            <p:cNvSpPr txBox="1"/>
            <p:nvPr/>
          </p:nvSpPr>
          <p:spPr>
            <a:xfrm>
              <a:off x="3829050" y="1282065"/>
              <a:ext cx="560071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青茶 · 半发酵</a:t>
              </a:r>
            </a:p>
          </p:txBody>
        </p:sp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15500" y="1240530"/>
              <a:ext cx="1428750" cy="1290840"/>
            </a:xfrm>
            <a:prstGeom prst="rect">
              <a:avLst/>
            </a:prstGeom>
          </p:spPr>
        </p:pic>
      </p:grpSp>
      <p:grpSp>
        <p:nvGrpSpPr>
          <p:cNvPr id="14" name="!!fermentation-axis"/>
          <p:cNvGrpSpPr/>
          <p:nvPr/>
        </p:nvGrpSpPr>
        <p:grpSpPr>
          <a:xfrm>
            <a:off x="609600" y="2971800"/>
            <a:ext cx="9316764" cy="518731"/>
            <a:chOff x="609600" y="2971800"/>
            <a:chExt cx="9316764" cy="518731"/>
          </a:xfrm>
        </p:grpSpPr>
        <p:sp>
          <p:nvSpPr>
            <p:cNvPr id="6" name="Polyline 6"/>
            <p:cNvSpPr/>
            <p:nvPr/>
          </p:nvSpPr>
          <p:spPr>
            <a:xfrm>
              <a:off x="685800" y="3124200"/>
              <a:ext cx="3810000" cy="38100"/>
            </a:xfrm>
            <a:custGeom>
              <a:avLst/>
              <a:gdLst/>
              <a:ahLst/>
              <a:cxnLst/>
              <a:rect l="l" t="t" r="r" b="b"/>
              <a:pathLst>
                <a:path w="3810000" h="38100">
                  <a:moveTo>
                    <a:pt x="0" y="19050"/>
                  </a:moveTo>
                  <a:lnTo>
                    <a:pt x="762000" y="0"/>
                  </a:lnTo>
                  <a:lnTo>
                    <a:pt x="1524000" y="38100"/>
                  </a:lnTo>
                  <a:lnTo>
                    <a:pt x="2286000" y="9525"/>
                  </a:lnTo>
                  <a:lnTo>
                    <a:pt x="3048000" y="28575"/>
                  </a:lnTo>
                  <a:lnTo>
                    <a:pt x="3810000" y="19050"/>
                  </a:lnTo>
                </a:path>
              </a:pathLst>
            </a:custGeom>
            <a:noFill/>
            <a:ln w="28575" cap="rnd">
              <a:solidFill>
                <a:schemeClr val="accent6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609600" y="3067050"/>
              <a:ext cx="152400" cy="1524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6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371600" y="3048000"/>
              <a:ext cx="152400" cy="152400"/>
            </a:xfrm>
            <a:prstGeom prst="ellipse">
              <a:avLst/>
            </a:prstGeom>
            <a:solidFill>
              <a:srgbClr val="D6C079"/>
            </a:solidFill>
            <a:ln w="19050">
              <a:solidFill>
                <a:schemeClr val="accent6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2133600" y="3086100"/>
              <a:ext cx="152400" cy="152400"/>
            </a:xfrm>
            <a:prstGeom prst="ellipse">
              <a:avLst/>
            </a:prstGeom>
            <a:solidFill>
              <a:srgbClr val="D9A526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2809875" y="2971800"/>
              <a:ext cx="323850" cy="323850"/>
            </a:xfrm>
            <a:prstGeom prst="ellipse">
              <a:avLst/>
            </a:prstGeom>
            <a:solidFill>
              <a:srgbClr val="B5761B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657600" y="3076575"/>
              <a:ext cx="152400" cy="1524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4419600" y="3067050"/>
              <a:ext cx="152400" cy="152400"/>
            </a:xfrm>
            <a:prstGeom prst="ellipse">
              <a:avLst/>
            </a:prstGeom>
            <a:solidFill>
              <a:srgbClr val="5A3B26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940046" y="2991802"/>
              <a:ext cx="49863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发酵度轴 · 第 4 类 · 放大这一段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68274" y="4104322"/>
            <a:ext cx="10252710" cy="674751"/>
            <a:chOff x="668274" y="4104322"/>
            <a:chExt cx="10252710" cy="674751"/>
          </a:xfrm>
        </p:grpSpPr>
        <p:sp>
          <p:nvSpPr>
            <p:cNvPr id="15" name="TextBox 15"/>
            <p:cNvSpPr txBox="1"/>
            <p:nvPr/>
          </p:nvSpPr>
          <p:spPr>
            <a:xfrm>
              <a:off x="668274" y="4104322"/>
              <a:ext cx="10252710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国标称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乌龙茶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，传统六类排序称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青茶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，同指一类。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68274" y="5209222"/>
            <a:ext cx="10475976" cy="2850833"/>
            <a:chOff x="668274" y="5209222"/>
            <a:chExt cx="10475976" cy="2850833"/>
          </a:xfrm>
        </p:grpSpPr>
        <p:sp>
          <p:nvSpPr>
            <p:cNvPr id="17" name="TextBox 17"/>
            <p:cNvSpPr txBox="1"/>
            <p:nvPr/>
          </p:nvSpPr>
          <p:spPr>
            <a:xfrm>
              <a:off x="668274" y="5209222"/>
              <a:ext cx="6072759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做青：把氧化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停在想要的位置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143000" y="5905500"/>
              <a:ext cx="9525000" cy="95250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333500" y="6019800"/>
              <a:ext cx="9011602" cy="723900"/>
            </a:xfrm>
            <a:custGeom>
              <a:avLst/>
              <a:gdLst/>
              <a:ahLst/>
              <a:cxnLst/>
              <a:rect l="l" t="t" r="r" b="b"/>
              <a:pathLst>
                <a:path w="9011602" h="723900">
                  <a:moveTo>
                    <a:pt x="0" y="0"/>
                  </a:moveTo>
                  <a:lnTo>
                    <a:pt x="0" y="723900"/>
                  </a:lnTo>
                  <a:moveTo>
                    <a:pt x="636270" y="0"/>
                  </a:moveTo>
                  <a:lnTo>
                    <a:pt x="636270" y="723900"/>
                  </a:lnTo>
                  <a:moveTo>
                    <a:pt x="1244918" y="0"/>
                  </a:moveTo>
                  <a:lnTo>
                    <a:pt x="1244918" y="723900"/>
                  </a:lnTo>
                  <a:moveTo>
                    <a:pt x="1825942" y="0"/>
                  </a:moveTo>
                  <a:lnTo>
                    <a:pt x="1825942" y="723900"/>
                  </a:lnTo>
                  <a:moveTo>
                    <a:pt x="2380298" y="0"/>
                  </a:moveTo>
                  <a:lnTo>
                    <a:pt x="2380298" y="723900"/>
                  </a:lnTo>
                  <a:moveTo>
                    <a:pt x="2909888" y="0"/>
                  </a:moveTo>
                  <a:lnTo>
                    <a:pt x="2909888" y="723900"/>
                  </a:lnTo>
                  <a:moveTo>
                    <a:pt x="3415665" y="0"/>
                  </a:moveTo>
                  <a:lnTo>
                    <a:pt x="3415665" y="723900"/>
                  </a:lnTo>
                  <a:moveTo>
                    <a:pt x="3898582" y="0"/>
                  </a:moveTo>
                  <a:lnTo>
                    <a:pt x="3898582" y="723900"/>
                  </a:lnTo>
                  <a:moveTo>
                    <a:pt x="4359592" y="0"/>
                  </a:moveTo>
                  <a:lnTo>
                    <a:pt x="4359592" y="723900"/>
                  </a:lnTo>
                  <a:moveTo>
                    <a:pt x="4800600" y="0"/>
                  </a:moveTo>
                  <a:lnTo>
                    <a:pt x="4800600" y="723900"/>
                  </a:lnTo>
                  <a:moveTo>
                    <a:pt x="5221605" y="0"/>
                  </a:moveTo>
                  <a:lnTo>
                    <a:pt x="5221605" y="723900"/>
                  </a:lnTo>
                  <a:moveTo>
                    <a:pt x="5622608" y="0"/>
                  </a:moveTo>
                  <a:lnTo>
                    <a:pt x="5622608" y="723900"/>
                  </a:lnTo>
                  <a:moveTo>
                    <a:pt x="6006465" y="0"/>
                  </a:moveTo>
                  <a:lnTo>
                    <a:pt x="6006465" y="723900"/>
                  </a:lnTo>
                  <a:moveTo>
                    <a:pt x="6373178" y="0"/>
                  </a:moveTo>
                  <a:lnTo>
                    <a:pt x="6373178" y="723900"/>
                  </a:lnTo>
                  <a:moveTo>
                    <a:pt x="6722745" y="0"/>
                  </a:moveTo>
                  <a:lnTo>
                    <a:pt x="6722745" y="723900"/>
                  </a:lnTo>
                  <a:moveTo>
                    <a:pt x="7057072" y="0"/>
                  </a:moveTo>
                  <a:lnTo>
                    <a:pt x="7057072" y="723900"/>
                  </a:lnTo>
                  <a:moveTo>
                    <a:pt x="7376160" y="0"/>
                  </a:moveTo>
                  <a:lnTo>
                    <a:pt x="7376160" y="723900"/>
                  </a:lnTo>
                  <a:moveTo>
                    <a:pt x="7680960" y="0"/>
                  </a:moveTo>
                  <a:lnTo>
                    <a:pt x="7680960" y="723900"/>
                  </a:lnTo>
                  <a:moveTo>
                    <a:pt x="7972425" y="0"/>
                  </a:moveTo>
                  <a:lnTo>
                    <a:pt x="7972425" y="723900"/>
                  </a:lnTo>
                  <a:moveTo>
                    <a:pt x="8250555" y="0"/>
                  </a:moveTo>
                  <a:lnTo>
                    <a:pt x="8250555" y="723900"/>
                  </a:lnTo>
                  <a:moveTo>
                    <a:pt x="8516302" y="0"/>
                  </a:moveTo>
                  <a:lnTo>
                    <a:pt x="8516302" y="723900"/>
                  </a:lnTo>
                  <a:moveTo>
                    <a:pt x="8769668" y="0"/>
                  </a:moveTo>
                  <a:lnTo>
                    <a:pt x="8769668" y="723900"/>
                  </a:lnTo>
                  <a:moveTo>
                    <a:pt x="9011602" y="0"/>
                  </a:moveTo>
                  <a:lnTo>
                    <a:pt x="9011602" y="723900"/>
                  </a:lnTo>
                </a:path>
              </a:pathLst>
            </a:custGeom>
            <a:noFill/>
            <a:ln w="38100" cap="rnd">
              <a:solidFill>
                <a:srgbClr val="B5761B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10687050" y="6143625"/>
              <a:ext cx="457200" cy="47625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123950" y="7069455"/>
              <a:ext cx="1028304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1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</a:rPr>
                <a:t>8%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239814" y="7069455"/>
              <a:ext cx="1447236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51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</a:rPr>
                <a:t>85%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68274" y="8210550"/>
            <a:ext cx="9294876" cy="1654873"/>
            <a:chOff x="668274" y="8210550"/>
            <a:chExt cx="9294876" cy="1654873"/>
          </a:xfrm>
        </p:grpSpPr>
        <p:sp>
          <p:nvSpPr>
            <p:cNvPr id="24" name="Freeform 24"/>
            <p:cNvSpPr/>
            <p:nvPr/>
          </p:nvSpPr>
          <p:spPr>
            <a:xfrm>
              <a:off x="704850" y="8210550"/>
              <a:ext cx="9258300" cy="47625"/>
            </a:xfrm>
            <a:custGeom>
              <a:avLst/>
              <a:gdLst/>
              <a:ahLst/>
              <a:cxnLst/>
              <a:rect l="l" t="t" r="r" b="b"/>
              <a:pathLst>
                <a:path w="9258300" h="47625">
                  <a:moveTo>
                    <a:pt x="0" y="38100"/>
                  </a:moveTo>
                  <a:cubicBezTo>
                    <a:pt x="3086100" y="0"/>
                    <a:pt x="6172200" y="3175"/>
                    <a:pt x="925830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68274" y="8542972"/>
              <a:ext cx="7067359" cy="13224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100"/>
                </a:lnSpc>
              </a:pP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氧化程度可以从 8% 一路走到 85%，</a:t>
              </a:r>
              <a:br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所以青茶既能像绿茶，也能像红茶。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20847" y="10314622"/>
            <a:ext cx="9571062" cy="1224535"/>
            <a:chOff x="720847" y="10314622"/>
            <a:chExt cx="9571062" cy="1224535"/>
          </a:xfrm>
        </p:grpSpPr>
        <p:sp>
          <p:nvSpPr>
            <p:cNvPr id="27" name="Freeform 27"/>
            <p:cNvSpPr/>
            <p:nvPr/>
          </p:nvSpPr>
          <p:spPr>
            <a:xfrm>
              <a:off x="720847" y="10360060"/>
              <a:ext cx="348760" cy="331665"/>
            </a:xfrm>
            <a:custGeom>
              <a:avLst/>
              <a:gdLst/>
              <a:ahLst/>
              <a:cxnLst/>
              <a:rect l="l" t="t" r="r" b="b"/>
              <a:pathLst>
                <a:path w="348760" h="331665">
                  <a:moveTo>
                    <a:pt x="174502" y="274999"/>
                  </a:moveTo>
                  <a:lnTo>
                    <a:pt x="66724" y="331665"/>
                  </a:lnTo>
                  <a:lnTo>
                    <a:pt x="87312" y="211645"/>
                  </a:lnTo>
                  <a:lnTo>
                    <a:pt x="0" y="126655"/>
                  </a:lnTo>
                  <a:lnTo>
                    <a:pt x="120491" y="109193"/>
                  </a:lnTo>
                  <a:lnTo>
                    <a:pt x="174380" y="0"/>
                  </a:lnTo>
                  <a:lnTo>
                    <a:pt x="228269" y="109193"/>
                  </a:lnTo>
                  <a:lnTo>
                    <a:pt x="348760" y="126655"/>
                  </a:lnTo>
                  <a:lnTo>
                    <a:pt x="261448" y="211645"/>
                  </a:lnTo>
                  <a:lnTo>
                    <a:pt x="282036" y="331665"/>
                  </a:lnTo>
                  <a:lnTo>
                    <a:pt x="174502" y="274999"/>
                  </a:lnTo>
                </a:path>
              </a:pathLst>
            </a:custGeom>
            <a:noFill/>
            <a:ln w="34925">
              <a:solidFill>
                <a:schemeClr val="accent1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239774" y="10314622"/>
              <a:ext cx="9052135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代表茶：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安溪铁观音 · 武夷岩茶 · 凤凰单丛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244346" y="11040428"/>
              <a:ext cx="659973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大红袍是四大名丛之一 · 单丛以花果香著称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72846" y="12257956"/>
            <a:ext cx="8698657" cy="2386351"/>
            <a:chOff x="672846" y="12257956"/>
            <a:chExt cx="8698657" cy="2386351"/>
          </a:xfrm>
        </p:grpSpPr>
        <p:sp>
          <p:nvSpPr>
            <p:cNvPr id="31" name="Freeform 31"/>
            <p:cNvSpPr/>
            <p:nvPr/>
          </p:nvSpPr>
          <p:spPr>
            <a:xfrm>
              <a:off x="756476" y="12257956"/>
              <a:ext cx="258699" cy="311939"/>
            </a:xfrm>
            <a:custGeom>
              <a:avLst/>
              <a:gdLst/>
              <a:ahLst/>
              <a:cxnLst/>
              <a:rect l="l" t="t" r="r" b="b"/>
              <a:pathLst>
                <a:path w="258699" h="311939">
                  <a:moveTo>
                    <a:pt x="54373" y="276851"/>
                  </a:moveTo>
                  <a:cubicBezTo>
                    <a:pt x="97746" y="311939"/>
                    <a:pt x="160970" y="311939"/>
                    <a:pt x="204326" y="276851"/>
                  </a:cubicBezTo>
                  <a:cubicBezTo>
                    <a:pt x="247698" y="241764"/>
                    <a:pt x="258699" y="181706"/>
                    <a:pt x="230429" y="134400"/>
                  </a:cubicBezTo>
                  <a:lnTo>
                    <a:pt x="148919" y="13385"/>
                  </a:lnTo>
                  <a:cubicBezTo>
                    <a:pt x="141918" y="2967"/>
                    <a:pt x="127466" y="0"/>
                    <a:pt x="116648" y="6768"/>
                  </a:cubicBezTo>
                  <a:cubicBezTo>
                    <a:pt x="113932" y="8471"/>
                    <a:pt x="111604" y="10726"/>
                    <a:pt x="109814" y="13385"/>
                  </a:cubicBezTo>
                  <a:lnTo>
                    <a:pt x="28254" y="134400"/>
                  </a:lnTo>
                  <a:cubicBezTo>
                    <a:pt x="0" y="181706"/>
                    <a:pt x="11001" y="241764"/>
                    <a:pt x="54373" y="276851"/>
                  </a:cubicBezTo>
                </a:path>
              </a:pathLst>
            </a:custGeom>
            <a:noFill/>
            <a:ln w="33338">
              <a:solidFill>
                <a:schemeClr val="accent1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187196" y="12259628"/>
              <a:ext cx="7124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汤色</a:t>
              </a:r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716199" y="12958251"/>
              <a:ext cx="320191" cy="275086"/>
              <a:chOff x="716199" y="12958251"/>
              <a:chExt cx="320191" cy="27508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876300" y="13058775"/>
                <a:ext cx="95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3500">
                    <a:moveTo>
                      <a:pt x="0" y="0"/>
                    </a:moveTo>
                    <a:lnTo>
                      <a:pt x="0" y="63500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716199" y="12958251"/>
                <a:ext cx="320191" cy="275086"/>
              </a:xfrm>
              <a:custGeom>
                <a:avLst/>
                <a:gdLst/>
                <a:ahLst/>
                <a:cxnLst/>
                <a:rect l="l" t="t" r="r" b="b"/>
                <a:pathLst>
                  <a:path w="320191" h="275086">
                    <a:moveTo>
                      <a:pt x="134114" y="14656"/>
                    </a:moveTo>
                    <a:lnTo>
                      <a:pt x="5431" y="229509"/>
                    </a:lnTo>
                    <a:cubicBezTo>
                      <a:pt x="33" y="238857"/>
                      <a:pt x="0" y="250368"/>
                      <a:pt x="5345" y="259747"/>
                    </a:cubicBezTo>
                    <a:cubicBezTo>
                      <a:pt x="10689" y="269126"/>
                      <a:pt x="20608" y="274965"/>
                      <a:pt x="31403" y="275086"/>
                    </a:cubicBezTo>
                    <a:lnTo>
                      <a:pt x="288800" y="275086"/>
                    </a:lnTo>
                    <a:cubicBezTo>
                      <a:pt x="299590" y="274962"/>
                      <a:pt x="309504" y="269125"/>
                      <a:pt x="314847" y="259751"/>
                    </a:cubicBezTo>
                    <a:cubicBezTo>
                      <a:pt x="320191" y="250377"/>
                      <a:pt x="320162" y="238872"/>
                      <a:pt x="314772" y="229525"/>
                    </a:cubicBezTo>
                    <a:lnTo>
                      <a:pt x="186089" y="14640"/>
                    </a:lnTo>
                    <a:cubicBezTo>
                      <a:pt x="180583" y="5552"/>
                      <a:pt x="170728" y="0"/>
                      <a:pt x="160102" y="0"/>
                    </a:cubicBezTo>
                    <a:cubicBezTo>
                      <a:pt x="149475" y="0"/>
                      <a:pt x="139620" y="5552"/>
                      <a:pt x="134114" y="14640"/>
                    </a:cubicBez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876300" y="1316990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59" y="0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1163574" y="12886372"/>
              <a:ext cx="2412629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b="1" dirty="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</a:rPr>
                <a:t>NO DATA</a:t>
              </a:r>
            </a:p>
          </p:txBody>
        </p:sp>
        <p:grpSp>
          <p:nvGrpSpPr>
            <p:cNvPr id="40" name="Group 40"/>
            <p:cNvGrpSpPr/>
            <p:nvPr/>
          </p:nvGrpSpPr>
          <p:grpSpPr>
            <a:xfrm>
              <a:off x="6223811" y="12261056"/>
              <a:ext cx="144427" cy="299439"/>
              <a:chOff x="6223811" y="12261056"/>
              <a:chExt cx="144427" cy="29943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223811" y="12261056"/>
                <a:ext cx="144427" cy="299439"/>
              </a:xfrm>
              <a:custGeom>
                <a:avLst/>
                <a:gdLst/>
                <a:ahLst/>
                <a:cxnLst/>
                <a:rect l="l" t="t" r="r" b="b"/>
                <a:pathLst>
                  <a:path w="144427" h="299439">
                    <a:moveTo>
                      <a:pt x="38876" y="175022"/>
                    </a:moveTo>
                    <a:cubicBezTo>
                      <a:pt x="12742" y="190111"/>
                      <a:pt x="0" y="220872"/>
                      <a:pt x="7811" y="250021"/>
                    </a:cubicBezTo>
                    <a:cubicBezTo>
                      <a:pt x="15621" y="279170"/>
                      <a:pt x="42036" y="299439"/>
                      <a:pt x="72214" y="299439"/>
                    </a:cubicBezTo>
                    <a:cubicBezTo>
                      <a:pt x="102391" y="299439"/>
                      <a:pt x="128806" y="279170"/>
                      <a:pt x="136617" y="250021"/>
                    </a:cubicBezTo>
                    <a:cubicBezTo>
                      <a:pt x="144427" y="220872"/>
                      <a:pt x="131686" y="190111"/>
                      <a:pt x="105551" y="175022"/>
                    </a:cubicBezTo>
                    <a:lnTo>
                      <a:pt x="105551" y="33338"/>
                    </a:lnTo>
                    <a:cubicBezTo>
                      <a:pt x="105551" y="14926"/>
                      <a:pt x="90625" y="0"/>
                      <a:pt x="72214" y="0"/>
                    </a:cubicBezTo>
                    <a:cubicBezTo>
                      <a:pt x="53802" y="0"/>
                      <a:pt x="38876" y="14926"/>
                      <a:pt x="38876" y="33338"/>
                    </a:cubicBezTo>
                    <a:lnTo>
                      <a:pt x="38876" y="175022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6262688" y="12361069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6597396" y="12259628"/>
              <a:ext cx="17423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水温与时间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591300" y="12879705"/>
              <a:ext cx="2780203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1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</a:rPr>
                <a:t>90–95 ℃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72846" y="13726478"/>
              <a:ext cx="8073581" cy="9178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汤色：整类无权威表述，阿里山乌龙被描述为金黄</a:t>
              </a:r>
              <a:br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另一说 80–95 ℃ · 出汤 10 秒内起，岩茶 5/10/20/40 秒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4850" y="15049500"/>
            <a:ext cx="10382250" cy="759523"/>
            <a:chOff x="704850" y="15049500"/>
            <a:chExt cx="10382250" cy="759523"/>
          </a:xfrm>
        </p:grpSpPr>
        <p:sp>
          <p:nvSpPr>
            <p:cNvPr id="45" name="Freeform 45"/>
            <p:cNvSpPr/>
            <p:nvPr/>
          </p:nvSpPr>
          <p:spPr>
            <a:xfrm>
              <a:off x="704850" y="15049500"/>
              <a:ext cx="10382250" cy="47625"/>
            </a:xfrm>
            <a:custGeom>
              <a:avLst/>
              <a:gdLst/>
              <a:ahLst/>
              <a:cxnLst/>
              <a:rect l="l" t="t" r="r" b="b"/>
              <a:pathLst>
                <a:path w="10382250" h="47625">
                  <a:moveTo>
                    <a:pt x="0" y="38100"/>
                  </a:moveTo>
                  <a:cubicBezTo>
                    <a:pt x="3467100" y="0"/>
                    <a:pt x="6927850" y="3175"/>
                    <a:pt x="1038225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grpSp>
          <p:nvGrpSpPr>
            <p:cNvPr id="49" name="Group 49"/>
            <p:cNvGrpSpPr/>
            <p:nvPr/>
          </p:nvGrpSpPr>
          <p:grpSpPr>
            <a:xfrm>
              <a:off x="735806" y="15232856"/>
              <a:ext cx="300038" cy="300037"/>
              <a:chOff x="735806" y="15232856"/>
              <a:chExt cx="300038" cy="300037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735806" y="15232856"/>
                <a:ext cx="300038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150019">
                    <a:moveTo>
                      <a:pt x="0" y="150019"/>
                    </a:moveTo>
                    <a:lnTo>
                      <a:pt x="16669" y="150019"/>
                    </a:lnTo>
                    <a:moveTo>
                      <a:pt x="150019" y="0"/>
                    </a:moveTo>
                    <a:lnTo>
                      <a:pt x="150019" y="16669"/>
                    </a:lnTo>
                    <a:moveTo>
                      <a:pt x="283369" y="150019"/>
                    </a:moveTo>
                    <a:lnTo>
                      <a:pt x="300038" y="150019"/>
                    </a:lnTo>
                    <a:moveTo>
                      <a:pt x="43339" y="43339"/>
                    </a:moveTo>
                    <a:lnTo>
                      <a:pt x="55007" y="55007"/>
                    </a:lnTo>
                    <a:moveTo>
                      <a:pt x="256699" y="43339"/>
                    </a:moveTo>
                    <a:lnTo>
                      <a:pt x="245031" y="55007"/>
                    </a:ln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795414" y="15299531"/>
                <a:ext cx="180822" cy="233362"/>
              </a:xfrm>
              <a:custGeom>
                <a:avLst/>
                <a:gdLst/>
                <a:ahLst/>
                <a:cxnLst/>
                <a:rect l="l" t="t" r="r" b="b"/>
                <a:pathLst>
                  <a:path w="180822" h="233362">
                    <a:moveTo>
                      <a:pt x="40405" y="150019"/>
                    </a:moveTo>
                    <a:cubicBezTo>
                      <a:pt x="11706" y="128495"/>
                      <a:pt x="0" y="91021"/>
                      <a:pt x="11344" y="56988"/>
                    </a:cubicBezTo>
                    <a:cubicBezTo>
                      <a:pt x="22689" y="22955"/>
                      <a:pt x="54537" y="0"/>
                      <a:pt x="90411" y="0"/>
                    </a:cubicBezTo>
                    <a:cubicBezTo>
                      <a:pt x="126285" y="0"/>
                      <a:pt x="158134" y="22955"/>
                      <a:pt x="169478" y="56988"/>
                    </a:cubicBezTo>
                    <a:cubicBezTo>
                      <a:pt x="180822" y="91021"/>
                      <a:pt x="169116" y="128495"/>
                      <a:pt x="140417" y="150019"/>
                    </a:cubicBezTo>
                    <a:cubicBezTo>
                      <a:pt x="127218" y="163084"/>
                      <a:pt x="121029" y="181653"/>
                      <a:pt x="123749" y="200025"/>
                    </a:cubicBezTo>
                    <a:cubicBezTo>
                      <a:pt x="123749" y="218437"/>
                      <a:pt x="108823" y="233362"/>
                      <a:pt x="90411" y="233362"/>
                    </a:cubicBezTo>
                    <a:cubicBezTo>
                      <a:pt x="71999" y="233362"/>
                      <a:pt x="57074" y="218437"/>
                      <a:pt x="57074" y="200025"/>
                    </a:cubicBezTo>
                    <a:cubicBezTo>
                      <a:pt x="59793" y="181653"/>
                      <a:pt x="53604" y="163084"/>
                      <a:pt x="40405" y="150019"/>
                    </a:cubicBez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847487" y="15466219"/>
                <a:ext cx="7667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6676" h="9525">
                    <a:moveTo>
                      <a:pt x="0" y="0"/>
                    </a:moveTo>
                    <a:lnTo>
                      <a:pt x="76676" y="0"/>
                    </a:ln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</p:grpSp>
        <p:sp>
          <p:nvSpPr>
            <p:cNvPr id="50" name="TextBox 50"/>
            <p:cNvSpPr txBox="1"/>
            <p:nvPr/>
          </p:nvSpPr>
          <p:spPr>
            <a:xfrm>
              <a:off x="1220724" y="15134272"/>
              <a:ext cx="8394954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怎么挑：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先问焙火轻重，再问氧化轻重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675894" y="15886748"/>
            <a:ext cx="10459212" cy="381381"/>
            <a:chOff x="675894" y="15886748"/>
            <a:chExt cx="10459212" cy="381381"/>
          </a:xfrm>
        </p:grpSpPr>
        <p:sp>
          <p:nvSpPr>
            <p:cNvPr id="52" name="TextBox 52"/>
            <p:cNvSpPr txBox="1"/>
            <p:nvPr/>
          </p:nvSpPr>
          <p:spPr>
            <a:xfrm>
              <a:off x="675894" y="15886748"/>
              <a:ext cx="93007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氧化区间：Wikipedia · 类名：GB/T 30766-2014 · 参数：界面新闻、爱普茶网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0826534" y="15886748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00"/>
                            </p:stCondLst>
                            <p:childTnLst>
                              <p:par>
                                <p:cTn id="25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85800" y="1050528"/>
            <a:ext cx="10458450" cy="1527969"/>
            <a:chOff x="685800" y="1050528"/>
            <a:chExt cx="10458450" cy="1527969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050528"/>
              <a:ext cx="2857500" cy="1527969"/>
            </a:xfrm>
            <a:prstGeom prst="rect">
              <a:avLst/>
            </a:prstGeom>
          </p:spPr>
        </p:pic>
        <p:sp>
          <p:nvSpPr>
            <p:cNvPr id="3" name="TextBox 3"/>
            <p:cNvSpPr txBox="1"/>
            <p:nvPr/>
          </p:nvSpPr>
          <p:spPr>
            <a:xfrm>
              <a:off x="3829050" y="1282065"/>
              <a:ext cx="560071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红茶 · 全发酵</a:t>
              </a:r>
            </a:p>
          </p:txBody>
        </p:sp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82150" y="1266955"/>
              <a:ext cx="1562100" cy="1237991"/>
            </a:xfrm>
            <a:prstGeom prst="rect">
              <a:avLst/>
            </a:prstGeom>
          </p:spPr>
        </p:pic>
      </p:grpSp>
      <p:grpSp>
        <p:nvGrpSpPr>
          <p:cNvPr id="14" name="!!fermentation-axis"/>
          <p:cNvGrpSpPr/>
          <p:nvPr/>
        </p:nvGrpSpPr>
        <p:grpSpPr>
          <a:xfrm>
            <a:off x="609600" y="2990850"/>
            <a:ext cx="8973483" cy="499681"/>
            <a:chOff x="609600" y="2990850"/>
            <a:chExt cx="8973483" cy="499681"/>
          </a:xfrm>
        </p:grpSpPr>
        <p:sp>
          <p:nvSpPr>
            <p:cNvPr id="6" name="Polyline 6"/>
            <p:cNvSpPr/>
            <p:nvPr/>
          </p:nvSpPr>
          <p:spPr>
            <a:xfrm>
              <a:off x="685800" y="3124200"/>
              <a:ext cx="3810000" cy="38100"/>
            </a:xfrm>
            <a:custGeom>
              <a:avLst/>
              <a:gdLst/>
              <a:ahLst/>
              <a:cxnLst/>
              <a:rect l="l" t="t" r="r" b="b"/>
              <a:pathLst>
                <a:path w="3810000" h="38100">
                  <a:moveTo>
                    <a:pt x="0" y="19050"/>
                  </a:moveTo>
                  <a:lnTo>
                    <a:pt x="762000" y="0"/>
                  </a:lnTo>
                  <a:lnTo>
                    <a:pt x="1524000" y="38100"/>
                  </a:lnTo>
                  <a:lnTo>
                    <a:pt x="2286000" y="9525"/>
                  </a:lnTo>
                  <a:lnTo>
                    <a:pt x="3048000" y="28575"/>
                  </a:lnTo>
                  <a:lnTo>
                    <a:pt x="3810000" y="19050"/>
                  </a:lnTo>
                </a:path>
              </a:pathLst>
            </a:custGeom>
            <a:noFill/>
            <a:ln w="28575" cap="rnd">
              <a:solidFill>
                <a:schemeClr val="accent6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609600" y="3067050"/>
              <a:ext cx="152400" cy="1524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6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371600" y="3048000"/>
              <a:ext cx="152400" cy="152400"/>
            </a:xfrm>
            <a:prstGeom prst="ellipse">
              <a:avLst/>
            </a:prstGeom>
            <a:solidFill>
              <a:srgbClr val="D6C079"/>
            </a:solidFill>
            <a:ln w="19050">
              <a:solidFill>
                <a:schemeClr val="accent6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2133600" y="3086100"/>
              <a:ext cx="152400" cy="152400"/>
            </a:xfrm>
            <a:prstGeom prst="ellipse">
              <a:avLst/>
            </a:prstGeom>
            <a:solidFill>
              <a:srgbClr val="D9A526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2895600" y="3057525"/>
              <a:ext cx="152400" cy="152400"/>
            </a:xfrm>
            <a:prstGeom prst="ellipse">
              <a:avLst/>
            </a:prstGeom>
            <a:solidFill>
              <a:srgbClr val="B5761B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571875" y="2990850"/>
              <a:ext cx="323850" cy="32385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4419600" y="3067050"/>
              <a:ext cx="152400" cy="152400"/>
            </a:xfrm>
            <a:prstGeom prst="ellipse">
              <a:avLst/>
            </a:prstGeom>
            <a:solidFill>
              <a:srgbClr val="5A3B26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940046" y="2991802"/>
              <a:ext cx="464303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发酵度轴 · 第 5 类 · 氧化跑满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3000" y="4351972"/>
            <a:ext cx="9163050" cy="6370701"/>
            <a:chOff x="1143000" y="4351972"/>
            <a:chExt cx="9163050" cy="6370701"/>
          </a:xfrm>
        </p:grpSpPr>
        <p:sp>
          <p:nvSpPr>
            <p:cNvPr id="15" name="Freeform 15"/>
            <p:cNvSpPr/>
            <p:nvPr/>
          </p:nvSpPr>
          <p:spPr>
            <a:xfrm>
              <a:off x="1143000" y="4572000"/>
              <a:ext cx="8820150" cy="5048250"/>
            </a:xfrm>
            <a:custGeom>
              <a:avLst/>
              <a:gdLst/>
              <a:ahLst/>
              <a:cxnLst/>
              <a:rect l="l" t="t" r="r" b="b"/>
              <a:pathLst>
                <a:path w="8820150" h="5048250">
                  <a:moveTo>
                    <a:pt x="0" y="0"/>
                  </a:moveTo>
                  <a:cubicBezTo>
                    <a:pt x="1714500" y="190500"/>
                    <a:pt x="2095500" y="1524000"/>
                    <a:pt x="2952750" y="1714500"/>
                  </a:cubicBezTo>
                  <a:cubicBezTo>
                    <a:pt x="4000500" y="1952625"/>
                    <a:pt x="4762500" y="2667000"/>
                    <a:pt x="5524500" y="3048000"/>
                  </a:cubicBezTo>
                  <a:cubicBezTo>
                    <a:pt x="6667500" y="3600450"/>
                    <a:pt x="8001000" y="4286250"/>
                    <a:pt x="8820150" y="5048250"/>
                  </a:cubicBezTo>
                </a:path>
              </a:pathLst>
            </a:custGeom>
            <a:noFill/>
            <a:ln w="47625" cap="rnd">
              <a:solidFill>
                <a:schemeClr val="accent1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1200150" y="4438650"/>
              <a:ext cx="266700" cy="266700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905250" y="6096000"/>
              <a:ext cx="381000" cy="381000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6400800" y="7353300"/>
              <a:ext cx="533400" cy="533400"/>
            </a:xfrm>
            <a:prstGeom prst="ellipse">
              <a:avLst/>
            </a:prstGeom>
            <a:noFill/>
            <a:ln w="47625">
              <a:solidFill>
                <a:schemeClr val="accent1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9620250" y="9277350"/>
              <a:ext cx="685800" cy="685800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735074" y="4351972"/>
              <a:ext cx="963930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萎凋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459224" y="6066472"/>
              <a:ext cx="963930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揉捻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086600" y="7343775"/>
              <a:ext cx="1318260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发酵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092696" y="8106728"/>
              <a:ext cx="242887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独立的一道工序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483346" y="10047922"/>
              <a:ext cx="963930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干燥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20847" y="11267122"/>
            <a:ext cx="8177745" cy="674751"/>
            <a:chOff x="720847" y="11267122"/>
            <a:chExt cx="8177745" cy="674751"/>
          </a:xfrm>
        </p:grpSpPr>
        <p:sp>
          <p:nvSpPr>
            <p:cNvPr id="26" name="Freeform 26"/>
            <p:cNvSpPr/>
            <p:nvPr/>
          </p:nvSpPr>
          <p:spPr>
            <a:xfrm>
              <a:off x="720847" y="11312560"/>
              <a:ext cx="348760" cy="331665"/>
            </a:xfrm>
            <a:custGeom>
              <a:avLst/>
              <a:gdLst/>
              <a:ahLst/>
              <a:cxnLst/>
              <a:rect l="l" t="t" r="r" b="b"/>
              <a:pathLst>
                <a:path w="348760" h="331665">
                  <a:moveTo>
                    <a:pt x="174502" y="274999"/>
                  </a:moveTo>
                  <a:lnTo>
                    <a:pt x="66724" y="331665"/>
                  </a:lnTo>
                  <a:lnTo>
                    <a:pt x="87312" y="211645"/>
                  </a:lnTo>
                  <a:lnTo>
                    <a:pt x="0" y="126655"/>
                  </a:lnTo>
                  <a:lnTo>
                    <a:pt x="120491" y="109193"/>
                  </a:lnTo>
                  <a:lnTo>
                    <a:pt x="174380" y="0"/>
                  </a:lnTo>
                  <a:lnTo>
                    <a:pt x="228269" y="109193"/>
                  </a:lnTo>
                  <a:lnTo>
                    <a:pt x="348760" y="126655"/>
                  </a:lnTo>
                  <a:lnTo>
                    <a:pt x="261448" y="211645"/>
                  </a:lnTo>
                  <a:lnTo>
                    <a:pt x="282036" y="331665"/>
                  </a:lnTo>
                  <a:lnTo>
                    <a:pt x="174502" y="274999"/>
                  </a:lnTo>
                </a:path>
              </a:pathLst>
            </a:custGeom>
            <a:noFill/>
            <a:ln w="34925">
              <a:solidFill>
                <a:srgbClr val="000000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239774" y="11267122"/>
              <a:ext cx="7658818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代表茶：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祁门红茶 · 正山小种 · 滇红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619125" y="12382500"/>
            <a:ext cx="10334625" cy="2395157"/>
            <a:chOff x="619125" y="12382500"/>
            <a:chExt cx="10334625" cy="2395157"/>
          </a:xfrm>
        </p:grpSpPr>
        <p:sp>
          <p:nvSpPr>
            <p:cNvPr id="29" name="Freeform 29"/>
            <p:cNvSpPr/>
            <p:nvPr/>
          </p:nvSpPr>
          <p:spPr>
            <a:xfrm>
              <a:off x="756476" y="12391306"/>
              <a:ext cx="258699" cy="311939"/>
            </a:xfrm>
            <a:custGeom>
              <a:avLst/>
              <a:gdLst/>
              <a:ahLst/>
              <a:cxnLst/>
              <a:rect l="l" t="t" r="r" b="b"/>
              <a:pathLst>
                <a:path w="258699" h="311939">
                  <a:moveTo>
                    <a:pt x="54373" y="276851"/>
                  </a:moveTo>
                  <a:cubicBezTo>
                    <a:pt x="97746" y="311939"/>
                    <a:pt x="160970" y="311939"/>
                    <a:pt x="204326" y="276851"/>
                  </a:cubicBezTo>
                  <a:cubicBezTo>
                    <a:pt x="247698" y="241764"/>
                    <a:pt x="258699" y="181706"/>
                    <a:pt x="230429" y="134400"/>
                  </a:cubicBezTo>
                  <a:lnTo>
                    <a:pt x="148919" y="13385"/>
                  </a:lnTo>
                  <a:cubicBezTo>
                    <a:pt x="141918" y="2967"/>
                    <a:pt x="127466" y="0"/>
                    <a:pt x="116648" y="6768"/>
                  </a:cubicBezTo>
                  <a:cubicBezTo>
                    <a:pt x="113932" y="8471"/>
                    <a:pt x="111604" y="10726"/>
                    <a:pt x="109814" y="13385"/>
                  </a:cubicBezTo>
                  <a:lnTo>
                    <a:pt x="28254" y="134400"/>
                  </a:lnTo>
                  <a:cubicBezTo>
                    <a:pt x="0" y="181706"/>
                    <a:pt x="11001" y="241764"/>
                    <a:pt x="54373" y="276851"/>
                  </a:cubicBezTo>
                </a:path>
              </a:pathLst>
            </a:custGeom>
            <a:noFill/>
            <a:ln w="33338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187196" y="12392978"/>
              <a:ext cx="7124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汤色</a:t>
              </a:r>
            </a:p>
          </p:txBody>
        </p:sp>
        <p:sp>
          <p:nvSpPr>
            <p:cNvPr id="31" name="Ellipse 31"/>
            <p:cNvSpPr/>
            <p:nvPr/>
          </p:nvSpPr>
          <p:spPr>
            <a:xfrm>
              <a:off x="619125" y="13106400"/>
              <a:ext cx="533400" cy="5334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1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315974" y="13153072"/>
              <a:ext cx="1892808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红艳明亮</a:t>
              </a: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6223811" y="12394406"/>
              <a:ext cx="144427" cy="299439"/>
              <a:chOff x="6223811" y="12394406"/>
              <a:chExt cx="144427" cy="299439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6223811" y="12394406"/>
                <a:ext cx="144427" cy="299439"/>
              </a:xfrm>
              <a:custGeom>
                <a:avLst/>
                <a:gdLst/>
                <a:ahLst/>
                <a:cxnLst/>
                <a:rect l="l" t="t" r="r" b="b"/>
                <a:pathLst>
                  <a:path w="144427" h="299439">
                    <a:moveTo>
                      <a:pt x="38876" y="175022"/>
                    </a:moveTo>
                    <a:cubicBezTo>
                      <a:pt x="12742" y="190111"/>
                      <a:pt x="0" y="220872"/>
                      <a:pt x="7811" y="250021"/>
                    </a:cubicBezTo>
                    <a:cubicBezTo>
                      <a:pt x="15621" y="279170"/>
                      <a:pt x="42036" y="299439"/>
                      <a:pt x="72214" y="299439"/>
                    </a:cubicBezTo>
                    <a:cubicBezTo>
                      <a:pt x="102391" y="299439"/>
                      <a:pt x="128806" y="279170"/>
                      <a:pt x="136617" y="250021"/>
                    </a:cubicBezTo>
                    <a:cubicBezTo>
                      <a:pt x="144427" y="220872"/>
                      <a:pt x="131686" y="190111"/>
                      <a:pt x="105551" y="175022"/>
                    </a:cubicBezTo>
                    <a:lnTo>
                      <a:pt x="105551" y="33338"/>
                    </a:lnTo>
                    <a:cubicBezTo>
                      <a:pt x="105551" y="14926"/>
                      <a:pt x="90625" y="0"/>
                      <a:pt x="72214" y="0"/>
                    </a:cubicBezTo>
                    <a:cubicBezTo>
                      <a:pt x="53802" y="0"/>
                      <a:pt x="38876" y="14926"/>
                      <a:pt x="38876" y="33338"/>
                    </a:cubicBezTo>
                    <a:lnTo>
                      <a:pt x="38876" y="175022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6262688" y="12494419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6597396" y="12392978"/>
              <a:ext cx="17423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水温与时间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591300" y="13013055"/>
              <a:ext cx="2780203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1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</a:rPr>
                <a:t>85–90 ℃</a:t>
              </a:r>
            </a:p>
          </p:txBody>
        </p:sp>
        <p:pic>
          <p:nvPicPr>
            <p:cNvPr id="38" name="Image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25000" y="12382500"/>
              <a:ext cx="1428750" cy="1352550"/>
            </a:xfrm>
            <a:prstGeom prst="rect">
              <a:avLst/>
            </a:prstGeom>
          </p:spPr>
        </p:pic>
        <p:sp>
          <p:nvSpPr>
            <p:cNvPr id="39" name="TextBox 39"/>
            <p:cNvSpPr txBox="1"/>
            <p:nvPr/>
          </p:nvSpPr>
          <p:spPr>
            <a:xfrm>
              <a:off x="672846" y="13859828"/>
              <a:ext cx="8138351" cy="9178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另一说工夫冲泡 95 ℃，第五泡 100 ℃</a:t>
              </a:r>
              <a:br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投茶比约 1:30 · 出汤 10 秒起，第五泡 15 秒，通常五泡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04850" y="15049500"/>
            <a:ext cx="10382250" cy="759523"/>
            <a:chOff x="704850" y="15049500"/>
            <a:chExt cx="10382250" cy="759523"/>
          </a:xfrm>
        </p:grpSpPr>
        <p:sp>
          <p:nvSpPr>
            <p:cNvPr id="41" name="Freeform 41"/>
            <p:cNvSpPr/>
            <p:nvPr/>
          </p:nvSpPr>
          <p:spPr>
            <a:xfrm>
              <a:off x="704850" y="15049500"/>
              <a:ext cx="10382250" cy="47625"/>
            </a:xfrm>
            <a:custGeom>
              <a:avLst/>
              <a:gdLst/>
              <a:ahLst/>
              <a:cxnLst/>
              <a:rect l="l" t="t" r="r" b="b"/>
              <a:pathLst>
                <a:path w="10382250" h="47625">
                  <a:moveTo>
                    <a:pt x="0" y="38100"/>
                  </a:moveTo>
                  <a:cubicBezTo>
                    <a:pt x="3467100" y="0"/>
                    <a:pt x="6927850" y="3175"/>
                    <a:pt x="1038225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735806" y="15232856"/>
              <a:ext cx="300038" cy="300037"/>
              <a:chOff x="735806" y="15232856"/>
              <a:chExt cx="300038" cy="300037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735806" y="15232856"/>
                <a:ext cx="300038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150019">
                    <a:moveTo>
                      <a:pt x="0" y="150019"/>
                    </a:moveTo>
                    <a:lnTo>
                      <a:pt x="16669" y="150019"/>
                    </a:lnTo>
                    <a:moveTo>
                      <a:pt x="150019" y="0"/>
                    </a:moveTo>
                    <a:lnTo>
                      <a:pt x="150019" y="16669"/>
                    </a:lnTo>
                    <a:moveTo>
                      <a:pt x="283369" y="150019"/>
                    </a:moveTo>
                    <a:lnTo>
                      <a:pt x="300038" y="150019"/>
                    </a:lnTo>
                    <a:moveTo>
                      <a:pt x="43339" y="43339"/>
                    </a:moveTo>
                    <a:lnTo>
                      <a:pt x="55007" y="55007"/>
                    </a:lnTo>
                    <a:moveTo>
                      <a:pt x="256699" y="43339"/>
                    </a:moveTo>
                    <a:lnTo>
                      <a:pt x="245031" y="55007"/>
                    </a:ln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795414" y="15299531"/>
                <a:ext cx="180822" cy="233362"/>
              </a:xfrm>
              <a:custGeom>
                <a:avLst/>
                <a:gdLst/>
                <a:ahLst/>
                <a:cxnLst/>
                <a:rect l="l" t="t" r="r" b="b"/>
                <a:pathLst>
                  <a:path w="180822" h="233362">
                    <a:moveTo>
                      <a:pt x="40405" y="150019"/>
                    </a:moveTo>
                    <a:cubicBezTo>
                      <a:pt x="11706" y="128495"/>
                      <a:pt x="0" y="91021"/>
                      <a:pt x="11344" y="56988"/>
                    </a:cubicBezTo>
                    <a:cubicBezTo>
                      <a:pt x="22689" y="22955"/>
                      <a:pt x="54537" y="0"/>
                      <a:pt x="90411" y="0"/>
                    </a:cubicBezTo>
                    <a:cubicBezTo>
                      <a:pt x="126285" y="0"/>
                      <a:pt x="158134" y="22955"/>
                      <a:pt x="169478" y="56988"/>
                    </a:cubicBezTo>
                    <a:cubicBezTo>
                      <a:pt x="180822" y="91021"/>
                      <a:pt x="169116" y="128495"/>
                      <a:pt x="140417" y="150019"/>
                    </a:cubicBezTo>
                    <a:cubicBezTo>
                      <a:pt x="127218" y="163084"/>
                      <a:pt x="121029" y="181653"/>
                      <a:pt x="123749" y="200025"/>
                    </a:cubicBezTo>
                    <a:cubicBezTo>
                      <a:pt x="123749" y="218437"/>
                      <a:pt x="108823" y="233362"/>
                      <a:pt x="90411" y="233362"/>
                    </a:cubicBezTo>
                    <a:cubicBezTo>
                      <a:pt x="71999" y="233362"/>
                      <a:pt x="57074" y="218437"/>
                      <a:pt x="57074" y="200025"/>
                    </a:cubicBezTo>
                    <a:cubicBezTo>
                      <a:pt x="59793" y="181653"/>
                      <a:pt x="53604" y="163084"/>
                      <a:pt x="40405" y="150019"/>
                    </a:cubicBez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847487" y="15466219"/>
                <a:ext cx="7667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6676" h="9525">
                    <a:moveTo>
                      <a:pt x="0" y="0"/>
                    </a:moveTo>
                    <a:lnTo>
                      <a:pt x="76676" y="0"/>
                    </a:ln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</p:grpSp>
        <p:sp>
          <p:nvSpPr>
            <p:cNvPr id="46" name="TextBox 46"/>
            <p:cNvSpPr txBox="1"/>
            <p:nvPr/>
          </p:nvSpPr>
          <p:spPr>
            <a:xfrm>
              <a:off x="1220724" y="15134272"/>
              <a:ext cx="7930515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怎么挑：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条索紧细乌润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，汤面有金圈。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75894" y="15886748"/>
            <a:ext cx="10459212" cy="381381"/>
            <a:chOff x="675894" y="15886748"/>
            <a:chExt cx="10459212" cy="381381"/>
          </a:xfrm>
        </p:grpSpPr>
        <p:sp>
          <p:nvSpPr>
            <p:cNvPr id="48" name="TextBox 48"/>
            <p:cNvSpPr txBox="1"/>
            <p:nvPr/>
          </p:nvSpPr>
          <p:spPr>
            <a:xfrm>
              <a:off x="675894" y="15886748"/>
              <a:ext cx="1021828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工艺：科普中国·人民网 · 汤色与代表茶：中国茶叶博物馆 · 参数：界面新闻、爱普茶网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0826534" y="15886748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85800" y="1047750"/>
            <a:ext cx="10458450" cy="1581150"/>
            <a:chOff x="685800" y="1047750"/>
            <a:chExt cx="10458450" cy="158115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047750"/>
              <a:ext cx="2857500" cy="1581150"/>
            </a:xfrm>
            <a:prstGeom prst="rect">
              <a:avLst/>
            </a:prstGeom>
          </p:spPr>
        </p:pic>
        <p:sp>
          <p:nvSpPr>
            <p:cNvPr id="3" name="TextBox 3"/>
            <p:cNvSpPr txBox="1"/>
            <p:nvPr/>
          </p:nvSpPr>
          <p:spPr>
            <a:xfrm>
              <a:off x="3829050" y="1282065"/>
              <a:ext cx="5600715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黑茶 · 后发酵</a:t>
              </a:r>
            </a:p>
          </p:txBody>
        </p:sp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82150" y="1239463"/>
              <a:ext cx="1562100" cy="1292974"/>
            </a:xfrm>
            <a:prstGeom prst="rect">
              <a:avLst/>
            </a:prstGeom>
          </p:spPr>
        </p:pic>
      </p:grpSp>
      <p:grpSp>
        <p:nvGrpSpPr>
          <p:cNvPr id="14" name="!!fermentation-axis"/>
          <p:cNvGrpSpPr/>
          <p:nvPr/>
        </p:nvGrpSpPr>
        <p:grpSpPr>
          <a:xfrm>
            <a:off x="609600" y="2981325"/>
            <a:ext cx="9316764" cy="509206"/>
            <a:chOff x="609600" y="2981325"/>
            <a:chExt cx="9316764" cy="509206"/>
          </a:xfrm>
        </p:grpSpPr>
        <p:sp>
          <p:nvSpPr>
            <p:cNvPr id="6" name="Polyline 6"/>
            <p:cNvSpPr/>
            <p:nvPr/>
          </p:nvSpPr>
          <p:spPr>
            <a:xfrm>
              <a:off x="685800" y="3124200"/>
              <a:ext cx="3810000" cy="38100"/>
            </a:xfrm>
            <a:custGeom>
              <a:avLst/>
              <a:gdLst/>
              <a:ahLst/>
              <a:cxnLst/>
              <a:rect l="l" t="t" r="r" b="b"/>
              <a:pathLst>
                <a:path w="3810000" h="38100">
                  <a:moveTo>
                    <a:pt x="0" y="19050"/>
                  </a:moveTo>
                  <a:lnTo>
                    <a:pt x="762000" y="0"/>
                  </a:lnTo>
                  <a:lnTo>
                    <a:pt x="1524000" y="38100"/>
                  </a:lnTo>
                  <a:lnTo>
                    <a:pt x="2286000" y="9525"/>
                  </a:lnTo>
                  <a:lnTo>
                    <a:pt x="3048000" y="28575"/>
                  </a:lnTo>
                  <a:lnTo>
                    <a:pt x="3810000" y="19050"/>
                  </a:lnTo>
                </a:path>
              </a:pathLst>
            </a:custGeom>
            <a:noFill/>
            <a:ln w="28575" cap="rnd">
              <a:solidFill>
                <a:schemeClr val="accent6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609600" y="3067050"/>
              <a:ext cx="152400" cy="1524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accent6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371600" y="3048000"/>
              <a:ext cx="152400" cy="152400"/>
            </a:xfrm>
            <a:prstGeom prst="ellipse">
              <a:avLst/>
            </a:prstGeom>
            <a:solidFill>
              <a:srgbClr val="D6C079"/>
            </a:solidFill>
            <a:ln w="19050">
              <a:solidFill>
                <a:schemeClr val="accent6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2133600" y="3086100"/>
              <a:ext cx="152400" cy="152400"/>
            </a:xfrm>
            <a:prstGeom prst="ellipse">
              <a:avLst/>
            </a:prstGeom>
            <a:solidFill>
              <a:srgbClr val="D9A526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2895600" y="3057525"/>
              <a:ext cx="152400" cy="152400"/>
            </a:xfrm>
            <a:prstGeom prst="ellipse">
              <a:avLst/>
            </a:prstGeom>
            <a:solidFill>
              <a:srgbClr val="B5761B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657600" y="3076575"/>
              <a:ext cx="152400" cy="1524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4333875" y="2981325"/>
              <a:ext cx="323850" cy="323850"/>
            </a:xfrm>
            <a:prstGeom prst="ellipse">
              <a:avLst/>
            </a:prstGeom>
            <a:solidFill>
              <a:srgbClr val="5A3B26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940046" y="2991802"/>
              <a:ext cx="49863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发酵度轴 · 第 6 类 · 轴的另一端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68274" y="4104322"/>
            <a:ext cx="10252710" cy="674751"/>
            <a:chOff x="668274" y="4104322"/>
            <a:chExt cx="10252710" cy="674751"/>
          </a:xfrm>
        </p:grpSpPr>
        <p:sp>
          <p:nvSpPr>
            <p:cNvPr id="15" name="TextBox 15"/>
            <p:cNvSpPr txBox="1"/>
            <p:nvPr/>
          </p:nvSpPr>
          <p:spPr>
            <a:xfrm>
              <a:off x="668274" y="4104322"/>
              <a:ext cx="10252710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前五类靠茶叶自身的酶；黑茶把发酵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交给微生物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892046" y="5295900"/>
            <a:ext cx="8301228" cy="5062157"/>
            <a:chOff x="1892046" y="5295900"/>
            <a:chExt cx="8301228" cy="5062157"/>
          </a:xfrm>
        </p:grpSpPr>
        <p:sp>
          <p:nvSpPr>
            <p:cNvPr id="17" name="Freeform 17"/>
            <p:cNvSpPr/>
            <p:nvPr/>
          </p:nvSpPr>
          <p:spPr>
            <a:xfrm>
              <a:off x="4953000" y="5295900"/>
              <a:ext cx="762000" cy="1562100"/>
            </a:xfrm>
            <a:prstGeom prst="upArrow">
              <a:avLst/>
            </a:prstGeom>
            <a:solidFill>
              <a:srgbClr val="5A3B26">
                <a:alpha val="25000"/>
              </a:srgbClr>
            </a:solidFill>
            <a:ln w="28575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887974" y="5914072"/>
              <a:ext cx="2357247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数月到数年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048000" y="7010400"/>
              <a:ext cx="3810000" cy="666750"/>
            </a:xfrm>
            <a:prstGeom prst="trapezoid">
              <a:avLst/>
            </a:prstGeom>
            <a:solidFill>
              <a:srgbClr val="5A3B26">
                <a:alpha val="12000"/>
              </a:srgbClr>
            </a:solidFill>
            <a:ln w="28575">
              <a:solidFill>
                <a:schemeClr val="accent1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2667000" y="7658100"/>
              <a:ext cx="4572000" cy="666750"/>
            </a:xfrm>
            <a:prstGeom prst="trapezoid">
              <a:avLst/>
            </a:prstGeom>
            <a:solidFill>
              <a:srgbClr val="5A3B26">
                <a:alpha val="20000"/>
              </a:srgbClr>
            </a:solidFill>
            <a:ln w="28575">
              <a:solidFill>
                <a:schemeClr val="accent1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2286000" y="8305800"/>
              <a:ext cx="5334000" cy="666750"/>
            </a:xfrm>
            <a:prstGeom prst="trapezoid">
              <a:avLst/>
            </a:prstGeom>
            <a:solidFill>
              <a:srgbClr val="5A3B26">
                <a:alpha val="30000"/>
              </a:srgbClr>
            </a:solidFill>
            <a:ln w="28575">
              <a:solidFill>
                <a:schemeClr val="accent1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905000" y="8953500"/>
              <a:ext cx="6096000" cy="666750"/>
            </a:xfrm>
            <a:prstGeom prst="trapezoid">
              <a:avLst/>
            </a:prstGeom>
            <a:solidFill>
              <a:srgbClr val="5A3B26">
                <a:alpha val="42000"/>
              </a:srgbClr>
            </a:solidFill>
            <a:ln w="28575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62950" y="7892415"/>
              <a:ext cx="1830324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渥堆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892046" y="985932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温湿环境里的微生物发酵，主要由霉菌完成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20847" y="11095672"/>
            <a:ext cx="9106623" cy="674751"/>
            <a:chOff x="720847" y="11095672"/>
            <a:chExt cx="9106623" cy="674751"/>
          </a:xfrm>
        </p:grpSpPr>
        <p:sp>
          <p:nvSpPr>
            <p:cNvPr id="26" name="Freeform 26"/>
            <p:cNvSpPr/>
            <p:nvPr/>
          </p:nvSpPr>
          <p:spPr>
            <a:xfrm>
              <a:off x="720847" y="11141110"/>
              <a:ext cx="348760" cy="331665"/>
            </a:xfrm>
            <a:custGeom>
              <a:avLst/>
              <a:gdLst/>
              <a:ahLst/>
              <a:cxnLst/>
              <a:rect l="l" t="t" r="r" b="b"/>
              <a:pathLst>
                <a:path w="348760" h="331665">
                  <a:moveTo>
                    <a:pt x="174502" y="274999"/>
                  </a:moveTo>
                  <a:lnTo>
                    <a:pt x="66724" y="331665"/>
                  </a:lnTo>
                  <a:lnTo>
                    <a:pt x="87312" y="211645"/>
                  </a:lnTo>
                  <a:lnTo>
                    <a:pt x="0" y="126655"/>
                  </a:lnTo>
                  <a:lnTo>
                    <a:pt x="120491" y="109193"/>
                  </a:lnTo>
                  <a:lnTo>
                    <a:pt x="174380" y="0"/>
                  </a:lnTo>
                  <a:lnTo>
                    <a:pt x="228269" y="109193"/>
                  </a:lnTo>
                  <a:lnTo>
                    <a:pt x="348760" y="126655"/>
                  </a:lnTo>
                  <a:lnTo>
                    <a:pt x="261448" y="211645"/>
                  </a:lnTo>
                  <a:lnTo>
                    <a:pt x="282036" y="331665"/>
                  </a:lnTo>
                  <a:lnTo>
                    <a:pt x="174502" y="274999"/>
                  </a:lnTo>
                </a:path>
              </a:pathLst>
            </a:custGeom>
            <a:noFill/>
            <a:ln w="34925">
              <a:solidFill>
                <a:srgbClr val="000000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239774" y="11095672"/>
              <a:ext cx="8587696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代表茶：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普洱熟茶 · 湖南茯砖 · 广西六堡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19125" y="12296056"/>
            <a:ext cx="9674333" cy="2538751"/>
            <a:chOff x="619125" y="12296056"/>
            <a:chExt cx="9674333" cy="2538751"/>
          </a:xfrm>
        </p:grpSpPr>
        <p:sp>
          <p:nvSpPr>
            <p:cNvPr id="29" name="Freeform 29"/>
            <p:cNvSpPr/>
            <p:nvPr/>
          </p:nvSpPr>
          <p:spPr>
            <a:xfrm>
              <a:off x="756476" y="12296056"/>
              <a:ext cx="258699" cy="311939"/>
            </a:xfrm>
            <a:custGeom>
              <a:avLst/>
              <a:gdLst/>
              <a:ahLst/>
              <a:cxnLst/>
              <a:rect l="l" t="t" r="r" b="b"/>
              <a:pathLst>
                <a:path w="258699" h="311939">
                  <a:moveTo>
                    <a:pt x="54373" y="276851"/>
                  </a:moveTo>
                  <a:cubicBezTo>
                    <a:pt x="97746" y="311939"/>
                    <a:pt x="160970" y="311939"/>
                    <a:pt x="204326" y="276851"/>
                  </a:cubicBezTo>
                  <a:cubicBezTo>
                    <a:pt x="247698" y="241764"/>
                    <a:pt x="258699" y="181706"/>
                    <a:pt x="230429" y="134400"/>
                  </a:cubicBezTo>
                  <a:lnTo>
                    <a:pt x="148919" y="13385"/>
                  </a:lnTo>
                  <a:cubicBezTo>
                    <a:pt x="141918" y="2967"/>
                    <a:pt x="127466" y="0"/>
                    <a:pt x="116648" y="6768"/>
                  </a:cubicBezTo>
                  <a:cubicBezTo>
                    <a:pt x="113932" y="8471"/>
                    <a:pt x="111604" y="10726"/>
                    <a:pt x="109814" y="13385"/>
                  </a:cubicBezTo>
                  <a:lnTo>
                    <a:pt x="28254" y="134400"/>
                  </a:lnTo>
                  <a:cubicBezTo>
                    <a:pt x="0" y="181706"/>
                    <a:pt x="11001" y="241764"/>
                    <a:pt x="54373" y="276851"/>
                  </a:cubicBezTo>
                </a:path>
              </a:pathLst>
            </a:custGeom>
            <a:noFill/>
            <a:ln w="33338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187196" y="12297728"/>
              <a:ext cx="71247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汤色</a:t>
              </a:r>
            </a:p>
          </p:txBody>
        </p:sp>
        <p:sp>
          <p:nvSpPr>
            <p:cNvPr id="31" name="Ellipse 31"/>
            <p:cNvSpPr/>
            <p:nvPr/>
          </p:nvSpPr>
          <p:spPr>
            <a:xfrm>
              <a:off x="619125" y="13011150"/>
              <a:ext cx="533400" cy="533400"/>
            </a:xfrm>
            <a:prstGeom prst="ellipse">
              <a:avLst/>
            </a:prstGeom>
            <a:solidFill>
              <a:srgbClr val="5A3B26"/>
            </a:solidFill>
            <a:ln w="28575">
              <a:solidFill>
                <a:schemeClr val="accent1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315974" y="13057822"/>
              <a:ext cx="3750564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随氧化加深而变深</a:t>
              </a:r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716199" y="13796451"/>
              <a:ext cx="320191" cy="275086"/>
              <a:chOff x="716199" y="13796451"/>
              <a:chExt cx="320191" cy="27508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876300" y="13896975"/>
                <a:ext cx="95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3500">
                    <a:moveTo>
                      <a:pt x="0" y="0"/>
                    </a:moveTo>
                    <a:lnTo>
                      <a:pt x="0" y="63500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716199" y="13796451"/>
                <a:ext cx="320191" cy="275086"/>
              </a:xfrm>
              <a:custGeom>
                <a:avLst/>
                <a:gdLst/>
                <a:ahLst/>
                <a:cxnLst/>
                <a:rect l="l" t="t" r="r" b="b"/>
                <a:pathLst>
                  <a:path w="320191" h="275086">
                    <a:moveTo>
                      <a:pt x="134114" y="14656"/>
                    </a:moveTo>
                    <a:lnTo>
                      <a:pt x="5431" y="229509"/>
                    </a:lnTo>
                    <a:cubicBezTo>
                      <a:pt x="33" y="238857"/>
                      <a:pt x="0" y="250368"/>
                      <a:pt x="5345" y="259747"/>
                    </a:cubicBezTo>
                    <a:cubicBezTo>
                      <a:pt x="10689" y="269126"/>
                      <a:pt x="20608" y="274965"/>
                      <a:pt x="31403" y="275086"/>
                    </a:cubicBezTo>
                    <a:lnTo>
                      <a:pt x="288800" y="275086"/>
                    </a:lnTo>
                    <a:cubicBezTo>
                      <a:pt x="299590" y="274962"/>
                      <a:pt x="309504" y="269125"/>
                      <a:pt x="314847" y="259751"/>
                    </a:cubicBezTo>
                    <a:cubicBezTo>
                      <a:pt x="320191" y="250377"/>
                      <a:pt x="320162" y="238872"/>
                      <a:pt x="314772" y="229525"/>
                    </a:cubicBezTo>
                    <a:lnTo>
                      <a:pt x="186089" y="14640"/>
                    </a:lnTo>
                    <a:cubicBezTo>
                      <a:pt x="180583" y="5552"/>
                      <a:pt x="170728" y="0"/>
                      <a:pt x="160102" y="0"/>
                    </a:cubicBezTo>
                    <a:cubicBezTo>
                      <a:pt x="149475" y="0"/>
                      <a:pt x="139620" y="5552"/>
                      <a:pt x="134114" y="14640"/>
                    </a:cubicBez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876300" y="1400810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59" y="0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1168146" y="13802678"/>
              <a:ext cx="41452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红浓等审评术语本页无来源</a:t>
              </a:r>
            </a:p>
          </p:txBody>
        </p:sp>
        <p:grpSp>
          <p:nvGrpSpPr>
            <p:cNvPr id="40" name="Group 40"/>
            <p:cNvGrpSpPr/>
            <p:nvPr/>
          </p:nvGrpSpPr>
          <p:grpSpPr>
            <a:xfrm>
              <a:off x="6223811" y="12299156"/>
              <a:ext cx="144427" cy="299439"/>
              <a:chOff x="6223811" y="12299156"/>
              <a:chExt cx="144427" cy="29943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223811" y="12299156"/>
                <a:ext cx="144427" cy="299439"/>
              </a:xfrm>
              <a:custGeom>
                <a:avLst/>
                <a:gdLst/>
                <a:ahLst/>
                <a:cxnLst/>
                <a:rect l="l" t="t" r="r" b="b"/>
                <a:pathLst>
                  <a:path w="144427" h="299439">
                    <a:moveTo>
                      <a:pt x="38876" y="175022"/>
                    </a:moveTo>
                    <a:cubicBezTo>
                      <a:pt x="12742" y="190111"/>
                      <a:pt x="0" y="220872"/>
                      <a:pt x="7811" y="250021"/>
                    </a:cubicBezTo>
                    <a:cubicBezTo>
                      <a:pt x="15621" y="279170"/>
                      <a:pt x="42036" y="299439"/>
                      <a:pt x="72214" y="299439"/>
                    </a:cubicBezTo>
                    <a:cubicBezTo>
                      <a:pt x="102391" y="299439"/>
                      <a:pt x="128806" y="279170"/>
                      <a:pt x="136617" y="250021"/>
                    </a:cubicBezTo>
                    <a:cubicBezTo>
                      <a:pt x="144427" y="220872"/>
                      <a:pt x="131686" y="190111"/>
                      <a:pt x="105551" y="175022"/>
                    </a:cubicBezTo>
                    <a:lnTo>
                      <a:pt x="105551" y="33338"/>
                    </a:lnTo>
                    <a:cubicBezTo>
                      <a:pt x="105551" y="14926"/>
                      <a:pt x="90625" y="0"/>
                      <a:pt x="72214" y="0"/>
                    </a:cubicBezTo>
                    <a:cubicBezTo>
                      <a:pt x="53802" y="0"/>
                      <a:pt x="38876" y="14926"/>
                      <a:pt x="38876" y="33338"/>
                    </a:cubicBezTo>
                    <a:lnTo>
                      <a:pt x="38876" y="175022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6262688" y="12399169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chemeClr val="accent1"/>
                </a:solidFill>
              </a:ln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6597396" y="12297728"/>
              <a:ext cx="17423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水温与时间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591300" y="12917805"/>
              <a:ext cx="1523406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100" b="1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</a:rPr>
                <a:t>95 ℃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72846" y="14336078"/>
              <a:ext cx="962061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先洗茶 · 出汤 20 秒内 · 煮饮 1:80–1:100，每次不超过 3 分钟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4850" y="15106650"/>
            <a:ext cx="10382250" cy="759523"/>
            <a:chOff x="704850" y="15106650"/>
            <a:chExt cx="10382250" cy="759523"/>
          </a:xfrm>
        </p:grpSpPr>
        <p:sp>
          <p:nvSpPr>
            <p:cNvPr id="45" name="Freeform 45"/>
            <p:cNvSpPr/>
            <p:nvPr/>
          </p:nvSpPr>
          <p:spPr>
            <a:xfrm>
              <a:off x="704850" y="15106650"/>
              <a:ext cx="10382250" cy="47625"/>
            </a:xfrm>
            <a:custGeom>
              <a:avLst/>
              <a:gdLst/>
              <a:ahLst/>
              <a:cxnLst/>
              <a:rect l="l" t="t" r="r" b="b"/>
              <a:pathLst>
                <a:path w="10382250" h="47625">
                  <a:moveTo>
                    <a:pt x="0" y="38100"/>
                  </a:moveTo>
                  <a:cubicBezTo>
                    <a:pt x="3467100" y="0"/>
                    <a:pt x="6927850" y="3175"/>
                    <a:pt x="1038225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grpSp>
          <p:nvGrpSpPr>
            <p:cNvPr id="49" name="Group 49"/>
            <p:cNvGrpSpPr/>
            <p:nvPr/>
          </p:nvGrpSpPr>
          <p:grpSpPr>
            <a:xfrm>
              <a:off x="735806" y="15290006"/>
              <a:ext cx="300038" cy="300037"/>
              <a:chOff x="735806" y="15290006"/>
              <a:chExt cx="300038" cy="300037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735806" y="15290006"/>
                <a:ext cx="300038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150019">
                    <a:moveTo>
                      <a:pt x="0" y="150019"/>
                    </a:moveTo>
                    <a:lnTo>
                      <a:pt x="16669" y="150019"/>
                    </a:lnTo>
                    <a:moveTo>
                      <a:pt x="150019" y="0"/>
                    </a:moveTo>
                    <a:lnTo>
                      <a:pt x="150019" y="16669"/>
                    </a:lnTo>
                    <a:moveTo>
                      <a:pt x="283369" y="150019"/>
                    </a:moveTo>
                    <a:lnTo>
                      <a:pt x="300038" y="150019"/>
                    </a:lnTo>
                    <a:moveTo>
                      <a:pt x="43339" y="43339"/>
                    </a:moveTo>
                    <a:lnTo>
                      <a:pt x="55007" y="55007"/>
                    </a:lnTo>
                    <a:moveTo>
                      <a:pt x="256699" y="43339"/>
                    </a:moveTo>
                    <a:lnTo>
                      <a:pt x="245031" y="55007"/>
                    </a:ln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795414" y="15356681"/>
                <a:ext cx="180822" cy="233362"/>
              </a:xfrm>
              <a:custGeom>
                <a:avLst/>
                <a:gdLst/>
                <a:ahLst/>
                <a:cxnLst/>
                <a:rect l="l" t="t" r="r" b="b"/>
                <a:pathLst>
                  <a:path w="180822" h="233362">
                    <a:moveTo>
                      <a:pt x="40405" y="150019"/>
                    </a:moveTo>
                    <a:cubicBezTo>
                      <a:pt x="11706" y="128495"/>
                      <a:pt x="0" y="91021"/>
                      <a:pt x="11344" y="56988"/>
                    </a:cubicBezTo>
                    <a:cubicBezTo>
                      <a:pt x="22689" y="22955"/>
                      <a:pt x="54537" y="0"/>
                      <a:pt x="90411" y="0"/>
                    </a:cubicBezTo>
                    <a:cubicBezTo>
                      <a:pt x="126285" y="0"/>
                      <a:pt x="158134" y="22955"/>
                      <a:pt x="169478" y="56988"/>
                    </a:cubicBezTo>
                    <a:cubicBezTo>
                      <a:pt x="180822" y="91021"/>
                      <a:pt x="169116" y="128495"/>
                      <a:pt x="140417" y="150019"/>
                    </a:cubicBezTo>
                    <a:cubicBezTo>
                      <a:pt x="127218" y="163084"/>
                      <a:pt x="121029" y="181653"/>
                      <a:pt x="123749" y="200025"/>
                    </a:cubicBezTo>
                    <a:cubicBezTo>
                      <a:pt x="123749" y="218437"/>
                      <a:pt x="108823" y="233362"/>
                      <a:pt x="90411" y="233362"/>
                    </a:cubicBezTo>
                    <a:cubicBezTo>
                      <a:pt x="71999" y="233362"/>
                      <a:pt x="57074" y="218437"/>
                      <a:pt x="57074" y="200025"/>
                    </a:cubicBezTo>
                    <a:cubicBezTo>
                      <a:pt x="59793" y="181653"/>
                      <a:pt x="53604" y="163084"/>
                      <a:pt x="40405" y="150019"/>
                    </a:cubicBez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  <p:sp>
            <p:nvSpPr>
              <p:cNvPr id="48" name="Freeform 48"/>
              <p:cNvSpPr/>
              <p:nvPr/>
            </p:nvSpPr>
            <p:spPr>
              <a:xfrm>
                <a:off x="847487" y="15523369"/>
                <a:ext cx="76676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76676" h="9525">
                    <a:moveTo>
                      <a:pt x="0" y="0"/>
                    </a:moveTo>
                    <a:lnTo>
                      <a:pt x="76676" y="0"/>
                    </a:lnTo>
                  </a:path>
                </a:pathLst>
              </a:custGeom>
              <a:noFill/>
              <a:ln w="33338">
                <a:solidFill>
                  <a:schemeClr val="accent2"/>
                </a:solidFill>
              </a:ln>
            </p:spPr>
          </p:sp>
        </p:grpSp>
        <p:sp>
          <p:nvSpPr>
            <p:cNvPr id="50" name="TextBox 50"/>
            <p:cNvSpPr txBox="1"/>
            <p:nvPr/>
          </p:nvSpPr>
          <p:spPr>
            <a:xfrm>
              <a:off x="1220724" y="15191422"/>
              <a:ext cx="9323832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怎么挑：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堆味不是霉味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，闻着有仓味就别买。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675894" y="15962948"/>
            <a:ext cx="10459212" cy="381381"/>
            <a:chOff x="675894" y="15962948"/>
            <a:chExt cx="10459212" cy="381381"/>
          </a:xfrm>
        </p:grpSpPr>
        <p:sp>
          <p:nvSpPr>
            <p:cNvPr id="52" name="TextBox 52"/>
            <p:cNvSpPr txBox="1"/>
            <p:nvPr/>
          </p:nvSpPr>
          <p:spPr>
            <a:xfrm>
              <a:off x="675894" y="15962948"/>
              <a:ext cx="87635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渥堆与后发酵：科普中国·人民网、Wikipedia · 参数：界面新闻、爱普茶网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0826534" y="15962948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2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00"/>
                            </p:stCondLst>
                            <p:childTnLst>
                              <p:par>
                                <p:cTn id="24" presetID="17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66750" y="939165"/>
            <a:ext cx="8860917" cy="1801558"/>
            <a:chOff x="666750" y="939165"/>
            <a:chExt cx="8860917" cy="1801558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939165"/>
              <a:ext cx="5414772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3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这页纸的出处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668274" y="2065972"/>
              <a:ext cx="8859393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参数可以照做，因为每一条都</a:t>
              </a:r>
              <a:r>
                <a:rPr lang="zh-CN" sz="34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能回到出处</a:t>
              </a:r>
              <a:r>
                <a:rPr lang="zh-CN" sz="34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8274" y="3134678"/>
            <a:ext cx="6254344" cy="6311645"/>
            <a:chOff x="668274" y="3134678"/>
            <a:chExt cx="6254344" cy="6311645"/>
          </a:xfrm>
        </p:grpSpPr>
        <p:grpSp>
          <p:nvGrpSpPr>
            <p:cNvPr id="8" name="Group 8"/>
            <p:cNvGrpSpPr/>
            <p:nvPr/>
          </p:nvGrpSpPr>
          <p:grpSpPr>
            <a:xfrm>
              <a:off x="749298" y="3160894"/>
              <a:ext cx="261735" cy="269480"/>
              <a:chOff x="749298" y="3160894"/>
              <a:chExt cx="261735" cy="26948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828675" y="3248025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95250"/>
                    </a:moveTo>
                    <a:lnTo>
                      <a:pt x="95250" y="0"/>
                    </a:lnTo>
                  </a:path>
                </a:pathLst>
              </a:custGeom>
              <a:noFill/>
              <a:ln w="31750">
                <a:solidFill>
                  <a:schemeClr val="accent1"/>
                </a:solidFill>
              </a:ln>
            </p:spPr>
          </p:sp>
          <p:sp>
            <p:nvSpPr>
              <p:cNvPr id="6" name="Freeform 6"/>
              <p:cNvSpPr/>
              <p:nvPr/>
            </p:nvSpPr>
            <p:spPr>
              <a:xfrm>
                <a:off x="860425" y="3160894"/>
                <a:ext cx="150608" cy="150632"/>
              </a:xfrm>
              <a:custGeom>
                <a:avLst/>
                <a:gdLst/>
                <a:ahLst/>
                <a:cxnLst/>
                <a:rect l="l" t="t" r="r" b="b"/>
                <a:pathLst>
                  <a:path w="150608" h="150632">
                    <a:moveTo>
                      <a:pt x="0" y="39507"/>
                    </a:moveTo>
                    <a:lnTo>
                      <a:pt x="7350" y="30998"/>
                    </a:lnTo>
                    <a:cubicBezTo>
                      <a:pt x="38352" y="0"/>
                      <a:pt x="88613" y="4"/>
                      <a:pt x="119610" y="31006"/>
                    </a:cubicBezTo>
                    <a:cubicBezTo>
                      <a:pt x="150608" y="62008"/>
                      <a:pt x="150605" y="112268"/>
                      <a:pt x="119602" y="143266"/>
                    </a:cubicBezTo>
                    <a:lnTo>
                      <a:pt x="111125" y="150632"/>
                    </a:lnTo>
                  </a:path>
                </a:pathLst>
              </a:custGeom>
              <a:noFill/>
              <a:ln w="31750">
                <a:solidFill>
                  <a:schemeClr val="accent1"/>
                </a:solidFill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749298" y="3279775"/>
                <a:ext cx="142878" cy="150599"/>
              </a:xfrm>
              <a:custGeom>
                <a:avLst/>
                <a:gdLst/>
                <a:ahLst/>
                <a:cxnLst/>
                <a:rect l="l" t="t" r="r" b="b"/>
                <a:pathLst>
                  <a:path w="142878" h="150599">
                    <a:moveTo>
                      <a:pt x="142878" y="111125"/>
                    </a:moveTo>
                    <a:lnTo>
                      <a:pt x="136575" y="119602"/>
                    </a:lnTo>
                    <a:cubicBezTo>
                      <a:pt x="105230" y="150599"/>
                      <a:pt x="54779" y="150599"/>
                      <a:pt x="23434" y="119602"/>
                    </a:cubicBezTo>
                    <a:cubicBezTo>
                      <a:pt x="8439" y="104775"/>
                      <a:pt x="0" y="84564"/>
                      <a:pt x="0" y="63476"/>
                    </a:cubicBezTo>
                    <a:cubicBezTo>
                      <a:pt x="0" y="42388"/>
                      <a:pt x="8439" y="22177"/>
                      <a:pt x="23434" y="7350"/>
                    </a:cubicBezTo>
                    <a:lnTo>
                      <a:pt x="31752" y="0"/>
                    </a:lnTo>
                  </a:path>
                </a:pathLst>
              </a:custGeom>
              <a:noFill/>
              <a:ln w="31750">
                <a:solidFill>
                  <a:schemeClr val="accent1"/>
                </a:solidFill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1168146" y="3134678"/>
              <a:ext cx="139903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来源清单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68274" y="3818572"/>
              <a:ext cx="3750564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u="sng" dirty="0">
                  <a:solidFill>
                    <a:schemeClr val="dk1"/>
                  </a:solidFill>
                  <a:latin typeface="+mn-lt"/>
                  <a:ea typeface="+mn-ea"/>
                  <a:cs typeface="+mn-cs"/>
                  <a:hlinkClick r:id="rId2"/>
                </a:rPr>
                <a:t>国家标准全文公开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75894" y="4342448"/>
              <a:ext cx="62467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GB/T 30766-2014 茶叶分类 · 分类依据与六个类名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68274" y="4828222"/>
              <a:ext cx="3286125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u="sng" dirty="0">
                  <a:solidFill>
                    <a:schemeClr val="dk1"/>
                  </a:solidFill>
                  <a:latin typeface="+mn-lt"/>
                  <a:ea typeface="+mn-ea"/>
                  <a:cs typeface="+mn-cs"/>
                  <a:hlinkClick r:id="rId3"/>
                </a:rPr>
                <a:t>中国茶叶博物馆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75894" y="5352098"/>
              <a:ext cx="52306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空中茶课堂（二）· 发酵程度、汤色与代表茶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68274" y="5837872"/>
              <a:ext cx="3820230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u="sng" dirty="0">
                  <a:solidFill>
                    <a:schemeClr val="dk1"/>
                  </a:solidFill>
                  <a:latin typeface="+mn-lt"/>
                  <a:ea typeface="+mn-ea"/>
                  <a:cs typeface="+mn-cs"/>
                  <a:hlinkClick r:id="rId4"/>
                </a:rPr>
                <a:t>科普中国 · 人民网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75894" y="6361748"/>
              <a:ext cx="45218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中国六大茗茶的制作工艺 · 各类工序链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8274" y="6847522"/>
              <a:ext cx="1892808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u="sng" dirty="0">
                  <a:solidFill>
                    <a:schemeClr val="dk1"/>
                  </a:solidFill>
                  <a:latin typeface="+mn-lt"/>
                  <a:ea typeface="+mn-ea"/>
                  <a:cs typeface="+mn-cs"/>
                  <a:hlinkClick r:id="rId5"/>
                </a:rPr>
                <a:t>界面新闻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75894" y="7371398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不同茶类茶叶冲泡原理及水温 · 各类水温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68274" y="7857172"/>
              <a:ext cx="1892808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u="sng" dirty="0">
                  <a:solidFill>
                    <a:schemeClr val="dk1"/>
                  </a:solidFill>
                  <a:latin typeface="+mn-lt"/>
                  <a:ea typeface="+mn-ea"/>
                  <a:cs typeface="+mn-cs"/>
                  <a:hlinkClick r:id="rId6"/>
                </a:rPr>
                <a:t>爱普茶网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75894" y="8381048"/>
              <a:ext cx="45218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六大茶类冲泡方法 · 出汤时间与投茶比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68274" y="8771572"/>
              <a:ext cx="4152961" cy="6747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450" u="sng" dirty="0">
                  <a:solidFill>
                    <a:schemeClr val="dk1"/>
                  </a:solidFill>
                  <a:latin typeface="+mn-lt"/>
                  <a:ea typeface="+mn-ea"/>
                  <a:cs typeface="+mn-cs"/>
                  <a:hlinkClick r:id="rId7"/>
                </a:rPr>
                <a:t>Wikipedia · Oolong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035546" y="3134678"/>
            <a:ext cx="3474911" cy="1851279"/>
            <a:chOff x="7035546" y="3134678"/>
            <a:chExt cx="3474911" cy="1851279"/>
          </a:xfrm>
        </p:grpSpPr>
        <p:grpSp>
          <p:nvGrpSpPr>
            <p:cNvPr id="25" name="Group 25"/>
            <p:cNvGrpSpPr/>
            <p:nvPr/>
          </p:nvGrpSpPr>
          <p:grpSpPr>
            <a:xfrm>
              <a:off x="7078899" y="3147501"/>
              <a:ext cx="320191" cy="275086"/>
              <a:chOff x="7078899" y="3147501"/>
              <a:chExt cx="320191" cy="27508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239000" y="3248025"/>
                <a:ext cx="95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3500">
                    <a:moveTo>
                      <a:pt x="0" y="0"/>
                    </a:moveTo>
                    <a:lnTo>
                      <a:pt x="0" y="63500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78899" y="3147501"/>
                <a:ext cx="320191" cy="275086"/>
              </a:xfrm>
              <a:custGeom>
                <a:avLst/>
                <a:gdLst/>
                <a:ahLst/>
                <a:cxnLst/>
                <a:rect l="l" t="t" r="r" b="b"/>
                <a:pathLst>
                  <a:path w="320191" h="275086">
                    <a:moveTo>
                      <a:pt x="134114" y="14656"/>
                    </a:moveTo>
                    <a:lnTo>
                      <a:pt x="5431" y="229509"/>
                    </a:lnTo>
                    <a:cubicBezTo>
                      <a:pt x="33" y="238857"/>
                      <a:pt x="0" y="250368"/>
                      <a:pt x="5345" y="259747"/>
                    </a:cubicBezTo>
                    <a:cubicBezTo>
                      <a:pt x="10689" y="269126"/>
                      <a:pt x="20608" y="274965"/>
                      <a:pt x="31403" y="275086"/>
                    </a:cubicBezTo>
                    <a:lnTo>
                      <a:pt x="288800" y="275086"/>
                    </a:lnTo>
                    <a:cubicBezTo>
                      <a:pt x="299590" y="274962"/>
                      <a:pt x="309504" y="269125"/>
                      <a:pt x="314847" y="259751"/>
                    </a:cubicBezTo>
                    <a:cubicBezTo>
                      <a:pt x="320191" y="250377"/>
                      <a:pt x="320162" y="238872"/>
                      <a:pt x="314772" y="229525"/>
                    </a:cubicBezTo>
                    <a:lnTo>
                      <a:pt x="186089" y="14640"/>
                    </a:lnTo>
                    <a:cubicBezTo>
                      <a:pt x="180583" y="5552"/>
                      <a:pt x="170728" y="0"/>
                      <a:pt x="160102" y="0"/>
                    </a:cubicBezTo>
                    <a:cubicBezTo>
                      <a:pt x="149475" y="0"/>
                      <a:pt x="139620" y="5552"/>
                      <a:pt x="134114" y="14640"/>
                    </a:cubicBez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239000" y="335915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59" y="0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7530846" y="3134678"/>
              <a:ext cx="17423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两处有两说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035546" y="3915728"/>
              <a:ext cx="3474911" cy="10702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红茶 85–90 ℃ / 95 ℃</a:t>
              </a:r>
              <a:br/>
              <a:r>
                <a:rPr lang="zh-CN" sz="25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青茶 90–95 ℃ / 80–95 ℃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035546" y="5801678"/>
            <a:ext cx="3264408" cy="2422779"/>
            <a:chOff x="7035546" y="5801678"/>
            <a:chExt cx="3264408" cy="2422779"/>
          </a:xfrm>
        </p:grpSpPr>
        <p:grpSp>
          <p:nvGrpSpPr>
            <p:cNvPr id="32" name="Group 32"/>
            <p:cNvGrpSpPr/>
            <p:nvPr/>
          </p:nvGrpSpPr>
          <p:grpSpPr>
            <a:xfrm>
              <a:off x="7078899" y="5814501"/>
              <a:ext cx="320191" cy="275086"/>
              <a:chOff x="7078899" y="5814501"/>
              <a:chExt cx="320191" cy="275086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7239000" y="5915025"/>
                <a:ext cx="9525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63500">
                    <a:moveTo>
                      <a:pt x="0" y="0"/>
                    </a:moveTo>
                    <a:lnTo>
                      <a:pt x="0" y="63500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7078899" y="5814501"/>
                <a:ext cx="320191" cy="275086"/>
              </a:xfrm>
              <a:custGeom>
                <a:avLst/>
                <a:gdLst/>
                <a:ahLst/>
                <a:cxnLst/>
                <a:rect l="l" t="t" r="r" b="b"/>
                <a:pathLst>
                  <a:path w="320191" h="275086">
                    <a:moveTo>
                      <a:pt x="134114" y="14656"/>
                    </a:moveTo>
                    <a:lnTo>
                      <a:pt x="5431" y="229509"/>
                    </a:lnTo>
                    <a:cubicBezTo>
                      <a:pt x="33" y="238857"/>
                      <a:pt x="0" y="250368"/>
                      <a:pt x="5345" y="259747"/>
                    </a:cubicBezTo>
                    <a:cubicBezTo>
                      <a:pt x="10689" y="269126"/>
                      <a:pt x="20608" y="274965"/>
                      <a:pt x="31403" y="275086"/>
                    </a:cubicBezTo>
                    <a:lnTo>
                      <a:pt x="288800" y="275086"/>
                    </a:lnTo>
                    <a:cubicBezTo>
                      <a:pt x="299590" y="274962"/>
                      <a:pt x="309504" y="269125"/>
                      <a:pt x="314847" y="259751"/>
                    </a:cubicBezTo>
                    <a:cubicBezTo>
                      <a:pt x="320191" y="250377"/>
                      <a:pt x="320162" y="238872"/>
                      <a:pt x="314772" y="229525"/>
                    </a:cubicBezTo>
                    <a:lnTo>
                      <a:pt x="186089" y="14640"/>
                    </a:lnTo>
                    <a:cubicBezTo>
                      <a:pt x="180583" y="5552"/>
                      <a:pt x="170728" y="0"/>
                      <a:pt x="160102" y="0"/>
                    </a:cubicBezTo>
                    <a:cubicBezTo>
                      <a:pt x="149475" y="0"/>
                      <a:pt x="139620" y="5552"/>
                      <a:pt x="134114" y="14640"/>
                    </a:cubicBez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7239000" y="6026151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59" y="0"/>
                    </a:lnTo>
                  </a:path>
                </a:pathLst>
              </a:custGeom>
              <a:noFill/>
              <a:ln w="31750">
                <a:solidFill>
                  <a:schemeClr val="accent2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7530846" y="5801678"/>
              <a:ext cx="178324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</a:rPr>
                <a:t>NO DATA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035546" y="6582728"/>
              <a:ext cx="3264408" cy="1641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白茶：整类汤色</a:t>
              </a:r>
              <a:br/>
              <a:r>
                <a:rPr lang="zh-CN" sz="25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青茶：整类通用汤色</a:t>
              </a:r>
              <a:br/>
              <a:r>
                <a:rPr lang="zh-CN" sz="25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黑茶：红浓等审评术语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66750" y="10668000"/>
            <a:ext cx="9296400" cy="1971675"/>
            <a:chOff x="666750" y="10668000"/>
            <a:chExt cx="9296400" cy="1971675"/>
          </a:xfrm>
        </p:grpSpPr>
        <p:sp>
          <p:nvSpPr>
            <p:cNvPr id="36" name="Freeform 36"/>
            <p:cNvSpPr/>
            <p:nvPr/>
          </p:nvSpPr>
          <p:spPr>
            <a:xfrm>
              <a:off x="704850" y="10668000"/>
              <a:ext cx="9258300" cy="47625"/>
            </a:xfrm>
            <a:custGeom>
              <a:avLst/>
              <a:gdLst/>
              <a:ahLst/>
              <a:cxnLst/>
              <a:rect l="l" t="t" r="r" b="b"/>
              <a:pathLst>
                <a:path w="9258300" h="47625">
                  <a:moveTo>
                    <a:pt x="0" y="38100"/>
                  </a:moveTo>
                  <a:cubicBezTo>
                    <a:pt x="3086100" y="0"/>
                    <a:pt x="6172200" y="3175"/>
                    <a:pt x="9258300" y="47625"/>
                  </a:cubicBezTo>
                </a:path>
              </a:pathLst>
            </a:custGeom>
            <a:noFill/>
            <a:ln w="19050" cap="rnd">
              <a:solidFill>
                <a:schemeClr val="accent6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666750" y="10944225"/>
              <a:ext cx="7467600" cy="1695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450"/>
                </a:lnSpc>
              </a:pPr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这页纸只保证：</a:t>
              </a:r>
              <a:br/>
              <a:r>
                <a:rPr lang="zh-CN" sz="4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每个数字都能回到它的出处。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8953500" y="13335000"/>
            <a:ext cx="1905000" cy="1857375"/>
            <a:chOff x="8953500" y="13335000"/>
            <a:chExt cx="1905000" cy="1857375"/>
          </a:xfrm>
        </p:grpSpPr>
        <p:pic>
          <p:nvPicPr>
            <p:cNvPr id="39" name="Image 3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53500" y="13335000"/>
              <a:ext cx="1905000" cy="1857375"/>
            </a:xfrm>
            <a:prstGeom prst="rect">
              <a:avLst/>
            </a:prstGeom>
          </p:spPr>
        </p:pic>
      </p:grpSp>
      <p:grpSp>
        <p:nvGrpSpPr>
          <p:cNvPr id="43" name="Group 43"/>
          <p:cNvGrpSpPr/>
          <p:nvPr/>
        </p:nvGrpSpPr>
        <p:grpSpPr>
          <a:xfrm>
            <a:off x="675894" y="15886748"/>
            <a:ext cx="10459212" cy="381381"/>
            <a:chOff x="675894" y="15886748"/>
            <a:chExt cx="10459212" cy="381381"/>
          </a:xfrm>
        </p:grpSpPr>
        <p:sp>
          <p:nvSpPr>
            <p:cNvPr id="41" name="TextBox 41"/>
            <p:cNvSpPr txBox="1"/>
            <p:nvPr/>
          </p:nvSpPr>
          <p:spPr>
            <a:xfrm>
              <a:off x="675894" y="15886748"/>
              <a:ext cx="82497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检索日期 2026-09-04 · 链接为原生超链接，可在 PowerPoint 中点击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826534" y="15886748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17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3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800"/>
                            </p:stCondLst>
                            <p:childTnLst>
                              <p:par>
                                <p:cTn xmlns:p="http://schemas.openxmlformats.org/presentationml/2006/main" id="2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4_tea_six_classes">
  <a:themeElements>
    <a:clrScheme name="a4_tea_six_classes">
      <a:dk1>
        <a:srgbClr val="1C1A17"/>
      </a:dk1>
      <a:lt1>
        <a:srgbClr val="FAF9F5"/>
      </a:lt1>
      <a:dk2>
        <a:srgbClr val="1F497D"/>
      </a:dk2>
      <a:lt2>
        <a:srgbClr val="F0EDE4"/>
      </a:lt2>
      <a:accent1>
        <a:srgbClr val="1C1A17"/>
      </a:accent1>
      <a:accent2>
        <a:srgbClr val="A62F1F"/>
      </a:accent2>
      <a:accent3>
        <a:srgbClr val="6E9B3A"/>
      </a:accent3>
      <a:accent4>
        <a:srgbClr val="1C1A17"/>
      </a:accent4>
      <a:accent5>
        <a:srgbClr val="6B665C"/>
      </a:accent5>
      <a:accent6>
        <a:srgbClr val="C9C3B4"/>
      </a:accent6>
      <a:hlink>
        <a:srgbClr val="A62F1F"/>
      </a:hlink>
      <a:folHlink>
        <a:srgbClr val="6E9B3A"/>
      </a:folHlink>
    </a:clrScheme>
    <a:fontScheme name="a4_tea_six_classes">
      <a:majorFont>
        <a:latin typeface="KaiTi"/>
        <a:ea typeface="KaiTi"/>
        <a:cs typeface="KaiTi"/>
        <a:font script="Jpan" typeface="KaiTi"/>
        <a:font script="Hang" typeface="KaiTi"/>
        <a:font script="Hans" typeface="KaiTi"/>
        <a:font script="Hant" typeface="KaiT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4_tea_six_class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4_tea_six_classes">
  <a:themeElements>
    <a:clrScheme name="a4_tea_six_classes">
      <a:dk1>
        <a:srgbClr val="1C1A17"/>
      </a:dk1>
      <a:lt1>
        <a:srgbClr val="FAF9F5"/>
      </a:lt1>
      <a:dk2>
        <a:srgbClr val="1F497D"/>
      </a:dk2>
      <a:lt2>
        <a:srgbClr val="F0EDE4"/>
      </a:lt2>
      <a:accent1>
        <a:srgbClr val="1C1A17"/>
      </a:accent1>
      <a:accent2>
        <a:srgbClr val="A62F1F"/>
      </a:accent2>
      <a:accent3>
        <a:srgbClr val="6E9B3A"/>
      </a:accent3>
      <a:accent4>
        <a:srgbClr val="1C1A17"/>
      </a:accent4>
      <a:accent5>
        <a:srgbClr val="6B665C"/>
      </a:accent5>
      <a:accent6>
        <a:srgbClr val="C9C3B4"/>
      </a:accent6>
      <a:hlink>
        <a:srgbClr val="A62F1F"/>
      </a:hlink>
      <a:folHlink>
        <a:srgbClr val="6E9B3A"/>
      </a:folHlink>
    </a:clrScheme>
    <a:fontScheme name="a4_tea_six_classes">
      <a:majorFont>
        <a:latin typeface="KaiTi"/>
        <a:ea typeface="KaiTi"/>
        <a:cs typeface="KaiTi"/>
        <a:font script="Jpan" typeface="KaiTi"/>
        <a:font script="Hang" typeface="KaiTi"/>
        <a:font script="Hans" typeface="KaiTi"/>
        <a:font script="Hant" typeface="KaiT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4_tea_six_class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2026-09-04T09:27:27Z</dcterms:created>
  <dcterms:modified xsi:type="dcterms:W3CDTF">2026-09-04T09:27:27Z</dcterms:modified>
  <cp:category/>
  <cp:contentStatus/>
</cp:coreProperties>
</file>