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banner_autumn_solar_term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banner_autumn_solar_term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55b9bfad6f4d0dee.png"/>
  <Relationship Id="rId3" Type="http://schemas.openxmlformats.org/officeDocument/2006/relationships/image" Target="../media/image_ec85b87918af87ae.png"/>
  <Relationship Id="rId4" Type="http://schemas.openxmlformats.org/officeDocument/2006/relationships/image" Target="../media/image_a5b7782887ca3e68.png"/>
  <Relationship Id="rId5" Type="http://schemas.openxmlformats.org/officeDocument/2006/relationships/image" Target="../media/image_cf937470fa18dca2.png"/>
  <Relationship Id="rId6" Type="http://schemas.openxmlformats.org/officeDocument/2006/relationships/image" Target="../media/image_3e0303fd50a7e606.png"/>
  <Relationship Id="rId7" Type="http://schemas.openxmlformats.org/officeDocument/2006/relationships/image" Target="../media/image_1909fa05f79c7087.png"/>
  <Relationship Id="rId8" Type="http://schemas.openxmlformats.org/officeDocument/2006/relationships/image" Target="../media/image_cd2330e5899dd054.png"/>
  <Relationship Id="rId9" Type="http://schemas.openxmlformats.org/officeDocument/2006/relationships/image" Target="../media/image_f1dc53ce7933d51d.png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dc36b3c522da75c.png"/>
  <Relationship Id="rId3" Type="http://schemas.openxmlformats.org/officeDocument/2006/relationships/image" Target="../media/image_ec85b87918af87ae.png"/>
  <Relationship Id="rId4" Type="http://schemas.openxmlformats.org/officeDocument/2006/relationships/image" Target="../media/image_fc822d78f7b9dc33.png"/>
  <Relationship Id="rId5" Type="http://schemas.openxmlformats.org/officeDocument/2006/relationships/image" Target="../media/image_8c034cd9aed8249a.png"/>
  <Relationship Id="rId6" Type="http://schemas.openxmlformats.org/officeDocument/2006/relationships/image" Target="../media/image_8b10909b05629d94.png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fe2c92731dab18a.png"/>
  <Relationship Id="rId3" Type="http://schemas.openxmlformats.org/officeDocument/2006/relationships/image" Target="../media/image_ec85b87918af87ae.png"/>
  <Relationship Id="rId4" Type="http://schemas.openxmlformats.org/officeDocument/2006/relationships/image" Target="../media/image_1909fa05f79c7087.png"/>
  <Relationship Id="rId5" Type="http://schemas.openxmlformats.org/officeDocument/2006/relationships/image" Target="../media/image_e31627d6bba228ec.png"/>
  <Relationship Id="rId6" Type="http://schemas.openxmlformats.org/officeDocument/2006/relationships/image" Target="../media/image_7602cfc1e1aa3ce1.png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e4696fc70351e6b.png"/>
  <Relationship Id="rId3" Type="http://schemas.openxmlformats.org/officeDocument/2006/relationships/image" Target="../media/image_ec85b87918af87ae.png"/>
  <Relationship Id="rId4" Type="http://schemas.openxmlformats.org/officeDocument/2006/relationships/image" Target="../media/image_db89a84374cc09f4.png"/>
  <Relationship Id="rId5" Type="http://schemas.openxmlformats.org/officeDocument/2006/relationships/image" Target="../media/image_8d6e6be26e2fa8ad.png"/>
  <Relationship Id="rId6" Type="http://schemas.openxmlformats.org/officeDocument/2006/relationships/image" Target="../media/image_1a45ef79af6f3f16.png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79fe65387f7baf52.png"/>
  <Relationship Id="rId3" Type="http://schemas.openxmlformats.org/officeDocument/2006/relationships/image" Target="../media/image_ec85b87918af87ae.png"/>
  <Relationship Id="rId4" Type="http://schemas.openxmlformats.org/officeDocument/2006/relationships/image" Target="../media/image_417e3f2fa0b09633.png"/>
  <Relationship Id="rId5" Type="http://schemas.openxmlformats.org/officeDocument/2006/relationships/image" Target="../media/image_bd895bf5e39df0bf.png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5da66d14f1a10531.png"/>
  <Relationship Id="rId3" Type="http://schemas.openxmlformats.org/officeDocument/2006/relationships/image" Target="../media/image_ed543d01076466b0.png"/>
  <Relationship Id="rId4" Type="http://schemas.openxmlformats.org/officeDocument/2006/relationships/image" Target="../media/image_15a982e7fa2cf363.png"/>
  <Relationship Id="rId5" Type="http://schemas.openxmlformats.org/officeDocument/2006/relationships/image" Target="../media/image_ec85b87918af87ae.png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376c330a3a778cab.png"/>
  <Relationship Id="rId3" Type="http://schemas.openxmlformats.org/officeDocument/2006/relationships/image" Target="../media/image_ed6f68d2553ff90e.png"/>
  <Relationship Id="rId4" Type="http://schemas.openxmlformats.org/officeDocument/2006/relationships/image" Target="../media/image_ec85b87918af87ae.png"/>
  <Relationship Id="rId5" Type="http://schemas.openxmlformats.org/officeDocument/2006/relationships/image" Target="../media/image_e484e6541016900e.png"/>
  <Relationship Id="rId6" Type="http://schemas.openxmlformats.org/officeDocument/2006/relationships/image" Target="../media/image_79343727a6cf51a9.png"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pattFill prst="pct5">
          <a:fgClr>
            <a:srgbClr val="D8C7A4"/>
          </a:fgClr>
          <a:bgClr>
            <a:srgbClr val="FBF6EA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3257550" y="209550"/>
            <a:ext cx="11782425" cy="3588067"/>
            <a:chOff x="3257550" y="209550"/>
            <a:chExt cx="11782425" cy="3588067"/>
          </a:xfrm>
        </p:grpSpPr>
        <p:sp>
          <p:nvSpPr>
            <p:cNvPr id="2" name="TextBox 2"/>
            <p:cNvSpPr txBox="1"/>
            <p:nvPr/>
          </p:nvSpPr>
          <p:spPr>
            <a:xfrm>
              <a:off x="7442644" y="209550"/>
              <a:ext cx="340271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spc="45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二十四节气 · 秋</a:t>
              </a:r>
            </a:p>
          </p:txBody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57550" y="857250"/>
              <a:ext cx="11782425" cy="1647825"/>
            </a:xfrm>
            <a:prstGeom prst="rect">
              <a:avLst/>
            </a:prstGeom>
          </p:spPr>
        </p:pic>
        <p:sp>
          <p:nvSpPr>
            <p:cNvPr id="4" name="Freeform 4"/>
            <p:cNvSpPr/>
            <p:nvPr/>
          </p:nvSpPr>
          <p:spPr>
            <a:xfrm>
              <a:off x="6057900" y="2727325"/>
              <a:ext cx="6172200" cy="88900"/>
            </a:xfrm>
            <a:custGeom>
              <a:avLst/>
              <a:gdLst/>
              <a:ahLst/>
              <a:cxnLst/>
              <a:rect l="l" t="t" r="r" b="b"/>
              <a:pathLst>
                <a:path w="6172200" h="88900">
                  <a:moveTo>
                    <a:pt x="0" y="53975"/>
                  </a:moveTo>
                  <a:cubicBezTo>
                    <a:pt x="1041400" y="3175"/>
                    <a:pt x="2070100" y="0"/>
                    <a:pt x="3086100" y="44450"/>
                  </a:cubicBezTo>
                  <a:cubicBezTo>
                    <a:pt x="4102100" y="88900"/>
                    <a:pt x="5130800" y="79375"/>
                    <a:pt x="6172200" y="15875"/>
                  </a:cubicBezTo>
                </a:path>
              </a:pathLst>
            </a:custGeom>
            <a:noFill/>
            <a:ln w="47625" cap="rnd">
              <a:solidFill>
                <a:srgbClr val="E39A1F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4772406" y="2687955"/>
              <a:ext cx="8743188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从一阵凉风，到第一片霜。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953066" y="3357562"/>
              <a:ext cx="1038186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33302A">
                      <a:alphaMod val="6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2016年，二十四节气列入联合国教科文组织人类非物质文化遗产代表作名录。</a:t>
              </a:r>
            </a:p>
          </p:txBody>
        </p:sp>
      </p:grpSp>
      <p:grpSp>
        <p:nvGrpSpPr>
          <p:cNvPr id="9" name="!!autumn-seal"/>
          <p:cNvGrpSpPr/>
          <p:nvPr/>
        </p:nvGrpSpPr>
        <p:grpSpPr>
          <a:xfrm>
            <a:off x="15716250" y="857250"/>
            <a:ext cx="1619250" cy="1628775"/>
            <a:chOff x="15716250" y="857250"/>
            <a:chExt cx="1619250" cy="1628775"/>
          </a:xfrm>
        </p:grpSpPr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716250" y="857250"/>
              <a:ext cx="1619250" cy="1628775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1417701" y="3810000"/>
            <a:ext cx="1488948" cy="2535555"/>
            <a:chOff x="1417701" y="3810000"/>
            <a:chExt cx="1488948" cy="2535555"/>
          </a:xfrm>
        </p:grpSpPr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47800" y="3810000"/>
              <a:ext cx="1428750" cy="143827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1417701" y="5354955"/>
              <a:ext cx="1488948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立秋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99351" y="3810000"/>
            <a:ext cx="1488948" cy="2535555"/>
            <a:chOff x="6999351" y="3810000"/>
            <a:chExt cx="1488948" cy="2535555"/>
          </a:xfrm>
        </p:grpSpPr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29450" y="3810000"/>
              <a:ext cx="1428750" cy="1704975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6999351" y="5354955"/>
              <a:ext cx="1488948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白露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590526" y="3810000"/>
            <a:ext cx="1488948" cy="2535555"/>
            <a:chOff x="12590526" y="3810000"/>
            <a:chExt cx="1488948" cy="2535555"/>
          </a:xfrm>
        </p:grpSpPr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620625" y="3810000"/>
              <a:ext cx="1428750" cy="1409700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2590526" y="5354955"/>
              <a:ext cx="1488948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寒露</a:t>
              </a:r>
            </a:p>
          </p:txBody>
        </p:sp>
      </p:grpSp>
      <p:grpSp>
        <p:nvGrpSpPr>
          <p:cNvPr id="40" name="!!autumn-route"/>
          <p:cNvGrpSpPr/>
          <p:nvPr/>
        </p:nvGrpSpPr>
        <p:grpSpPr>
          <a:xfrm>
            <a:off x="1047750" y="6273800"/>
            <a:ext cx="16383000" cy="1513840"/>
            <a:chOff x="1047750" y="6273800"/>
            <a:chExt cx="16383000" cy="1513840"/>
          </a:xfrm>
        </p:grpSpPr>
        <p:sp>
          <p:nvSpPr>
            <p:cNvPr id="19" name="Freeform 19"/>
            <p:cNvSpPr/>
            <p:nvPr/>
          </p:nvSpPr>
          <p:spPr>
            <a:xfrm>
              <a:off x="1047750" y="6273800"/>
              <a:ext cx="15684500" cy="609600"/>
            </a:xfrm>
            <a:custGeom>
              <a:avLst/>
              <a:gdLst/>
              <a:ahLst/>
              <a:cxnLst/>
              <a:rect l="l" t="t" r="r" b="b"/>
              <a:pathLst>
                <a:path w="15684500" h="609600">
                  <a:moveTo>
                    <a:pt x="0" y="317500"/>
                  </a:moveTo>
                  <a:cubicBezTo>
                    <a:pt x="952500" y="203200"/>
                    <a:pt x="1905000" y="196850"/>
                    <a:pt x="2857500" y="298450"/>
                  </a:cubicBezTo>
                  <a:cubicBezTo>
                    <a:pt x="3810000" y="400050"/>
                    <a:pt x="4762500" y="387350"/>
                    <a:pt x="5715000" y="260350"/>
                  </a:cubicBezTo>
                  <a:cubicBezTo>
                    <a:pt x="6667500" y="133350"/>
                    <a:pt x="7620000" y="158750"/>
                    <a:pt x="8572500" y="336550"/>
                  </a:cubicBezTo>
                  <a:cubicBezTo>
                    <a:pt x="9525000" y="514350"/>
                    <a:pt x="10477500" y="482600"/>
                    <a:pt x="11430000" y="241300"/>
                  </a:cubicBezTo>
                  <a:cubicBezTo>
                    <a:pt x="12382500" y="0"/>
                    <a:pt x="13335000" y="25400"/>
                    <a:pt x="14287500" y="317500"/>
                  </a:cubicBezTo>
                  <a:cubicBezTo>
                    <a:pt x="15240000" y="609600"/>
                    <a:pt x="15684500" y="590550"/>
                    <a:pt x="15621000" y="260350"/>
                  </a:cubicBezTo>
                </a:path>
              </a:pathLst>
            </a:custGeom>
            <a:noFill/>
            <a:ln w="47625" cap="rnd">
              <a:solidFill>
                <a:srgbClr val="33302A">
                  <a:alpha val="55000"/>
                </a:srgbClr>
              </a:solidFill>
              <a:custDash>
                <a:ds d="200000" sp="280000"/>
              </a:custDash>
            </a:ln>
          </p:spPr>
        </p:sp>
        <p:sp>
          <p:nvSpPr>
            <p:cNvPr id="20" name="Freeform 20"/>
            <p:cNvSpPr/>
            <p:nvPr/>
          </p:nvSpPr>
          <p:spPr>
            <a:xfrm>
              <a:off x="16783050" y="6362700"/>
              <a:ext cx="647700" cy="419100"/>
            </a:xfrm>
            <a:prstGeom prst="rightArrow">
              <a:avLst>
                <a:gd name="adj1" fmla="val 55000"/>
                <a:gd name="adj2" fmla="val 50000"/>
              </a:avLst>
            </a:prstGeom>
            <a:solidFill>
              <a:srgbClr val="A8502A"/>
            </a:solidFill>
            <a:ln>
              <a:noFill/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1971675" y="6353175"/>
              <a:ext cx="14344650" cy="419100"/>
              <a:chOff x="1971675" y="6353175"/>
              <a:chExt cx="14344650" cy="419100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1971675" y="6372225"/>
                <a:ext cx="381000" cy="381000"/>
              </a:xfrm>
              <a:prstGeom prst="ellipse">
                <a:avLst/>
              </a:prstGeom>
              <a:solidFill>
                <a:srgbClr val="FBF6EA"/>
              </a:solidFill>
              <a:ln>
                <a:noFill/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2047875" y="6448425"/>
                <a:ext cx="228600" cy="228600"/>
              </a:xfrm>
              <a:prstGeom prst="ellipse">
                <a:avLst/>
              </a:prstGeom>
              <a:solidFill>
                <a:srgbClr val="A8502A"/>
              </a:solidFill>
              <a:ln>
                <a:noFill/>
              </a:ln>
            </p:spPr>
          </p:sp>
          <p:sp>
            <p:nvSpPr>
              <p:cNvPr id="23" name="Ellipse 23"/>
              <p:cNvSpPr/>
              <p:nvPr/>
            </p:nvSpPr>
            <p:spPr>
              <a:xfrm>
                <a:off x="4762500" y="6353175"/>
                <a:ext cx="381000" cy="381000"/>
              </a:xfrm>
              <a:prstGeom prst="ellipse">
                <a:avLst/>
              </a:prstGeom>
              <a:solidFill>
                <a:srgbClr val="FBF6EA"/>
              </a:solidFill>
              <a:ln>
                <a:noFill/>
              </a:ln>
            </p:spPr>
          </p:sp>
          <p:sp>
            <p:nvSpPr>
              <p:cNvPr id="24" name="Ellipse 24"/>
              <p:cNvSpPr/>
              <p:nvPr/>
            </p:nvSpPr>
            <p:spPr>
              <a:xfrm>
                <a:off x="4838700" y="6429375"/>
                <a:ext cx="228600" cy="228600"/>
              </a:xfrm>
              <a:prstGeom prst="ellipse">
                <a:avLst/>
              </a:prstGeom>
              <a:solidFill>
                <a:srgbClr val="A8502A"/>
              </a:solidFill>
              <a:ln>
                <a:noFill/>
              </a:ln>
            </p:spPr>
          </p:sp>
          <p:sp>
            <p:nvSpPr>
              <p:cNvPr id="25" name="Ellipse 25"/>
              <p:cNvSpPr/>
              <p:nvPr/>
            </p:nvSpPr>
            <p:spPr>
              <a:xfrm>
                <a:off x="7553325" y="6391275"/>
                <a:ext cx="381000" cy="381000"/>
              </a:xfrm>
              <a:prstGeom prst="ellipse">
                <a:avLst/>
              </a:prstGeom>
              <a:solidFill>
                <a:srgbClr val="FBF6EA"/>
              </a:solidFill>
              <a:ln>
                <a:noFill/>
              </a:ln>
            </p:spPr>
          </p:sp>
          <p:sp>
            <p:nvSpPr>
              <p:cNvPr id="26" name="Ellipse 26"/>
              <p:cNvSpPr/>
              <p:nvPr/>
            </p:nvSpPr>
            <p:spPr>
              <a:xfrm>
                <a:off x="7629525" y="6467475"/>
                <a:ext cx="228600" cy="228600"/>
              </a:xfrm>
              <a:prstGeom prst="ellipse">
                <a:avLst/>
              </a:prstGeom>
              <a:solidFill>
                <a:srgbClr val="A8502A"/>
              </a:solidFill>
              <a:ln>
                <a:noFill/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10353675" y="6362700"/>
                <a:ext cx="381000" cy="381000"/>
              </a:xfrm>
              <a:prstGeom prst="ellipse">
                <a:avLst/>
              </a:prstGeom>
              <a:solidFill>
                <a:srgbClr val="FBF6EA"/>
              </a:solidFill>
              <a:ln>
                <a:noFill/>
              </a:ln>
            </p:spPr>
          </p:sp>
          <p:sp>
            <p:nvSpPr>
              <p:cNvPr id="28" name="Ellipse 28"/>
              <p:cNvSpPr/>
              <p:nvPr/>
            </p:nvSpPr>
            <p:spPr>
              <a:xfrm>
                <a:off x="10429875" y="6438900"/>
                <a:ext cx="228600" cy="228600"/>
              </a:xfrm>
              <a:prstGeom prst="ellipse">
                <a:avLst/>
              </a:prstGeom>
              <a:solidFill>
                <a:srgbClr val="A8502A"/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13144500" y="6391275"/>
                <a:ext cx="381000" cy="381000"/>
              </a:xfrm>
              <a:prstGeom prst="ellipse">
                <a:avLst/>
              </a:prstGeom>
              <a:solidFill>
                <a:srgbClr val="FBF6EA"/>
              </a:solidFill>
              <a:ln>
                <a:noFill/>
              </a:ln>
            </p:spPr>
          </p:sp>
          <p:sp>
            <p:nvSpPr>
              <p:cNvPr id="30" name="Ellipse 30"/>
              <p:cNvSpPr/>
              <p:nvPr/>
            </p:nvSpPr>
            <p:spPr>
              <a:xfrm>
                <a:off x="13220700" y="6467475"/>
                <a:ext cx="228600" cy="228600"/>
              </a:xfrm>
              <a:prstGeom prst="ellipse">
                <a:avLst/>
              </a:prstGeom>
              <a:solidFill>
                <a:srgbClr val="A8502A"/>
              </a:solidFill>
              <a:ln>
                <a:noFill/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15935325" y="6353175"/>
                <a:ext cx="381000" cy="381000"/>
              </a:xfrm>
              <a:prstGeom prst="ellipse">
                <a:avLst/>
              </a:prstGeom>
              <a:solidFill>
                <a:srgbClr val="FBF6EA"/>
              </a:solidFill>
              <a:ln>
                <a:noFill/>
              </a:ln>
            </p:spPr>
          </p:sp>
          <p:sp>
            <p:nvSpPr>
              <p:cNvPr id="32" name="Ellipse 32"/>
              <p:cNvSpPr/>
              <p:nvPr/>
            </p:nvSpPr>
            <p:spPr>
              <a:xfrm>
                <a:off x="16011525" y="6429375"/>
                <a:ext cx="228600" cy="228600"/>
              </a:xfrm>
              <a:prstGeom prst="ellipse">
                <a:avLst/>
              </a:prstGeom>
              <a:solidFill>
                <a:srgbClr val="A8502A"/>
              </a:solidFill>
              <a:ln>
                <a:noFill/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1556385" y="6772275"/>
              <a:ext cx="121158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375"/>
                </a:lnSpc>
              </a:pPr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8月7日</a:t>
              </a:r>
              <a:br/>
              <a:r>
                <a:rPr lang="en-US" sz="300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19:43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242435" y="6772275"/>
              <a:ext cx="142113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375"/>
                </a:lnSpc>
              </a:pPr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8月23日</a:t>
              </a:r>
              <a:br/>
              <a:r>
                <a:rPr lang="en-US" sz="300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10:19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138035" y="6772275"/>
              <a:ext cx="121158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375"/>
                </a:lnSpc>
              </a:pPr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9月7日</a:t>
              </a:r>
              <a:br/>
              <a:r>
                <a:rPr lang="en-US" sz="300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22:41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833610" y="6772275"/>
              <a:ext cx="142113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375"/>
                </a:lnSpc>
              </a:pPr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9月23日</a:t>
              </a:r>
              <a:br/>
              <a:r>
                <a:rPr lang="en-US" sz="300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08:05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2624435" y="6772275"/>
              <a:ext cx="142113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375"/>
                </a:lnSpc>
              </a:pPr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10月8日</a:t>
              </a:r>
              <a:br/>
              <a:r>
                <a:rPr lang="en-US" sz="300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14:29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5310485" y="6772275"/>
              <a:ext cx="163068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375"/>
                </a:lnSpc>
              </a:pPr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10月23日</a:t>
              </a:r>
              <a:br/>
              <a:r>
                <a:rPr lang="en-US" sz="300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17:38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208526" y="7879080"/>
            <a:ext cx="1488948" cy="2245995"/>
            <a:chOff x="4208526" y="7879080"/>
            <a:chExt cx="1488948" cy="2245995"/>
          </a:xfrm>
        </p:grpSpPr>
        <p:sp>
          <p:nvSpPr>
            <p:cNvPr id="41" name="TextBox 41"/>
            <p:cNvSpPr txBox="1"/>
            <p:nvPr/>
          </p:nvSpPr>
          <p:spPr>
            <a:xfrm>
              <a:off x="4208526" y="7879080"/>
              <a:ext cx="1488948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处暑</a:t>
              </a:r>
            </a:p>
          </p:txBody>
        </p:sp>
        <p:pic>
          <p:nvPicPr>
            <p:cNvPr id="42" name="Image 4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38625" y="8620125"/>
              <a:ext cx="1428750" cy="1504950"/>
            </a:xfrm>
            <a:prstGeom prst="rect">
              <a:avLst/>
            </a:prstGeom>
          </p:spPr>
        </p:pic>
      </p:grpSp>
      <p:grpSp>
        <p:nvGrpSpPr>
          <p:cNvPr id="46" name="Group 46"/>
          <p:cNvGrpSpPr/>
          <p:nvPr/>
        </p:nvGrpSpPr>
        <p:grpSpPr>
          <a:xfrm>
            <a:off x="9799701" y="7879080"/>
            <a:ext cx="1488948" cy="2341245"/>
            <a:chOff x="9799701" y="7879080"/>
            <a:chExt cx="1488948" cy="2341245"/>
          </a:xfrm>
        </p:grpSpPr>
        <p:sp>
          <p:nvSpPr>
            <p:cNvPr id="44" name="TextBox 44"/>
            <p:cNvSpPr txBox="1"/>
            <p:nvPr/>
          </p:nvSpPr>
          <p:spPr>
            <a:xfrm>
              <a:off x="9799701" y="7879080"/>
              <a:ext cx="1488948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秋分</a:t>
              </a:r>
            </a:p>
          </p:txBody>
        </p:sp>
        <p:pic>
          <p:nvPicPr>
            <p:cNvPr id="45" name="Image 4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829800" y="8620125"/>
              <a:ext cx="1428750" cy="1600200"/>
            </a:xfrm>
            <a:prstGeom prst="rect">
              <a:avLst/>
            </a:prstGeom>
          </p:spPr>
        </p:pic>
      </p:grpSp>
      <p:grpSp>
        <p:nvGrpSpPr>
          <p:cNvPr id="49" name="Group 49"/>
          <p:cNvGrpSpPr/>
          <p:nvPr/>
        </p:nvGrpSpPr>
        <p:grpSpPr>
          <a:xfrm>
            <a:off x="15381351" y="7879080"/>
            <a:ext cx="1488948" cy="2084070"/>
            <a:chOff x="15381351" y="7879080"/>
            <a:chExt cx="1488948" cy="2084070"/>
          </a:xfrm>
        </p:grpSpPr>
        <p:sp>
          <p:nvSpPr>
            <p:cNvPr id="47" name="TextBox 47"/>
            <p:cNvSpPr txBox="1"/>
            <p:nvPr/>
          </p:nvSpPr>
          <p:spPr>
            <a:xfrm>
              <a:off x="15381351" y="7879080"/>
              <a:ext cx="1488948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霜降</a:t>
              </a:r>
            </a:p>
          </p:txBody>
        </p:sp>
        <p:pic>
          <p:nvPicPr>
            <p:cNvPr id="48" name="Image 4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411450" y="8620125"/>
              <a:ext cx="1428750" cy="1343025"/>
            </a:xfrm>
            <a:prstGeom prst="rect">
              <a:avLst/>
            </a:prstGeom>
          </p:spPr>
        </p:pic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3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8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5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5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25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pattFill prst="pct5">
          <a:fgClr>
            <a:srgbClr val="D8C7A4"/>
          </a:fgClr>
          <a:bgClr>
            <a:srgbClr val="FBF6EA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933450" y="952500"/>
            <a:ext cx="7258050" cy="2849880"/>
            <a:chOff x="933450" y="952500"/>
            <a:chExt cx="7258050" cy="284988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2500" y="952500"/>
              <a:ext cx="3486150" cy="1619250"/>
            </a:xfrm>
            <a:prstGeom prst="rect">
              <a:avLst/>
            </a:prstGeom>
          </p:spPr>
        </p:pic>
        <p:sp>
          <p:nvSpPr>
            <p:cNvPr id="3" name="TextBox 3"/>
            <p:cNvSpPr txBox="1"/>
            <p:nvPr/>
          </p:nvSpPr>
          <p:spPr>
            <a:xfrm>
              <a:off x="933450" y="2526030"/>
              <a:ext cx="5811622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第一站 · 立秋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952500" y="3530600"/>
              <a:ext cx="7239000" cy="101600"/>
            </a:xfrm>
            <a:custGeom>
              <a:avLst/>
              <a:gdLst/>
              <a:ahLst/>
              <a:cxnLst/>
              <a:rect l="l" t="t" r="r" b="b"/>
              <a:pathLst>
                <a:path w="7239000" h="101600">
                  <a:moveTo>
                    <a:pt x="0" y="69850"/>
                  </a:moveTo>
                  <a:cubicBezTo>
                    <a:pt x="1270000" y="6350"/>
                    <a:pt x="2603500" y="0"/>
                    <a:pt x="4000500" y="50800"/>
                  </a:cubicBezTo>
                  <a:cubicBezTo>
                    <a:pt x="5397500" y="101600"/>
                    <a:pt x="6477000" y="88900"/>
                    <a:pt x="7239000" y="12700"/>
                  </a:cubicBezTo>
                </a:path>
              </a:pathLst>
            </a:custGeom>
            <a:noFill/>
            <a:ln w="57150" cap="rnd">
              <a:solidFill>
                <a:srgbClr val="E39A1F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9029700" y="1104900"/>
            <a:ext cx="4403446" cy="2777490"/>
            <a:chOff x="9029700" y="1104900"/>
            <a:chExt cx="4403446" cy="2777490"/>
          </a:xfrm>
        </p:grpSpPr>
        <p:sp>
          <p:nvSpPr>
            <p:cNvPr id="6" name="TextBox 6"/>
            <p:cNvSpPr txBox="1"/>
            <p:nvPr/>
          </p:nvSpPr>
          <p:spPr>
            <a:xfrm>
              <a:off x="9033510" y="1104900"/>
              <a:ext cx="184785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2026 交节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029700" y="1693545"/>
              <a:ext cx="4403446" cy="1905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9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8月7日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033510" y="3295650"/>
              <a:ext cx="11410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00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19:43</a:t>
              </a:r>
            </a:p>
          </p:txBody>
        </p:sp>
      </p:grpSp>
      <p:grpSp>
        <p:nvGrpSpPr>
          <p:cNvPr id="11" name="!!autumn-seal"/>
          <p:cNvGrpSpPr/>
          <p:nvPr/>
        </p:nvGrpSpPr>
        <p:grpSpPr>
          <a:xfrm>
            <a:off x="15430500" y="952500"/>
            <a:ext cx="1524000" cy="1533525"/>
            <a:chOff x="15430500" y="952500"/>
            <a:chExt cx="1524000" cy="1533525"/>
          </a:xfrm>
        </p:grpSpPr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30500" y="952500"/>
              <a:ext cx="1524000" cy="1533525"/>
            </a:xfrm>
            <a:prstGeom prst="rect">
              <a:avLst/>
            </a:prstGeom>
          </p:spPr>
        </p:pic>
      </p:grpSp>
      <p:grpSp>
        <p:nvGrpSpPr>
          <p:cNvPr id="17" name="Group 17"/>
          <p:cNvGrpSpPr/>
          <p:nvPr/>
        </p:nvGrpSpPr>
        <p:grpSpPr>
          <a:xfrm>
            <a:off x="952500" y="4286250"/>
            <a:ext cx="7620000" cy="2857500"/>
            <a:chOff x="952500" y="4286250"/>
            <a:chExt cx="7620000" cy="2857500"/>
          </a:xfrm>
        </p:grpSpPr>
        <p:sp>
          <p:nvSpPr>
            <p:cNvPr id="12" name="Freeform 12"/>
            <p:cNvSpPr/>
            <p:nvPr/>
          </p:nvSpPr>
          <p:spPr>
            <a:xfrm>
              <a:off x="952500" y="4286250"/>
              <a:ext cx="7620000" cy="2857500"/>
            </a:xfrm>
            <a:prstGeom prst="plaque">
              <a:avLst/>
            </a:prstGeom>
            <a:solidFill>
              <a:srgbClr val="F1E5CE"/>
            </a:solidFill>
            <a:ln w="28575">
              <a:solidFill>
                <a:srgbClr val="33302A">
                  <a:alpha val="55000"/>
                </a:srgbClr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409700" y="4722495"/>
              <a:ext cx="3188208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b="1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一候　凉风至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13510" y="5534025"/>
              <a:ext cx="24536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二候　白露降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13510" y="6057900"/>
              <a:ext cx="24536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三候　寒蝉鸣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17320" y="6634162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《月令七十二候集解》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048750" y="4438650"/>
            <a:ext cx="8382000" cy="2592705"/>
            <a:chOff x="9048750" y="4438650"/>
            <a:chExt cx="8382000" cy="2592705"/>
          </a:xfrm>
        </p:grpSpPr>
        <p:sp>
          <p:nvSpPr>
            <p:cNvPr id="18" name="TextBox 18"/>
            <p:cNvSpPr txBox="1"/>
            <p:nvPr/>
          </p:nvSpPr>
          <p:spPr>
            <a:xfrm>
              <a:off x="9414510" y="4438650"/>
              <a:ext cx="12420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怎么过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9048750" y="5000625"/>
              <a:ext cx="8382000" cy="1905000"/>
            </a:xfrm>
            <a:prstGeom prst="roundRect">
              <a:avLst>
                <a:gd name="adj" fmla="val 9000"/>
              </a:avLst>
            </a:prstGeom>
            <a:solidFill>
              <a:srgbClr val="E39A1F">
                <a:alpha val="16000"/>
              </a:srgbClr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410700" y="5164455"/>
              <a:ext cx="6515100" cy="1866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秤一秤，</a:t>
              </a:r>
              <a:r>
                <a:rPr lang="zh-CN" sz="5100" dirty="0">
                  <a:solidFill>
                    <a:srgbClr val="A8502A"/>
                  </a:solidFill>
                  <a:latin typeface="KaiTi"/>
                  <a:ea typeface="KaiTi"/>
                  <a:cs typeface="KaiTi"/>
                </a:rPr>
                <a:t>别急着进补</a:t>
              </a:r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；</a:t>
              </a:r>
              <a:br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把西瓜最后一口啃完。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32510" y="7381875"/>
            <a:ext cx="5319903" cy="1596390"/>
            <a:chOff x="1032510" y="7381875"/>
            <a:chExt cx="5319903" cy="1596390"/>
          </a:xfrm>
        </p:grpSpPr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7750" y="7381875"/>
              <a:ext cx="1143000" cy="971550"/>
            </a:xfrm>
            <a:prstGeom prst="rect">
              <a:avLst/>
            </a:prstGeom>
          </p:spPr>
        </p:pic>
        <p:sp>
          <p:nvSpPr>
            <p:cNvPr id="23" name="TextBox 23"/>
            <p:cNvSpPr txBox="1"/>
            <p:nvPr/>
          </p:nvSpPr>
          <p:spPr>
            <a:xfrm>
              <a:off x="1032510" y="8391525"/>
              <a:ext cx="22719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一候·凉风至</a:t>
              </a:r>
            </a:p>
          </p:txBody>
        </p:sp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76750" y="7381875"/>
              <a:ext cx="771525" cy="1047750"/>
            </a:xfrm>
            <a:prstGeom prst="rect">
              <a:avLst/>
            </a:prstGeom>
          </p:spPr>
        </p:pic>
        <p:sp>
          <p:nvSpPr>
            <p:cNvPr id="25" name="TextBox 25"/>
            <p:cNvSpPr txBox="1"/>
            <p:nvPr/>
          </p:nvSpPr>
          <p:spPr>
            <a:xfrm>
              <a:off x="4080510" y="8391525"/>
              <a:ext cx="22719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三候·寒蝉鸣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144000" y="7429500"/>
            <a:ext cx="7222998" cy="1244917"/>
            <a:chOff x="9144000" y="7429500"/>
            <a:chExt cx="7222998" cy="1244917"/>
          </a:xfrm>
        </p:grpSpPr>
        <p:pic>
          <p:nvPicPr>
            <p:cNvPr id="27" name="Imag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4000" y="7429500"/>
              <a:ext cx="1238250" cy="1076325"/>
            </a:xfrm>
            <a:prstGeom prst="rect">
              <a:avLst/>
            </a:prstGeom>
          </p:spPr>
        </p:pic>
        <p:sp>
          <p:nvSpPr>
            <p:cNvPr id="28" name="TextBox 28"/>
            <p:cNvSpPr txBox="1"/>
            <p:nvPr/>
          </p:nvSpPr>
          <p:spPr>
            <a:xfrm>
              <a:off x="10553700" y="7484745"/>
              <a:ext cx="5813298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 xml:space="preserve">啃秋　</a:t>
              </a:r>
              <a:r>
                <a:rPr lang="zh-CN" sz="39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这天吃西瓜防秋燥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561320" y="8234362"/>
              <a:ext cx="45662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贴秋膘：悬秤称人，与立夏比轻重</a:t>
              </a:r>
            </a:p>
          </p:txBody>
        </p:sp>
      </p:grpSp>
      <p:grpSp>
        <p:nvGrpSpPr>
          <p:cNvPr id="40" name="!!autumn-route"/>
          <p:cNvGrpSpPr/>
          <p:nvPr/>
        </p:nvGrpSpPr>
        <p:grpSpPr>
          <a:xfrm>
            <a:off x="1047750" y="9086850"/>
            <a:ext cx="16192500" cy="1129665"/>
            <a:chOff x="1047750" y="9086850"/>
            <a:chExt cx="16192500" cy="1129665"/>
          </a:xfrm>
        </p:grpSpPr>
        <p:sp>
          <p:nvSpPr>
            <p:cNvPr id="31" name="Freeform 31"/>
            <p:cNvSpPr/>
            <p:nvPr/>
          </p:nvSpPr>
          <p:spPr>
            <a:xfrm>
              <a:off x="1047750" y="9086850"/>
              <a:ext cx="16192500" cy="584200"/>
            </a:xfrm>
            <a:custGeom>
              <a:avLst/>
              <a:gdLst/>
              <a:ahLst/>
              <a:cxnLst/>
              <a:rect l="l" t="t" r="r" b="b"/>
              <a:pathLst>
                <a:path w="16192500" h="584200">
                  <a:moveTo>
                    <a:pt x="0" y="304800"/>
                  </a:moveTo>
                  <a:cubicBezTo>
                    <a:pt x="952500" y="203200"/>
                    <a:pt x="1905000" y="196850"/>
                    <a:pt x="2857500" y="285750"/>
                  </a:cubicBezTo>
                  <a:cubicBezTo>
                    <a:pt x="3810000" y="374650"/>
                    <a:pt x="4762500" y="361950"/>
                    <a:pt x="5715000" y="247650"/>
                  </a:cubicBezTo>
                  <a:cubicBezTo>
                    <a:pt x="6667500" y="133350"/>
                    <a:pt x="7620000" y="158750"/>
                    <a:pt x="8572500" y="323850"/>
                  </a:cubicBezTo>
                  <a:cubicBezTo>
                    <a:pt x="9525000" y="488950"/>
                    <a:pt x="10477500" y="457200"/>
                    <a:pt x="11430000" y="228600"/>
                  </a:cubicBezTo>
                  <a:cubicBezTo>
                    <a:pt x="12382500" y="0"/>
                    <a:pt x="13335000" y="25400"/>
                    <a:pt x="14287500" y="304800"/>
                  </a:cubicBezTo>
                  <a:cubicBezTo>
                    <a:pt x="15240000" y="584200"/>
                    <a:pt x="15875000" y="565150"/>
                    <a:pt x="16192500" y="247650"/>
                  </a:cubicBezTo>
                </a:path>
              </a:pathLst>
            </a:custGeom>
            <a:noFill/>
            <a:ln w="38100" cap="rnd">
              <a:solidFill>
                <a:srgbClr val="33302A">
                  <a:alpha val="45000"/>
                </a:srgbClr>
              </a:solidFill>
              <a:custDash>
                <a:ds d="200000" sp="300000"/>
              </a:custDash>
            </a:ln>
          </p:spPr>
        </p:sp>
        <p:sp>
          <p:nvSpPr>
            <p:cNvPr id="32" name="Ellipse 32"/>
            <p:cNvSpPr/>
            <p:nvPr/>
          </p:nvSpPr>
          <p:spPr>
            <a:xfrm>
              <a:off x="1933575" y="9134475"/>
              <a:ext cx="457200" cy="457200"/>
            </a:xfrm>
            <a:prstGeom prst="ellipse">
              <a:avLst/>
            </a:prstGeom>
            <a:solidFill>
              <a:srgbClr val="FBF6EA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2019300" y="9220200"/>
              <a:ext cx="285750" cy="285750"/>
            </a:xfrm>
            <a:prstGeom prst="ellipse">
              <a:avLst/>
            </a:prstGeom>
            <a:solidFill>
              <a:srgbClr val="A8502A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4867275" y="92583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5" name="Ellipse 35"/>
            <p:cNvSpPr/>
            <p:nvPr/>
          </p:nvSpPr>
          <p:spPr>
            <a:xfrm>
              <a:off x="7658100" y="92964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6" name="Ellipse 36"/>
            <p:cNvSpPr/>
            <p:nvPr/>
          </p:nvSpPr>
          <p:spPr>
            <a:xfrm>
              <a:off x="10458450" y="9267825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7" name="Ellipse 37"/>
            <p:cNvSpPr/>
            <p:nvPr/>
          </p:nvSpPr>
          <p:spPr>
            <a:xfrm>
              <a:off x="13249275" y="92964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8" name="Ellipse 38"/>
            <p:cNvSpPr/>
            <p:nvPr/>
          </p:nvSpPr>
          <p:spPr>
            <a:xfrm>
              <a:off x="16040100" y="92583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743075" y="9629775"/>
              <a:ext cx="838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立秋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8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8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8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8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6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pattFill prst="pct5">
          <a:fgClr>
            <a:srgbClr val="D8C7A4"/>
          </a:fgClr>
          <a:bgClr>
            <a:srgbClr val="FBF6EA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8288000" cy="3905250"/>
          </a:xfrm>
          <a:prstGeom prst="rect">
            <a:avLst/>
          </a:prstGeom>
          <a:solidFill>
            <a:srgbClr val="F1E5CE">
              <a:alpha val="50000"/>
            </a:srgbClr>
          </a:solidFill>
          <a:ln>
            <a:noFill/>
          </a:ln>
        </p:spPr>
      </p:sp>
      <p:sp>
        <p:nvSpPr>
          <p:cNvPr id="3" name="Freeform 3"/>
          <p:cNvSpPr/>
          <p:nvPr/>
        </p:nvSpPr>
        <p:spPr>
          <a:xfrm>
            <a:off x="0" y="3857625"/>
            <a:ext cx="18288000" cy="114300"/>
          </a:xfrm>
          <a:custGeom>
            <a:avLst/>
            <a:gdLst/>
            <a:ahLst/>
            <a:cxnLst/>
            <a:rect l="l" t="t" r="r" b="b"/>
            <a:pathLst>
              <a:path w="18288000" h="114300">
                <a:moveTo>
                  <a:pt x="0" y="66675"/>
                </a:moveTo>
                <a:cubicBezTo>
                  <a:pt x="2540000" y="3175"/>
                  <a:pt x="5397500" y="0"/>
                  <a:pt x="8572500" y="57150"/>
                </a:cubicBezTo>
                <a:cubicBezTo>
                  <a:pt x="11747500" y="114300"/>
                  <a:pt x="14986000" y="98425"/>
                  <a:pt x="18288000" y="9525"/>
                </a:cubicBezTo>
              </a:path>
            </a:pathLst>
          </a:custGeom>
          <a:noFill/>
          <a:ln w="38100">
            <a:solidFill>
              <a:srgbClr val="33302A">
                <a:alpha val="35000"/>
              </a:srgbClr>
            </a:solidFill>
          </a:ln>
        </p:spPr>
      </p:sp>
      <p:grpSp>
        <p:nvGrpSpPr>
          <p:cNvPr id="6" name="Group 6"/>
          <p:cNvGrpSpPr/>
          <p:nvPr/>
        </p:nvGrpSpPr>
        <p:grpSpPr>
          <a:xfrm>
            <a:off x="933450" y="857250"/>
            <a:ext cx="5811622" cy="3088005"/>
            <a:chOff x="933450" y="857250"/>
            <a:chExt cx="5811622" cy="308800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2500" y="857250"/>
              <a:ext cx="3276600" cy="1943100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933450" y="2668905"/>
              <a:ext cx="5811622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第二站 · 处暑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67950" y="1057275"/>
            <a:ext cx="5177942" cy="2777490"/>
            <a:chOff x="10267950" y="1057275"/>
            <a:chExt cx="5177942" cy="2777490"/>
          </a:xfrm>
        </p:grpSpPr>
        <p:sp>
          <p:nvSpPr>
            <p:cNvPr id="7" name="TextBox 7"/>
            <p:cNvSpPr txBox="1"/>
            <p:nvPr/>
          </p:nvSpPr>
          <p:spPr>
            <a:xfrm>
              <a:off x="10271760" y="1057275"/>
              <a:ext cx="184785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2026 交节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267950" y="1645920"/>
              <a:ext cx="5177942" cy="1905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9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8月23日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271760" y="3248025"/>
              <a:ext cx="11410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00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10:19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23950" y="4341495"/>
            <a:ext cx="6092190" cy="2237422"/>
            <a:chOff x="1123950" y="4341495"/>
            <a:chExt cx="6092190" cy="2237422"/>
          </a:xfrm>
        </p:grpSpPr>
        <p:sp>
          <p:nvSpPr>
            <p:cNvPr id="11" name="TextBox 11"/>
            <p:cNvSpPr txBox="1"/>
            <p:nvPr/>
          </p:nvSpPr>
          <p:spPr>
            <a:xfrm>
              <a:off x="1123950" y="4341495"/>
              <a:ext cx="371322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b="1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一候　鹰乃祭鸟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7760" y="5010150"/>
              <a:ext cx="60883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鹰，杀鸟。不敢先尝，示报本也。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7760" y="5629275"/>
              <a:ext cx="56845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>
                      <a:alphaMod val="8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二候　天地始肃　三候　禾乃登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31570" y="6138862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《月令七十二候集解》</a:t>
              </a:r>
            </a:p>
          </p:txBody>
        </p:sp>
      </p:grpSp>
      <p:grpSp>
        <p:nvGrpSpPr>
          <p:cNvPr id="17" name="!!autumn-seal"/>
          <p:cNvGrpSpPr/>
          <p:nvPr/>
        </p:nvGrpSpPr>
        <p:grpSpPr>
          <a:xfrm>
            <a:off x="9810750" y="4476750"/>
            <a:ext cx="1524000" cy="1533525"/>
            <a:chOff x="9810750" y="4476750"/>
            <a:chExt cx="1524000" cy="1533525"/>
          </a:xfrm>
        </p:grpSpPr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10750" y="4476750"/>
              <a:ext cx="1524000" cy="1533525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12287250" y="4143375"/>
            <a:ext cx="2381250" cy="2505075"/>
            <a:chOff x="12287250" y="4143375"/>
            <a:chExt cx="2381250" cy="2505075"/>
          </a:xfrm>
        </p:grpSpPr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87250" y="4143375"/>
              <a:ext cx="2381250" cy="2505075"/>
            </a:xfrm>
            <a:prstGeom prst="rect">
              <a:avLst/>
            </a:prstGeom>
          </p:spPr>
        </p:pic>
      </p:grpSp>
      <p:grpSp>
        <p:nvGrpSpPr>
          <p:cNvPr id="22" name="Group 22"/>
          <p:cNvGrpSpPr/>
          <p:nvPr/>
        </p:nvGrpSpPr>
        <p:grpSpPr>
          <a:xfrm>
            <a:off x="952500" y="6953250"/>
            <a:ext cx="9525000" cy="1964055"/>
            <a:chOff x="952500" y="6953250"/>
            <a:chExt cx="9525000" cy="1964055"/>
          </a:xfrm>
        </p:grpSpPr>
        <p:sp>
          <p:nvSpPr>
            <p:cNvPr id="20" name="Freeform 20"/>
            <p:cNvSpPr/>
            <p:nvPr/>
          </p:nvSpPr>
          <p:spPr>
            <a:xfrm>
              <a:off x="952500" y="6953250"/>
              <a:ext cx="9525000" cy="1857375"/>
            </a:xfrm>
            <a:prstGeom prst="wedgeRoundRectCallout">
              <a:avLst>
                <a:gd name="adj1" fmla="val -33000"/>
                <a:gd name="adj2" fmla="val -75000"/>
                <a:gd name="adj3" fmla="val 16667"/>
              </a:avLst>
            </a:prstGeom>
            <a:solidFill>
              <a:srgbClr val="E39A1F">
                <a:alpha val="16000"/>
              </a:srgbClr>
            </a:solidFill>
            <a:ln w="28575">
              <a:solidFill>
                <a:srgbClr val="A8502A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409700" y="7069455"/>
              <a:ext cx="6515100" cy="1847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750"/>
                </a:lnSpc>
              </a:pPr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暑气退场，</a:t>
              </a:r>
              <a:br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傍晚去水边</a:t>
              </a:r>
              <a:r>
                <a:rPr lang="zh-CN" sz="5100" dirty="0">
                  <a:solidFill>
                    <a:srgbClr val="A8502A"/>
                  </a:solidFill>
                  <a:latin typeface="KaiTi"/>
                  <a:ea typeface="KaiTi"/>
                  <a:cs typeface="KaiTi"/>
                </a:rPr>
                <a:t>放一盏灯</a:t>
              </a:r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323320" y="7096125"/>
            <a:ext cx="5152406" cy="1816418"/>
            <a:chOff x="11323320" y="7096125"/>
            <a:chExt cx="5152406" cy="1816418"/>
          </a:xfrm>
        </p:grpSpPr>
        <p:pic>
          <p:nvPicPr>
            <p:cNvPr id="23" name="Image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334750" y="7096125"/>
              <a:ext cx="1619250" cy="1257300"/>
            </a:xfrm>
            <a:prstGeom prst="rect">
              <a:avLst/>
            </a:prstGeom>
          </p:spPr>
        </p:pic>
        <p:sp>
          <p:nvSpPr>
            <p:cNvPr id="24" name="TextBox 24"/>
            <p:cNvSpPr txBox="1"/>
            <p:nvPr/>
          </p:nvSpPr>
          <p:spPr>
            <a:xfrm>
              <a:off x="11323320" y="84724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处暑吃鸭</a:t>
              </a:r>
            </a:p>
          </p:txBody>
        </p:sp>
        <p:pic>
          <p:nvPicPr>
            <p:cNvPr id="25" name="Imag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337525" y="7143750"/>
              <a:ext cx="3138201" cy="1152525"/>
            </a:xfrm>
            <a:prstGeom prst="rect">
              <a:avLst/>
            </a:prstGeom>
          </p:spPr>
        </p:pic>
        <p:sp>
          <p:nvSpPr>
            <p:cNvPr id="26" name="TextBox 26"/>
            <p:cNvSpPr txBox="1"/>
            <p:nvPr/>
          </p:nvSpPr>
          <p:spPr>
            <a:xfrm>
              <a:off x="13532168" y="7548562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处暑送鸭，无病各家</a:t>
              </a:r>
            </a:p>
          </p:txBody>
        </p:sp>
      </p:grpSp>
      <p:grpSp>
        <p:nvGrpSpPr>
          <p:cNvPr id="37" name="!!autumn-route"/>
          <p:cNvGrpSpPr/>
          <p:nvPr/>
        </p:nvGrpSpPr>
        <p:grpSpPr>
          <a:xfrm>
            <a:off x="1047750" y="9086850"/>
            <a:ext cx="16192500" cy="1129665"/>
            <a:chOff x="1047750" y="9086850"/>
            <a:chExt cx="16192500" cy="1129665"/>
          </a:xfrm>
        </p:grpSpPr>
        <p:sp>
          <p:nvSpPr>
            <p:cNvPr id="28" name="Freeform 28"/>
            <p:cNvSpPr/>
            <p:nvPr/>
          </p:nvSpPr>
          <p:spPr>
            <a:xfrm>
              <a:off x="1047750" y="9086850"/>
              <a:ext cx="16192500" cy="584200"/>
            </a:xfrm>
            <a:custGeom>
              <a:avLst/>
              <a:gdLst/>
              <a:ahLst/>
              <a:cxnLst/>
              <a:rect l="l" t="t" r="r" b="b"/>
              <a:pathLst>
                <a:path w="16192500" h="584200">
                  <a:moveTo>
                    <a:pt x="0" y="304800"/>
                  </a:moveTo>
                  <a:cubicBezTo>
                    <a:pt x="952500" y="203200"/>
                    <a:pt x="1905000" y="196850"/>
                    <a:pt x="2857500" y="285750"/>
                  </a:cubicBezTo>
                  <a:cubicBezTo>
                    <a:pt x="3810000" y="374650"/>
                    <a:pt x="4762500" y="361950"/>
                    <a:pt x="5715000" y="247650"/>
                  </a:cubicBezTo>
                  <a:cubicBezTo>
                    <a:pt x="6667500" y="133350"/>
                    <a:pt x="7620000" y="158750"/>
                    <a:pt x="8572500" y="323850"/>
                  </a:cubicBezTo>
                  <a:cubicBezTo>
                    <a:pt x="9525000" y="488950"/>
                    <a:pt x="10477500" y="457200"/>
                    <a:pt x="11430000" y="228600"/>
                  </a:cubicBezTo>
                  <a:cubicBezTo>
                    <a:pt x="12382500" y="0"/>
                    <a:pt x="13335000" y="25400"/>
                    <a:pt x="14287500" y="304800"/>
                  </a:cubicBezTo>
                  <a:cubicBezTo>
                    <a:pt x="15240000" y="584200"/>
                    <a:pt x="15875000" y="565150"/>
                    <a:pt x="16192500" y="247650"/>
                  </a:cubicBezTo>
                </a:path>
              </a:pathLst>
            </a:custGeom>
            <a:noFill/>
            <a:ln w="38100" cap="rnd">
              <a:solidFill>
                <a:srgbClr val="33302A">
                  <a:alpha val="45000"/>
                </a:srgbClr>
              </a:solidFill>
              <a:custDash>
                <a:ds d="200000" sp="300000"/>
              </a:custDash>
            </a:ln>
          </p:spPr>
        </p:sp>
        <p:sp>
          <p:nvSpPr>
            <p:cNvPr id="29" name="Ellipse 29"/>
            <p:cNvSpPr/>
            <p:nvPr/>
          </p:nvSpPr>
          <p:spPr>
            <a:xfrm>
              <a:off x="2076450" y="927735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0" name="Ellipse 30"/>
            <p:cNvSpPr/>
            <p:nvPr/>
          </p:nvSpPr>
          <p:spPr>
            <a:xfrm>
              <a:off x="4724400" y="9115425"/>
              <a:ext cx="457200" cy="457200"/>
            </a:xfrm>
            <a:prstGeom prst="ellipse">
              <a:avLst/>
            </a:prstGeom>
            <a:solidFill>
              <a:srgbClr val="FBF6EA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4810125" y="9201150"/>
              <a:ext cx="285750" cy="285750"/>
            </a:xfrm>
            <a:prstGeom prst="ellipse">
              <a:avLst/>
            </a:prstGeom>
            <a:solidFill>
              <a:srgbClr val="A8502A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7658100" y="92964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10458450" y="9267825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4" name="Ellipse 34"/>
            <p:cNvSpPr/>
            <p:nvPr/>
          </p:nvSpPr>
          <p:spPr>
            <a:xfrm>
              <a:off x="13249275" y="92964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5" name="Ellipse 35"/>
            <p:cNvSpPr/>
            <p:nvPr/>
          </p:nvSpPr>
          <p:spPr>
            <a:xfrm>
              <a:off x="16040100" y="92583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4533900" y="9629775"/>
              <a:ext cx="838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处暑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8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pattFill prst="pct5">
          <a:fgClr>
            <a:srgbClr val="D8C7A4"/>
          </a:fgClr>
          <a:bgClr>
            <a:srgbClr val="FBF6EA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14500" y="1603375"/>
            <a:ext cx="14859000" cy="1254125"/>
          </a:xfrm>
          <a:custGeom>
            <a:avLst/>
            <a:gdLst/>
            <a:ahLst/>
            <a:cxnLst/>
            <a:rect l="l" t="t" r="r" b="b"/>
            <a:pathLst>
              <a:path w="14859000" h="1254125">
                <a:moveTo>
                  <a:pt x="0" y="1254125"/>
                </a:moveTo>
                <a:cubicBezTo>
                  <a:pt x="2794000" y="301625"/>
                  <a:pt x="5270500" y="0"/>
                  <a:pt x="7429500" y="349250"/>
                </a:cubicBezTo>
                <a:cubicBezTo>
                  <a:pt x="9588500" y="698500"/>
                  <a:pt x="12065000" y="1000125"/>
                  <a:pt x="14859000" y="1254125"/>
                </a:cubicBezTo>
              </a:path>
            </a:pathLst>
          </a:custGeom>
          <a:noFill/>
          <a:ln w="47625" cap="rnd">
            <a:solidFill>
              <a:srgbClr val="6F8C5A">
                <a:alpha val="45000"/>
              </a:srgbClr>
            </a:solidFill>
            <a:custDash>
              <a:ds d="40000" sp="320000"/>
            </a:custDash>
          </a:ln>
        </p:spPr>
      </p:sp>
      <p:grpSp>
        <p:nvGrpSpPr>
          <p:cNvPr id="5" name="Group 5"/>
          <p:cNvGrpSpPr/>
          <p:nvPr/>
        </p:nvGrpSpPr>
        <p:grpSpPr>
          <a:xfrm>
            <a:off x="6238189" y="762000"/>
            <a:ext cx="5811622" cy="3040380"/>
            <a:chOff x="6238189" y="762000"/>
            <a:chExt cx="5811622" cy="3040380"/>
          </a:xfrm>
        </p:grpSpPr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43800" y="762000"/>
              <a:ext cx="3190875" cy="1819275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6238189" y="2526030"/>
              <a:ext cx="5811622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6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第三站 · 白露</a:t>
              </a:r>
            </a:p>
          </p:txBody>
        </p:sp>
      </p:grpSp>
      <p:grpSp>
        <p:nvGrpSpPr>
          <p:cNvPr id="7" name="!!autumn-seal"/>
          <p:cNvGrpSpPr/>
          <p:nvPr/>
        </p:nvGrpSpPr>
        <p:grpSpPr>
          <a:xfrm>
            <a:off x="16573500" y="952500"/>
            <a:ext cx="1428750" cy="1438275"/>
            <a:chOff x="16573500" y="952500"/>
            <a:chExt cx="1428750" cy="1438275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3500" y="952500"/>
              <a:ext cx="1428750" cy="1438275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6942277" y="3836670"/>
            <a:ext cx="4403446" cy="2093595"/>
            <a:chOff x="6942277" y="3836670"/>
            <a:chExt cx="4403446" cy="2093595"/>
          </a:xfrm>
        </p:grpSpPr>
        <p:sp>
          <p:nvSpPr>
            <p:cNvPr id="8" name="TextBox 8"/>
            <p:cNvSpPr txBox="1"/>
            <p:nvPr/>
          </p:nvSpPr>
          <p:spPr>
            <a:xfrm>
              <a:off x="6942277" y="3836670"/>
              <a:ext cx="4403446" cy="1905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9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9月7日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402258" y="5343525"/>
              <a:ext cx="348348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2026年 22:41 交节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88298" y="4095750"/>
            <a:ext cx="2271903" cy="2911793"/>
            <a:chOff x="2388298" y="4095750"/>
            <a:chExt cx="2271903" cy="2911793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76500" y="4095750"/>
              <a:ext cx="2095500" cy="1666875"/>
            </a:xfrm>
            <a:prstGeom prst="rect">
              <a:avLst/>
            </a:prstGeom>
          </p:spPr>
        </p:pic>
        <p:sp>
          <p:nvSpPr>
            <p:cNvPr id="12" name="TextBox 12"/>
            <p:cNvSpPr txBox="1"/>
            <p:nvPr/>
          </p:nvSpPr>
          <p:spPr>
            <a:xfrm>
              <a:off x="2388298" y="6057900"/>
              <a:ext cx="22719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一候·鸿雁来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755582" y="65674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33302A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自北而南也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27798" y="4095750"/>
            <a:ext cx="2271903" cy="2911793"/>
            <a:chOff x="13627798" y="4095750"/>
            <a:chExt cx="2271903" cy="2911793"/>
          </a:xfrm>
        </p:grpSpPr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811250" y="4095750"/>
              <a:ext cx="1905000" cy="1857375"/>
            </a:xfrm>
            <a:prstGeom prst="rect">
              <a:avLst/>
            </a:prstGeom>
          </p:spPr>
        </p:pic>
        <p:sp>
          <p:nvSpPr>
            <p:cNvPr id="16" name="TextBox 16"/>
            <p:cNvSpPr txBox="1"/>
            <p:nvPr/>
          </p:nvSpPr>
          <p:spPr>
            <a:xfrm>
              <a:off x="13627798" y="6057900"/>
              <a:ext cx="22719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二候·玄鸟归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297978" y="6567488"/>
              <a:ext cx="9315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33302A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燕去也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524500" y="6048375"/>
            <a:ext cx="7239000" cy="1883092"/>
            <a:chOff x="5524500" y="6048375"/>
            <a:chExt cx="7239000" cy="1883092"/>
          </a:xfrm>
        </p:grpSpPr>
        <p:sp>
          <p:nvSpPr>
            <p:cNvPr id="19" name="Freeform 19"/>
            <p:cNvSpPr/>
            <p:nvPr/>
          </p:nvSpPr>
          <p:spPr>
            <a:xfrm>
              <a:off x="5524500" y="6048375"/>
              <a:ext cx="7239000" cy="1714500"/>
            </a:xfrm>
            <a:prstGeom prst="bracketPair">
              <a:avLst/>
            </a:prstGeom>
            <a:noFill/>
            <a:ln w="28575">
              <a:solidFill>
                <a:srgbClr val="33302A">
                  <a:alpha val="50000"/>
                </a:srgbClr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287387" y="6389370"/>
              <a:ext cx="371322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00" b="1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三候　群鸟养羞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163752" y="7138988"/>
              <a:ext cx="396049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羞，粮食也。养羞以备冬月。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18095" y="7491412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33302A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《月令七十二候集解》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17320" y="7410450"/>
            <a:ext cx="1840230" cy="1597343"/>
            <a:chOff x="1417320" y="7410450"/>
            <a:chExt cx="1840230" cy="1597343"/>
          </a:xfrm>
        </p:grpSpPr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8750" y="7410450"/>
              <a:ext cx="952500" cy="1076325"/>
            </a:xfrm>
            <a:prstGeom prst="rect">
              <a:avLst/>
            </a:prstGeom>
          </p:spPr>
        </p:pic>
        <p:sp>
          <p:nvSpPr>
            <p:cNvPr id="25" name="TextBox 25"/>
            <p:cNvSpPr txBox="1"/>
            <p:nvPr/>
          </p:nvSpPr>
          <p:spPr>
            <a:xfrm>
              <a:off x="1417320" y="856773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白露必吃龙眼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4561820" y="7662862"/>
            <a:ext cx="2308860" cy="1297305"/>
            <a:chOff x="14561820" y="7662862"/>
            <a:chExt cx="2308860" cy="1297305"/>
          </a:xfrm>
        </p:grpSpPr>
        <p:sp>
          <p:nvSpPr>
            <p:cNvPr id="27" name="TextBox 27"/>
            <p:cNvSpPr txBox="1"/>
            <p:nvPr/>
          </p:nvSpPr>
          <p:spPr>
            <a:xfrm>
              <a:off x="14561820" y="7662862"/>
              <a:ext cx="2308860" cy="8686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5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春茶苦，夏茶涩，</a:t>
              </a:r>
              <a:br/>
              <a:r>
                <a:rPr lang="zh-CN" sz="225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要喝茶，秋白露。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4561820" y="8520112"/>
              <a:ext cx="188566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55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民谚 · 白露茶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409694" y="8069580"/>
            <a:ext cx="9468612" cy="990600"/>
            <a:chOff x="4409694" y="8069580"/>
            <a:chExt cx="9468612" cy="990600"/>
          </a:xfrm>
        </p:grpSpPr>
        <p:sp>
          <p:nvSpPr>
            <p:cNvPr id="30" name="TextBox 30"/>
            <p:cNvSpPr txBox="1"/>
            <p:nvPr/>
          </p:nvSpPr>
          <p:spPr>
            <a:xfrm>
              <a:off x="4409694" y="8069580"/>
              <a:ext cx="9468612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早晚加一件；泡一壶</a:t>
              </a:r>
              <a:r>
                <a:rPr lang="zh-CN" sz="5100" dirty="0">
                  <a:solidFill>
                    <a:srgbClr val="A8502A"/>
                  </a:solidFill>
                  <a:latin typeface="KaiTi"/>
                  <a:ea typeface="KaiTi"/>
                  <a:cs typeface="KaiTi"/>
                </a:rPr>
                <a:t>秋白露</a:t>
              </a:r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。</a:t>
              </a:r>
            </a:p>
          </p:txBody>
        </p:sp>
      </p:grpSp>
      <p:grpSp>
        <p:nvGrpSpPr>
          <p:cNvPr id="41" name="!!autumn-route"/>
          <p:cNvGrpSpPr/>
          <p:nvPr/>
        </p:nvGrpSpPr>
        <p:grpSpPr>
          <a:xfrm>
            <a:off x="1047750" y="9086850"/>
            <a:ext cx="16192500" cy="1129665"/>
            <a:chOff x="1047750" y="9086850"/>
            <a:chExt cx="16192500" cy="1129665"/>
          </a:xfrm>
        </p:grpSpPr>
        <p:sp>
          <p:nvSpPr>
            <p:cNvPr id="32" name="Freeform 32"/>
            <p:cNvSpPr/>
            <p:nvPr/>
          </p:nvSpPr>
          <p:spPr>
            <a:xfrm>
              <a:off x="1047750" y="9086850"/>
              <a:ext cx="16192500" cy="584200"/>
            </a:xfrm>
            <a:custGeom>
              <a:avLst/>
              <a:gdLst/>
              <a:ahLst/>
              <a:cxnLst/>
              <a:rect l="l" t="t" r="r" b="b"/>
              <a:pathLst>
                <a:path w="16192500" h="584200">
                  <a:moveTo>
                    <a:pt x="0" y="304800"/>
                  </a:moveTo>
                  <a:cubicBezTo>
                    <a:pt x="952500" y="203200"/>
                    <a:pt x="1905000" y="196850"/>
                    <a:pt x="2857500" y="285750"/>
                  </a:cubicBezTo>
                  <a:cubicBezTo>
                    <a:pt x="3810000" y="374650"/>
                    <a:pt x="4762500" y="361950"/>
                    <a:pt x="5715000" y="247650"/>
                  </a:cubicBezTo>
                  <a:cubicBezTo>
                    <a:pt x="6667500" y="133350"/>
                    <a:pt x="7620000" y="158750"/>
                    <a:pt x="8572500" y="323850"/>
                  </a:cubicBezTo>
                  <a:cubicBezTo>
                    <a:pt x="9525000" y="488950"/>
                    <a:pt x="10477500" y="457200"/>
                    <a:pt x="11430000" y="228600"/>
                  </a:cubicBezTo>
                  <a:cubicBezTo>
                    <a:pt x="12382500" y="0"/>
                    <a:pt x="13335000" y="25400"/>
                    <a:pt x="14287500" y="304800"/>
                  </a:cubicBezTo>
                  <a:cubicBezTo>
                    <a:pt x="15240000" y="584200"/>
                    <a:pt x="15875000" y="565150"/>
                    <a:pt x="16192500" y="247650"/>
                  </a:cubicBezTo>
                </a:path>
              </a:pathLst>
            </a:custGeom>
            <a:noFill/>
            <a:ln w="38100" cap="rnd">
              <a:solidFill>
                <a:srgbClr val="33302A">
                  <a:alpha val="45000"/>
                </a:srgbClr>
              </a:solidFill>
              <a:custDash>
                <a:ds d="200000" sp="300000"/>
              </a:custDash>
            </a:ln>
          </p:spPr>
        </p:sp>
        <p:sp>
          <p:nvSpPr>
            <p:cNvPr id="33" name="Ellipse 33"/>
            <p:cNvSpPr/>
            <p:nvPr/>
          </p:nvSpPr>
          <p:spPr>
            <a:xfrm>
              <a:off x="2076450" y="927735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4" name="Ellipse 34"/>
            <p:cNvSpPr/>
            <p:nvPr/>
          </p:nvSpPr>
          <p:spPr>
            <a:xfrm>
              <a:off x="4867275" y="92583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5" name="Ellipse 35"/>
            <p:cNvSpPr/>
            <p:nvPr/>
          </p:nvSpPr>
          <p:spPr>
            <a:xfrm>
              <a:off x="7515225" y="9153525"/>
              <a:ext cx="457200" cy="457200"/>
            </a:xfrm>
            <a:prstGeom prst="ellipse">
              <a:avLst/>
            </a:prstGeom>
            <a:solidFill>
              <a:srgbClr val="FBF6EA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7600950" y="9239250"/>
              <a:ext cx="285750" cy="285750"/>
            </a:xfrm>
            <a:prstGeom prst="ellipse">
              <a:avLst/>
            </a:prstGeom>
            <a:solidFill>
              <a:srgbClr val="A8502A"/>
            </a:solidFill>
            <a:ln>
              <a:noFill/>
            </a:ln>
          </p:spPr>
        </p:sp>
        <p:sp>
          <p:nvSpPr>
            <p:cNvPr id="37" name="Ellipse 37"/>
            <p:cNvSpPr/>
            <p:nvPr/>
          </p:nvSpPr>
          <p:spPr>
            <a:xfrm>
              <a:off x="10458450" y="9267825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8" name="Ellipse 38"/>
            <p:cNvSpPr/>
            <p:nvPr/>
          </p:nvSpPr>
          <p:spPr>
            <a:xfrm>
              <a:off x="13249275" y="92964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9" name="Ellipse 39"/>
            <p:cNvSpPr/>
            <p:nvPr/>
          </p:nvSpPr>
          <p:spPr>
            <a:xfrm>
              <a:off x="16040100" y="92583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324725" y="9629775"/>
              <a:ext cx="838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白露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pattFill prst="pct5">
          <a:fgClr>
            <a:srgbClr val="D8C7A4"/>
          </a:fgClr>
          <a:bgClr>
            <a:srgbClr val="FBF6EA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rgbClr val="E39A1F">
              <a:alpha val="9000"/>
            </a:srgbClr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rgbClr val="6F8C5A">
              <a:alpha val="13000"/>
            </a:srgbClr>
          </a:solidFill>
          <a:ln>
            <a:noFill/>
          </a:ln>
        </p:spPr>
      </p:sp>
      <p:sp>
        <p:nvSpPr>
          <p:cNvPr id="4" name="Freeform 4"/>
          <p:cNvSpPr/>
          <p:nvPr/>
        </p:nvSpPr>
        <p:spPr>
          <a:xfrm>
            <a:off x="9067800" y="381000"/>
            <a:ext cx="215900" cy="9525000"/>
          </a:xfrm>
          <a:custGeom>
            <a:avLst/>
            <a:gdLst/>
            <a:ahLst/>
            <a:cxnLst/>
            <a:rect l="l" t="t" r="r" b="b"/>
            <a:pathLst>
              <a:path w="215900" h="9525000">
                <a:moveTo>
                  <a:pt x="76200" y="0"/>
                </a:moveTo>
                <a:cubicBezTo>
                  <a:pt x="0" y="1651000"/>
                  <a:pt x="12700" y="3302000"/>
                  <a:pt x="114300" y="4953000"/>
                </a:cubicBezTo>
                <a:cubicBezTo>
                  <a:pt x="215900" y="6604000"/>
                  <a:pt x="190500" y="8128000"/>
                  <a:pt x="38100" y="9525000"/>
                </a:cubicBezTo>
              </a:path>
            </a:pathLst>
          </a:custGeom>
          <a:noFill/>
          <a:ln w="38100" cap="rnd">
            <a:solidFill>
              <a:srgbClr val="33302A">
                <a:alpha val="40000"/>
              </a:srgbClr>
            </a:solidFill>
          </a:ln>
        </p:spPr>
      </p:sp>
      <p:grpSp>
        <p:nvGrpSpPr>
          <p:cNvPr id="7" name="Group 7"/>
          <p:cNvGrpSpPr/>
          <p:nvPr/>
        </p:nvGrpSpPr>
        <p:grpSpPr>
          <a:xfrm>
            <a:off x="1028700" y="857250"/>
            <a:ext cx="5811622" cy="3040380"/>
            <a:chOff x="1028700" y="857250"/>
            <a:chExt cx="5811622" cy="304038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7750" y="857250"/>
              <a:ext cx="3438525" cy="1724025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1028700" y="2621280"/>
              <a:ext cx="5811622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第四站 · 秋分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96450" y="1057275"/>
            <a:ext cx="5177942" cy="2825115"/>
            <a:chOff x="9696450" y="1057275"/>
            <a:chExt cx="5177942" cy="2825115"/>
          </a:xfrm>
        </p:grpSpPr>
        <p:sp>
          <p:nvSpPr>
            <p:cNvPr id="8" name="TextBox 8"/>
            <p:cNvSpPr txBox="1"/>
            <p:nvPr/>
          </p:nvSpPr>
          <p:spPr>
            <a:xfrm>
              <a:off x="9700260" y="1057275"/>
              <a:ext cx="184785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2026 交节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696450" y="1693545"/>
              <a:ext cx="5177942" cy="1905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9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9月23日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700260" y="3295650"/>
              <a:ext cx="287769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08:05 昼夜平分</a:t>
              </a:r>
            </a:p>
          </p:txBody>
        </p:sp>
      </p:grpSp>
      <p:grpSp>
        <p:nvGrpSpPr>
          <p:cNvPr id="13" name="!!autumn-seal"/>
          <p:cNvGrpSpPr/>
          <p:nvPr/>
        </p:nvGrpSpPr>
        <p:grpSpPr>
          <a:xfrm>
            <a:off x="16573500" y="952500"/>
            <a:ext cx="1428750" cy="1438275"/>
            <a:chOff x="16573500" y="952500"/>
            <a:chExt cx="1428750" cy="1438275"/>
          </a:xfrm>
        </p:grpSpPr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3500" y="952500"/>
              <a:ext cx="1428750" cy="1438275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1219200" y="4246245"/>
            <a:ext cx="3713226" cy="3189922"/>
            <a:chOff x="1219200" y="4246245"/>
            <a:chExt cx="3713226" cy="3189922"/>
          </a:xfrm>
        </p:grpSpPr>
        <p:sp>
          <p:nvSpPr>
            <p:cNvPr id="14" name="TextBox 14"/>
            <p:cNvSpPr txBox="1"/>
            <p:nvPr/>
          </p:nvSpPr>
          <p:spPr>
            <a:xfrm>
              <a:off x="1219200" y="4246245"/>
              <a:ext cx="371322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b="1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一候　雷始收声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3010" y="4914900"/>
              <a:ext cx="3459480" cy="10629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雷于二月阳中发生，</a:t>
              </a:r>
              <a:br/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八月阴中收声。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23010" y="6010275"/>
              <a:ext cx="28575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>
                      <a:alphaMod val="8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二候　蛰虫坯户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3010" y="6486525"/>
              <a:ext cx="24536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>
                      <a:alphaMod val="8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三候　水始涸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26820" y="6996112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《月令七十二候集解》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477500" y="4191000"/>
            <a:ext cx="6667500" cy="2959417"/>
            <a:chOff x="10477500" y="4191000"/>
            <a:chExt cx="6667500" cy="2959417"/>
          </a:xfrm>
        </p:grpSpPr>
        <p:sp>
          <p:nvSpPr>
            <p:cNvPr id="20" name="Freeform 20"/>
            <p:cNvSpPr/>
            <p:nvPr/>
          </p:nvSpPr>
          <p:spPr>
            <a:xfrm>
              <a:off x="10477500" y="4191000"/>
              <a:ext cx="6667500" cy="2381250"/>
            </a:xfrm>
            <a:prstGeom prst="foldedCorner">
              <a:avLst/>
            </a:prstGeom>
            <a:solidFill>
              <a:srgbClr val="FBF6EA"/>
            </a:solidFill>
            <a:ln w="28575">
              <a:solidFill>
                <a:srgbClr val="33302A">
                  <a:alpha val="50000"/>
                </a:srgbClr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843260" y="4438650"/>
              <a:ext cx="12420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怎么过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839450" y="4926330"/>
              <a:ext cx="5219700" cy="18002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375"/>
                </a:lnSpc>
              </a:pPr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昼夜刚好一样长，</a:t>
              </a:r>
              <a:br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去菜场逛一逛。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847070" y="6710362"/>
              <a:ext cx="45662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5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秋祭月、送秋牛、放风筝、吃秋菜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699760" y="6343650"/>
            <a:ext cx="3665220" cy="1378267"/>
            <a:chOff x="5699760" y="6343650"/>
            <a:chExt cx="3665220" cy="1378267"/>
          </a:xfrm>
        </p:grpSpPr>
        <p:sp>
          <p:nvSpPr>
            <p:cNvPr id="25" name="TextBox 25"/>
            <p:cNvSpPr txBox="1"/>
            <p:nvPr/>
          </p:nvSpPr>
          <p:spPr>
            <a:xfrm>
              <a:off x="5699760" y="6343650"/>
              <a:ext cx="36652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6F8C5A"/>
                  </a:solidFill>
                  <a:latin typeface="Microsoft YaHei"/>
                  <a:ea typeface="Microsoft YaHei"/>
                  <a:cs typeface="Microsoft YaHei"/>
                </a:rPr>
                <a:t>这天全国的农民过节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703570" y="6900862"/>
              <a:ext cx="2880360" cy="821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5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2018年起，农历秋分</a:t>
              </a:r>
              <a:br/>
              <a:r>
                <a:rPr lang="zh-CN" sz="225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定为中国农民丰收节。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43000" y="7667625"/>
            <a:ext cx="3623024" cy="1152525"/>
            <a:chOff x="1143000" y="7667625"/>
            <a:chExt cx="3623024" cy="1152525"/>
          </a:xfrm>
        </p:grpSpPr>
        <p:pic>
          <p:nvPicPr>
            <p:cNvPr id="28" name="Image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3000" y="7667625"/>
              <a:ext cx="952500" cy="1152525"/>
            </a:xfrm>
            <a:prstGeom prst="rect">
              <a:avLst/>
            </a:prstGeom>
          </p:spPr>
        </p:pic>
        <p:sp>
          <p:nvSpPr>
            <p:cNvPr id="29" name="TextBox 29"/>
            <p:cNvSpPr txBox="1"/>
            <p:nvPr/>
          </p:nvSpPr>
          <p:spPr>
            <a:xfrm>
              <a:off x="2274570" y="7948612"/>
              <a:ext cx="249145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秋汤 · 秋菜滚鱼片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274570" y="837723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岭南秋分喝秋汤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5228570" y="7620000"/>
            <a:ext cx="2143125" cy="1387793"/>
            <a:chOff x="15228570" y="7620000"/>
            <a:chExt cx="2143125" cy="1387793"/>
          </a:xfrm>
        </p:grpSpPr>
        <p:pic>
          <p:nvPicPr>
            <p:cNvPr id="32" name="Image 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40000" y="7620000"/>
              <a:ext cx="904875" cy="904875"/>
            </a:xfrm>
            <a:prstGeom prst="rect">
              <a:avLst/>
            </a:prstGeom>
          </p:spPr>
        </p:pic>
        <p:sp>
          <p:nvSpPr>
            <p:cNvPr id="33" name="TextBox 33"/>
            <p:cNvSpPr txBox="1"/>
            <p:nvPr/>
          </p:nvSpPr>
          <p:spPr>
            <a:xfrm>
              <a:off x="15228570" y="856773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秋分到，蛋儿俏</a:t>
              </a:r>
            </a:p>
          </p:txBody>
        </p:sp>
      </p:grpSp>
      <p:grpSp>
        <p:nvGrpSpPr>
          <p:cNvPr id="44" name="!!autumn-route"/>
          <p:cNvGrpSpPr/>
          <p:nvPr/>
        </p:nvGrpSpPr>
        <p:grpSpPr>
          <a:xfrm>
            <a:off x="1047750" y="9086850"/>
            <a:ext cx="16192500" cy="1129665"/>
            <a:chOff x="1047750" y="9086850"/>
            <a:chExt cx="16192500" cy="1129665"/>
          </a:xfrm>
        </p:grpSpPr>
        <p:sp>
          <p:nvSpPr>
            <p:cNvPr id="35" name="Freeform 35"/>
            <p:cNvSpPr/>
            <p:nvPr/>
          </p:nvSpPr>
          <p:spPr>
            <a:xfrm>
              <a:off x="1047750" y="9086850"/>
              <a:ext cx="16192500" cy="584200"/>
            </a:xfrm>
            <a:custGeom>
              <a:avLst/>
              <a:gdLst/>
              <a:ahLst/>
              <a:cxnLst/>
              <a:rect l="l" t="t" r="r" b="b"/>
              <a:pathLst>
                <a:path w="16192500" h="584200">
                  <a:moveTo>
                    <a:pt x="0" y="304800"/>
                  </a:moveTo>
                  <a:cubicBezTo>
                    <a:pt x="952500" y="203200"/>
                    <a:pt x="1905000" y="196850"/>
                    <a:pt x="2857500" y="285750"/>
                  </a:cubicBezTo>
                  <a:cubicBezTo>
                    <a:pt x="3810000" y="374650"/>
                    <a:pt x="4762500" y="361950"/>
                    <a:pt x="5715000" y="247650"/>
                  </a:cubicBezTo>
                  <a:cubicBezTo>
                    <a:pt x="6667500" y="133350"/>
                    <a:pt x="7620000" y="158750"/>
                    <a:pt x="8572500" y="323850"/>
                  </a:cubicBezTo>
                  <a:cubicBezTo>
                    <a:pt x="9525000" y="488950"/>
                    <a:pt x="10477500" y="457200"/>
                    <a:pt x="11430000" y="228600"/>
                  </a:cubicBezTo>
                  <a:cubicBezTo>
                    <a:pt x="12382500" y="0"/>
                    <a:pt x="13335000" y="25400"/>
                    <a:pt x="14287500" y="304800"/>
                  </a:cubicBezTo>
                  <a:cubicBezTo>
                    <a:pt x="15240000" y="584200"/>
                    <a:pt x="15875000" y="565150"/>
                    <a:pt x="16192500" y="247650"/>
                  </a:cubicBezTo>
                </a:path>
              </a:pathLst>
            </a:custGeom>
            <a:noFill/>
            <a:ln w="38100" cap="rnd">
              <a:solidFill>
                <a:srgbClr val="33302A">
                  <a:alpha val="45000"/>
                </a:srgbClr>
              </a:solidFill>
              <a:custDash>
                <a:ds d="200000" sp="300000"/>
              </a:custDash>
            </a:ln>
          </p:spPr>
        </p:sp>
        <p:sp>
          <p:nvSpPr>
            <p:cNvPr id="36" name="Ellipse 36"/>
            <p:cNvSpPr/>
            <p:nvPr/>
          </p:nvSpPr>
          <p:spPr>
            <a:xfrm>
              <a:off x="2076450" y="927735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7" name="Ellipse 37"/>
            <p:cNvSpPr/>
            <p:nvPr/>
          </p:nvSpPr>
          <p:spPr>
            <a:xfrm>
              <a:off x="4867275" y="92583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8" name="Ellipse 38"/>
            <p:cNvSpPr/>
            <p:nvPr/>
          </p:nvSpPr>
          <p:spPr>
            <a:xfrm>
              <a:off x="7658100" y="92964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9" name="Ellipse 39"/>
            <p:cNvSpPr/>
            <p:nvPr/>
          </p:nvSpPr>
          <p:spPr>
            <a:xfrm>
              <a:off x="10315575" y="9124950"/>
              <a:ext cx="457200" cy="457200"/>
            </a:xfrm>
            <a:prstGeom prst="ellipse">
              <a:avLst/>
            </a:prstGeom>
            <a:solidFill>
              <a:srgbClr val="FBF6EA"/>
            </a:solidFill>
            <a:ln>
              <a:noFill/>
            </a:ln>
          </p:spPr>
        </p:sp>
        <p:sp>
          <p:nvSpPr>
            <p:cNvPr id="40" name="Ellipse 40"/>
            <p:cNvSpPr/>
            <p:nvPr/>
          </p:nvSpPr>
          <p:spPr>
            <a:xfrm>
              <a:off x="10401300" y="9210675"/>
              <a:ext cx="285750" cy="285750"/>
            </a:xfrm>
            <a:prstGeom prst="ellipse">
              <a:avLst/>
            </a:prstGeom>
            <a:solidFill>
              <a:srgbClr val="A8502A"/>
            </a:solidFill>
            <a:ln>
              <a:noFill/>
            </a:ln>
          </p:spPr>
        </p:sp>
        <p:sp>
          <p:nvSpPr>
            <p:cNvPr id="41" name="Ellipse 41"/>
            <p:cNvSpPr/>
            <p:nvPr/>
          </p:nvSpPr>
          <p:spPr>
            <a:xfrm>
              <a:off x="13249275" y="92964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42" name="Ellipse 42"/>
            <p:cNvSpPr/>
            <p:nvPr/>
          </p:nvSpPr>
          <p:spPr>
            <a:xfrm>
              <a:off x="16040100" y="92583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125075" y="9629775"/>
              <a:ext cx="838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秋分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8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8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8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8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8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pattFill prst="pct5">
          <a:fgClr>
            <a:srgbClr val="D8C7A4"/>
          </a:fgClr>
          <a:bgClr>
            <a:srgbClr val="FBF6EA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0" y="4305300"/>
            <a:ext cx="16764000" cy="571500"/>
          </a:xfrm>
          <a:custGeom>
            <a:avLst/>
            <a:gdLst/>
            <a:ahLst/>
            <a:cxnLst/>
            <a:rect l="l" t="t" r="r" b="b"/>
            <a:pathLst>
              <a:path w="16764000" h="571500">
                <a:moveTo>
                  <a:pt x="0" y="0"/>
                </a:moveTo>
                <a:cubicBezTo>
                  <a:pt x="2794000" y="114300"/>
                  <a:pt x="5588000" y="222250"/>
                  <a:pt x="8382000" y="323850"/>
                </a:cubicBezTo>
                <a:cubicBezTo>
                  <a:pt x="11176000" y="425450"/>
                  <a:pt x="13970000" y="508000"/>
                  <a:pt x="16764000" y="571500"/>
                </a:cubicBezTo>
              </a:path>
            </a:pathLst>
          </a:custGeom>
          <a:noFill/>
          <a:ln w="47625" cap="rnd">
            <a:solidFill>
              <a:srgbClr val="A8502A">
                <a:alpha val="50000"/>
              </a:srgbClr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933450" y="952500"/>
            <a:ext cx="5811622" cy="3326130"/>
            <a:chOff x="933450" y="952500"/>
            <a:chExt cx="5811622" cy="3326130"/>
          </a:xfrm>
        </p:grpSpPr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2500" y="952500"/>
              <a:ext cx="3429000" cy="2038350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933450" y="3002280"/>
              <a:ext cx="5811622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第五站 · 寒露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24950" y="1485900"/>
            <a:ext cx="5177942" cy="2539365"/>
            <a:chOff x="9124950" y="1485900"/>
            <a:chExt cx="5177942" cy="2539365"/>
          </a:xfrm>
        </p:grpSpPr>
        <p:sp>
          <p:nvSpPr>
            <p:cNvPr id="6" name="TextBox 6"/>
            <p:cNvSpPr txBox="1"/>
            <p:nvPr/>
          </p:nvSpPr>
          <p:spPr>
            <a:xfrm>
              <a:off x="9128760" y="1485900"/>
              <a:ext cx="184785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2026 交节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124950" y="1884045"/>
              <a:ext cx="5177942" cy="1905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9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10月8日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128760" y="3438525"/>
              <a:ext cx="11410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000" dirty="0">
                  <a:solidFill>
                    <a:srgbClr val="33302A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14:29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759368" y="952500"/>
            <a:ext cx="2675763" cy="3102293"/>
            <a:chOff x="14759368" y="952500"/>
            <a:chExt cx="2675763" cy="3102293"/>
          </a:xfrm>
        </p:grpSpPr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144750" y="952500"/>
              <a:ext cx="1905000" cy="1638300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14759368" y="3105150"/>
              <a:ext cx="267576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三候·菊有黄花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874240" y="361473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33302A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一作「菊有黄华」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47750" y="4722495"/>
            <a:ext cx="7810500" cy="2523172"/>
            <a:chOff x="1047750" y="4722495"/>
            <a:chExt cx="7810500" cy="2523172"/>
          </a:xfrm>
        </p:grpSpPr>
        <p:sp>
          <p:nvSpPr>
            <p:cNvPr id="14" name="TextBox 14"/>
            <p:cNvSpPr txBox="1"/>
            <p:nvPr/>
          </p:nvSpPr>
          <p:spPr>
            <a:xfrm>
              <a:off x="1123950" y="4722495"/>
              <a:ext cx="371322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b="1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一候　鸿雁来宾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509260" y="481965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>
                      <a:alphaMod val="75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宾，客也。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47750" y="5715000"/>
              <a:ext cx="2857500" cy="857250"/>
            </a:xfrm>
            <a:prstGeom prst="chevron">
              <a:avLst>
                <a:gd name="adj" fmla="val 30000"/>
              </a:avLst>
            </a:prstGeom>
            <a:solidFill>
              <a:srgbClr val="F1E5CE"/>
            </a:solidFill>
            <a:ln w="28575">
              <a:solidFill>
                <a:srgbClr val="33302A">
                  <a:alpha val="50000"/>
                </a:srgbClr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3524250" y="5715000"/>
              <a:ext cx="2857500" cy="857250"/>
            </a:xfrm>
            <a:prstGeom prst="chevron">
              <a:avLst>
                <a:gd name="adj" fmla="val 30000"/>
              </a:avLst>
            </a:prstGeom>
            <a:solidFill>
              <a:srgbClr val="F1E5CE"/>
            </a:solidFill>
            <a:ln w="28575">
              <a:solidFill>
                <a:srgbClr val="33302A">
                  <a:alpha val="50000"/>
                </a:srgbClr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6000750" y="5715000"/>
              <a:ext cx="2857500" cy="857250"/>
            </a:xfrm>
            <a:prstGeom prst="chevron">
              <a:avLst>
                <a:gd name="adj" fmla="val 30000"/>
              </a:avLst>
            </a:prstGeom>
            <a:solidFill>
              <a:srgbClr val="E39A1F">
                <a:alpha val="28000"/>
              </a:srgbClr>
            </a:solidFill>
            <a:ln w="28575">
              <a:solidFill>
                <a:srgbClr val="A8502A"/>
              </a:solidFill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1796415" y="5962650"/>
              <a:ext cx="6598920" cy="586740"/>
              <a:chOff x="1796415" y="5962650"/>
              <a:chExt cx="6598920" cy="586740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1796415" y="5962650"/>
                <a:ext cx="1645920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3000" dirty="0">
                    <a:solidFill>
                      <a:srgbClr val="33302A"/>
                    </a:solidFill>
                    <a:latin typeface="Microsoft YaHei"/>
                    <a:ea typeface="Microsoft YaHei"/>
                    <a:cs typeface="Microsoft YaHei"/>
                  </a:rPr>
                  <a:t>鸿雁来宾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869055" y="5962650"/>
                <a:ext cx="2453640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3000" dirty="0">
                    <a:solidFill>
                      <a:srgbClr val="33302A"/>
                    </a:solidFill>
                    <a:latin typeface="Microsoft YaHei"/>
                    <a:ea typeface="Microsoft YaHei"/>
                    <a:cs typeface="Microsoft YaHei"/>
                  </a:rPr>
                  <a:t>雀入大水为蛤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749415" y="5962650"/>
                <a:ext cx="1645920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3000" dirty="0">
                    <a:solidFill>
                      <a:srgbClr val="33302A"/>
                    </a:solidFill>
                    <a:latin typeface="Microsoft YaHei"/>
                    <a:ea typeface="Microsoft YaHei"/>
                    <a:cs typeface="Microsoft YaHei"/>
                  </a:rPr>
                  <a:t>菊有黄花</a:t>
                </a: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1570" y="6805612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《月令七十二候集解》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096500" y="4572000"/>
            <a:ext cx="7239000" cy="2578417"/>
            <a:chOff x="10096500" y="4572000"/>
            <a:chExt cx="7239000" cy="2578417"/>
          </a:xfrm>
        </p:grpSpPr>
        <p:sp>
          <p:nvSpPr>
            <p:cNvPr id="25" name="Rectangle 25"/>
            <p:cNvSpPr/>
            <p:nvPr/>
          </p:nvSpPr>
          <p:spPr>
            <a:xfrm>
              <a:off x="10096500" y="4572000"/>
              <a:ext cx="7239000" cy="1905000"/>
            </a:xfrm>
            <a:prstGeom prst="roundRect">
              <a:avLst>
                <a:gd name="adj" fmla="val 9000"/>
              </a:avLst>
            </a:prstGeom>
            <a:solidFill>
              <a:srgbClr val="6F8C5A">
                <a:alpha val="16000"/>
              </a:srgbClr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458450" y="4878705"/>
              <a:ext cx="5219700" cy="18002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375"/>
                </a:lnSpc>
              </a:pPr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把凉鞋收起来，</a:t>
              </a:r>
              <a:br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登高，吃点</a:t>
              </a:r>
              <a:r>
                <a:rPr lang="zh-CN" sz="5100" dirty="0">
                  <a:solidFill>
                    <a:srgbClr val="A8502A"/>
                  </a:solidFill>
                  <a:latin typeface="KaiTi"/>
                  <a:ea typeface="KaiTi"/>
                  <a:cs typeface="KaiTi"/>
                </a:rPr>
                <a:t>芝麻</a:t>
              </a:r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。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466070" y="6710362"/>
              <a:ext cx="51720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5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近重阳，有登高、赏枫、饮菊花酒之俗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7667625"/>
            <a:ext cx="5680710" cy="1197292"/>
            <a:chOff x="1047750" y="7667625"/>
            <a:chExt cx="5680710" cy="1197292"/>
          </a:xfrm>
        </p:grpSpPr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7750" y="7667625"/>
              <a:ext cx="1238250" cy="1028700"/>
            </a:xfrm>
            <a:prstGeom prst="rect">
              <a:avLst/>
            </a:prstGeom>
          </p:spPr>
        </p:pic>
        <p:sp>
          <p:nvSpPr>
            <p:cNvPr id="30" name="TextBox 30"/>
            <p:cNvSpPr txBox="1"/>
            <p:nvPr/>
          </p:nvSpPr>
          <p:spPr>
            <a:xfrm>
              <a:off x="2457450" y="7770495"/>
              <a:ext cx="266319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寒露吃芝麻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465070" y="8424862"/>
              <a:ext cx="42633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寒露前三后四采的茶谓之正秋茶</a:t>
              </a:r>
            </a:p>
          </p:txBody>
        </p:sp>
      </p:grpSp>
      <p:grpSp>
        <p:nvGrpSpPr>
          <p:cNvPr id="34" name="!!autumn-seal"/>
          <p:cNvGrpSpPr/>
          <p:nvPr/>
        </p:nvGrpSpPr>
        <p:grpSpPr>
          <a:xfrm>
            <a:off x="15906750" y="7620000"/>
            <a:ext cx="1304925" cy="1314450"/>
            <a:chOff x="15906750" y="7620000"/>
            <a:chExt cx="1304925" cy="1314450"/>
          </a:xfrm>
        </p:grpSpPr>
        <p:pic>
          <p:nvPicPr>
            <p:cNvPr id="33" name="Image 3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906750" y="7620000"/>
              <a:ext cx="1304925" cy="1314450"/>
            </a:xfrm>
            <a:prstGeom prst="rect">
              <a:avLst/>
            </a:prstGeom>
          </p:spPr>
        </p:pic>
      </p:grpSp>
      <p:grpSp>
        <p:nvGrpSpPr>
          <p:cNvPr id="44" name="!!autumn-route"/>
          <p:cNvGrpSpPr/>
          <p:nvPr/>
        </p:nvGrpSpPr>
        <p:grpSpPr>
          <a:xfrm>
            <a:off x="1047750" y="9086850"/>
            <a:ext cx="16192500" cy="1129665"/>
            <a:chOff x="1047750" y="9086850"/>
            <a:chExt cx="16192500" cy="1129665"/>
          </a:xfrm>
        </p:grpSpPr>
        <p:sp>
          <p:nvSpPr>
            <p:cNvPr id="35" name="Freeform 35"/>
            <p:cNvSpPr/>
            <p:nvPr/>
          </p:nvSpPr>
          <p:spPr>
            <a:xfrm>
              <a:off x="1047750" y="9086850"/>
              <a:ext cx="16192500" cy="584200"/>
            </a:xfrm>
            <a:custGeom>
              <a:avLst/>
              <a:gdLst/>
              <a:ahLst/>
              <a:cxnLst/>
              <a:rect l="l" t="t" r="r" b="b"/>
              <a:pathLst>
                <a:path w="16192500" h="584200">
                  <a:moveTo>
                    <a:pt x="0" y="304800"/>
                  </a:moveTo>
                  <a:cubicBezTo>
                    <a:pt x="952500" y="203200"/>
                    <a:pt x="1905000" y="196850"/>
                    <a:pt x="2857500" y="285750"/>
                  </a:cubicBezTo>
                  <a:cubicBezTo>
                    <a:pt x="3810000" y="374650"/>
                    <a:pt x="4762500" y="361950"/>
                    <a:pt x="5715000" y="247650"/>
                  </a:cubicBezTo>
                  <a:cubicBezTo>
                    <a:pt x="6667500" y="133350"/>
                    <a:pt x="7620000" y="158750"/>
                    <a:pt x="8572500" y="323850"/>
                  </a:cubicBezTo>
                  <a:cubicBezTo>
                    <a:pt x="9525000" y="488950"/>
                    <a:pt x="10477500" y="457200"/>
                    <a:pt x="11430000" y="228600"/>
                  </a:cubicBezTo>
                  <a:cubicBezTo>
                    <a:pt x="12382500" y="0"/>
                    <a:pt x="13335000" y="25400"/>
                    <a:pt x="14287500" y="304800"/>
                  </a:cubicBezTo>
                  <a:cubicBezTo>
                    <a:pt x="15240000" y="584200"/>
                    <a:pt x="15875000" y="565150"/>
                    <a:pt x="16192500" y="247650"/>
                  </a:cubicBezTo>
                </a:path>
              </a:pathLst>
            </a:custGeom>
            <a:noFill/>
            <a:ln w="38100" cap="rnd">
              <a:solidFill>
                <a:srgbClr val="33302A">
                  <a:alpha val="45000"/>
                </a:srgbClr>
              </a:solidFill>
              <a:custDash>
                <a:ds d="200000" sp="300000"/>
              </a:custDash>
            </a:ln>
          </p:spPr>
        </p:sp>
        <p:sp>
          <p:nvSpPr>
            <p:cNvPr id="36" name="Ellipse 36"/>
            <p:cNvSpPr/>
            <p:nvPr/>
          </p:nvSpPr>
          <p:spPr>
            <a:xfrm>
              <a:off x="2076450" y="927735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7" name="Ellipse 37"/>
            <p:cNvSpPr/>
            <p:nvPr/>
          </p:nvSpPr>
          <p:spPr>
            <a:xfrm>
              <a:off x="4867275" y="92583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8" name="Ellipse 38"/>
            <p:cNvSpPr/>
            <p:nvPr/>
          </p:nvSpPr>
          <p:spPr>
            <a:xfrm>
              <a:off x="7658100" y="92964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9" name="Ellipse 39"/>
            <p:cNvSpPr/>
            <p:nvPr/>
          </p:nvSpPr>
          <p:spPr>
            <a:xfrm>
              <a:off x="10458450" y="9267825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40" name="Ellipse 40"/>
            <p:cNvSpPr/>
            <p:nvPr/>
          </p:nvSpPr>
          <p:spPr>
            <a:xfrm>
              <a:off x="13106400" y="9153525"/>
              <a:ext cx="457200" cy="457200"/>
            </a:xfrm>
            <a:prstGeom prst="ellipse">
              <a:avLst/>
            </a:prstGeom>
            <a:solidFill>
              <a:srgbClr val="FBF6EA"/>
            </a:solidFill>
            <a:ln>
              <a:noFill/>
            </a:ln>
          </p:spPr>
        </p:sp>
        <p:sp>
          <p:nvSpPr>
            <p:cNvPr id="41" name="Ellipse 41"/>
            <p:cNvSpPr/>
            <p:nvPr/>
          </p:nvSpPr>
          <p:spPr>
            <a:xfrm>
              <a:off x="13192125" y="9239250"/>
              <a:ext cx="285750" cy="285750"/>
            </a:xfrm>
            <a:prstGeom prst="ellipse">
              <a:avLst/>
            </a:prstGeom>
            <a:solidFill>
              <a:srgbClr val="A8502A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16040100" y="92583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2915900" y="9629775"/>
              <a:ext cx="838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寒露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9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9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pattFill prst="pct5">
          <a:fgClr>
            <a:srgbClr val="D8C7A4"/>
          </a:fgClr>
          <a:bgClr>
            <a:srgbClr val="FBF6EA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47750" y="1143000"/>
            <a:ext cx="16192500" cy="107950"/>
          </a:xfrm>
          <a:custGeom>
            <a:avLst/>
            <a:gdLst/>
            <a:ahLst/>
            <a:cxnLst/>
            <a:rect l="l" t="t" r="r" b="b"/>
            <a:pathLst>
              <a:path w="16192500" h="107950">
                <a:moveTo>
                  <a:pt x="0" y="76200"/>
                </a:moveTo>
                <a:cubicBezTo>
                  <a:pt x="2857500" y="12700"/>
                  <a:pt x="5715000" y="6350"/>
                  <a:pt x="8572500" y="57150"/>
                </a:cubicBezTo>
                <a:cubicBezTo>
                  <a:pt x="11430000" y="107950"/>
                  <a:pt x="13970000" y="88900"/>
                  <a:pt x="16192500" y="0"/>
                </a:cubicBezTo>
              </a:path>
            </a:pathLst>
          </a:custGeom>
          <a:noFill/>
          <a:ln w="28575" cap="rnd">
            <a:solidFill>
              <a:srgbClr val="33302A">
                <a:alpha val="30000"/>
              </a:srgbClr>
            </a:solidFill>
            <a:custDash>
              <a:ds d="100000" sp="333333"/>
            </a:custDash>
          </a:ln>
        </p:spPr>
      </p:sp>
      <p:grpSp>
        <p:nvGrpSpPr>
          <p:cNvPr id="4" name="Group 4"/>
          <p:cNvGrpSpPr/>
          <p:nvPr/>
        </p:nvGrpSpPr>
        <p:grpSpPr>
          <a:xfrm>
            <a:off x="1028700" y="211455"/>
            <a:ext cx="10194036" cy="990600"/>
            <a:chOff x="1028700" y="211455"/>
            <a:chExt cx="10194036" cy="990600"/>
          </a:xfrm>
        </p:grpSpPr>
        <p:sp>
          <p:nvSpPr>
            <p:cNvPr id="3" name="TextBox 3"/>
            <p:cNvSpPr txBox="1"/>
            <p:nvPr/>
          </p:nvSpPr>
          <p:spPr>
            <a:xfrm>
              <a:off x="1028700" y="211455"/>
              <a:ext cx="10194036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秋天最后一站，</a:t>
              </a:r>
              <a:r>
                <a:rPr lang="zh-CN" sz="5100" dirty="0">
                  <a:solidFill>
                    <a:srgbClr val="A8502A"/>
                  </a:solidFill>
                  <a:latin typeface="KaiTi"/>
                  <a:ea typeface="KaiTi"/>
                  <a:cs typeface="KaiTi"/>
                </a:rPr>
                <a:t>给秋天收个尾</a:t>
              </a:r>
              <a:r>
                <a:rPr lang="zh-CN" sz="51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09700" y="1238250"/>
            <a:ext cx="4271010" cy="4673917"/>
            <a:chOff x="1409700" y="1238250"/>
            <a:chExt cx="4271010" cy="4673917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8750" y="1238250"/>
              <a:ext cx="2667000" cy="3190875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1409700" y="4722495"/>
              <a:ext cx="266319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霜降吃灯柿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417320" y="5472112"/>
              <a:ext cx="42633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5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民谚：霜降吃灯柿，不会流鼻涕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38950" y="1143000"/>
            <a:ext cx="5811622" cy="3373755"/>
            <a:chOff x="6838950" y="1143000"/>
            <a:chExt cx="5811622" cy="3373755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8000" y="1143000"/>
              <a:ext cx="3438525" cy="2047875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6838950" y="3240405"/>
              <a:ext cx="5811622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第六站 · 霜降</a:t>
              </a:r>
            </a:p>
          </p:txBody>
        </p:sp>
      </p:grpSp>
      <p:grpSp>
        <p:nvGrpSpPr>
          <p:cNvPr id="13" name="!!autumn-seal"/>
          <p:cNvGrpSpPr/>
          <p:nvPr/>
        </p:nvGrpSpPr>
        <p:grpSpPr>
          <a:xfrm>
            <a:off x="15240000" y="1238250"/>
            <a:ext cx="2381250" cy="2390775"/>
            <a:chOff x="15240000" y="1238250"/>
            <a:chExt cx="2381250" cy="2390775"/>
          </a:xfrm>
        </p:grpSpPr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40000" y="1238250"/>
              <a:ext cx="2381250" cy="2390775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7029450" y="4503420"/>
            <a:ext cx="5952439" cy="1998345"/>
            <a:chOff x="7029450" y="4503420"/>
            <a:chExt cx="5952439" cy="1998345"/>
          </a:xfrm>
        </p:grpSpPr>
        <p:sp>
          <p:nvSpPr>
            <p:cNvPr id="14" name="TextBox 14"/>
            <p:cNvSpPr txBox="1"/>
            <p:nvPr/>
          </p:nvSpPr>
          <p:spPr>
            <a:xfrm>
              <a:off x="7029450" y="4503420"/>
              <a:ext cx="5952439" cy="1905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900" dirty="0">
                  <a:solidFill>
                    <a:srgbClr val="33302A"/>
                  </a:solidFill>
                  <a:latin typeface="KaiTi"/>
                  <a:ea typeface="KaiTi"/>
                  <a:cs typeface="KaiTi"/>
                </a:rPr>
                <a:t>10月23日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033260" y="5915025"/>
              <a:ext cx="206997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17:38 交节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129510" y="4762500"/>
            <a:ext cx="2205990" cy="3581400"/>
            <a:chOff x="15129510" y="4762500"/>
            <a:chExt cx="2205990" cy="3581400"/>
          </a:xfrm>
        </p:grpSpPr>
        <p:sp>
          <p:nvSpPr>
            <p:cNvPr id="17" name="Freeform 17"/>
            <p:cNvSpPr/>
            <p:nvPr/>
          </p:nvSpPr>
          <p:spPr>
            <a:xfrm>
              <a:off x="15144750" y="4762500"/>
              <a:ext cx="1238250" cy="609600"/>
            </a:xfrm>
            <a:prstGeom prst="rightArrow">
              <a:avLst>
                <a:gd name="adj1" fmla="val 55000"/>
                <a:gd name="adj2" fmla="val 50000"/>
              </a:avLst>
            </a:prstGeom>
            <a:solidFill>
              <a:srgbClr val="A8502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5129510" y="5581650"/>
              <a:ext cx="217093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下一站 立冬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133320" y="6138862"/>
              <a:ext cx="205225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5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11月7日 17:52</a:t>
              </a:r>
            </a:p>
          </p:txBody>
        </p:sp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430500" y="6953250"/>
              <a:ext cx="1905000" cy="1390650"/>
            </a:xfrm>
            <a:prstGeom prst="rect">
              <a:avLst/>
            </a:prstGeom>
          </p:spPr>
        </p:pic>
      </p:grpSp>
      <p:grpSp>
        <p:nvGrpSpPr>
          <p:cNvPr id="25" name="Group 25"/>
          <p:cNvGrpSpPr/>
          <p:nvPr/>
        </p:nvGrpSpPr>
        <p:grpSpPr>
          <a:xfrm>
            <a:off x="1333500" y="6572250"/>
            <a:ext cx="4565523" cy="1581150"/>
            <a:chOff x="1333500" y="6572250"/>
            <a:chExt cx="4565523" cy="1581150"/>
          </a:xfrm>
        </p:grpSpPr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33500" y="6572250"/>
              <a:ext cx="1619250" cy="1581150"/>
            </a:xfrm>
            <a:prstGeom prst="rect">
              <a:avLst/>
            </a:prstGeom>
          </p:spPr>
        </p:pic>
        <p:sp>
          <p:nvSpPr>
            <p:cNvPr id="23" name="TextBox 23"/>
            <p:cNvSpPr txBox="1"/>
            <p:nvPr/>
          </p:nvSpPr>
          <p:spPr>
            <a:xfrm>
              <a:off x="3223260" y="6819900"/>
              <a:ext cx="267576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/>
                  </a:solidFill>
                  <a:latin typeface="Microsoft YaHei"/>
                  <a:ea typeface="Microsoft YaHei"/>
                  <a:cs typeface="Microsoft YaHei"/>
                </a:rPr>
                <a:t>二候·草木黄落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227070" y="7377112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5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霜降前后扫墓祭祖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858000" y="6715125"/>
            <a:ext cx="5578697" cy="2197418"/>
            <a:chOff x="6858000" y="6715125"/>
            <a:chExt cx="5578697" cy="2197418"/>
          </a:xfrm>
        </p:grpSpPr>
        <p:sp>
          <p:nvSpPr>
            <p:cNvPr id="26" name="Freeform 26"/>
            <p:cNvSpPr/>
            <p:nvPr/>
          </p:nvSpPr>
          <p:spPr>
            <a:xfrm>
              <a:off x="6858000" y="6715125"/>
              <a:ext cx="533400" cy="2190750"/>
            </a:xfrm>
            <a:prstGeom prst="leftBrace">
              <a:avLst/>
            </a:prstGeom>
            <a:noFill/>
            <a:ln w="28575">
              <a:solidFill>
                <a:srgbClr val="33302A">
                  <a:alpha val="55000"/>
                </a:srgbClr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696200" y="6817995"/>
              <a:ext cx="371322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b="1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一候　豺乃祭兽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700010" y="7486650"/>
              <a:ext cx="28575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>
                      <a:alphaMod val="85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二候　草木黄落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700010" y="7962900"/>
              <a:ext cx="28575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33302A">
                      <a:alphaMod val="85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三候　蛰虫咸俯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703820" y="8472488"/>
              <a:ext cx="47328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3302A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《月令七十二候集解》·俯，蛰伏也</a:t>
              </a:r>
            </a:p>
          </p:txBody>
        </p:sp>
      </p:grpSp>
      <p:grpSp>
        <p:nvGrpSpPr>
          <p:cNvPr id="41" name="!!autumn-route"/>
          <p:cNvGrpSpPr/>
          <p:nvPr/>
        </p:nvGrpSpPr>
        <p:grpSpPr>
          <a:xfrm>
            <a:off x="1047750" y="9086850"/>
            <a:ext cx="16192500" cy="1129665"/>
            <a:chOff x="1047750" y="9086850"/>
            <a:chExt cx="16192500" cy="1129665"/>
          </a:xfrm>
        </p:grpSpPr>
        <p:sp>
          <p:nvSpPr>
            <p:cNvPr id="32" name="Freeform 32"/>
            <p:cNvSpPr/>
            <p:nvPr/>
          </p:nvSpPr>
          <p:spPr>
            <a:xfrm>
              <a:off x="1047750" y="9086850"/>
              <a:ext cx="16192500" cy="584200"/>
            </a:xfrm>
            <a:custGeom>
              <a:avLst/>
              <a:gdLst/>
              <a:ahLst/>
              <a:cxnLst/>
              <a:rect l="l" t="t" r="r" b="b"/>
              <a:pathLst>
                <a:path w="16192500" h="584200">
                  <a:moveTo>
                    <a:pt x="0" y="304800"/>
                  </a:moveTo>
                  <a:cubicBezTo>
                    <a:pt x="952500" y="203200"/>
                    <a:pt x="1905000" y="196850"/>
                    <a:pt x="2857500" y="285750"/>
                  </a:cubicBezTo>
                  <a:cubicBezTo>
                    <a:pt x="3810000" y="374650"/>
                    <a:pt x="4762500" y="361950"/>
                    <a:pt x="5715000" y="247650"/>
                  </a:cubicBezTo>
                  <a:cubicBezTo>
                    <a:pt x="6667500" y="133350"/>
                    <a:pt x="7620000" y="158750"/>
                    <a:pt x="8572500" y="323850"/>
                  </a:cubicBezTo>
                  <a:cubicBezTo>
                    <a:pt x="9525000" y="488950"/>
                    <a:pt x="10477500" y="457200"/>
                    <a:pt x="11430000" y="228600"/>
                  </a:cubicBezTo>
                  <a:cubicBezTo>
                    <a:pt x="12382500" y="0"/>
                    <a:pt x="13335000" y="25400"/>
                    <a:pt x="14287500" y="304800"/>
                  </a:cubicBezTo>
                  <a:cubicBezTo>
                    <a:pt x="15240000" y="584200"/>
                    <a:pt x="15875000" y="565150"/>
                    <a:pt x="16192500" y="247650"/>
                  </a:cubicBezTo>
                </a:path>
              </a:pathLst>
            </a:custGeom>
            <a:noFill/>
            <a:ln w="38100" cap="rnd">
              <a:solidFill>
                <a:srgbClr val="33302A">
                  <a:alpha val="45000"/>
                </a:srgbClr>
              </a:solidFill>
              <a:custDash>
                <a:ds d="200000" sp="300000"/>
              </a:custDash>
            </a:ln>
          </p:spPr>
        </p:sp>
        <p:sp>
          <p:nvSpPr>
            <p:cNvPr id="33" name="Ellipse 33"/>
            <p:cNvSpPr/>
            <p:nvPr/>
          </p:nvSpPr>
          <p:spPr>
            <a:xfrm>
              <a:off x="2076450" y="927735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4" name="Ellipse 34"/>
            <p:cNvSpPr/>
            <p:nvPr/>
          </p:nvSpPr>
          <p:spPr>
            <a:xfrm>
              <a:off x="4867275" y="92583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5" name="Ellipse 35"/>
            <p:cNvSpPr/>
            <p:nvPr/>
          </p:nvSpPr>
          <p:spPr>
            <a:xfrm>
              <a:off x="7658100" y="92964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6" name="Ellipse 36"/>
            <p:cNvSpPr/>
            <p:nvPr/>
          </p:nvSpPr>
          <p:spPr>
            <a:xfrm>
              <a:off x="10458450" y="9267825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7" name="Ellipse 37"/>
            <p:cNvSpPr/>
            <p:nvPr/>
          </p:nvSpPr>
          <p:spPr>
            <a:xfrm>
              <a:off x="13249275" y="9296400"/>
              <a:ext cx="171450" cy="171450"/>
            </a:xfrm>
            <a:prstGeom prst="ellipse">
              <a:avLst/>
            </a:prstGeom>
            <a:noFill/>
            <a:ln w="28575">
              <a:solidFill>
                <a:srgbClr val="33302A">
                  <a:alpha val="45000"/>
                </a:srgbClr>
              </a:solidFill>
            </a:ln>
          </p:spPr>
        </p:sp>
        <p:sp>
          <p:nvSpPr>
            <p:cNvPr id="38" name="Ellipse 38"/>
            <p:cNvSpPr/>
            <p:nvPr/>
          </p:nvSpPr>
          <p:spPr>
            <a:xfrm>
              <a:off x="15897225" y="9115425"/>
              <a:ext cx="457200" cy="457200"/>
            </a:xfrm>
            <a:prstGeom prst="ellipse">
              <a:avLst/>
            </a:prstGeom>
            <a:solidFill>
              <a:srgbClr val="FBF6EA"/>
            </a:solidFill>
            <a:ln>
              <a:noFill/>
            </a:ln>
          </p:spPr>
        </p:sp>
        <p:sp>
          <p:nvSpPr>
            <p:cNvPr id="39" name="Ellipse 39"/>
            <p:cNvSpPr/>
            <p:nvPr/>
          </p:nvSpPr>
          <p:spPr>
            <a:xfrm>
              <a:off x="15982950" y="9201150"/>
              <a:ext cx="285750" cy="285750"/>
            </a:xfrm>
            <a:prstGeom prst="ellipse">
              <a:avLst/>
            </a:prstGeom>
            <a:solidFill>
              <a:srgbClr val="A8502A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5706725" y="9629775"/>
              <a:ext cx="838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A8502A"/>
                  </a:solidFill>
                  <a:latin typeface="Microsoft YaHei"/>
                  <a:ea typeface="Microsoft YaHei"/>
                  <a:cs typeface="Microsoft YaHei"/>
                </a:rPr>
                <a:t>霜降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8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8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8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8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00"/>
                            </p:stCondLst>
                            <p:childTnLst>
                              <p:par>
                                <p:cTn id="31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9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nner_autumn_solar_terms">
  <a:themeElements>
    <a:clrScheme name="banner_autumn_solar_term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nner_autumn_solar_term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nner_autumn_solar_term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2026-09-04T11:41:10Z</dcterms:created>
  <dcterms:modified xsi:type="dcterms:W3CDTF">2026-09-04T11:41:10Z</dcterms:modified>
  <cp:category/>
  <cp:contentStatus/>
</cp:coreProperties>
</file>