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0287000" cy="10287000" type="custom"/>
  <p:notesSz cx="6858000" cy="9144000"/>
  <p:defaultTextStyle>
    <a:defPPr>
      <a:defRPr lang="zh-CN"/>
    </a:defPPr>
    <a:lvl1pPr marL="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 lang="zh-CN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2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accent Layout"/>
          <p:cNvSpPr/>
          <p:nvPr/>
        </p:nvSpPr>
        <p:spPr>
          <a:xfrm>
            <a:off x="4667250" y="2857500"/>
            <a:ext cx="952500" cy="76200"/>
          </a:xfrm>
          <a:prstGeom prst="roundRect">
            <a:avLst>
              <a:gd name="adj" fmla="val 50000"/>
            </a:avLst>
          </a:prstGeom>
          <a:solidFill>
            <a:srgbClr val="F2C66D"/>
          </a:solidFill>
          <a:ln>
            <a:noFill/>
          </a:ln>
        </p:spPr>
      </p:sp>
      <p:sp>
        <p:nvSpPr>
          <p:cNvPr id="3" name="cover-brand-band Layout"/>
          <p:cNvSpPr/>
          <p:nvPr/>
        </p:nvSpPr>
        <p:spPr>
          <a:xfrm>
            <a:off x="0" y="8572500"/>
            <a:ext cx="10287000" cy="1714500"/>
          </a:xfrm>
          <a:prstGeom prst="rect">
            <a:avLst/>
          </a:prstGeom>
          <a:solidFill>
            <a:srgbClr val="151C3A"/>
          </a:solidFill>
          <a:ln>
            <a:noFill/>
          </a:ln>
        </p:spPr>
      </p:sp>
      <p:sp>
        <p:nvSpPr>
          <p:cNvPr id="4" name="cover-title-slot Placeholder"/>
          <p:cNvSpPr>
            <a:spLocks noGrp="1"/>
          </p:cNvSpPr>
          <p:nvPr>
            <p:ph type="title"/>
          </p:nvPr>
        </p:nvSpPr>
        <p:spPr>
          <a:xfrm>
            <a:off x="952500" y="3429000"/>
            <a:ext cx="8382000" cy="2286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5400" lang="zh-CN"/>
            </a:lvl1pPr>
          </a:lstStyle>
          <a:p>
            <a:pPr algn="ctr"/>
            <a:r>
              <a:rPr lang="en-US" sz="54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5" name="cover-subtitle-slot Placeholder"/>
          <p:cNvSpPr>
            <a:spLocks noGrp="1"/>
          </p:cNvSpPr>
          <p:nvPr>
            <p:ph type="subTitle" idx="1"/>
          </p:nvPr>
        </p:nvSpPr>
        <p:spPr>
          <a:xfrm>
            <a:off x="1333500" y="6096000"/>
            <a:ext cx="76200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buNone/>
            </a:pPr>
            <a:r>
              <a:rPr lang="en-US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Click to add subtitle</a:t>
            </a:r>
            <a:endParaRPr lang="zh-CN"/>
          </a:p>
        </p:txBody>
      </p:sp>
      <p:sp>
        <p:nvSpPr>
          <p:cNvPr id="6" name="cover-brand-slot Placeholder"/>
          <p:cNvSpPr>
            <a:spLocks noGrp="1"/>
          </p:cNvSpPr>
          <p:nvPr>
            <p:ph type="body" idx="2"/>
          </p:nvPr>
        </p:nvSpPr>
        <p:spPr>
          <a:xfrm>
            <a:off x="952500" y="91440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50" lang="zh-CN"/>
            </a:lvl1pPr>
          </a:lstStyle>
          <a:p>
            <a:pPr algn="ctr" marL="0" indent="0">
              <a:buNone/>
            </a:pPr>
            <a:r>
              <a:rPr lang="en-US" sz="19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</p:spTree>
    <p:extLst>
      <p:ext uri="{BB962C8B-B14F-4D97-AF65-F5344CB8AC3E}">
        <p14:creationId val="2341453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atement-accent Layout"/>
          <p:cNvSpPr/>
          <p:nvPr/>
        </p:nvSpPr>
        <p:spPr>
          <a:xfrm>
            <a:off x="4667250" y="3238500"/>
            <a:ext cx="952500" cy="76200"/>
          </a:xfrm>
          <a:prstGeom prst="roundRect">
            <a:avLst>
              <a:gd name="adj" fmla="val 50000"/>
            </a:avLst>
          </a:prstGeom>
          <a:solidFill>
            <a:srgbClr val="F2C66D"/>
          </a:solidFill>
          <a:ln>
            <a:noFill/>
          </a:ln>
        </p:spPr>
      </p:sp>
      <p:sp>
        <p:nvSpPr>
          <p:cNvPr id="3" name="statement-message-slot Placeholder"/>
          <p:cNvSpPr>
            <a:spLocks noGrp="1"/>
          </p:cNvSpPr>
          <p:nvPr>
            <p:ph type="title"/>
          </p:nvPr>
        </p:nvSpPr>
        <p:spPr>
          <a:xfrm>
            <a:off x="952500" y="3810000"/>
            <a:ext cx="8382000" cy="2857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500" lang="zh-CN"/>
            </a:lvl1pPr>
          </a:lstStyle>
          <a:p>
            <a:pPr algn="ctr">
              <a:lnSpc>
                <a:spcPts val="7200"/>
              </a:lnSpc>
            </a:pPr>
            <a:r>
              <a:rPr lang="en-US" sz="45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4" name="statement-support-slot Placeholder"/>
          <p:cNvSpPr>
            <a:spLocks noGrp="1"/>
          </p:cNvSpPr>
          <p:nvPr>
            <p:ph type="body" idx="1"/>
          </p:nvPr>
        </p:nvSpPr>
        <p:spPr>
          <a:xfrm>
            <a:off x="1333500" y="7239000"/>
            <a:ext cx="76200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lnSpc>
                <a:spcPts val="3450"/>
              </a:lnSpc>
              <a:buNone/>
            </a:pPr>
            <a:r>
              <a:rPr lang="en-US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</p:spTree>
    <p:extLst>
      <p:ext uri="{BB962C8B-B14F-4D97-AF65-F5344CB8AC3E}">
        <p14:creationId val="27419341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-content-rule Layout"/>
          <p:cNvSpPr/>
          <p:nvPr/>
        </p:nvSpPr>
        <p:spPr>
          <a:xfrm>
            <a:off x="952500" y="3238500"/>
            <a:ext cx="8382000" cy="9525"/>
          </a:xfrm>
          <a:custGeom>
            <a:avLst/>
            <a:gdLst/>
            <a:ahLst/>
            <a:cxnLst/>
            <a:rect l="l" t="t" r="r" b="b"/>
            <a:pathLst>
              <a:path w="8382000" h="9525">
                <a:moveTo>
                  <a:pt x="0" y="0"/>
                </a:moveTo>
                <a:lnTo>
                  <a:pt x="8382000" y="0"/>
                </a:lnTo>
              </a:path>
            </a:pathLst>
          </a:custGeom>
          <a:noFill/>
          <a:ln w="19050">
            <a:solidFill>
              <a:srgbClr val="2A3560"/>
            </a:solidFill>
          </a:ln>
        </p:spPr>
      </p:sp>
      <p:sp>
        <p:nvSpPr>
          <p:cNvPr id="3" name="title-content-title-slot Placeholder"/>
          <p:cNvSpPr>
            <a:spLocks noGrp="1"/>
          </p:cNvSpPr>
          <p:nvPr>
            <p:ph type="title"/>
          </p:nvPr>
        </p:nvSpPr>
        <p:spPr>
          <a:xfrm>
            <a:off x="952500" y="1047750"/>
            <a:ext cx="8382000" cy="200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50" lang="zh-CN"/>
            </a:lvl1pPr>
          </a:lstStyle>
          <a:p>
            <a:pPr algn="l"/>
            <a:r>
              <a:rPr lang="en-US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4" name="title-content-body-slot Placeholder"/>
          <p:cNvSpPr>
            <a:spLocks noGrp="1"/>
          </p:cNvSpPr>
          <p:nvPr>
            <p:ph type="body" idx="1"/>
          </p:nvPr>
        </p:nvSpPr>
        <p:spPr>
          <a:xfrm>
            <a:off x="952500" y="3619500"/>
            <a:ext cx="8382000" cy="476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l" marL="0" indent="0">
              <a:lnSpc>
                <a:spcPts val="3600"/>
              </a:lnSpc>
              <a:buNone/>
            </a:pPr>
            <a:r>
              <a:rPr lang="en-US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5" name="title-content-footer-slot Placeholder"/>
          <p:cNvSpPr>
            <a:spLocks noGrp="1"/>
          </p:cNvSpPr>
          <p:nvPr>
            <p:ph type="ftr" idx="2"/>
          </p:nvPr>
        </p:nvSpPr>
        <p:spPr>
          <a:xfrm>
            <a:off x="952500" y="8953500"/>
            <a:ext cx="83820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500" lang="zh-CN"/>
            </a:lvl1pPr>
          </a:lstStyle>
          <a:p>
            <a:pPr algn="l"/>
            <a:r>
              <a:rPr lang="en-US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Footer</a:t>
            </a:r>
            <a:endParaRPr lang="zh-CN"/>
          </a:p>
        </p:txBody>
      </p:sp>
    </p:spTree>
    <p:extLst>
      <p:ext uri="{BB962C8B-B14F-4D97-AF65-F5344CB8AC3E}">
        <p14:creationId val="1657295594"/>
      </p:ext>
    </p:extLst>
  </p:cSld>
  <p:clrMapOvr>
    <a:masterClrMapping/>
  </p:clrMapOvr>
  <p:hf hdr="0" dt="0" ftr="1" sldNum="0"/>
</p:sldLayout>
</file>

<file path=ppt/slideLayouts/slideLayout15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wo-column-left-panel Layout"/>
          <p:cNvSpPr/>
          <p:nvPr/>
        </p:nvSpPr>
        <p:spPr>
          <a:xfrm>
            <a:off x="952500" y="3619500"/>
            <a:ext cx="4000500" cy="4762500"/>
          </a:xfrm>
          <a:prstGeom prst="roundRect">
            <a:avLst>
              <a:gd name="adj" fmla="val 4762"/>
            </a:avLst>
          </a:prstGeom>
          <a:solidFill>
            <a:srgbClr val="151C3A"/>
          </a:solidFill>
          <a:ln w="9525">
            <a:solidFill>
              <a:srgbClr val="2A3560"/>
            </a:solidFill>
          </a:ln>
        </p:spPr>
      </p:sp>
      <p:sp>
        <p:nvSpPr>
          <p:cNvPr id="3" name="two-column-right-panel Layout"/>
          <p:cNvSpPr/>
          <p:nvPr/>
        </p:nvSpPr>
        <p:spPr>
          <a:xfrm>
            <a:off x="5334000" y="3619500"/>
            <a:ext cx="4000500" cy="4762500"/>
          </a:xfrm>
          <a:prstGeom prst="roundRect">
            <a:avLst>
              <a:gd name="adj" fmla="val 4762"/>
            </a:avLst>
          </a:prstGeom>
          <a:solidFill>
            <a:srgbClr val="151C3A"/>
          </a:solidFill>
          <a:ln w="9525">
            <a:solidFill>
              <a:srgbClr val="2A3560"/>
            </a:solidFill>
          </a:ln>
        </p:spPr>
      </p:sp>
      <p:sp>
        <p:nvSpPr>
          <p:cNvPr id="4" name="two-column-title-slot Placeholder"/>
          <p:cNvSpPr>
            <a:spLocks noGrp="1"/>
          </p:cNvSpPr>
          <p:nvPr>
            <p:ph type="title"/>
          </p:nvPr>
        </p:nvSpPr>
        <p:spPr>
          <a:xfrm>
            <a:off x="952500" y="1047750"/>
            <a:ext cx="8382000" cy="200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50" lang="zh-CN"/>
            </a:lvl1pPr>
          </a:lstStyle>
          <a:p>
            <a:pPr algn="l">
              <a:lnSpc>
                <a:spcPts val="4800"/>
              </a:lnSpc>
            </a:pPr>
            <a:r>
              <a:rPr lang="en-US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5" name="two-column-left-slot Placeholder"/>
          <p:cNvSpPr>
            <a:spLocks noGrp="1"/>
          </p:cNvSpPr>
          <p:nvPr>
            <p:ph type="obj" idx="1"/>
          </p:nvPr>
        </p:nvSpPr>
        <p:spPr>
          <a:xfrm>
            <a:off x="1257300" y="3924300"/>
            <a:ext cx="3390900" cy="415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2250" lang="zh-CN"/>
            </a:lvl1pPr>
          </a:lstStyle>
          <a:p>
            <a:pPr algn="l">
              <a:lnSpc>
                <a:spcPts val="3600"/>
              </a:lnSpc>
            </a:pPr>
            <a:r>
              <a:rPr lang="en-US" sz="2250" b="1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zh-CN"/>
          </a:p>
        </p:txBody>
      </p:sp>
      <p:sp>
        <p:nvSpPr>
          <p:cNvPr id="6" name="two-column-right-slot Placeholder"/>
          <p:cNvSpPr>
            <a:spLocks noGrp="1"/>
          </p:cNvSpPr>
          <p:nvPr>
            <p:ph type="obj" idx="2"/>
          </p:nvPr>
        </p:nvSpPr>
        <p:spPr>
          <a:xfrm>
            <a:off x="5638800" y="3924300"/>
            <a:ext cx="3390900" cy="41529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2250" lang="zh-CN"/>
            </a:lvl1pPr>
          </a:lstStyle>
          <a:p>
            <a:pPr algn="l">
              <a:lnSpc>
                <a:spcPts val="3600"/>
              </a:lnSpc>
            </a:pPr>
            <a:r>
              <a:rPr lang="en-US" sz="2250" b="1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zh-CN"/>
          </a:p>
        </p:txBody>
      </p:sp>
      <p:sp>
        <p:nvSpPr>
          <p:cNvPr id="7" name="two-column-footer-slot Placeholder"/>
          <p:cNvSpPr>
            <a:spLocks noGrp="1"/>
          </p:cNvSpPr>
          <p:nvPr>
            <p:ph type="ftr" idx="3"/>
          </p:nvPr>
        </p:nvSpPr>
        <p:spPr>
          <a:xfrm>
            <a:off x="952500" y="8953500"/>
            <a:ext cx="83820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500" lang="zh-CN"/>
            </a:lvl1pPr>
          </a:lstStyle>
          <a:p>
            <a:pPr algn="l"/>
            <a:r>
              <a:rPr lang="en-US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Footer</a:t>
            </a:r>
            <a:endParaRPr lang="zh-CN"/>
          </a:p>
        </p:txBody>
      </p:sp>
    </p:spTree>
    <p:extLst>
      <p:ext uri="{BB962C8B-B14F-4D97-AF65-F5344CB8AC3E}">
        <p14:creationId val="724571298"/>
      </p:ext>
    </p:extLst>
  </p:cSld>
  <p:clrMapOvr>
    <a:masterClrMapping/>
  </p:clrMapOvr>
  <p:hf hdr="0" dt="0" ftr="1" sldNum="0"/>
</p:sldLayout>
</file>

<file path=ppt/slideLayouts/slideLayout16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Three 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ree-row-one Layout"/>
          <p:cNvSpPr/>
          <p:nvPr/>
        </p:nvSpPr>
        <p:spPr>
          <a:xfrm>
            <a:off x="952500" y="3619500"/>
            <a:ext cx="8382000" cy="1409700"/>
          </a:xfrm>
          <a:prstGeom prst="roundRect">
            <a:avLst>
              <a:gd name="adj" fmla="val 10811"/>
            </a:avLst>
          </a:prstGeom>
          <a:solidFill>
            <a:srgbClr val="151C3A"/>
          </a:solidFill>
          <a:ln w="9525">
            <a:solidFill>
              <a:srgbClr val="2A3560"/>
            </a:solidFill>
          </a:ln>
        </p:spPr>
      </p:sp>
      <p:sp>
        <p:nvSpPr>
          <p:cNvPr id="3" name="three-row-two Layout"/>
          <p:cNvSpPr/>
          <p:nvPr/>
        </p:nvSpPr>
        <p:spPr>
          <a:xfrm>
            <a:off x="952500" y="5295900"/>
            <a:ext cx="8382000" cy="1409700"/>
          </a:xfrm>
          <a:prstGeom prst="roundRect">
            <a:avLst>
              <a:gd name="adj" fmla="val 10811"/>
            </a:avLst>
          </a:prstGeom>
          <a:solidFill>
            <a:srgbClr val="151C3A"/>
          </a:solidFill>
          <a:ln w="9525">
            <a:solidFill>
              <a:srgbClr val="2A3560"/>
            </a:solidFill>
          </a:ln>
        </p:spPr>
      </p:sp>
      <p:sp>
        <p:nvSpPr>
          <p:cNvPr id="4" name="three-row-three Layout"/>
          <p:cNvSpPr/>
          <p:nvPr/>
        </p:nvSpPr>
        <p:spPr>
          <a:xfrm>
            <a:off x="952500" y="6972300"/>
            <a:ext cx="8382000" cy="1409700"/>
          </a:xfrm>
          <a:prstGeom prst="roundRect">
            <a:avLst>
              <a:gd name="adj" fmla="val 10811"/>
            </a:avLst>
          </a:prstGeom>
          <a:solidFill>
            <a:srgbClr val="151C3A"/>
          </a:solidFill>
          <a:ln w="9525">
            <a:solidFill>
              <a:srgbClr val="2A3560"/>
            </a:solidFill>
          </a:ln>
        </p:spPr>
      </p:sp>
      <p:sp>
        <p:nvSpPr>
          <p:cNvPr id="5" name="three-row-marker-one Layout"/>
          <p:cNvSpPr/>
          <p:nvPr/>
        </p:nvSpPr>
        <p:spPr>
          <a:xfrm>
            <a:off x="1333500" y="4057650"/>
            <a:ext cx="533400" cy="533400"/>
          </a:xfrm>
          <a:prstGeom prst="ellipse">
            <a:avLst/>
          </a:prstGeom>
          <a:solidFill>
            <a:srgbClr val="2A3560"/>
          </a:solidFill>
          <a:ln>
            <a:noFill/>
          </a:ln>
        </p:spPr>
      </p:sp>
      <p:sp>
        <p:nvSpPr>
          <p:cNvPr id="6" name="three-row-marker-two Layout"/>
          <p:cNvSpPr/>
          <p:nvPr/>
        </p:nvSpPr>
        <p:spPr>
          <a:xfrm>
            <a:off x="1333500" y="5734050"/>
            <a:ext cx="533400" cy="533400"/>
          </a:xfrm>
          <a:prstGeom prst="ellipse">
            <a:avLst/>
          </a:prstGeom>
          <a:solidFill>
            <a:srgbClr val="2A3560"/>
          </a:solidFill>
          <a:ln>
            <a:noFill/>
          </a:ln>
        </p:spPr>
      </p:sp>
      <p:sp>
        <p:nvSpPr>
          <p:cNvPr id="7" name="three-row-marker-three Layout"/>
          <p:cNvSpPr/>
          <p:nvPr/>
        </p:nvSpPr>
        <p:spPr>
          <a:xfrm>
            <a:off x="1333500" y="7410450"/>
            <a:ext cx="533400" cy="533400"/>
          </a:xfrm>
          <a:prstGeom prst="ellipse">
            <a:avLst/>
          </a:prstGeom>
          <a:solidFill>
            <a:srgbClr val="2A3560"/>
          </a:solidFill>
          <a:ln>
            <a:noFill/>
          </a:ln>
        </p:spPr>
      </p:sp>
      <p:sp>
        <p:nvSpPr>
          <p:cNvPr id="8" name="three-row-digit-one Layout"/>
          <p:cNvSpPr txBox="1"/>
          <p:nvPr/>
        </p:nvSpPr>
        <p:spPr>
          <a:xfrm>
            <a:off x="1517290" y="4209098"/>
            <a:ext cx="16582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1</a:t>
            </a:r>
          </a:p>
        </p:txBody>
      </p:sp>
      <p:sp>
        <p:nvSpPr>
          <p:cNvPr id="9" name="three-row-digit-two Layout"/>
          <p:cNvSpPr txBox="1"/>
          <p:nvPr/>
        </p:nvSpPr>
        <p:spPr>
          <a:xfrm>
            <a:off x="1517290" y="5885498"/>
            <a:ext cx="16582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2</a:t>
            </a:r>
          </a:p>
        </p:txBody>
      </p:sp>
      <p:sp>
        <p:nvSpPr>
          <p:cNvPr id="10" name="three-row-digit-three Layout"/>
          <p:cNvSpPr txBox="1"/>
          <p:nvPr/>
        </p:nvSpPr>
        <p:spPr>
          <a:xfrm>
            <a:off x="1517290" y="7561898"/>
            <a:ext cx="165820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9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3</a:t>
            </a:r>
          </a:p>
        </p:txBody>
      </p:sp>
      <p:sp>
        <p:nvSpPr>
          <p:cNvPr id="11" name="three-row-title-slot Placeholder"/>
          <p:cNvSpPr>
            <a:spLocks noGrp="1"/>
          </p:cNvSpPr>
          <p:nvPr>
            <p:ph type="title"/>
          </p:nvPr>
        </p:nvSpPr>
        <p:spPr>
          <a:xfrm>
            <a:off x="952500" y="1047750"/>
            <a:ext cx="8382000" cy="20002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50" lang="zh-CN"/>
            </a:lvl1pPr>
          </a:lstStyle>
          <a:p>
            <a:pPr algn="l"/>
            <a:r>
              <a:rPr lang="en-US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12" name="three-row-one-slot Placeholder"/>
          <p:cNvSpPr>
            <a:spLocks noGrp="1"/>
          </p:cNvSpPr>
          <p:nvPr>
            <p:ph type="obj" idx="1"/>
          </p:nvPr>
        </p:nvSpPr>
        <p:spPr>
          <a:xfrm>
            <a:off x="2095500" y="3848100"/>
            <a:ext cx="70104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50" lang="zh-CN"/>
            </a:lvl1pPr>
          </a:lstStyle>
          <a:p>
            <a:pPr algn="l">
              <a:lnSpc>
                <a:spcPts val="3450"/>
              </a:lnSpc>
            </a:pPr>
            <a:r>
              <a:rPr lang="en-US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zh-CN"/>
          </a:p>
        </p:txBody>
      </p:sp>
      <p:sp>
        <p:nvSpPr>
          <p:cNvPr id="13" name="three-row-two-slot Placeholder"/>
          <p:cNvSpPr>
            <a:spLocks noGrp="1"/>
          </p:cNvSpPr>
          <p:nvPr>
            <p:ph type="obj" idx="2"/>
          </p:nvPr>
        </p:nvSpPr>
        <p:spPr>
          <a:xfrm>
            <a:off x="2095500" y="5524500"/>
            <a:ext cx="70104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lvl1pPr>
              <a:defRPr sz="2250" lang="zh-CN"/>
            </a:lvl1pPr>
          </a:lstStyle>
          <a:p>
            <a:pPr algn="l"/>
            <a:r>
              <a:rPr lang="en-US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zh-CN"/>
          </a:p>
        </p:txBody>
      </p:sp>
      <p:sp>
        <p:nvSpPr>
          <p:cNvPr id="14" name="three-row-three-slot Placeholder"/>
          <p:cNvSpPr>
            <a:spLocks noGrp="1"/>
          </p:cNvSpPr>
          <p:nvPr>
            <p:ph type="obj" idx="3"/>
          </p:nvPr>
        </p:nvSpPr>
        <p:spPr>
          <a:xfrm>
            <a:off x="2095500" y="7200900"/>
            <a:ext cx="70104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250" lang="zh-CN"/>
            </a:lvl1pPr>
          </a:lstStyle>
          <a:p>
            <a:pPr algn="l">
              <a:lnSpc>
                <a:spcPts val="3450"/>
              </a:lnSpc>
            </a:pPr>
            <a:r>
              <a:rPr lang="en-US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content</a:t>
            </a:r>
            <a:endParaRPr lang="zh-CN"/>
          </a:p>
        </p:txBody>
      </p:sp>
      <p:sp>
        <p:nvSpPr>
          <p:cNvPr id="15" name="three-row-footer-slot Placeholder"/>
          <p:cNvSpPr>
            <a:spLocks noGrp="1"/>
          </p:cNvSpPr>
          <p:nvPr>
            <p:ph type="ftr" idx="4"/>
          </p:nvPr>
        </p:nvSpPr>
        <p:spPr>
          <a:xfrm>
            <a:off x="952500" y="8953500"/>
            <a:ext cx="8382000" cy="533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1500" lang="zh-CN"/>
            </a:lvl1pPr>
          </a:lstStyle>
          <a:p>
            <a:pPr algn="l"/>
            <a:r>
              <a:rPr lang="en-US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Footer</a:t>
            </a:r>
            <a:endParaRPr lang="zh-CN"/>
          </a:p>
        </p:txBody>
      </p:sp>
    </p:spTree>
    <p:extLst>
      <p:ext uri="{BB962C8B-B14F-4D97-AF65-F5344CB8AC3E}">
        <p14:creationId val="3685363048"/>
      </p:ext>
    </p:extLst>
  </p:cSld>
  <p:clrMapOvr>
    <a:masterClrMapping/>
  </p:clrMapOvr>
  <p:hf hdr="0" dt="0" ftr="1" sldNum="0"/>
</p:sldLayout>
</file>

<file path=ppt/slideLayouts/slideLayout17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Full-Ble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-full-caption-band Layout"/>
          <p:cNvSpPr/>
          <p:nvPr/>
        </p:nvSpPr>
        <p:spPr>
          <a:xfrm>
            <a:off x="0" y="7810500"/>
            <a:ext cx="10287000" cy="2476500"/>
          </a:xfrm>
          <a:prstGeom prst="rect">
            <a:avLst/>
          </a:prstGeom>
          <a:solidFill>
            <a:srgbClr val="151C3A"/>
          </a:solidFill>
          <a:ln>
            <a:noFill/>
          </a:ln>
        </p:spPr>
      </p:sp>
      <p:sp>
        <p:nvSpPr>
          <p:cNvPr id="3" name="image-full-picture-slot Placeholder"/>
          <p:cNvSpPr>
            <a:spLocks noGrp="1"/>
          </p:cNvSpPr>
          <p:nvPr>
            <p:ph type="pic" idx="1"/>
          </p:nvPr>
        </p:nvSpPr>
        <p:spPr>
          <a:xfrm>
            <a:off x="0" y="0"/>
            <a:ext cx="10287000" cy="78105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/>
              <a:t>Click to add picture</a:t>
            </a:r>
            <a:endParaRPr lang="zh-CN"/>
          </a:p>
        </p:txBody>
      </p:sp>
      <p:sp>
        <p:nvSpPr>
          <p:cNvPr id="4" name="image-full-title-slot Placeholder"/>
          <p:cNvSpPr>
            <a:spLocks noGrp="1"/>
          </p:cNvSpPr>
          <p:nvPr>
            <p:ph type="title"/>
          </p:nvPr>
        </p:nvSpPr>
        <p:spPr>
          <a:xfrm>
            <a:off x="952500" y="8191500"/>
            <a:ext cx="8382000" cy="762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3300" lang="zh-CN"/>
            </a:lvl1pPr>
          </a:lstStyle>
          <a:p>
            <a:pPr algn="l"/>
            <a:r>
              <a:rPr lang="en-US" sz="33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5" name="image-full-caption-slot Placeholder"/>
          <p:cNvSpPr>
            <a:spLocks noGrp="1"/>
          </p:cNvSpPr>
          <p:nvPr>
            <p:ph type="body" idx="2"/>
          </p:nvPr>
        </p:nvSpPr>
        <p:spPr>
          <a:xfrm>
            <a:off x="952500" y="9048750"/>
            <a:ext cx="8382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50" lang="zh-CN"/>
            </a:lvl1pPr>
          </a:lstStyle>
          <a:p>
            <a:pPr algn="l" marL="0" indent="0">
              <a:buNone/>
            </a:pPr>
            <a:r>
              <a:rPr lang="en-US" sz="19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</p:spTree>
    <p:extLst>
      <p:ext uri="{BB962C8B-B14F-4D97-AF65-F5344CB8AC3E}">
        <p14:creationId val="41391606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Centere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mage-center-panel Layout"/>
          <p:cNvSpPr/>
          <p:nvPr/>
        </p:nvSpPr>
        <p:spPr>
          <a:xfrm>
            <a:off x="2762250" y="3143250"/>
            <a:ext cx="4762500" cy="4762500"/>
          </a:xfrm>
          <a:prstGeom prst="roundRect">
            <a:avLst>
              <a:gd name="adj" fmla="val 4800"/>
            </a:avLst>
          </a:prstGeom>
          <a:solidFill>
            <a:srgbClr val="151C3A"/>
          </a:solidFill>
          <a:ln w="9525">
            <a:solidFill>
              <a:srgbClr val="2A3560"/>
            </a:solidFill>
          </a:ln>
        </p:spPr>
      </p:sp>
      <p:sp>
        <p:nvSpPr>
          <p:cNvPr id="3" name="image-center-title-slot Placeholder"/>
          <p:cNvSpPr>
            <a:spLocks noGrp="1"/>
          </p:cNvSpPr>
          <p:nvPr>
            <p:ph type="title"/>
          </p:nvPr>
        </p:nvSpPr>
        <p:spPr>
          <a:xfrm>
            <a:off x="952500" y="1047750"/>
            <a:ext cx="8382000" cy="1714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050" lang="zh-CN"/>
            </a:lvl1pPr>
          </a:lstStyle>
          <a:p>
            <a:pPr algn="ctr"/>
            <a:r>
              <a:rPr lang="en-US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4" name="image-center-picture-slot Placeholder"/>
          <p:cNvSpPr>
            <a:spLocks noGrp="1"/>
          </p:cNvSpPr>
          <p:nvPr>
            <p:ph type="pic" idx="1"/>
          </p:nvPr>
        </p:nvSpPr>
        <p:spPr>
          <a:xfrm>
            <a:off x="2762250" y="3143250"/>
            <a:ext cx="4762500" cy="4762500"/>
          </a:xfrm>
          <a:prstGeom prst="rect">
            <a:avLst/>
          </a:prstGeom>
          <a:noFill/>
          <a:ln>
            <a:noFill/>
          </a:ln>
        </p:spPr>
        <p:txBody>
          <a:bodyPr wrap="square" anchor="ctr" anchorCtr="0">
            <a:noAutofit/>
          </a:bodyPr>
          <a:lstStyle/>
          <a:p>
            <a:r>
              <a:rPr lang="en-US"/>
              <a:t>Click to add picture</a:t>
            </a:r>
            <a:endParaRPr lang="zh-CN"/>
          </a:p>
        </p:txBody>
      </p:sp>
      <p:sp>
        <p:nvSpPr>
          <p:cNvPr id="5" name="image-center-caption-slot Placeholder"/>
          <p:cNvSpPr>
            <a:spLocks noGrp="1"/>
          </p:cNvSpPr>
          <p:nvPr>
            <p:ph type="body" idx="2"/>
          </p:nvPr>
        </p:nvSpPr>
        <p:spPr>
          <a:xfrm>
            <a:off x="1333500" y="8286750"/>
            <a:ext cx="7620000" cy="666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50" lang="zh-CN"/>
            </a:lvl1pPr>
          </a:lstStyle>
          <a:p>
            <a:pPr algn="ctr" marL="0" indent="0">
              <a:buNone/>
            </a:pPr>
            <a:r>
              <a:rPr lang="en-US" sz="19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</p:spTree>
    <p:extLst>
      <p:ext uri="{BB962C8B-B14F-4D97-AF65-F5344CB8AC3E}">
        <p14:creationId val="23810053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p="http://schemas.openxmlformats.org/presentationml/2006/main" xmlns:p14="http://schemas.microsoft.com/office/powerpoint/2010/main" type="cust" preserve="1" showMasterSp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ding-accent Layout"/>
          <p:cNvSpPr/>
          <p:nvPr/>
        </p:nvSpPr>
        <p:spPr>
          <a:xfrm>
            <a:off x="4667250" y="3238500"/>
            <a:ext cx="952500" cy="76200"/>
          </a:xfrm>
          <a:prstGeom prst="roundRect">
            <a:avLst>
              <a:gd name="adj" fmla="val 50000"/>
            </a:avLst>
          </a:prstGeom>
          <a:solidFill>
            <a:srgbClr val="F2C66D"/>
          </a:solidFill>
          <a:ln>
            <a:noFill/>
          </a:ln>
        </p:spPr>
      </p:sp>
      <p:sp>
        <p:nvSpPr>
          <p:cNvPr id="3" name="ending-brand-band Layout"/>
          <p:cNvSpPr/>
          <p:nvPr/>
        </p:nvSpPr>
        <p:spPr>
          <a:xfrm>
            <a:off x="0" y="8572500"/>
            <a:ext cx="10287000" cy="1714500"/>
          </a:xfrm>
          <a:prstGeom prst="rect">
            <a:avLst/>
          </a:prstGeom>
          <a:solidFill>
            <a:srgbClr val="151C3A"/>
          </a:solidFill>
          <a:ln>
            <a:noFill/>
          </a:ln>
        </p:spPr>
      </p:sp>
      <p:sp>
        <p:nvSpPr>
          <p:cNvPr id="4" name="ending-message-slot Placeholder"/>
          <p:cNvSpPr>
            <a:spLocks noGrp="1"/>
          </p:cNvSpPr>
          <p:nvPr>
            <p:ph type="title"/>
          </p:nvPr>
        </p:nvSpPr>
        <p:spPr>
          <a:xfrm>
            <a:off x="952500" y="3810000"/>
            <a:ext cx="8382000" cy="2476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500" lang="zh-CN"/>
            </a:lvl1pPr>
          </a:lstStyle>
          <a:p>
            <a:pPr algn="ctr">
              <a:lnSpc>
                <a:spcPts val="6900"/>
              </a:lnSpc>
            </a:pPr>
            <a:r>
              <a:rPr lang="en-US" sz="45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Click to add title</a:t>
            </a:r>
            <a:endParaRPr lang="zh-CN"/>
          </a:p>
        </p:txBody>
      </p:sp>
      <p:sp>
        <p:nvSpPr>
          <p:cNvPr id="5" name="ending-cta-slot Placeholder"/>
          <p:cNvSpPr>
            <a:spLocks noGrp="1"/>
          </p:cNvSpPr>
          <p:nvPr>
            <p:ph type="body" idx="1"/>
          </p:nvPr>
        </p:nvSpPr>
        <p:spPr>
          <a:xfrm>
            <a:off x="1333500" y="6858000"/>
            <a:ext cx="7620000" cy="952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2250" lang="zh-CN"/>
            </a:lvl1pPr>
          </a:lstStyle>
          <a:p>
            <a:pPr algn="ctr" marL="0" indent="0">
              <a:lnSpc>
                <a:spcPts val="3300"/>
              </a:lnSpc>
              <a:buNone/>
            </a:pPr>
            <a:r>
              <a:rPr lang="en-US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  <p:sp>
        <p:nvSpPr>
          <p:cNvPr id="6" name="ending-brand-slot Placeholder"/>
          <p:cNvSpPr>
            <a:spLocks noGrp="1"/>
          </p:cNvSpPr>
          <p:nvPr>
            <p:ph type="body" idx="2"/>
          </p:nvPr>
        </p:nvSpPr>
        <p:spPr>
          <a:xfrm>
            <a:off x="952500" y="9144000"/>
            <a:ext cx="8382000" cy="571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 marL="0" indent="0">
              <a:buNone/>
              <a:defRPr sz="1950" lang="zh-CN"/>
            </a:lvl1pPr>
          </a:lstStyle>
          <a:p>
            <a:pPr algn="ctr" marL="0" indent="0">
              <a:buNone/>
            </a:pPr>
            <a:r>
              <a:rPr lang="en-US" sz="19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Click to add text</a:t>
            </a:r>
            <a:endParaRPr lang="zh-CN"/>
          </a:p>
        </p:txBody>
      </p:sp>
    </p:spTree>
    <p:extLst>
      <p:ext uri="{BB962C8B-B14F-4D97-AF65-F5344CB8AC3E}">
        <p14:creationId val="17360731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2" Type="http://schemas.openxmlformats.org/officeDocument/2006/relationships/theme" Target="../theme/theme1.xml"/>  <Relationship Id="rId13" Type="http://schemas.openxmlformats.org/officeDocument/2006/relationships/slideLayout" Target="../slideLayouts/slideLayout12.xml"/>
  <Relationship Id="rId14" Type="http://schemas.openxmlformats.org/officeDocument/2006/relationships/slideLayout" Target="../slideLayouts/slideLayout13.xml"/>
  <Relationship Id="rId15" Type="http://schemas.openxmlformats.org/officeDocument/2006/relationships/slideLayout" Target="../slideLayouts/slideLayout14.xml"/>
  <Relationship Id="rId16" Type="http://schemas.openxmlformats.org/officeDocument/2006/relationships/slideLayout" Target="../slideLayouts/slideLayout15.xml"/>
  <Relationship Id="rId17" Type="http://schemas.openxmlformats.org/officeDocument/2006/relationships/slideLayout" Target="../slideLayouts/slideLayout16.xml"/>
  <Relationship Id="rId18" Type="http://schemas.openxmlformats.org/officeDocument/2006/relationships/slideLayout" Target="../slideLayouts/slideLayout17.xml"/>
  <Relationship Id="rId19" Type="http://schemas.openxmlformats.org/officeDocument/2006/relationships/slideLayout" Target="../slideLayouts/slideLayout18.xml"/>
  <Relationship Id="rId20" Type="http://schemas.openxmlformats.org/officeDocument/2006/relationships/slideLayout" Target="../slideLayouts/slideLayout19.xml"/>
</Relationships>
</file>

<file path=ppt/slideMasters/slideMaster1.xml><?xml version="1.0" encoding="utf-8"?>
<p:sldMaster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>
  <p:cSld name="Moments Square">
    <p:bg>
      <p:bgPr>
        <a:solidFill>
          <a:srgbClr val="0B102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xStyles>
    <p:titleStyle>
      <a:lvl1pPr algn="ctr" defTabSz="457200" rtl="0" eaLnBrk="1" latinLnBrk="0" hangingPunct="1">
        <a:spcBef>
          <a:spcPct val="0"/>
        </a:spcBef>
        <a:buNone/>
        <a:defRPr sz="4050" kern="1200" lang="zh-CN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950" kern="1200" lang="zh-CN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50" kern="1200" lang="zh-CN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700" kern="1200" lang="zh-CN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600" kern="1200" lang="zh-CN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450" kern="1200" lang="zh-CN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350" kern="1200" lang="zh-CN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200" kern="1200" lang="zh-CN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100" kern="1200" lang="zh-CN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000" kern="1200" lang="zh-CN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2.xml"/>
  <Relationship Id="rId2" Type="http://schemas.openxmlformats.org/officeDocument/2006/relationships/image" Target="../media/image_7372ab7d243cabf9.png"/>
  <Relationship Id="rId3" Type="http://schemas.openxmlformats.org/officeDocument/2006/relationships/image" Target="../media/image_77d80eef54490abe.png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3.xml"/>
  <Relationship Id="rId2" Type="http://schemas.openxmlformats.org/officeDocument/2006/relationships/image" Target="../media/image_7372ab7d243cabf9.png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4.xml"/>
  <Relationship Id="rId2" Type="http://schemas.openxmlformats.org/officeDocument/2006/relationships/image" Target="../media/image_5f13e02da59f6d16.png"/>
  <Relationship Id="rId3" Type="http://schemas.openxmlformats.org/officeDocument/2006/relationships/image" Target="../media/image_a12e0e5efaf2a205.png"/>
  <Relationship Id="rId4" Type="http://schemas.openxmlformats.org/officeDocument/2006/relationships/image" Target="../media/image_af54394cebb9fc02.png"/>
  <Relationship Id="rId5" Type="http://schemas.openxmlformats.org/officeDocument/2006/relationships/image" Target="../media/image_044b85f08d57903c.png"/>
  <Relationship Id="rId6" Type="http://schemas.openxmlformats.org/officeDocument/2006/relationships/image" Target="../media/image_7372ab7d243cabf9.png"/>
  <Relationship Id="rId7" Type="http://schemas.openxmlformats.org/officeDocument/2006/relationships/image" Target="../media/image_cc5ea9523e45a947.png"/>
  <Relationship Id="rId8" Type="http://schemas.openxmlformats.org/officeDocument/2006/relationships/image" Target="../media/image_9409010f33f84eb6.png"/>
  <Relationship Id="rId9" Type="http://schemas.openxmlformats.org/officeDocument/2006/relationships/image" Target="../media/image_3eabfd64d7f515a5.png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5.xml"/>
  <Relationship Id="rId2" Type="http://schemas.openxmlformats.org/officeDocument/2006/relationships/image" Target="../media/image_7372ab7d243cabf9.png"/>
  <Relationship Id="rId3" Type="http://schemas.openxmlformats.org/officeDocument/2006/relationships/image" Target="../media/image_7372ab7d243cabf9.png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6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7.xml"/>
  <Relationship Id="rId2" Type="http://schemas.openxmlformats.org/officeDocument/2006/relationships/image" Target="../media/image_723560aeaa9569eb.jpg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8.xml"/>
  <Relationship Id="rId2" Type="http://schemas.openxmlformats.org/officeDocument/2006/relationships/image" Target="../media/image_1e0d83d5d9bff670.jpg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19.xml"/>
  <Relationship Id="rId2" Type="http://schemas.openxmlformats.org/officeDocument/2006/relationships/image" Target="../media/image_7372ab7d243cabf9.png"/>
  <Relationship Id="rId3" Type="http://schemas.openxmlformats.org/officeDocument/2006/relationships/image" Target="../media/image_7372ab7d243cabf9.png"/>
  <Relationship Id="rId4" Type="http://schemas.openxmlformats.org/officeDocument/2006/relationships/image" Target="../media/image_7372ab7d243cabf9.png"/>
  <Relationship Id="rId5" Type="http://schemas.openxmlformats.org/officeDocument/2006/relationships/image" Target="../media/image_77d80eef54490abe.png"/>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ver-title-slot Placeholder Carrier"/>
          <p:cNvSpPr txBox="1"/>
          <p:nvPr>
            <p:ph type="title"/>
          </p:nvPr>
        </p:nvSpPr>
        <p:spPr>
          <a:xfrm>
            <a:off x="1853184" y="3893820"/>
            <a:ext cx="6580632" cy="1047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54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十五的月亮</a:t>
            </a:r>
            <a:r>
              <a:rPr lang="zh-CN" sz="5400" b="1" dirty="0">
                <a:solidFill>
                  <a:srgbClr val="F2C66D"/>
                </a:solidFill>
                <a:latin typeface="+mj-lt"/>
                <a:ea typeface="+mj-ea"/>
                <a:cs typeface="+mj-cs"/>
              </a:rPr>
              <a:t>十六圆？</a:t>
            </a:r>
          </a:p>
        </p:txBody>
      </p:sp>
      <p:sp>
        <p:nvSpPr>
          <p:cNvPr id="7" name="cover-subtitle-slot Placeholder Carrier"/>
          <p:cNvSpPr txBox="1"/>
          <p:nvPr>
            <p:ph type="subTitle" idx="1"/>
          </p:nvPr>
        </p:nvSpPr>
        <p:spPr>
          <a:xfrm>
            <a:off x="2481345" y="6348412"/>
            <a:ext cx="5324310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2026 年中秋：今年要到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八月十七</a:t>
            </a:r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才最圆</a:t>
            </a:r>
          </a:p>
        </p:txBody>
      </p:sp>
      <p:sp>
        <p:nvSpPr>
          <p:cNvPr id="9" name="cover-brand-slot Placeholder Carrier"/>
          <p:cNvSpPr txBox="1"/>
          <p:nvPr>
            <p:ph type="body" idx="2"/>
          </p:nvPr>
        </p:nvSpPr>
        <p:spPr>
          <a:xfrm>
            <a:off x="3842785" y="9314498"/>
            <a:ext cx="2601431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19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中秋月相小科普 · 1 / 8</a:t>
            </a:r>
          </a:p>
        </p:txBody>
      </p:sp>
      <p:grpSp>
        <p:nvGrpSpPr>
          <p:cNvPr id="20" name="star-field"/>
          <p:cNvGrpSpPr/>
          <p:nvPr/>
        </p:nvGrpSpPr>
        <p:grpSpPr>
          <a:xfrm>
            <a:off x="576262" y="781050"/>
            <a:ext cx="9158288" cy="6967537"/>
            <a:chOff x="576262" y="781050"/>
            <a:chExt cx="9158288" cy="6967537"/>
          </a:xfrm>
        </p:grpSpPr>
        <p:sp>
          <p:nvSpPr>
            <p:cNvPr id="10" name="Ellipse 10"/>
            <p:cNvSpPr/>
            <p:nvPr/>
          </p:nvSpPr>
          <p:spPr>
            <a:xfrm>
              <a:off x="890588" y="1100138"/>
              <a:ext cx="47625" cy="47625"/>
            </a:xfrm>
            <a:prstGeom prst="ellipse">
              <a:avLst/>
            </a:prstGeom>
            <a:solidFill>
              <a:srgbClr val="F3EFE2">
                <a:alpha val="70000"/>
              </a:srgbClr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024062" y="2195512"/>
              <a:ext cx="28575" cy="28575"/>
            </a:xfrm>
            <a:prstGeom prst="ellipse">
              <a:avLst/>
            </a:prstGeom>
            <a:solidFill>
              <a:srgbClr val="F3EFE2">
                <a:alpha val="50000"/>
              </a:srgbClr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3009900" y="781050"/>
              <a:ext cx="38100" cy="38100"/>
            </a:xfrm>
            <a:prstGeom prst="ellipse">
              <a:avLst/>
            </a:prstGeom>
            <a:solidFill>
              <a:srgbClr val="F3EFE2">
                <a:alpha val="60000"/>
              </a:srgbClr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7329488" y="890588"/>
              <a:ext cx="47625" cy="47625"/>
            </a:xfrm>
            <a:prstGeom prst="ellipse">
              <a:avLst/>
            </a:prstGeom>
            <a:solidFill>
              <a:srgbClr val="F3EFE2">
                <a:alpha val="70000"/>
              </a:srgbClr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8482012" y="1985962"/>
              <a:ext cx="28575" cy="28575"/>
            </a:xfrm>
            <a:prstGeom prst="ellipse">
              <a:avLst/>
            </a:prstGeom>
            <a:solidFill>
              <a:srgbClr val="F3EFE2">
                <a:alpha val="50000"/>
              </a:srgbClr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353550" y="1181100"/>
              <a:ext cx="38100" cy="38100"/>
            </a:xfrm>
            <a:prstGeom prst="ellipse">
              <a:avLst/>
            </a:prstGeom>
            <a:solidFill>
              <a:srgbClr val="F3EFE2">
                <a:alpha val="60000"/>
              </a:srgbClr>
            </a:solidFill>
            <a:ln>
              <a:noFill/>
            </a:ln>
          </p:spPr>
        </p:sp>
        <p:sp>
          <p:nvSpPr>
            <p:cNvPr id="16" name="Ellipse 16"/>
            <p:cNvSpPr/>
            <p:nvPr/>
          </p:nvSpPr>
          <p:spPr>
            <a:xfrm>
              <a:off x="1314450" y="7505700"/>
              <a:ext cx="38100" cy="38100"/>
            </a:xfrm>
            <a:prstGeom prst="ellipse">
              <a:avLst/>
            </a:prstGeom>
            <a:solidFill>
              <a:srgbClr val="F3EFE2">
                <a:alpha val="45000"/>
              </a:srgbClr>
            </a:solidFill>
            <a:ln>
              <a:noFill/>
            </a:ln>
          </p:spPr>
        </p:sp>
        <p:sp>
          <p:nvSpPr>
            <p:cNvPr id="17" name="Ellipse 17"/>
            <p:cNvSpPr/>
            <p:nvPr/>
          </p:nvSpPr>
          <p:spPr>
            <a:xfrm>
              <a:off x="8901112" y="7720012"/>
              <a:ext cx="28575" cy="28575"/>
            </a:xfrm>
            <a:prstGeom prst="ellipse">
              <a:avLst/>
            </a:prstGeom>
            <a:solidFill>
              <a:srgbClr val="F3EFE2">
                <a:alpha val="45000"/>
              </a:srgbClr>
            </a:solidFill>
            <a:ln>
              <a:noFill/>
            </a:ln>
          </p:spPr>
        </p:sp>
        <p:sp>
          <p:nvSpPr>
            <p:cNvPr id="18" name="Ellipse 18"/>
            <p:cNvSpPr/>
            <p:nvPr/>
          </p:nvSpPr>
          <p:spPr>
            <a:xfrm>
              <a:off x="576262" y="5319712"/>
              <a:ext cx="28575" cy="28575"/>
            </a:xfrm>
            <a:prstGeom prst="ellipse">
              <a:avLst/>
            </a:prstGeom>
            <a:solidFill>
              <a:srgbClr val="F3EFE2">
                <a:alpha val="40000"/>
              </a:srgbClr>
            </a:solidFill>
            <a:ln>
              <a:noFill/>
            </a:ln>
          </p:spPr>
        </p:sp>
        <p:sp>
          <p:nvSpPr>
            <p:cNvPr id="19" name="Ellipse 19"/>
            <p:cNvSpPr/>
            <p:nvPr/>
          </p:nvSpPr>
          <p:spPr>
            <a:xfrm>
              <a:off x="9696450" y="4933950"/>
              <a:ext cx="38100" cy="38100"/>
            </a:xfrm>
            <a:prstGeom prst="ellipse">
              <a:avLst/>
            </a:prstGeom>
            <a:solidFill>
              <a:srgbClr val="F3EFE2">
                <a:alpha val="40000"/>
              </a:srgbClr>
            </a:solidFill>
            <a:ln>
              <a:noFill/>
            </a:ln>
          </p:spPr>
        </p:sp>
      </p:grpSp>
      <p:sp>
        <p:nvSpPr>
          <p:cNvPr id="21" name="Ellipse 21"/>
          <p:cNvSpPr/>
          <p:nvPr/>
        </p:nvSpPr>
        <p:spPr>
          <a:xfrm>
            <a:off x="3619500" y="190500"/>
            <a:ext cx="3048000" cy="3048000"/>
          </a:xfrm>
          <a:prstGeom prst="ellipse">
            <a:avLst/>
          </a:prstGeom>
          <a:gradFill>
            <a:gsLst>
              <a:gs pos="0">
                <a:srgbClr val="F2C66D">
                  <a:alpha val="22000"/>
                </a:srgbClr>
              </a:gs>
              <a:gs pos="55000">
                <a:srgbClr val="7F8FC4">
                  <a:alpha val="8000"/>
                </a:srgbClr>
              </a:gs>
              <a:gs pos="100000">
                <a:srgbClr val="0B1026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</p:sp>
      <p:grpSp>
        <p:nvGrpSpPr>
          <p:cNvPr id="23" name="!!moon-hero"/>
          <p:cNvGrpSpPr/>
          <p:nvPr/>
        </p:nvGrpSpPr>
        <p:grpSpPr>
          <a:xfrm>
            <a:off x="4191000" y="762000"/>
            <a:ext cx="1905000" cy="1905000"/>
            <a:chOff x="4191000" y="762000"/>
            <a:chExt cx="1905000" cy="1905000"/>
          </a:xfrm>
        </p:grpSpPr>
        <p:pic>
          <p:nvPicPr>
            <p:cNvPr id="22" name="Image 2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91000" y="762000"/>
              <a:ext cx="1905000" cy="1905000"/>
            </a:xfrm>
            <a:prstGeom prst="rect">
              <a:avLst/>
            </a:prstGeom>
          </p:spPr>
        </p:pic>
      </p:grpSp>
      <p:grpSp>
        <p:nvGrpSpPr>
          <p:cNvPr id="25" name="osmanthus-sprig"/>
          <p:cNvGrpSpPr/>
          <p:nvPr/>
        </p:nvGrpSpPr>
        <p:grpSpPr>
          <a:xfrm>
            <a:off x="8176039" y="7334250"/>
            <a:ext cx="1250121" cy="1390650"/>
            <a:chOff x="8176039" y="7334250"/>
            <a:chExt cx="1250121" cy="1390650"/>
          </a:xfrm>
        </p:grpSpPr>
        <p:pic>
          <p:nvPicPr>
            <p:cNvPr id="24" name="Image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176039" y="7334250"/>
              <a:ext cx="1250121" cy="1390650"/>
            </a:xfrm>
            <a:prstGeom prst="rect">
              <a:avLst/>
            </a:prstGeom>
          </p:spPr>
        </p:pic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8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8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8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6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tement-message-slot Placeholder Carrier"/>
          <p:cNvSpPr txBox="1"/>
          <p:nvPr>
            <p:ph type="title"/>
          </p:nvPr>
        </p:nvSpPr>
        <p:spPr>
          <a:xfrm>
            <a:off x="2552700" y="4219575"/>
            <a:ext cx="5181600" cy="17907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ctr">
              <a:lnSpc>
                <a:spcPts val="7200"/>
              </a:lnSpc>
            </a:pPr>
            <a:r>
              <a:rPr lang="zh-CN" sz="45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今年月亮最圆的时刻</a:t>
            </a:r>
            <a:br/>
            <a:r>
              <a:rPr lang="zh-CN" sz="4500" b="1" dirty="0">
                <a:solidFill>
                  <a:srgbClr val="F2C66D"/>
                </a:solidFill>
                <a:latin typeface="+mj-lt"/>
                <a:ea typeface="+mj-ea"/>
                <a:cs typeface="+mj-cs"/>
              </a:rPr>
              <a:t>9月27日 0:49</a:t>
            </a:r>
          </a:p>
        </p:txBody>
      </p:sp>
      <p:sp>
        <p:nvSpPr>
          <p:cNvPr id="6" name="statement-support-slot Placeholder Carrier"/>
          <p:cNvSpPr txBox="1"/>
          <p:nvPr>
            <p:ph type="body" idx="1"/>
          </p:nvPr>
        </p:nvSpPr>
        <p:spPr>
          <a:xfrm>
            <a:off x="2035797" y="7377112"/>
            <a:ext cx="6215405" cy="8782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ctr" marL="0" indent="0">
              <a:lnSpc>
                <a:spcPts val="3450"/>
              </a:lnSpc>
              <a:buNone/>
            </a:pP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农历八月十七凌晨（北京时间）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据南京日报、广州市五羊天象馆 2026-09-22 发布</a:t>
            </a:r>
          </a:p>
        </p:txBody>
      </p:sp>
      <p:grpSp>
        <p:nvGrpSpPr>
          <p:cNvPr id="14" name="star-field"/>
          <p:cNvGrpSpPr/>
          <p:nvPr/>
        </p:nvGrpSpPr>
        <p:grpSpPr>
          <a:xfrm>
            <a:off x="800100" y="747712"/>
            <a:ext cx="8701087" cy="8410575"/>
            <a:chOff x="800100" y="747712"/>
            <a:chExt cx="8701087" cy="8410575"/>
          </a:xfrm>
        </p:grpSpPr>
        <p:sp>
          <p:nvSpPr>
            <p:cNvPr id="8" name="Ellipse 8"/>
            <p:cNvSpPr/>
            <p:nvPr/>
          </p:nvSpPr>
          <p:spPr>
            <a:xfrm>
              <a:off x="1123950" y="1314450"/>
              <a:ext cx="38100" cy="38100"/>
            </a:xfrm>
            <a:prstGeom prst="ellipse">
              <a:avLst/>
            </a:prstGeom>
            <a:solidFill>
              <a:srgbClr val="F3EFE2">
                <a:alpha val="60000"/>
              </a:srgbClr>
            </a:solidFill>
            <a:ln>
              <a:noFill/>
            </a:ln>
          </p:spPr>
        </p:sp>
        <p:sp>
          <p:nvSpPr>
            <p:cNvPr id="9" name="Ellipse 9"/>
            <p:cNvSpPr/>
            <p:nvPr/>
          </p:nvSpPr>
          <p:spPr>
            <a:xfrm>
              <a:off x="2481262" y="747712"/>
              <a:ext cx="28575" cy="28575"/>
            </a:xfrm>
            <a:prstGeom prst="ellipse">
              <a:avLst/>
            </a:prstGeom>
            <a:solidFill>
              <a:srgbClr val="F3EFE2">
                <a:alpha val="50000"/>
              </a:srgbClr>
            </a:solidFill>
            <a:ln>
              <a:noFill/>
            </a:ln>
          </p:spPr>
        </p:sp>
        <p:sp>
          <p:nvSpPr>
            <p:cNvPr id="10" name="Ellipse 10"/>
            <p:cNvSpPr/>
            <p:nvPr/>
          </p:nvSpPr>
          <p:spPr>
            <a:xfrm>
              <a:off x="7862888" y="1119188"/>
              <a:ext cx="47625" cy="47625"/>
            </a:xfrm>
            <a:prstGeom prst="ellipse">
              <a:avLst/>
            </a:prstGeom>
            <a:solidFill>
              <a:srgbClr val="F3EFE2">
                <a:alpha val="70000"/>
              </a:srgbClr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9129712" y="2462212"/>
              <a:ext cx="28575" cy="28575"/>
            </a:xfrm>
            <a:prstGeom prst="ellipse">
              <a:avLst/>
            </a:prstGeom>
            <a:solidFill>
              <a:srgbClr val="F3EFE2">
                <a:alpha val="50000"/>
              </a:srgbClr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800100" y="8839200"/>
              <a:ext cx="38100" cy="38100"/>
            </a:xfrm>
            <a:prstGeom prst="ellipse">
              <a:avLst/>
            </a:prstGeom>
            <a:solidFill>
              <a:srgbClr val="F3EFE2">
                <a:alpha val="45000"/>
              </a:srgbClr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9472612" y="9129712"/>
              <a:ext cx="28575" cy="28575"/>
            </a:xfrm>
            <a:prstGeom prst="ellipse">
              <a:avLst/>
            </a:prstGeom>
            <a:solidFill>
              <a:srgbClr val="F3EFE2">
                <a:alpha val="45000"/>
              </a:srgbClr>
            </a:solidFill>
            <a:ln>
              <a:noFill/>
            </a:ln>
          </p:spPr>
        </p:sp>
      </p:grpSp>
      <p:grpSp>
        <p:nvGrpSpPr>
          <p:cNvPr id="16" name="!!moon-hero"/>
          <p:cNvGrpSpPr/>
          <p:nvPr/>
        </p:nvGrpSpPr>
        <p:grpSpPr>
          <a:xfrm>
            <a:off x="4476750" y="1524000"/>
            <a:ext cx="1333500" cy="1333500"/>
            <a:chOff x="4476750" y="1524000"/>
            <a:chExt cx="1333500" cy="1333500"/>
          </a:xfrm>
        </p:grpSpPr>
        <p:pic>
          <p:nvPicPr>
            <p:cNvPr id="15" name="Image 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476750" y="1524000"/>
              <a:ext cx="1333500" cy="1333500"/>
            </a:xfrm>
            <a:prstGeom prst="rect">
              <a:avLst/>
            </a:prstGeom>
          </p:spPr>
        </p:pic>
      </p:grpSp>
      <p:sp>
        <p:nvSpPr>
          <p:cNvPr id="17" name="TextBox 17"/>
          <p:cNvSpPr txBox="1"/>
          <p:nvPr/>
        </p:nvSpPr>
        <p:spPr>
          <a:xfrm>
            <a:off x="4939422" y="9744075"/>
            <a:ext cx="40815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2 / 8</a:t>
            </a:r>
          </a:p>
        </p:txBody>
      </p: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-content-title-slot Placeholder Carrier"/>
          <p:cNvSpPr txBox="1"/>
          <p:nvPr>
            <p:ph type="title"/>
          </p:nvPr>
        </p:nvSpPr>
        <p:spPr>
          <a:xfrm>
            <a:off x="933450" y="1944052"/>
            <a:ext cx="6612363" cy="7905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 xml:space="preserve">月相走一圈：平均 </a:t>
            </a:r>
            <a:r>
              <a:rPr lang="zh-CN" sz="4050" b="1" dirty="0">
                <a:solidFill>
                  <a:srgbClr val="F2C66D"/>
                </a:solidFill>
                <a:latin typeface="+mj-lt"/>
                <a:ea typeface="+mj-ea"/>
                <a:cs typeface="+mj-cs"/>
              </a:rPr>
              <a:t>29.53 天</a:t>
            </a:r>
          </a:p>
        </p:txBody>
      </p:sp>
      <p:sp>
        <p:nvSpPr>
          <p:cNvPr id="5" name="title-content-body-slot Placeholder Carrier"/>
          <p:cNvSpPr txBox="1"/>
          <p:nvPr>
            <p:ph type="body" idx="1"/>
          </p:nvPr>
        </p:nvSpPr>
        <p:spPr>
          <a:xfrm>
            <a:off x="941070" y="3852862"/>
            <a:ext cx="5832729" cy="13544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 marL="0" indent="0">
              <a:lnSpc>
                <a:spcPts val="3600"/>
              </a:lnSpc>
              <a:buNone/>
            </a:pP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月亮从“朔”（几乎看不见）走到“望”（最圆），</a:t>
            </a:r>
            <a:br/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 xml:space="preserve">再回到“朔”，一个朔望月平均 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29.53 天</a:t>
            </a: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。</a:t>
            </a:r>
            <a:br/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所以满月最常落在农历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十五或十六</a:t>
            </a: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。</a:t>
            </a:r>
          </a:p>
        </p:txBody>
      </p:sp>
      <p:sp>
        <p:nvSpPr>
          <p:cNvPr id="6" name="title-content-footer-slot Placeholder Carrier"/>
          <p:cNvSpPr txBox="1"/>
          <p:nvPr>
            <p:ph type="ftr" idx="2"/>
          </p:nvPr>
        </p:nvSpPr>
        <p:spPr>
          <a:xfrm>
            <a:off x="944880" y="9153525"/>
            <a:ext cx="6881708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来源：中国科学院紫金山天文台（中国新闻网 2026-09-22）· 月相示意为整理</a:t>
            </a:r>
          </a:p>
        </p:txBody>
      </p:sp>
      <p:grpSp>
        <p:nvGrpSpPr>
          <p:cNvPr id="12" name="phase-row-waxing"/>
          <p:cNvGrpSpPr/>
          <p:nvPr/>
        </p:nvGrpSpPr>
        <p:grpSpPr>
          <a:xfrm>
            <a:off x="1047750" y="6067425"/>
            <a:ext cx="4000500" cy="819150"/>
            <a:chOff x="1047750" y="6067425"/>
            <a:chExt cx="4000500" cy="819150"/>
          </a:xfrm>
        </p:grpSpPr>
        <p:sp>
          <p:nvSpPr>
            <p:cNvPr id="7" name="Line 7"/>
            <p:cNvSpPr/>
            <p:nvPr/>
          </p:nvSpPr>
          <p:spPr>
            <a:xfrm>
              <a:off x="1047750" y="6477000"/>
              <a:ext cx="4000500" cy="9525"/>
            </a:xfrm>
            <a:custGeom>
              <a:avLst/>
              <a:gdLst/>
              <a:ahLst/>
              <a:cxnLst/>
              <a:rect l="l" t="t" r="r" b="b"/>
              <a:pathLst>
                <a:path w="4000500" h="9525">
                  <a:moveTo>
                    <a:pt x="0" y="0"/>
                  </a:moveTo>
                  <a:lnTo>
                    <a:pt x="4000500" y="0"/>
                  </a:lnTo>
                </a:path>
              </a:pathLst>
            </a:custGeom>
            <a:noFill/>
            <a:ln w="19050">
              <a:solidFill>
                <a:srgbClr val="2A3560"/>
              </a:solidFill>
            </a:ln>
          </p:spPr>
        </p:sp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66800" y="6067425"/>
              <a:ext cx="819150" cy="819150"/>
            </a:xfrm>
            <a:prstGeom prst="rect">
              <a:avLst/>
            </a:prstGeom>
          </p:spPr>
        </p:pic>
        <p:pic>
          <p:nvPicPr>
            <p:cNvPr id="9" name="Image 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114550" y="6067425"/>
              <a:ext cx="819150" cy="819150"/>
            </a:xfrm>
            <a:prstGeom prst="rect">
              <a:avLst/>
            </a:prstGeom>
          </p:spPr>
        </p:pic>
        <p:pic>
          <p:nvPicPr>
            <p:cNvPr id="10" name="Image 1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62300" y="6067425"/>
              <a:ext cx="819150" cy="819150"/>
            </a:xfrm>
            <a:prstGeom prst="rect">
              <a:avLst/>
            </a:prstGeom>
          </p:spPr>
        </p:pic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10050" y="6067425"/>
              <a:ext cx="819150" cy="819150"/>
            </a:xfrm>
            <a:prstGeom prst="rect">
              <a:avLst/>
            </a:prstGeom>
          </p:spPr>
        </p:pic>
      </p:grpSp>
      <p:grpSp>
        <p:nvGrpSpPr>
          <p:cNvPr id="14" name="!!moon-hero"/>
          <p:cNvGrpSpPr/>
          <p:nvPr/>
        </p:nvGrpSpPr>
        <p:grpSpPr>
          <a:xfrm>
            <a:off x="5105400" y="5905500"/>
            <a:ext cx="1143000" cy="1143000"/>
            <a:chOff x="5105400" y="5905500"/>
            <a:chExt cx="1143000" cy="1143000"/>
          </a:xfrm>
        </p:grpSpPr>
        <p:pic>
          <p:nvPicPr>
            <p:cNvPr id="13" name="Image 1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05400" y="5905500"/>
              <a:ext cx="1143000" cy="1143000"/>
            </a:xfrm>
            <a:prstGeom prst="rect">
              <a:avLst/>
            </a:prstGeom>
          </p:spPr>
        </p:pic>
      </p:grpSp>
      <p:grpSp>
        <p:nvGrpSpPr>
          <p:cNvPr id="19" name="phase-row-waning"/>
          <p:cNvGrpSpPr/>
          <p:nvPr/>
        </p:nvGrpSpPr>
        <p:grpSpPr>
          <a:xfrm>
            <a:off x="6305550" y="6067425"/>
            <a:ext cx="2990850" cy="819150"/>
            <a:chOff x="6305550" y="6067425"/>
            <a:chExt cx="2990850" cy="819150"/>
          </a:xfrm>
        </p:grpSpPr>
        <p:sp>
          <p:nvSpPr>
            <p:cNvPr id="15" name="Line 15"/>
            <p:cNvSpPr/>
            <p:nvPr/>
          </p:nvSpPr>
          <p:spPr>
            <a:xfrm>
              <a:off x="6305550" y="6477000"/>
              <a:ext cx="2990850" cy="1"/>
            </a:xfrm>
            <a:prstGeom prst="line">
              <a:avLst/>
            </a:prstGeom>
            <a:noFill/>
            <a:ln w="19050">
              <a:solidFill>
                <a:srgbClr val="2A3560"/>
              </a:solidFill>
              <a:tailEnd type="triangle" w="lg" len="lg"/>
            </a:ln>
          </p:spPr>
        </p:sp>
        <p:pic>
          <p:nvPicPr>
            <p:cNvPr id="16" name="Imag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305550" y="6067425"/>
              <a:ext cx="819150" cy="819150"/>
            </a:xfrm>
            <a:prstGeom prst="rect">
              <a:avLst/>
            </a:prstGeom>
          </p:spPr>
        </p:pic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353300" y="6067425"/>
              <a:ext cx="819150" cy="819150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401050" y="6067425"/>
              <a:ext cx="819150" cy="819150"/>
            </a:xfrm>
            <a:prstGeom prst="rect">
              <a:avLst/>
            </a:prstGeom>
          </p:spPr>
        </p:pic>
      </p:grpSp>
      <p:grpSp>
        <p:nvGrpSpPr>
          <p:cNvPr id="25" name="phase-labels"/>
          <p:cNvGrpSpPr/>
          <p:nvPr/>
        </p:nvGrpSpPr>
        <p:grpSpPr>
          <a:xfrm>
            <a:off x="1335214" y="7371398"/>
            <a:ext cx="6700076" cy="703897"/>
            <a:chOff x="1335214" y="7371398"/>
            <a:chExt cx="6700076" cy="703897"/>
          </a:xfrm>
        </p:grpSpPr>
        <p:sp>
          <p:nvSpPr>
            <p:cNvPr id="20" name="TextBox 20"/>
            <p:cNvSpPr txBox="1"/>
            <p:nvPr/>
          </p:nvSpPr>
          <p:spPr>
            <a:xfrm>
              <a:off x="1335214" y="7371398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朔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3299460" y="73713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上弦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535740" y="7371398"/>
              <a:ext cx="28232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b="1" dirty="0">
                  <a:solidFill>
                    <a:srgbClr val="F2C66D"/>
                  </a:solidFill>
                  <a:latin typeface="+mn-lt"/>
                  <a:ea typeface="+mn-ea"/>
                  <a:cs typeface="+mn-cs"/>
                </a:rPr>
                <a:t>望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90460" y="73713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下弦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16580" y="7781925"/>
              <a:ext cx="405384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从左到右：一个朔望月里月相的变化（示意）</a:t>
              </a:r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8933965" y="9763125"/>
            <a:ext cx="40815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3 / 8</a:t>
            </a:r>
          </a:p>
        </p:txBody>
      </p: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7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mc="http://schemas.openxmlformats.org/markup-compatibility/2006" xmlns:p="http://schemas.openxmlformats.org/presentationml/2006/main" xmlns:p14="http://schemas.microsoft.com/office/powerpoint/2010/main" xmlns:p159="http://schemas.microsoft.com/office/powerpoint/2015/09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wo-column-title-slot Placeholder Carrier"/>
          <p:cNvSpPr txBox="1"/>
          <p:nvPr>
            <p:ph type="title"/>
          </p:nvPr>
        </p:nvSpPr>
        <p:spPr>
          <a:xfrm>
            <a:off x="933450" y="1658302"/>
            <a:ext cx="3982136" cy="14001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4800"/>
              </a:lnSpc>
            </a:pPr>
            <a:r>
              <a:rPr lang="zh-CN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中秋夜 vs 最圆时</a:t>
            </a:r>
          </a:p>
          <a:p>
            <a:pPr algn="l">
              <a:lnSpc>
                <a:spcPts val="4800"/>
              </a:lnSpc>
            </a:pPr>
            <a:r>
              <a:rPr lang="zh-CN" sz="2250" dirty="0">
                <a:solidFill>
                  <a:srgbClr val="A9B3D1"/>
                </a:solidFill>
                <a:latin typeface="+mj-lt"/>
                <a:ea typeface="+mj-ea"/>
                <a:cs typeface="+mj-cs"/>
              </a:rPr>
              <a:t>相差两天，肉眼看差别很小</a:t>
            </a:r>
          </a:p>
        </p:txBody>
      </p:sp>
      <p:sp>
        <p:nvSpPr>
          <p:cNvPr id="6" name="two-column-left-slot Placeholder Carrier"/>
          <p:cNvSpPr txBox="1"/>
          <p:nvPr>
            <p:ph idx="1"/>
          </p:nvPr>
        </p:nvSpPr>
        <p:spPr>
          <a:xfrm>
            <a:off x="1245870" y="4157662"/>
            <a:ext cx="2594610" cy="18116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3600"/>
              </a:lnSpc>
            </a:pPr>
            <a:r>
              <a:rPr lang="zh-CN" sz="2250" b="1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9月25日 · 十五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中秋夜，月面被照亮</a:t>
            </a:r>
            <a:br/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 xml:space="preserve">已超过 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98%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左侧有少许缺痕</a:t>
            </a:r>
          </a:p>
        </p:txBody>
      </p:sp>
      <p:sp>
        <p:nvSpPr>
          <p:cNvPr id="8" name="two-column-right-slot Placeholder Carrier"/>
          <p:cNvSpPr txBox="1"/>
          <p:nvPr>
            <p:ph idx="2"/>
          </p:nvPr>
        </p:nvSpPr>
        <p:spPr>
          <a:xfrm>
            <a:off x="5627370" y="4157662"/>
            <a:ext cx="2023110" cy="18116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3600"/>
              </a:lnSpc>
            </a:pPr>
            <a:r>
              <a:rPr lang="zh-CN" sz="2250" b="1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9月27日 · 十七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凌晨 0:49 到达</a:t>
            </a:r>
            <a:br/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“望”</a:t>
            </a: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：一个月里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月相最圆的时刻</a:t>
            </a:r>
          </a:p>
        </p:txBody>
      </p:sp>
      <p:sp>
        <p:nvSpPr>
          <p:cNvPr id="10" name="two-column-footer-slot Placeholder Carrier"/>
          <p:cNvSpPr txBox="1"/>
          <p:nvPr>
            <p:ph type="ftr" idx="3"/>
          </p:nvPr>
        </p:nvSpPr>
        <p:spPr>
          <a:xfrm>
            <a:off x="944880" y="9153525"/>
            <a:ext cx="744359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来源：紫金山天文台（中国新闻网 2026-09-22）；南京日报（光明网 2026-09-22）</a:t>
            </a:r>
          </a:p>
        </p:txBody>
      </p:sp>
      <p:grpSp>
        <p:nvGrpSpPr>
          <p:cNvPr id="13" name="left-moon"/>
          <p:cNvGrpSpPr/>
          <p:nvPr/>
        </p:nvGrpSpPr>
        <p:grpSpPr>
          <a:xfrm>
            <a:off x="2143125" y="6572250"/>
            <a:ext cx="1428750" cy="1428750"/>
            <a:chOff x="2143125" y="6572250"/>
            <a:chExt cx="1428750" cy="1428750"/>
          </a:xfrm>
        </p:grpSpPr>
        <p:pic>
          <p:nvPicPr>
            <p:cNvPr id="11" name="Image 1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143125" y="6572250"/>
              <a:ext cx="1428750" cy="1428750"/>
            </a:xfrm>
            <a:prstGeom prst="rect">
              <a:avLst/>
            </a:prstGeom>
          </p:spPr>
        </p:pic>
        <p:sp>
          <p:nvSpPr>
            <p:cNvPr id="12" name="Freeform 12"/>
            <p:cNvSpPr/>
            <p:nvPr/>
          </p:nvSpPr>
          <p:spPr>
            <a:xfrm>
              <a:off x="2257425" y="6686550"/>
              <a:ext cx="600075" cy="1200150"/>
            </a:xfrm>
            <a:prstGeom prst="moon">
              <a:avLst>
                <a:gd name="adj" fmla="val 18000"/>
              </a:avLst>
            </a:prstGeom>
            <a:solidFill>
              <a:srgbClr val="0B1026">
                <a:alpha val="72000"/>
              </a:srgbClr>
            </a:solidFill>
            <a:ln>
              <a:noFill/>
            </a:ln>
          </p:spPr>
        </p:sp>
      </p:grpSp>
      <p:grpSp>
        <p:nvGrpSpPr>
          <p:cNvPr id="15" name="!!moon-hero"/>
          <p:cNvGrpSpPr/>
          <p:nvPr/>
        </p:nvGrpSpPr>
        <p:grpSpPr>
          <a:xfrm>
            <a:off x="6619875" y="6572250"/>
            <a:ext cx="1428750" cy="1428750"/>
            <a:chOff x="6619875" y="6572250"/>
            <a:chExt cx="1428750" cy="1428750"/>
          </a:xfrm>
        </p:grpSpPr>
        <p:pic>
          <p:nvPicPr>
            <p:cNvPr id="14" name="Image 1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619875" y="6572250"/>
              <a:ext cx="1428750" cy="1428750"/>
            </a:xfrm>
            <a:prstGeom prst="rect">
              <a:avLst/>
            </a:prstGeom>
          </p:spPr>
        </p:pic>
      </p:grpSp>
      <p:sp>
        <p:nvSpPr>
          <p:cNvPr id="16" name="TextBox 16"/>
          <p:cNvSpPr txBox="1"/>
          <p:nvPr/>
        </p:nvSpPr>
        <p:spPr>
          <a:xfrm>
            <a:off x="8933965" y="9763125"/>
            <a:ext cx="40815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4 / 8</a:t>
            </a:r>
          </a:p>
        </p:txBody>
      </p:sp>
    </p:spTree>
  </p:cSld>
  <p:clrMapOvr>
    <a:masterClrMapping/>
  </p:clrMapOvr>
  <mc:AlternateContent>
    <mc:Choice Requires="p159">
      <p:transition p14:dur="900">
        <p159:morph option="byObject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hree-row-title-slot Placeholder Carrier"/>
          <p:cNvSpPr txBox="1"/>
          <p:nvPr>
            <p:ph type="title"/>
          </p:nvPr>
        </p:nvSpPr>
        <p:spPr>
          <a:xfrm>
            <a:off x="933450" y="1944052"/>
            <a:ext cx="5490210" cy="7905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今年的“望”为什么迟到</a:t>
            </a:r>
          </a:p>
        </p:txBody>
      </p:sp>
      <p:sp>
        <p:nvSpPr>
          <p:cNvPr id="13" name="three-row-one-slot Placeholder Carrier"/>
          <p:cNvSpPr txBox="1"/>
          <p:nvPr>
            <p:ph idx="1"/>
          </p:nvPr>
        </p:nvSpPr>
        <p:spPr>
          <a:xfrm>
            <a:off x="2084070" y="4005262"/>
            <a:ext cx="4023360" cy="8782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月球绕地球的轨道是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椭圆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离地球近时走得快，远时走得慢</a:t>
            </a:r>
          </a:p>
        </p:txBody>
      </p:sp>
      <p:sp>
        <p:nvSpPr>
          <p:cNvPr id="15" name="three-row-two-slot Placeholder Carrier"/>
          <p:cNvSpPr txBox="1"/>
          <p:nvPr>
            <p:ph idx="2"/>
          </p:nvPr>
        </p:nvSpPr>
        <p:spPr>
          <a:xfrm>
            <a:off x="2084070" y="5548312"/>
            <a:ext cx="4363951" cy="4400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所以从“朔”到“望”的天数并不固定</a:t>
            </a:r>
          </a:p>
        </p:txBody>
      </p:sp>
      <p:sp>
        <p:nvSpPr>
          <p:cNvPr id="17" name="three-row-three-slot Placeholder Carrier"/>
          <p:cNvSpPr txBox="1"/>
          <p:nvPr>
            <p:ph idx="3"/>
          </p:nvPr>
        </p:nvSpPr>
        <p:spPr>
          <a:xfrm>
            <a:off x="2084070" y="7358062"/>
            <a:ext cx="4231215" cy="87820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l">
              <a:lnSpc>
                <a:spcPts val="3450"/>
              </a:lnSpc>
            </a:pP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今年八月的“望”落在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十七凌晨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2026—2035 年十年里，仅此一次</a:t>
            </a:r>
          </a:p>
        </p:txBody>
      </p:sp>
      <p:sp>
        <p:nvSpPr>
          <p:cNvPr id="19" name="three-row-footer-slot Placeholder Carrier"/>
          <p:cNvSpPr txBox="1"/>
          <p:nvPr>
            <p:ph type="ftr" idx="4"/>
          </p:nvPr>
        </p:nvSpPr>
        <p:spPr>
          <a:xfrm>
            <a:off x="944880" y="9153525"/>
            <a:ext cx="7847459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来源：南京日报（光明网 2026-09-22）；北京古观象台王玉民（北京日报 2026-09-17）</a:t>
            </a:r>
          </a:p>
        </p:txBody>
      </p:sp>
      <p:grpSp>
        <p:nvGrpSpPr>
          <p:cNvPr id="25" name="span-range"/>
          <p:cNvGrpSpPr/>
          <p:nvPr/>
        </p:nvGrpSpPr>
        <p:grpSpPr>
          <a:xfrm>
            <a:off x="2286000" y="6076950"/>
            <a:ext cx="6677025" cy="152400"/>
            <a:chOff x="2286000" y="6076950"/>
            <a:chExt cx="6677025" cy="152400"/>
          </a:xfrm>
        </p:grpSpPr>
        <p:sp>
          <p:nvSpPr>
            <p:cNvPr id="20" name="Line 20"/>
            <p:cNvSpPr/>
            <p:nvPr/>
          </p:nvSpPr>
          <p:spPr>
            <a:xfrm>
              <a:off x="2286000" y="6153150"/>
              <a:ext cx="6667500" cy="9525"/>
            </a:xfrm>
            <a:custGeom>
              <a:avLst/>
              <a:gdLst/>
              <a:ahLst/>
              <a:cxnLst/>
              <a:rect l="l" t="t" r="r" b="b"/>
              <a:pathLst>
                <a:path w="6667500" h="9525">
                  <a:moveTo>
                    <a:pt x="0" y="0"/>
                  </a:moveTo>
                  <a:lnTo>
                    <a:pt x="6667500" y="0"/>
                  </a:lnTo>
                </a:path>
              </a:pathLst>
            </a:custGeom>
            <a:noFill/>
            <a:ln w="19050">
              <a:solidFill>
                <a:srgbClr val="2A3560"/>
              </a:solidFill>
            </a:ln>
          </p:spPr>
        </p:sp>
        <p:sp>
          <p:nvSpPr>
            <p:cNvPr id="21" name="Line 21"/>
            <p:cNvSpPr/>
            <p:nvPr/>
          </p:nvSpPr>
          <p:spPr>
            <a:xfrm>
              <a:off x="3619500" y="607695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rgbClr val="7C86AB"/>
              </a:solidFill>
            </a:ln>
          </p:spPr>
        </p:sp>
        <p:sp>
          <p:nvSpPr>
            <p:cNvPr id="22" name="Line 22"/>
            <p:cNvSpPr/>
            <p:nvPr/>
          </p:nvSpPr>
          <p:spPr>
            <a:xfrm>
              <a:off x="6286500" y="607695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rgbClr val="7C86AB"/>
              </a:solidFill>
            </a:ln>
          </p:spPr>
        </p:sp>
        <p:sp>
          <p:nvSpPr>
            <p:cNvPr id="23" name="Line 23"/>
            <p:cNvSpPr/>
            <p:nvPr/>
          </p:nvSpPr>
          <p:spPr>
            <a:xfrm>
              <a:off x="8953500" y="607695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9050">
              <a:solidFill>
                <a:srgbClr val="7C86AB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3352800" y="6096000"/>
              <a:ext cx="4560570" cy="114300"/>
            </a:xfrm>
            <a:prstGeom prst="roundRect">
              <a:avLst>
                <a:gd name="adj" fmla="val 50000"/>
              </a:avLst>
            </a:prstGeom>
            <a:solidFill>
              <a:srgbClr val="F2C66D"/>
            </a:solidFill>
            <a:ln>
              <a:noFill/>
            </a:ln>
          </p:spPr>
        </p:sp>
      </p:grpSp>
      <p:grpSp>
        <p:nvGrpSpPr>
          <p:cNvPr id="29" name="span-range-labels"/>
          <p:cNvGrpSpPr/>
          <p:nvPr/>
        </p:nvGrpSpPr>
        <p:grpSpPr>
          <a:xfrm>
            <a:off x="2733514" y="6353175"/>
            <a:ext cx="5801047" cy="293370"/>
            <a:chOff x="2733514" y="6353175"/>
            <a:chExt cx="5801047" cy="293370"/>
          </a:xfrm>
        </p:grpSpPr>
        <p:sp>
          <p:nvSpPr>
            <p:cNvPr id="26" name="TextBox 26"/>
            <p:cNvSpPr txBox="1"/>
            <p:nvPr/>
          </p:nvSpPr>
          <p:spPr>
            <a:xfrm>
              <a:off x="2733514" y="6353175"/>
              <a:ext cx="12385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2C66D"/>
                  </a:solidFill>
                  <a:latin typeface="+mn-lt"/>
                  <a:ea typeface="+mn-ea"/>
                  <a:cs typeface="+mn-cs"/>
                </a:rPr>
                <a:t>最短 13.90 天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6037553" y="6353175"/>
              <a:ext cx="497893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15 天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95989" y="6353175"/>
              <a:ext cx="123857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2C66D"/>
                  </a:solidFill>
                  <a:latin typeface="+mn-lt"/>
                  <a:ea typeface="+mn-ea"/>
                  <a:cs typeface="+mn-cs"/>
                </a:rPr>
                <a:t>最长 15.61 天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8933965" y="9763125"/>
            <a:ext cx="40815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5 / 8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3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-full-picture-slot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rcRect l="816" t="0" r="815" b="0"/>
          <a:stretch>
            <a:fillRect/>
          </a:stretch>
        </p:blipFill>
        <p:spPr>
          <a:xfrm>
            <a:off x="0" y="0"/>
            <a:ext cx="10287000" cy="7810500"/>
          </a:xfrm>
          <a:prstGeom prst="rect">
            <a:avLst/>
          </a:prstGeom>
        </p:spPr>
      </p:pic>
      <p:sp>
        <p:nvSpPr>
          <p:cNvPr id="5" name="image-full-title-slot Placeholder Carrier"/>
          <p:cNvSpPr txBox="1"/>
          <p:nvPr>
            <p:ph type="title"/>
          </p:nvPr>
        </p:nvSpPr>
        <p:spPr>
          <a:xfrm>
            <a:off x="935736" y="8368665"/>
            <a:ext cx="6303349" cy="64541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33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 xml:space="preserve">中秋夜 </a:t>
            </a:r>
            <a:r>
              <a:rPr lang="zh-CN" sz="3300" b="1" dirty="0">
                <a:solidFill>
                  <a:srgbClr val="F2C66D"/>
                </a:solidFill>
                <a:latin typeface="+mj-lt"/>
                <a:ea typeface="+mj-ea"/>
                <a:cs typeface="+mj-cs"/>
              </a:rPr>
              <a:t>17:24</a:t>
            </a:r>
            <a:r>
              <a:rPr lang="zh-CN" sz="33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 xml:space="preserve"> 月亮升起（广州）</a:t>
            </a:r>
          </a:p>
        </p:txBody>
      </p:sp>
      <p:sp>
        <p:nvSpPr>
          <p:cNvPr id="6" name="image-full-caption-slot Placeholder Carrier"/>
          <p:cNvSpPr txBox="1"/>
          <p:nvPr>
            <p:ph type="body" idx="2"/>
          </p:nvPr>
        </p:nvSpPr>
        <p:spPr>
          <a:xfrm>
            <a:off x="942594" y="9257348"/>
            <a:ext cx="6444438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 marL="0" indent="0">
              <a:buNone/>
            </a:pPr>
            <a:r>
              <a:rPr lang="zh-CN" sz="19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据广州市五羊天象馆：从东偏南方向升起 · 图为 AI 示意</a:t>
            </a:r>
          </a:p>
        </p:txBody>
      </p:sp>
      <p:grpSp>
        <p:nvGrpSpPr>
          <p:cNvPr id="9" name="saturn-note"/>
          <p:cNvGrpSpPr/>
          <p:nvPr/>
        </p:nvGrpSpPr>
        <p:grpSpPr>
          <a:xfrm>
            <a:off x="666750" y="666750"/>
            <a:ext cx="4953000" cy="1047750"/>
            <a:chOff x="666750" y="666750"/>
            <a:chExt cx="4953000" cy="1047750"/>
          </a:xfrm>
        </p:grpSpPr>
        <p:sp>
          <p:nvSpPr>
            <p:cNvPr id="7" name="Rectangle 7"/>
            <p:cNvSpPr/>
            <p:nvPr/>
          </p:nvSpPr>
          <p:spPr>
            <a:xfrm>
              <a:off x="666750" y="666750"/>
              <a:ext cx="4953000" cy="1047750"/>
            </a:xfrm>
            <a:prstGeom prst="roundRect">
              <a:avLst>
                <a:gd name="adj" fmla="val 12727"/>
              </a:avLst>
            </a:prstGeom>
            <a:solidFill>
              <a:srgbClr val="0B1026">
                <a:alpha val="55000"/>
              </a:srgbClr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02970" y="862012"/>
              <a:ext cx="4023360" cy="821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000"/>
                </a:lnSpc>
              </a:pPr>
              <a:r>
                <a:rPr lang="zh-CN" sz="2250" dirty="0">
                  <a:solidFill>
                    <a:srgbClr val="F3EFE2"/>
                  </a:solidFill>
                  <a:latin typeface="+mn-lt"/>
                  <a:ea typeface="+mn-ea"/>
                  <a:cs typeface="+mn-cs"/>
                </a:rPr>
                <a:t>小彩蛋：月亮</a:t>
              </a:r>
              <a:r>
                <a:rPr lang="zh-CN" sz="2250" b="1" dirty="0">
                  <a:solidFill>
                    <a:srgbClr val="F2C66D"/>
                  </a:solidFill>
                  <a:latin typeface="+mn-lt"/>
                  <a:ea typeface="+mn-ea"/>
                  <a:cs typeface="+mn-cs"/>
                </a:rPr>
                <a:t>左下方</a:t>
              </a:r>
              <a:r>
                <a:rPr lang="zh-CN" sz="2250" dirty="0">
                  <a:solidFill>
                    <a:srgbClr val="F3EFE2"/>
                  </a:solidFill>
                  <a:latin typeface="+mn-lt"/>
                  <a:ea typeface="+mn-ea"/>
                  <a:cs typeface="+mn-cs"/>
                </a:rPr>
                <a:t>远处有土星</a:t>
              </a:r>
            </a:p>
            <a:p>
              <a:pPr algn="l">
                <a:lnSpc>
                  <a:spcPts val="3000"/>
                </a:lnSpc>
              </a:pPr>
              <a:r>
                <a:rPr lang="zh-CN" sz="150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据紫金山天文台（中国新闻网 2026-09-22）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8933965" y="9934575"/>
            <a:ext cx="40815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6 / 8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mage-center-title-slot Placeholder Carrier"/>
          <p:cNvSpPr txBox="1"/>
          <p:nvPr>
            <p:ph type="title"/>
          </p:nvPr>
        </p:nvSpPr>
        <p:spPr>
          <a:xfrm>
            <a:off x="2125789" y="1715452"/>
            <a:ext cx="6035421" cy="79057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05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今年是超级月亮吗？</a:t>
            </a:r>
            <a:r>
              <a:rPr lang="zh-CN" sz="4050" b="1" dirty="0">
                <a:solidFill>
                  <a:srgbClr val="F2C66D"/>
                </a:solidFill>
                <a:latin typeface="+mj-lt"/>
                <a:ea typeface="+mj-ea"/>
                <a:cs typeface="+mj-cs"/>
              </a:rPr>
              <a:t>不是</a:t>
            </a:r>
          </a:p>
        </p:txBody>
      </p:sp>
      <p:pic>
        <p:nvPicPr>
          <p:cNvPr id="5" name="image-center-picture-slot Placeholder Carrier"/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762250" y="3143250"/>
            <a:ext cx="4762500" cy="4762500"/>
          </a:xfrm>
          <a:prstGeom prst="rect">
            <a:avLst/>
          </a:prstGeom>
        </p:spPr>
      </p:pic>
      <p:sp>
        <p:nvSpPr>
          <p:cNvPr id="6" name="image-center-caption-slot Placeholder Carrier"/>
          <p:cNvSpPr txBox="1"/>
          <p:nvPr>
            <p:ph type="body" idx="2"/>
          </p:nvPr>
        </p:nvSpPr>
        <p:spPr>
          <a:xfrm>
            <a:off x="1532687" y="8514398"/>
            <a:ext cx="7221627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19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>NASA：满月时离地球够近（近地点 90% 以内）才叫超级月亮</a:t>
            </a:r>
          </a:p>
        </p:txBody>
      </p:sp>
      <p:grpSp>
        <p:nvGrpSpPr>
          <p:cNvPr id="10" name="size-note"/>
          <p:cNvGrpSpPr/>
          <p:nvPr/>
        </p:nvGrpSpPr>
        <p:grpSpPr>
          <a:xfrm>
            <a:off x="444246" y="4170998"/>
            <a:ext cx="1508760" cy="2608897"/>
            <a:chOff x="444246" y="4170998"/>
            <a:chExt cx="1508760" cy="2608897"/>
          </a:xfrm>
        </p:grpSpPr>
        <p:sp>
          <p:nvSpPr>
            <p:cNvPr id="7" name="TextBox 7"/>
            <p:cNvSpPr txBox="1"/>
            <p:nvPr/>
          </p:nvSpPr>
          <p:spPr>
            <a:xfrm>
              <a:off x="447294" y="4170998"/>
              <a:ext cx="1505712" cy="11052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超级月亮</a:t>
              </a:r>
              <a:br/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看起来最多比</a:t>
              </a:r>
              <a:br/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“微月”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444246" y="5325428"/>
              <a:ext cx="1087942" cy="9368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550" b="1" dirty="0">
                  <a:solidFill>
                    <a:srgbClr val="F2C66D"/>
                  </a:solidFill>
                  <a:latin typeface="+mn-lt"/>
                  <a:ea typeface="+mn-ea"/>
                  <a:cs typeface="+mn-cs"/>
                </a:rPr>
                <a:t>大 14%</a:t>
              </a:r>
              <a:br/>
              <a:r>
                <a:rPr lang="zh-CN" sz="2550" b="1" dirty="0">
                  <a:solidFill>
                    <a:srgbClr val="F2C66D"/>
                  </a:solidFill>
                  <a:latin typeface="+mn-lt"/>
                  <a:ea typeface="+mn-ea"/>
                  <a:cs typeface="+mn-cs"/>
                </a:rPr>
                <a:t>亮 30%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449580" y="6238875"/>
              <a:ext cx="1158240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微月：一年中</a:t>
              </a:r>
              <a:br/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最暗的满月</a:t>
              </a:r>
            </a:p>
          </p:txBody>
        </p:sp>
      </p:grpSp>
      <p:grpSp>
        <p:nvGrpSpPr>
          <p:cNvPr id="14" name="date-note"/>
          <p:cNvGrpSpPr/>
          <p:nvPr/>
        </p:nvGrpSpPr>
        <p:grpSpPr>
          <a:xfrm>
            <a:off x="7721346" y="4170998"/>
            <a:ext cx="1394109" cy="2608897"/>
            <a:chOff x="7721346" y="4170998"/>
            <a:chExt cx="1394109" cy="2608897"/>
          </a:xfrm>
        </p:grpSpPr>
        <p:sp>
          <p:nvSpPr>
            <p:cNvPr id="11" name="TextBox 11"/>
            <p:cNvSpPr txBox="1"/>
            <p:nvPr/>
          </p:nvSpPr>
          <p:spPr>
            <a:xfrm>
              <a:off x="7724394" y="4170998"/>
              <a:ext cx="1258062" cy="743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850"/>
                </a:lnSpc>
              </a:pPr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2026 年的</a:t>
              </a:r>
              <a:br/>
              <a:r>
                <a:rPr lang="zh-CN" sz="1950" dirty="0">
                  <a:solidFill>
                    <a:srgbClr val="A9B3D1"/>
                  </a:solidFill>
                  <a:latin typeface="+mn-lt"/>
                  <a:ea typeface="+mn-ea"/>
                  <a:cs typeface="+mn-cs"/>
                </a:rPr>
                <a:t>超级月亮在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721346" y="5325428"/>
              <a:ext cx="1394109" cy="93687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3450"/>
                </a:lnSpc>
              </a:pPr>
              <a:r>
                <a:rPr lang="zh-CN" sz="2550" b="1" dirty="0">
                  <a:solidFill>
                    <a:srgbClr val="F3EFE2"/>
                  </a:solidFill>
                  <a:latin typeface="+mn-lt"/>
                  <a:ea typeface="+mn-ea"/>
                  <a:cs typeface="+mn-cs"/>
                </a:rPr>
                <a:t>11月24日</a:t>
              </a:r>
              <a:br/>
              <a:r>
                <a:rPr lang="zh-CN" sz="2550" b="1" dirty="0">
                  <a:solidFill>
                    <a:srgbClr val="F3EFE2"/>
                  </a:solidFill>
                  <a:latin typeface="+mn-lt"/>
                  <a:ea typeface="+mn-ea"/>
                  <a:cs typeface="+mn-cs"/>
                </a:rPr>
                <a:t>12月24日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726680" y="6238875"/>
              <a:ext cx="1359256" cy="5410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世界时（UTC）</a:t>
              </a:r>
              <a:br/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9 月不在其中</a:t>
              </a:r>
            </a:p>
          </p:txBody>
        </p:sp>
      </p:grpSp>
      <p:grpSp>
        <p:nvGrpSpPr>
          <p:cNvPr id="16" name="source-note"/>
          <p:cNvGrpSpPr/>
          <p:nvPr/>
        </p:nvGrpSpPr>
        <p:grpSpPr>
          <a:xfrm>
            <a:off x="1398219" y="9248775"/>
            <a:ext cx="7490562" cy="293370"/>
            <a:chOff x="1398219" y="9248775"/>
            <a:chExt cx="7490562" cy="293370"/>
          </a:xfrm>
        </p:grpSpPr>
        <p:sp>
          <p:nvSpPr>
            <p:cNvPr id="15" name="TextBox 15"/>
            <p:cNvSpPr txBox="1"/>
            <p:nvPr/>
          </p:nvSpPr>
          <p:spPr>
            <a:xfrm>
              <a:off x="1398219" y="9248775"/>
              <a:ext cx="7490562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dirty="0">
                  <a:solidFill>
                    <a:srgbClr val="7C86AB"/>
                  </a:solidFill>
                  <a:latin typeface="+mn-lt"/>
                  <a:ea typeface="+mn-ea"/>
                  <a:cs typeface="+mn-cs"/>
                </a:rPr>
                <a:t>来源：NASA Science《Supermoons》（页面日期 2026-02-12）· 月亮图为 AI 示意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8933965" y="9763125"/>
            <a:ext cx="408155" cy="29337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r"/>
            <a:r>
              <a:rPr lang="zh-CN" sz="1500" dirty="0">
                <a:solidFill>
                  <a:srgbClr val="7C86AB"/>
                </a:solidFill>
                <a:latin typeface="+mn-lt"/>
                <a:ea typeface="+mn-ea"/>
                <a:cs typeface="+mn-cs"/>
              </a:rPr>
              <a:t>7 / 8</a:t>
            </a:r>
          </a:p>
        </p:txBody>
      </p: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 xmlns:r="http://schemas.openxmlformats.org/officeDocument/2006/relationships" showMasterSp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nding-message-slot Placeholder Carrier"/>
          <p:cNvSpPr txBox="1"/>
          <p:nvPr>
            <p:ph type="title"/>
          </p:nvPr>
        </p:nvSpPr>
        <p:spPr>
          <a:xfrm>
            <a:off x="2838450" y="4200525"/>
            <a:ext cx="4610100" cy="1752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ctr">
              <a:lnSpc>
                <a:spcPts val="6900"/>
              </a:lnSpc>
            </a:pPr>
            <a:r>
              <a:rPr lang="zh-CN" sz="4500" b="1" dirty="0">
                <a:solidFill>
                  <a:srgbClr val="F3EFE2"/>
                </a:solidFill>
                <a:latin typeface="+mj-lt"/>
                <a:ea typeface="+mj-ea"/>
                <a:cs typeface="+mj-cs"/>
              </a:rPr>
              <a:t>十五、十六、十七</a:t>
            </a:r>
            <a:br/>
            <a:r>
              <a:rPr lang="zh-CN" sz="4500" b="1" dirty="0">
                <a:solidFill>
                  <a:srgbClr val="F2C66D"/>
                </a:solidFill>
                <a:latin typeface="+mj-lt"/>
                <a:ea typeface="+mj-ea"/>
                <a:cs typeface="+mj-cs"/>
              </a:rPr>
              <a:t>三晚都值得抬头</a:t>
            </a:r>
          </a:p>
        </p:txBody>
      </p:sp>
      <p:sp>
        <p:nvSpPr>
          <p:cNvPr id="7" name="ending-cta-slot Placeholder Carrier"/>
          <p:cNvSpPr txBox="1"/>
          <p:nvPr>
            <p:ph type="body" idx="1"/>
          </p:nvPr>
        </p:nvSpPr>
        <p:spPr>
          <a:xfrm>
            <a:off x="2218077" y="7015162"/>
            <a:ext cx="5850846" cy="85915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noAutofit/>
          </a:bodyPr>
          <a:lstStyle/>
          <a:p>
            <a:pPr algn="ctr" marL="0" indent="0">
              <a:lnSpc>
                <a:spcPts val="3300"/>
              </a:lnSpc>
              <a:buNone/>
            </a:pPr>
            <a:r>
              <a:rPr lang="zh-CN" sz="2250" dirty="0">
                <a:solidFill>
                  <a:srgbClr val="F3EFE2"/>
                </a:solidFill>
                <a:latin typeface="+mn-lt"/>
                <a:ea typeface="+mn-ea"/>
                <a:cs typeface="+mn-cs"/>
              </a:rPr>
              <a:t xml:space="preserve">下一次中秋“十七圆”要等到 </a:t>
            </a:r>
            <a:r>
              <a:rPr lang="zh-CN" sz="2250" b="1" dirty="0">
                <a:solidFill>
                  <a:srgbClr val="F2C66D"/>
                </a:solidFill>
                <a:latin typeface="+mn-lt"/>
                <a:ea typeface="+mn-ea"/>
                <a:cs typeface="+mn-cs"/>
              </a:rPr>
              <a:t>2043 年</a:t>
            </a:r>
            <a:br/>
            <a:r>
              <a:rPr lang="zh-CN" sz="22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1901—2100 年仅 28 次（广州市五羊天象馆）</a:t>
            </a:r>
          </a:p>
        </p:txBody>
      </p:sp>
      <p:sp>
        <p:nvSpPr>
          <p:cNvPr id="9" name="ending-brand-slot Placeholder Carrier"/>
          <p:cNvSpPr txBox="1"/>
          <p:nvPr>
            <p:ph type="body" idx="2"/>
          </p:nvPr>
        </p:nvSpPr>
        <p:spPr>
          <a:xfrm>
            <a:off x="3201134" y="9314498"/>
            <a:ext cx="3884732" cy="3813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 marL="0" indent="0">
              <a:buNone/>
            </a:pPr>
            <a:r>
              <a:rPr lang="zh-CN" sz="1950" dirty="0">
                <a:solidFill>
                  <a:srgbClr val="A9B3D1"/>
                </a:solidFill>
                <a:latin typeface="+mn-lt"/>
                <a:ea typeface="+mn-ea"/>
                <a:cs typeface="+mn-cs"/>
              </a:rPr>
              <a:t>中秋月相小科普 · 8 / 8 · 中秋快乐</a:t>
            </a:r>
          </a:p>
        </p:txBody>
      </p:sp>
      <p:grpSp>
        <p:nvGrpSpPr>
          <p:cNvPr id="16" name="star-field"/>
          <p:cNvGrpSpPr/>
          <p:nvPr/>
        </p:nvGrpSpPr>
        <p:grpSpPr>
          <a:xfrm>
            <a:off x="652462" y="833438"/>
            <a:ext cx="8986838" cy="5848349"/>
            <a:chOff x="652462" y="833438"/>
            <a:chExt cx="8986838" cy="5848349"/>
          </a:xfrm>
        </p:grpSpPr>
        <p:sp>
          <p:nvSpPr>
            <p:cNvPr id="10" name="Ellipse 10"/>
            <p:cNvSpPr/>
            <p:nvPr/>
          </p:nvSpPr>
          <p:spPr>
            <a:xfrm>
              <a:off x="1028700" y="1219200"/>
              <a:ext cx="38100" cy="38100"/>
            </a:xfrm>
            <a:prstGeom prst="ellipse">
              <a:avLst/>
            </a:prstGeom>
            <a:solidFill>
              <a:srgbClr val="F3EFE2">
                <a:alpha val="60000"/>
              </a:srgbClr>
            </a:solidFill>
            <a:ln>
              <a:noFill/>
            </a:ln>
          </p:spPr>
        </p:sp>
        <p:sp>
          <p:nvSpPr>
            <p:cNvPr id="11" name="Ellipse 11"/>
            <p:cNvSpPr/>
            <p:nvPr/>
          </p:nvSpPr>
          <p:spPr>
            <a:xfrm>
              <a:off x="2843212" y="2081212"/>
              <a:ext cx="28575" cy="28575"/>
            </a:xfrm>
            <a:prstGeom prst="ellipse">
              <a:avLst/>
            </a:prstGeom>
            <a:solidFill>
              <a:srgbClr val="F3EFE2">
                <a:alpha val="50000"/>
              </a:srgbClr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7786688" y="833438"/>
              <a:ext cx="47625" cy="47625"/>
            </a:xfrm>
            <a:prstGeom prst="ellipse">
              <a:avLst/>
            </a:prstGeom>
            <a:solidFill>
              <a:srgbClr val="F3EFE2">
                <a:alpha val="70000"/>
              </a:srgbClr>
            </a:solidFill>
            <a:ln>
              <a:noFill/>
            </a:ln>
          </p:spPr>
        </p:sp>
        <p:sp>
          <p:nvSpPr>
            <p:cNvPr id="13" name="Ellipse 13"/>
            <p:cNvSpPr/>
            <p:nvPr/>
          </p:nvSpPr>
          <p:spPr>
            <a:xfrm>
              <a:off x="9129712" y="2271712"/>
              <a:ext cx="28575" cy="28575"/>
            </a:xfrm>
            <a:prstGeom prst="ellipse">
              <a:avLst/>
            </a:prstGeom>
            <a:solidFill>
              <a:srgbClr val="F3EFE2">
                <a:alpha val="50000"/>
              </a:srgbClr>
            </a:solidFill>
            <a:ln>
              <a:noFill/>
            </a:ln>
          </p:spPr>
        </p:sp>
        <p:sp>
          <p:nvSpPr>
            <p:cNvPr id="14" name="Ellipse 14"/>
            <p:cNvSpPr/>
            <p:nvPr/>
          </p:nvSpPr>
          <p:spPr>
            <a:xfrm>
              <a:off x="652462" y="6653212"/>
              <a:ext cx="28575" cy="28575"/>
            </a:xfrm>
            <a:prstGeom prst="ellipse">
              <a:avLst/>
            </a:prstGeom>
            <a:solidFill>
              <a:srgbClr val="F3EFE2">
                <a:alpha val="40000"/>
              </a:srgbClr>
            </a:solidFill>
            <a:ln>
              <a:noFill/>
            </a:ln>
          </p:spPr>
        </p:sp>
        <p:sp>
          <p:nvSpPr>
            <p:cNvPr id="15" name="Ellipse 15"/>
            <p:cNvSpPr/>
            <p:nvPr/>
          </p:nvSpPr>
          <p:spPr>
            <a:xfrm>
              <a:off x="9601200" y="6267450"/>
              <a:ext cx="38100" cy="38100"/>
            </a:xfrm>
            <a:prstGeom prst="ellipse">
              <a:avLst/>
            </a:prstGeom>
            <a:solidFill>
              <a:srgbClr val="F3EFE2">
                <a:alpha val="40000"/>
              </a:srgbClr>
            </a:solidFill>
            <a:ln>
              <a:noFill/>
            </a:ln>
          </p:spPr>
        </p:sp>
      </p:grpSp>
      <p:grpSp>
        <p:nvGrpSpPr>
          <p:cNvPr id="20" name="closing-phases"/>
          <p:cNvGrpSpPr/>
          <p:nvPr/>
        </p:nvGrpSpPr>
        <p:grpSpPr>
          <a:xfrm>
            <a:off x="3581400" y="1676400"/>
            <a:ext cx="3124200" cy="1104900"/>
            <a:chOff x="3581400" y="1676400"/>
            <a:chExt cx="3124200" cy="1104900"/>
          </a:xfrm>
        </p:grpSpPr>
        <p:pic>
          <p:nvPicPr>
            <p:cNvPr id="17" name="Image 17"/>
            <p:cNvPicPr>
              <a:picLocks noChangeAspect="1"/>
            </p:cNvPicPr>
            <p:nvPr/>
          </p:nvPicPr>
          <p:blipFill>
            <a:blip r:embed="rId2">
              <a:alphaModFix amt="70000"/>
            </a:blip>
            <a:stretch>
              <a:fillRect/>
            </a:stretch>
          </p:blipFill>
          <p:spPr>
            <a:xfrm>
              <a:off x="3581400" y="1809750"/>
              <a:ext cx="914400" cy="914400"/>
            </a:xfrm>
            <a:prstGeom prst="rect">
              <a:avLst/>
            </a:prstGeom>
          </p:spPr>
        </p:pic>
        <p:pic>
          <p:nvPicPr>
            <p:cNvPr id="18" name="Image 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91050" y="1676400"/>
              <a:ext cx="1104900" cy="1104900"/>
            </a:xfrm>
            <a:prstGeom prst="rect">
              <a:avLst/>
            </a:prstGeom>
          </p:spPr>
        </p:pic>
        <p:pic>
          <p:nvPicPr>
            <p:cNvPr id="19" name="Image 19"/>
            <p:cNvPicPr>
              <a:picLocks noChangeAspect="1"/>
            </p:cNvPicPr>
            <p:nvPr/>
          </p:nvPicPr>
          <p:blipFill>
            <a:blip r:embed="rId4">
              <a:alphaModFix amt="70000"/>
            </a:blip>
            <a:stretch>
              <a:fillRect/>
            </a:stretch>
          </p:blipFill>
          <p:spPr>
            <a:xfrm>
              <a:off x="5791200" y="1809750"/>
              <a:ext cx="914400" cy="914400"/>
            </a:xfrm>
            <a:prstGeom prst="rect">
              <a:avLst/>
            </a:prstGeom>
          </p:spPr>
        </p:pic>
      </p:grpSp>
      <p:grpSp>
        <p:nvGrpSpPr>
          <p:cNvPr id="22" name="osmanthus-sprig"/>
          <p:cNvGrpSpPr/>
          <p:nvPr/>
        </p:nvGrpSpPr>
        <p:grpSpPr>
          <a:xfrm>
            <a:off x="765589" y="7334250"/>
            <a:ext cx="1250121" cy="1390650"/>
            <a:chOff x="765589" y="7334250"/>
            <a:chExt cx="1250121" cy="1390650"/>
          </a:xfrm>
        </p:grpSpPr>
        <p:pic>
          <p:nvPicPr>
            <p:cNvPr id="21" name="Image 2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65589" y="7334250"/>
              <a:ext cx="1250121" cy="1390650"/>
            </a:xfrm>
            <a:prstGeom prst="rect">
              <a:avLst/>
            </a:prstGeom>
          </p:spPr>
        </p:pic>
      </p:grpSp>
    </p:spTree>
  </p:cSld>
  <p:clrMapOvr>
    <a:masterClrMapping/>
  </p:clrMapOvr>
  <p:transition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 Master">
      <a:maj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Microsoft YaHei"/>
        <a:cs typeface="Arial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Custom</PresentationFormat>
  <Paragraphs>0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>zh-CN</dc:language>
  <cp:lastModifiedBy/>
  <cp:revision>1</cp:revision>
  <dcterms:created xsi:type="dcterms:W3CDTF">2026-09-23T05:47:44Z</dcterms:created>
  <dcterms:modified xsi:type="dcterms:W3CDTF">2026-09-23T05:47:44Z</dcterms:modified>
  <cp:category/>
  <cp:contentStatus/>
</cp:coreProperties>
</file>