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0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  <Relationship Id="rId20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这张照片自己待一会儿。这是一九七二年十二月七日凌晨的肯尼迪航天中心，土星五号点火，火光把发射场和云层照亮，倒影落在水面上——载人土星五号唯一一次夜间发射。我把它放在封面，是因为它其实是最后一次离开。这一卷讲的是一段有确切起点和终点的故事：一九六八年十二月二十一日阿波罗八号发射，一九七二年十二月十九日阿波罗十七号溅落，中间一共一千四百五十九天。这个天数不是哪份资料写的，是本卷从这两个日期算出来的，所以旁边标了"本卷推算"。四年不到，人类九次抵达月球、六次落上去、十二个人走过月面，然后再没有回去。我们从头开始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九六八年年底，人类还没有离开过地球轨道。阿波罗八号是第一次，任务是绕到月球背面再回来。他们本来是去看月球的。绕月途中，地球从月平线上升起来，安德斯先拍了一张黑白，然后急着要来彩色胶片，才拍下你现在看到的这一张。器材是一台大幅改装过的电动哈苏五百 EL，配二百五十毫米镜头，柯达为任务特制的埃克塔克罗姆胶片。编号 AS08-14-2383，一九六八年十二月二十四日十六点三十九分。NASA 后来自己说，这张照片给了人类看待自己家园的新视角。注意画面的分工：月球在下面，占了很大一块，但它是背景；真正被看的是那颗小小的、半明半暗的地球。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阿波罗八号的量级摊开看，是三个数字。绕月十圈，在月球轨道上停留了大约二十个小时，全球大约四分之一的人看到或听到了那次转播。乘组三个人：博尔曼、洛弗尔、安德斯。平安夜那天，在第九圈绕月的过程中，他们轮流朗读了《创世记》的前十节。NASA 的说法是，乘组是刻意挑的内容，要适合一个全球性的、信仰各不相同的听众。十二月二十七日，指令舱溅落在北太平洋，全程六天三个小时。这一趟没有落地，但它把"离开地球"这件事从设想变成了已经发生的事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到了一九六九年七月，落地和落脚是两个不同的时刻，中间隔了六个多小时。七月二十日二十点十七分四十秒，鹰号落在静海。落下去的那一刻，阿姆斯特朗主动把呼号从"鹰"改成了"静海基地"——用改名字的方式宣告落成。真正踩上月面是第二天，协调世界时七月二十一日两点五十六分十五秒。他说的那句话你们都知道，只是录音里听不清那个不定冠词 a，他后来自己承认大概是漏掉了。右边这张是奥尔德林顺着登月舱梯子下来，编号 AS11-40-5868，阿姆斯特朗拍的。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张大概是整个阿波罗计划里最有名的人像。照片里的人是奥尔德林，而面罩反射里那个小小的白色身影，就是正在按快门的阿姆斯特朗——被摄者和摄影者同时在画面里。反射里还能看见登月舱和那面国旗。值得记住的是时间：这两个人在月面上一共只待了两个小时三十一分四十秒。编号 AS11-40-5903。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这枚鞋印是另一个被误读的画面。它现在被当成一个纪念符号，但它拍摄时的身份是一次土壤力学试验的记录——同一组序列里还有一张 AS11-40-5877，是靴子和印痕同框的那张，用来看月壤受压之后的形状。这次任务带回了二十一点五公斤月球样品，七月二十四日溅落。全球电视观众的估计是六亿到六亿五千万，两个数字都在流传，所以这里写的是区间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九七零年四月，第三次登月出发。任务经过时间五十五小时五十四分五十三秒，也就是协调世界时四月十四日三点零八分，二号氧罐里搅拌风扇的导线绝缘层受损，斯威格特按地面要求打开风扇的时候短路起火。你现在看到的是抛掉服务舱之后拍的那张照片，整块面板被掀掉了，编号 AS13-59-8500，这里做了去饱和处理，让缺口的边缘更硬。关于那句话，请务必说清楚：电影里的 "Houston, we have a problem" 不是飞行中的原话。飞行原话是过去完成时——斯威格特说的是 "Okay, Houston, we've had a problem here"。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登月取消之后，问题变成了怎么回来。他们把登月舱宝瓶号当作救生艇，沿自由返回轨道绕月球一圈，再借月球的引力把自己甩回地球——就是这张图上这条线，出去、绕过背面、回来。顺便说一件事：这次任务发射前两天临阵换人，备份乘组的杜克感染了风疹，同批训练的五个人里只有马丁利没有免疫力，于是斯威格特顶替了他。绕过近月点的时候，这三个人距离地球四十万零一百七十一公里，这是人类到过的最远的地方，纪录保持了半个多世纪。要提醒一句：这个纪录已经在二零二六年四月六日被阿尔忒弥斯二号乘组打破了。四月十七日，他们溅落在南太平洋，全程五天二十二小时五十四分四十一秒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九七一年，登月的形态变了。在这之前，宇航员只能在着陆点附近走几步；阿波罗十五号第一次把月球车带了上去。着陆点是哈德利—亚平宁，照片里艾尔文在向国旗行军礼，他身后是登月舱猎鹰号和哈德利山，右边那台就是月球车，是斯科特拍的，编号 AS15-88-11866。这一趟一共开了二十七点九公里。车本身空重二百一十公斤，设计最高时速十公里。最后一次月面活动收尾的时候，斯科特当着电视镜头，同时松开手里的一根猎鹰羽毛和一把地质锤——两样东西同时落地，伽利略的说法在月球上被当众验证了一次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阿波罗十七号是最后一次。它是载人土星五号唯一一次夜间发射，也就是封面那张照片。着陆点是陶拉斯—利特罗谷，三次月面行走加起来二十二小时零四分，月球车穿越了三十点五公里——这是 NASA 任务页的口径，另有一个按里程表算的更大的数字，本卷只用一个。这次去的人里有一位职业地质学家哈里森·施密特，他是唯一一个登上月球的地质学家，也是他在肖蒂陨石坑发现了橙色土壤——成分是三十五亿年前形成的极细火山玻璃珠。画面里那块巨石是六号站的巨砾，右上角的圆形放大窗里那个白点就是施密特本人，那是同一张照片放大出来的，用来看清人和石头的尺度。最后提醒一句：这块石头被叫做"特雷西之石"，但岩面上的字样是一九八四年一幅画里加的，原照片上没有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四年结一次账。九次载人任务飞到了月球，其中六次真的落下去了，就是这张表——每一行是一次成功着陆，列出发射时间、着陆点和带回来的样品重量，从阿波罗十一号的二十一点五公斤，到阿波罗十七号的一百一十点四公斤。另外三次抵达而没有着陆的，是阿波罗八号、十号和十三号。总量是这样：二十四个人到过月球，其中十二个人踩上了月面；整个计划带回了三百八十二公斤月球岩石与土壤。代价是二百五十四亿美元，这是一九七三年的美元，峰值时期雇用了四十万人。右边那个数字是这一卷的跨度，一千四百五十九天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最后一张。阿波罗十七号出发大约五个小时之后，乘组回头拍下了这张照片，编号 AS17-148-22727，拍摄时距地表大约两万九千四百公里。器材是七十毫米哈苏五百 EL 配蔡司八十毫米镜头。NASA 把版权归属整个乘组，但证据和后来的访谈都指向实际按快门的是施密特。协调世界时一九七二年十二月十四日五点四十分五十六秒，第三次舱外活动结束，尤金·塞尔南成为最后一个离开月面的人。他在月面上说的最后一段话里，最稳妥的一句是屏幕上这句：我们来时如此，离开时也如此，若蒙上天允许，我们还会回来，带着给全人类的和平与希望。十二个人走过月面，此后没有第十三个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这一卷的每一个数字和日期都能追溯到来源。事实主要来自 NASA 官方站点：阿波罗计划总览页、阿波罗十七号任务页、约翰逊航天中心的照片数据库，以及 NASA 品牌中心关于影像使用的说明页，这四条都是可以点开的链接。照片全部是 NASA 拍摄的作品，NASA 声明其影像在美国境内一般不受版权保护，使用时希望注明来源；徽标、可辨识人物的商业使用和第三方版权素材需要另外取得许可。下面列的是本卷用到的全部照片编号。右边这张是一九六九年七月十六日阿波罗十一号的土星五号升空——开篇是最后一次离开，收尾是第一次落月的那次出发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apollo_photo_essay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apollo_photo_essay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0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1775ef47d00d3fbd.jp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75d56e3e20876aa.jpg"/>
  <Relationship Id="rId3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25aabf8305276aea.jpg"/>
  <Relationship Id="rId3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b68bc210b7b4abc3.jpg"/>
  <Relationship Id="rId3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bcd60df0bb3aa791.jpg"/>
  <Relationship Id="rId3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fb689f514d9403c.jpg"/>
  <Relationship Id="rId3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bc9f5855d42221aa.jpg"/>
  <Relationship Id="rId3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105f38a1e24dc9ba.jpg"/>
  <Relationship Id="rId3" Type="http://schemas.openxmlformats.org/officeDocument/2006/relationships/image" Target="../media/image_105f38a1e24dc9ba.jpg"/>
  <Relationship Id="rId4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5ed38581fd7d7be8.jpg"/>
  <Relationship Id="rId3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b1b480f744e177ce.jpg"/>
  <Relationship Id="rId3" Type="http://schemas.openxmlformats.org/officeDocument/2006/relationships/hyperlink" Target="https://www.nasa.gov/the-apollo-program/" TargetMode="External"/>
  <Relationship Id="rId4" Type="http://schemas.openxmlformats.org/officeDocument/2006/relationships/hyperlink" Target="https://www.nasa.gov/missions/apollo/apollo-17-mission-details/" TargetMode="External"/>
  <Relationship Id="rId5" Type="http://schemas.openxmlformats.org/officeDocument/2006/relationships/hyperlink" Target="https://eol.jsc.nasa.gov/SearchPhotos/" TargetMode="External"/>
  <Relationship Id="rId6" Type="http://schemas.openxmlformats.org/officeDocument/2006/relationships/hyperlink" Target="https://www.nasa.gov/nasa-brand-center/images-and-media/" TargetMode="External"/>
  <Relationship Id="rId7" Type="http://schemas.openxmlformats.org/officeDocument/2006/relationships/notesSlide" Target="../notesSlides/notesSlide13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0" t="0" r="0" b="2505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6080B">
                  <a:alpha val="92000"/>
                </a:srgbClr>
              </a:gs>
              <a:gs pos="45000">
                <a:srgbClr val="06080B">
                  <a:alpha val="72000"/>
                </a:srgbClr>
              </a:gs>
              <a:gs pos="78000">
                <a:srgbClr val="06080B">
                  <a:alpha val="15000"/>
                </a:srgbClr>
              </a:gs>
              <a:gs pos="100000">
                <a:srgbClr val="06080B">
                  <a:alpha val="0"/>
                </a:srgbClr>
              </a:gs>
            </a:gsLst>
            <a:lin ang="0" scaled="1"/>
          </a:gradFill>
          <a:ln>
            <a:noFill/>
          </a:ln>
        </p:spPr>
      </p:sp>
      <p:grpSp>
        <p:nvGrpSpPr>
          <p:cNvPr id="7" name="Group 7"/>
          <p:cNvGrpSpPr/>
          <p:nvPr/>
        </p:nvGrpSpPr>
        <p:grpSpPr>
          <a:xfrm>
            <a:off x="685800" y="717232"/>
            <a:ext cx="2229860" cy="322707"/>
            <a:chOff x="685800" y="717232"/>
            <a:chExt cx="2229860" cy="322707"/>
          </a:xfrm>
        </p:grpSpPr>
        <p:sp>
          <p:nvSpPr>
            <p:cNvPr id="5" name="Line 5"/>
            <p:cNvSpPr/>
            <p:nvPr/>
          </p:nvSpPr>
          <p:spPr>
            <a:xfrm>
              <a:off x="685800" y="819150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363218" y="717232"/>
              <a:ext cx="15524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spc="225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1968 — 1972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66750" y="2225992"/>
            <a:ext cx="3752850" cy="2886075"/>
            <a:chOff x="666750" y="2225992"/>
            <a:chExt cx="3752850" cy="2886075"/>
          </a:xfrm>
        </p:grpSpPr>
        <p:sp>
          <p:nvSpPr>
            <p:cNvPr id="8" name="TextBox 8"/>
            <p:cNvSpPr txBox="1"/>
            <p:nvPr/>
          </p:nvSpPr>
          <p:spPr>
            <a:xfrm>
              <a:off x="666750" y="2225992"/>
              <a:ext cx="3752850" cy="28860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8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阿波罗</a:t>
              </a:r>
              <a:br/>
              <a:r>
                <a:rPr lang="zh-CN" sz="58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人类离开</a:t>
              </a:r>
              <a:br/>
              <a:r>
                <a:rPr lang="zh-CN" sz="58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地球的四年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66750" y="5045392"/>
            <a:ext cx="3870160" cy="1252347"/>
            <a:chOff x="666750" y="5045392"/>
            <a:chExt cx="3870160" cy="1252347"/>
          </a:xfrm>
        </p:grpSpPr>
        <p:sp>
          <p:nvSpPr>
            <p:cNvPr id="10" name="TextBox 10"/>
            <p:cNvSpPr txBox="1"/>
            <p:nvPr/>
          </p:nvSpPr>
          <p:spPr>
            <a:xfrm>
              <a:off x="666750" y="5045392"/>
              <a:ext cx="2742438" cy="113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850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1,459</a:t>
              </a:r>
              <a:r>
                <a:rPr lang="zh-CN" sz="22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 xml:space="preserve"> 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77418" y="5975032"/>
              <a:ext cx="38594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本卷推算 · 1968.12.21 → 1972.12.19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8942" y="6464618"/>
            <a:ext cx="4507078" cy="264033"/>
            <a:chOff x="678942" y="6464618"/>
            <a:chExt cx="4507078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678942" y="6464618"/>
              <a:ext cx="450707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阿波罗17号 · 土星五号夜间发射 1972.12.07 / NASA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0" t="14890" r="0" b="14889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6080B">
                  <a:alpha val="0"/>
                </a:srgbClr>
              </a:gs>
              <a:gs pos="62000">
                <a:srgbClr val="06080B">
                  <a:alpha val="0"/>
                </a:srgbClr>
              </a:gs>
              <a:gs pos="74000">
                <a:srgbClr val="06080B">
                  <a:alpha val="55000"/>
                </a:srgbClr>
              </a:gs>
              <a:gs pos="100000">
                <a:srgbClr val="06080B">
                  <a:alpha val="92000"/>
                </a:srgbClr>
              </a:gs>
            </a:gsLst>
            <a:lin ang="5400000" scaled="1"/>
          </a:gradFill>
          <a:ln>
            <a:noFill/>
          </a:ln>
        </p:spPr>
      </p:sp>
      <p:grpSp>
        <p:nvGrpSpPr>
          <p:cNvPr id="7" name="!!era-mark"/>
          <p:cNvGrpSpPr/>
          <p:nvPr/>
        </p:nvGrpSpPr>
        <p:grpSpPr>
          <a:xfrm>
            <a:off x="685800" y="717232"/>
            <a:ext cx="2996336" cy="322707"/>
            <a:chOff x="685800" y="717232"/>
            <a:chExt cx="2996336" cy="322707"/>
          </a:xfrm>
        </p:grpSpPr>
        <p:sp>
          <p:nvSpPr>
            <p:cNvPr id="5" name="Line 5"/>
            <p:cNvSpPr/>
            <p:nvPr/>
          </p:nvSpPr>
          <p:spPr>
            <a:xfrm>
              <a:off x="685800" y="819150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363218" y="717232"/>
              <a:ext cx="231891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spc="225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1968 · APOLLO 8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370" y="1662112"/>
            <a:ext cx="4594860" cy="1278255"/>
            <a:chOff x="674370" y="1662112"/>
            <a:chExt cx="4594860" cy="1278255"/>
          </a:xfrm>
        </p:grpSpPr>
        <p:sp>
          <p:nvSpPr>
            <p:cNvPr id="8" name="TextBox 8"/>
            <p:cNvSpPr txBox="1"/>
            <p:nvPr/>
          </p:nvSpPr>
          <p:spPr>
            <a:xfrm>
              <a:off x="674370" y="1662112"/>
              <a:ext cx="4594860" cy="1278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绕月途中，地球从月平线上升起来。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Anders 先拍了一张黑白，随即要来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彩色胶片，才拍下这一张。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7418" y="3250882"/>
            <a:ext cx="4603035" cy="322707"/>
            <a:chOff x="677418" y="3250882"/>
            <a:chExt cx="4603035" cy="322707"/>
          </a:xfrm>
        </p:grpSpPr>
        <p:sp>
          <p:nvSpPr>
            <p:cNvPr id="10" name="TextBox 10"/>
            <p:cNvSpPr txBox="1"/>
            <p:nvPr/>
          </p:nvSpPr>
          <p:spPr>
            <a:xfrm>
              <a:off x="677418" y="3250882"/>
              <a:ext cx="46030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改装的电动 Hasselblad 500 EL，250 mm 镜头</a:t>
              </a:r>
            </a:p>
          </p:txBody>
        </p:sp>
      </p:grpSp>
      <p:grpSp>
        <p:nvGrpSpPr>
          <p:cNvPr id="13" name="!!page-title"/>
          <p:cNvGrpSpPr/>
          <p:nvPr/>
        </p:nvGrpSpPr>
        <p:grpSpPr>
          <a:xfrm>
            <a:off x="666750" y="5334952"/>
            <a:ext cx="5798820" cy="790575"/>
            <a:chOff x="666750" y="5334952"/>
            <a:chExt cx="5798820" cy="790575"/>
          </a:xfrm>
        </p:grpSpPr>
        <p:sp>
          <p:nvSpPr>
            <p:cNvPr id="12" name="TextBox 12"/>
            <p:cNvSpPr txBox="1"/>
            <p:nvPr/>
          </p:nvSpPr>
          <p:spPr>
            <a:xfrm>
              <a:off x="666750" y="5334952"/>
              <a:ext cx="579882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他们本来是去看月球的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7418" y="6394132"/>
            <a:ext cx="5259705" cy="322707"/>
            <a:chOff x="677418" y="6394132"/>
            <a:chExt cx="5259705" cy="322707"/>
          </a:xfrm>
        </p:grpSpPr>
        <p:sp>
          <p:nvSpPr>
            <p:cNvPr id="14" name="TextBox 14"/>
            <p:cNvSpPr txBox="1"/>
            <p:nvPr/>
          </p:nvSpPr>
          <p:spPr>
            <a:xfrm>
              <a:off x="677418" y="6394132"/>
              <a:ext cx="52597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NASA 说，这张照片给了人类看待自己家园的</a:t>
              </a:r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新视角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731458" y="6178868"/>
            <a:ext cx="3781600" cy="530733"/>
            <a:chOff x="7731458" y="6178868"/>
            <a:chExt cx="3781600" cy="530733"/>
          </a:xfrm>
        </p:grpSpPr>
        <p:sp>
          <p:nvSpPr>
            <p:cNvPr id="16" name="TextBox 16"/>
            <p:cNvSpPr txBox="1"/>
            <p:nvPr/>
          </p:nvSpPr>
          <p:spPr>
            <a:xfrm>
              <a:off x="7731458" y="6178868"/>
              <a:ext cx="378160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AS08-14-2383 · 摄影 William Anders / NASA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955024" y="6445568"/>
              <a:ext cx="25580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1968.12.24 16:39:39.3 UTC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3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!!era-mark"/>
          <p:cNvGrpSpPr/>
          <p:nvPr/>
        </p:nvGrpSpPr>
        <p:grpSpPr>
          <a:xfrm>
            <a:off x="685800" y="717232"/>
            <a:ext cx="2996336" cy="322707"/>
            <a:chOff x="685800" y="717232"/>
            <a:chExt cx="2996336" cy="322707"/>
          </a:xfrm>
        </p:grpSpPr>
        <p:sp>
          <p:nvSpPr>
            <p:cNvPr id="2" name="Line 2"/>
            <p:cNvSpPr/>
            <p:nvPr/>
          </p:nvSpPr>
          <p:spPr>
            <a:xfrm>
              <a:off x="685800" y="819150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1363218" y="717232"/>
              <a:ext cx="231891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spc="225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1968 · APOLLO 8</a:t>
              </a:r>
            </a:p>
          </p:txBody>
        </p:sp>
      </p:grpSp>
      <p:grpSp>
        <p:nvGrpSpPr>
          <p:cNvPr id="6" name="!!page-title"/>
          <p:cNvGrpSpPr/>
          <p:nvPr/>
        </p:nvGrpSpPr>
        <p:grpSpPr>
          <a:xfrm>
            <a:off x="666750" y="1372552"/>
            <a:ext cx="9831324" cy="790575"/>
            <a:chOff x="666750" y="1372552"/>
            <a:chExt cx="9831324" cy="790575"/>
          </a:xfrm>
        </p:grpSpPr>
        <p:sp>
          <p:nvSpPr>
            <p:cNvPr id="5" name="TextBox 5"/>
            <p:cNvSpPr txBox="1"/>
            <p:nvPr/>
          </p:nvSpPr>
          <p:spPr>
            <a:xfrm>
              <a:off x="666750" y="1372552"/>
              <a:ext cx="983132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十圈，二十小时，四分之一的人类在听</a:t>
              </a:r>
            </a:p>
          </p:txBody>
        </p:sp>
      </p:grpSp>
      <p:sp>
        <p:nvSpPr>
          <p:cNvPr id="7" name="Line 7"/>
          <p:cNvSpPr/>
          <p:nvPr/>
        </p:nvSpPr>
        <p:spPr>
          <a:xfrm>
            <a:off x="685800" y="23622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8" name="Line 8"/>
          <p:cNvSpPr/>
          <p:nvPr/>
        </p:nvSpPr>
        <p:spPr>
          <a:xfrm>
            <a:off x="4152900" y="2952750"/>
            <a:ext cx="9525" cy="1295400"/>
          </a:xfrm>
          <a:custGeom>
            <a:avLst/>
            <a:gdLst/>
            <a:ahLst/>
            <a:cxnLst/>
            <a:rect l="l" t="t" r="r" b="b"/>
            <a:pathLst>
              <a:path w="9525" h="1295400">
                <a:moveTo>
                  <a:pt x="0" y="0"/>
                </a:moveTo>
                <a:lnTo>
                  <a:pt x="0" y="129540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9" name="Line 9"/>
          <p:cNvSpPr/>
          <p:nvPr/>
        </p:nvSpPr>
        <p:spPr>
          <a:xfrm>
            <a:off x="7848600" y="2952750"/>
            <a:ext cx="9525" cy="1295400"/>
          </a:xfrm>
          <a:custGeom>
            <a:avLst/>
            <a:gdLst/>
            <a:ahLst/>
            <a:cxnLst/>
            <a:rect l="l" t="t" r="r" b="b"/>
            <a:pathLst>
              <a:path w="9525" h="1295400">
                <a:moveTo>
                  <a:pt x="0" y="0"/>
                </a:moveTo>
                <a:lnTo>
                  <a:pt x="0" y="129540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666750" y="2987992"/>
            <a:ext cx="1582293" cy="1252347"/>
            <a:chOff x="666750" y="2987992"/>
            <a:chExt cx="1582293" cy="1252347"/>
          </a:xfrm>
        </p:grpSpPr>
        <p:sp>
          <p:nvSpPr>
            <p:cNvPr id="10" name="TextBox 10"/>
            <p:cNvSpPr txBox="1"/>
            <p:nvPr/>
          </p:nvSpPr>
          <p:spPr>
            <a:xfrm>
              <a:off x="666750" y="2987992"/>
              <a:ext cx="1347178" cy="113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850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10</a:t>
              </a:r>
              <a:r>
                <a:rPr lang="zh-CN" sz="22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77418" y="391763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绕着另一个天体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362450" y="2987992"/>
            <a:ext cx="1804416" cy="1252347"/>
            <a:chOff x="4362450" y="2987992"/>
            <a:chExt cx="1804416" cy="1252347"/>
          </a:xfrm>
        </p:grpSpPr>
        <p:sp>
          <p:nvSpPr>
            <p:cNvPr id="13" name="TextBox 13"/>
            <p:cNvSpPr txBox="1"/>
            <p:nvPr/>
          </p:nvSpPr>
          <p:spPr>
            <a:xfrm>
              <a:off x="4362450" y="2987992"/>
              <a:ext cx="1650073" cy="113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850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20</a:t>
              </a:r>
              <a:r>
                <a:rPr lang="zh-CN" sz="22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小时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373118" y="3917632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停留在月球轨道上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058150" y="2987992"/>
            <a:ext cx="2026539" cy="1252347"/>
            <a:chOff x="8058150" y="2987992"/>
            <a:chExt cx="2026539" cy="1252347"/>
          </a:xfrm>
        </p:grpSpPr>
        <p:sp>
          <p:nvSpPr>
            <p:cNvPr id="16" name="TextBox 16"/>
            <p:cNvSpPr txBox="1"/>
            <p:nvPr/>
          </p:nvSpPr>
          <p:spPr>
            <a:xfrm>
              <a:off x="8058150" y="2987992"/>
              <a:ext cx="1411072" cy="113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850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1/4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068818" y="391763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全球看到或听到的人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4370" y="4900612"/>
            <a:ext cx="7023735" cy="859155"/>
            <a:chOff x="674370" y="4900612"/>
            <a:chExt cx="7023735" cy="859155"/>
          </a:xfrm>
        </p:grpSpPr>
        <p:sp>
          <p:nvSpPr>
            <p:cNvPr id="19" name="TextBox 19"/>
            <p:cNvSpPr txBox="1"/>
            <p:nvPr/>
          </p:nvSpPr>
          <p:spPr>
            <a:xfrm>
              <a:off x="674370" y="4900612"/>
              <a:ext cx="7023735" cy="8591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平安夜第九圈绕月，三人轮流朗读</a:t>
              </a:r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《创世记》前十节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NASA 说，乘组刻意挑了适合全球不同信仰听众的内容。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7418" y="5975032"/>
            <a:ext cx="5942838" cy="646557"/>
            <a:chOff x="677418" y="5975032"/>
            <a:chExt cx="5942838" cy="646557"/>
          </a:xfrm>
        </p:grpSpPr>
        <p:sp>
          <p:nvSpPr>
            <p:cNvPr id="21" name="TextBox 21"/>
            <p:cNvSpPr txBox="1"/>
            <p:nvPr/>
          </p:nvSpPr>
          <p:spPr>
            <a:xfrm>
              <a:off x="677418" y="5975032"/>
              <a:ext cx="556765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乘组：Frank Borman · James Lovell · William Anders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77418" y="6298882"/>
              <a:ext cx="59428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1968.12.27 15:51 UTC 溅落北太平洋 · 全程 6 天 3 小时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9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191500" y="0"/>
            <a:ext cx="4000500" cy="6858000"/>
            <a:chOff x="8191500" y="0"/>
            <a:chExt cx="40005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20480" t="0" r="20479" b="0"/>
            <a:stretch>
              <a:fillRect/>
            </a:stretch>
          </p:blipFill>
          <p:spPr>
            <a:xfrm>
              <a:off x="8191500" y="0"/>
              <a:ext cx="4000500" cy="6858000"/>
            </a:xfrm>
            <a:custGeom>
              <a:avLst/>
              <a:gdLst/>
              <a:ahLst/>
              <a:cxnLst/>
              <a:rect l="l" t="t" r="r" b="b"/>
              <a:pathLst>
                <a:path w="4000500" h="6858000">
                  <a:moveTo>
                    <a:pt x="0" y="723900"/>
                  </a:moveTo>
                  <a:lnTo>
                    <a:pt x="723900" y="0"/>
                  </a:lnTo>
                  <a:lnTo>
                    <a:pt x="4000500" y="0"/>
                  </a:lnTo>
                  <a:lnTo>
                    <a:pt x="4000500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</p:grpSp>
      <p:grpSp>
        <p:nvGrpSpPr>
          <p:cNvPr id="6" name="!!era-mark"/>
          <p:cNvGrpSpPr/>
          <p:nvPr/>
        </p:nvGrpSpPr>
        <p:grpSpPr>
          <a:xfrm>
            <a:off x="685800" y="717232"/>
            <a:ext cx="3157423" cy="322707"/>
            <a:chOff x="685800" y="717232"/>
            <a:chExt cx="3157423" cy="322707"/>
          </a:xfrm>
        </p:grpSpPr>
        <p:sp>
          <p:nvSpPr>
            <p:cNvPr id="4" name="Line 4"/>
            <p:cNvSpPr/>
            <p:nvPr/>
          </p:nvSpPr>
          <p:spPr>
            <a:xfrm>
              <a:off x="685800" y="819150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1363218" y="717232"/>
              <a:ext cx="24800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spc="225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1969 · APOLLO 11</a:t>
              </a:r>
            </a:p>
          </p:txBody>
        </p:sp>
      </p:grpSp>
      <p:grpSp>
        <p:nvGrpSpPr>
          <p:cNvPr id="8" name="!!page-title"/>
          <p:cNvGrpSpPr/>
          <p:nvPr/>
        </p:nvGrpSpPr>
        <p:grpSpPr>
          <a:xfrm>
            <a:off x="666750" y="1848802"/>
            <a:ext cx="4152900" cy="1476375"/>
            <a:chOff x="666750" y="1848802"/>
            <a:chExt cx="4152900" cy="1476375"/>
          </a:xfrm>
        </p:grpSpPr>
        <p:sp>
          <p:nvSpPr>
            <p:cNvPr id="7" name="TextBox 7"/>
            <p:cNvSpPr txBox="1"/>
            <p:nvPr/>
          </p:nvSpPr>
          <p:spPr>
            <a:xfrm>
              <a:off x="666750" y="1848802"/>
              <a:ext cx="4152900" cy="1476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400"/>
                </a:lnSpc>
              </a:pPr>
              <a:r>
                <a:rPr lang="zh-CN" sz="40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从落地到落脚，</a:t>
              </a:r>
              <a:br/>
              <a:r>
                <a:rPr lang="zh-CN" sz="40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中间隔了六个小时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0560" y="3574732"/>
            <a:ext cx="6326124" cy="917258"/>
            <a:chOff x="670560" y="3574732"/>
            <a:chExt cx="6326124" cy="917258"/>
          </a:xfrm>
        </p:grpSpPr>
        <p:sp>
          <p:nvSpPr>
            <p:cNvPr id="9" name="TextBox 9"/>
            <p:cNvSpPr txBox="1"/>
            <p:nvPr/>
          </p:nvSpPr>
          <p:spPr>
            <a:xfrm>
              <a:off x="677418" y="3574732"/>
              <a:ext cx="34297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着陆 · 静海基地 Tranquility Base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70560" y="3905250"/>
              <a:ext cx="6326124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1969.07.20 20:17:40 UTC</a:t>
              </a:r>
            </a:p>
          </p:txBody>
        </p:sp>
      </p:grpSp>
      <p:sp>
        <p:nvSpPr>
          <p:cNvPr id="12" name="Line 12"/>
          <p:cNvSpPr/>
          <p:nvPr/>
        </p:nvSpPr>
        <p:spPr>
          <a:xfrm>
            <a:off x="685800" y="4629150"/>
            <a:ext cx="6934200" cy="9525"/>
          </a:xfrm>
          <a:custGeom>
            <a:avLst/>
            <a:gdLst/>
            <a:ahLst/>
            <a:cxnLst/>
            <a:rect l="l" t="t" r="r" b="b"/>
            <a:pathLst>
              <a:path w="6934200" h="9525">
                <a:moveTo>
                  <a:pt x="0" y="0"/>
                </a:moveTo>
                <a:lnTo>
                  <a:pt x="69342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670560" y="4812982"/>
            <a:ext cx="6326124" cy="917258"/>
            <a:chOff x="670560" y="4812982"/>
            <a:chExt cx="6326124" cy="917258"/>
          </a:xfrm>
        </p:grpSpPr>
        <p:sp>
          <p:nvSpPr>
            <p:cNvPr id="13" name="TextBox 13"/>
            <p:cNvSpPr txBox="1"/>
            <p:nvPr/>
          </p:nvSpPr>
          <p:spPr>
            <a:xfrm>
              <a:off x="677418" y="4812982"/>
              <a:ext cx="27155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第一步 · 着陆后六个多小时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70560" y="5143500"/>
              <a:ext cx="6326124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1969.07.21 02:56:15 UTC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7418" y="5708332"/>
            <a:ext cx="5467243" cy="856107"/>
            <a:chOff x="677418" y="5708332"/>
            <a:chExt cx="5467243" cy="856107"/>
          </a:xfrm>
        </p:grpSpPr>
        <p:sp>
          <p:nvSpPr>
            <p:cNvPr id="16" name="TextBox 16"/>
            <p:cNvSpPr txBox="1"/>
            <p:nvPr/>
          </p:nvSpPr>
          <p:spPr>
            <a:xfrm>
              <a:off x="677418" y="5708332"/>
              <a:ext cx="3715322" cy="589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“That’s one small step for [a] man,</a:t>
              </a:r>
              <a:br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one giant leap for mankind.”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77418" y="6241732"/>
              <a:ext cx="54672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录音里听不清那个 “a”，Armstrong 后来承认漏掉了。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8942" y="6578918"/>
            <a:ext cx="3837421" cy="264033"/>
            <a:chOff x="678942" y="6578918"/>
            <a:chExt cx="3837421" cy="264033"/>
          </a:xfrm>
        </p:grpSpPr>
        <p:sp>
          <p:nvSpPr>
            <p:cNvPr id="19" name="TextBox 19"/>
            <p:cNvSpPr txBox="1"/>
            <p:nvPr/>
          </p:nvSpPr>
          <p:spPr>
            <a:xfrm>
              <a:off x="678942" y="6578918"/>
              <a:ext cx="383742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AS11-40-5868 · 摄影 Neil Armstrong / NASA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0" t="0" r="0" b="4410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6080B">
                  <a:alpha val="0"/>
                </a:srgbClr>
              </a:gs>
              <a:gs pos="35000">
                <a:srgbClr val="06080B">
                  <a:alpha val="0"/>
                </a:srgbClr>
              </a:gs>
              <a:gs pos="56000">
                <a:srgbClr val="06080B">
                  <a:alpha val="70000"/>
                </a:srgbClr>
              </a:gs>
              <a:gs pos="100000">
                <a:srgbClr val="06080B">
                  <a:alpha val="94000"/>
                </a:srgbClr>
              </a:gs>
            </a:gsLst>
            <a:lin ang="5400000" scaled="1"/>
          </a:gradFill>
          <a:ln>
            <a:noFill/>
          </a:ln>
        </p:spPr>
      </p:sp>
      <p:grpSp>
        <p:nvGrpSpPr>
          <p:cNvPr id="7" name="!!era-mark"/>
          <p:cNvGrpSpPr/>
          <p:nvPr/>
        </p:nvGrpSpPr>
        <p:grpSpPr>
          <a:xfrm>
            <a:off x="685800" y="717232"/>
            <a:ext cx="3157423" cy="322707"/>
            <a:chOff x="685800" y="717232"/>
            <a:chExt cx="3157423" cy="322707"/>
          </a:xfrm>
        </p:grpSpPr>
        <p:sp>
          <p:nvSpPr>
            <p:cNvPr id="5" name="Line 5"/>
            <p:cNvSpPr/>
            <p:nvPr/>
          </p:nvSpPr>
          <p:spPr>
            <a:xfrm>
              <a:off x="685800" y="819150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363218" y="717232"/>
              <a:ext cx="24800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spc="225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1969 · APOLLO 11</a:t>
              </a:r>
            </a:p>
          </p:txBody>
        </p:sp>
      </p:grpSp>
      <p:grpSp>
        <p:nvGrpSpPr>
          <p:cNvPr id="9" name="!!page-title"/>
          <p:cNvGrpSpPr/>
          <p:nvPr/>
        </p:nvGrpSpPr>
        <p:grpSpPr>
          <a:xfrm>
            <a:off x="666750" y="4515802"/>
            <a:ext cx="8679180" cy="790575"/>
            <a:chOff x="666750" y="4515802"/>
            <a:chExt cx="8679180" cy="790575"/>
          </a:xfrm>
        </p:grpSpPr>
        <p:sp>
          <p:nvSpPr>
            <p:cNvPr id="8" name="TextBox 8"/>
            <p:cNvSpPr txBox="1"/>
            <p:nvPr/>
          </p:nvSpPr>
          <p:spPr>
            <a:xfrm>
              <a:off x="666750" y="4515802"/>
              <a:ext cx="867918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面罩里的那个人，就是按快门的人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370" y="5472112"/>
            <a:ext cx="5669994" cy="1202055"/>
            <a:chOff x="674370" y="5472112"/>
            <a:chExt cx="5669994" cy="1202055"/>
          </a:xfrm>
        </p:grpSpPr>
        <p:sp>
          <p:nvSpPr>
            <p:cNvPr id="10" name="TextBox 10"/>
            <p:cNvSpPr txBox="1"/>
            <p:nvPr/>
          </p:nvSpPr>
          <p:spPr>
            <a:xfrm>
              <a:off x="674370" y="5472112"/>
              <a:ext cx="5669994" cy="1202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面罩反射里能看到登月舱、国旗，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和正在拍照的 Armstrong。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两人在月面一共只待了 </a:t>
              </a:r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 小时 31 分 40 秒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763000" y="5676900"/>
            <a:ext cx="3429000" cy="1181100"/>
            <a:chOff x="8763000" y="5676900"/>
            <a:chExt cx="3429000" cy="1181100"/>
          </a:xfrm>
        </p:grpSpPr>
        <p:sp>
          <p:nvSpPr>
            <p:cNvPr id="12" name="Rectangle 12"/>
            <p:cNvSpPr/>
            <p:nvPr/>
          </p:nvSpPr>
          <p:spPr>
            <a:xfrm>
              <a:off x="8763000" y="5676900"/>
              <a:ext cx="34290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Line 13"/>
            <p:cNvSpPr/>
            <p:nvPr/>
          </p:nvSpPr>
          <p:spPr>
            <a:xfrm>
              <a:off x="9067800" y="5905500"/>
              <a:ext cx="457200" cy="9525"/>
            </a:xfrm>
            <a:custGeom>
              <a:avLst/>
              <a:gdLst/>
              <a:ahLst/>
              <a:cxnLst/>
              <a:rect l="l" t="t" r="r" b="b"/>
              <a:pathLst>
                <a:path w="457200" h="9525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060942" y="6159818"/>
              <a:ext cx="128107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AS11-40-5903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060942" y="6426518"/>
              <a:ext cx="23864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摄影 Neil Armstrong / NASA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0" t="21992" r="0" b="2199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6080B">
                  <a:alpha val="93000"/>
                </a:srgbClr>
              </a:gs>
              <a:gs pos="36000">
                <a:srgbClr val="06080B">
                  <a:alpha val="78000"/>
                </a:srgbClr>
              </a:gs>
              <a:gs pos="48000">
                <a:srgbClr val="06080B">
                  <a:alpha val="4000"/>
                </a:srgbClr>
              </a:gs>
              <a:gs pos="100000">
                <a:srgbClr val="06080B">
                  <a:alpha val="0"/>
                </a:srgbClr>
              </a:gs>
            </a:gsLst>
            <a:lin ang="5400000" scaled="1"/>
          </a:gradFill>
          <a:ln>
            <a:noFill/>
          </a:ln>
        </p:spPr>
      </p:sp>
      <p:grpSp>
        <p:nvGrpSpPr>
          <p:cNvPr id="7" name="!!era-mark"/>
          <p:cNvGrpSpPr/>
          <p:nvPr/>
        </p:nvGrpSpPr>
        <p:grpSpPr>
          <a:xfrm>
            <a:off x="685800" y="717232"/>
            <a:ext cx="3157423" cy="322707"/>
            <a:chOff x="685800" y="717232"/>
            <a:chExt cx="3157423" cy="322707"/>
          </a:xfrm>
        </p:grpSpPr>
        <p:sp>
          <p:nvSpPr>
            <p:cNvPr id="5" name="Line 5"/>
            <p:cNvSpPr/>
            <p:nvPr/>
          </p:nvSpPr>
          <p:spPr>
            <a:xfrm>
              <a:off x="685800" y="819150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363218" y="717232"/>
              <a:ext cx="24800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spc="225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1969 · APOLLO 11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66750" y="1372552"/>
            <a:ext cx="9255252" cy="790575"/>
            <a:chOff x="666750" y="1372552"/>
            <a:chExt cx="9255252" cy="790575"/>
          </a:xfrm>
        </p:grpSpPr>
        <p:sp>
          <p:nvSpPr>
            <p:cNvPr id="8" name="TextBox 8"/>
            <p:cNvSpPr txBox="1"/>
            <p:nvPr/>
          </p:nvSpPr>
          <p:spPr>
            <a:xfrm>
              <a:off x="666750" y="1372552"/>
              <a:ext cx="925525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那不是纪念照，是一次土壤力学试验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370" y="2138362"/>
            <a:ext cx="5474970" cy="440055"/>
            <a:chOff x="674370" y="2138362"/>
            <a:chExt cx="5474970" cy="440055"/>
          </a:xfrm>
        </p:grpSpPr>
        <p:sp>
          <p:nvSpPr>
            <p:cNvPr id="10" name="TextBox 10"/>
            <p:cNvSpPr txBox="1"/>
            <p:nvPr/>
          </p:nvSpPr>
          <p:spPr>
            <a:xfrm>
              <a:off x="674370" y="2138362"/>
              <a:ext cx="54749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这枚鞋印属于同一组土壤力学取样序列。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0" y="4762500"/>
            <a:ext cx="5334000" cy="2095500"/>
            <a:chOff x="0" y="4762500"/>
            <a:chExt cx="5334000" cy="2095500"/>
          </a:xfrm>
        </p:grpSpPr>
        <p:sp>
          <p:nvSpPr>
            <p:cNvPr id="12" name="Rectangle 12"/>
            <p:cNvSpPr/>
            <p:nvPr/>
          </p:nvSpPr>
          <p:spPr>
            <a:xfrm>
              <a:off x="0" y="4762500"/>
              <a:ext cx="53340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Line 13"/>
            <p:cNvSpPr/>
            <p:nvPr/>
          </p:nvSpPr>
          <p:spPr>
            <a:xfrm>
              <a:off x="685800" y="5029200"/>
              <a:ext cx="457200" cy="9525"/>
            </a:xfrm>
            <a:custGeom>
              <a:avLst/>
              <a:gdLst/>
              <a:ahLst/>
              <a:cxnLst/>
              <a:rect l="l" t="t" r="r" b="b"/>
              <a:pathLst>
                <a:path w="457200" h="9525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74370" y="5148262"/>
              <a:ext cx="2694622" cy="821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带回样品 21.5 公斤</a:t>
              </a:r>
              <a:br/>
              <a:r>
                <a:rPr lang="zh-CN" sz="22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电视观众约 6–6.5 亿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77418" y="5975032"/>
              <a:ext cx="2531364" cy="589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同序列的 AS11-40-5877，</a:t>
              </a:r>
              <a:br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是靴子与印痕同框的那张。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78942" y="6559868"/>
              <a:ext cx="192435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AS11-40-5878 · NASA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905000" y="0"/>
            <a:ext cx="12192000" cy="6858000"/>
            <a:chOff x="190500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0" t="15473" r="0" b="15473"/>
            <a:stretch>
              <a:fillRect/>
            </a:stretch>
          </p:blipFill>
          <p:spPr>
            <a:xfrm>
              <a:off x="1905000" y="0"/>
              <a:ext cx="12192000" cy="685800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685800" y="717232"/>
            <a:ext cx="3157423" cy="322707"/>
            <a:chOff x="685800" y="717232"/>
            <a:chExt cx="3157423" cy="322707"/>
          </a:xfrm>
        </p:grpSpPr>
        <p:sp>
          <p:nvSpPr>
            <p:cNvPr id="4" name="Line 4"/>
            <p:cNvSpPr/>
            <p:nvPr/>
          </p:nvSpPr>
          <p:spPr>
            <a:xfrm>
              <a:off x="685800" y="819150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1363218" y="717232"/>
              <a:ext cx="24800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spc="225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1970 · APOLLO 13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88703" y="749618"/>
            <a:ext cx="1924355" cy="264033"/>
            <a:chOff x="9588703" y="749618"/>
            <a:chExt cx="1924355" cy="264033"/>
          </a:xfrm>
        </p:grpSpPr>
        <p:sp>
          <p:nvSpPr>
            <p:cNvPr id="7" name="TextBox 7"/>
            <p:cNvSpPr txBox="1"/>
            <p:nvPr/>
          </p:nvSpPr>
          <p:spPr>
            <a:xfrm>
              <a:off x="9588703" y="749618"/>
              <a:ext cx="192435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AS13-59-8500 / NASA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66750" y="1467802"/>
            <a:ext cx="2609850" cy="1476375"/>
            <a:chOff x="666750" y="1467802"/>
            <a:chExt cx="2609850" cy="1476375"/>
          </a:xfrm>
        </p:grpSpPr>
        <p:sp>
          <p:nvSpPr>
            <p:cNvPr id="9" name="TextBox 9"/>
            <p:cNvSpPr txBox="1"/>
            <p:nvPr/>
          </p:nvSpPr>
          <p:spPr>
            <a:xfrm>
              <a:off x="666750" y="1467802"/>
              <a:ext cx="2609850" cy="1476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400"/>
                </a:lnSpc>
              </a:pPr>
              <a:r>
                <a:rPr lang="zh-CN" sz="40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原话是</a:t>
              </a:r>
              <a:br/>
              <a:r>
                <a:rPr lang="zh-CN" sz="40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过去完成时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0560" y="3060382"/>
            <a:ext cx="2988964" cy="917258"/>
            <a:chOff x="670560" y="3060382"/>
            <a:chExt cx="2988964" cy="917258"/>
          </a:xfrm>
        </p:grpSpPr>
        <p:sp>
          <p:nvSpPr>
            <p:cNvPr id="11" name="TextBox 11"/>
            <p:cNvSpPr txBox="1"/>
            <p:nvPr/>
          </p:nvSpPr>
          <p:spPr>
            <a:xfrm>
              <a:off x="677418" y="3060382"/>
              <a:ext cx="298210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1970.04.14 · 经过 55:54:53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70560" y="3390900"/>
              <a:ext cx="246583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03:08 UTC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370" y="4062412"/>
            <a:ext cx="3737610" cy="1202055"/>
            <a:chOff x="674370" y="4062412"/>
            <a:chExt cx="3737610" cy="1202055"/>
          </a:xfrm>
        </p:grpSpPr>
        <p:sp>
          <p:nvSpPr>
            <p:cNvPr id="14" name="TextBox 14"/>
            <p:cNvSpPr txBox="1"/>
            <p:nvPr/>
          </p:nvSpPr>
          <p:spPr>
            <a:xfrm>
              <a:off x="674370" y="4062412"/>
              <a:ext cx="3737610" cy="1202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号氧罐搅拌风扇的导线绝缘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层受损，按地面要求开风扇时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短路起火。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7418" y="5403532"/>
            <a:ext cx="2824734" cy="856107"/>
            <a:chOff x="677418" y="5403532"/>
            <a:chExt cx="2824734" cy="856107"/>
          </a:xfrm>
        </p:grpSpPr>
        <p:sp>
          <p:nvSpPr>
            <p:cNvPr id="16" name="TextBox 16"/>
            <p:cNvSpPr txBox="1"/>
            <p:nvPr/>
          </p:nvSpPr>
          <p:spPr>
            <a:xfrm>
              <a:off x="677418" y="5403532"/>
              <a:ext cx="2824734" cy="589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“Okay, Houston, we’ve had</a:t>
              </a:r>
              <a:br/>
              <a:r>
                <a:rPr lang="zh-CN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problem here.”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77418" y="5936932"/>
              <a:ext cx="174471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—— Jack Swigert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8942" y="6350318"/>
            <a:ext cx="2868358" cy="492633"/>
            <a:chOff x="678942" y="6350318"/>
            <a:chExt cx="2868358" cy="492633"/>
          </a:xfrm>
        </p:grpSpPr>
        <p:sp>
          <p:nvSpPr>
            <p:cNvPr id="19" name="TextBox 19"/>
            <p:cNvSpPr txBox="1"/>
            <p:nvPr/>
          </p:nvSpPr>
          <p:spPr>
            <a:xfrm>
              <a:off x="678942" y="6350318"/>
              <a:ext cx="2868358" cy="492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通行的 “Houston, we have a</a:t>
              </a:r>
              <a:br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problem” 出自电影，不是飞行原话。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xmlns:p="http://schemas.openxmlformats.org/presentationml/2006/main"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0"/>
                            </p:stCondLst>
                            <p:childTnLst>
                              <p:par>
                                <p:cTn xmlns:p="http://schemas.openxmlformats.org/presentationml/2006/main"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200"/>
                            </p:stCondLst>
                            <p:childTnLst>
                              <p:par>
                                <p:cTn xmlns:p="http://schemas.openxmlformats.org/presentationml/2006/main" id="3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85800" y="717232"/>
            <a:ext cx="3157423" cy="322707"/>
            <a:chOff x="685800" y="717232"/>
            <a:chExt cx="3157423" cy="322707"/>
          </a:xfrm>
        </p:grpSpPr>
        <p:sp>
          <p:nvSpPr>
            <p:cNvPr id="2" name="Line 2"/>
            <p:cNvSpPr/>
            <p:nvPr/>
          </p:nvSpPr>
          <p:spPr>
            <a:xfrm>
              <a:off x="685800" y="819150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1363218" y="717232"/>
              <a:ext cx="24800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spc="225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1970 · APOLLO 13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6750" y="1372552"/>
            <a:ext cx="8103108" cy="790575"/>
            <a:chOff x="666750" y="1372552"/>
            <a:chExt cx="8103108" cy="790575"/>
          </a:xfrm>
        </p:grpSpPr>
        <p:sp>
          <p:nvSpPr>
            <p:cNvPr id="5" name="TextBox 5"/>
            <p:cNvSpPr txBox="1"/>
            <p:nvPr/>
          </p:nvSpPr>
          <p:spPr>
            <a:xfrm>
              <a:off x="666750" y="1372552"/>
              <a:ext cx="810310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回家的路，是绕着月球再走一圈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370" y="2488882"/>
            <a:ext cx="3880485" cy="1899285"/>
            <a:chOff x="674370" y="2488882"/>
            <a:chExt cx="3880485" cy="1899285"/>
          </a:xfrm>
        </p:grpSpPr>
        <p:sp>
          <p:nvSpPr>
            <p:cNvPr id="7" name="TextBox 7"/>
            <p:cNvSpPr txBox="1"/>
            <p:nvPr/>
          </p:nvSpPr>
          <p:spPr>
            <a:xfrm>
              <a:off x="677418" y="24888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临阵换人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74370" y="2805112"/>
              <a:ext cx="3880485" cy="1583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发射前两天，备份乘组的 Duke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感染风疹，同批训练的五人中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 Mattingly 没有免疫力，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于是 Swigert 顶替了他。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419850" y="2238375"/>
            <a:ext cx="4962525" cy="3143250"/>
            <a:chOff x="6419850" y="2238375"/>
            <a:chExt cx="4962525" cy="3143250"/>
          </a:xfrm>
        </p:grpSpPr>
        <p:sp>
          <p:nvSpPr>
            <p:cNvPr id="10" name="Ellipse 10"/>
            <p:cNvSpPr/>
            <p:nvPr/>
          </p:nvSpPr>
          <p:spPr>
            <a:xfrm>
              <a:off x="8763000" y="2762250"/>
              <a:ext cx="2095500" cy="2095500"/>
            </a:xfrm>
            <a:prstGeom prst="ellipse">
              <a:avLst/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580245" y="3708082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月球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6419850" y="3562350"/>
              <a:ext cx="495300" cy="495300"/>
            </a:xfrm>
            <a:prstGeom prst="ellipse">
              <a:avLst/>
            </a:prstGeom>
            <a:solidFill>
              <a:srgbClr val="1E242B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436995" y="4184332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地球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6915150" y="2333625"/>
              <a:ext cx="3429000" cy="1400175"/>
            </a:xfrm>
            <a:custGeom>
              <a:avLst/>
              <a:gdLst/>
              <a:ahLst/>
              <a:cxnLst/>
              <a:rect l="l" t="t" r="r" b="b"/>
              <a:pathLst>
                <a:path w="3429000" h="1400175">
                  <a:moveTo>
                    <a:pt x="0" y="1400175"/>
                  </a:moveTo>
                  <a:lnTo>
                    <a:pt x="342900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5" name="Line 15"/>
            <p:cNvSpPr/>
            <p:nvPr/>
          </p:nvSpPr>
          <p:spPr>
            <a:xfrm flipH="1" flipV="1">
              <a:off x="6915150" y="3905250"/>
              <a:ext cx="3429000" cy="138112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tailEnd type="triangle" w="lg" len="lg"/>
            </a:ln>
          </p:spPr>
        </p:sp>
        <p:sp>
          <p:nvSpPr>
            <p:cNvPr id="16" name="Freeform 16"/>
            <p:cNvSpPr/>
            <p:nvPr/>
          </p:nvSpPr>
          <p:spPr>
            <a:xfrm>
              <a:off x="8239125" y="2238375"/>
              <a:ext cx="3143250" cy="3143250"/>
            </a:xfrm>
            <a:prstGeom prst="arc">
              <a:avLst>
                <a:gd name="adj1" fmla="val 17400000"/>
                <a:gd name="adj2" fmla="val 4200000"/>
              </a:avLst>
            </a:pr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059168" y="26793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自由返回轨道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4370" y="5662612"/>
            <a:ext cx="8211741" cy="821055"/>
            <a:chOff x="674370" y="5662612"/>
            <a:chExt cx="8211741" cy="821055"/>
          </a:xfrm>
        </p:grpSpPr>
        <p:sp>
          <p:nvSpPr>
            <p:cNvPr id="19" name="TextBox 19"/>
            <p:cNvSpPr txBox="1"/>
            <p:nvPr/>
          </p:nvSpPr>
          <p:spPr>
            <a:xfrm>
              <a:off x="674370" y="5662612"/>
              <a:ext cx="8211741" cy="821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过近月点时距地球 </a:t>
              </a:r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400,171 公里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，这项纪录保持了半个多世纪。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 年 4 月 6 日，Artemis II 乘组以 252,756 英里打破了它。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8942" y="6540818"/>
            <a:ext cx="4775225" cy="264033"/>
            <a:chOff x="678942" y="6540818"/>
            <a:chExt cx="4775225" cy="264033"/>
          </a:xfrm>
        </p:grpSpPr>
        <p:sp>
          <p:nvSpPr>
            <p:cNvPr id="21" name="TextBox 21"/>
            <p:cNvSpPr txBox="1"/>
            <p:nvPr/>
          </p:nvSpPr>
          <p:spPr>
            <a:xfrm>
              <a:off x="678942" y="6540818"/>
              <a:ext cx="477522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1970.04.17 溅落南太平洋 · 全程 5 天 22 小时 54 分 41 秒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xmlns:p="http://schemas.openxmlformats.org/presentationml/2006/main"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0" t="8998" r="0" b="8997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6080B">
                  <a:alpha val="88000"/>
                </a:srgbClr>
              </a:gs>
              <a:gs pos="38000">
                <a:srgbClr val="06080B">
                  <a:alpha val="76000"/>
                </a:srgbClr>
              </a:gs>
              <a:gs pos="56000">
                <a:srgbClr val="06080B">
                  <a:alpha val="4000"/>
                </a:srgbClr>
              </a:gs>
              <a:gs pos="82000">
                <a:srgbClr val="06080B">
                  <a:alpha val="6000"/>
                </a:srgbClr>
              </a:gs>
              <a:gs pos="100000">
                <a:srgbClr val="06080B">
                  <a:alpha val="55000"/>
                </a:srgbClr>
              </a:gs>
            </a:gsLst>
            <a:lin ang="5400000" scaled="1"/>
          </a:gradFill>
          <a:ln>
            <a:noFill/>
          </a:ln>
        </p:spPr>
      </p:sp>
      <p:grpSp>
        <p:nvGrpSpPr>
          <p:cNvPr id="7" name="!!era-mark"/>
          <p:cNvGrpSpPr/>
          <p:nvPr/>
        </p:nvGrpSpPr>
        <p:grpSpPr>
          <a:xfrm>
            <a:off x="685800" y="717232"/>
            <a:ext cx="3157423" cy="322707"/>
            <a:chOff x="685800" y="717232"/>
            <a:chExt cx="3157423" cy="322707"/>
          </a:xfrm>
        </p:grpSpPr>
        <p:sp>
          <p:nvSpPr>
            <p:cNvPr id="5" name="Line 5"/>
            <p:cNvSpPr/>
            <p:nvPr/>
          </p:nvSpPr>
          <p:spPr>
            <a:xfrm>
              <a:off x="685800" y="819150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363218" y="717232"/>
              <a:ext cx="24800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spc="225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1971 · APOLLO 15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733726" y="660082"/>
            <a:ext cx="5780856" cy="563119"/>
            <a:chOff x="5733726" y="660082"/>
            <a:chExt cx="5780856" cy="563119"/>
          </a:xfrm>
        </p:grpSpPr>
        <p:sp>
          <p:nvSpPr>
            <p:cNvPr id="8" name="TextBox 8"/>
            <p:cNvSpPr txBox="1"/>
            <p:nvPr/>
          </p:nvSpPr>
          <p:spPr>
            <a:xfrm>
              <a:off x="5733726" y="660082"/>
              <a:ext cx="57808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乘组：大卫·斯科特 / 阿尔弗莱德·沃尔登 / 詹姆斯·艾尔文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587216" y="959168"/>
              <a:ext cx="392584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AS15-88-11866 · 摄影 David R. Scott / NASA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66750" y="1277302"/>
            <a:ext cx="5914034" cy="790575"/>
            <a:chOff x="666750" y="1277302"/>
            <a:chExt cx="5914034" cy="790575"/>
          </a:xfrm>
        </p:grpSpPr>
        <p:sp>
          <p:nvSpPr>
            <p:cNvPr id="11" name="TextBox 11"/>
            <p:cNvSpPr txBox="1"/>
            <p:nvPr/>
          </p:nvSpPr>
          <p:spPr>
            <a:xfrm>
              <a:off x="666750" y="1277302"/>
              <a:ext cx="591403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1971年，他们开始开车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370" y="2176462"/>
            <a:ext cx="7988141" cy="821055"/>
            <a:chOff x="674370" y="2176462"/>
            <a:chExt cx="7988141" cy="821055"/>
          </a:xfrm>
        </p:grpSpPr>
        <p:sp>
          <p:nvSpPr>
            <p:cNvPr id="13" name="TextBox 13"/>
            <p:cNvSpPr txBox="1"/>
            <p:nvPr/>
          </p:nvSpPr>
          <p:spPr>
            <a:xfrm>
              <a:off x="674370" y="2176462"/>
              <a:ext cx="7988141" cy="821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阿波罗15号第一次把月球车带上月面，在哈德利—亚平宁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一共开了 </a:t>
              </a:r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27.9 公里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。空车 210 公斤，设计最高时速 10 公里。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0" y="6324600"/>
            <a:ext cx="7239000" cy="533400"/>
            <a:chOff x="0" y="6324600"/>
            <a:chExt cx="7239000" cy="533400"/>
          </a:xfrm>
        </p:grpSpPr>
        <p:sp>
          <p:nvSpPr>
            <p:cNvPr id="15" name="Rectangle 15"/>
            <p:cNvSpPr/>
            <p:nvPr/>
          </p:nvSpPr>
          <p:spPr>
            <a:xfrm>
              <a:off x="0" y="6324600"/>
              <a:ext cx="7239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77418" y="6489382"/>
              <a:ext cx="503741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收尾时 Scott 当着电视镜头同时放下羽毛和地质锤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0" t="1042" r="0" b="104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Ellipse 4"/>
          <p:cNvSpPr/>
          <p:nvPr/>
        </p:nvSpPr>
        <p:spPr>
          <a:xfrm>
            <a:off x="1485900" y="5324475"/>
            <a:ext cx="609600" cy="609600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</p:sp>
      <p:sp>
        <p:nvSpPr>
          <p:cNvPr id="5" name="Line 5"/>
          <p:cNvSpPr/>
          <p:nvPr/>
        </p:nvSpPr>
        <p:spPr>
          <a:xfrm>
            <a:off x="2076450" y="1685925"/>
            <a:ext cx="7639050" cy="3771900"/>
          </a:xfrm>
          <a:custGeom>
            <a:avLst/>
            <a:gdLst/>
            <a:ahLst/>
            <a:cxnLst/>
            <a:rect l="l" t="t" r="r" b="b"/>
            <a:pathLst>
              <a:path w="7639050" h="3771900">
                <a:moveTo>
                  <a:pt x="7639050" y="0"/>
                </a:moveTo>
                <a:lnTo>
                  <a:pt x="0" y="3771900"/>
                </a:lnTo>
              </a:path>
            </a:pathLst>
          </a:custGeom>
          <a:noFill/>
          <a:ln w="9525">
            <a:solidFill>
              <a:schemeClr val="accent2">
                <a:alpha val="70000"/>
              </a:schemeClr>
            </a:solidFill>
            <a:prstDash val="dash"/>
          </a:ln>
        </p:spPr>
      </p:sp>
      <p:grpSp>
        <p:nvGrpSpPr>
          <p:cNvPr id="8" name="Group 8"/>
          <p:cNvGrpSpPr/>
          <p:nvPr/>
        </p:nvGrpSpPr>
        <p:grpSpPr>
          <a:xfrm>
            <a:off x="9620250" y="381000"/>
            <a:ext cx="1809750" cy="1809750"/>
            <a:chOff x="9620250" y="381000"/>
            <a:chExt cx="1809750" cy="1809750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3"/>
            <a:srcRect l="12340" t="75000" r="81340" b="14000"/>
            <a:stretch>
              <a:fillRect/>
            </a:stretch>
          </p:blipFill>
          <p:spPr>
            <a:xfrm>
              <a:off x="9620250" y="381000"/>
              <a:ext cx="1809750" cy="1809750"/>
            </a:xfrm>
            <a:prstGeom prst="ellipse">
              <a:avLst/>
            </a:prstGeom>
          </p:spPr>
        </p:pic>
        <p:sp>
          <p:nvSpPr>
            <p:cNvPr id="7" name="Ellipse 7"/>
            <p:cNvSpPr/>
            <p:nvPr/>
          </p:nvSpPr>
          <p:spPr>
            <a:xfrm>
              <a:off x="9620250" y="381000"/>
              <a:ext cx="1809750" cy="180975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</p:sp>
      </p:grpSp>
      <p:grpSp>
        <p:nvGrpSpPr>
          <p:cNvPr id="11" name="!!era-mark"/>
          <p:cNvGrpSpPr/>
          <p:nvPr/>
        </p:nvGrpSpPr>
        <p:grpSpPr>
          <a:xfrm>
            <a:off x="685800" y="526732"/>
            <a:ext cx="3157423" cy="322707"/>
            <a:chOff x="685800" y="526732"/>
            <a:chExt cx="3157423" cy="322707"/>
          </a:xfrm>
        </p:grpSpPr>
        <p:sp>
          <p:nvSpPr>
            <p:cNvPr id="9" name="Line 9"/>
            <p:cNvSpPr/>
            <p:nvPr/>
          </p:nvSpPr>
          <p:spPr>
            <a:xfrm>
              <a:off x="685800" y="628650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363218" y="526732"/>
              <a:ext cx="24800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spc="225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1972 · APOLLO 17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66750" y="1010602"/>
            <a:ext cx="8103108" cy="790575"/>
            <a:chOff x="666750" y="1010602"/>
            <a:chExt cx="8103108" cy="790575"/>
          </a:xfrm>
        </p:grpSpPr>
        <p:sp>
          <p:nvSpPr>
            <p:cNvPr id="12" name="TextBox 12"/>
            <p:cNvSpPr txBox="1"/>
            <p:nvPr/>
          </p:nvSpPr>
          <p:spPr>
            <a:xfrm>
              <a:off x="666750" y="1010602"/>
              <a:ext cx="810310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最后一次去的人里，有地质学家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370" y="1700212"/>
            <a:ext cx="6413944" cy="440055"/>
            <a:chOff x="674370" y="1700212"/>
            <a:chExt cx="6413944" cy="440055"/>
          </a:xfrm>
        </p:grpSpPr>
        <p:sp>
          <p:nvSpPr>
            <p:cNvPr id="14" name="TextBox 14"/>
            <p:cNvSpPr txBox="1"/>
            <p:nvPr/>
          </p:nvSpPr>
          <p:spPr>
            <a:xfrm>
              <a:off x="674370" y="1700212"/>
              <a:ext cx="64139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阿波罗17号是载人土星五号</a:t>
              </a:r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唯一一次夜间发射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0" y="5943600"/>
            <a:ext cx="12192000" cy="914400"/>
            <a:chOff x="0" y="5943600"/>
            <a:chExt cx="12192000" cy="914400"/>
          </a:xfrm>
        </p:grpSpPr>
        <p:sp>
          <p:nvSpPr>
            <p:cNvPr id="16" name="Rectangle 16"/>
            <p:cNvSpPr/>
            <p:nvPr/>
          </p:nvSpPr>
          <p:spPr>
            <a:xfrm>
              <a:off x="0" y="5943600"/>
              <a:ext cx="12192000" cy="914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77418" y="5994082"/>
              <a:ext cx="8482584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着陆 Taurus–Littrow · 三次月面行走 22 小时 4 分 · 月球车穿越 30.5 公里（NASA 口径）</a:t>
              </a:r>
              <a:br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Schmitt 在 Shorty 陨石坑发现橙色土壤——35 亿年前的极细火山玻璃珠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78942" y="6578918"/>
              <a:ext cx="653416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S73-22871 · NASA · 岩面上的 “Tracy” 出自 1984 年的一幅画，原照片里没有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!!era-mark"/>
          <p:cNvGrpSpPr/>
          <p:nvPr/>
        </p:nvGrpSpPr>
        <p:grpSpPr>
          <a:xfrm>
            <a:off x="685800" y="717232"/>
            <a:ext cx="2229860" cy="322707"/>
            <a:chOff x="685800" y="717232"/>
            <a:chExt cx="2229860" cy="322707"/>
          </a:xfrm>
        </p:grpSpPr>
        <p:sp>
          <p:nvSpPr>
            <p:cNvPr id="2" name="Line 2"/>
            <p:cNvSpPr/>
            <p:nvPr/>
          </p:nvSpPr>
          <p:spPr>
            <a:xfrm>
              <a:off x="685800" y="819150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1363218" y="717232"/>
              <a:ext cx="15524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spc="225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1968 — 1972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6750" y="1372552"/>
            <a:ext cx="5798820" cy="790575"/>
            <a:chOff x="666750" y="1372552"/>
            <a:chExt cx="5798820" cy="790575"/>
          </a:xfrm>
        </p:grpSpPr>
        <p:sp>
          <p:nvSpPr>
            <p:cNvPr id="5" name="TextBox 5"/>
            <p:cNvSpPr txBox="1"/>
            <p:nvPr/>
          </p:nvSpPr>
          <p:spPr>
            <a:xfrm>
              <a:off x="666750" y="1372552"/>
              <a:ext cx="579882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四年的账：六次落下去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85800" y="2498408"/>
            <a:ext cx="10820400" cy="2723007"/>
            <a:chOff x="685800" y="2498408"/>
            <a:chExt cx="10820400" cy="2723007"/>
          </a:xfrm>
        </p:grpSpPr>
        <p:grpSp>
          <p:nvGrpSpPr>
            <p:cNvPr id="11" name="Group 11"/>
            <p:cNvGrpSpPr/>
            <p:nvPr/>
          </p:nvGrpSpPr>
          <p:grpSpPr>
            <a:xfrm>
              <a:off x="734568" y="2498408"/>
              <a:ext cx="10722864" cy="322707"/>
              <a:chOff x="734568" y="2498408"/>
              <a:chExt cx="10722864" cy="322707"/>
            </a:xfrm>
          </p:grpSpPr>
          <p:sp>
            <p:nvSpPr>
              <p:cNvPr id="7" name="TextBox 7"/>
              <p:cNvSpPr txBox="1"/>
              <p:nvPr/>
            </p:nvSpPr>
            <p:spPr>
              <a:xfrm>
                <a:off x="734568" y="2498408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b="1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任务</a:t>
                </a: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2258568" y="2498408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b="1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发射</a:t>
                </a: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4354068" y="2498408"/>
                <a:ext cx="683133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b="1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着陆点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0552176" y="2498408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CN" sz="1650" b="1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带回样品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685800" y="28003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734568" y="2898458"/>
              <a:ext cx="10722864" cy="2322957"/>
              <a:chOff x="734568" y="2898458"/>
              <a:chExt cx="10722864" cy="2322957"/>
            </a:xfrm>
          </p:grpSpPr>
          <p:sp>
            <p:nvSpPr>
              <p:cNvPr id="13" name="TextBox 13"/>
              <p:cNvSpPr txBox="1"/>
              <p:nvPr/>
            </p:nvSpPr>
            <p:spPr>
              <a:xfrm>
                <a:off x="734568" y="2898458"/>
                <a:ext cx="95848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Apollo 11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2258568" y="2898458"/>
                <a:ext cx="12384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1969.07.16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4354068" y="2898458"/>
                <a:ext cx="2277138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Tranquility Base 静海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0641025" y="2898458"/>
                <a:ext cx="81640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CN" sz="16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21.5 kg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34568" y="3298508"/>
                <a:ext cx="95848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Apollo 12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2258568" y="3298508"/>
                <a:ext cx="12384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1969.11.14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4354068" y="3298508"/>
                <a:ext cx="2208971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Surveyor 3 旁 163 米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0518858" y="3298508"/>
                <a:ext cx="93857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CN" sz="16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33.45 kg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34568" y="3698558"/>
                <a:ext cx="95848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Apollo 14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2258568" y="3698558"/>
                <a:ext cx="12384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1971.01.31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4354068" y="3698558"/>
                <a:ext cx="112056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Fra Mauro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10518858" y="3698558"/>
                <a:ext cx="93857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CN" sz="16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42.80 kg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34568" y="4098608"/>
                <a:ext cx="95848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Apollo 15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2258568" y="4098608"/>
                <a:ext cx="12384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1971.07.26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4354068" y="4098608"/>
                <a:ext cx="3285983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Hadley–Apennine 哈德利—亚平宁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10885360" y="4098608"/>
                <a:ext cx="57207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CN" sz="16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77 kg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34568" y="4498658"/>
                <a:ext cx="95848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Apollo 16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2258568" y="4498658"/>
                <a:ext cx="12384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1972.04.16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4354068" y="4498658"/>
                <a:ext cx="163728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Descartes 高地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10518858" y="4498658"/>
                <a:ext cx="93857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CN" sz="16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95.71 kg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734568" y="4898708"/>
                <a:ext cx="95848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Apollo 17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2258568" y="4898708"/>
                <a:ext cx="12384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1972.12.07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4354068" y="4898708"/>
                <a:ext cx="326559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Taurus–Littrow 陶拉斯—利特罗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10518858" y="4898708"/>
                <a:ext cx="93857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CN" sz="165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110.4 kg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685800" y="3200400"/>
              <a:ext cx="10820400" cy="2009775"/>
              <a:chOff x="685800" y="3200400"/>
              <a:chExt cx="10820400" cy="2009775"/>
            </a:xfrm>
          </p:grpSpPr>
          <p:sp>
            <p:nvSpPr>
              <p:cNvPr id="38" name="Line 38"/>
              <p:cNvSpPr/>
              <p:nvPr/>
            </p:nvSpPr>
            <p:spPr>
              <a:xfrm>
                <a:off x="685800" y="32004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rgbClr val="262D34"/>
                </a:solidFill>
              </a:ln>
            </p:spPr>
          </p:sp>
          <p:sp>
            <p:nvSpPr>
              <p:cNvPr id="39" name="Line 39"/>
              <p:cNvSpPr/>
              <p:nvPr/>
            </p:nvSpPr>
            <p:spPr>
              <a:xfrm>
                <a:off x="685800" y="360045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rgbClr val="262D34"/>
                </a:solidFill>
              </a:ln>
            </p:spPr>
          </p:sp>
          <p:sp>
            <p:nvSpPr>
              <p:cNvPr id="40" name="Line 40"/>
              <p:cNvSpPr/>
              <p:nvPr/>
            </p:nvSpPr>
            <p:spPr>
              <a:xfrm>
                <a:off x="685800" y="40005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rgbClr val="262D34"/>
                </a:solidFill>
              </a:ln>
            </p:spPr>
          </p:sp>
          <p:sp>
            <p:nvSpPr>
              <p:cNvPr id="41" name="Line 41"/>
              <p:cNvSpPr/>
              <p:nvPr/>
            </p:nvSpPr>
            <p:spPr>
              <a:xfrm>
                <a:off x="685800" y="440055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rgbClr val="262D34"/>
                </a:solidFill>
              </a:ln>
            </p:spPr>
          </p:sp>
          <p:sp>
            <p:nvSpPr>
              <p:cNvPr id="42" name="Line 42"/>
              <p:cNvSpPr/>
              <p:nvPr/>
            </p:nvSpPr>
            <p:spPr>
              <a:xfrm>
                <a:off x="685800" y="480060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rgbClr val="262D34"/>
                </a:solidFill>
              </a:ln>
            </p:spPr>
          </p:sp>
          <p:sp>
            <p:nvSpPr>
              <p:cNvPr id="43" name="Line 43"/>
              <p:cNvSpPr/>
              <p:nvPr/>
            </p:nvSpPr>
            <p:spPr>
              <a:xfrm>
                <a:off x="685800" y="5200650"/>
                <a:ext cx="10820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820400" h="9525">
                    <a:moveTo>
                      <a:pt x="0" y="0"/>
                    </a:moveTo>
                    <a:lnTo>
                      <a:pt x="10820400" y="0"/>
                    </a:lnTo>
                  </a:path>
                </a:pathLst>
              </a:custGeom>
              <a:noFill/>
              <a:ln w="9525">
                <a:solidFill>
                  <a:srgbClr val="262D34"/>
                </a:solidFill>
              </a:ln>
            </p:spPr>
          </p:sp>
        </p:grpSp>
      </p:grpSp>
      <p:grpSp>
        <p:nvGrpSpPr>
          <p:cNvPr id="47" name="Group 47"/>
          <p:cNvGrpSpPr/>
          <p:nvPr/>
        </p:nvGrpSpPr>
        <p:grpSpPr>
          <a:xfrm>
            <a:off x="674370" y="5434012"/>
            <a:ext cx="4979908" cy="821055"/>
            <a:chOff x="674370" y="5434012"/>
            <a:chExt cx="4979908" cy="821055"/>
          </a:xfrm>
        </p:grpSpPr>
        <p:sp>
          <p:nvSpPr>
            <p:cNvPr id="46" name="TextBox 46"/>
            <p:cNvSpPr txBox="1"/>
            <p:nvPr/>
          </p:nvSpPr>
          <p:spPr>
            <a:xfrm>
              <a:off x="674370" y="5434012"/>
              <a:ext cx="4979908" cy="821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24 人到过月球，其中 </a:t>
              </a:r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 人踩上月面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全计划带回 </a:t>
              </a:r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382 公斤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月球岩石与土壤。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9198864" y="5273992"/>
            <a:ext cx="2326386" cy="1133475"/>
            <a:chOff x="9198864" y="5273992"/>
            <a:chExt cx="2326386" cy="1133475"/>
          </a:xfrm>
        </p:grpSpPr>
        <p:sp>
          <p:nvSpPr>
            <p:cNvPr id="48" name="TextBox 48"/>
            <p:cNvSpPr txBox="1"/>
            <p:nvPr/>
          </p:nvSpPr>
          <p:spPr>
            <a:xfrm>
              <a:off x="9198864" y="5273992"/>
              <a:ext cx="2326386" cy="1133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5850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1,459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0131762" y="6013132"/>
              <a:ext cx="13828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天 · 本卷推算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78942" y="6426518"/>
            <a:ext cx="9345911" cy="264033"/>
            <a:chOff x="678942" y="6426518"/>
            <a:chExt cx="9345911" cy="264033"/>
          </a:xfrm>
        </p:grpSpPr>
        <p:sp>
          <p:nvSpPr>
            <p:cNvPr id="51" name="TextBox 51"/>
            <p:cNvSpPr txBox="1"/>
            <p:nvPr/>
          </p:nvSpPr>
          <p:spPr>
            <a:xfrm>
              <a:off x="678942" y="6426518"/>
              <a:ext cx="93459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另有三次抵达月球而未着陆：阿波罗8号、10号、13号 · 计划总耗资 254 亿美元（1973 年美元），峰值雇用 40 万人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334000" y="285750"/>
            <a:ext cx="7239000" cy="7239000"/>
            <a:chOff x="5334000" y="285750"/>
            <a:chExt cx="7239000" cy="7239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4000" y="285750"/>
              <a:ext cx="7239000" cy="7239000"/>
            </a:xfrm>
            <a:prstGeom prst="rect">
              <a:avLst/>
            </a:prstGeom>
          </p:spPr>
        </p:pic>
      </p:grpSp>
      <p:sp>
        <p:nvSpPr>
          <p:cNvPr id="4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6080B">
                  <a:alpha val="88000"/>
                </a:srgbClr>
              </a:gs>
              <a:gs pos="34000">
                <a:srgbClr val="06080B">
                  <a:alpha val="62000"/>
                </a:srgbClr>
              </a:gs>
              <a:gs pos="58000">
                <a:srgbClr val="06080B">
                  <a:alpha val="10000"/>
                </a:srgbClr>
              </a:gs>
              <a:gs pos="100000">
                <a:srgbClr val="06080B">
                  <a:alpha val="0"/>
                </a:srgbClr>
              </a:gs>
            </a:gsLst>
            <a:lin ang="0" scaled="1"/>
          </a:gradFill>
          <a:ln>
            <a:noFill/>
          </a:ln>
        </p:spPr>
      </p:sp>
      <p:grpSp>
        <p:nvGrpSpPr>
          <p:cNvPr id="7" name="!!era-mark"/>
          <p:cNvGrpSpPr/>
          <p:nvPr/>
        </p:nvGrpSpPr>
        <p:grpSpPr>
          <a:xfrm>
            <a:off x="685800" y="717232"/>
            <a:ext cx="3157423" cy="322707"/>
            <a:chOff x="685800" y="717232"/>
            <a:chExt cx="3157423" cy="322707"/>
          </a:xfrm>
        </p:grpSpPr>
        <p:sp>
          <p:nvSpPr>
            <p:cNvPr id="5" name="Line 5"/>
            <p:cNvSpPr/>
            <p:nvPr/>
          </p:nvSpPr>
          <p:spPr>
            <a:xfrm>
              <a:off x="685800" y="819150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363218" y="717232"/>
              <a:ext cx="24800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spc="225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1972 · APOLLO 17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66750" y="1372552"/>
            <a:ext cx="4152900" cy="1476375"/>
            <a:chOff x="666750" y="1372552"/>
            <a:chExt cx="4152900" cy="1476375"/>
          </a:xfrm>
        </p:grpSpPr>
        <p:sp>
          <p:nvSpPr>
            <p:cNvPr id="8" name="TextBox 8"/>
            <p:cNvSpPr txBox="1"/>
            <p:nvPr/>
          </p:nvSpPr>
          <p:spPr>
            <a:xfrm>
              <a:off x="666750" y="1372552"/>
              <a:ext cx="4152900" cy="1476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400"/>
                </a:lnSpc>
              </a:pPr>
              <a:r>
                <a:rPr lang="zh-CN" sz="40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走的时候，</a:t>
              </a:r>
              <a:br/>
              <a:r>
                <a:rPr lang="zh-CN" sz="40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他说我们还会回来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370" y="2900362"/>
            <a:ext cx="2594610" cy="821055"/>
            <a:chOff x="674370" y="2900362"/>
            <a:chExt cx="2594610" cy="821055"/>
          </a:xfrm>
        </p:grpSpPr>
        <p:sp>
          <p:nvSpPr>
            <p:cNvPr id="10" name="TextBox 10"/>
            <p:cNvSpPr txBox="1"/>
            <p:nvPr/>
          </p:nvSpPr>
          <p:spPr>
            <a:xfrm>
              <a:off x="674370" y="2900362"/>
              <a:ext cx="2594610" cy="821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十二个人走过月面，</a:t>
              </a:r>
              <a:br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此后没有第十三个。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7418" y="3860482"/>
            <a:ext cx="3212402" cy="1179957"/>
            <a:chOff x="677418" y="3860482"/>
            <a:chExt cx="3212402" cy="1179957"/>
          </a:xfrm>
        </p:grpSpPr>
        <p:sp>
          <p:nvSpPr>
            <p:cNvPr id="12" name="TextBox 12"/>
            <p:cNvSpPr txBox="1"/>
            <p:nvPr/>
          </p:nvSpPr>
          <p:spPr>
            <a:xfrm>
              <a:off x="677418" y="3860482"/>
              <a:ext cx="3212402" cy="11799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“we leave as we came and,</a:t>
              </a:r>
              <a:br/>
              <a:r>
                <a:rPr lang="zh-CN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God willing, as we shall return,</a:t>
              </a:r>
              <a:br/>
              <a:r>
                <a:rPr lang="zh-CN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with peace and hope for</a:t>
              </a:r>
              <a:br/>
              <a:r>
                <a:rPr lang="zh-CN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all mankind.”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8942" y="5093018"/>
            <a:ext cx="3143021" cy="264033"/>
            <a:chOff x="678942" y="5093018"/>
            <a:chExt cx="3143021" cy="264033"/>
          </a:xfrm>
        </p:grpSpPr>
        <p:sp>
          <p:nvSpPr>
            <p:cNvPr id="14" name="TextBox 14"/>
            <p:cNvSpPr txBox="1"/>
            <p:nvPr/>
          </p:nvSpPr>
          <p:spPr>
            <a:xfrm>
              <a:off x="678942" y="5093018"/>
              <a:ext cx="314302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—— Eugene Cernan · 1972.12.14 UTC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8942" y="5435918"/>
            <a:ext cx="2654046" cy="1102233"/>
            <a:chOff x="678942" y="5435918"/>
            <a:chExt cx="2654046" cy="1102233"/>
          </a:xfrm>
        </p:grpSpPr>
        <p:sp>
          <p:nvSpPr>
            <p:cNvPr id="16" name="TextBox 16"/>
            <p:cNvSpPr txBox="1"/>
            <p:nvPr/>
          </p:nvSpPr>
          <p:spPr>
            <a:xfrm>
              <a:off x="678942" y="5435918"/>
              <a:ext cx="2654046" cy="11022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AS17-148-22727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1972.12.07 10:39 UTC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距地表约 29,400 公里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NASA 把版权归属乘组，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实际很可能是 Schmitt 按的快门。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3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85800" y="717232"/>
            <a:ext cx="2229860" cy="322707"/>
            <a:chOff x="685800" y="717232"/>
            <a:chExt cx="2229860" cy="322707"/>
          </a:xfrm>
        </p:grpSpPr>
        <p:sp>
          <p:nvSpPr>
            <p:cNvPr id="2" name="Line 2"/>
            <p:cNvSpPr/>
            <p:nvPr/>
          </p:nvSpPr>
          <p:spPr>
            <a:xfrm>
              <a:off x="685800" y="819150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1363218" y="717232"/>
              <a:ext cx="15524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spc="225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1968 — 1972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6750" y="1372552"/>
            <a:ext cx="4070604" cy="790575"/>
            <a:chOff x="666750" y="1372552"/>
            <a:chExt cx="4070604" cy="790575"/>
          </a:xfrm>
        </p:grpSpPr>
        <p:sp>
          <p:nvSpPr>
            <p:cNvPr id="5" name="TextBox 5"/>
            <p:cNvSpPr txBox="1"/>
            <p:nvPr/>
          </p:nvSpPr>
          <p:spPr>
            <a:xfrm>
              <a:off x="666750" y="1372552"/>
              <a:ext cx="407060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来源与图片版权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24750" y="1733550"/>
            <a:ext cx="3771900" cy="4316539"/>
            <a:chOff x="7524750" y="1733550"/>
            <a:chExt cx="3771900" cy="4316539"/>
          </a:xfrm>
        </p:grpSpPr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rcRect l="0" t="10156" r="0" b="10156"/>
            <a:stretch>
              <a:fillRect/>
            </a:stretch>
          </p:blipFill>
          <p:spPr>
            <a:xfrm>
              <a:off x="7600950" y="1809750"/>
              <a:ext cx="3619500" cy="3619500"/>
            </a:xfrm>
            <a:prstGeom prst="ellipse">
              <a:avLst/>
            </a:prstGeom>
          </p:spPr>
        </p:pic>
        <p:sp>
          <p:nvSpPr>
            <p:cNvPr id="8" name="Ellipse 8"/>
            <p:cNvSpPr/>
            <p:nvPr/>
          </p:nvSpPr>
          <p:spPr>
            <a:xfrm>
              <a:off x="7524750" y="1733550"/>
              <a:ext cx="3771900" cy="37719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30363" y="5727382"/>
              <a:ext cx="356067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阿波罗11号 · 1969.07.16 / NASA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7418" y="2355532"/>
            <a:ext cx="2015871" cy="322707"/>
            <a:chOff x="677418" y="2355532"/>
            <a:chExt cx="2015871" cy="322707"/>
          </a:xfrm>
        </p:grpSpPr>
        <p:sp>
          <p:nvSpPr>
            <p:cNvPr id="11" name="TextBox 11"/>
            <p:cNvSpPr txBox="1"/>
            <p:nvPr/>
          </p:nvSpPr>
          <p:spPr>
            <a:xfrm>
              <a:off x="677418" y="235553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事实来源（可点击）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7418" y="2774632"/>
            <a:ext cx="3694366" cy="1465707"/>
            <a:chOff x="677418" y="2774632"/>
            <a:chExt cx="3694366" cy="1465707"/>
          </a:xfrm>
        </p:grpSpPr>
        <p:sp>
          <p:nvSpPr>
            <p:cNvPr id="13" name="TextBox 13"/>
            <p:cNvSpPr txBox="1"/>
            <p:nvPr/>
          </p:nvSpPr>
          <p:spPr>
            <a:xfrm>
              <a:off x="677418" y="2774632"/>
              <a:ext cx="3694366" cy="1465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650" u="sng" dirty="0">
                  <a:solidFill>
                    <a:schemeClr val="accent2"/>
                  </a:solidFill>
                  <a:latin typeface="+mn-lt"/>
                  <a:ea typeface="+mn-ea"/>
                  <a:cs typeface="+mn-cs"/>
                  <a:hlinkClick r:id="rId3"/>
                </a:rPr>
                <a:t>NASA · The Apollo Program</a:t>
              </a:r>
              <a:br/>
              <a:r>
                <a:rPr lang="zh-CN" sz="1650" u="sng" dirty="0">
                  <a:solidFill>
                    <a:schemeClr val="accent2"/>
                  </a:solidFill>
                  <a:latin typeface="+mn-lt"/>
                  <a:ea typeface="+mn-ea"/>
                  <a:cs typeface="+mn-cs"/>
                  <a:hlinkClick r:id="rId4"/>
                </a:rPr>
                <a:t>NASA · Apollo 17 Mission Details</a:t>
              </a:r>
              <a:br/>
              <a:r>
                <a:rPr lang="zh-CN" sz="1650" u="sng" dirty="0">
                  <a:solidFill>
                    <a:schemeClr val="accent2"/>
                  </a:solidFill>
                  <a:latin typeface="+mn-lt"/>
                  <a:ea typeface="+mn-ea"/>
                  <a:cs typeface="+mn-cs"/>
                  <a:hlinkClick r:id="rId5"/>
                </a:rPr>
                <a:t>NASA JSC · Apollo Image Database</a:t>
              </a:r>
              <a:br/>
              <a:r>
                <a:rPr lang="zh-CN" sz="1650" u="sng" dirty="0">
                  <a:solidFill>
                    <a:schemeClr val="accent2"/>
                  </a:solidFill>
                  <a:latin typeface="+mn-lt"/>
                  <a:ea typeface="+mn-ea"/>
                  <a:cs typeface="+mn-cs"/>
                  <a:hlinkClick r:id="rId6"/>
                </a:rPr>
                <a:t>NASA · Images and Media（版权说明）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7418" y="4451032"/>
            <a:ext cx="5569839" cy="608457"/>
            <a:chOff x="677418" y="4451032"/>
            <a:chExt cx="5569839" cy="608457"/>
          </a:xfrm>
        </p:grpSpPr>
        <p:sp>
          <p:nvSpPr>
            <p:cNvPr id="15" name="TextBox 15"/>
            <p:cNvSpPr txBox="1"/>
            <p:nvPr/>
          </p:nvSpPr>
          <p:spPr>
            <a:xfrm>
              <a:off x="677418" y="4451032"/>
              <a:ext cx="556983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NASA 声明其影像在美国境内一般不受版权保护，</a:t>
              </a:r>
              <a:br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使用时希望注明来源为 NASA；徽标与第三方素材另需许可。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8942" y="5359718"/>
            <a:ext cx="3991356" cy="721233"/>
            <a:chOff x="678942" y="5359718"/>
            <a:chExt cx="3991356" cy="721233"/>
          </a:xfrm>
        </p:grpSpPr>
        <p:sp>
          <p:nvSpPr>
            <p:cNvPr id="17" name="TextBox 17"/>
            <p:cNvSpPr txBox="1"/>
            <p:nvPr/>
          </p:nvSpPr>
          <p:spPr>
            <a:xfrm>
              <a:off x="678942" y="5359718"/>
              <a:ext cx="3991356" cy="7212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AS08-14-2383 · AS11-40-5868 · AS11-40-5878</a:t>
              </a:r>
              <a:br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AS11-40-5903 · AS13-59-8500 · AS15-88-11866</a:t>
              </a:r>
              <a:br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S73-22871 · AS17-148-22727 · GPN-2000-001150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8942" y="6216968"/>
            <a:ext cx="3312243" cy="264033"/>
            <a:chOff x="678942" y="6216968"/>
            <a:chExt cx="3312243" cy="264033"/>
          </a:xfrm>
        </p:grpSpPr>
        <p:sp>
          <p:nvSpPr>
            <p:cNvPr id="19" name="TextBox 19"/>
            <p:cNvSpPr txBox="1"/>
            <p:nvPr/>
          </p:nvSpPr>
          <p:spPr>
            <a:xfrm>
              <a:off x="678942" y="6216968"/>
              <a:ext cx="33122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全卷 100 条外部事实，逐条挂到 fact_id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xmlns:p="http://schemas.openxmlformats.org/presentationml/2006/main"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0"/>
                            </p:stCondLst>
                            <p:childTnLst>
                              <p:par>
                                <p:cTn xmlns:p="http://schemas.openxmlformats.org/presentationml/2006/main"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200"/>
                            </p:stCondLst>
                            <p:childTnLst>
                              <p:par>
                                <p:cTn xmlns:p="http://schemas.openxmlformats.org/presentationml/2006/main" id="3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apollo_photo_essay">
  <a:themeElements>
    <a:clrScheme name="ppt169_apollo_photo_essay">
      <a:dk1>
        <a:srgbClr val="DAD5CA"/>
      </a:dk1>
      <a:lt1>
        <a:srgbClr val="0B0E11"/>
      </a:lt1>
      <a:dk2>
        <a:srgbClr val="1F497D"/>
      </a:dk2>
      <a:lt2>
        <a:srgbClr val="161A20"/>
      </a:lt2>
      <a:accent1>
        <a:srgbClr val="E9E4D9"/>
      </a:accent1>
      <a:accent2>
        <a:srgbClr val="D2622B"/>
      </a:accent2>
      <a:accent3>
        <a:srgbClr val="6E7B8A"/>
      </a:accent3>
      <a:accent4>
        <a:srgbClr val="E9E4D9"/>
      </a:accent4>
      <a:accent5>
        <a:srgbClr val="98A0A9"/>
      </a:accent5>
      <a:accent6>
        <a:srgbClr val="39414A"/>
      </a:accent6>
      <a:hlink>
        <a:srgbClr val="D2622B"/>
      </a:hlink>
      <a:folHlink>
        <a:srgbClr val="6E7B8A"/>
      </a:folHlink>
    </a:clrScheme>
    <a:fontScheme name="ppt169_apollo_photo_essay">
      <a:majorFont>
        <a:latin typeface="Times New Roman"/>
        <a:ea typeface="SimSun"/>
        <a:cs typeface="Times New Roman"/>
        <a:font script="Jpan" typeface="SimSun"/>
        <a:font script="Hang" typeface="SimSun"/>
        <a:font script="Hans" typeface="SimSun"/>
        <a:font script="Hant" typeface="SimSun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apollo_photo_essa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169_apollo_photo_essay">
  <a:themeElements>
    <a:clrScheme name="ppt169_apollo_photo_essay">
      <a:dk1>
        <a:srgbClr val="DAD5CA"/>
      </a:dk1>
      <a:lt1>
        <a:srgbClr val="0B0E11"/>
      </a:lt1>
      <a:dk2>
        <a:srgbClr val="1F497D"/>
      </a:dk2>
      <a:lt2>
        <a:srgbClr val="161A20"/>
      </a:lt2>
      <a:accent1>
        <a:srgbClr val="E9E4D9"/>
      </a:accent1>
      <a:accent2>
        <a:srgbClr val="D2622B"/>
      </a:accent2>
      <a:accent3>
        <a:srgbClr val="6E7B8A"/>
      </a:accent3>
      <a:accent4>
        <a:srgbClr val="E9E4D9"/>
      </a:accent4>
      <a:accent5>
        <a:srgbClr val="98A0A9"/>
      </a:accent5>
      <a:accent6>
        <a:srgbClr val="39414A"/>
      </a:accent6>
      <a:hlink>
        <a:srgbClr val="D2622B"/>
      </a:hlink>
      <a:folHlink>
        <a:srgbClr val="6E7B8A"/>
      </a:folHlink>
    </a:clrScheme>
    <a:fontScheme name="ppt169_apollo_photo_essay">
      <a:majorFont>
        <a:latin typeface="Times New Roman"/>
        <a:ea typeface="SimSun"/>
        <a:cs typeface="Times New Roman"/>
        <a:font script="Jpan" typeface="SimSun"/>
        <a:font script="Hang" typeface="SimSun"/>
        <a:font script="Hans" typeface="SimSun"/>
        <a:font script="Hant" typeface="SimSun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apollo_photo_essa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2026-09-05T04:30:36Z</dcterms:created>
  <dcterms:modified xsi:type="dcterms:W3CDTF">2026-09-05T04:30:36Z</dcterms:modified>
  <cp:category/>
  <cp:contentStatus/>
</cp:coreProperties>
</file>