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  <Relationship Id="rId21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4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FY2025 苹果净销售额 416,161 百万美元,比 FY2024 的 391,035 增加 25,126,同比 +6.43%(25,126 ÷ 391,035 = 6.43%)。今天这份复盘只回答一个问题:这 25,126 是谁带来的。答案已经写在封面上——服务贡献 12,989,占增量的 51.7%(12,989 ÷ 25,126 = 51.7%),超过 iPhone、Mac、iPad、可穿戴四个产品品类加起来的 12,137。所有数字取自「年度汇总」sheet,单位统一为百万美元,财年按苹果财年口径、截止 2025-09-27。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先把全年记分卡放在一起看:九项核心指标全部改善,没有一项在总量层面恶化。比较基准统一为上年同期,本项目没有计划值,所以"变化"列读的是 FY2025 减 FY2024,"变化率"列读的是该差额除以 FY2024。三个地方值得先记住,后面各有一页解释。第一,服务净销售额 +13.51%(12,989 ÷ 96,169),是收入整体 +6.43% 的两倍多。第二,净利润 +19.50%(18,274 ÷ 93,736)远高于营业利润的 +7.98%(9,834 ÷ 123,216),两者之间的差不是经营带来的,原因在第十页。第三,研发费用 +10.14%(3,180 ÷ 31,370)快于收入,这是主动加码还是失控,第十一页给答案。稀释每股收益从 6.08 美元升到 7.46 美元,+22.70%,单位是美元而不是百万美元。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这一页把 25,126 的增量拆开。产品口径贡献 12,137,即 307,003 减 294,866;服务口径贡献 12,989,即 109,158 减 96,169;两者相加正好合回 25,126,没有残差,也不需要为了凑平而设一个"其他"项。份额上服务占 51.7%,产品占 48.3%(12,137 ÷ 25,126)。结论是服务已经是收入增长的主要引擎,而不是配角。需要提醒的是,产品这 12,137 并非四个品类齐涨——其中有一个品类在收缩,那一层拆解放在第六页。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年度合计会掩盖节奏,所以把八个季度并排放在同一条零基线上。左边四根浅色柱是 FY2024,右边四根深色柱是 FY2025。FY2025 四个季度同比全部为正:Q1 +3.95%(124,300 对 119,575),Q2 +5.08%(95,359 对 90,753),Q3 +9.63%(94,036 对 85,777),Q4 +7.94%(102,466 对 94,930)。也就是说增长不是靠某一个季度拉起来的。季节性方面,Q1 仍然是全年最大的季度,FY2025 Q1 占全年 29.87%(124,300 ÷ 416,161),FY2024 Q1 占 30.58%,节奏与上年基本一致,没有出现结构性的季节漂移。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服务是这份报表里唯一一条八个季度逐季走高、一次都没有回落的序列,从 FY2024 Q1 的 23,117 一路到 FY2025 Q4 的 28,750。全年 109,158,同比 +13.51%,占收入 26.23%(109,158 ÷ 416,161),上年这个比例是 24.59%。更关键的是毛利率:用四个季度合计口径,FY2025 服务毛利为服务净销售额 109,158 减服务销售成本 26,844,等于 82,314,毛利率 75.41%;同口径产品毛利为 307,003 减 194,116,等于 112,887,毛利率 36.77%。服务的毛利率是产品的两倍以上,所以它同时解释了收入增量和后面第九页要讲的毛利增量。面板 A 的八根柱里,FY2025 四根标出了同比:一季度 +13.9%,二季度 +11.6%,三季度 +13.3%,四季度 +15.1%,没有一个季度低于 11%。面板 B 按季度算毛利率,服务从 72.8% 走到 75.3%,产品在 34.5% 到 39.4% 之间起伏,两条线之间隔着差不多四十个百分点。面板 C 把两笔增量拆开:收入增量 25,126 里服务占 51.7%,毛利增量 14,518 里服务占 77.6%,后者用 FY2025 服务毛利 82,314 减 FY2024 服务毛利 71,050 得到 11,264,再除以毛利增量。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产品内部并不齐涨。五个品类按 FY2025 规模降序排列:iPhone 209,586,服务 109,158,可穿戴、家居及配件 35,686,Mac 33,708,iPad 28,023。iPhone 同比 +4.18%,慢于收入整体,所以依赖度从 51.45% 降到 50.36%(209,586 ÷ 416,161),下降 1.09 个百分点——这是好消息,但幅度很小,iPhone 仍然占半壁江山。Mac +12.42% 是产品端增速最快的一项,iPad +4.98%。真正需要解释的是可穿戴、家居及配件:全年 35,686 对 37,005,同比 −3.56%,是五个品类里唯一收缩的一项。逐季看,FY2025 四个季度同比分别是 −1.7%、−4.9%、−8.6%、−0.3%,降幅在 Q3 最深,Q4 又几乎回到持平,这个形状后面会变成一个待回答的问题。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按地区看,增长同样不是全面的。堆叠柱的每一段是一个地区,五段相加等于当季净销售额合计,这一点逐季都做过校验。全年口径:美洲 178,353,同比 +6.77%;欧洲 111,032,+9.58%;日本 28,703,+14.57%,是增速最快的地区;亚太其他地区 33,696,+9.91%。只有大中华区在收缩,64,377 对 66,952,同比 −3.85%,并且把该地区占收入的比重从 17.12% 拉低到 15.47%(64,377 ÷ 416,161)。图上大中华区那一段用的是收缩色,下一页把它单独拿出来看趋势。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大中华区八个季度的序列是 20,819、16,372、14,728、15,033、18,513、16,002、15,369、14,493。判断这是趋势还是波动,要同时看两个口径。同比口径下,FY2025 四个季度分别是 −11.1%、−2.3%、+4.4%、−3.6%,四个里有三个为负,只有 Q3 因为上年基数最低而转正。环比口径下,FY2025 Q1 之后连续三个季度走低:Q1 到 Q2 −13.6%,Q2 到 Q3 −4.0%,Q3 到 Q4 −5.7%,而 14,493 是这八个季度里的最低值,低于上年同期,也低于上一季的 15,369。同期日本 +14.57%、亚太其他地区 +9.91%,说明这不是整个亚太区的普遍现象。但要说清楚一点:源表只到地区合计,没有地区与品类的交叉,所以下滑究竟由哪一类产品造成,现有口径无法判定,不能靠推测填上。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毛利率从 46.21% 升到 46.91%(195,201 ÷ 416,161),营业利润率从 31.51% 升到 31.97%,看上去是全面改善。但拆开就会发现,产品毛利率其实在下降:四季合计口径下从 37.18% 降到 36.77%。毛利率仍然上升,原因只有一个,就是高毛利的服务在收入里的占比从 24.59% 升到 26.23%。用增量口径更直接:FY2025 毛利比上年多 14,518,其中服务毛利多了 11,264(82,314 减 71,050),产品毛利只多了 3,254,服务贡献了 77.6%(11,264 ÷ 14,518)。服务毛利现在已占全部毛利的 42.17%(82,314 ÷ 195,201),上年是 39.32%。下面这张矩阵是八个季度的损益摘要,竖线左边是 FY2024,右边是 FY2025,毛利率和营业利润率两行以百分比列示,可以逐列对比同一季度的跨年变化。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净利润 +19.50% 这个数字不能直接当成经营改善来读。「来源与口径」sheet 的特殊事项行写明,FY2024 Q4 的所得税费用 14,874 里含有欧盟 State Aid 一次性税项 10,246,把当季净利润压到了 14,736。把这笔一次性事项剔除,FY2024 净利润应还原为 103,982,即 93,736 加 10,246;以这个可比口径重算,FY2025 的 112,010 同比是 +7.72%,而不是 +19.50%。证据在有效税率上也一致:FY2024 Q4 的有效税率是 50.23%,即 14,874 除以税前利润 29,610,而剔除一次性税项后是 15.63%;其余七个季度的有效税率都在 14.69% 到 16.40% 之间。所以对外沟通时,+7.72% 才是与经营对应的那个数。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费用这一页要回答的是:收入涨了,费用有没有跟着膨胀。研发费用 34,550,同比 +10.14%,快于收入的 +6.43%,占收入比从 8.02% 升到 8.30%,升 0.28 个百分点——这是主动加码。销售及管理费用 27,601,同比 +5.76%,慢于收入,占收入比从 6.67% 降到 6.63%,反而降了 0.04 个百分点。两者相加,营业费用占收入比只升了 0.23 个百分点,而营业利润率仍然从 31.51% 升到 31.97%。图上两条线是八个季度的费率,每一点等于当季该项费用除以当季净销售额合计。两条线都在 Q1 明显下探,那是收入分母在旺季变大造成的,不是费用本身在跳动,这也是为什么费率要跨期同季比较而不是逐季比较。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前面十一页确立的事实,留下三个必须由管理层回答的问题,三条都由本卷的数字推出,而且三条在现有口径下都收不了口。第一,大中华区连降三个季度、FY2025 Q4 的 14,493 是八季最低,而同期日本是 +14.57%,那么这是区域需求问题还是产品组合问题?要回答它,需要地区与品类的交叉数据,源表里没有。第二,可穿戴、家居及配件全年 −3.56%,降幅在 FY2025 Q3 达到 −8.56% 最深,Q4 又收窄到 −0.32% 几乎持平,那么这是产品周期还是趋势性下行?要回答它,需要品类内部的单品与出货口径。第三,毛利增量的 77.6% 来自服务、服务毛利已占全部毛利的 42.17%,那么这个集中度的敞口有多大?要回答它,需要服务收入的构成拆分。这三条不给责任人和到期日,因为源数据里没有这两项,不虚构。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用三个数字复述 FY2025。总量:收入 416,161,同比 +6.43%,四个季度同比全部为正,总量是健康的。质量:毛利率 46.91%,确有提升,但提升全部来自服务在收入里占比的提高,产品毛利率本身在降,所以这是结构带来的质量而不是产品端的定价或成本改善。风险:大中华区 −3.85%、可穿戴 −3.56%,是全表仅有的两条收缩序列,风险不是弥散的,而是集中在两个可以定位的地方。要补充的是,净利润口径请用可比的 +7.72%,不是报告口径的 +19.50%。下一期复盘请带三项数据回来:地区与品类的交叉、可穿戴的单品与出货口径、服务收入的构成拆分——这三项正好对应上一页的三个问题。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全部数字取自 Apple Newsroom 公开的四份季度合并财务报表,页面上的四个链接可以直接点开对应的 PDF。口径有四点需要说明。第一,单位统一为百万美元,每股收益单位是美元。第二,财年为苹果财年,九月底截止,所以 FY2025 覆盖的是 2024-09-29 之后到 2025-09-27 的四个季度。第三,FY2024 各季度不是单独取自当年的报表,而是取自对应 FY2025 季度报表中的上年同期列,这样口径与重述保持一致。第四,FY2024 Q4 所得税费用 14,874 含一次性税项 10,246,凡涉及净利润同比的地方都已在第十页做过还原。品类明细来自另一个源文件,已与「年度汇总」sheet 交叉校验一致。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apple_fy2025_review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apple_fy2025_review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4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hyperlink" Target="https://www.apple.com/newsroom/pdfs/fy2025-q1/FY25_Q1_Consolidated_Financial_Statements.pdf" TargetMode="External"/>
  <Relationship Id="rId3" Type="http://schemas.openxmlformats.org/officeDocument/2006/relationships/hyperlink" Target="https://www.apple.com/newsroom/pdfs/fy2025-q2/FY25_Q2_Consolidated_Financial_Statements.pdf" TargetMode="External"/>
  <Relationship Id="rId4" Type="http://schemas.openxmlformats.org/officeDocument/2006/relationships/hyperlink" Target="https://www.apple.com/newsroom/pdfs/fy2025-q3/FY25_Q3_Consolidated_Financial_Statements.pdf" TargetMode="External"/>
  <Relationship Id="rId5" Type="http://schemas.openxmlformats.org/officeDocument/2006/relationships/hyperlink" Target="https://www.apple.com/newsroom/pdfs/fy2025-q4/FY25_Q4_Consolidated_Financial_Statements.pdf" TargetMode="External"/>
  <Relationship Id="rId6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90550" y="1187768"/>
            <a:ext cx="7639050" cy="2631757"/>
            <a:chOff x="590550" y="1187768"/>
            <a:chExt cx="7639050" cy="2631757"/>
          </a:xfrm>
        </p:grpSpPr>
        <p:sp>
          <p:nvSpPr>
            <p:cNvPr id="2" name="TextBox 2"/>
            <p:cNvSpPr txBox="1"/>
            <p:nvPr/>
          </p:nvSpPr>
          <p:spPr>
            <a:xfrm>
              <a:off x="602742" y="1187768"/>
              <a:ext cx="33965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spc="1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APPLE INC. · 财年 2025 经营复盘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817370"/>
              <a:ext cx="6239447" cy="19050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750"/>
                </a:lnSpc>
              </a:pPr>
              <a:r>
                <a:rPr lang="zh-CN" sz="5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FY2025:收入创新高</a:t>
              </a:r>
              <a:br/>
              <a:r>
                <a:rPr lang="zh-CN" sz="5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增长的一半来自服务</a:t>
              </a:r>
            </a:p>
          </p:txBody>
        </p:sp>
        <p:sp>
          <p:nvSpPr>
            <p:cNvPr id="4" name="Line 4"/>
            <p:cNvSpPr/>
            <p:nvPr/>
          </p:nvSpPr>
          <p:spPr>
            <a:xfrm>
              <a:off x="609600" y="3810000"/>
              <a:ext cx="7620000" cy="9525"/>
            </a:xfrm>
            <a:custGeom>
              <a:avLst/>
              <a:gdLst/>
              <a:ahLst/>
              <a:cxnLst/>
              <a:rect l="l" t="t" r="r" b="b"/>
              <a:pathLst>
                <a:path w="7620000" h="9525">
                  <a:moveTo>
                    <a:pt x="0" y="0"/>
                  </a:moveTo>
                  <a:lnTo>
                    <a:pt x="7620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</p:grpSp>
      <p:grpSp>
        <p:nvGrpSpPr>
          <p:cNvPr id="9" name="!!net-sales"/>
          <p:cNvGrpSpPr/>
          <p:nvPr/>
        </p:nvGrpSpPr>
        <p:grpSpPr>
          <a:xfrm>
            <a:off x="590550" y="4331018"/>
            <a:ext cx="2525878" cy="1389316"/>
            <a:chOff x="590550" y="4331018"/>
            <a:chExt cx="2525878" cy="1389316"/>
          </a:xfrm>
        </p:grpSpPr>
        <p:sp>
          <p:nvSpPr>
            <p:cNvPr id="6" name="TextBox 6"/>
            <p:cNvSpPr txBox="1"/>
            <p:nvPr/>
          </p:nvSpPr>
          <p:spPr>
            <a:xfrm>
              <a:off x="602742" y="4331018"/>
              <a:ext cx="2030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净销售额合计(百万美元)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4682490"/>
              <a:ext cx="252587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416,161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0456" y="5368290"/>
              <a:ext cx="15812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▲ 同比 </a:t>
              </a:r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+6.43%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829050" y="4331018"/>
            <a:ext cx="2215667" cy="1389316"/>
            <a:chOff x="3829050" y="4331018"/>
            <a:chExt cx="2215667" cy="1389316"/>
          </a:xfrm>
        </p:grpSpPr>
        <p:sp>
          <p:nvSpPr>
            <p:cNvPr id="10" name="TextBox 10"/>
            <p:cNvSpPr txBox="1"/>
            <p:nvPr/>
          </p:nvSpPr>
          <p:spPr>
            <a:xfrm>
              <a:off x="3841242" y="4331018"/>
              <a:ext cx="16675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收入增量(百万美元)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829050" y="468249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25,126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38956" y="5368290"/>
              <a:ext cx="220576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 xml:space="preserve">FY2024 为 </a:t>
              </a:r>
              <a:r>
                <a:rPr lang="zh-CN" sz="180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391,035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067550" y="4331018"/>
            <a:ext cx="1966722" cy="1389316"/>
            <a:chOff x="7067550" y="4331018"/>
            <a:chExt cx="1966722" cy="1389316"/>
          </a:xfrm>
        </p:grpSpPr>
        <p:sp>
          <p:nvSpPr>
            <p:cNvPr id="14" name="TextBox 14"/>
            <p:cNvSpPr txBox="1"/>
            <p:nvPr/>
          </p:nvSpPr>
          <p:spPr>
            <a:xfrm>
              <a:off x="7079742" y="43310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服务在增量中的贡献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067550" y="4682490"/>
              <a:ext cx="181508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51.7%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077456" y="53682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高于全部产品之和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794519" y="1047750"/>
            <a:ext cx="1794739" cy="937451"/>
            <a:chOff x="9794519" y="1047750"/>
            <a:chExt cx="1794739" cy="937451"/>
          </a:xfrm>
        </p:grpSpPr>
        <p:sp>
          <p:nvSpPr>
            <p:cNvPr id="18" name="Freeform 18"/>
            <p:cNvSpPr/>
            <p:nvPr/>
          </p:nvSpPr>
          <p:spPr>
            <a:xfrm>
              <a:off x="11146422" y="1047750"/>
              <a:ext cx="393592" cy="458152"/>
            </a:xfrm>
            <a:custGeom>
              <a:avLst/>
              <a:gdLst/>
              <a:ahLst/>
              <a:cxnLst/>
              <a:rect l="l" t="t" r="r" b="b"/>
              <a:pathLst>
                <a:path w="393592" h="458152">
                  <a:moveTo>
                    <a:pt x="210274" y="131369"/>
                  </a:moveTo>
                  <a:cubicBezTo>
                    <a:pt x="192214" y="131369"/>
                    <a:pt x="164268" y="110833"/>
                    <a:pt x="134836" y="111557"/>
                  </a:cubicBezTo>
                  <a:cubicBezTo>
                    <a:pt x="95974" y="112071"/>
                    <a:pt x="60350" y="134093"/>
                    <a:pt x="40329" y="168973"/>
                  </a:cubicBezTo>
                  <a:cubicBezTo>
                    <a:pt x="0" y="238982"/>
                    <a:pt x="29928" y="342386"/>
                    <a:pt x="69266" y="399288"/>
                  </a:cubicBezTo>
                  <a:cubicBezTo>
                    <a:pt x="88563" y="426987"/>
                    <a:pt x="111328" y="458152"/>
                    <a:pt x="141503" y="457181"/>
                  </a:cubicBezTo>
                  <a:cubicBezTo>
                    <a:pt x="170459" y="455943"/>
                    <a:pt x="181318" y="438379"/>
                    <a:pt x="216465" y="438379"/>
                  </a:cubicBezTo>
                  <a:cubicBezTo>
                    <a:pt x="251346" y="438379"/>
                    <a:pt x="261233" y="457181"/>
                    <a:pt x="291903" y="456438"/>
                  </a:cubicBezTo>
                  <a:cubicBezTo>
                    <a:pt x="323088" y="455943"/>
                    <a:pt x="342881" y="428244"/>
                    <a:pt x="361931" y="400279"/>
                  </a:cubicBezTo>
                  <a:cubicBezTo>
                    <a:pt x="383953" y="368122"/>
                    <a:pt x="393097" y="336937"/>
                    <a:pt x="393592" y="335223"/>
                  </a:cubicBezTo>
                  <a:cubicBezTo>
                    <a:pt x="392849" y="334975"/>
                    <a:pt x="332975" y="311963"/>
                    <a:pt x="332251" y="242697"/>
                  </a:cubicBezTo>
                  <a:cubicBezTo>
                    <a:pt x="331756" y="184785"/>
                    <a:pt x="379495" y="157086"/>
                    <a:pt x="381724" y="155848"/>
                  </a:cubicBezTo>
                  <a:cubicBezTo>
                    <a:pt x="354501" y="116034"/>
                    <a:pt x="312706" y="111576"/>
                    <a:pt x="298094" y="110585"/>
                  </a:cubicBezTo>
                  <a:cubicBezTo>
                    <a:pt x="259994" y="107613"/>
                    <a:pt x="228086" y="131350"/>
                    <a:pt x="210274" y="131350"/>
                  </a:cubicBezTo>
                  <a:close/>
                  <a:moveTo>
                    <a:pt x="274625" y="72961"/>
                  </a:moveTo>
                  <a:cubicBezTo>
                    <a:pt x="290684" y="53683"/>
                    <a:pt x="301295" y="26727"/>
                    <a:pt x="298342" y="0"/>
                  </a:cubicBezTo>
                  <a:cubicBezTo>
                    <a:pt x="275349" y="991"/>
                    <a:pt x="247631" y="15335"/>
                    <a:pt x="231057" y="34633"/>
                  </a:cubicBezTo>
                  <a:cubicBezTo>
                    <a:pt x="216198" y="51702"/>
                    <a:pt x="203359" y="79172"/>
                    <a:pt x="206807" y="105385"/>
                  </a:cubicBezTo>
                  <a:cubicBezTo>
                    <a:pt x="232296" y="107366"/>
                    <a:pt x="258528" y="92278"/>
                    <a:pt x="274606" y="729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794519" y="1721168"/>
              <a:ext cx="179473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财年截止 2025-09-27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172200"/>
            <a:ext cx="10978896" cy="448056"/>
            <a:chOff x="603504" y="6172200"/>
            <a:chExt cx="10978896" cy="448056"/>
          </a:xfrm>
        </p:grpSpPr>
        <p:sp>
          <p:nvSpPr>
            <p:cNvPr id="21" name="Line 21"/>
            <p:cNvSpPr/>
            <p:nvPr/>
          </p:nvSpPr>
          <p:spPr>
            <a:xfrm>
              <a:off x="609600" y="61722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03504" y="6385560"/>
              <a:ext cx="86455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数据来源:Apple Inc. 各季度 Condensed Consolidated Financial Statements(Unaudited),Apple Newsroom 公开 PDF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200025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4" name="Group 4"/>
          <p:cNvGrpSpPr/>
          <p:nvPr/>
        </p:nvGrpSpPr>
        <p:grpSpPr>
          <a:xfrm>
            <a:off x="592836" y="558165"/>
            <a:ext cx="4224528" cy="1169289"/>
            <a:chOff x="592836" y="558165"/>
            <a:chExt cx="4224528" cy="1169289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58165"/>
              <a:ext cx="4224528" cy="116928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125"/>
                </a:lnSpc>
              </a:pPr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九项核心指标全部改善</a:t>
              </a:r>
              <a:br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问题不在总量而在结构</a:t>
              </a:r>
            </a:p>
          </p:txBody>
        </p:sp>
      </p:grpSp>
      <p:grpSp>
        <p:nvGrpSpPr>
          <p:cNvPr id="8" name="!!net-sales"/>
          <p:cNvGrpSpPr/>
          <p:nvPr/>
        </p:nvGrpSpPr>
        <p:grpSpPr>
          <a:xfrm>
            <a:off x="9075572" y="768668"/>
            <a:ext cx="2525878" cy="1160716"/>
            <a:chOff x="9075572" y="768668"/>
            <a:chExt cx="2525878" cy="1160716"/>
          </a:xfrm>
        </p:grpSpPr>
        <p:sp>
          <p:nvSpPr>
            <p:cNvPr id="5" name="TextBox 5"/>
            <p:cNvSpPr txBox="1"/>
            <p:nvPr/>
          </p:nvSpPr>
          <p:spPr>
            <a:xfrm>
              <a:off x="9558261" y="768668"/>
              <a:ext cx="2030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净销售额合计(百万美元)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9075572" y="929640"/>
              <a:ext cx="252587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416,161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010318" y="1577340"/>
              <a:ext cx="15812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▲ 同比 </a:t>
              </a:r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+6.43%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609600" y="2247900"/>
            <a:ext cx="10972800" cy="3840289"/>
            <a:chOff x="609600" y="2247900"/>
            <a:chExt cx="10972800" cy="3840289"/>
          </a:xfrm>
        </p:grpSpPr>
        <p:sp>
          <p:nvSpPr>
            <p:cNvPr id="9" name="Rectangle 9"/>
            <p:cNvSpPr/>
            <p:nvPr/>
          </p:nvSpPr>
          <p:spPr>
            <a:xfrm>
              <a:off x="609600" y="2247900"/>
              <a:ext cx="10972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53618" y="2336482"/>
              <a:ext cx="159383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项目(百万美元)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560646" y="2336482"/>
              <a:ext cx="7912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FY2025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589471" y="2336482"/>
              <a:ext cx="79126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FY2024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948547" y="23364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变化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755249" y="233648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变化率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3618" y="27174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净销售额合计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479969" y="2717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416,161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508794" y="2717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391,035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537619" y="2717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+25,126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688612" y="2717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+6.43%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609600" y="3009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753618" y="30984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产品净销售额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479969" y="3098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307,003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508794" y="3098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294,866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537619" y="3098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+12,137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0688612" y="3098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+4.12%</a:t>
              </a:r>
            </a:p>
          </p:txBody>
        </p:sp>
        <p:sp>
          <p:nvSpPr>
            <p:cNvPr id="26" name="Line 26"/>
            <p:cNvSpPr/>
            <p:nvPr/>
          </p:nvSpPr>
          <p:spPr>
            <a:xfrm>
              <a:off x="609600" y="3390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53618" y="3479482"/>
              <a:ext cx="13495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服务净销售额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79969" y="3479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109,158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6630962" y="3479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96,169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37619" y="3479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+12,989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566444" y="3479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+13.51%</a:t>
              </a:r>
            </a:p>
          </p:txBody>
        </p:sp>
        <p:sp>
          <p:nvSpPr>
            <p:cNvPr id="32" name="Line 32"/>
            <p:cNvSpPr/>
            <p:nvPr/>
          </p:nvSpPr>
          <p:spPr>
            <a:xfrm>
              <a:off x="609600" y="3771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753618" y="38604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479969" y="3860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195,201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08794" y="3860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180,683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8537619" y="3860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+14,518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688612" y="3860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+8.04%</a:t>
              </a:r>
            </a:p>
          </p:txBody>
        </p:sp>
        <p:sp>
          <p:nvSpPr>
            <p:cNvPr id="38" name="Line 38"/>
            <p:cNvSpPr/>
            <p:nvPr/>
          </p:nvSpPr>
          <p:spPr>
            <a:xfrm>
              <a:off x="609600" y="4152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753618" y="42414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研发费用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4602137" y="4241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34,550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630962" y="4241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31,370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59787" y="4241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+3,180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0566444" y="4241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+10.14%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609600" y="4533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753618" y="46224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销售及管理费用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602137" y="4622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27,601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6630962" y="4622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26,097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659787" y="4622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+1,504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0688612" y="4622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+5.76%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609600" y="4914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753618" y="50034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营业利润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479969" y="5003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133,050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6508794" y="5003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123,216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659787" y="5003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+9,834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0688612" y="5003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+7.98%</a:t>
              </a:r>
            </a:p>
          </p:txBody>
        </p:sp>
        <p:sp>
          <p:nvSpPr>
            <p:cNvPr id="56" name="Line 56"/>
            <p:cNvSpPr/>
            <p:nvPr/>
          </p:nvSpPr>
          <p:spPr>
            <a:xfrm>
              <a:off x="609600" y="5295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753618" y="538448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净利润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4479969" y="5384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112,010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630962" y="53844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93,736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537619" y="5384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+18,274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10566444" y="5384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+19.50%</a:t>
              </a:r>
            </a:p>
          </p:txBody>
        </p:sp>
        <p:sp>
          <p:nvSpPr>
            <p:cNvPr id="62" name="Line 62"/>
            <p:cNvSpPr/>
            <p:nvPr/>
          </p:nvSpPr>
          <p:spPr>
            <a:xfrm>
              <a:off x="609600" y="5676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753618" y="5765482"/>
              <a:ext cx="203808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稀释每股收益(美元)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4846472" y="5765482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7.46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6875297" y="5765482"/>
              <a:ext cx="50543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6.08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8781955" y="57654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+1.38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10566444" y="57654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+22.70%</a:t>
              </a:r>
            </a:p>
          </p:txBody>
        </p:sp>
        <p:sp>
          <p:nvSpPr>
            <p:cNvPr id="68" name="Line 68"/>
            <p:cNvSpPr/>
            <p:nvPr/>
          </p:nvSpPr>
          <p:spPr>
            <a:xfrm>
              <a:off x="609600" y="60579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</p:grpSp>
      <p:grpSp>
        <p:nvGrpSpPr>
          <p:cNvPr id="73" name="Group 73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70" name="Line 70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603504" y="6385560"/>
              <a:ext cx="46000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来源:「年度汇总」sheet;比较基准为上年同期,本项目无计划值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7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372025" cy="978408"/>
            <a:chOff x="592836" y="596265"/>
            <a:chExt cx="8372025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837202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25,126 百万美元增量里,服务贡献 51.7%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731504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收入增量的过半来自服务,产品四个品类合计只贡献 48.3%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43000" y="2631758"/>
            <a:ext cx="6477000" cy="3125343"/>
            <a:chOff x="1143000" y="2631758"/>
            <a:chExt cx="6477000" cy="3125343"/>
          </a:xfrm>
        </p:grpSpPr>
        <p:grpSp>
          <p:nvGrpSpPr>
            <p:cNvPr id="12" name="Group 12"/>
            <p:cNvGrpSpPr/>
            <p:nvPr/>
          </p:nvGrpSpPr>
          <p:grpSpPr>
            <a:xfrm>
              <a:off x="1143000" y="2940368"/>
              <a:ext cx="6477000" cy="2403157"/>
              <a:chOff x="1143000" y="2940368"/>
              <a:chExt cx="6477000" cy="2403157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1143000" y="5334000"/>
                <a:ext cx="6477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477000" h="9525">
                    <a:moveTo>
                      <a:pt x="0" y="0"/>
                    </a:moveTo>
                    <a:lnTo>
                      <a:pt x="64770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1552575" y="4177665"/>
                <a:ext cx="1333500" cy="1156335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3714750" y="2940368"/>
                <a:ext cx="1333500" cy="123729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5876925" y="2940368"/>
                <a:ext cx="1333500" cy="239363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2886075" y="4177665"/>
                <a:ext cx="828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8675" h="9525">
                    <a:moveTo>
                      <a:pt x="0" y="0"/>
                    </a:moveTo>
                    <a:lnTo>
                      <a:pt x="828675" y="0"/>
                    </a:lnTo>
                  </a:path>
                </a:pathLst>
              </a:custGeom>
              <a:noFill/>
              <a:ln w="9525">
                <a:solidFill>
                  <a:srgbClr val="64748B"/>
                </a:solidFill>
                <a:prstDash val="dash"/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5048250" y="2940368"/>
                <a:ext cx="828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828675" h="9525">
                    <a:moveTo>
                      <a:pt x="0" y="0"/>
                    </a:moveTo>
                    <a:lnTo>
                      <a:pt x="828675" y="0"/>
                    </a:lnTo>
                  </a:path>
                </a:pathLst>
              </a:custGeom>
              <a:noFill/>
              <a:ln w="9525">
                <a:solidFill>
                  <a:srgbClr val="64748B"/>
                </a:solidFill>
                <a:prstDash val="dash"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743723" y="3869055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+12,137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905898" y="2631758"/>
              <a:ext cx="9512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+12,989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134710" y="2631758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25,126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48993" y="54930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产品贡献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11168" y="54930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服务贡献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173343" y="54930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增量合计</a:t>
              </a:r>
            </a:p>
          </p:txBody>
        </p:sp>
      </p:grpSp>
      <p:grpSp>
        <p:nvGrpSpPr>
          <p:cNvPr id="27" name="!!net-sales"/>
          <p:cNvGrpSpPr/>
          <p:nvPr/>
        </p:nvGrpSpPr>
        <p:grpSpPr>
          <a:xfrm>
            <a:off x="8220456" y="2711768"/>
            <a:ext cx="3361944" cy="2873883"/>
            <a:chOff x="8220456" y="2711768"/>
            <a:chExt cx="3361944" cy="2873883"/>
          </a:xfrm>
        </p:grpSpPr>
        <p:sp>
          <p:nvSpPr>
            <p:cNvPr id="20" name="TextBox 20"/>
            <p:cNvSpPr txBox="1"/>
            <p:nvPr/>
          </p:nvSpPr>
          <p:spPr>
            <a:xfrm>
              <a:off x="8222742" y="2711768"/>
              <a:ext cx="20309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收入增量拆分(百万美元)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220456" y="3158490"/>
              <a:ext cx="187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FY2024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391,035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220456" y="3539490"/>
              <a:ext cx="15812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+ 产品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12,137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220456" y="3920490"/>
              <a:ext cx="158122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+ 服务 </a:t>
              </a:r>
              <a:r>
                <a:rPr lang="zh-CN" sz="1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12,989</a:t>
              </a:r>
            </a:p>
          </p:txBody>
        </p:sp>
        <p:sp>
          <p:nvSpPr>
            <p:cNvPr id="24" name="Line 24"/>
            <p:cNvSpPr/>
            <p:nvPr/>
          </p:nvSpPr>
          <p:spPr>
            <a:xfrm>
              <a:off x="8229600" y="4324350"/>
              <a:ext cx="3352800" cy="9525"/>
            </a:xfrm>
            <a:custGeom>
              <a:avLst/>
              <a:gdLst/>
              <a:ahLst/>
              <a:cxnLst/>
              <a:rect l="l" t="t" r="r" b="b"/>
              <a:pathLst>
                <a:path w="3352800" h="9525">
                  <a:moveTo>
                    <a:pt x="0" y="0"/>
                  </a:moveTo>
                  <a:lnTo>
                    <a:pt x="3352800" y="0"/>
                  </a:lnTo>
                </a:path>
              </a:pathLst>
            </a:custGeom>
            <a:noFill/>
            <a:ln w="9525">
              <a:solidFill>
                <a:schemeClr val="accent1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8220456" y="4491990"/>
              <a:ext cx="1919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FY2025 </a:t>
              </a:r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416,161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8222742" y="5073968"/>
              <a:ext cx="2208276" cy="51168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服务在增量中的贡献 51.7%,</a:t>
              </a:r>
              <a:br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超过全部产品之和(48.3%)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28" name="Line 28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603504" y="6385560"/>
              <a:ext cx="59152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来源:「年度汇总」sheet 产品/服务净销售额两行;产品内部并非齐涨,细节见 P06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9542236" cy="978408"/>
            <a:chOff x="592836" y="596265"/>
            <a:chExt cx="9542236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954223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四个季度同比全部为正,Q1 峰值节奏保持不变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778150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增长不是靠某一个季度拉起来的:同比区间 +3.95% 到 +9.63%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28750" y="2252662"/>
            <a:ext cx="10001250" cy="3085339"/>
            <a:chOff x="1428750" y="2252662"/>
            <a:chExt cx="10001250" cy="3085339"/>
          </a:xfrm>
        </p:grpSpPr>
        <p:grpSp>
          <p:nvGrpSpPr>
            <p:cNvPr id="15" name="Group 15"/>
            <p:cNvGrpSpPr/>
            <p:nvPr/>
          </p:nvGrpSpPr>
          <p:grpSpPr>
            <a:xfrm>
              <a:off x="1428750" y="2493645"/>
              <a:ext cx="10001250" cy="2468880"/>
              <a:chOff x="1428750" y="2493645"/>
              <a:chExt cx="10001250" cy="2468880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1428750" y="4953000"/>
                <a:ext cx="10001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001250" h="9525">
                    <a:moveTo>
                      <a:pt x="0" y="0"/>
                    </a:moveTo>
                    <a:lnTo>
                      <a:pt x="1000125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1653540" y="2587942"/>
                <a:ext cx="800100" cy="2365058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2904172" y="3157538"/>
                <a:ext cx="800100" cy="179546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4153852" y="3256598"/>
                <a:ext cx="800100" cy="169640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5404485" y="3074670"/>
                <a:ext cx="800100" cy="187833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6654165" y="2493645"/>
                <a:ext cx="800100" cy="24593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7904798" y="3067050"/>
                <a:ext cx="800100" cy="18859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9154478" y="3092768"/>
                <a:ext cx="800100" cy="186023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10405110" y="2926080"/>
                <a:ext cx="800100" cy="20269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1696888" y="2346960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119,575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2997498" y="291655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90,753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247178" y="301561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85,777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497811" y="283368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94,930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697513" y="2252662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124,300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998123" y="282606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95,359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247803" y="285178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94,036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0448458" y="268509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102,466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8188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932519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182199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432831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682511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Q1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933144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Q2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182824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043345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600456" y="5562600"/>
            <a:ext cx="10981944" cy="462534"/>
            <a:chOff x="600456" y="5562600"/>
            <a:chExt cx="10981944" cy="462534"/>
          </a:xfrm>
        </p:grpSpPr>
        <p:sp>
          <p:nvSpPr>
            <p:cNvPr id="33" name="Line 33"/>
            <p:cNvSpPr/>
            <p:nvPr/>
          </p:nvSpPr>
          <p:spPr>
            <a:xfrm>
              <a:off x="609600" y="55626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00456" y="5673090"/>
              <a:ext cx="33595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FY25 四个季度同比全部为正: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645250" y="56730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+3.95%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895882" y="56730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+5.08%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145562" y="56730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+9.63%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396195" y="56730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+7.94%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40" name="Line 40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03504" y="6385560"/>
              <a:ext cx="659019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来源:「季度损益」sheet 净销售额合计行;FY25 Q1 占全年 29.87%,FY24 Q1 占 30.58%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762924" cy="978408"/>
            <a:chOff x="592836" y="596265"/>
            <a:chExt cx="8762924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714146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服务是唯一八个季度连续增长的业务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7568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毛利率 75.41%,是产品的两倍以上;它同时解释了收入增量与毛利增量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1943100"/>
            <a:ext cx="4369365" cy="486156"/>
            <a:chOff x="603504" y="1943100"/>
            <a:chExt cx="4369365" cy="486156"/>
          </a:xfrm>
        </p:grpSpPr>
        <p:sp>
          <p:nvSpPr>
            <p:cNvPr id="6" name="Ellipse 6"/>
            <p:cNvSpPr/>
            <p:nvPr/>
          </p:nvSpPr>
          <p:spPr>
            <a:xfrm>
              <a:off x="609600" y="1943100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67969" y="1991678"/>
              <a:ext cx="928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7730" y="1952625"/>
              <a:ext cx="408513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服务净销售额:八个季度逐季走高,无一次回落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3504" y="2194560"/>
              <a:ext cx="22396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百万美元;FY25 各季标注同比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46404" y="2513648"/>
            <a:ext cx="6102096" cy="3072003"/>
            <a:chOff x="946404" y="2513648"/>
            <a:chExt cx="6102096" cy="3072003"/>
          </a:xfrm>
        </p:grpSpPr>
        <p:grpSp>
          <p:nvGrpSpPr>
            <p:cNvPr id="20" name="Group 20"/>
            <p:cNvGrpSpPr/>
            <p:nvPr/>
          </p:nvGrpSpPr>
          <p:grpSpPr>
            <a:xfrm>
              <a:off x="952500" y="2754630"/>
              <a:ext cx="6096000" cy="2017395"/>
              <a:chOff x="952500" y="2754630"/>
              <a:chExt cx="6096000" cy="2017395"/>
            </a:xfrm>
          </p:grpSpPr>
          <p:sp>
            <p:nvSpPr>
              <p:cNvPr id="11" name="Line 11"/>
              <p:cNvSpPr/>
              <p:nvPr/>
            </p:nvSpPr>
            <p:spPr>
              <a:xfrm>
                <a:off x="952500" y="4762500"/>
                <a:ext cx="6096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096000" h="9525">
                    <a:moveTo>
                      <a:pt x="0" y="0"/>
                    </a:moveTo>
                    <a:lnTo>
                      <a:pt x="60960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1085850" y="3148012"/>
                <a:ext cx="495300" cy="1614488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1847850" y="3095625"/>
                <a:ext cx="495300" cy="1666875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2609850" y="3070860"/>
                <a:ext cx="495300" cy="169164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3371850" y="3018472"/>
                <a:ext cx="495300" cy="1744028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4133850" y="2922270"/>
                <a:ext cx="495300" cy="184023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4895850" y="2901315"/>
                <a:ext cx="495300" cy="18611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8" name="Rectangle 18"/>
              <p:cNvSpPr/>
              <p:nvPr/>
            </p:nvSpPr>
            <p:spPr>
              <a:xfrm>
                <a:off x="5657850" y="2847022"/>
                <a:ext cx="495300" cy="191547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6419850" y="2754630"/>
                <a:ext cx="495300" cy="200787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026776" y="290703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23,117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788776" y="285464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23,867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50776" y="2829877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24,213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312776" y="277749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24,972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074776" y="268128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26,340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36776" y="266033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26,645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598776" y="260604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27,423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360776" y="251364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28,750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003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Q1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765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Q2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527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Q3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289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051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Q1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813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Q2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575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Q3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337097" y="4899660"/>
              <a:ext cx="66080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46404" y="5337810"/>
              <a:ext cx="11728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同比 FY24 同季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074776" y="532161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+13.9%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4836776" y="532161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+11.6%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5598776" y="532161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+13.3%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6360776" y="532161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+15.1%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7613904" y="1943100"/>
            <a:ext cx="3568713" cy="486156"/>
            <a:chOff x="7613904" y="1943100"/>
            <a:chExt cx="3568713" cy="486156"/>
          </a:xfrm>
        </p:grpSpPr>
        <p:sp>
          <p:nvSpPr>
            <p:cNvPr id="43" name="Ellipse 43"/>
            <p:cNvSpPr/>
            <p:nvPr/>
          </p:nvSpPr>
          <p:spPr>
            <a:xfrm>
              <a:off x="7620000" y="1943100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7678369" y="1991678"/>
              <a:ext cx="928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B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898130" y="1952625"/>
              <a:ext cx="3284487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毛利率:服务约 75%,产品 35%–39%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613904" y="2194560"/>
              <a:ext cx="2459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%,按季;毛利率 = 毛利 ÷ 净销售额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7840180" y="2508885"/>
            <a:ext cx="3703663" cy="1774126"/>
            <a:chOff x="7840180" y="2508885"/>
            <a:chExt cx="3703663" cy="1774126"/>
          </a:xfrm>
        </p:grpSpPr>
        <p:grpSp>
          <p:nvGrpSpPr>
            <p:cNvPr id="72" name="Group 72"/>
            <p:cNvGrpSpPr/>
            <p:nvPr/>
          </p:nvGrpSpPr>
          <p:grpSpPr>
            <a:xfrm>
              <a:off x="8048625" y="2724150"/>
              <a:ext cx="3143250" cy="1285875"/>
              <a:chOff x="8048625" y="2724150"/>
              <a:chExt cx="3143250" cy="1285875"/>
            </a:xfrm>
          </p:grpSpPr>
          <p:sp>
            <p:nvSpPr>
              <p:cNvPr id="48" name="Line 48"/>
              <p:cNvSpPr/>
              <p:nvPr/>
            </p:nvSpPr>
            <p:spPr>
              <a:xfrm>
                <a:off x="8096250" y="400050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49" name="Line 49"/>
              <p:cNvSpPr/>
              <p:nvPr/>
            </p:nvSpPr>
            <p:spPr>
              <a:xfrm>
                <a:off x="8096250" y="374523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50" name="Line 50"/>
              <p:cNvSpPr/>
              <p:nvPr/>
            </p:nvSpPr>
            <p:spPr>
              <a:xfrm>
                <a:off x="8096250" y="348996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51" name="Line 51"/>
              <p:cNvSpPr/>
              <p:nvPr/>
            </p:nvSpPr>
            <p:spPr>
              <a:xfrm>
                <a:off x="8096250" y="323469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52" name="Line 52"/>
              <p:cNvSpPr/>
              <p:nvPr/>
            </p:nvSpPr>
            <p:spPr>
              <a:xfrm>
                <a:off x="8096250" y="297942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53" name="Line 53"/>
              <p:cNvSpPr/>
              <p:nvPr/>
            </p:nvSpPr>
            <p:spPr>
              <a:xfrm>
                <a:off x="8096250" y="2724150"/>
                <a:ext cx="30480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9525">
                    <a:moveTo>
                      <a:pt x="0" y="0"/>
                    </a:moveTo>
                    <a:lnTo>
                      <a:pt x="30480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54" name="Polyline 54"/>
              <p:cNvSpPr/>
              <p:nvPr/>
            </p:nvSpPr>
            <p:spPr>
              <a:xfrm>
                <a:off x="8096250" y="2833688"/>
                <a:ext cx="304800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74295">
                    <a:moveTo>
                      <a:pt x="0" y="74295"/>
                    </a:moveTo>
                    <a:lnTo>
                      <a:pt x="435293" y="28575"/>
                    </a:lnTo>
                    <a:lnTo>
                      <a:pt x="870585" y="43815"/>
                    </a:lnTo>
                    <a:lnTo>
                      <a:pt x="1305878" y="43815"/>
                    </a:lnTo>
                    <a:lnTo>
                      <a:pt x="1742123" y="18097"/>
                    </a:lnTo>
                    <a:lnTo>
                      <a:pt x="2177415" y="0"/>
                    </a:lnTo>
                    <a:lnTo>
                      <a:pt x="2612707" y="2858"/>
                    </a:lnTo>
                    <a:lnTo>
                      <a:pt x="3048000" y="10478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  <p:sp>
            <p:nvSpPr>
              <p:cNvPr id="55" name="Ellipse 55"/>
              <p:cNvSpPr/>
              <p:nvPr/>
            </p:nvSpPr>
            <p:spPr>
              <a:xfrm>
                <a:off x="8048625" y="2860358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6" name="Ellipse 56"/>
              <p:cNvSpPr/>
              <p:nvPr/>
            </p:nvSpPr>
            <p:spPr>
              <a:xfrm>
                <a:off x="8483918" y="2814638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7" name="Ellipse 57"/>
              <p:cNvSpPr/>
              <p:nvPr/>
            </p:nvSpPr>
            <p:spPr>
              <a:xfrm>
                <a:off x="8919210" y="2829878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8" name="Ellipse 58"/>
              <p:cNvSpPr/>
              <p:nvPr/>
            </p:nvSpPr>
            <p:spPr>
              <a:xfrm>
                <a:off x="9354502" y="2829878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9" name="Ellipse 59"/>
              <p:cNvSpPr/>
              <p:nvPr/>
            </p:nvSpPr>
            <p:spPr>
              <a:xfrm>
                <a:off x="9790748" y="2804160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0" name="Ellipse 60"/>
              <p:cNvSpPr/>
              <p:nvPr/>
            </p:nvSpPr>
            <p:spPr>
              <a:xfrm>
                <a:off x="10226040" y="2786062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1" name="Ellipse 61"/>
              <p:cNvSpPr/>
              <p:nvPr/>
            </p:nvSpPr>
            <p:spPr>
              <a:xfrm>
                <a:off x="10661332" y="2788920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2" name="Ellipse 62"/>
              <p:cNvSpPr/>
              <p:nvPr/>
            </p:nvSpPr>
            <p:spPr>
              <a:xfrm>
                <a:off x="11096625" y="2796540"/>
                <a:ext cx="95250" cy="952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63" name="Polyline 63"/>
              <p:cNvSpPr/>
              <p:nvPr/>
            </p:nvSpPr>
            <p:spPr>
              <a:xfrm>
                <a:off x="8096250" y="3760470"/>
                <a:ext cx="3048000" cy="124777"/>
              </a:xfrm>
              <a:custGeom>
                <a:avLst/>
                <a:gdLst/>
                <a:ahLst/>
                <a:cxnLst/>
                <a:rect l="l" t="t" r="r" b="b"/>
                <a:pathLst>
                  <a:path w="3048000" h="124777">
                    <a:moveTo>
                      <a:pt x="0" y="0"/>
                    </a:moveTo>
                    <a:lnTo>
                      <a:pt x="435293" y="71438"/>
                    </a:lnTo>
                    <a:lnTo>
                      <a:pt x="870585" y="104775"/>
                    </a:lnTo>
                    <a:lnTo>
                      <a:pt x="1305878" y="79058"/>
                    </a:lnTo>
                    <a:lnTo>
                      <a:pt x="1742123" y="2858"/>
                    </a:lnTo>
                    <a:lnTo>
                      <a:pt x="2177415" y="89535"/>
                    </a:lnTo>
                    <a:lnTo>
                      <a:pt x="2612707" y="124777"/>
                    </a:lnTo>
                    <a:lnTo>
                      <a:pt x="3048000" y="81915"/>
                    </a:lnTo>
                  </a:path>
                </a:pathLst>
              </a:custGeom>
              <a:noFill/>
              <a:ln w="28575">
                <a:solidFill>
                  <a:srgbClr val="94A3B8"/>
                </a:solidFill>
              </a:ln>
            </p:spPr>
          </p:sp>
          <p:sp>
            <p:nvSpPr>
              <p:cNvPr id="64" name="Ellipse 64"/>
              <p:cNvSpPr/>
              <p:nvPr/>
            </p:nvSpPr>
            <p:spPr>
              <a:xfrm>
                <a:off x="8048625" y="3712845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65" name="Ellipse 65"/>
              <p:cNvSpPr/>
              <p:nvPr/>
            </p:nvSpPr>
            <p:spPr>
              <a:xfrm>
                <a:off x="8483918" y="3784282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66" name="Ellipse 66"/>
              <p:cNvSpPr/>
              <p:nvPr/>
            </p:nvSpPr>
            <p:spPr>
              <a:xfrm>
                <a:off x="8919210" y="3817620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67" name="Ellipse 67"/>
              <p:cNvSpPr/>
              <p:nvPr/>
            </p:nvSpPr>
            <p:spPr>
              <a:xfrm>
                <a:off x="9354502" y="3791902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68" name="Ellipse 68"/>
              <p:cNvSpPr/>
              <p:nvPr/>
            </p:nvSpPr>
            <p:spPr>
              <a:xfrm>
                <a:off x="9790748" y="3715702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69" name="Ellipse 69"/>
              <p:cNvSpPr/>
              <p:nvPr/>
            </p:nvSpPr>
            <p:spPr>
              <a:xfrm>
                <a:off x="10226040" y="3802380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70" name="Ellipse 70"/>
              <p:cNvSpPr/>
              <p:nvPr/>
            </p:nvSpPr>
            <p:spPr>
              <a:xfrm>
                <a:off x="10661332" y="3837622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71" name="Ellipse 71"/>
              <p:cNvSpPr/>
              <p:nvPr/>
            </p:nvSpPr>
            <p:spPr>
              <a:xfrm>
                <a:off x="11096625" y="3794760"/>
                <a:ext cx="95250" cy="9525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</p:grpSp>
        <p:sp>
          <p:nvSpPr>
            <p:cNvPr id="73" name="Line 73"/>
            <p:cNvSpPr/>
            <p:nvPr/>
          </p:nvSpPr>
          <p:spPr>
            <a:xfrm>
              <a:off x="8096250" y="259080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8337804" y="2508885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</a:t>
              </a:r>
            </a:p>
          </p:txBody>
        </p:sp>
        <p:sp>
          <p:nvSpPr>
            <p:cNvPr id="75" name="Line 75"/>
            <p:cNvSpPr/>
            <p:nvPr/>
          </p:nvSpPr>
          <p:spPr>
            <a:xfrm>
              <a:off x="8858250" y="2590800"/>
              <a:ext cx="190500" cy="9525"/>
            </a:xfrm>
            <a:custGeom>
              <a:avLst/>
              <a:gdLst/>
              <a:ahLst/>
              <a:cxnLst/>
              <a:rect l="l" t="t" r="r" b="b"/>
              <a:pathLst>
                <a:path w="190500" h="9525">
                  <a:moveTo>
                    <a:pt x="0" y="0"/>
                  </a:moveTo>
                  <a:lnTo>
                    <a:pt x="190500" y="0"/>
                  </a:lnTo>
                </a:path>
              </a:pathLst>
            </a:custGeom>
            <a:noFill/>
            <a:ln w="28575">
              <a:solidFill>
                <a:srgbClr val="94A3B8"/>
              </a:solidFill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099804" y="2508885"/>
              <a:ext cx="33528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产品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7840180" y="393477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30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7840180" y="367950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40</a:t>
              </a:r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7840180" y="342423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50</a:t>
              </a:r>
            </a:p>
          </p:txBody>
        </p:sp>
        <p:sp>
          <p:nvSpPr>
            <p:cNvPr id="80" name="TextBox 80"/>
            <p:cNvSpPr txBox="1"/>
            <p:nvPr/>
          </p:nvSpPr>
          <p:spPr>
            <a:xfrm>
              <a:off x="7840180" y="316896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60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7840180" y="291369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70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7840180" y="2658428"/>
              <a:ext cx="16615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80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7926629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24Q1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8361921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24Q2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8797214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24Q3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9232506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24Q4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9668751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25Q1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0104044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25Q2</a:t>
              </a:r>
            </a:p>
          </p:txBody>
        </p:sp>
        <p:sp>
          <p:nvSpPr>
            <p:cNvPr id="89" name="TextBox 89"/>
            <p:cNvSpPr txBox="1"/>
            <p:nvPr/>
          </p:nvSpPr>
          <p:spPr>
            <a:xfrm>
              <a:off x="10539336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25Q3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10974629" y="4077652"/>
              <a:ext cx="33924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25Q4</a:t>
              </a:r>
            </a:p>
          </p:txBody>
        </p:sp>
        <p:sp>
          <p:nvSpPr>
            <p:cNvPr id="91" name="TextBox 91"/>
            <p:cNvSpPr txBox="1"/>
            <p:nvPr/>
          </p:nvSpPr>
          <p:spPr>
            <a:xfrm>
              <a:off x="11176254" y="261937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75.3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1176254" y="392239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36.2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7613904" y="4381500"/>
            <a:ext cx="3946855" cy="486156"/>
            <a:chOff x="7613904" y="4381500"/>
            <a:chExt cx="3946855" cy="486156"/>
          </a:xfrm>
        </p:grpSpPr>
        <p:sp>
          <p:nvSpPr>
            <p:cNvPr id="94" name="Ellipse 94"/>
            <p:cNvSpPr/>
            <p:nvPr/>
          </p:nvSpPr>
          <p:spPr>
            <a:xfrm>
              <a:off x="7620000" y="4381500"/>
              <a:ext cx="209550" cy="2095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7678369" y="4430078"/>
              <a:ext cx="9281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C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7898130" y="4391025"/>
              <a:ext cx="3662629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服务占 FY25 增量:收入过半,毛利八成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7613904" y="4632960"/>
              <a:ext cx="35338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%;收入增量 25,126、毛利增量 14,518 百万美元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8105394" y="4895850"/>
            <a:ext cx="3324606" cy="756475"/>
            <a:chOff x="8105394" y="4895850"/>
            <a:chExt cx="3324606" cy="756475"/>
          </a:xfrm>
        </p:grpSpPr>
        <p:grpSp>
          <p:nvGrpSpPr>
            <p:cNvPr id="103" name="Group 103"/>
            <p:cNvGrpSpPr/>
            <p:nvPr/>
          </p:nvGrpSpPr>
          <p:grpSpPr>
            <a:xfrm>
              <a:off x="8953500" y="4895850"/>
              <a:ext cx="2476500" cy="742950"/>
              <a:chOff x="8953500" y="4895850"/>
              <a:chExt cx="2476500" cy="742950"/>
            </a:xfrm>
          </p:grpSpPr>
          <p:sp>
            <p:nvSpPr>
              <p:cNvPr id="99" name="Rectangle 99"/>
              <p:cNvSpPr/>
              <p:nvPr/>
            </p:nvSpPr>
            <p:spPr>
              <a:xfrm>
                <a:off x="8953500" y="4895850"/>
                <a:ext cx="1280160" cy="3238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00" name="Rectangle 100"/>
              <p:cNvSpPr/>
              <p:nvPr/>
            </p:nvSpPr>
            <p:spPr>
              <a:xfrm>
                <a:off x="10233660" y="4895850"/>
                <a:ext cx="1196340" cy="3238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01" name="Rectangle 101"/>
              <p:cNvSpPr/>
              <p:nvPr/>
            </p:nvSpPr>
            <p:spPr>
              <a:xfrm>
                <a:off x="8953500" y="5314950"/>
                <a:ext cx="1922145" cy="3238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02" name="Rectangle 102"/>
              <p:cNvSpPr/>
              <p:nvPr/>
            </p:nvSpPr>
            <p:spPr>
              <a:xfrm>
                <a:off x="10875645" y="5314950"/>
                <a:ext cx="554355" cy="3238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</p:grpSp>
        <p:sp>
          <p:nvSpPr>
            <p:cNvPr id="104" name="TextBox 104"/>
            <p:cNvSpPr txBox="1"/>
            <p:nvPr/>
          </p:nvSpPr>
          <p:spPr>
            <a:xfrm>
              <a:off x="8105394" y="49691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收入增量</a:t>
              </a:r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9409786" y="498538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51.7</a:t>
              </a:r>
            </a:p>
          </p:txBody>
        </p:sp>
        <p:sp>
          <p:nvSpPr>
            <p:cNvPr id="106" name="TextBox 106"/>
            <p:cNvSpPr txBox="1"/>
            <p:nvPr/>
          </p:nvSpPr>
          <p:spPr>
            <a:xfrm>
              <a:off x="10648036" y="498538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48.3</a:t>
              </a:r>
            </a:p>
          </p:txBody>
        </p:sp>
        <p:sp>
          <p:nvSpPr>
            <p:cNvPr id="107" name="TextBox 107"/>
            <p:cNvSpPr txBox="1"/>
            <p:nvPr/>
          </p:nvSpPr>
          <p:spPr>
            <a:xfrm>
              <a:off x="8105394" y="5388292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毛利增量</a:t>
              </a:r>
            </a:p>
          </p:txBody>
        </p:sp>
        <p:sp>
          <p:nvSpPr>
            <p:cNvPr id="108" name="TextBox 108"/>
            <p:cNvSpPr txBox="1"/>
            <p:nvPr/>
          </p:nvSpPr>
          <p:spPr>
            <a:xfrm>
              <a:off x="9730778" y="540448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77.6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0969028" y="5404485"/>
              <a:ext cx="36758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22.4</a:t>
              </a:r>
            </a:p>
          </p:txBody>
        </p:sp>
      </p:grpSp>
      <p:grpSp>
        <p:nvGrpSpPr>
          <p:cNvPr id="113" name="Group 113"/>
          <p:cNvGrpSpPr/>
          <p:nvPr/>
        </p:nvGrpSpPr>
        <p:grpSpPr>
          <a:xfrm>
            <a:off x="609600" y="5753100"/>
            <a:ext cx="8379333" cy="350520"/>
            <a:chOff x="609600" y="5753100"/>
            <a:chExt cx="8379333" cy="350520"/>
          </a:xfrm>
        </p:grpSpPr>
        <p:sp>
          <p:nvSpPr>
            <p:cNvPr id="111" name="Rectangle 111"/>
            <p:cNvSpPr/>
            <p:nvPr/>
          </p:nvSpPr>
          <p:spPr>
            <a:xfrm>
              <a:off x="609600" y="5753100"/>
              <a:ext cx="38100" cy="2857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2" name="TextBox 112"/>
            <p:cNvSpPr txBox="1"/>
            <p:nvPr/>
          </p:nvSpPr>
          <p:spPr>
            <a:xfrm>
              <a:off x="773430" y="5810250"/>
              <a:ext cx="821550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服务占全年收入 </a:t>
              </a:r>
              <a:r>
                <a:rPr lang="zh-CN" sz="15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26.23%</a:t>
              </a: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(FY24 24.59%),却贡献了收入增量的 </a:t>
              </a:r>
              <a:r>
                <a:rPr lang="zh-CN" sz="15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51.7%</a:t>
              </a:r>
              <a:r>
                <a:rPr lang="zh-CN" sz="15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和毛利增量的 </a:t>
              </a:r>
              <a:r>
                <a:rPr lang="zh-CN" sz="15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77.6%</a:t>
              </a:r>
            </a:p>
          </p:txBody>
        </p:sp>
      </p:grpSp>
      <p:grpSp>
        <p:nvGrpSpPr>
          <p:cNvPr id="117" name="Group 117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114" name="Line 114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15" name="TextBox 115"/>
            <p:cNvSpPr txBox="1"/>
            <p:nvPr/>
          </p:nvSpPr>
          <p:spPr>
            <a:xfrm>
              <a:off x="603504" y="6385560"/>
              <a:ext cx="958252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来源:「季度损益」sheet 产品/服务净销售额与销售成本四行,「年度汇总」sheet;毛利增量 = FY25 毛利 195,201 − FY24 180,683</a:t>
              </a:r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8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40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100"/>
                            </p:stCondLst>
                            <p:childTnLst>
                              <p:par>
                                <p:cTn xmlns:p="http://schemas.openxmlformats.org/presentationml/2006/main" id="2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6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200"/>
                            </p:stCondLst>
                            <p:childTnLst>
                              <p:par>
                                <p:cTn xmlns:p="http://schemas.openxmlformats.org/presentationml/2006/main" id="3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9040385" cy="978408"/>
            <a:chOff x="592836" y="596265"/>
            <a:chExt cx="9040385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904038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iPhone 依赖度降至 50.36%,可穿戴唯一收缩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767195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iPhone 仍是半壁江山,但依赖度较 FY24 下降 1.09 个百分点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929259" y="2025968"/>
            <a:ext cx="7147731" cy="3498532"/>
            <a:chOff x="929259" y="2025968"/>
            <a:chExt cx="7147731" cy="3498532"/>
          </a:xfrm>
        </p:grpSpPr>
        <p:grpSp>
          <p:nvGrpSpPr>
            <p:cNvPr id="17" name="Group 17"/>
            <p:cNvGrpSpPr/>
            <p:nvPr/>
          </p:nvGrpSpPr>
          <p:grpSpPr>
            <a:xfrm>
              <a:off x="2667000" y="2476500"/>
              <a:ext cx="4627245" cy="3048000"/>
              <a:chOff x="2667000" y="2476500"/>
              <a:chExt cx="4627245" cy="3048000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2667000" y="2476500"/>
                <a:ext cx="9525" cy="304800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048000">
                    <a:moveTo>
                      <a:pt x="0" y="0"/>
                    </a:moveTo>
                    <a:lnTo>
                      <a:pt x="0" y="304800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7" name="Rectangle 7"/>
              <p:cNvSpPr/>
              <p:nvPr/>
            </p:nvSpPr>
            <p:spPr>
              <a:xfrm>
                <a:off x="2667000" y="2552700"/>
                <a:ext cx="4627245" cy="2095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8" name="Rectangle 8"/>
              <p:cNvSpPr/>
              <p:nvPr/>
            </p:nvSpPr>
            <p:spPr>
              <a:xfrm>
                <a:off x="2667000" y="2800350"/>
                <a:ext cx="4442460" cy="2095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9" name="Rectangle 9"/>
              <p:cNvSpPr/>
              <p:nvPr/>
            </p:nvSpPr>
            <p:spPr>
              <a:xfrm>
                <a:off x="2667000" y="3162300"/>
                <a:ext cx="2409825" cy="2095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2667000" y="3409950"/>
                <a:ext cx="2123122" cy="2095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2667000" y="3771900"/>
                <a:ext cx="787718" cy="209550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2667000" y="4019550"/>
                <a:ext cx="817245" cy="2095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2667000" y="4381500"/>
                <a:ext cx="743902" cy="2095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2667000" y="4629150"/>
                <a:ext cx="661988" cy="2095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2667000" y="4991100"/>
                <a:ext cx="619125" cy="2095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2667000" y="5238750"/>
                <a:ext cx="589598" cy="20955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</p:grpSp>
        <p:sp>
          <p:nvSpPr>
            <p:cNvPr id="18" name="Rectangle 18"/>
            <p:cNvSpPr/>
            <p:nvPr/>
          </p:nvSpPr>
          <p:spPr>
            <a:xfrm>
              <a:off x="2667000" y="2057400"/>
              <a:ext cx="13335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2869692" y="2025968"/>
              <a:ext cx="6473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FY2025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3619500" y="2057400"/>
              <a:ext cx="133350" cy="133350"/>
            </a:xfrm>
            <a:prstGeom prst="rect">
              <a:avLst/>
            </a:prstGeom>
            <a:solidFill>
              <a:srgbClr val="7BA7D4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3822192" y="2025968"/>
              <a:ext cx="64739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FY2024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363587" y="2571750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209,586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178802" y="2819400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201,183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5146167" y="3181350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109,158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859464" y="342900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96,169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3524059" y="379095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35,686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3553587" y="403860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37,005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480244" y="440055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33,708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3398329" y="464820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29,984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355467" y="501015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28,023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3325939" y="525780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26,694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2005365" y="2692718"/>
              <a:ext cx="57324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iPhone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2201418" y="330231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服务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929259" y="391191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可穿戴、家居及配件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222335" y="4521518"/>
              <a:ext cx="35627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Mac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205490" y="5131118"/>
              <a:ext cx="3731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iPad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439150" y="2235518"/>
            <a:ext cx="2415007" cy="1864233"/>
            <a:chOff x="8439150" y="2235518"/>
            <a:chExt cx="2415007" cy="1864233"/>
          </a:xfrm>
        </p:grpSpPr>
        <p:sp>
          <p:nvSpPr>
            <p:cNvPr id="38" name="TextBox 38"/>
            <p:cNvSpPr txBox="1"/>
            <p:nvPr/>
          </p:nvSpPr>
          <p:spPr>
            <a:xfrm>
              <a:off x="8451342" y="2235518"/>
              <a:ext cx="128587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唯一收缩的品类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439150" y="24917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−3.56%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8449056" y="31965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▼ 可穿戴、家居及配件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8451342" y="3588068"/>
              <a:ext cx="126187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逐季同比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451342" y="3835718"/>
              <a:ext cx="231268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−1.7% −4.9% −8.6% −0.3%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8439150" y="4343400"/>
            <a:ext cx="3143250" cy="1737551"/>
            <a:chOff x="8439150" y="4343400"/>
            <a:chExt cx="3143250" cy="1737551"/>
          </a:xfrm>
        </p:grpSpPr>
        <p:sp>
          <p:nvSpPr>
            <p:cNvPr id="44" name="Line 44"/>
            <p:cNvSpPr/>
            <p:nvPr/>
          </p:nvSpPr>
          <p:spPr>
            <a:xfrm>
              <a:off x="8458200" y="4343400"/>
              <a:ext cx="3124200" cy="9525"/>
            </a:xfrm>
            <a:custGeom>
              <a:avLst/>
              <a:gdLst/>
              <a:ahLst/>
              <a:cxnLst/>
              <a:rect l="l" t="t" r="r" b="b"/>
              <a:pathLst>
                <a:path w="3124200" h="9525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8451342" y="4502468"/>
              <a:ext cx="117863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iPhone 依赖度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439150" y="475869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50.36%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8449056" y="5463540"/>
              <a:ext cx="17908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FY24 为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51.45%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451342" y="5816918"/>
              <a:ext cx="21582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较上年下降 1.09 个百分点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50" name="Line 50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603504" y="6385560"/>
              <a:ext cx="694929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来源:apple_fy2025_product_categories.csv 与「年度汇总」sheet;按 FY2025 规模降序排列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084439" cy="978408"/>
            <a:chOff x="592836" y="596265"/>
            <a:chExt cx="8084439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784226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四个地区增长,大中华区是唯一下滑地区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07834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日本 +14.57%、欧洲 +9.58%、美洲 +6.77%,只有大中华区为负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436455" y="2603182"/>
            <a:ext cx="7755045" cy="3458719"/>
            <a:chOff x="436455" y="2603182"/>
            <a:chExt cx="7755045" cy="3458719"/>
          </a:xfrm>
        </p:grpSpPr>
        <p:grpSp>
          <p:nvGrpSpPr>
            <p:cNvPr id="50" name="Group 50"/>
            <p:cNvGrpSpPr/>
            <p:nvPr/>
          </p:nvGrpSpPr>
          <p:grpSpPr>
            <a:xfrm>
              <a:off x="1238250" y="2603182"/>
              <a:ext cx="6953250" cy="2740343"/>
              <a:chOff x="1238250" y="2603182"/>
              <a:chExt cx="6953250" cy="2740343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1238250" y="2696528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1238250" y="3575685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238250" y="4454842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238250" y="5334000"/>
                <a:ext cx="695325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953250" h="9525">
                    <a:moveTo>
                      <a:pt x="0" y="0"/>
                    </a:moveTo>
                    <a:lnTo>
                      <a:pt x="695325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0" name="Rectangle 10"/>
              <p:cNvSpPr/>
              <p:nvPr/>
            </p:nvSpPr>
            <p:spPr>
              <a:xfrm>
                <a:off x="1405890" y="4225290"/>
                <a:ext cx="533400" cy="110871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1" name="Rectangle 11"/>
              <p:cNvSpPr/>
              <p:nvPr/>
            </p:nvSpPr>
            <p:spPr>
              <a:xfrm>
                <a:off x="1405890" y="3557588"/>
                <a:ext cx="533400" cy="66770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2" name="Rectangle 12"/>
              <p:cNvSpPr/>
              <p:nvPr/>
            </p:nvSpPr>
            <p:spPr>
              <a:xfrm>
                <a:off x="1405890" y="3100388"/>
                <a:ext cx="533400" cy="457200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3" name="Rectangle 13"/>
              <p:cNvSpPr/>
              <p:nvPr/>
            </p:nvSpPr>
            <p:spPr>
              <a:xfrm>
                <a:off x="1405890" y="2929890"/>
                <a:ext cx="533400" cy="170498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4" name="Rectangle 14"/>
              <p:cNvSpPr/>
              <p:nvPr/>
            </p:nvSpPr>
            <p:spPr>
              <a:xfrm>
                <a:off x="1405890" y="2706052"/>
                <a:ext cx="533400" cy="223838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15" name="Rectangle 15"/>
              <p:cNvSpPr/>
              <p:nvPr/>
            </p:nvSpPr>
            <p:spPr>
              <a:xfrm>
                <a:off x="2275522" y="4514850"/>
                <a:ext cx="533400" cy="8191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6" name="Rectangle 16"/>
              <p:cNvSpPr/>
              <p:nvPr/>
            </p:nvSpPr>
            <p:spPr>
              <a:xfrm>
                <a:off x="2275522" y="3984308"/>
                <a:ext cx="533400" cy="53054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2275522" y="3624262"/>
                <a:ext cx="533400" cy="360045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8" name="Rectangle 18"/>
              <p:cNvSpPr/>
              <p:nvPr/>
            </p:nvSpPr>
            <p:spPr>
              <a:xfrm>
                <a:off x="2275522" y="3486150"/>
                <a:ext cx="533400" cy="13811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19" name="Rectangle 19"/>
              <p:cNvSpPr/>
              <p:nvPr/>
            </p:nvSpPr>
            <p:spPr>
              <a:xfrm>
                <a:off x="2275522" y="3338512"/>
                <a:ext cx="533400" cy="147638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0" name="Rectangle 20"/>
              <p:cNvSpPr/>
              <p:nvPr/>
            </p:nvSpPr>
            <p:spPr>
              <a:xfrm>
                <a:off x="3144202" y="4506278"/>
                <a:ext cx="533400" cy="82772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1" name="Rectangle 21"/>
              <p:cNvSpPr/>
              <p:nvPr/>
            </p:nvSpPr>
            <p:spPr>
              <a:xfrm>
                <a:off x="3144202" y="4025265"/>
                <a:ext cx="533400" cy="48101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2" name="Rectangle 22"/>
              <p:cNvSpPr/>
              <p:nvPr/>
            </p:nvSpPr>
            <p:spPr>
              <a:xfrm>
                <a:off x="3144202" y="3701415"/>
                <a:ext cx="533400" cy="323850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3144202" y="3589020"/>
                <a:ext cx="533400" cy="112395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24" name="Rectangle 24"/>
              <p:cNvSpPr/>
              <p:nvPr/>
            </p:nvSpPr>
            <p:spPr>
              <a:xfrm>
                <a:off x="3144202" y="3449002"/>
                <a:ext cx="533400" cy="140018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5" name="Rectangle 25"/>
              <p:cNvSpPr/>
              <p:nvPr/>
            </p:nvSpPr>
            <p:spPr>
              <a:xfrm>
                <a:off x="4013835" y="4418648"/>
                <a:ext cx="533400" cy="91535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6" name="Rectangle 26"/>
              <p:cNvSpPr/>
              <p:nvPr/>
            </p:nvSpPr>
            <p:spPr>
              <a:xfrm>
                <a:off x="4013835" y="3870960"/>
                <a:ext cx="533400" cy="547688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7" name="Rectangle 27"/>
              <p:cNvSpPr/>
              <p:nvPr/>
            </p:nvSpPr>
            <p:spPr>
              <a:xfrm>
                <a:off x="4013835" y="3540442"/>
                <a:ext cx="533400" cy="330518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28" name="Rectangle 28"/>
              <p:cNvSpPr/>
              <p:nvPr/>
            </p:nvSpPr>
            <p:spPr>
              <a:xfrm>
                <a:off x="4013835" y="3409950"/>
                <a:ext cx="533400" cy="13049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29" name="Rectangle 29"/>
              <p:cNvSpPr/>
              <p:nvPr/>
            </p:nvSpPr>
            <p:spPr>
              <a:xfrm>
                <a:off x="4013835" y="3248025"/>
                <a:ext cx="533400" cy="161925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30" name="Rectangle 30"/>
              <p:cNvSpPr/>
              <p:nvPr/>
            </p:nvSpPr>
            <p:spPr>
              <a:xfrm>
                <a:off x="4882515" y="4176712"/>
                <a:ext cx="533400" cy="1157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1" name="Rectangle 31"/>
              <p:cNvSpPr/>
              <p:nvPr/>
            </p:nvSpPr>
            <p:spPr>
              <a:xfrm>
                <a:off x="4882515" y="3432810"/>
                <a:ext cx="533400" cy="743902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2" name="Rectangle 32"/>
              <p:cNvSpPr/>
              <p:nvPr/>
            </p:nvSpPr>
            <p:spPr>
              <a:xfrm>
                <a:off x="4882515" y="3026092"/>
                <a:ext cx="533400" cy="406718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33" name="Rectangle 33"/>
              <p:cNvSpPr/>
              <p:nvPr/>
            </p:nvSpPr>
            <p:spPr>
              <a:xfrm>
                <a:off x="4882515" y="2828925"/>
                <a:ext cx="533400" cy="197168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34" name="Rectangle 34"/>
              <p:cNvSpPr/>
              <p:nvPr/>
            </p:nvSpPr>
            <p:spPr>
              <a:xfrm>
                <a:off x="4882515" y="2603182"/>
                <a:ext cx="533400" cy="225742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35" name="Rectangle 35"/>
              <p:cNvSpPr/>
              <p:nvPr/>
            </p:nvSpPr>
            <p:spPr>
              <a:xfrm>
                <a:off x="5752148" y="4448175"/>
                <a:ext cx="533400" cy="88582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36" name="Rectangle 36"/>
              <p:cNvSpPr/>
              <p:nvPr/>
            </p:nvSpPr>
            <p:spPr>
              <a:xfrm>
                <a:off x="5752148" y="3910965"/>
                <a:ext cx="533400" cy="53721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37" name="Rectangle 37"/>
              <p:cNvSpPr/>
              <p:nvPr/>
            </p:nvSpPr>
            <p:spPr>
              <a:xfrm>
                <a:off x="5752148" y="3559492"/>
                <a:ext cx="533400" cy="351472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38" name="Rectangle 38"/>
              <p:cNvSpPr/>
              <p:nvPr/>
            </p:nvSpPr>
            <p:spPr>
              <a:xfrm>
                <a:off x="5752148" y="3399472"/>
                <a:ext cx="533400" cy="160020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39" name="Rectangle 39"/>
              <p:cNvSpPr/>
              <p:nvPr/>
            </p:nvSpPr>
            <p:spPr>
              <a:xfrm>
                <a:off x="5752148" y="3239452"/>
                <a:ext cx="533400" cy="160020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40" name="Rectangle 40"/>
              <p:cNvSpPr/>
              <p:nvPr/>
            </p:nvSpPr>
            <p:spPr>
              <a:xfrm>
                <a:off x="6620828" y="4428172"/>
                <a:ext cx="533400" cy="90582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1" name="Rectangle 41"/>
              <p:cNvSpPr/>
              <p:nvPr/>
            </p:nvSpPr>
            <p:spPr>
              <a:xfrm>
                <a:off x="6620828" y="3900488"/>
                <a:ext cx="533400" cy="52768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2" name="Rectangle 42"/>
              <p:cNvSpPr/>
              <p:nvPr/>
            </p:nvSpPr>
            <p:spPr>
              <a:xfrm>
                <a:off x="6620828" y="3562350"/>
                <a:ext cx="533400" cy="338138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43" name="Rectangle 43"/>
              <p:cNvSpPr/>
              <p:nvPr/>
            </p:nvSpPr>
            <p:spPr>
              <a:xfrm>
                <a:off x="6620828" y="3435668"/>
                <a:ext cx="533400" cy="12668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44" name="Rectangle 44"/>
              <p:cNvSpPr/>
              <p:nvPr/>
            </p:nvSpPr>
            <p:spPr>
              <a:xfrm>
                <a:off x="6620828" y="3267075"/>
                <a:ext cx="533400" cy="168592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45" name="Rectangle 45"/>
              <p:cNvSpPr/>
              <p:nvPr/>
            </p:nvSpPr>
            <p:spPr>
              <a:xfrm>
                <a:off x="7490460" y="4362450"/>
                <a:ext cx="533400" cy="9715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46" name="Rectangle 46"/>
              <p:cNvSpPr/>
              <p:nvPr/>
            </p:nvSpPr>
            <p:spPr>
              <a:xfrm>
                <a:off x="7490460" y="3731895"/>
                <a:ext cx="533400" cy="630555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7" name="Rectangle 47"/>
              <p:cNvSpPr/>
              <p:nvPr/>
            </p:nvSpPr>
            <p:spPr>
              <a:xfrm>
                <a:off x="7490460" y="3413760"/>
                <a:ext cx="533400" cy="318135"/>
              </a:xfrm>
              <a:prstGeom prst="rect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48" name="Rectangle 48"/>
              <p:cNvSpPr/>
              <p:nvPr/>
            </p:nvSpPr>
            <p:spPr>
              <a:xfrm>
                <a:off x="7490460" y="3268028"/>
                <a:ext cx="533400" cy="145732"/>
              </a:xfrm>
              <a:prstGeom prst="rect">
                <a:avLst/>
              </a:prstGeom>
              <a:solidFill>
                <a:srgbClr val="7BA7D4"/>
              </a:solidFill>
              <a:ln>
                <a:noFill/>
              </a:ln>
            </p:spPr>
          </p:sp>
          <p:sp>
            <p:nvSpPr>
              <p:cNvPr id="49" name="Rectangle 49"/>
              <p:cNvSpPr/>
              <p:nvPr/>
            </p:nvSpPr>
            <p:spPr>
              <a:xfrm>
                <a:off x="7490460" y="3082290"/>
                <a:ext cx="533400" cy="185738"/>
              </a:xfrm>
              <a:prstGeom prst="rect">
                <a:avLst/>
              </a:prstGeom>
              <a:solidFill>
                <a:srgbClr val="94A3B8"/>
              </a:solidFill>
              <a:ln>
                <a:noFill/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436455" y="2607945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120,000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536410" y="348710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80,000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536410" y="436626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40,000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036187" y="52454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300886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Q1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2170519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Q2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3039199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Q3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3908831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777511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Q1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5647144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Q2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6515824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Q3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7385456" y="5454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</a:t>
              </a:r>
            </a:p>
          </p:txBody>
        </p:sp>
        <p:sp>
          <p:nvSpPr>
            <p:cNvPr id="63" name="Rectangle 63"/>
            <p:cNvSpPr/>
            <p:nvPr/>
          </p:nvSpPr>
          <p:spPr>
            <a:xfrm>
              <a:off x="1238250" y="5829300"/>
              <a:ext cx="133350" cy="1333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1440942" y="5797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美洲</a:t>
              </a:r>
            </a:p>
          </p:txBody>
        </p:sp>
        <p:sp>
          <p:nvSpPr>
            <p:cNvPr id="65" name="Rectangle 65"/>
            <p:cNvSpPr/>
            <p:nvPr/>
          </p:nvSpPr>
          <p:spPr>
            <a:xfrm>
              <a:off x="2381250" y="5829300"/>
              <a:ext cx="133350" cy="1333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2583942" y="5797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欧洲</a:t>
              </a:r>
            </a:p>
          </p:txBody>
        </p:sp>
        <p:sp>
          <p:nvSpPr>
            <p:cNvPr id="67" name="Rectangle 67"/>
            <p:cNvSpPr/>
            <p:nvPr/>
          </p:nvSpPr>
          <p:spPr>
            <a:xfrm>
              <a:off x="3524250" y="5829300"/>
              <a:ext cx="133350" cy="133350"/>
            </a:xfrm>
            <a:prstGeom prst="rect">
              <a:avLst/>
            </a:prstGeom>
            <a:solidFill>
              <a:srgbClr val="B4342C"/>
            </a:solidFill>
            <a:ln>
              <a:noFill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3726942" y="579786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大中华区</a:t>
              </a:r>
            </a:p>
          </p:txBody>
        </p:sp>
        <p:sp>
          <p:nvSpPr>
            <p:cNvPr id="69" name="Rectangle 69"/>
            <p:cNvSpPr/>
            <p:nvPr/>
          </p:nvSpPr>
          <p:spPr>
            <a:xfrm>
              <a:off x="5048250" y="5829300"/>
              <a:ext cx="133350" cy="133350"/>
            </a:xfrm>
            <a:prstGeom prst="rect">
              <a:avLst/>
            </a:prstGeom>
            <a:solidFill>
              <a:srgbClr val="7BA7D4"/>
            </a:solidFill>
            <a:ln>
              <a:noFill/>
            </a:ln>
          </p:spPr>
        </p:sp>
        <p:sp>
          <p:nvSpPr>
            <p:cNvPr id="70" name="TextBox 70"/>
            <p:cNvSpPr txBox="1"/>
            <p:nvPr/>
          </p:nvSpPr>
          <p:spPr>
            <a:xfrm>
              <a:off x="5250942" y="57978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日本</a:t>
              </a:r>
            </a:p>
          </p:txBody>
        </p:sp>
        <p:sp>
          <p:nvSpPr>
            <p:cNvPr id="71" name="Rectangle 71"/>
            <p:cNvSpPr/>
            <p:nvPr/>
          </p:nvSpPr>
          <p:spPr>
            <a:xfrm>
              <a:off x="6191250" y="5829300"/>
              <a:ext cx="133350" cy="133350"/>
            </a:xfrm>
            <a:prstGeom prst="rect">
              <a:avLst/>
            </a:prstGeom>
            <a:solidFill>
              <a:srgbClr val="94A3B8"/>
            </a:solidFill>
            <a:ln>
              <a:noFill/>
            </a:ln>
          </p:spPr>
        </p:sp>
        <p:sp>
          <p:nvSpPr>
            <p:cNvPr id="72" name="TextBox 72"/>
            <p:cNvSpPr txBox="1"/>
            <p:nvPr/>
          </p:nvSpPr>
          <p:spPr>
            <a:xfrm>
              <a:off x="6393942" y="57978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亚太其他地区</a:t>
              </a:r>
            </a:p>
          </p:txBody>
        </p:sp>
      </p:grpSp>
      <p:grpSp>
        <p:nvGrpSpPr>
          <p:cNvPr id="78" name="!!greater-china"/>
          <p:cNvGrpSpPr/>
          <p:nvPr/>
        </p:nvGrpSpPr>
        <p:grpSpPr>
          <a:xfrm>
            <a:off x="8629650" y="2502218"/>
            <a:ext cx="2288534" cy="1692783"/>
            <a:chOff x="8629650" y="2502218"/>
            <a:chExt cx="2288534" cy="1692783"/>
          </a:xfrm>
        </p:grpSpPr>
        <p:sp>
          <p:nvSpPr>
            <p:cNvPr id="74" name="TextBox 74"/>
            <p:cNvSpPr txBox="1"/>
            <p:nvPr/>
          </p:nvSpPr>
          <p:spPr>
            <a:xfrm>
              <a:off x="8641842" y="2502218"/>
              <a:ext cx="19147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大中华区 FY2025 同比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8629650" y="28346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−3.85%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8639556" y="35394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▼ 唯一下滑的地区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8641842" y="3930968"/>
              <a:ext cx="22763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占收入比 17.12% → 15.47%</a:t>
              </a:r>
            </a:p>
          </p:txBody>
        </p:sp>
      </p:grpSp>
      <p:grpSp>
        <p:nvGrpSpPr>
          <p:cNvPr id="89" name="Group 89"/>
          <p:cNvGrpSpPr/>
          <p:nvPr/>
        </p:nvGrpSpPr>
        <p:grpSpPr>
          <a:xfrm>
            <a:off x="8641842" y="4552950"/>
            <a:ext cx="2947416" cy="1508951"/>
            <a:chOff x="8641842" y="4552950"/>
            <a:chExt cx="2947416" cy="1508951"/>
          </a:xfrm>
        </p:grpSpPr>
        <p:sp>
          <p:nvSpPr>
            <p:cNvPr id="79" name="Line 79"/>
            <p:cNvSpPr/>
            <p:nvPr/>
          </p:nvSpPr>
          <p:spPr>
            <a:xfrm>
              <a:off x="8648700" y="45529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8641842" y="4712018"/>
              <a:ext cx="19147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其余地区 FY2025 同比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8641842" y="49977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美洲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0975810" y="499776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+6.77%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8641842" y="52644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欧洲</a:t>
              </a:r>
            </a:p>
          </p:txBody>
        </p:sp>
        <p:sp>
          <p:nvSpPr>
            <p:cNvPr id="84" name="TextBox 84"/>
            <p:cNvSpPr txBox="1"/>
            <p:nvPr/>
          </p:nvSpPr>
          <p:spPr>
            <a:xfrm>
              <a:off x="10975810" y="526446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+9.58%</a:t>
              </a:r>
            </a:p>
          </p:txBody>
        </p:sp>
        <p:sp>
          <p:nvSpPr>
            <p:cNvPr id="85" name="TextBox 85"/>
            <p:cNvSpPr txBox="1"/>
            <p:nvPr/>
          </p:nvSpPr>
          <p:spPr>
            <a:xfrm>
              <a:off x="8641842" y="55311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日本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10875855" y="5531168"/>
              <a:ext cx="71340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+14.57%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8641842" y="5797868"/>
              <a:ext cx="110413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亚太其他地区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10975810" y="579786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+9.91%</a:t>
              </a:r>
            </a:p>
          </p:txBody>
        </p:sp>
      </p:grpSp>
      <p:grpSp>
        <p:nvGrpSpPr>
          <p:cNvPr id="93" name="Group 93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90" name="Line 90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91" name="TextBox 91"/>
            <p:cNvSpPr txBox="1"/>
            <p:nvPr/>
          </p:nvSpPr>
          <p:spPr>
            <a:xfrm>
              <a:off x="603504" y="6385560"/>
              <a:ext cx="5084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来源:「地区分部」sheet;五个地区合计等于净销售额合计,已逐季校验</a:t>
              </a:r>
            </a:p>
          </p:txBody>
        </p:sp>
        <p:sp>
          <p:nvSpPr>
            <p:cNvPr id="92" name="TextBox 9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9003487" cy="978408"/>
            <a:chOff x="592836" y="596265"/>
            <a:chExt cx="9003487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860345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大中华区连降三个季度,Q4 是八季最低点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9973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逐季环比 −13.6% / −4.0% / −5.7%;同比四个季度中三个为负</a:t>
              </a:r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726910" y="2292668"/>
            <a:ext cx="7741043" cy="3045333"/>
            <a:chOff x="726910" y="2292668"/>
            <a:chExt cx="7741043" cy="3045333"/>
          </a:xfrm>
        </p:grpSpPr>
        <p:grpSp>
          <p:nvGrpSpPr>
            <p:cNvPr id="20" name="Group 20"/>
            <p:cNvGrpSpPr/>
            <p:nvPr/>
          </p:nvGrpSpPr>
          <p:grpSpPr>
            <a:xfrm>
              <a:off x="1371600" y="2381250"/>
              <a:ext cx="6781800" cy="2581275"/>
              <a:chOff x="1371600" y="2381250"/>
              <a:chExt cx="6781800" cy="2581275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1428750" y="2381250"/>
                <a:ext cx="666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9525">
                    <a:moveTo>
                      <a:pt x="0" y="0"/>
                    </a:moveTo>
                    <a:lnTo>
                      <a:pt x="6667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1428750" y="3024188"/>
                <a:ext cx="666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9525">
                    <a:moveTo>
                      <a:pt x="0" y="0"/>
                    </a:moveTo>
                    <a:lnTo>
                      <a:pt x="6667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428750" y="3667125"/>
                <a:ext cx="666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9525">
                    <a:moveTo>
                      <a:pt x="0" y="0"/>
                    </a:moveTo>
                    <a:lnTo>
                      <a:pt x="6667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428750" y="4310062"/>
                <a:ext cx="666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9525">
                    <a:moveTo>
                      <a:pt x="0" y="0"/>
                    </a:moveTo>
                    <a:lnTo>
                      <a:pt x="6667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428750" y="4953000"/>
                <a:ext cx="6667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9525">
                    <a:moveTo>
                      <a:pt x="0" y="0"/>
                    </a:moveTo>
                    <a:lnTo>
                      <a:pt x="6667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1" name="Polyline 11"/>
              <p:cNvSpPr/>
              <p:nvPr/>
            </p:nvSpPr>
            <p:spPr>
              <a:xfrm>
                <a:off x="1428750" y="2722245"/>
                <a:ext cx="6667500" cy="678180"/>
              </a:xfrm>
              <a:custGeom>
                <a:avLst/>
                <a:gdLst/>
                <a:ahLst/>
                <a:cxnLst/>
                <a:rect l="l" t="t" r="r" b="b"/>
                <a:pathLst>
                  <a:path w="6667500" h="678180">
                    <a:moveTo>
                      <a:pt x="0" y="0"/>
                    </a:moveTo>
                    <a:lnTo>
                      <a:pt x="952500" y="476250"/>
                    </a:lnTo>
                    <a:lnTo>
                      <a:pt x="1905000" y="652462"/>
                    </a:lnTo>
                    <a:lnTo>
                      <a:pt x="2857500" y="620077"/>
                    </a:lnTo>
                    <a:lnTo>
                      <a:pt x="3810000" y="246697"/>
                    </a:lnTo>
                    <a:lnTo>
                      <a:pt x="4762500" y="516255"/>
                    </a:lnTo>
                    <a:lnTo>
                      <a:pt x="5715000" y="583883"/>
                    </a:lnTo>
                    <a:lnTo>
                      <a:pt x="6667500" y="678180"/>
                    </a:ln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  <p:sp>
            <p:nvSpPr>
              <p:cNvPr id="12" name="Ellipse 12"/>
              <p:cNvSpPr/>
              <p:nvPr/>
            </p:nvSpPr>
            <p:spPr>
              <a:xfrm>
                <a:off x="1371600" y="2665095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3" name="Ellipse 13"/>
              <p:cNvSpPr/>
              <p:nvPr/>
            </p:nvSpPr>
            <p:spPr>
              <a:xfrm>
                <a:off x="2324100" y="3141345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3276600" y="3317558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4229100" y="3285172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5181600" y="2911792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6134100" y="3181350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7086600" y="3248978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8039100" y="3343275"/>
                <a:ext cx="114300" cy="114300"/>
              </a:xfrm>
              <a:prstGeom prst="ellipse">
                <a:avLst/>
              </a:prstGeom>
              <a:solidFill>
                <a:srgbClr val="B4342C"/>
              </a:solidFill>
              <a:ln>
                <a:noFill/>
              </a:ln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1122026" y="244316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20,819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2074526" y="291941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16,372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027026" y="309562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14,728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979526" y="306324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15,033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932026" y="2689860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18,513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884526" y="295941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16,002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837026" y="302704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15,369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789526" y="312134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14,493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26910" y="2292668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24,000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726910" y="2935605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18,000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26910" y="3578542"/>
              <a:ext cx="6134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12,000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826865" y="4221480"/>
              <a:ext cx="51349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6,000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1226687" y="48644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0570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Q1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20095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Q2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9620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Q3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9145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48670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Q1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58195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Q2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67720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Q3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77245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</a:t>
              </a:r>
            </a:p>
          </p:txBody>
        </p:sp>
      </p:grpSp>
      <p:grpSp>
        <p:nvGrpSpPr>
          <p:cNvPr id="47" name="!!greater-china"/>
          <p:cNvGrpSpPr/>
          <p:nvPr/>
        </p:nvGrpSpPr>
        <p:grpSpPr>
          <a:xfrm>
            <a:off x="8629650" y="2311718"/>
            <a:ext cx="2288534" cy="1692783"/>
            <a:chOff x="8629650" y="2311718"/>
            <a:chExt cx="2288534" cy="1692783"/>
          </a:xfrm>
        </p:grpSpPr>
        <p:sp>
          <p:nvSpPr>
            <p:cNvPr id="43" name="TextBox 43"/>
            <p:cNvSpPr txBox="1"/>
            <p:nvPr/>
          </p:nvSpPr>
          <p:spPr>
            <a:xfrm>
              <a:off x="8641842" y="2311718"/>
              <a:ext cx="19147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大中华区 FY2025 同比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629650" y="26441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−3.85%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639556" y="33489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▼ 唯一下滑的地区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8641842" y="3740468"/>
              <a:ext cx="22763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占收入比 17.12% → 15.47%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629650" y="4362450"/>
            <a:ext cx="2952750" cy="1775651"/>
            <a:chOff x="8629650" y="4362450"/>
            <a:chExt cx="2952750" cy="1775651"/>
          </a:xfrm>
        </p:grpSpPr>
        <p:sp>
          <p:nvSpPr>
            <p:cNvPr id="48" name="Line 48"/>
            <p:cNvSpPr/>
            <p:nvPr/>
          </p:nvSpPr>
          <p:spPr>
            <a:xfrm>
              <a:off x="8648700" y="43624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9" name="TextBox 49"/>
            <p:cNvSpPr txBox="1"/>
            <p:nvPr/>
          </p:nvSpPr>
          <p:spPr>
            <a:xfrm>
              <a:off x="8641842" y="4521518"/>
              <a:ext cx="233720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 是八个季度最低点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8629650" y="483489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14,493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8639556" y="5539740"/>
              <a:ext cx="12419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环比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−5.7%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8641842" y="5874068"/>
              <a:ext cx="202996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前值 15,369(FY25 Q3)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00456" y="5562600"/>
            <a:ext cx="7838122" cy="462534"/>
            <a:chOff x="600456" y="5562600"/>
            <a:chExt cx="7838122" cy="462534"/>
          </a:xfrm>
        </p:grpSpPr>
        <p:sp>
          <p:nvSpPr>
            <p:cNvPr id="54" name="Line 54"/>
            <p:cNvSpPr/>
            <p:nvPr/>
          </p:nvSpPr>
          <p:spPr>
            <a:xfrm>
              <a:off x="609600" y="556260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5" name="TextBox 55"/>
            <p:cNvSpPr txBox="1"/>
            <p:nvPr/>
          </p:nvSpPr>
          <p:spPr>
            <a:xfrm>
              <a:off x="600456" y="5673090"/>
              <a:ext cx="32186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FY25 连续三个季度环比下降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5782285" y="567309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−13.6%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6801421" y="567309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−4.0%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7753921" y="5673090"/>
              <a:ext cx="6846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−5.7%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60" name="Line 60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603504" y="6385560"/>
              <a:ext cx="75966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来源:「地区分部」sheet 大中华区行;源表无地区 × 品类交叉,下滑归因于哪一类产品——现有口径无法判定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8669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58165"/>
            <a:ext cx="8726312" cy="1283208"/>
            <a:chOff x="592836" y="558165"/>
            <a:chExt cx="8726312" cy="12832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58165"/>
              <a:ext cx="872631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毛利率升至 46.91%,提升全部来自服务占比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06805"/>
              <a:ext cx="4795266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产品毛利率反而由 37.18% 降到 36.77%</a:t>
              </a:r>
              <a:br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毛利率仍上升,全部来自服务占比的提高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0550" y="2292668"/>
            <a:ext cx="2170481" cy="1370266"/>
            <a:chOff x="590550" y="2292668"/>
            <a:chExt cx="2170481" cy="1370266"/>
          </a:xfrm>
        </p:grpSpPr>
        <p:sp>
          <p:nvSpPr>
            <p:cNvPr id="6" name="TextBox 6"/>
            <p:cNvSpPr txBox="1"/>
            <p:nvPr/>
          </p:nvSpPr>
          <p:spPr>
            <a:xfrm>
              <a:off x="602742" y="2292668"/>
              <a:ext cx="12810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毛利率 FY2025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060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46.91%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00456" y="3310890"/>
              <a:ext cx="16756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 xml:space="preserve">▲ FY24 </a:t>
              </a:r>
              <a:r>
                <a:rPr lang="zh-CN" sz="1800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46.21%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248150" y="2292668"/>
            <a:ext cx="2445410" cy="1370266"/>
            <a:chOff x="4248150" y="2292668"/>
            <a:chExt cx="2445410" cy="1370266"/>
          </a:xfrm>
        </p:grpSpPr>
        <p:sp>
          <p:nvSpPr>
            <p:cNvPr id="10" name="TextBox 10"/>
            <p:cNvSpPr txBox="1"/>
            <p:nvPr/>
          </p:nvSpPr>
          <p:spPr>
            <a:xfrm>
              <a:off x="4260342" y="2292668"/>
              <a:ext cx="243321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服务毛利率(FY25 四季合计)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248150" y="26060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75.41%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58056" y="3310890"/>
              <a:ext cx="21022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产品毛利率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36.77%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05750" y="2292668"/>
            <a:ext cx="2596744" cy="1370266"/>
            <a:chOff x="7905750" y="2292668"/>
            <a:chExt cx="2596744" cy="1370266"/>
          </a:xfrm>
        </p:grpSpPr>
        <p:sp>
          <p:nvSpPr>
            <p:cNvPr id="14" name="TextBox 14"/>
            <p:cNvSpPr txBox="1"/>
            <p:nvPr/>
          </p:nvSpPr>
          <p:spPr>
            <a:xfrm>
              <a:off x="7917942" y="22926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毛利增量中服务的贡献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905750" y="2606040"/>
              <a:ext cx="1815084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77.6%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915656" y="3310890"/>
              <a:ext cx="25868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服务占全部毛利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42.17%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09600" y="3810000"/>
            <a:ext cx="10972800" cy="2316289"/>
            <a:chOff x="609600" y="3810000"/>
            <a:chExt cx="10972800" cy="2316289"/>
          </a:xfrm>
        </p:grpSpPr>
        <p:sp>
          <p:nvSpPr>
            <p:cNvPr id="18" name="Rectangle 18"/>
            <p:cNvSpPr/>
            <p:nvPr/>
          </p:nvSpPr>
          <p:spPr>
            <a:xfrm>
              <a:off x="609600" y="3810000"/>
              <a:ext cx="10972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15518" y="38985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指标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621813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FY24 Q1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755288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FY24 Q2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4888763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FY24 Q3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022238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FY24 Q4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155713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FY25 Q1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289188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FY25 Q2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22663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FY25 Q3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0556138" y="3898582"/>
              <a:ext cx="920344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rgbClr val="FFFFFF"/>
                  </a:solidFill>
                  <a:latin typeface="Consolas"/>
                  <a:ea typeface="Consolas"/>
                  <a:cs typeface="Consolas"/>
                </a:rPr>
                <a:t>FY25 Q4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15518" y="42795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净销售额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670219" y="42795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119,575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925862" y="4279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90,753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059337" y="4279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85,777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192812" y="4279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94,930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204119" y="42795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124,300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8459762" y="4279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95,359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9593237" y="4279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94,036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10604544" y="4279582"/>
              <a:ext cx="87193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102,466</a:t>
              </a:r>
            </a:p>
          </p:txBody>
        </p:sp>
        <p:sp>
          <p:nvSpPr>
            <p:cNvPr id="37" name="Line 37"/>
            <p:cNvSpPr/>
            <p:nvPr/>
          </p:nvSpPr>
          <p:spPr>
            <a:xfrm>
              <a:off x="609600" y="4572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715518" y="4660582"/>
              <a:ext cx="46101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2792387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54,855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3925862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42,271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5059337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39,678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6192812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43,879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7326287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58,275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8459762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44,867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593237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43,718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10726712" y="4660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48,341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609600" y="4953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715518" y="5041582"/>
              <a:ext cx="9163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毛利率 %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2914555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45.87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4048030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46.58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5181505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46.26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6314980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46.22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7448455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46.88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581930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47.05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9715405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46.49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0848880" y="5041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47.18</a:t>
              </a:r>
            </a:p>
          </p:txBody>
        </p:sp>
        <p:sp>
          <p:nvSpPr>
            <p:cNvPr id="57" name="Line 57"/>
            <p:cNvSpPr/>
            <p:nvPr/>
          </p:nvSpPr>
          <p:spPr>
            <a:xfrm>
              <a:off x="609600" y="5334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15518" y="54225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营业利润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2792387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40,373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3925862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27,900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5059337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25,352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6192812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29,591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7326287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42,832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8459762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29,589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9593237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28,202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10726712" y="5422582"/>
              <a:ext cx="749770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32,427</a:t>
              </a:r>
            </a:p>
          </p:txBody>
        </p:sp>
        <p:sp>
          <p:nvSpPr>
            <p:cNvPr id="67" name="Line 67"/>
            <p:cNvSpPr/>
            <p:nvPr/>
          </p:nvSpPr>
          <p:spPr>
            <a:xfrm>
              <a:off x="609600" y="5715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715518" y="5803582"/>
              <a:ext cx="1360608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营业利润率 %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2914555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33.76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4048030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30.74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5181505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29.56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6314980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31.17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7448455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34.46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8581930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31.03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9715405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29.99</a:t>
              </a:r>
            </a:p>
          </p:txBody>
        </p:sp>
        <p:sp>
          <p:nvSpPr>
            <p:cNvPr id="76" name="TextBox 76"/>
            <p:cNvSpPr txBox="1"/>
            <p:nvPr/>
          </p:nvSpPr>
          <p:spPr>
            <a:xfrm>
              <a:off x="10848880" y="5803582"/>
              <a:ext cx="62760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650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31.65</a:t>
              </a:r>
            </a:p>
          </p:txBody>
        </p:sp>
        <p:sp>
          <p:nvSpPr>
            <p:cNvPr id="77" name="Line 77"/>
            <p:cNvSpPr/>
            <p:nvPr/>
          </p:nvSpPr>
          <p:spPr>
            <a:xfrm>
              <a:off x="609600" y="60960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78" name="Line 78"/>
            <p:cNvSpPr/>
            <p:nvPr/>
          </p:nvSpPr>
          <p:spPr>
            <a:xfrm>
              <a:off x="7048500" y="3810000"/>
              <a:ext cx="9525" cy="2286000"/>
            </a:xfrm>
            <a:custGeom>
              <a:avLst/>
              <a:gdLst/>
              <a:ahLst/>
              <a:cxnLst/>
              <a:rect l="l" t="t" r="r" b="b"/>
              <a:pathLst>
                <a:path w="9525" h="2286000">
                  <a:moveTo>
                    <a:pt x="0" y="0"/>
                  </a:moveTo>
                  <a:lnTo>
                    <a:pt x="0" y="22860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</p:grpSp>
      <p:grpSp>
        <p:nvGrpSpPr>
          <p:cNvPr id="82" name="Group 82"/>
          <p:cNvGrpSpPr/>
          <p:nvPr/>
        </p:nvGrpSpPr>
        <p:grpSpPr>
          <a:xfrm>
            <a:off x="603504" y="6385560"/>
            <a:ext cx="10984992" cy="234696"/>
            <a:chOff x="603504" y="6385560"/>
            <a:chExt cx="10984992" cy="234696"/>
          </a:xfrm>
        </p:grpSpPr>
        <p:sp>
          <p:nvSpPr>
            <p:cNvPr id="80" name="TextBox 80"/>
            <p:cNvSpPr txBox="1"/>
            <p:nvPr/>
          </p:nvSpPr>
          <p:spPr>
            <a:xfrm>
              <a:off x="603504" y="6385560"/>
              <a:ext cx="69585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来源:「季度损益」sheet;毛利率 = 毛利 ÷ 净销售额合计,营业利润率 = 营业利润 ÷ 净销售额合计</a:t>
              </a:r>
            </a:p>
          </p:txBody>
        </p:sp>
        <p:sp>
          <p:nvSpPr>
            <p:cNvPr id="81" name="TextBox 81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10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9562605" cy="978408"/>
            <a:chOff x="592836" y="596265"/>
            <a:chExt cx="9562605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9562605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净利润 +19.50% 有基数效应,可比口径 +7.72%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61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 所得税费用 14,874 含欧盟 State Aid 一次性税项 10,246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2381250"/>
            <a:ext cx="4381500" cy="2857500"/>
            <a:chOff x="609600" y="2381250"/>
            <a:chExt cx="4381500" cy="2857500"/>
          </a:xfrm>
        </p:grpSpPr>
        <p:sp>
          <p:nvSpPr>
            <p:cNvPr id="6" name="Rectangle 6"/>
            <p:cNvSpPr/>
            <p:nvPr/>
          </p:nvSpPr>
          <p:spPr>
            <a:xfrm>
              <a:off x="609600" y="2381250"/>
              <a:ext cx="4381500" cy="2857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07542" y="26165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报告口径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95350" y="3101340"/>
              <a:ext cx="2525878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+19.50%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5256" y="3901440"/>
              <a:ext cx="27178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FY2025 净利润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112,010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05256" y="4244340"/>
              <a:ext cx="2584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FY2024 净利润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93,736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07542" y="4712018"/>
              <a:ext cx="262524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FY2024 基数被一次性税项压低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148224" y="3245168"/>
            <a:ext cx="1895551" cy="1313116"/>
            <a:chOff x="5148224" y="3245168"/>
            <a:chExt cx="1895551" cy="1313116"/>
          </a:xfrm>
        </p:grpSpPr>
        <p:sp>
          <p:nvSpPr>
            <p:cNvPr id="13" name="TextBox 13"/>
            <p:cNvSpPr txBox="1"/>
            <p:nvPr/>
          </p:nvSpPr>
          <p:spPr>
            <a:xfrm>
              <a:off x="5148224" y="3245168"/>
              <a:ext cx="189555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rgbClr val="B4342C"/>
                  </a:solidFill>
                  <a:latin typeface="+mn-lt"/>
                  <a:ea typeface="+mn-ea"/>
                  <a:cs typeface="+mn-cs"/>
                </a:rPr>
                <a:t>剔除 FY24 一次性税项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5334000" y="3619500"/>
              <a:ext cx="1524000" cy="419100"/>
            </a:xfrm>
            <a:prstGeom prst="rightArrow">
              <a:avLst/>
            </a:prstGeom>
            <a:solidFill>
              <a:srgbClr val="B4342C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5687035" y="4206240"/>
              <a:ext cx="8179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10,246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7200900" y="2381250"/>
            <a:ext cx="4381500" cy="2857500"/>
            <a:chOff x="7200900" y="2381250"/>
            <a:chExt cx="4381500" cy="2857500"/>
          </a:xfrm>
        </p:grpSpPr>
        <p:sp>
          <p:nvSpPr>
            <p:cNvPr id="17" name="Rectangle 17"/>
            <p:cNvSpPr/>
            <p:nvPr/>
          </p:nvSpPr>
          <p:spPr>
            <a:xfrm>
              <a:off x="7200900" y="2381250"/>
              <a:ext cx="4381500" cy="2857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498842" y="2616518"/>
              <a:ext cx="221273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可比口径(剔除一次性税项)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486650" y="31013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+7.72%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496556" y="3901440"/>
              <a:ext cx="27178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FY2025 净利润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112,010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496556" y="4244340"/>
              <a:ext cx="24617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 xml:space="preserve">FY2024 还原 </a:t>
              </a:r>
              <a:r>
                <a:rPr lang="zh-CN" sz="1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103,982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98842" y="4712018"/>
              <a:ext cx="233086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103,982 = 93,736 + 10,246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00456" y="5486400"/>
            <a:ext cx="10981944" cy="481584"/>
            <a:chOff x="600456" y="5486400"/>
            <a:chExt cx="10981944" cy="481584"/>
          </a:xfrm>
        </p:grpSpPr>
        <p:sp>
          <p:nvSpPr>
            <p:cNvPr id="24" name="Line 24"/>
            <p:cNvSpPr/>
            <p:nvPr/>
          </p:nvSpPr>
          <p:spPr>
            <a:xfrm>
              <a:off x="609600" y="5486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0456" y="5615940"/>
              <a:ext cx="809358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FY24 Q4 有效税率 </a:t>
              </a:r>
              <a:r>
                <a:rPr lang="zh-CN" sz="1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50.23%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,剔除后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15.63%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;其余七个季度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14.69%–16.40%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27" name="Line 27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03504" y="6385560"/>
              <a:ext cx="934135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来源:「来源与口径」sheet 特殊事项行 与「季度损益」sheet 所得税费用行;有效税率 = 所得税费用 ÷(营业利润 + 其他收益净额)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730754" cy="978408"/>
            <a:chOff x="592836" y="596265"/>
            <a:chExt cx="8730754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873075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研发增速快于收入,销售及管理占比反而下降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690513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研发 +10.14% 快于收入 +6.43%;费率 8.02% → 8.30%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866546" y="2187892"/>
            <a:ext cx="7029907" cy="3150109"/>
            <a:chOff x="866546" y="2187892"/>
            <a:chExt cx="7029907" cy="3150109"/>
          </a:xfrm>
        </p:grpSpPr>
        <p:grpSp>
          <p:nvGrpSpPr>
            <p:cNvPr id="30" name="Group 30"/>
            <p:cNvGrpSpPr/>
            <p:nvPr/>
          </p:nvGrpSpPr>
          <p:grpSpPr>
            <a:xfrm>
              <a:off x="1181100" y="2571750"/>
              <a:ext cx="6400800" cy="2390775"/>
              <a:chOff x="1181100" y="2571750"/>
              <a:chExt cx="6400800" cy="2390775"/>
            </a:xfrm>
          </p:grpSpPr>
          <p:sp>
            <p:nvSpPr>
              <p:cNvPr id="6" name="Line 6"/>
              <p:cNvSpPr/>
              <p:nvPr/>
            </p:nvSpPr>
            <p:spPr>
              <a:xfrm>
                <a:off x="1238250" y="257175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7" name="Line 7"/>
              <p:cNvSpPr/>
              <p:nvPr/>
            </p:nvSpPr>
            <p:spPr>
              <a:xfrm>
                <a:off x="1238250" y="304800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8" name="Line 8"/>
              <p:cNvSpPr/>
              <p:nvPr/>
            </p:nvSpPr>
            <p:spPr>
              <a:xfrm>
                <a:off x="1238250" y="352425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9" name="Line 9"/>
              <p:cNvSpPr/>
              <p:nvPr/>
            </p:nvSpPr>
            <p:spPr>
              <a:xfrm>
                <a:off x="1238250" y="400050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10" name="Line 10"/>
              <p:cNvSpPr/>
              <p:nvPr/>
            </p:nvSpPr>
            <p:spPr>
              <a:xfrm>
                <a:off x="1238250" y="447675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9525">
                <a:solidFill>
                  <a:srgbClr val="E8EDF2"/>
                </a:solidFill>
              </a:ln>
            </p:spPr>
          </p:sp>
          <p:sp>
            <p:nvSpPr>
              <p:cNvPr id="11" name="Line 11"/>
              <p:cNvSpPr/>
              <p:nvPr/>
            </p:nvSpPr>
            <p:spPr>
              <a:xfrm>
                <a:off x="1238250" y="4953000"/>
                <a:ext cx="62865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9525">
                    <a:moveTo>
                      <a:pt x="0" y="0"/>
                    </a:moveTo>
                    <a:lnTo>
                      <a:pt x="6286500" y="0"/>
                    </a:lnTo>
                  </a:path>
                </a:pathLst>
              </a:custGeom>
              <a:noFill/>
              <a:ln w="19050">
                <a:solidFill>
                  <a:schemeClr val="accent1"/>
                </a:solidFill>
              </a:ln>
            </p:spPr>
          </p:sp>
          <p:sp>
            <p:nvSpPr>
              <p:cNvPr id="12" name="Polyline 12"/>
              <p:cNvSpPr/>
              <p:nvPr/>
            </p:nvSpPr>
            <p:spPr>
              <a:xfrm>
                <a:off x="1238250" y="2714625"/>
                <a:ext cx="6286500" cy="714375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714375">
                    <a:moveTo>
                      <a:pt x="0" y="714375"/>
                    </a:moveTo>
                    <a:lnTo>
                      <a:pt x="898208" y="166688"/>
                    </a:lnTo>
                    <a:lnTo>
                      <a:pt x="1796415" y="23812"/>
                    </a:lnTo>
                    <a:lnTo>
                      <a:pt x="2694622" y="285750"/>
                    </a:lnTo>
                    <a:lnTo>
                      <a:pt x="3591878" y="642938"/>
                    </a:lnTo>
                    <a:lnTo>
                      <a:pt x="4490085" y="95250"/>
                    </a:lnTo>
                    <a:lnTo>
                      <a:pt x="5388292" y="0"/>
                    </a:lnTo>
                    <a:lnTo>
                      <a:pt x="6286500" y="166688"/>
                    </a:lnTo>
                  </a:path>
                </a:pathLst>
              </a:custGeom>
              <a:noFill/>
              <a:ln w="28575">
                <a:solidFill>
                  <a:schemeClr val="accent2"/>
                </a:solidFill>
              </a:ln>
            </p:spPr>
          </p:sp>
          <p:sp>
            <p:nvSpPr>
              <p:cNvPr id="13" name="Polyline 13"/>
              <p:cNvSpPr/>
              <p:nvPr/>
            </p:nvSpPr>
            <p:spPr>
              <a:xfrm>
                <a:off x="1238250" y="3190875"/>
                <a:ext cx="6286500" cy="404812"/>
              </a:xfrm>
              <a:custGeom>
                <a:avLst/>
                <a:gdLst/>
                <a:ahLst/>
                <a:cxnLst/>
                <a:rect l="l" t="t" r="r" b="b"/>
                <a:pathLst>
                  <a:path w="6286500" h="404812">
                    <a:moveTo>
                      <a:pt x="0" y="404812"/>
                    </a:moveTo>
                    <a:lnTo>
                      <a:pt x="898208" y="71438"/>
                    </a:lnTo>
                    <a:lnTo>
                      <a:pt x="1796415" y="0"/>
                    </a:lnTo>
                    <a:lnTo>
                      <a:pt x="2694622" y="119062"/>
                    </a:lnTo>
                    <a:lnTo>
                      <a:pt x="3591878" y="381000"/>
                    </a:lnTo>
                    <a:lnTo>
                      <a:pt x="4490085" y="71438"/>
                    </a:lnTo>
                    <a:lnTo>
                      <a:pt x="5388292" y="71438"/>
                    </a:lnTo>
                    <a:lnTo>
                      <a:pt x="6286500" y="119062"/>
                    </a:lnTo>
                  </a:path>
                </a:pathLst>
              </a:custGeom>
              <a:noFill/>
              <a:ln w="28575">
                <a:solidFill>
                  <a:srgbClr val="94A3B8"/>
                </a:solidFill>
              </a:ln>
            </p:spPr>
          </p:sp>
          <p:sp>
            <p:nvSpPr>
              <p:cNvPr id="14" name="Ellipse 14"/>
              <p:cNvSpPr/>
              <p:nvPr/>
            </p:nvSpPr>
            <p:spPr>
              <a:xfrm>
                <a:off x="1181100" y="3371850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5" name="Ellipse 15"/>
              <p:cNvSpPr/>
              <p:nvPr/>
            </p:nvSpPr>
            <p:spPr>
              <a:xfrm>
                <a:off x="2079308" y="2824162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6" name="Ellipse 16"/>
              <p:cNvSpPr/>
              <p:nvPr/>
            </p:nvSpPr>
            <p:spPr>
              <a:xfrm>
                <a:off x="2977515" y="2681288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3875722" y="2943225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8" name="Ellipse 18"/>
              <p:cNvSpPr/>
              <p:nvPr/>
            </p:nvSpPr>
            <p:spPr>
              <a:xfrm>
                <a:off x="4772978" y="3300412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19" name="Ellipse 19"/>
              <p:cNvSpPr/>
              <p:nvPr/>
            </p:nvSpPr>
            <p:spPr>
              <a:xfrm>
                <a:off x="5671185" y="2752725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0" name="Ellipse 20"/>
              <p:cNvSpPr/>
              <p:nvPr/>
            </p:nvSpPr>
            <p:spPr>
              <a:xfrm>
                <a:off x="6569392" y="2657475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7467600" y="2824162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2" name="Ellipse 22"/>
              <p:cNvSpPr/>
              <p:nvPr/>
            </p:nvSpPr>
            <p:spPr>
              <a:xfrm>
                <a:off x="1181100" y="3538538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3" name="Ellipse 23"/>
              <p:cNvSpPr/>
              <p:nvPr/>
            </p:nvSpPr>
            <p:spPr>
              <a:xfrm>
                <a:off x="2079308" y="3205162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4" name="Ellipse 24"/>
              <p:cNvSpPr/>
              <p:nvPr/>
            </p:nvSpPr>
            <p:spPr>
              <a:xfrm>
                <a:off x="2977515" y="3133725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3875722" y="3252788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6" name="Ellipse 26"/>
              <p:cNvSpPr/>
              <p:nvPr/>
            </p:nvSpPr>
            <p:spPr>
              <a:xfrm>
                <a:off x="4772978" y="3514725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7" name="Ellipse 27"/>
              <p:cNvSpPr/>
              <p:nvPr/>
            </p:nvSpPr>
            <p:spPr>
              <a:xfrm>
                <a:off x="5671185" y="3205162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8" name="Ellipse 28"/>
              <p:cNvSpPr/>
              <p:nvPr/>
            </p:nvSpPr>
            <p:spPr>
              <a:xfrm>
                <a:off x="6569392" y="3205162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7467600" y="3252788"/>
                <a:ext cx="114300" cy="114300"/>
              </a:xfrm>
              <a:prstGeom prst="ellipse">
                <a:avLst/>
              </a:prstGeom>
              <a:solidFill>
                <a:srgbClr val="94A3B8"/>
              </a:solidFill>
              <a:ln>
                <a:noFill/>
              </a:ln>
            </p:spPr>
          </p:sp>
        </p:grpSp>
        <p:sp>
          <p:nvSpPr>
            <p:cNvPr id="31" name="Line 31"/>
            <p:cNvSpPr/>
            <p:nvPr/>
          </p:nvSpPr>
          <p:spPr>
            <a:xfrm>
              <a:off x="1238250" y="2276475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noFill/>
            <a:ln w="28575">
              <a:solidFill>
                <a:schemeClr val="accent2"/>
              </a:solidFill>
            </a:ln>
          </p:spPr>
        </p:sp>
        <p:sp>
          <p:nvSpPr>
            <p:cNvPr id="32" name="Ellipse 32"/>
            <p:cNvSpPr/>
            <p:nvPr/>
          </p:nvSpPr>
          <p:spPr>
            <a:xfrm>
              <a:off x="1304925" y="2228850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1536192" y="2187892"/>
              <a:ext cx="147669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研发费用占收入 %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3429000" y="2276475"/>
              <a:ext cx="228600" cy="9525"/>
            </a:xfrm>
            <a:custGeom>
              <a:avLst/>
              <a:gdLst/>
              <a:ahLst/>
              <a:cxnLst/>
              <a:rect l="l" t="t" r="r" b="b"/>
              <a:pathLst>
                <a:path w="228600" h="9525">
                  <a:moveTo>
                    <a:pt x="0" y="0"/>
                  </a:moveTo>
                  <a:lnTo>
                    <a:pt x="228600" y="0"/>
                  </a:lnTo>
                </a:path>
              </a:pathLst>
            </a:custGeom>
            <a:noFill/>
            <a:ln w="28575">
              <a:solidFill>
                <a:srgbClr val="94A3B8"/>
              </a:solidFill>
            </a:ln>
          </p:spPr>
        </p:sp>
        <p:sp>
          <p:nvSpPr>
            <p:cNvPr id="35" name="Ellipse 35"/>
            <p:cNvSpPr/>
            <p:nvPr/>
          </p:nvSpPr>
          <p:spPr>
            <a:xfrm>
              <a:off x="3495675" y="2228850"/>
              <a:ext cx="95250" cy="95250"/>
            </a:xfrm>
            <a:prstGeom prst="ellipse">
              <a:avLst/>
            </a:prstGeom>
            <a:solidFill>
              <a:srgbClr val="94A3B8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3726942" y="2187892"/>
              <a:ext cx="202191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销售及管理费用占收入 %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36231" y="2483168"/>
              <a:ext cx="21362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10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1036187" y="29594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8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6187" y="34356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6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36187" y="39119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4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036187" y="438816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036187" y="4864418"/>
              <a:ext cx="1136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350" dirty="0">
                  <a:solidFill>
                    <a:schemeClr val="accent5"/>
                  </a:solidFill>
                  <a:latin typeface="Consolas"/>
                  <a:ea typeface="Consolas"/>
                  <a:cs typeface="Consolas"/>
                </a:rPr>
                <a:t>0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8665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Q1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764754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Q2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662961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Q3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3561169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FY24 Q4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458424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Q1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5356631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Q2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6254839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Q3</a:t>
              </a:r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7153046" y="5073968"/>
              <a:ext cx="74340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FY25 Q4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8629650" y="2311718"/>
            <a:ext cx="2483815" cy="1635633"/>
            <a:chOff x="8629650" y="2311718"/>
            <a:chExt cx="2483815" cy="1635633"/>
          </a:xfrm>
        </p:grpSpPr>
        <p:sp>
          <p:nvSpPr>
            <p:cNvPr id="52" name="TextBox 52"/>
            <p:cNvSpPr txBox="1"/>
            <p:nvPr/>
          </p:nvSpPr>
          <p:spPr>
            <a:xfrm>
              <a:off x="8641842" y="2311718"/>
              <a:ext cx="245242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研发费用 FY2025(百万美元)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8629650" y="262509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34,550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8639556" y="3329940"/>
              <a:ext cx="150853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同比 </a:t>
              </a:r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+10.14%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8641842" y="3683318"/>
              <a:ext cx="24716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占收入 8.30%(FY24 8.02%)</a:t>
              </a:r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8629650" y="4133850"/>
            <a:ext cx="2952750" cy="1794701"/>
            <a:chOff x="8629650" y="4133850"/>
            <a:chExt cx="2952750" cy="1794701"/>
          </a:xfrm>
        </p:grpSpPr>
        <p:sp>
          <p:nvSpPr>
            <p:cNvPr id="57" name="Line 57"/>
            <p:cNvSpPr/>
            <p:nvPr/>
          </p:nvSpPr>
          <p:spPr>
            <a:xfrm>
              <a:off x="8648700" y="4133850"/>
              <a:ext cx="2933700" cy="9525"/>
            </a:xfrm>
            <a:custGeom>
              <a:avLst/>
              <a:gdLst/>
              <a:ahLst/>
              <a:cxnLst/>
              <a:rect l="l" t="t" r="r" b="b"/>
              <a:pathLst>
                <a:path w="2933700" h="9525">
                  <a:moveTo>
                    <a:pt x="0" y="0"/>
                  </a:moveTo>
                  <a:lnTo>
                    <a:pt x="29337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8641842" y="4292918"/>
              <a:ext cx="204917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销售及管理费用 FY2025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8629650" y="460629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27,601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8639556" y="5311140"/>
              <a:ext cx="137525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同比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+5.76%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641842" y="5664518"/>
              <a:ext cx="247162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占收入 6.63%(FY24 6.67%)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00456" y="5562600"/>
            <a:ext cx="7819644" cy="462534"/>
            <a:chOff x="600456" y="5562600"/>
            <a:chExt cx="7819644" cy="462534"/>
          </a:xfrm>
        </p:grpSpPr>
        <p:sp>
          <p:nvSpPr>
            <p:cNvPr id="63" name="Line 63"/>
            <p:cNvSpPr/>
            <p:nvPr/>
          </p:nvSpPr>
          <p:spPr>
            <a:xfrm>
              <a:off x="609600" y="5562600"/>
              <a:ext cx="7810500" cy="9525"/>
            </a:xfrm>
            <a:custGeom>
              <a:avLst/>
              <a:gdLst/>
              <a:ahLst/>
              <a:cxnLst/>
              <a:rect l="l" t="t" r="r" b="b"/>
              <a:pathLst>
                <a:path w="7810500" h="9525">
                  <a:moveTo>
                    <a:pt x="0" y="0"/>
                  </a:moveTo>
                  <a:lnTo>
                    <a:pt x="78105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4" name="TextBox 64"/>
            <p:cNvSpPr txBox="1"/>
            <p:nvPr/>
          </p:nvSpPr>
          <p:spPr>
            <a:xfrm>
              <a:off x="600456" y="5673090"/>
              <a:ext cx="654870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营业费用占比仅升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0.23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个百分点,营业利润率仍升到 </a:t>
              </a:r>
              <a:r>
                <a:rPr lang="zh-CN" sz="1800" b="1" dirty="0">
                  <a:solidFill>
                    <a:schemeClr val="accent3"/>
                  </a:solidFill>
                  <a:latin typeface="Consolas"/>
                  <a:ea typeface="Consolas"/>
                  <a:cs typeface="Consolas"/>
                </a:rPr>
                <a:t>31.97%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603504" y="6210300"/>
            <a:ext cx="10984992" cy="409956"/>
            <a:chOff x="603504" y="6210300"/>
            <a:chExt cx="10984992" cy="409956"/>
          </a:xfrm>
        </p:grpSpPr>
        <p:sp>
          <p:nvSpPr>
            <p:cNvPr id="66" name="Line 66"/>
            <p:cNvSpPr/>
            <p:nvPr/>
          </p:nvSpPr>
          <p:spPr>
            <a:xfrm>
              <a:off x="609600" y="62103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603504" y="6385560"/>
              <a:ext cx="686973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来源:「季度损益」sheet 研发费用、销售及管理费用两行;费率 = 该项费用 ÷ 当季净销售额合计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8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0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p14="http://schemas.microsoft.com/office/powerpoint/2010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286508" cy="978408"/>
            <a:chOff x="592836" y="596265"/>
            <a:chExt cx="8286508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828650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三个必须回答的问题,每一个都缺一项数据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2479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三条都由本卷数字推出;源数据不含责任人与到期日,因此不写承诺</a:t>
              </a:r>
            </a:p>
          </p:txBody>
        </p:sp>
      </p:grpSp>
      <p:grpSp>
        <p:nvGrpSpPr>
          <p:cNvPr id="15" name="!!china-risk"/>
          <p:cNvGrpSpPr/>
          <p:nvPr/>
        </p:nvGrpSpPr>
        <p:grpSpPr>
          <a:xfrm>
            <a:off x="609600" y="2190750"/>
            <a:ext cx="10972800" cy="1219200"/>
            <a:chOff x="609600" y="2190750"/>
            <a:chExt cx="10972800" cy="1219200"/>
          </a:xfrm>
        </p:grpSpPr>
        <p:sp>
          <p:nvSpPr>
            <p:cNvPr id="6" name="Rectangle 6"/>
            <p:cNvSpPr/>
            <p:nvPr/>
          </p:nvSpPr>
          <p:spPr>
            <a:xfrm>
              <a:off x="609600" y="219075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97636" y="2482215"/>
              <a:ext cx="52219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01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665732" y="2364105"/>
              <a:ext cx="656730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大中华区的下滑是区域需求问题,还是产品组合问题?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67256" y="2758440"/>
              <a:ext cx="7077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证据:连降三季,FY25 Q4 </a:t>
              </a:r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14,493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为八季最低;同期日本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+14.57%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669542" y="3111818"/>
              <a:ext cx="3593935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现有口径无法判定;需要地区 × 品类交叉数据</a:t>
              </a: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10847759" y="2609866"/>
              <a:ext cx="288171" cy="247577"/>
              <a:chOff x="10847759" y="2609866"/>
              <a:chExt cx="288171" cy="247577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0991850" y="2700338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10847759" y="2609866"/>
                <a:ext cx="288171" cy="247577"/>
              </a:xfrm>
              <a:custGeom>
                <a:avLst/>
                <a:gdLst/>
                <a:ahLst/>
                <a:cxnLst/>
                <a:rect l="l" t="t" r="r" b="b"/>
                <a:pathLst>
                  <a:path w="288171" h="247577">
                    <a:moveTo>
                      <a:pt x="120702" y="13191"/>
                    </a:moveTo>
                    <a:lnTo>
                      <a:pt x="4888" y="206558"/>
                    </a:lnTo>
                    <a:cubicBezTo>
                      <a:pt x="30" y="214971"/>
                      <a:pt x="0" y="225330"/>
                      <a:pt x="4810" y="233771"/>
                    </a:cubicBezTo>
                    <a:cubicBezTo>
                      <a:pt x="9620" y="242213"/>
                      <a:pt x="18548" y="247468"/>
                      <a:pt x="28262" y="247577"/>
                    </a:cubicBezTo>
                    <a:lnTo>
                      <a:pt x="259920" y="247577"/>
                    </a:lnTo>
                    <a:cubicBezTo>
                      <a:pt x="269630" y="247465"/>
                      <a:pt x="278553" y="242212"/>
                      <a:pt x="283362" y="233775"/>
                    </a:cubicBezTo>
                    <a:cubicBezTo>
                      <a:pt x="288171" y="225339"/>
                      <a:pt x="288145" y="214984"/>
                      <a:pt x="283294" y="206572"/>
                    </a:cubicBezTo>
                    <a:lnTo>
                      <a:pt x="167480" y="13176"/>
                    </a:lnTo>
                    <a:cubicBezTo>
                      <a:pt x="162524" y="4996"/>
                      <a:pt x="153655" y="0"/>
                      <a:pt x="144091" y="0"/>
                    </a:cubicBezTo>
                    <a:cubicBezTo>
                      <a:pt x="134527" y="0"/>
                      <a:pt x="125658" y="4996"/>
                      <a:pt x="120702" y="13176"/>
                    </a:cubicBez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  <p:sp>
            <p:nvSpPr>
              <p:cNvPr id="13" name="Freeform 13"/>
              <p:cNvSpPr/>
              <p:nvPr/>
            </p:nvSpPr>
            <p:spPr>
              <a:xfrm>
                <a:off x="10991850" y="28003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43" y="0"/>
                    </a:ln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</p:grpSp>
      </p:grpSp>
      <p:grpSp>
        <p:nvGrpSpPr>
          <p:cNvPr id="25" name="Group 25"/>
          <p:cNvGrpSpPr/>
          <p:nvPr/>
        </p:nvGrpSpPr>
        <p:grpSpPr>
          <a:xfrm>
            <a:off x="609600" y="3543300"/>
            <a:ext cx="10972800" cy="1219200"/>
            <a:chOff x="609600" y="3543300"/>
            <a:chExt cx="10972800" cy="1219200"/>
          </a:xfrm>
        </p:grpSpPr>
        <p:sp>
          <p:nvSpPr>
            <p:cNvPr id="16" name="Rectangle 16"/>
            <p:cNvSpPr/>
            <p:nvPr/>
          </p:nvSpPr>
          <p:spPr>
            <a:xfrm>
              <a:off x="609600" y="354330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97636" y="3834765"/>
              <a:ext cx="52219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02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65732" y="3716655"/>
              <a:ext cx="54364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可穿戴的收缩是产品周期,还是趋势性下行?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67256" y="4110990"/>
              <a:ext cx="696429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证据:全年 </a:t>
              </a:r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−3.56%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,FY25 Q3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−8.56%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最深,Q4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−0.32%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几乎持平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69542" y="4464368"/>
              <a:ext cx="3930148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现有口径无法判定;需要品类内的单品与出货口径</a:t>
              </a:r>
            </a:p>
          </p:txBody>
        </p:sp>
        <p:grpSp>
          <p:nvGrpSpPr>
            <p:cNvPr id="24" name="Group 24"/>
            <p:cNvGrpSpPr/>
            <p:nvPr/>
          </p:nvGrpSpPr>
          <p:grpSpPr>
            <a:xfrm>
              <a:off x="10847759" y="3962416"/>
              <a:ext cx="288171" cy="247577"/>
              <a:chOff x="10847759" y="3962416"/>
              <a:chExt cx="288171" cy="247577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10991850" y="4052888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  <p:sp>
            <p:nvSpPr>
              <p:cNvPr id="22" name="Freeform 22"/>
              <p:cNvSpPr/>
              <p:nvPr/>
            </p:nvSpPr>
            <p:spPr>
              <a:xfrm>
                <a:off x="10847759" y="3962416"/>
                <a:ext cx="288171" cy="247577"/>
              </a:xfrm>
              <a:custGeom>
                <a:avLst/>
                <a:gdLst/>
                <a:ahLst/>
                <a:cxnLst/>
                <a:rect l="l" t="t" r="r" b="b"/>
                <a:pathLst>
                  <a:path w="288171" h="247577">
                    <a:moveTo>
                      <a:pt x="120702" y="13191"/>
                    </a:moveTo>
                    <a:lnTo>
                      <a:pt x="4888" y="206558"/>
                    </a:lnTo>
                    <a:cubicBezTo>
                      <a:pt x="30" y="214971"/>
                      <a:pt x="0" y="225330"/>
                      <a:pt x="4810" y="233771"/>
                    </a:cubicBezTo>
                    <a:cubicBezTo>
                      <a:pt x="9620" y="242213"/>
                      <a:pt x="18548" y="247468"/>
                      <a:pt x="28262" y="247577"/>
                    </a:cubicBezTo>
                    <a:lnTo>
                      <a:pt x="259920" y="247577"/>
                    </a:lnTo>
                    <a:cubicBezTo>
                      <a:pt x="269630" y="247465"/>
                      <a:pt x="278553" y="242212"/>
                      <a:pt x="283362" y="233775"/>
                    </a:cubicBezTo>
                    <a:cubicBezTo>
                      <a:pt x="288171" y="225339"/>
                      <a:pt x="288145" y="214984"/>
                      <a:pt x="283294" y="206572"/>
                    </a:cubicBezTo>
                    <a:lnTo>
                      <a:pt x="167480" y="13176"/>
                    </a:lnTo>
                    <a:cubicBezTo>
                      <a:pt x="162524" y="4996"/>
                      <a:pt x="153655" y="0"/>
                      <a:pt x="144091" y="0"/>
                    </a:cubicBezTo>
                    <a:cubicBezTo>
                      <a:pt x="134527" y="0"/>
                      <a:pt x="125658" y="4996"/>
                      <a:pt x="120702" y="13176"/>
                    </a:cubicBez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10991850" y="415290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43" y="0"/>
                    </a:lnTo>
                  </a:path>
                </a:pathLst>
              </a:custGeom>
              <a:noFill/>
              <a:ln w="28575">
                <a:solidFill>
                  <a:srgbClr val="B4342C"/>
                </a:solidFill>
              </a:ln>
            </p:spPr>
          </p:sp>
        </p:grpSp>
      </p:grpSp>
      <p:grpSp>
        <p:nvGrpSpPr>
          <p:cNvPr id="35" name="Group 35"/>
          <p:cNvGrpSpPr/>
          <p:nvPr/>
        </p:nvGrpSpPr>
        <p:grpSpPr>
          <a:xfrm>
            <a:off x="609600" y="4895850"/>
            <a:ext cx="10972800" cy="1219200"/>
            <a:chOff x="609600" y="4895850"/>
            <a:chExt cx="10972800" cy="1219200"/>
          </a:xfrm>
        </p:grpSpPr>
        <p:sp>
          <p:nvSpPr>
            <p:cNvPr id="26" name="Rectangle 26"/>
            <p:cNvSpPr/>
            <p:nvPr/>
          </p:nvSpPr>
          <p:spPr>
            <a:xfrm>
              <a:off x="609600" y="4895850"/>
              <a:ext cx="10972800" cy="1219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97636" y="5187315"/>
              <a:ext cx="522199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rgbClr val="8A5A12"/>
                  </a:solidFill>
                  <a:latin typeface="Consolas"/>
                  <a:ea typeface="Consolas"/>
                  <a:cs typeface="Consolas"/>
                </a:rPr>
                <a:t>03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665732" y="5069205"/>
              <a:ext cx="430568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毛利对服务的依赖度,敞口有多大?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67256" y="5463540"/>
              <a:ext cx="70575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证据:毛利增量的 </a:t>
              </a:r>
              <a:r>
                <a:rPr lang="zh-CN" sz="1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77.6%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来自服务,服务毛利已占全部毛利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42.17%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69542" y="5816918"/>
              <a:ext cx="356667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现有口径无法判定;需要服务收入的构成拆分</a:t>
              </a:r>
            </a:p>
          </p:txBody>
        </p:sp>
        <p:grpSp>
          <p:nvGrpSpPr>
            <p:cNvPr id="34" name="Group 34"/>
            <p:cNvGrpSpPr/>
            <p:nvPr/>
          </p:nvGrpSpPr>
          <p:grpSpPr>
            <a:xfrm>
              <a:off x="10847759" y="5314966"/>
              <a:ext cx="288171" cy="247577"/>
              <a:chOff x="10847759" y="5314966"/>
              <a:chExt cx="288171" cy="247577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10991850" y="5405438"/>
                <a:ext cx="9525" cy="57150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57150">
                    <a:moveTo>
                      <a:pt x="0" y="0"/>
                    </a:moveTo>
                    <a:lnTo>
                      <a:pt x="0" y="57150"/>
                    </a:lnTo>
                  </a:path>
                </a:pathLst>
              </a:custGeom>
              <a:noFill/>
              <a:ln w="28575">
                <a:solidFill>
                  <a:srgbClr val="8A5A12"/>
                </a:solidFill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10847759" y="5314966"/>
                <a:ext cx="288171" cy="247577"/>
              </a:xfrm>
              <a:custGeom>
                <a:avLst/>
                <a:gdLst/>
                <a:ahLst/>
                <a:cxnLst/>
                <a:rect l="l" t="t" r="r" b="b"/>
                <a:pathLst>
                  <a:path w="288171" h="247577">
                    <a:moveTo>
                      <a:pt x="120702" y="13191"/>
                    </a:moveTo>
                    <a:lnTo>
                      <a:pt x="4888" y="206558"/>
                    </a:lnTo>
                    <a:cubicBezTo>
                      <a:pt x="30" y="214971"/>
                      <a:pt x="0" y="225330"/>
                      <a:pt x="4810" y="233771"/>
                    </a:cubicBezTo>
                    <a:cubicBezTo>
                      <a:pt x="9620" y="242213"/>
                      <a:pt x="18548" y="247468"/>
                      <a:pt x="28262" y="247577"/>
                    </a:cubicBezTo>
                    <a:lnTo>
                      <a:pt x="259920" y="247577"/>
                    </a:lnTo>
                    <a:cubicBezTo>
                      <a:pt x="269630" y="247465"/>
                      <a:pt x="278553" y="242212"/>
                      <a:pt x="283362" y="233775"/>
                    </a:cubicBezTo>
                    <a:cubicBezTo>
                      <a:pt x="288171" y="225339"/>
                      <a:pt x="288145" y="214984"/>
                      <a:pt x="283294" y="206572"/>
                    </a:cubicBezTo>
                    <a:lnTo>
                      <a:pt x="167480" y="13176"/>
                    </a:lnTo>
                    <a:cubicBezTo>
                      <a:pt x="162524" y="4996"/>
                      <a:pt x="153655" y="0"/>
                      <a:pt x="144091" y="0"/>
                    </a:cubicBezTo>
                    <a:cubicBezTo>
                      <a:pt x="134527" y="0"/>
                      <a:pt x="125658" y="4996"/>
                      <a:pt x="120702" y="13176"/>
                    </a:cubicBezTo>
                  </a:path>
                </a:pathLst>
              </a:custGeom>
              <a:noFill/>
              <a:ln w="28575">
                <a:solidFill>
                  <a:srgbClr val="8A5A12"/>
                </a:solidFill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10991850" y="5505450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143" y="0"/>
                    </a:lnTo>
                  </a:path>
                </a:pathLst>
              </a:custGeom>
              <a:noFill/>
              <a:ln w="28575">
                <a:solidFill>
                  <a:srgbClr val="8A5A12"/>
                </a:solidFill>
              </a:ln>
            </p:spPr>
          </p:sp>
        </p:grpSp>
      </p:grpSp>
      <p:grpSp>
        <p:nvGrpSpPr>
          <p:cNvPr id="38" name="Group 38"/>
          <p:cNvGrpSpPr/>
          <p:nvPr/>
        </p:nvGrpSpPr>
        <p:grpSpPr>
          <a:xfrm>
            <a:off x="603504" y="6385560"/>
            <a:ext cx="10984992" cy="234696"/>
            <a:chOff x="603504" y="6385560"/>
            <a:chExt cx="10984992" cy="234696"/>
          </a:xfrm>
        </p:grpSpPr>
        <p:sp>
          <p:nvSpPr>
            <p:cNvPr id="36" name="TextBox 36"/>
            <p:cNvSpPr txBox="1"/>
            <p:nvPr/>
          </p:nvSpPr>
          <p:spPr>
            <a:xfrm>
              <a:off x="603504" y="6385560"/>
              <a:ext cx="723229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来源:P06 / P08 / P09 的页面证据;"现有口径无法判定"指两个源文件不含该维度,不是尚未分析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4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8973617" cy="978408"/>
            <a:chOff x="592836" y="596265"/>
            <a:chExt cx="8973617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721032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总量健康,质量提升,风险集中在两处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896752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FY2025 可以用三个数字复述:+6.43%、46.91%、可比口径 +7.72%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0550" y="2292668"/>
            <a:ext cx="2170481" cy="2130933"/>
            <a:chOff x="590550" y="2292668"/>
            <a:chExt cx="2170481" cy="2130933"/>
          </a:xfrm>
        </p:grpSpPr>
        <p:sp>
          <p:nvSpPr>
            <p:cNvPr id="6" name="TextBox 6"/>
            <p:cNvSpPr txBox="1"/>
            <p:nvPr/>
          </p:nvSpPr>
          <p:spPr>
            <a:xfrm>
              <a:off x="602742" y="2292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总量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26060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+6.43%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8932" y="3392805"/>
              <a:ext cx="1888236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收入 </a:t>
              </a:r>
              <a:r>
                <a:rPr lang="zh-CN" sz="21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416,161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四季同比全为正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02742" y="4159568"/>
              <a:ext cx="169392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FY2024 为 391,035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248150" y="2292668"/>
            <a:ext cx="2170481" cy="2130933"/>
            <a:chOff x="4248150" y="2292668"/>
            <a:chExt cx="2170481" cy="2130933"/>
          </a:xfrm>
        </p:grpSpPr>
        <p:sp>
          <p:nvSpPr>
            <p:cNvPr id="11" name="TextBox 11"/>
            <p:cNvSpPr txBox="1"/>
            <p:nvPr/>
          </p:nvSpPr>
          <p:spPr>
            <a:xfrm>
              <a:off x="4260342" y="2292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质量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248150" y="26060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chemeClr val="accent2"/>
                  </a:solidFill>
                  <a:latin typeface="Consolas"/>
                  <a:ea typeface="Consolas"/>
                  <a:cs typeface="Consolas"/>
                </a:rPr>
                <a:t>46.91%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256532" y="3392805"/>
              <a:ext cx="2154936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毛利率上升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但产品毛利率在降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260342" y="4159568"/>
              <a:ext cx="183108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提升全部来自服务占比</a:t>
              </a:r>
            </a:p>
          </p:txBody>
        </p:sp>
      </p:grpSp>
      <p:grpSp>
        <p:nvGrpSpPr>
          <p:cNvPr id="20" name="!!china-risk"/>
          <p:cNvGrpSpPr/>
          <p:nvPr/>
        </p:nvGrpSpPr>
        <p:grpSpPr>
          <a:xfrm>
            <a:off x="7905750" y="2292668"/>
            <a:ext cx="2170481" cy="2130933"/>
            <a:chOff x="7905750" y="2292668"/>
            <a:chExt cx="2170481" cy="2130933"/>
          </a:xfrm>
        </p:grpSpPr>
        <p:sp>
          <p:nvSpPr>
            <p:cNvPr id="16" name="TextBox 16"/>
            <p:cNvSpPr txBox="1"/>
            <p:nvPr/>
          </p:nvSpPr>
          <p:spPr>
            <a:xfrm>
              <a:off x="7917942" y="22926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风险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905750" y="2606040"/>
              <a:ext cx="2170481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800" b="1" dirty="0">
                  <a:solidFill>
                    <a:srgbClr val="B4342C"/>
                  </a:solidFill>
                  <a:latin typeface="Consolas"/>
                  <a:ea typeface="Consolas"/>
                  <a:cs typeface="Consolas"/>
                </a:rPr>
                <a:t>−3.85%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914132" y="3392805"/>
              <a:ext cx="1781556" cy="734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大中华区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可穿戴 </a:t>
              </a:r>
              <a:r>
                <a:rPr lang="zh-CN" sz="21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−3.56%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917942" y="4159568"/>
              <a:ext cx="1649349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仅有的两条收缩序列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00456" y="5029200"/>
            <a:ext cx="10981944" cy="957834"/>
            <a:chOff x="600456" y="5029200"/>
            <a:chExt cx="10981944" cy="957834"/>
          </a:xfrm>
        </p:grpSpPr>
        <p:sp>
          <p:nvSpPr>
            <p:cNvPr id="21" name="Line 21"/>
            <p:cNvSpPr/>
            <p:nvPr/>
          </p:nvSpPr>
          <p:spPr>
            <a:xfrm>
              <a:off x="609600" y="50292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647700" y="5162550"/>
              <a:ext cx="228599" cy="228599"/>
              <a:chOff x="647700" y="5162550"/>
              <a:chExt cx="228599" cy="228599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49300" y="5264150"/>
                <a:ext cx="25400" cy="25400"/>
              </a:xfrm>
              <a:custGeom>
                <a:avLst/>
                <a:gdLst/>
                <a:ahLst/>
                <a:cxnLst/>
                <a:rect l="l" t="t" r="r" b="b"/>
                <a:pathLst>
                  <a:path w="25400" h="25400">
                    <a:moveTo>
                      <a:pt x="0" y="12700"/>
                    </a:moveTo>
                    <a:cubicBezTo>
                      <a:pt x="0" y="19714"/>
                      <a:pt x="5686" y="25400"/>
                      <a:pt x="12700" y="25400"/>
                    </a:cubicBezTo>
                    <a:cubicBezTo>
                      <a:pt x="19714" y="25400"/>
                      <a:pt x="25400" y="19714"/>
                      <a:pt x="25400" y="12700"/>
                    </a:cubicBezTo>
                    <a:cubicBezTo>
                      <a:pt x="25400" y="5686"/>
                      <a:pt x="19714" y="0"/>
                      <a:pt x="12700" y="0"/>
                    </a:cubicBezTo>
                    <a:cubicBezTo>
                      <a:pt x="5686" y="0"/>
                      <a:pt x="0" y="5686"/>
                      <a:pt x="0" y="12700"/>
                    </a:cubicBez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698500" y="5213350"/>
                <a:ext cx="127000" cy="127000"/>
              </a:xfrm>
              <a:custGeom>
                <a:avLst/>
                <a:gdLst/>
                <a:ahLst/>
                <a:cxnLst/>
                <a:rect l="l" t="t" r="r" b="b"/>
                <a:pathLst>
                  <a:path w="127000" h="127000">
                    <a:moveTo>
                      <a:pt x="0" y="63500"/>
                    </a:moveTo>
                    <a:cubicBezTo>
                      <a:pt x="0" y="98570"/>
                      <a:pt x="28430" y="127000"/>
                      <a:pt x="63500" y="127000"/>
                    </a:cubicBezTo>
                    <a:cubicBezTo>
                      <a:pt x="98570" y="127000"/>
                      <a:pt x="127000" y="98570"/>
                      <a:pt x="127000" y="63500"/>
                    </a:cubicBezTo>
                    <a:cubicBezTo>
                      <a:pt x="127000" y="28430"/>
                      <a:pt x="98570" y="0"/>
                      <a:pt x="63500" y="0"/>
                    </a:cubicBezTo>
                    <a:cubicBezTo>
                      <a:pt x="28430" y="0"/>
                      <a:pt x="0" y="28430"/>
                      <a:pt x="0" y="63500"/>
                    </a:cubicBez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647700" y="5162550"/>
                <a:ext cx="228599" cy="228599"/>
              </a:xfrm>
              <a:custGeom>
                <a:avLst/>
                <a:gdLst/>
                <a:ahLst/>
                <a:cxnLst/>
                <a:rect l="l" t="t" r="r" b="b"/>
                <a:pathLst>
                  <a:path w="228599" h="228599">
                    <a:moveTo>
                      <a:pt x="0" y="114300"/>
                    </a:moveTo>
                    <a:cubicBezTo>
                      <a:pt x="0" y="177426"/>
                      <a:pt x="51174" y="228599"/>
                      <a:pt x="114300" y="228599"/>
                    </a:cubicBezTo>
                    <a:cubicBezTo>
                      <a:pt x="177426" y="228599"/>
                      <a:pt x="228599" y="177426"/>
                      <a:pt x="228599" y="114300"/>
                    </a:cubicBezTo>
                    <a:cubicBezTo>
                      <a:pt x="228599" y="51174"/>
                      <a:pt x="177426" y="0"/>
                      <a:pt x="114300" y="0"/>
                    </a:cubicBezTo>
                    <a:cubicBezTo>
                      <a:pt x="51174" y="0"/>
                      <a:pt x="0" y="51174"/>
                      <a:pt x="0" y="114300"/>
                    </a:cubicBezTo>
                  </a:path>
                </a:pathLst>
              </a:custGeom>
              <a:noFill/>
              <a:ln w="25400">
                <a:solidFill>
                  <a:schemeClr val="accent2"/>
                </a:solidFill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1019556" y="517779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下一期复盘请带上三项数据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00456" y="563499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地区 × 品类交叉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4410456" y="56349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可穿戴单品与出货口径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8220456" y="5634990"/>
              <a:ext cx="21627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服务收入构成拆分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03504" y="6385560"/>
            <a:ext cx="10984992" cy="234696"/>
            <a:chOff x="603504" y="6385560"/>
            <a:chExt cx="10984992" cy="234696"/>
          </a:xfrm>
        </p:grpSpPr>
        <p:sp>
          <p:nvSpPr>
            <p:cNvPr id="31" name="TextBox 31"/>
            <p:cNvSpPr txBox="1"/>
            <p:nvPr/>
          </p:nvSpPr>
          <p:spPr>
            <a:xfrm>
              <a:off x="603504" y="6385560"/>
              <a:ext cx="676245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可比口径 = 剔除 FY24 Q4 欧盟 State Aid 一次性税项 10,246 后的 FY2024 净利润 103,982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</a:t>
              </a:r>
            </a:p>
          </p:txBody>
        </p:sp>
      </p:grpSp>
    </p:spTree>
  </p:cSld>
  <p:clrMapOvr>
    <a:masterClrMapping/>
  </p:clrMapOvr>
  <mc:AlternateContent>
    <mc:Choice Requires="p159">
      <p:transition p14:dur="8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/>
          <p:nvPr/>
        </p:nvSpPr>
        <p:spPr>
          <a:xfrm>
            <a:off x="609600" y="1714500"/>
            <a:ext cx="10972800" cy="9525"/>
          </a:xfrm>
          <a:custGeom>
            <a:avLst/>
            <a:gdLst/>
            <a:ahLst/>
            <a:cxnLst/>
            <a:rect l="l" t="t" r="r" b="b"/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/>
          <a:ln w="19050">
            <a:solidFill>
              <a:schemeClr val="accent1"/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92836" y="596265"/>
            <a:ext cx="7783889" cy="978408"/>
            <a:chOff x="592836" y="596265"/>
            <a:chExt cx="7783889" cy="978408"/>
          </a:xfrm>
        </p:grpSpPr>
        <p:sp>
          <p:nvSpPr>
            <p:cNvPr id="3" name="TextBox 3"/>
            <p:cNvSpPr txBox="1"/>
            <p:nvPr/>
          </p:nvSpPr>
          <p:spPr>
            <a:xfrm>
              <a:off x="592836" y="596265"/>
              <a:ext cx="314325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数据来源与口径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8932" y="1163955"/>
              <a:ext cx="77777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全部数字取自 Apple Newsroom 公开的四份季度合并财务报表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9600" y="2095500"/>
            <a:ext cx="6477000" cy="708851"/>
            <a:chOff x="609600" y="2095500"/>
            <a:chExt cx="6477000" cy="708851"/>
          </a:xfrm>
        </p:grpSpPr>
        <p:sp>
          <p:nvSpPr>
            <p:cNvPr id="6" name="Rectangle 6">
              <a:hlinkClick r:id="rId2"/>
            </p:cNvPr>
            <p:cNvSpPr/>
            <p:nvPr/>
          </p:nvSpPr>
          <p:spPr>
            <a:xfrm>
              <a:off x="609600" y="2095500"/>
              <a:ext cx="6477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844549" y="2353596"/>
              <a:ext cx="183215" cy="188636"/>
              <a:chOff x="844549" y="2353596"/>
              <a:chExt cx="183215" cy="188636"/>
            </a:xfrm>
          </p:grpSpPr>
          <p:sp>
            <p:nvSpPr>
              <p:cNvPr id="7" name="Freeform 7">
                <a:hlinkClick r:id="rId2"/>
              </p:cNvPr>
              <p:cNvSpPr/>
              <p:nvPr/>
            </p:nvSpPr>
            <p:spPr>
              <a:xfrm>
                <a:off x="900113" y="2414588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66675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8" name="Freeform 8">
                <a:hlinkClick r:id="rId2"/>
              </p:cNvPr>
              <p:cNvSpPr/>
              <p:nvPr/>
            </p:nvSpPr>
            <p:spPr>
              <a:xfrm>
                <a:off x="922338" y="2353596"/>
                <a:ext cx="105426" cy="105442"/>
              </a:xfrm>
              <a:custGeom>
                <a:avLst/>
                <a:gdLst/>
                <a:ahLst/>
                <a:cxnLst/>
                <a:rect l="l" t="t" r="r" b="b"/>
                <a:pathLst>
                  <a:path w="105426" h="105442">
                    <a:moveTo>
                      <a:pt x="0" y="27655"/>
                    </a:moveTo>
                    <a:lnTo>
                      <a:pt x="5145" y="21698"/>
                    </a:lnTo>
                    <a:cubicBezTo>
                      <a:pt x="26847" y="0"/>
                      <a:pt x="62029" y="2"/>
                      <a:pt x="83727" y="21704"/>
                    </a:cubicBezTo>
                    <a:cubicBezTo>
                      <a:pt x="105426" y="43405"/>
                      <a:pt x="105423" y="78588"/>
                      <a:pt x="83722" y="100286"/>
                    </a:cubicBezTo>
                    <a:lnTo>
                      <a:pt x="77788" y="105442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9" name="Freeform 9">
                <a:hlinkClick r:id="rId2"/>
              </p:cNvPr>
              <p:cNvSpPr/>
              <p:nvPr/>
            </p:nvSpPr>
            <p:spPr>
              <a:xfrm>
                <a:off x="844549" y="2436813"/>
                <a:ext cx="100014" cy="105419"/>
              </a:xfrm>
              <a:custGeom>
                <a:avLst/>
                <a:gdLst/>
                <a:ahLst/>
                <a:cxnLst/>
                <a:rect l="l" t="t" r="r" b="b"/>
                <a:pathLst>
                  <a:path w="100014" h="105419">
                    <a:moveTo>
                      <a:pt x="100014" y="77788"/>
                    </a:moveTo>
                    <a:lnTo>
                      <a:pt x="95603" y="83722"/>
                    </a:lnTo>
                    <a:cubicBezTo>
                      <a:pt x="73661" y="105419"/>
                      <a:pt x="38345" y="105419"/>
                      <a:pt x="16404" y="83722"/>
                    </a:cubicBezTo>
                    <a:cubicBezTo>
                      <a:pt x="5907" y="73343"/>
                      <a:pt x="0" y="59195"/>
                      <a:pt x="0" y="44433"/>
                    </a:cubicBezTo>
                    <a:cubicBezTo>
                      <a:pt x="0" y="29672"/>
                      <a:pt x="5907" y="15524"/>
                      <a:pt x="16404" y="5145"/>
                    </a:cubicBezTo>
                    <a:lnTo>
                      <a:pt x="22227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11" name="TextBox 11">
              <a:hlinkClick r:id="rId2"/>
            </p:cNvPr>
            <p:cNvSpPr txBox="1"/>
            <p:nvPr/>
          </p:nvSpPr>
          <p:spPr>
            <a:xfrm>
              <a:off x="1210056" y="2205990"/>
              <a:ext cx="26566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FY25 Q1 合并财务报表</a:t>
              </a:r>
            </a:p>
          </p:txBody>
        </p:sp>
        <p:sp>
          <p:nvSpPr>
            <p:cNvPr id="12" name="TextBox 12">
              <a:hlinkClick r:id="rId2"/>
            </p:cNvPr>
            <p:cNvSpPr txBox="1"/>
            <p:nvPr/>
          </p:nvSpPr>
          <p:spPr>
            <a:xfrm>
              <a:off x="1212342" y="2540318"/>
              <a:ext cx="38665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apple.com/newsroom · 季度截止 2024-12-28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9600" y="2914650"/>
            <a:ext cx="6477000" cy="708851"/>
            <a:chOff x="609600" y="2914650"/>
            <a:chExt cx="6477000" cy="708851"/>
          </a:xfrm>
        </p:grpSpPr>
        <p:sp>
          <p:nvSpPr>
            <p:cNvPr id="14" name="Rectangle 14">
              <a:hlinkClick r:id="rId3"/>
            </p:cNvPr>
            <p:cNvSpPr/>
            <p:nvPr/>
          </p:nvSpPr>
          <p:spPr>
            <a:xfrm>
              <a:off x="609600" y="2914650"/>
              <a:ext cx="6477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844549" y="3172746"/>
              <a:ext cx="183215" cy="188636"/>
              <a:chOff x="844549" y="3172746"/>
              <a:chExt cx="183215" cy="188636"/>
            </a:xfrm>
          </p:grpSpPr>
          <p:sp>
            <p:nvSpPr>
              <p:cNvPr id="15" name="Freeform 15">
                <a:hlinkClick r:id="rId3"/>
              </p:cNvPr>
              <p:cNvSpPr/>
              <p:nvPr/>
            </p:nvSpPr>
            <p:spPr>
              <a:xfrm>
                <a:off x="900113" y="3233738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66675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6" name="Freeform 16">
                <a:hlinkClick r:id="rId3"/>
              </p:cNvPr>
              <p:cNvSpPr/>
              <p:nvPr/>
            </p:nvSpPr>
            <p:spPr>
              <a:xfrm>
                <a:off x="922338" y="3172746"/>
                <a:ext cx="105426" cy="105442"/>
              </a:xfrm>
              <a:custGeom>
                <a:avLst/>
                <a:gdLst/>
                <a:ahLst/>
                <a:cxnLst/>
                <a:rect l="l" t="t" r="r" b="b"/>
                <a:pathLst>
                  <a:path w="105426" h="105442">
                    <a:moveTo>
                      <a:pt x="0" y="27655"/>
                    </a:moveTo>
                    <a:lnTo>
                      <a:pt x="5145" y="21698"/>
                    </a:lnTo>
                    <a:cubicBezTo>
                      <a:pt x="26847" y="0"/>
                      <a:pt x="62029" y="2"/>
                      <a:pt x="83727" y="21704"/>
                    </a:cubicBezTo>
                    <a:cubicBezTo>
                      <a:pt x="105426" y="43405"/>
                      <a:pt x="105423" y="78588"/>
                      <a:pt x="83722" y="100286"/>
                    </a:cubicBezTo>
                    <a:lnTo>
                      <a:pt x="77788" y="105442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17" name="Freeform 17">
                <a:hlinkClick r:id="rId3"/>
              </p:cNvPr>
              <p:cNvSpPr/>
              <p:nvPr/>
            </p:nvSpPr>
            <p:spPr>
              <a:xfrm>
                <a:off x="844549" y="3255963"/>
                <a:ext cx="100014" cy="105419"/>
              </a:xfrm>
              <a:custGeom>
                <a:avLst/>
                <a:gdLst/>
                <a:ahLst/>
                <a:cxnLst/>
                <a:rect l="l" t="t" r="r" b="b"/>
                <a:pathLst>
                  <a:path w="100014" h="105419">
                    <a:moveTo>
                      <a:pt x="100014" y="77788"/>
                    </a:moveTo>
                    <a:lnTo>
                      <a:pt x="95603" y="83722"/>
                    </a:lnTo>
                    <a:cubicBezTo>
                      <a:pt x="73661" y="105419"/>
                      <a:pt x="38345" y="105419"/>
                      <a:pt x="16404" y="83722"/>
                    </a:cubicBezTo>
                    <a:cubicBezTo>
                      <a:pt x="5907" y="73343"/>
                      <a:pt x="0" y="59195"/>
                      <a:pt x="0" y="44433"/>
                    </a:cubicBezTo>
                    <a:cubicBezTo>
                      <a:pt x="0" y="29672"/>
                      <a:pt x="5907" y="15524"/>
                      <a:pt x="16404" y="5145"/>
                    </a:cubicBezTo>
                    <a:lnTo>
                      <a:pt x="22227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19" name="TextBox 19">
              <a:hlinkClick r:id="rId3"/>
            </p:cNvPr>
            <p:cNvSpPr txBox="1"/>
            <p:nvPr/>
          </p:nvSpPr>
          <p:spPr>
            <a:xfrm>
              <a:off x="1210056" y="3025140"/>
              <a:ext cx="26566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FY25 Q2 合并财务报表</a:t>
              </a:r>
            </a:p>
          </p:txBody>
        </p:sp>
        <p:sp>
          <p:nvSpPr>
            <p:cNvPr id="20" name="TextBox 20">
              <a:hlinkClick r:id="rId3"/>
            </p:cNvPr>
            <p:cNvSpPr txBox="1"/>
            <p:nvPr/>
          </p:nvSpPr>
          <p:spPr>
            <a:xfrm>
              <a:off x="1212342" y="3359468"/>
              <a:ext cx="38665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apple.com/newsroom · 季度截止 2025-03-29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09600" y="3733800"/>
            <a:ext cx="6477000" cy="708851"/>
            <a:chOff x="609600" y="3733800"/>
            <a:chExt cx="6477000" cy="708851"/>
          </a:xfrm>
        </p:grpSpPr>
        <p:sp>
          <p:nvSpPr>
            <p:cNvPr id="22" name="Rectangle 22">
              <a:hlinkClick r:id="rId4"/>
            </p:cNvPr>
            <p:cNvSpPr/>
            <p:nvPr/>
          </p:nvSpPr>
          <p:spPr>
            <a:xfrm>
              <a:off x="609600" y="3733800"/>
              <a:ext cx="6477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26" name="Group 26"/>
            <p:cNvGrpSpPr/>
            <p:nvPr/>
          </p:nvGrpSpPr>
          <p:grpSpPr>
            <a:xfrm>
              <a:off x="844549" y="3991896"/>
              <a:ext cx="183215" cy="188636"/>
              <a:chOff x="844549" y="3991896"/>
              <a:chExt cx="183215" cy="188636"/>
            </a:xfrm>
          </p:grpSpPr>
          <p:sp>
            <p:nvSpPr>
              <p:cNvPr id="23" name="Freeform 23">
                <a:hlinkClick r:id="rId4"/>
              </p:cNvPr>
              <p:cNvSpPr/>
              <p:nvPr/>
            </p:nvSpPr>
            <p:spPr>
              <a:xfrm>
                <a:off x="900113" y="4052888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66675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24" name="Freeform 24">
                <a:hlinkClick r:id="rId4"/>
              </p:cNvPr>
              <p:cNvSpPr/>
              <p:nvPr/>
            </p:nvSpPr>
            <p:spPr>
              <a:xfrm>
                <a:off x="922338" y="3991896"/>
                <a:ext cx="105426" cy="105442"/>
              </a:xfrm>
              <a:custGeom>
                <a:avLst/>
                <a:gdLst/>
                <a:ahLst/>
                <a:cxnLst/>
                <a:rect l="l" t="t" r="r" b="b"/>
                <a:pathLst>
                  <a:path w="105426" h="105442">
                    <a:moveTo>
                      <a:pt x="0" y="27655"/>
                    </a:moveTo>
                    <a:lnTo>
                      <a:pt x="5145" y="21698"/>
                    </a:lnTo>
                    <a:cubicBezTo>
                      <a:pt x="26847" y="0"/>
                      <a:pt x="62029" y="2"/>
                      <a:pt x="83727" y="21704"/>
                    </a:cubicBezTo>
                    <a:cubicBezTo>
                      <a:pt x="105426" y="43405"/>
                      <a:pt x="105423" y="78588"/>
                      <a:pt x="83722" y="100286"/>
                    </a:cubicBezTo>
                    <a:lnTo>
                      <a:pt x="77788" y="105442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25" name="Freeform 25">
                <a:hlinkClick r:id="rId4"/>
              </p:cNvPr>
              <p:cNvSpPr/>
              <p:nvPr/>
            </p:nvSpPr>
            <p:spPr>
              <a:xfrm>
                <a:off x="844549" y="4075113"/>
                <a:ext cx="100014" cy="105419"/>
              </a:xfrm>
              <a:custGeom>
                <a:avLst/>
                <a:gdLst/>
                <a:ahLst/>
                <a:cxnLst/>
                <a:rect l="l" t="t" r="r" b="b"/>
                <a:pathLst>
                  <a:path w="100014" h="105419">
                    <a:moveTo>
                      <a:pt x="100014" y="77788"/>
                    </a:moveTo>
                    <a:lnTo>
                      <a:pt x="95603" y="83722"/>
                    </a:lnTo>
                    <a:cubicBezTo>
                      <a:pt x="73661" y="105419"/>
                      <a:pt x="38345" y="105419"/>
                      <a:pt x="16404" y="83722"/>
                    </a:cubicBezTo>
                    <a:cubicBezTo>
                      <a:pt x="5907" y="73343"/>
                      <a:pt x="0" y="59195"/>
                      <a:pt x="0" y="44433"/>
                    </a:cubicBezTo>
                    <a:cubicBezTo>
                      <a:pt x="0" y="29672"/>
                      <a:pt x="5907" y="15524"/>
                      <a:pt x="16404" y="5145"/>
                    </a:cubicBezTo>
                    <a:lnTo>
                      <a:pt x="22227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27" name="TextBox 27">
              <a:hlinkClick r:id="rId4"/>
            </p:cNvPr>
            <p:cNvSpPr txBox="1"/>
            <p:nvPr/>
          </p:nvSpPr>
          <p:spPr>
            <a:xfrm>
              <a:off x="1210056" y="3844290"/>
              <a:ext cx="26566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FY25 Q3 合并财务报表</a:t>
              </a:r>
            </a:p>
          </p:txBody>
        </p:sp>
        <p:sp>
          <p:nvSpPr>
            <p:cNvPr id="28" name="TextBox 28">
              <a:hlinkClick r:id="rId4"/>
            </p:cNvPr>
            <p:cNvSpPr txBox="1"/>
            <p:nvPr/>
          </p:nvSpPr>
          <p:spPr>
            <a:xfrm>
              <a:off x="1212342" y="4178618"/>
              <a:ext cx="386654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apple.com/newsroom · 季度截止 2025-06-28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09600" y="4552950"/>
            <a:ext cx="6477000" cy="708851"/>
            <a:chOff x="609600" y="4552950"/>
            <a:chExt cx="6477000" cy="708851"/>
          </a:xfrm>
        </p:grpSpPr>
        <p:sp>
          <p:nvSpPr>
            <p:cNvPr id="30" name="Rectangle 30">
              <a:hlinkClick r:id="rId5"/>
            </p:cNvPr>
            <p:cNvSpPr/>
            <p:nvPr/>
          </p:nvSpPr>
          <p:spPr>
            <a:xfrm>
              <a:off x="609600" y="4552950"/>
              <a:ext cx="6477000" cy="704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844549" y="4811046"/>
              <a:ext cx="183215" cy="188636"/>
              <a:chOff x="844549" y="4811046"/>
              <a:chExt cx="183215" cy="188636"/>
            </a:xfrm>
          </p:grpSpPr>
          <p:sp>
            <p:nvSpPr>
              <p:cNvPr id="31" name="Freeform 31">
                <a:hlinkClick r:id="rId5"/>
              </p:cNvPr>
              <p:cNvSpPr/>
              <p:nvPr/>
            </p:nvSpPr>
            <p:spPr>
              <a:xfrm>
                <a:off x="900113" y="4872038"/>
                <a:ext cx="66675" cy="6667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66675">
                    <a:moveTo>
                      <a:pt x="0" y="66675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32" name="Freeform 32">
                <a:hlinkClick r:id="rId5"/>
              </p:cNvPr>
              <p:cNvSpPr/>
              <p:nvPr/>
            </p:nvSpPr>
            <p:spPr>
              <a:xfrm>
                <a:off x="922338" y="4811046"/>
                <a:ext cx="105426" cy="105442"/>
              </a:xfrm>
              <a:custGeom>
                <a:avLst/>
                <a:gdLst/>
                <a:ahLst/>
                <a:cxnLst/>
                <a:rect l="l" t="t" r="r" b="b"/>
                <a:pathLst>
                  <a:path w="105426" h="105442">
                    <a:moveTo>
                      <a:pt x="0" y="27655"/>
                    </a:moveTo>
                    <a:lnTo>
                      <a:pt x="5145" y="21698"/>
                    </a:lnTo>
                    <a:cubicBezTo>
                      <a:pt x="26847" y="0"/>
                      <a:pt x="62029" y="2"/>
                      <a:pt x="83727" y="21704"/>
                    </a:cubicBezTo>
                    <a:cubicBezTo>
                      <a:pt x="105426" y="43405"/>
                      <a:pt x="105423" y="78588"/>
                      <a:pt x="83722" y="100286"/>
                    </a:cubicBezTo>
                    <a:lnTo>
                      <a:pt x="77788" y="105442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  <p:sp>
            <p:nvSpPr>
              <p:cNvPr id="33" name="Freeform 33">
                <a:hlinkClick r:id="rId5"/>
              </p:cNvPr>
              <p:cNvSpPr/>
              <p:nvPr/>
            </p:nvSpPr>
            <p:spPr>
              <a:xfrm>
                <a:off x="844549" y="4894263"/>
                <a:ext cx="100014" cy="105419"/>
              </a:xfrm>
              <a:custGeom>
                <a:avLst/>
                <a:gdLst/>
                <a:ahLst/>
                <a:cxnLst/>
                <a:rect l="l" t="t" r="r" b="b"/>
                <a:pathLst>
                  <a:path w="100014" h="105419">
                    <a:moveTo>
                      <a:pt x="100014" y="77788"/>
                    </a:moveTo>
                    <a:lnTo>
                      <a:pt x="95603" y="83722"/>
                    </a:lnTo>
                    <a:cubicBezTo>
                      <a:pt x="73661" y="105419"/>
                      <a:pt x="38345" y="105419"/>
                      <a:pt x="16404" y="83722"/>
                    </a:cubicBezTo>
                    <a:cubicBezTo>
                      <a:pt x="5907" y="73343"/>
                      <a:pt x="0" y="59195"/>
                      <a:pt x="0" y="44433"/>
                    </a:cubicBezTo>
                    <a:cubicBezTo>
                      <a:pt x="0" y="29672"/>
                      <a:pt x="5907" y="15524"/>
                      <a:pt x="16404" y="5145"/>
                    </a:cubicBezTo>
                    <a:lnTo>
                      <a:pt x="22227" y="0"/>
                    </a:lnTo>
                  </a:path>
                </a:pathLst>
              </a:custGeom>
              <a:noFill/>
              <a:ln w="22225">
                <a:solidFill>
                  <a:schemeClr val="accent2"/>
                </a:solidFill>
              </a:ln>
            </p:spPr>
          </p:sp>
        </p:grpSp>
        <p:sp>
          <p:nvSpPr>
            <p:cNvPr id="35" name="TextBox 35">
              <a:hlinkClick r:id="rId5"/>
            </p:cNvPr>
            <p:cNvSpPr txBox="1"/>
            <p:nvPr/>
          </p:nvSpPr>
          <p:spPr>
            <a:xfrm>
              <a:off x="1210056" y="4663440"/>
              <a:ext cx="265669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FY25 Q4 合并财务报表</a:t>
              </a:r>
            </a:p>
          </p:txBody>
        </p:sp>
        <p:sp>
          <p:nvSpPr>
            <p:cNvPr id="36" name="TextBox 36">
              <a:hlinkClick r:id="rId5"/>
            </p:cNvPr>
            <p:cNvSpPr txBox="1"/>
            <p:nvPr/>
          </p:nvSpPr>
          <p:spPr>
            <a:xfrm>
              <a:off x="1212342" y="4997768"/>
              <a:ext cx="501292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apple.com/newsroom · 含 FY2025 与 FY2024 十二个月合计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382256" y="2147888"/>
            <a:ext cx="3434944" cy="2848546"/>
            <a:chOff x="7382256" y="2147888"/>
            <a:chExt cx="3434944" cy="2848546"/>
          </a:xfrm>
        </p:grpSpPr>
        <p:grpSp>
          <p:nvGrpSpPr>
            <p:cNvPr id="43" name="Group 43"/>
            <p:cNvGrpSpPr/>
            <p:nvPr/>
          </p:nvGrpSpPr>
          <p:grpSpPr>
            <a:xfrm>
              <a:off x="7446963" y="2147888"/>
              <a:ext cx="155575" cy="200026"/>
              <a:chOff x="7446963" y="2147888"/>
              <a:chExt cx="155575" cy="200026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7546975" y="2147888"/>
                <a:ext cx="55563" cy="55563"/>
              </a:xfrm>
              <a:custGeom>
                <a:avLst/>
                <a:gdLst/>
                <a:ahLst/>
                <a:cxnLst/>
                <a:rect l="l" t="t" r="r" b="b"/>
                <a:pathLst>
                  <a:path w="55563" h="55563">
                    <a:moveTo>
                      <a:pt x="0" y="0"/>
                    </a:moveTo>
                    <a:lnTo>
                      <a:pt x="0" y="44450"/>
                    </a:lnTo>
                    <a:cubicBezTo>
                      <a:pt x="0" y="50587"/>
                      <a:pt x="4975" y="55563"/>
                      <a:pt x="11113" y="55563"/>
                    </a:cubicBezTo>
                    <a:lnTo>
                      <a:pt x="55563" y="55563"/>
                    </a:lnTo>
                  </a:path>
                </a:pathLst>
              </a:custGeom>
              <a:noFill/>
              <a:ln w="22225">
                <a:solidFill>
                  <a:srgbClr val="64748B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7446963" y="2147888"/>
                <a:ext cx="155575" cy="200026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200026">
                    <a:moveTo>
                      <a:pt x="133350" y="200026"/>
                    </a:moveTo>
                    <a:lnTo>
                      <a:pt x="22225" y="200026"/>
                    </a:lnTo>
                    <a:cubicBezTo>
                      <a:pt x="9950" y="200026"/>
                      <a:pt x="0" y="190075"/>
                      <a:pt x="0" y="177801"/>
                    </a:cubicBezTo>
                    <a:lnTo>
                      <a:pt x="0" y="22225"/>
                    </a:lnTo>
                    <a:cubicBezTo>
                      <a:pt x="0" y="9950"/>
                      <a:pt x="9950" y="0"/>
                      <a:pt x="22225" y="0"/>
                    </a:cubicBezTo>
                    <a:lnTo>
                      <a:pt x="100013" y="0"/>
                    </a:lnTo>
                    <a:lnTo>
                      <a:pt x="155575" y="55563"/>
                    </a:lnTo>
                    <a:lnTo>
                      <a:pt x="155575" y="177801"/>
                    </a:lnTo>
                    <a:cubicBezTo>
                      <a:pt x="155575" y="190075"/>
                      <a:pt x="145625" y="200026"/>
                      <a:pt x="133350" y="200026"/>
                    </a:cubicBezTo>
                  </a:path>
                </a:pathLst>
              </a:custGeom>
              <a:noFill/>
              <a:ln w="22225">
                <a:solidFill>
                  <a:srgbClr val="64748B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7491413" y="2214563"/>
                <a:ext cx="11113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1113" h="9525">
                    <a:moveTo>
                      <a:pt x="0" y="0"/>
                    </a:moveTo>
                    <a:lnTo>
                      <a:pt x="11113" y="0"/>
                    </a:lnTo>
                  </a:path>
                </a:pathLst>
              </a:custGeom>
              <a:noFill/>
              <a:ln w="22225">
                <a:solidFill>
                  <a:srgbClr val="64748B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7491413" y="225901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64748B"/>
                </a:solidFill>
              </a:ln>
            </p:spPr>
          </p:sp>
          <p:sp>
            <p:nvSpPr>
              <p:cNvPr id="42" name="Freeform 42"/>
              <p:cNvSpPr/>
              <p:nvPr/>
            </p:nvSpPr>
            <p:spPr>
              <a:xfrm>
                <a:off x="7491413" y="2303463"/>
                <a:ext cx="666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525">
                    <a:moveTo>
                      <a:pt x="0" y="0"/>
                    </a:moveTo>
                    <a:lnTo>
                      <a:pt x="66675" y="0"/>
                    </a:lnTo>
                  </a:path>
                </a:pathLst>
              </a:custGeom>
              <a:noFill/>
              <a:ln w="22225">
                <a:solidFill>
                  <a:srgbClr val="64748B"/>
                </a:solidFill>
              </a:ln>
            </p:spPr>
          </p:sp>
        </p:grpSp>
        <p:sp>
          <p:nvSpPr>
            <p:cNvPr id="44" name="TextBox 44"/>
            <p:cNvSpPr txBox="1"/>
            <p:nvPr/>
          </p:nvSpPr>
          <p:spPr>
            <a:xfrm>
              <a:off x="7765542" y="2178368"/>
              <a:ext cx="37719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口径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7382256" y="2567940"/>
              <a:ext cx="343494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单位:百万美元;每股收益为美元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7382256" y="3044190"/>
              <a:ext cx="302300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财年为苹果财年,9 月底截止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382256" y="3520440"/>
              <a:ext cx="276148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FY24 各季度取自对应 FY25</a:t>
              </a:r>
              <a:br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季度报表的上年同期列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7382256" y="4320540"/>
              <a:ext cx="3138678" cy="6758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特殊事项:FY24 Q4 所得税费用</a:t>
              </a:r>
              <a:br/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14,874</a:t>
              </a:r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含一次性税项 </a:t>
              </a:r>
              <a:r>
                <a:rPr lang="zh-CN" sz="1800" dirty="0">
                  <a:solidFill>
                    <a:schemeClr val="dk1"/>
                  </a:solidFill>
                  <a:latin typeface="Consolas"/>
                  <a:ea typeface="Consolas"/>
                  <a:cs typeface="Consolas"/>
                </a:rPr>
                <a:t>10,246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02742" y="5486400"/>
            <a:ext cx="10979658" cy="442151"/>
            <a:chOff x="602742" y="5486400"/>
            <a:chExt cx="10979658" cy="442151"/>
          </a:xfrm>
        </p:grpSpPr>
        <p:sp>
          <p:nvSpPr>
            <p:cNvPr id="50" name="Line 50"/>
            <p:cNvSpPr/>
            <p:nvPr/>
          </p:nvSpPr>
          <p:spPr>
            <a:xfrm>
              <a:off x="609600" y="5486400"/>
              <a:ext cx="10972800" cy="9525"/>
            </a:xfrm>
            <a:custGeom>
              <a:avLst/>
              <a:gdLst/>
              <a:ahLst/>
              <a:cxnLst/>
              <a:rect l="l" t="t" r="r" b="b"/>
              <a:pathLst>
                <a:path w="10972800" h="9525">
                  <a:moveTo>
                    <a:pt x="0" y="0"/>
                  </a:moveTo>
                  <a:lnTo>
                    <a:pt x="1097280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602742" y="5664518"/>
              <a:ext cx="8687200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整理:2026-09-05 由 PPT Master 维护者从上述 PDF 逐项抄录并校验各分部/品类合计等于净销售额合计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603504" y="6385560"/>
            <a:ext cx="10984992" cy="234696"/>
            <a:chOff x="603504" y="6385560"/>
            <a:chExt cx="10984992" cy="234696"/>
          </a:xfrm>
        </p:grpSpPr>
        <p:sp>
          <p:nvSpPr>
            <p:cNvPr id="53" name="TextBox 53"/>
            <p:cNvSpPr txBox="1"/>
            <p:nvPr/>
          </p:nvSpPr>
          <p:spPr>
            <a:xfrm>
              <a:off x="603504" y="6385560"/>
              <a:ext cx="67405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品类明细另见 apple_fy2025_product_categories.csv,与「年度汇总」sheet 交叉校验一致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11398606" y="6385560"/>
              <a:ext cx="1898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apple_fy2025_review">
  <a:themeElements>
    <a:clrScheme name="ppt169_apple_fy2025_review">
      <a:dk1>
        <a:srgbClr val="1E293B"/>
      </a:dk1>
      <a:lt1>
        <a:srgbClr val="FFFFFF"/>
      </a:lt1>
      <a:dk2>
        <a:srgbClr val="1F497D"/>
      </a:dk2>
      <a:lt2>
        <a:srgbClr val="F4F6F8"/>
      </a:lt2>
      <a:accent1>
        <a:srgbClr val="1E293B"/>
      </a:accent1>
      <a:accent2>
        <a:srgbClr val="2B6CB0"/>
      </a:accent2>
      <a:accent3>
        <a:srgbClr val="2E7D5B"/>
      </a:accent3>
      <a:accent4>
        <a:srgbClr val="1E293B"/>
      </a:accent4>
      <a:accent5>
        <a:srgbClr val="64748B"/>
      </a:accent5>
      <a:accent6>
        <a:srgbClr val="D8DEE6"/>
      </a:accent6>
      <a:hlink>
        <a:srgbClr val="2B6CB0"/>
      </a:hlink>
      <a:folHlink>
        <a:srgbClr val="2E7D5B"/>
      </a:folHlink>
    </a:clrScheme>
    <a:fontScheme name="ppt169_apple_fy2025_review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apple_fy2025_re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apple_fy2025_review">
  <a:themeElements>
    <a:clrScheme name="ppt169_apple_fy2025_review">
      <a:dk1>
        <a:srgbClr val="1E293B"/>
      </a:dk1>
      <a:lt1>
        <a:srgbClr val="FFFFFF"/>
      </a:lt1>
      <a:dk2>
        <a:srgbClr val="1F497D"/>
      </a:dk2>
      <a:lt2>
        <a:srgbClr val="F4F6F8"/>
      </a:lt2>
      <a:accent1>
        <a:srgbClr val="1E293B"/>
      </a:accent1>
      <a:accent2>
        <a:srgbClr val="2B6CB0"/>
      </a:accent2>
      <a:accent3>
        <a:srgbClr val="2E7D5B"/>
      </a:accent3>
      <a:accent4>
        <a:srgbClr val="1E293B"/>
      </a:accent4>
      <a:accent5>
        <a:srgbClr val="64748B"/>
      </a:accent5>
      <a:accent6>
        <a:srgbClr val="D8DEE6"/>
      </a:accent6>
      <a:hlink>
        <a:srgbClr val="2B6CB0"/>
      </a:hlink>
      <a:folHlink>
        <a:srgbClr val="2E7D5B"/>
      </a:folHlink>
    </a:clrScheme>
    <a:fontScheme name="ppt169_apple_fy2025_review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apple_fy2025_revie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2026-09-05T13:57:39Z</dcterms:created>
  <dcterms:modified xsi:type="dcterms:W3CDTF">2026-09-05T13:57:39Z</dcterms:modified>
  <cp:category/>
  <cp:contentStatus/>
</cp:coreProperties>
</file>