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16x9"/>
  <p:notesSz cx="6858000" cy="9144000"/>
  <p:defaultTextStyle>
    <a:defPPr>
      <a:defRPr lang="ar-SA"/>
    </a:defPPr>
    <a:lvl1pPr marL="0" algn="r" defTabSz="457200" rtl="1" eaLnBrk="1" latinLnBrk="0" hangingPunct="1">
      <a:defRPr sz="1800" kern="1200" lang="ar-SA">
        <a:solidFill>
          <a:schemeClr val="tx1"/>
        </a:solidFill>
        <a:latin typeface="+mn-lt"/>
        <a:ea typeface="+mn-ea"/>
        <a:cs typeface="+mn-cs"/>
      </a:defRPr>
    </a:lvl1pPr>
    <a:lvl2pPr marL="457200" algn="r" defTabSz="457200" rtl="1" eaLnBrk="1" latinLnBrk="0" hangingPunct="1">
      <a:defRPr sz="1800" kern="1200" lang="ar-SA">
        <a:solidFill>
          <a:schemeClr val="tx1"/>
        </a:solidFill>
        <a:latin typeface="+mn-lt"/>
        <a:ea typeface="+mn-ea"/>
        <a:cs typeface="+mn-cs"/>
      </a:defRPr>
    </a:lvl2pPr>
    <a:lvl3pPr marL="914400" algn="r" defTabSz="457200" rtl="1" eaLnBrk="1" latinLnBrk="0" hangingPunct="1">
      <a:defRPr sz="1800" kern="1200" lang="ar-SA">
        <a:solidFill>
          <a:schemeClr val="tx1"/>
        </a:solidFill>
        <a:latin typeface="+mn-lt"/>
        <a:ea typeface="+mn-ea"/>
        <a:cs typeface="+mn-cs"/>
      </a:defRPr>
    </a:lvl3pPr>
    <a:lvl4pPr marL="1371600" algn="r" defTabSz="457200" rtl="1" eaLnBrk="1" latinLnBrk="0" hangingPunct="1">
      <a:defRPr sz="1800" kern="1200" lang="ar-SA">
        <a:solidFill>
          <a:schemeClr val="tx1"/>
        </a:solidFill>
        <a:latin typeface="+mn-lt"/>
        <a:ea typeface="+mn-ea"/>
        <a:cs typeface="+mn-cs"/>
      </a:defRPr>
    </a:lvl4pPr>
    <a:lvl5pPr marL="1828800" algn="r" defTabSz="457200" rtl="1" eaLnBrk="1" latinLnBrk="0" hangingPunct="1">
      <a:defRPr sz="1800" kern="1200" lang="ar-SA">
        <a:solidFill>
          <a:schemeClr val="tx1"/>
        </a:solidFill>
        <a:latin typeface="+mn-lt"/>
        <a:ea typeface="+mn-ea"/>
        <a:cs typeface="+mn-cs"/>
      </a:defRPr>
    </a:lvl5pPr>
    <a:lvl6pPr marL="2286000" algn="r" defTabSz="457200" rtl="1" eaLnBrk="1" latinLnBrk="0" hangingPunct="1">
      <a:defRPr sz="1800" kern="1200" lang="ar-SA">
        <a:solidFill>
          <a:schemeClr val="tx1"/>
        </a:solidFill>
        <a:latin typeface="+mn-lt"/>
        <a:ea typeface="+mn-ea"/>
        <a:cs typeface="+mn-cs"/>
      </a:defRPr>
    </a:lvl6pPr>
    <a:lvl7pPr marL="2743200" algn="r" defTabSz="457200" rtl="1" eaLnBrk="1" latinLnBrk="0" hangingPunct="1">
      <a:defRPr sz="1800" kern="1200" lang="ar-SA">
        <a:solidFill>
          <a:schemeClr val="tx1"/>
        </a:solidFill>
        <a:latin typeface="+mn-lt"/>
        <a:ea typeface="+mn-ea"/>
        <a:cs typeface="+mn-cs"/>
      </a:defRPr>
    </a:lvl7pPr>
    <a:lvl8pPr marL="3200400" algn="r" defTabSz="457200" rtl="1" eaLnBrk="1" latinLnBrk="0" hangingPunct="1">
      <a:defRPr sz="1800" kern="1200" lang="ar-SA">
        <a:solidFill>
          <a:schemeClr val="tx1"/>
        </a:solidFill>
        <a:latin typeface="+mn-lt"/>
        <a:ea typeface="+mn-ea"/>
        <a:cs typeface="+mn-cs"/>
      </a:defRPr>
    </a:lvl8pPr>
    <a:lvl9pPr marL="3657600" algn="r" defTabSz="457200" rtl="1" eaLnBrk="1" latinLnBrk="0" hangingPunct="1">
      <a:defRPr sz="1800" kern="1200" lang="ar-SA">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  <Relationship Id="rId2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rtl="1"/>
            <a:endParaRPr lang="ar-SA"/>
          </a:p>
        </p:txBody>
      </p:sp>
      <p:sp>
        <p:nvSpPr>
          <p:cNvPr id="3" name="Date Placeholder 2"/>
          <p:cNvSpPr>
            <a:spLocks noGrp="1"/>
          </p:cNvSpPr>
          <p:nvPr>
            <p:ph type="dt" sz="half" idx="1"/>
          </p:nvPr>
        </p:nvSpPr>
        <p:spPr>
          <a:xfrm>
            <a:off x="3884613" y="0"/>
            <a:ext cx="2971800" cy="457200"/>
          </a:xfrm>
          <a:prstGeom prst="rect">
            <a:avLst/>
          </a:prstGeom>
        </p:spPr>
        <p:txBody>
          <a:bodyPr/>
          <a:lstStyle/>
          <a:p>
            <a:pPr rtl="1"/>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rtl="1"/>
            <a:endParaRPr lang="ar-SA"/>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rtl="1"/>
            <a:endParaRPr lang="ar-SA"/>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rtl="1"/>
            <a:endParaRPr lang="ar-SA"/>
          </a:p>
        </p:txBody>
      </p:sp>
    </p:spTree>
  </p:cSld>
  <p:clrMap bg1="lt1" tx1="dk1" bg2="lt2" tx2="dk2" accent1="accent1" accent2="accent2" accent3="accent3" accent4="accent4" accent5="accent5" accent6="accent6" hlink="hlink" folHlink="folHlink"/>
  <p:hf/>
  <p:notesStyle>
    <a:lvl1pPr marL="0" algn="l" rtl="1">
      <a:defRPr sz="1200" lang="ar-SA"/>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مساء الخير، ومرحباً بكم. قبل أن نقول أي كلمة الليلة، يكفي أن نتخيّل دلّة تُرفع وفنجاناً يُملأ، فنفهم أننا مرحَّب بنا. هذه المحاضرة عن القهوة العربية بوصفها لغة ضيافة كاملة، من الحبة إلى الفنجان، وهي لغة اعترفت بها اليونسكو فأدرجتها في قائمة التراث الثقافي غير المادي للبشرية منذ عام 2015.</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لنبدأ بالمعنى قبل الطريقة. تصف اليونسكو تقديم القهوة العربية وشربها بأنه طقس يومي يعيشه الأفراد والجماعات، وتذكر أنها تُقدَّم في الأعراس والتجمعات القبلية، ومنها مجالس الصلح وفض النزاعات. وفي المجالس يرافقها الشعر والنقاش وتبادل الذكريات، ولهذا ترى فيها اليونسكو إلى جانب رمزيتها للكرم والاحترام دعوةً إلى السلام والحوار داخل البلدان وفيما بينها. فإذا كان للقهوة هذا الحضور، فكيف تُصنع؟</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تصف دائرة الثقافة والسياحة في أبوظبي رحلة الحبة في مراحل متتالية، رتّبناها هنا في ست محطات تُقرأ من اليمين: فرز حبوب البن، ثم غسلها، ثم تجفيفها، ثم تحميصها حتى يتحوّل لونها إلى الأحمر أو البني، ثم طحنها، وأخيراً نقعها وتخميرها على نار هادئة. هذا الترتيب تنظيم منّا لما ورد في المصدر. لنتوقف عند المحطة الرابعة، التحميص.</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في التحميص يُصنع اللون. توضع الحبوب في التاوة، وهي مقلاة مستديرة واسعة، وتُقلَّب بالمحماس، وهو ملعقة طويلة، أما المهباش فملقط حديدي يُستعمل لوضع الجمر وتوزيعه. والهدف كما يذكر المصدر أن يبلغ لون الحبة الأحمر أو البني. الألوان المرسومة أسفل الشريحة توضيحية فقط، وليست مقاييس رسمية.</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وللموقد نفسه قصة. كان أهل البادية يعدّون القهوة على موقد بدائي هو حفرة في الأرض، ومع مرور الوقت حلّ محلها الكوار، وهو تجويف طيني فيه موقد مليء بالحصى والحجارة، يوضع في زاوية المجلس وبجانبه وعاء للحطب ومكان لمن يحضّر القهوة. وتُسمّى أدوات التحضير كلها مجتمعةً المعاميل، أو سلة الخُمرة.</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أما أهم الأدوات فهي الدلّة، وهي في الحقيقة ثلاث دلال. دلّة الخُمرة هي الكبيرة، وفيها تُغلى القهوة مع الهيل. ثم دلّة التلقيمة المتوسطة، وتُستعمل لتصفية القهوة. وأخيراً دلّة المزلة، الصغرى، وهي التي تُقدَّم منها القهوة للضيوف. الأرقام على الصورة تطابق هذا الترتيب من الكبرى إلى الصغرى.</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وليست القهوة السعودية طعماً واحداً. تذكر وزارة البيئة والمياه والزراعة أن الشمال يفضّل الحمصة الداكنة مع الهيل، وأن الجنوب يعتمد الحمصة الفاتحة ويضيف الزنجبيل والزعفران والقرفة والقرنفل، وأن المناطق الشرقية والغربية والوسطى تُعدّها بحمصة متوسطة مع الهيل والزعفران. الهيل إذن هو القاسم المشترك في معظم المناطق، والجنوب هو الاستثناء الأوضح.</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ننتقل الآن من التحضير إلى التقديم، وهنا تتحوّل القهوة إلى آداب. يحمل المقدِّم الدلّة بيده اليسرى والفنجان بيده اليمنى، ويبدأ بالضيف الأهم أو الأكبر سناً، ولا يصبّ أكثر من ربع الفنجان. أما الضيف فيتناول الفنجان بيده اليمنى ويعيده إلى من قدّمه، ويشرب فنجاناً واحداً على الأقل ولا يزيد على ثلاثة، ثم تأتي الإشارة الأخيرة. للأمانة، تصف صفحة اليونسكو الإنجليزية أن القهوة تُصبّ باليد اليمنى، بينما تصف دائرة الثقافة والسياحة في أبوظبي حمل الدلّة باليسرى والفنجان باليمنى، وقد اعتمدنا وصف أبوظبي الأكثر تفصيلاً.</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وهذه هي الإشارة التي يعرفها كل من جلس في مجلس: من المعتاد، كما تذكر اليونسكو، أن يهزّ الشارب فنجانه ليقول إنه اكتفى. وتذكّرنا اليونسكو أيضاً بأن الكبار والضيوف يُقدَّم لهم أولاً. هزّة صغيرة، لكنها جملة كاملة في لغة الضيافة.</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كيف وصلت هذه اللغة إلى قوائم اليونسكو؟ في عام 2015 تقدّمت الإمارات والسعودية وعُمان وقطر بملف مشترك، فأُدرجت القهوة العربية رمزاً للكرم. وفي عام 2022 أُدرج عنصر سعودي مستقل هو المعارف والممارسات المرتبطة بزراعة البن الخولاني. أما صفحة اليونسكو الحالية للقهوة العربية فتسجّل إدراجاً عام 2024 مع الأردن دولةً مقدِّمة جديدة إلى جانب الدول الأربع. هذا الخط الزمني تنظيم منّا يجمع صفحتي العنصرين.</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لنقترب من البن الخولاني. تصف اليونسكو كيف تُزرع البذور في أكياس شبكية مملوءة بالتربة وتُترك في الظل من ثلاثة إلى أربعة أشهر، ثم تُنقل إلى مدرّجات زراعية تحفظ الماء والتربة، فتثمر بعد سنتين إلى ثلاث. تُقطف الثمار باليد وتُجفَّف، ثم توضع على رحى حجرية ويقشّرها حجر أسطواني دون أن تتكسّر الحبة. وتزرع قبائل خولان البن منذ أكثر من ثلاثمئة عام، ويُعدّ تقديم البن من مزرعة المضيف نفسه للضيف علامة شرف واحترام. الصورة هنا توضيحية وليست مكاناً بعينه.</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وعلى المستوى الوطني، أطلقت وزارة الثقافة مبادرة عام القهوة السعودية مطلع عام 2022 بدعم من برنامج جودة الحياة، لتسليط الضوء على القهوة السعودية بوصفها رمزاً أصيلاً للكرم والضيافة، واختُتمت المبادرة بحفل في قصر الثقافة بالرياض يوم 25 يناير 2023، كما نقلت وكالة الأنباء السعودية.</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والآن إلى الأرقام. بمناسبة اليوم العالمي للبن في الأول من أكتوبر 2025، ذكرت وزارة البيئة والمياه والزراعة أن خمس مناطق تحتضن أكثر من 1.3 مليون شجرة بن مثمرة تنتج أكثر من 870 طناً من البن الصافي سنوياً. تتصدر جازان بأكثر من 642 طناً، تليها عسير بأكثر من 175 طناً، ثم الباحة بأكثر من 36 طناً، ومكة المكرمة بأكثر من 10 أطنان، ونجران بأكثر من 7 أطنان. ونسبة جازان من المجموع، أي نحو ثلاثة أرباع، حساب منّا من هذه الأرقام نفسها، وكل القيم وردت بصيغة أكثر من.</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فأين يُزرع هذا البن في جازان؟ في ست محافظات جبلية هي الداير وفيفا والريث والعارضة وهروب والعيدابي. ونقلت وكالة الأنباء السعودية في فبراير 2024 عن فرع وزارة البيئة في المنطقة أن عدد المزارع تجاوز 2000 مزرعة، بينما يذكر بيان الوزارة في أكتوبر 2025 أكثر من 966 ألف شجرة مثمرة. الرقمان من بيانين مختلفين وبتاريخين مختلفين، ولذلك لا نجمعهما ولا نقارن بينهما مباشرة، وقد ذكر البيان الأقدم أرقاماً أخرى للأشجار والإنتاج لم نعتمدها لأنها بمقياس مختلف.</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1"/>
            <a:r>
              <a:rPr lang="ar-SA" dirty="0">
                <a:rtl val="1"/>
              </a:rPr>
              <a:t>نعود إلى الفنجان الذي بدأنا به. حين يُهزّ الفنجان ينتهي الشرب، لكن الضيافة لا تنتهي، فكل خطوة من الحبة إلى الفنجان تحمل معنى الكرم، وهذا ما جعلها تراثاً إنسانياً. هذه الخلاصة صياغتنا نحن، أما الحقائق فمن المصادر الرسمية المدرجة على الشريحة، وكلها روابط يمكنكم فتحها بعد المحاضرة. شكراً لحسن استماعكم.</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arabic_coffee_ar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ar-SA" smtClean="0"/>
              <a:t>1/27/13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C1FF6DA9-008F-8B48-92A6-B652298478BF}"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arabic_coffee_ar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lang="ar-SA">
                <a:solidFill>
                  <a:schemeClr val="tx1">
                    <a:tint val="75000"/>
                  </a:schemeClr>
                </a:solidFill>
              </a:defRPr>
            </a:lvl1pPr>
          </a:lstStyle>
          <a:p>
            <a:fld id="{5BCAD085-E8A6-8845-BD4E-CB4CCA059FC4}" type="datetimeFigureOut">
              <a:rPr lang="ar-SA" smtClean="0"/>
              <a:t>1/27/13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lang="ar-SA">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lang="ar-SA">
                <a:solidFill>
                  <a:schemeClr val="tx1">
                    <a:tint val="75000"/>
                  </a:schemeClr>
                </a:solidFill>
              </a:defRPr>
            </a:lvl1pPr>
          </a:lstStyle>
          <a:p>
            <a:fld id="{C1FF6DA9-008F-8B48-92A6-B652298478BF}"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1" eaLnBrk="1" latinLnBrk="0" hangingPunct="1">
        <a:spcBef>
          <a:spcPct val="0"/>
        </a:spcBef>
        <a:buNone/>
        <a:defRPr sz="3600" kern="1200" lang="ar-SA">
          <a:solidFill>
            <a:schemeClr val="tx1"/>
          </a:solidFill>
          <a:latin typeface="+mj-lt"/>
          <a:ea typeface="+mj-ea"/>
          <a:cs typeface="+mj-cs"/>
        </a:defRPr>
      </a:lvl1pPr>
    </p:titleStyle>
    <p:bodyStyle>
      <a:lvl1pPr marL="342900" indent="-342900" algn="r" defTabSz="457200" rtl="1" eaLnBrk="1" latinLnBrk="0" hangingPunct="1">
        <a:spcBef>
          <a:spcPct val="20000"/>
        </a:spcBef>
        <a:buFont typeface="Arial"/>
        <a:buChar char="•"/>
        <a:defRPr sz="1950" kern="1200" lang="ar-SA">
          <a:solidFill>
            <a:schemeClr val="tx1"/>
          </a:solidFill>
          <a:latin typeface="+mn-lt"/>
          <a:ea typeface="+mn-ea"/>
          <a:cs typeface="+mn-cs"/>
        </a:defRPr>
      </a:lvl1pPr>
      <a:lvl2pPr marL="742950" indent="-285750" algn="r" defTabSz="457200" rtl="1" eaLnBrk="1" latinLnBrk="0" hangingPunct="1">
        <a:spcBef>
          <a:spcPct val="20000"/>
        </a:spcBef>
        <a:buFont typeface="Arial"/>
        <a:buChar char="–"/>
        <a:defRPr sz="1850" kern="1200" lang="ar-SA">
          <a:solidFill>
            <a:schemeClr val="tx1"/>
          </a:solidFill>
          <a:latin typeface="+mn-lt"/>
          <a:ea typeface="+mn-ea"/>
          <a:cs typeface="+mn-cs"/>
        </a:defRPr>
      </a:lvl2pPr>
      <a:lvl3pPr marL="1143000" indent="-228600" algn="r" defTabSz="457200" rtl="1" eaLnBrk="1" latinLnBrk="0" hangingPunct="1">
        <a:spcBef>
          <a:spcPct val="20000"/>
        </a:spcBef>
        <a:buFont typeface="Arial"/>
        <a:buChar char="•"/>
        <a:defRPr sz="1700" kern="1200" lang="ar-SA">
          <a:solidFill>
            <a:schemeClr val="tx1"/>
          </a:solidFill>
          <a:latin typeface="+mn-lt"/>
          <a:ea typeface="+mn-ea"/>
          <a:cs typeface="+mn-cs"/>
        </a:defRPr>
      </a:lvl3pPr>
      <a:lvl4pPr marL="1600200" indent="-228600" algn="r" defTabSz="457200" rtl="1" eaLnBrk="1" latinLnBrk="0" hangingPunct="1">
        <a:spcBef>
          <a:spcPct val="20000"/>
        </a:spcBef>
        <a:buFont typeface="Arial"/>
        <a:buChar char="–"/>
        <a:defRPr sz="1600" kern="1200" lang="ar-SA">
          <a:solidFill>
            <a:schemeClr val="tx1"/>
          </a:solidFill>
          <a:latin typeface="+mn-lt"/>
          <a:ea typeface="+mn-ea"/>
          <a:cs typeface="+mn-cs"/>
        </a:defRPr>
      </a:lvl4pPr>
      <a:lvl5pPr marL="2057400" indent="-228600" algn="r" defTabSz="457200" rtl="1" eaLnBrk="1" latinLnBrk="0" hangingPunct="1">
        <a:spcBef>
          <a:spcPct val="20000"/>
        </a:spcBef>
        <a:buFont typeface="Arial"/>
        <a:buChar char="»"/>
        <a:defRPr sz="1450" kern="1200" lang="ar-SA">
          <a:solidFill>
            <a:schemeClr val="tx1"/>
          </a:solidFill>
          <a:latin typeface="+mn-lt"/>
          <a:ea typeface="+mn-ea"/>
          <a:cs typeface="+mn-cs"/>
        </a:defRPr>
      </a:lvl5pPr>
      <a:lvl6pPr marL="2514600" indent="-228600" algn="r" defTabSz="457200" rtl="1" eaLnBrk="1" latinLnBrk="0" hangingPunct="1">
        <a:spcBef>
          <a:spcPct val="20000"/>
        </a:spcBef>
        <a:buFont typeface="Arial"/>
        <a:buChar char="•"/>
        <a:defRPr sz="1350" kern="1200" lang="ar-SA">
          <a:solidFill>
            <a:schemeClr val="tx1"/>
          </a:solidFill>
          <a:latin typeface="+mn-lt"/>
          <a:ea typeface="+mn-ea"/>
          <a:cs typeface="+mn-cs"/>
        </a:defRPr>
      </a:lvl6pPr>
      <a:lvl7pPr marL="2971800" indent="-228600" algn="r" defTabSz="457200" rtl="1" eaLnBrk="1" latinLnBrk="0" hangingPunct="1">
        <a:spcBef>
          <a:spcPct val="20000"/>
        </a:spcBef>
        <a:buFont typeface="Arial"/>
        <a:buChar char="•"/>
        <a:defRPr sz="1200" kern="1200" lang="ar-SA">
          <a:solidFill>
            <a:schemeClr val="tx1"/>
          </a:solidFill>
          <a:latin typeface="+mn-lt"/>
          <a:ea typeface="+mn-ea"/>
          <a:cs typeface="+mn-cs"/>
        </a:defRPr>
      </a:lvl7pPr>
      <a:lvl8pPr marL="3429000" indent="-228600" algn="r" defTabSz="457200" rtl="1" eaLnBrk="1" latinLnBrk="0" hangingPunct="1">
        <a:spcBef>
          <a:spcPct val="20000"/>
        </a:spcBef>
        <a:buFont typeface="Arial"/>
        <a:buChar char="•"/>
        <a:defRPr sz="1100" kern="1200" lang="ar-SA">
          <a:solidFill>
            <a:schemeClr val="tx1"/>
          </a:solidFill>
          <a:latin typeface="+mn-lt"/>
          <a:ea typeface="+mn-ea"/>
          <a:cs typeface="+mn-cs"/>
        </a:defRPr>
      </a:lvl8pPr>
      <a:lvl9pPr marL="3886200" indent="-228600" algn="r" defTabSz="457200" rtl="1" eaLnBrk="1" latinLnBrk="0" hangingPunct="1">
        <a:spcBef>
          <a:spcPct val="20000"/>
        </a:spcBef>
        <a:buFont typeface="Arial"/>
        <a:buChar char="•"/>
        <a:defRPr sz="1000" kern="1200" lang="ar-SA">
          <a:solidFill>
            <a:schemeClr val="tx1"/>
          </a:solidFill>
          <a:latin typeface="+mn-lt"/>
          <a:ea typeface="+mn-ea"/>
          <a:cs typeface="+mn-cs"/>
        </a:defRPr>
      </a:lvl9pPr>
    </p:bodyStyle>
    <p:otherStyle>
      <a:defPPr>
        <a:defRPr lang="ar-SA"/>
      </a:defPPr>
      <a:lvl1pPr marL="0" algn="r" defTabSz="457200" rtl="1" eaLnBrk="1" latinLnBrk="0" hangingPunct="1">
        <a:defRPr sz="1950" kern="1200" lang="ar-SA">
          <a:solidFill>
            <a:schemeClr val="tx1"/>
          </a:solidFill>
          <a:latin typeface="+mn-lt"/>
          <a:ea typeface="+mn-ea"/>
          <a:cs typeface="+mn-cs"/>
        </a:defRPr>
      </a:lvl1pPr>
      <a:lvl2pPr marL="457200" algn="r" defTabSz="457200" rtl="1" eaLnBrk="1" latinLnBrk="0" hangingPunct="1">
        <a:defRPr sz="1850" kern="1200" lang="ar-SA">
          <a:solidFill>
            <a:schemeClr val="tx1"/>
          </a:solidFill>
          <a:latin typeface="+mn-lt"/>
          <a:ea typeface="+mn-ea"/>
          <a:cs typeface="+mn-cs"/>
        </a:defRPr>
      </a:lvl2pPr>
      <a:lvl3pPr marL="914400" algn="r" defTabSz="457200" rtl="1" eaLnBrk="1" latinLnBrk="0" hangingPunct="1">
        <a:defRPr sz="1700" kern="1200" lang="ar-SA">
          <a:solidFill>
            <a:schemeClr val="tx1"/>
          </a:solidFill>
          <a:latin typeface="+mn-lt"/>
          <a:ea typeface="+mn-ea"/>
          <a:cs typeface="+mn-cs"/>
        </a:defRPr>
      </a:lvl3pPr>
      <a:lvl4pPr marL="1371600" algn="r" defTabSz="457200" rtl="1" eaLnBrk="1" latinLnBrk="0" hangingPunct="1">
        <a:defRPr sz="1600" kern="1200" lang="ar-SA">
          <a:solidFill>
            <a:schemeClr val="tx1"/>
          </a:solidFill>
          <a:latin typeface="+mn-lt"/>
          <a:ea typeface="+mn-ea"/>
          <a:cs typeface="+mn-cs"/>
        </a:defRPr>
      </a:lvl4pPr>
      <a:lvl5pPr marL="1828800" algn="r" defTabSz="457200" rtl="1" eaLnBrk="1" latinLnBrk="0" hangingPunct="1">
        <a:defRPr sz="1450" kern="1200" lang="ar-SA">
          <a:solidFill>
            <a:schemeClr val="tx1"/>
          </a:solidFill>
          <a:latin typeface="+mn-lt"/>
          <a:ea typeface="+mn-ea"/>
          <a:cs typeface="+mn-cs"/>
        </a:defRPr>
      </a:lvl5pPr>
      <a:lvl6pPr marL="2286000" algn="r" defTabSz="457200" rtl="1" eaLnBrk="1" latinLnBrk="0" hangingPunct="1">
        <a:defRPr sz="1350" kern="1200" lang="ar-SA">
          <a:solidFill>
            <a:schemeClr val="tx1"/>
          </a:solidFill>
          <a:latin typeface="+mn-lt"/>
          <a:ea typeface="+mn-ea"/>
          <a:cs typeface="+mn-cs"/>
        </a:defRPr>
      </a:lvl6pPr>
      <a:lvl7pPr marL="2743200" algn="r" defTabSz="457200" rtl="1" eaLnBrk="1" latinLnBrk="0" hangingPunct="1">
        <a:defRPr sz="1200" kern="1200" lang="ar-SA">
          <a:solidFill>
            <a:schemeClr val="tx1"/>
          </a:solidFill>
          <a:latin typeface="+mn-lt"/>
          <a:ea typeface="+mn-ea"/>
          <a:cs typeface="+mn-cs"/>
        </a:defRPr>
      </a:lvl7pPr>
      <a:lvl8pPr marL="3200400" algn="r" defTabSz="457200" rtl="1" eaLnBrk="1" latinLnBrk="0" hangingPunct="1">
        <a:defRPr sz="1100" kern="1200" lang="ar-SA">
          <a:solidFill>
            <a:schemeClr val="tx1"/>
          </a:solidFill>
          <a:latin typeface="+mn-lt"/>
          <a:ea typeface="+mn-ea"/>
          <a:cs typeface="+mn-cs"/>
        </a:defRPr>
      </a:lvl8pPr>
      <a:lvl9pPr marL="3657600" algn="r" defTabSz="457200" rtl="1" eaLnBrk="1" latinLnBrk="0" hangingPunct="1">
        <a:defRPr sz="1000" kern="1200" lang="ar-SA">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0998e92301012502.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0e4e0c1e66a7e6a0.jp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0e4e0c1e66a7e6a0.jp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2e580bdb93809c15.jp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2c87463894cf90e3.jp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6a3ecadca9a8a46.jp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6a3ecadca9a8a46.jp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96bc4f9dad7f99bc.jpg"/>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c81c26e5b06c4481.jp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1c0e8120b0ce667e.jpg"/>
  <Relationship Id="rId3" Type="http://schemas.openxmlformats.org/officeDocument/2006/relationships/hyperlink" Target="https://ich.unesco.org/en/RL/arabic-coffee-a-symbol-of-generosity-01074" TargetMode="External"/>
  <Relationship Id="rId4" Type="http://schemas.openxmlformats.org/officeDocument/2006/relationships/hyperlink" Target="https://ich.unesco.org/en/RL/knowledge-and-practices-related-to-cultivating-khawlani-coffee-beans-01863" TargetMode="External"/>
  <Relationship Id="rId5" Type="http://schemas.openxmlformats.org/officeDocument/2006/relationships/hyperlink" Target="https://abudhabiculture.ae/ar/cultural-heritage/intangible/unesco-ich-inscribed-elements/gahwa-arabic-coffee" TargetMode="External"/>
  <Relationship Id="rId6" Type="http://schemas.openxmlformats.org/officeDocument/2006/relationships/hyperlink" Target="https://www.mewa.gov.sa/ar/MediaCenter/News/Pages/News13082020.aspx" TargetMode="External"/>
  <Relationship Id="rId7" Type="http://schemas.openxmlformats.org/officeDocument/2006/relationships/hyperlink" Target="https://www.spa.gov.sa/w1845052" TargetMode="External"/>
  <Relationship Id="rId8" Type="http://schemas.openxmlformats.org/officeDocument/2006/relationships/hyperlink" Target="https://www.spa.gov.sa/N2047077" TargetMode="External"/>
  <Relationship Id="rId9"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ver-photo"/>
          <p:cNvPicPr>
            <a:picLocks noChangeAspect="1"/>
          </p:cNvPicPr>
          <p:nvPr/>
        </p:nvPicPr>
        <p:blipFill>
          <a:blip r:embed="rId2"/>
          <a:srcRect l="370" t="0" r="371" b="0"/>
          <a:stretch>
            <a:fillRect/>
          </a:stretch>
        </p:blipFill>
        <p:spPr>
          <a:xfrm>
            <a:off x="0" y="0"/>
            <a:ext cx="12192000" cy="6858000"/>
          </a:xfrm>
          <a:prstGeom prst="rect">
            <a:avLst/>
          </a:prstGeom>
        </p:spPr>
      </p:pic>
      <p:sp>
        <p:nvSpPr>
          <p:cNvPr id="3" name="cover-scrim"/>
          <p:cNvSpPr/>
          <p:nvPr/>
        </p:nvSpPr>
        <p:spPr>
          <a:xfrm>
            <a:off x="0" y="0"/>
            <a:ext cx="12192000" cy="6858000"/>
          </a:xfrm>
          <a:prstGeom prst="rect">
            <a:avLst/>
          </a:prstGeom>
          <a:gradFill>
            <a:gsLst>
              <a:gs pos="0">
                <a:srgbClr val="1E120B">
                  <a:alpha val="90000"/>
                </a:srgbClr>
              </a:gs>
              <a:gs pos="50000">
                <a:srgbClr val="1E120B">
                  <a:alpha val="55000"/>
                </a:srgbClr>
              </a:gs>
              <a:gs pos="100000">
                <a:srgbClr val="1E120B">
                  <a:alpha val="0"/>
                </a:srgbClr>
              </a:gs>
            </a:gsLst>
            <a:lin ang="10800000" scaled="1"/>
          </a:gradFill>
          <a:ln>
            <a:noFill/>
          </a:ln>
        </p:spPr>
      </p:sp>
      <p:grpSp>
        <p:nvGrpSpPr>
          <p:cNvPr id="5" name="cover-rule"/>
          <p:cNvGrpSpPr/>
          <p:nvPr/>
        </p:nvGrpSpPr>
        <p:grpSpPr>
          <a:xfrm>
            <a:off x="11468100" y="1485900"/>
            <a:ext cx="28575" cy="3886200"/>
            <a:chOff x="11468100" y="1485900"/>
            <a:chExt cx="28575" cy="3886200"/>
          </a:xfrm>
        </p:grpSpPr>
        <p:sp>
          <p:nvSpPr>
            <p:cNvPr id="4" name="Rectangle 4"/>
            <p:cNvSpPr/>
            <p:nvPr/>
          </p:nvSpPr>
          <p:spPr>
            <a:xfrm>
              <a:off x="11468100" y="1485900"/>
              <a:ext cx="28575" cy="3886200"/>
            </a:xfrm>
            <a:prstGeom prst="rect">
              <a:avLst/>
            </a:prstGeom>
            <a:solidFill>
              <a:schemeClr val="accent2"/>
            </a:solidFill>
            <a:ln>
              <a:noFill/>
            </a:ln>
          </p:spPr>
        </p:sp>
      </p:grpSp>
      <p:grpSp>
        <p:nvGrpSpPr>
          <p:cNvPr id="9" name="cover-title"/>
          <p:cNvGrpSpPr/>
          <p:nvPr/>
        </p:nvGrpSpPr>
        <p:grpSpPr>
          <a:xfrm>
            <a:off x="1251509" y="1704975"/>
            <a:ext cx="9968941" cy="2423732"/>
            <a:chOff x="1251509" y="1704975"/>
            <a:chExt cx="9968941" cy="2423732"/>
          </a:xfrm>
        </p:grpSpPr>
        <p:sp>
          <p:nvSpPr>
            <p:cNvPr id="6" name="TextBox 6"/>
            <p:cNvSpPr txBox="1"/>
            <p:nvPr/>
          </p:nvSpPr>
          <p:spPr>
            <a:xfrm>
              <a:off x="10022586" y="1704975"/>
              <a:ext cx="1186434"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محاضرة عامة</a:t>
              </a:r>
            </a:p>
          </p:txBody>
        </p:sp>
        <p:sp>
          <p:nvSpPr>
            <p:cNvPr id="7" name="TextBox 7"/>
            <p:cNvSpPr txBox="1"/>
            <p:nvPr/>
          </p:nvSpPr>
          <p:spPr>
            <a:xfrm>
              <a:off x="1251509" y="2171700"/>
              <a:ext cx="9968941" cy="1733550"/>
            </a:xfrm>
            <a:prstGeom prst="rect">
              <a:avLst/>
            </a:prstGeom>
            <a:noFill/>
            <a:ln>
              <a:noFill/>
            </a:ln>
          </p:spPr>
          <p:txBody>
            <a:bodyPr wrap="none" lIns="0" tIns="0" rIns="0" bIns="0" anchor="t" anchorCtr="0">
              <a:spAutoFit/>
            </a:bodyPr>
            <a:lstStyle/>
            <a:p>
              <a:pPr algn="r" rtl="1"/>
              <a:r>
                <a:rPr lang="ar-SA" sz="9000" b="1" dirty="0">
                  <a:solidFill>
                    <a:srgbClr val="F6EFE4"/>
                  </a:solidFill>
                  <a:latin typeface="+mj-lt"/>
                  <a:ea typeface="+mj-ea"/>
                  <a:cs typeface="+mj-cs"/>
                  <a:rtl val="1"/>
                </a:rPr>
                <a:t>القهوة العربية</a:t>
              </a:r>
            </a:p>
          </p:txBody>
        </p:sp>
        <p:sp>
          <p:nvSpPr>
            <p:cNvPr id="8" name="TextBox 8"/>
            <p:cNvSpPr txBox="1"/>
            <p:nvPr/>
          </p:nvSpPr>
          <p:spPr>
            <a:xfrm>
              <a:off x="5348783" y="3629978"/>
              <a:ext cx="5865571" cy="498729"/>
            </a:xfrm>
            <a:prstGeom prst="rect">
              <a:avLst/>
            </a:prstGeom>
            <a:noFill/>
            <a:ln>
              <a:noFill/>
            </a:ln>
          </p:spPr>
          <p:txBody>
            <a:bodyPr wrap="none" lIns="0" tIns="0" rIns="0" bIns="0" anchor="t" anchorCtr="0">
              <a:spAutoFit/>
            </a:bodyPr>
            <a:lstStyle/>
            <a:p>
              <a:pPr algn="r" rtl="1"/>
              <a:r>
                <a:rPr lang="ar-SA" sz="2550" dirty="0">
                  <a:solidFill>
                    <a:srgbClr val="EADCC6"/>
                  </a:solidFill>
                  <a:latin typeface="+mj-lt"/>
                  <a:ea typeface="+mj-ea"/>
                  <a:cs typeface="+mj-cs"/>
                  <a:rtl val="1"/>
                </a:rPr>
                <a:t>لغة الضيافة من الحبة إلى الفنجان</a:t>
              </a:r>
            </a:p>
          </p:txBody>
        </p:sp>
      </p:grpSp>
      <p:grpSp>
        <p:nvGrpSpPr>
          <p:cNvPr id="11" name="cover-hook"/>
          <p:cNvGrpSpPr/>
          <p:nvPr/>
        </p:nvGrpSpPr>
        <p:grpSpPr>
          <a:xfrm>
            <a:off x="7494651" y="4443412"/>
            <a:ext cx="3718179" cy="440055"/>
            <a:chOff x="7494651" y="4443412"/>
            <a:chExt cx="3718179" cy="440055"/>
          </a:xfrm>
        </p:grpSpPr>
        <p:sp>
          <p:nvSpPr>
            <p:cNvPr id="10" name="TextBox 10"/>
            <p:cNvSpPr txBox="1"/>
            <p:nvPr/>
          </p:nvSpPr>
          <p:spPr>
            <a:xfrm>
              <a:off x="7494651" y="4443412"/>
              <a:ext cx="3718179" cy="440055"/>
            </a:xfrm>
            <a:prstGeom prst="rect">
              <a:avLst/>
            </a:prstGeom>
            <a:noFill/>
            <a:ln>
              <a:noFill/>
            </a:ln>
          </p:spPr>
          <p:txBody>
            <a:bodyPr wrap="none" lIns="0" tIns="0" rIns="0" bIns="0" anchor="t" anchorCtr="0">
              <a:spAutoFit/>
            </a:bodyPr>
            <a:lstStyle/>
            <a:p>
              <a:pPr algn="r" rtl="1"/>
              <a:r>
                <a:rPr lang="ar-SA" sz="2250" dirty="0">
                  <a:solidFill>
                    <a:schemeClr val="accent2"/>
                  </a:solidFill>
                  <a:latin typeface="+mn-lt"/>
                  <a:ea typeface="+mn-ea"/>
                  <a:cs typeface="+mn-cs"/>
                  <a:rtl val="1"/>
                </a:rPr>
                <a:t>فنجانٌ واحد يقول: أهلاً بك</a:t>
              </a:r>
            </a:p>
          </p:txBody>
        </p:sp>
      </p:grpSp>
      <p:grpSp>
        <p:nvGrpSpPr>
          <p:cNvPr id="20" name="cover-badge"/>
          <p:cNvGrpSpPr/>
          <p:nvPr/>
        </p:nvGrpSpPr>
        <p:grpSpPr>
          <a:xfrm>
            <a:off x="4825555" y="5873750"/>
            <a:ext cx="6413944" cy="296545"/>
            <a:chOff x="4825555" y="5873750"/>
            <a:chExt cx="6413944" cy="296545"/>
          </a:xfrm>
        </p:grpSpPr>
        <p:grpSp>
          <p:nvGrpSpPr>
            <p:cNvPr id="18" name="Group 18"/>
            <p:cNvGrpSpPr/>
            <p:nvPr/>
          </p:nvGrpSpPr>
          <p:grpSpPr>
            <a:xfrm>
              <a:off x="11010900" y="5873750"/>
              <a:ext cx="228599" cy="215899"/>
              <a:chOff x="11010900" y="5873750"/>
              <a:chExt cx="228599" cy="215899"/>
            </a:xfrm>
          </p:grpSpPr>
          <p:sp>
            <p:nvSpPr>
              <p:cNvPr id="12" name="Freeform 12"/>
              <p:cNvSpPr/>
              <p:nvPr/>
            </p:nvSpPr>
            <p:spPr>
              <a:xfrm>
                <a:off x="11125200" y="5962650"/>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19050">
                <a:solidFill>
                  <a:srgbClr val="EADCC6"/>
                </a:solidFill>
              </a:ln>
            </p:spPr>
          </p:sp>
          <p:sp>
            <p:nvSpPr>
              <p:cNvPr id="13" name="Freeform 13"/>
              <p:cNvSpPr/>
              <p:nvPr/>
            </p:nvSpPr>
            <p:spPr>
              <a:xfrm>
                <a:off x="11137900" y="6032499"/>
                <a:ext cx="50800" cy="57150"/>
              </a:xfrm>
              <a:custGeom>
                <a:avLst/>
                <a:gdLst/>
                <a:ahLst/>
                <a:cxnLst/>
                <a:rect l="l" t="t" r="r" b="b"/>
                <a:pathLst>
                  <a:path w="50800" h="57150">
                    <a:moveTo>
                      <a:pt x="0" y="0"/>
                    </a:moveTo>
                    <a:lnTo>
                      <a:pt x="0" y="57150"/>
                    </a:lnTo>
                    <a:lnTo>
                      <a:pt x="25400" y="38100"/>
                    </a:lnTo>
                    <a:lnTo>
                      <a:pt x="50800" y="57150"/>
                    </a:lnTo>
                    <a:lnTo>
                      <a:pt x="50800" y="0"/>
                    </a:lnTo>
                  </a:path>
                </a:pathLst>
              </a:custGeom>
              <a:noFill/>
              <a:ln w="19050">
                <a:solidFill>
                  <a:srgbClr val="EADCC6"/>
                </a:solidFill>
              </a:ln>
            </p:spPr>
          </p:sp>
          <p:sp>
            <p:nvSpPr>
              <p:cNvPr id="14" name="Freeform 14"/>
              <p:cNvSpPr/>
              <p:nvPr/>
            </p:nvSpPr>
            <p:spPr>
              <a:xfrm>
                <a:off x="11010900" y="5873750"/>
                <a:ext cx="228599" cy="177800"/>
              </a:xfrm>
              <a:custGeom>
                <a:avLst/>
                <a:gdLst/>
                <a:ahLst/>
                <a:cxnLst/>
                <a:rect l="l" t="t" r="r" b="b"/>
                <a:pathLst>
                  <a:path w="228599" h="177800">
                    <a:moveTo>
                      <a:pt x="88900" y="177800"/>
                    </a:moveTo>
                    <a:lnTo>
                      <a:pt x="25400" y="177800"/>
                    </a:lnTo>
                    <a:cubicBezTo>
                      <a:pt x="11372" y="177800"/>
                      <a:pt x="0" y="166428"/>
                      <a:pt x="0" y="152400"/>
                    </a:cubicBezTo>
                    <a:lnTo>
                      <a:pt x="0" y="25400"/>
                    </a:lnTo>
                    <a:cubicBezTo>
                      <a:pt x="0" y="11430"/>
                      <a:pt x="11430" y="0"/>
                      <a:pt x="25400" y="0"/>
                    </a:cubicBezTo>
                    <a:lnTo>
                      <a:pt x="203199" y="0"/>
                    </a:lnTo>
                    <a:cubicBezTo>
                      <a:pt x="217227" y="0"/>
                      <a:pt x="228599" y="11372"/>
                      <a:pt x="228599" y="25400"/>
                    </a:cubicBezTo>
                    <a:lnTo>
                      <a:pt x="228599" y="152400"/>
                    </a:lnTo>
                    <a:cubicBezTo>
                      <a:pt x="228590" y="161465"/>
                      <a:pt x="223750" y="169838"/>
                      <a:pt x="215899" y="174371"/>
                    </a:cubicBezTo>
                  </a:path>
                </a:pathLst>
              </a:custGeom>
              <a:noFill/>
              <a:ln w="19050">
                <a:solidFill>
                  <a:srgbClr val="EADCC6"/>
                </a:solidFill>
              </a:ln>
            </p:spPr>
          </p:sp>
          <p:sp>
            <p:nvSpPr>
              <p:cNvPr id="15" name="Freeform 15"/>
              <p:cNvSpPr/>
              <p:nvPr/>
            </p:nvSpPr>
            <p:spPr>
              <a:xfrm>
                <a:off x="11049000" y="5924550"/>
                <a:ext cx="152400" cy="9525"/>
              </a:xfrm>
              <a:custGeom>
                <a:avLst/>
                <a:gdLst/>
                <a:ahLst/>
                <a:cxnLst/>
                <a:rect l="l" t="t" r="r" b="b"/>
                <a:pathLst>
                  <a:path w="152400" h="9525">
                    <a:moveTo>
                      <a:pt x="0" y="0"/>
                    </a:moveTo>
                    <a:lnTo>
                      <a:pt x="152400" y="0"/>
                    </a:lnTo>
                  </a:path>
                </a:pathLst>
              </a:custGeom>
              <a:noFill/>
              <a:ln w="19050">
                <a:solidFill>
                  <a:srgbClr val="EADCC6"/>
                </a:solidFill>
              </a:ln>
            </p:spPr>
          </p:sp>
          <p:sp>
            <p:nvSpPr>
              <p:cNvPr id="16" name="Freeform 16"/>
              <p:cNvSpPr/>
              <p:nvPr/>
            </p:nvSpPr>
            <p:spPr>
              <a:xfrm>
                <a:off x="11049000" y="5962650"/>
                <a:ext cx="38100" cy="9525"/>
              </a:xfrm>
              <a:custGeom>
                <a:avLst/>
                <a:gdLst/>
                <a:ahLst/>
                <a:cxnLst/>
                <a:rect l="l" t="t" r="r" b="b"/>
                <a:pathLst>
                  <a:path w="38100" h="9525">
                    <a:moveTo>
                      <a:pt x="0" y="0"/>
                    </a:moveTo>
                    <a:lnTo>
                      <a:pt x="38100" y="0"/>
                    </a:lnTo>
                  </a:path>
                </a:pathLst>
              </a:custGeom>
              <a:noFill/>
              <a:ln w="19050">
                <a:solidFill>
                  <a:srgbClr val="EADCC6"/>
                </a:solidFill>
              </a:ln>
            </p:spPr>
          </p:sp>
          <p:sp>
            <p:nvSpPr>
              <p:cNvPr id="17" name="Freeform 17"/>
              <p:cNvSpPr/>
              <p:nvPr/>
            </p:nvSpPr>
            <p:spPr>
              <a:xfrm>
                <a:off x="11049000" y="6000750"/>
                <a:ext cx="25400" cy="9525"/>
              </a:xfrm>
              <a:custGeom>
                <a:avLst/>
                <a:gdLst/>
                <a:ahLst/>
                <a:cxnLst/>
                <a:rect l="l" t="t" r="r" b="b"/>
                <a:pathLst>
                  <a:path w="25400" h="9525">
                    <a:moveTo>
                      <a:pt x="0" y="0"/>
                    </a:moveTo>
                    <a:lnTo>
                      <a:pt x="25400" y="0"/>
                    </a:lnTo>
                  </a:path>
                </a:pathLst>
              </a:custGeom>
              <a:noFill/>
              <a:ln w="19050">
                <a:solidFill>
                  <a:srgbClr val="EADCC6"/>
                </a:solidFill>
              </a:ln>
            </p:spPr>
          </p:sp>
        </p:grpSp>
        <p:sp>
          <p:nvSpPr>
            <p:cNvPr id="19" name="TextBox 19"/>
            <p:cNvSpPr txBox="1"/>
            <p:nvPr/>
          </p:nvSpPr>
          <p:spPr>
            <a:xfrm>
              <a:off x="4825555" y="5876925"/>
              <a:ext cx="6002465" cy="293370"/>
            </a:xfrm>
            <a:prstGeom prst="rect">
              <a:avLst/>
            </a:prstGeom>
            <a:noFill/>
            <a:ln>
              <a:noFill/>
            </a:ln>
          </p:spPr>
          <p:txBody>
            <a:bodyPr wrap="none" lIns="0" tIns="0" rIns="0" bIns="0" anchor="t" anchorCtr="0">
              <a:spAutoFit/>
            </a:bodyPr>
            <a:lstStyle/>
            <a:p>
              <a:pPr algn="r" rtl="1"/>
              <a:r>
                <a:rPr lang="ar-SA" sz="1500" dirty="0">
                  <a:solidFill>
                    <a:srgbClr val="EADCC6"/>
                  </a:solidFill>
                  <a:latin typeface="+mn-lt"/>
                  <a:ea typeface="+mn-ea"/>
                  <a:cs typeface="+mn-cs"/>
                  <a:rtl val="1"/>
                </a:rPr>
                <a:t>مُدرجة في قائمة اليونسكو للتراث الثقافي غير المادي منذ 2015</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800"/>
                                        <p:tgtEl>
                                          <p:spTgt spid="9"/>
                                        </p:tgtEl>
                                      </p:cBhvr>
                                    </p:animEffect>
                                  </p:childTnLst>
                                </p:cTn>
                              </p:par>
                            </p:childTnLst>
                          </p:cTn>
                        </p:par>
                        <p:par>
                          <p:cTn id="8" fill="hold">
                            <p:stCondLst>
                              <p:cond delay="8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8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1934474" y="609600"/>
            <a:ext cx="9571726" cy="2006917"/>
            <a:chOff x="1934474" y="609600"/>
            <a:chExt cx="9571726" cy="2006917"/>
          </a:xfrm>
        </p:grpSpPr>
        <p:sp>
          <p:nvSpPr>
            <p:cNvPr id="2" name="Rectangle 2"/>
            <p:cNvSpPr/>
            <p:nvPr/>
          </p:nvSpPr>
          <p:spPr>
            <a:xfrm>
              <a:off x="11477625" y="609600"/>
              <a:ext cx="28575" cy="1905000"/>
            </a:xfrm>
            <a:prstGeom prst="rect">
              <a:avLst/>
            </a:prstGeom>
            <a:solidFill>
              <a:schemeClr val="accent2"/>
            </a:solidFill>
            <a:ln>
              <a:noFill/>
            </a:ln>
          </p:spPr>
        </p:sp>
        <p:sp>
          <p:nvSpPr>
            <p:cNvPr id="3" name="TextBox 3"/>
            <p:cNvSpPr txBox="1"/>
            <p:nvPr/>
          </p:nvSpPr>
          <p:spPr>
            <a:xfrm>
              <a:off x="9219248" y="714375"/>
              <a:ext cx="2085022"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الأول · المعنى</a:t>
              </a:r>
            </a:p>
          </p:txBody>
        </p:sp>
        <p:sp>
          <p:nvSpPr>
            <p:cNvPr id="4" name="TextBox 4"/>
            <p:cNvSpPr txBox="1"/>
            <p:nvPr/>
          </p:nvSpPr>
          <p:spPr>
            <a:xfrm>
              <a:off x="1934474" y="1097280"/>
              <a:ext cx="9380464"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القهوة لغة ضيافة قبل أن تكون مشروباً</a:t>
              </a:r>
            </a:p>
          </p:txBody>
        </p:sp>
        <p:sp>
          <p:nvSpPr>
            <p:cNvPr id="5" name="TextBox 5"/>
            <p:cNvSpPr txBox="1"/>
            <p:nvPr/>
          </p:nvSpPr>
          <p:spPr>
            <a:xfrm>
              <a:off x="4484370" y="1757362"/>
              <a:ext cx="6823710" cy="859155"/>
            </a:xfrm>
            <a:prstGeom prst="rect">
              <a:avLst/>
            </a:prstGeom>
            <a:noFill/>
            <a:ln>
              <a:noFill/>
            </a:ln>
          </p:spPr>
          <p:txBody>
            <a:bodyPr wrap="none" lIns="0" tIns="0" rIns="0" bIns="0" anchor="t" anchorCtr="0">
              <a:spAutoFit/>
            </a:bodyPr>
            <a:lstStyle/>
            <a:p>
              <a:pPr algn="r" rtl="1">
                <a:lnSpc>
                  <a:spcPts val="3300"/>
                </a:lnSpc>
              </a:pPr>
              <a:r>
                <a:rPr lang="ar-SA" sz="2250" dirty="0">
                  <a:solidFill>
                    <a:schemeClr val="dk1"/>
                  </a:solidFill>
                  <a:latin typeface="+mn-lt"/>
                  <a:ea typeface="+mn-ea"/>
                  <a:cs typeface="+mn-cs"/>
                  <a:rtl val="1"/>
                </a:rPr>
                <a:t>حضورها في الأعراس ومجالس الصلح والحياة اليومية</a:t>
              </a:r>
              <a:br/>
              <a:r>
                <a:rPr lang="ar-SA" sz="2250" dirty="0">
                  <a:solidFill>
                    <a:schemeClr val="dk1"/>
                  </a:solidFill>
                  <a:latin typeface="+mn-lt"/>
                  <a:ea typeface="+mn-ea"/>
                  <a:cs typeface="+mn-cs"/>
                  <a:rtl val="1"/>
                </a:rPr>
                <a:t xml:space="preserve">يجعلها </a:t>
              </a:r>
              <a:r>
                <a:rPr lang="ar-SA" sz="2250" b="1" dirty="0">
                  <a:solidFill>
                    <a:schemeClr val="accent1"/>
                  </a:solidFill>
                  <a:latin typeface="+mn-lt"/>
                  <a:ea typeface="+mn-ea"/>
                  <a:cs typeface="+mn-cs"/>
                  <a:rtl val="1"/>
                </a:rPr>
                <a:t>رمزاً للكرم والاحترام</a:t>
              </a:r>
            </a:p>
          </p:txBody>
        </p:sp>
      </p:grpSp>
      <p:grpSp>
        <p:nvGrpSpPr>
          <p:cNvPr id="34" name="occasions"/>
          <p:cNvGrpSpPr/>
          <p:nvPr/>
        </p:nvGrpSpPr>
        <p:grpSpPr>
          <a:xfrm>
            <a:off x="685800" y="2819400"/>
            <a:ext cx="10820400" cy="2400300"/>
            <a:chOff x="685800" y="2819400"/>
            <a:chExt cx="10820400" cy="2400300"/>
          </a:xfrm>
        </p:grpSpPr>
        <p:sp>
          <p:nvSpPr>
            <p:cNvPr id="7" name="Rectangle 7"/>
            <p:cNvSpPr/>
            <p:nvPr/>
          </p:nvSpPr>
          <p:spPr>
            <a:xfrm>
              <a:off x="685800" y="2819400"/>
              <a:ext cx="10820400" cy="2400300"/>
            </a:xfrm>
            <a:prstGeom prst="rect">
              <a:avLst/>
            </a:prstGeom>
            <a:solidFill>
              <a:schemeClr val="lt2"/>
            </a:solidFill>
            <a:ln>
              <a:noFill/>
            </a:ln>
          </p:spPr>
        </p:sp>
        <p:sp>
          <p:nvSpPr>
            <p:cNvPr id="8" name="Line 8"/>
            <p:cNvSpPr/>
            <p:nvPr/>
          </p:nvSpPr>
          <p:spPr>
            <a:xfrm>
              <a:off x="7791450" y="3086100"/>
              <a:ext cx="9525" cy="1866900"/>
            </a:xfrm>
            <a:custGeom>
              <a:avLst/>
              <a:gdLst/>
              <a:ahLst/>
              <a:cxnLst/>
              <a:rect l="l" t="t" r="r" b="b"/>
              <a:pathLst>
                <a:path w="9525" h="1866900">
                  <a:moveTo>
                    <a:pt x="0" y="0"/>
                  </a:moveTo>
                  <a:lnTo>
                    <a:pt x="0" y="1866900"/>
                  </a:lnTo>
                </a:path>
              </a:pathLst>
            </a:custGeom>
            <a:noFill/>
            <a:ln w="14288">
              <a:solidFill>
                <a:schemeClr val="accent6"/>
              </a:solidFill>
            </a:ln>
          </p:spPr>
        </p:sp>
        <p:sp>
          <p:nvSpPr>
            <p:cNvPr id="9" name="Line 9"/>
            <p:cNvSpPr/>
            <p:nvPr/>
          </p:nvSpPr>
          <p:spPr>
            <a:xfrm>
              <a:off x="4400550" y="3086100"/>
              <a:ext cx="9525" cy="1866900"/>
            </a:xfrm>
            <a:custGeom>
              <a:avLst/>
              <a:gdLst/>
              <a:ahLst/>
              <a:cxnLst/>
              <a:rect l="l" t="t" r="r" b="b"/>
              <a:pathLst>
                <a:path w="9525" h="1866900">
                  <a:moveTo>
                    <a:pt x="0" y="0"/>
                  </a:moveTo>
                  <a:lnTo>
                    <a:pt x="0" y="1866900"/>
                  </a:lnTo>
                </a:path>
              </a:pathLst>
            </a:custGeom>
            <a:noFill/>
            <a:ln w="14288">
              <a:solidFill>
                <a:schemeClr val="accent6"/>
              </a:solidFill>
            </a:ln>
          </p:spPr>
        </p:sp>
        <p:grpSp>
          <p:nvGrpSpPr>
            <p:cNvPr id="18" name="occasion-daily"/>
            <p:cNvGrpSpPr/>
            <p:nvPr/>
          </p:nvGrpSpPr>
          <p:grpSpPr>
            <a:xfrm>
              <a:off x="8861679" y="3138487"/>
              <a:ext cx="2274951" cy="1871092"/>
              <a:chOff x="8861679" y="3138487"/>
              <a:chExt cx="2274951" cy="1871092"/>
            </a:xfrm>
          </p:grpSpPr>
          <p:grpSp>
            <p:nvGrpSpPr>
              <p:cNvPr id="15" name="Group 15"/>
              <p:cNvGrpSpPr/>
              <p:nvPr/>
            </p:nvGrpSpPr>
            <p:grpSpPr>
              <a:xfrm>
                <a:off x="10758487" y="3138487"/>
                <a:ext cx="318397" cy="314325"/>
                <a:chOff x="10758487" y="3138487"/>
                <a:chExt cx="318397" cy="314325"/>
              </a:xfrm>
            </p:grpSpPr>
            <p:sp>
              <p:nvSpPr>
                <p:cNvPr id="10" name="Freeform 10"/>
                <p:cNvSpPr/>
                <p:nvPr/>
              </p:nvSpPr>
              <p:spPr>
                <a:xfrm>
                  <a:off x="10758487" y="3312815"/>
                  <a:ext cx="244475" cy="35519"/>
                </a:xfrm>
                <a:custGeom>
                  <a:avLst/>
                  <a:gdLst/>
                  <a:ahLst/>
                  <a:cxnLst/>
                  <a:rect l="l" t="t" r="r" b="b"/>
                  <a:pathLst>
                    <a:path w="244475" h="35519">
                      <a:moveTo>
                        <a:pt x="0" y="17759"/>
                      </a:moveTo>
                      <a:cubicBezTo>
                        <a:pt x="14494" y="28970"/>
                        <a:pt x="36270" y="35519"/>
                        <a:pt x="61119" y="35222"/>
                      </a:cubicBezTo>
                      <a:cubicBezTo>
                        <a:pt x="85968" y="35519"/>
                        <a:pt x="107743" y="28970"/>
                        <a:pt x="122237" y="17759"/>
                      </a:cubicBezTo>
                      <a:cubicBezTo>
                        <a:pt x="136731" y="6548"/>
                        <a:pt x="158507" y="0"/>
                        <a:pt x="183356" y="297"/>
                      </a:cubicBezTo>
                      <a:cubicBezTo>
                        <a:pt x="208205" y="0"/>
                        <a:pt x="229981" y="6548"/>
                        <a:pt x="244475" y="17759"/>
                      </a:cubicBezTo>
                    </a:path>
                  </a:pathLst>
                </a:custGeom>
                <a:noFill/>
                <a:ln w="26194">
                  <a:solidFill>
                    <a:schemeClr val="accent1"/>
                  </a:solidFill>
                </a:ln>
              </p:spPr>
            </p:sp>
            <p:sp>
              <p:nvSpPr>
                <p:cNvPr id="11" name="Freeform 11"/>
                <p:cNvSpPr/>
                <p:nvPr/>
              </p:nvSpPr>
              <p:spPr>
                <a:xfrm>
                  <a:off x="10828048" y="3138487"/>
                  <a:ext cx="17752" cy="69850"/>
                </a:xfrm>
                <a:custGeom>
                  <a:avLst/>
                  <a:gdLst/>
                  <a:ahLst/>
                  <a:cxnLst/>
                  <a:rect l="l" t="t" r="r" b="b"/>
                  <a:pathLst>
                    <a:path w="17752" h="69850">
                      <a:moveTo>
                        <a:pt x="17752" y="0"/>
                      </a:moveTo>
                      <a:cubicBezTo>
                        <a:pt x="6532" y="8053"/>
                        <a:pt x="0" y="21117"/>
                        <a:pt x="289" y="34925"/>
                      </a:cubicBezTo>
                      <a:cubicBezTo>
                        <a:pt x="0" y="48733"/>
                        <a:pt x="6532" y="61797"/>
                        <a:pt x="17752" y="69850"/>
                      </a:cubicBezTo>
                    </a:path>
                  </a:pathLst>
                </a:custGeom>
                <a:noFill/>
                <a:ln w="26194">
                  <a:solidFill>
                    <a:schemeClr val="accent1"/>
                  </a:solidFill>
                </a:ln>
              </p:spPr>
            </p:sp>
            <p:sp>
              <p:nvSpPr>
                <p:cNvPr id="12" name="Freeform 12"/>
                <p:cNvSpPr/>
                <p:nvPr/>
              </p:nvSpPr>
              <p:spPr>
                <a:xfrm>
                  <a:off x="10897898" y="3138487"/>
                  <a:ext cx="17752" cy="69850"/>
                </a:xfrm>
                <a:custGeom>
                  <a:avLst/>
                  <a:gdLst/>
                  <a:ahLst/>
                  <a:cxnLst/>
                  <a:rect l="l" t="t" r="r" b="b"/>
                  <a:pathLst>
                    <a:path w="17752" h="69850">
                      <a:moveTo>
                        <a:pt x="17752" y="0"/>
                      </a:moveTo>
                      <a:cubicBezTo>
                        <a:pt x="6532" y="8053"/>
                        <a:pt x="0" y="21117"/>
                        <a:pt x="289" y="34925"/>
                      </a:cubicBezTo>
                      <a:cubicBezTo>
                        <a:pt x="0" y="48733"/>
                        <a:pt x="6532" y="61797"/>
                        <a:pt x="17752" y="69850"/>
                      </a:cubicBezTo>
                    </a:path>
                  </a:pathLst>
                </a:custGeom>
                <a:noFill/>
                <a:ln w="26194">
                  <a:solidFill>
                    <a:schemeClr val="accent1"/>
                  </a:solidFill>
                </a:ln>
              </p:spPr>
            </p:sp>
            <p:sp>
              <p:nvSpPr>
                <p:cNvPr id="13" name="Freeform 13"/>
                <p:cNvSpPr/>
                <p:nvPr/>
              </p:nvSpPr>
              <p:spPr>
                <a:xfrm>
                  <a:off x="10758487" y="3260725"/>
                  <a:ext cx="244475" cy="192087"/>
                </a:xfrm>
                <a:custGeom>
                  <a:avLst/>
                  <a:gdLst/>
                  <a:ahLst/>
                  <a:cxnLst/>
                  <a:rect l="l" t="t" r="r" b="b"/>
                  <a:pathLst>
                    <a:path w="244475" h="192087">
                      <a:moveTo>
                        <a:pt x="0" y="0"/>
                      </a:moveTo>
                      <a:lnTo>
                        <a:pt x="244475" y="0"/>
                      </a:lnTo>
                      <a:lnTo>
                        <a:pt x="244475" y="87312"/>
                      </a:lnTo>
                      <a:cubicBezTo>
                        <a:pt x="244475" y="145178"/>
                        <a:pt x="197565" y="192087"/>
                        <a:pt x="139700" y="192087"/>
                      </a:cubicBezTo>
                      <a:lnTo>
                        <a:pt x="104775" y="192087"/>
                      </a:lnTo>
                      <a:cubicBezTo>
                        <a:pt x="46909" y="192087"/>
                        <a:pt x="0" y="145178"/>
                        <a:pt x="0" y="87312"/>
                      </a:cubicBezTo>
                      <a:lnTo>
                        <a:pt x="0" y="0"/>
                      </a:lnTo>
                    </a:path>
                  </a:pathLst>
                </a:custGeom>
                <a:noFill/>
                <a:ln w="26194">
                  <a:solidFill>
                    <a:schemeClr val="accent1"/>
                  </a:solidFill>
                </a:ln>
              </p:spPr>
            </p:sp>
            <p:sp>
              <p:nvSpPr>
                <p:cNvPr id="14" name="Freeform 14"/>
                <p:cNvSpPr/>
                <p:nvPr/>
              </p:nvSpPr>
              <p:spPr>
                <a:xfrm>
                  <a:off x="10998526" y="3273306"/>
                  <a:ext cx="78358" cy="114722"/>
                </a:xfrm>
                <a:custGeom>
                  <a:avLst/>
                  <a:gdLst/>
                  <a:ahLst/>
                  <a:cxnLst/>
                  <a:rect l="l" t="t" r="r" b="b"/>
                  <a:pathLst>
                    <a:path w="78358" h="114722">
                      <a:moveTo>
                        <a:pt x="0" y="104871"/>
                      </a:moveTo>
                      <a:cubicBezTo>
                        <a:pt x="21458" y="114722"/>
                        <a:pt x="46855" y="109001"/>
                        <a:pt x="62016" y="90901"/>
                      </a:cubicBezTo>
                      <a:cubicBezTo>
                        <a:pt x="77178" y="72800"/>
                        <a:pt x="78358" y="46795"/>
                        <a:pt x="64897" y="27396"/>
                      </a:cubicBezTo>
                      <a:cubicBezTo>
                        <a:pt x="51437" y="7997"/>
                        <a:pt x="26663" y="0"/>
                        <a:pt x="4401" y="7867"/>
                      </a:cubicBezTo>
                    </a:path>
                  </a:pathLst>
                </a:custGeom>
                <a:noFill/>
                <a:ln w="26194">
                  <a:solidFill>
                    <a:schemeClr val="accent1"/>
                  </a:solidFill>
                </a:ln>
              </p:spPr>
            </p:sp>
          </p:grpSp>
          <p:sp>
            <p:nvSpPr>
              <p:cNvPr id="16" name="TextBox 16"/>
              <p:cNvSpPr txBox="1"/>
              <p:nvPr/>
            </p:nvSpPr>
            <p:spPr>
              <a:xfrm>
                <a:off x="9793905" y="3757612"/>
                <a:ext cx="1342725" cy="440055"/>
              </a:xfrm>
              <a:prstGeom prst="rect">
                <a:avLst/>
              </a:prstGeom>
              <a:noFill/>
              <a:ln>
                <a:noFill/>
              </a:ln>
            </p:spPr>
            <p:txBody>
              <a:bodyPr wrap="none" lIns="0" tIns="0" rIns="0" bIns="0" anchor="t" anchorCtr="0">
                <a:spAutoFit/>
              </a:bodyPr>
              <a:lstStyle/>
              <a:p>
                <a:pPr algn="r" rtl="1"/>
                <a:r>
                  <a:rPr lang="ar-SA" sz="2250" b="1" dirty="0">
                    <a:solidFill>
                      <a:schemeClr val="accent1"/>
                    </a:solidFill>
                    <a:latin typeface="+mn-lt"/>
                    <a:ea typeface="+mn-ea"/>
                    <a:cs typeface="+mn-cs"/>
                    <a:rtl val="1"/>
                  </a:rPr>
                  <a:t>طقس يومي</a:t>
                </a:r>
              </a:p>
            </p:txBody>
          </p:sp>
          <p:sp>
            <p:nvSpPr>
              <p:cNvPr id="17" name="TextBox 17"/>
              <p:cNvSpPr txBox="1"/>
              <p:nvPr/>
            </p:nvSpPr>
            <p:spPr>
              <a:xfrm>
                <a:off x="8861679" y="4228148"/>
                <a:ext cx="2273427" cy="781431"/>
              </a:xfrm>
              <a:prstGeom prst="rect">
                <a:avLst/>
              </a:prstGeom>
              <a:noFill/>
              <a:ln>
                <a:noFill/>
              </a:ln>
            </p:spPr>
            <p:txBody>
              <a:bodyPr wrap="none" lIns="0" tIns="0" rIns="0" bIns="0" anchor="t" anchorCtr="0">
                <a:spAutoFit/>
              </a:bodyPr>
              <a:lstStyle/>
              <a:p>
                <a:pPr algn="r" rtl="1">
                  <a:lnSpc>
                    <a:spcPts val="3150"/>
                  </a:lnSpc>
                </a:pPr>
                <a:r>
                  <a:rPr lang="ar-SA" sz="1950" dirty="0">
                    <a:solidFill>
                      <a:schemeClr val="dk1"/>
                    </a:solidFill>
                    <a:latin typeface="+mn-lt"/>
                    <a:ea typeface="+mn-ea"/>
                    <a:cs typeface="+mn-cs"/>
                    <a:rtl val="1"/>
                  </a:rPr>
                  <a:t>يُقدَّم ويُشرب كل يوم</a:t>
                </a:r>
                <a:br/>
                <a:r>
                  <a:rPr lang="ar-SA" sz="1950" dirty="0">
                    <a:solidFill>
                      <a:schemeClr val="dk1"/>
                    </a:solidFill>
                    <a:latin typeface="+mn-lt"/>
                    <a:ea typeface="+mn-ea"/>
                    <a:cs typeface="+mn-cs"/>
                    <a:rtl val="1"/>
                  </a:rPr>
                  <a:t>للأفراد والجماعات</a:t>
                </a:r>
              </a:p>
            </p:txBody>
          </p:sp>
        </p:grpSp>
        <p:grpSp>
          <p:nvGrpSpPr>
            <p:cNvPr id="26" name="occasion-weddings"/>
            <p:cNvGrpSpPr/>
            <p:nvPr/>
          </p:nvGrpSpPr>
          <p:grpSpPr>
            <a:xfrm>
              <a:off x="4504858" y="3138487"/>
              <a:ext cx="2917022" cy="1871092"/>
              <a:chOff x="4504858" y="3138487"/>
              <a:chExt cx="2917022" cy="1871092"/>
            </a:xfrm>
          </p:grpSpPr>
          <p:grpSp>
            <p:nvGrpSpPr>
              <p:cNvPr id="23" name="Group 23"/>
              <p:cNvGrpSpPr/>
              <p:nvPr/>
            </p:nvGrpSpPr>
            <p:grpSpPr>
              <a:xfrm>
                <a:off x="7043737" y="3138487"/>
                <a:ext cx="314324" cy="314325"/>
                <a:chOff x="7043737" y="3138487"/>
                <a:chExt cx="314324" cy="314325"/>
              </a:xfrm>
            </p:grpSpPr>
            <p:sp>
              <p:nvSpPr>
                <p:cNvPr id="19" name="Freeform 19"/>
                <p:cNvSpPr/>
                <p:nvPr/>
              </p:nvSpPr>
              <p:spPr>
                <a:xfrm>
                  <a:off x="7078662" y="3138487"/>
                  <a:ext cx="139700" cy="139700"/>
                </a:xfrm>
                <a:custGeom>
                  <a:avLst/>
                  <a:gdLst/>
                  <a:ahLst/>
                  <a:cxnLst/>
                  <a:rect l="l" t="t" r="r" b="b"/>
                  <a:pathLst>
                    <a:path w="139700" h="139700">
                      <a:moveTo>
                        <a:pt x="0" y="69850"/>
                      </a:moveTo>
                      <a:cubicBezTo>
                        <a:pt x="0" y="108427"/>
                        <a:pt x="31273" y="139700"/>
                        <a:pt x="69850" y="139700"/>
                      </a:cubicBezTo>
                      <a:cubicBezTo>
                        <a:pt x="108427" y="139700"/>
                        <a:pt x="139700" y="108427"/>
                        <a:pt x="139700" y="69850"/>
                      </a:cubicBezTo>
                      <a:cubicBezTo>
                        <a:pt x="139700" y="31273"/>
                        <a:pt x="108427" y="0"/>
                        <a:pt x="69850" y="0"/>
                      </a:cubicBezTo>
                      <a:cubicBezTo>
                        <a:pt x="31273" y="0"/>
                        <a:pt x="0" y="31273"/>
                        <a:pt x="0" y="69850"/>
                      </a:cubicBezTo>
                    </a:path>
                  </a:pathLst>
                </a:custGeom>
                <a:noFill/>
                <a:ln w="26194">
                  <a:solidFill>
                    <a:schemeClr val="accent1"/>
                  </a:solidFill>
                </a:ln>
              </p:spPr>
            </p:sp>
            <p:sp>
              <p:nvSpPr>
                <p:cNvPr id="20" name="Freeform 20"/>
                <p:cNvSpPr/>
                <p:nvPr/>
              </p:nvSpPr>
              <p:spPr>
                <a:xfrm>
                  <a:off x="7043737" y="3348037"/>
                  <a:ext cx="209550" cy="104775"/>
                </a:xfrm>
                <a:custGeom>
                  <a:avLst/>
                  <a:gdLst/>
                  <a:ahLst/>
                  <a:cxnLst/>
                  <a:rect l="l" t="t" r="r" b="b"/>
                  <a:pathLst>
                    <a:path w="209550" h="104775">
                      <a:moveTo>
                        <a:pt x="0" y="104775"/>
                      </a:moveTo>
                      <a:lnTo>
                        <a:pt x="0" y="69850"/>
                      </a:lnTo>
                      <a:cubicBezTo>
                        <a:pt x="0" y="31273"/>
                        <a:pt x="31273" y="0"/>
                        <a:pt x="69850" y="0"/>
                      </a:cubicBezTo>
                      <a:lnTo>
                        <a:pt x="139700" y="0"/>
                      </a:lnTo>
                      <a:cubicBezTo>
                        <a:pt x="178277" y="0"/>
                        <a:pt x="209550" y="31273"/>
                        <a:pt x="209550" y="69850"/>
                      </a:cubicBezTo>
                      <a:lnTo>
                        <a:pt x="209550" y="104775"/>
                      </a:lnTo>
                    </a:path>
                  </a:pathLst>
                </a:custGeom>
                <a:noFill/>
                <a:ln w="26194">
                  <a:solidFill>
                    <a:schemeClr val="accent1"/>
                  </a:solidFill>
                </a:ln>
              </p:spPr>
            </p:sp>
            <p:sp>
              <p:nvSpPr>
                <p:cNvPr id="21" name="Freeform 21"/>
                <p:cNvSpPr/>
                <p:nvPr/>
              </p:nvSpPr>
              <p:spPr>
                <a:xfrm>
                  <a:off x="7270749" y="3140758"/>
                  <a:ext cx="52524" cy="135334"/>
                </a:xfrm>
                <a:custGeom>
                  <a:avLst/>
                  <a:gdLst/>
                  <a:ahLst/>
                  <a:cxnLst/>
                  <a:rect l="l" t="t" r="r" b="b"/>
                  <a:pathLst>
                    <a:path w="52524" h="135334">
                      <a:moveTo>
                        <a:pt x="0" y="0"/>
                      </a:moveTo>
                      <a:cubicBezTo>
                        <a:pt x="30907" y="7913"/>
                        <a:pt x="52524" y="35763"/>
                        <a:pt x="52524" y="67667"/>
                      </a:cubicBezTo>
                      <a:cubicBezTo>
                        <a:pt x="52524" y="99571"/>
                        <a:pt x="30907" y="127421"/>
                        <a:pt x="0" y="135334"/>
                      </a:cubicBezTo>
                    </a:path>
                  </a:pathLst>
                </a:custGeom>
                <a:noFill/>
                <a:ln w="26194">
                  <a:solidFill>
                    <a:schemeClr val="accent1"/>
                  </a:solidFill>
                </a:ln>
              </p:spPr>
            </p:sp>
            <p:sp>
              <p:nvSpPr>
                <p:cNvPr id="22" name="Freeform 22"/>
                <p:cNvSpPr/>
                <p:nvPr/>
              </p:nvSpPr>
              <p:spPr>
                <a:xfrm>
                  <a:off x="7305674" y="3350656"/>
                  <a:ext cx="52387" cy="102155"/>
                </a:xfrm>
                <a:custGeom>
                  <a:avLst/>
                  <a:gdLst/>
                  <a:ahLst/>
                  <a:cxnLst/>
                  <a:rect l="l" t="t" r="r" b="b"/>
                  <a:pathLst>
                    <a:path w="52387" h="102155">
                      <a:moveTo>
                        <a:pt x="52387" y="102155"/>
                      </a:moveTo>
                      <a:lnTo>
                        <a:pt x="52387" y="67231"/>
                      </a:lnTo>
                      <a:cubicBezTo>
                        <a:pt x="52205" y="35529"/>
                        <a:pt x="30696" y="7925"/>
                        <a:pt x="0" y="0"/>
                      </a:cubicBezTo>
                    </a:path>
                  </a:pathLst>
                </a:custGeom>
                <a:noFill/>
                <a:ln w="26194">
                  <a:solidFill>
                    <a:schemeClr val="accent1"/>
                  </a:solidFill>
                </a:ln>
              </p:spPr>
            </p:sp>
          </p:grpSp>
          <p:sp>
            <p:nvSpPr>
              <p:cNvPr id="24" name="TextBox 24"/>
              <p:cNvSpPr txBox="1"/>
              <p:nvPr/>
            </p:nvSpPr>
            <p:spPr>
              <a:xfrm>
                <a:off x="4504858" y="3757612"/>
                <a:ext cx="2917022" cy="440055"/>
              </a:xfrm>
              <a:prstGeom prst="rect">
                <a:avLst/>
              </a:prstGeom>
              <a:noFill/>
              <a:ln>
                <a:noFill/>
              </a:ln>
            </p:spPr>
            <p:txBody>
              <a:bodyPr wrap="none" lIns="0" tIns="0" rIns="0" bIns="0" anchor="t" anchorCtr="0">
                <a:spAutoFit/>
              </a:bodyPr>
              <a:lstStyle/>
              <a:p>
                <a:pPr algn="r" rtl="1"/>
                <a:r>
                  <a:rPr lang="ar-SA" sz="2250" b="1" dirty="0">
                    <a:solidFill>
                      <a:schemeClr val="accent1"/>
                    </a:solidFill>
                    <a:latin typeface="+mn-lt"/>
                    <a:ea typeface="+mn-ea"/>
                    <a:cs typeface="+mn-cs"/>
                    <a:rtl val="1"/>
                  </a:rPr>
                  <a:t>الأعراس والتجمعات</a:t>
                </a:r>
              </a:p>
            </p:txBody>
          </p:sp>
          <p:sp>
            <p:nvSpPr>
              <p:cNvPr id="25" name="TextBox 25"/>
              <p:cNvSpPr txBox="1"/>
              <p:nvPr/>
            </p:nvSpPr>
            <p:spPr>
              <a:xfrm>
                <a:off x="5146929" y="4228148"/>
                <a:ext cx="2273427" cy="781431"/>
              </a:xfrm>
              <a:prstGeom prst="rect">
                <a:avLst/>
              </a:prstGeom>
              <a:noFill/>
              <a:ln>
                <a:noFill/>
              </a:ln>
            </p:spPr>
            <p:txBody>
              <a:bodyPr wrap="none" lIns="0" tIns="0" rIns="0" bIns="0" anchor="t" anchorCtr="0">
                <a:spAutoFit/>
              </a:bodyPr>
              <a:lstStyle/>
              <a:p>
                <a:pPr algn="r" rtl="1">
                  <a:lnSpc>
                    <a:spcPts val="3150"/>
                  </a:lnSpc>
                </a:pPr>
                <a:r>
                  <a:rPr lang="ar-SA" sz="1950" dirty="0">
                    <a:solidFill>
                      <a:schemeClr val="dk1"/>
                    </a:solidFill>
                    <a:latin typeface="+mn-lt"/>
                    <a:ea typeface="+mn-ea"/>
                    <a:cs typeface="+mn-cs"/>
                    <a:rtl val="1"/>
                  </a:rPr>
                  <a:t>حاضرة في الأعراس</a:t>
                </a:r>
                <a:br/>
                <a:r>
                  <a:rPr lang="ar-SA" sz="1950" dirty="0">
                    <a:solidFill>
                      <a:schemeClr val="dk1"/>
                    </a:solidFill>
                    <a:latin typeface="+mn-lt"/>
                    <a:ea typeface="+mn-ea"/>
                    <a:cs typeface="+mn-cs"/>
                    <a:rtl val="1"/>
                  </a:rPr>
                  <a:t>والتجمعات القبلية</a:t>
                </a:r>
              </a:p>
            </p:txBody>
          </p:sp>
        </p:grpSp>
        <p:grpSp>
          <p:nvGrpSpPr>
            <p:cNvPr id="33" name="occasion-reconcile"/>
            <p:cNvGrpSpPr/>
            <p:nvPr/>
          </p:nvGrpSpPr>
          <p:grpSpPr>
            <a:xfrm>
              <a:off x="1471232" y="3155950"/>
              <a:ext cx="2559748" cy="1853629"/>
              <a:chOff x="1471232" y="3155950"/>
              <a:chExt cx="2559748" cy="1853629"/>
            </a:xfrm>
          </p:grpSpPr>
          <p:grpSp>
            <p:nvGrpSpPr>
              <p:cNvPr id="30" name="Group 30"/>
              <p:cNvGrpSpPr/>
              <p:nvPr/>
            </p:nvGrpSpPr>
            <p:grpSpPr>
              <a:xfrm>
                <a:off x="3652837" y="3155950"/>
                <a:ext cx="314324" cy="306387"/>
                <a:chOff x="3652837" y="3155950"/>
                <a:chExt cx="314324" cy="306387"/>
              </a:xfrm>
            </p:grpSpPr>
            <p:sp>
              <p:nvSpPr>
                <p:cNvPr id="27" name="Freeform 27"/>
                <p:cNvSpPr/>
                <p:nvPr/>
              </p:nvSpPr>
              <p:spPr>
                <a:xfrm>
                  <a:off x="3652837" y="3452812"/>
                  <a:ext cx="314324" cy="9525"/>
                </a:xfrm>
                <a:custGeom>
                  <a:avLst/>
                  <a:gdLst/>
                  <a:ahLst/>
                  <a:cxnLst/>
                  <a:rect l="l" t="t" r="r" b="b"/>
                  <a:pathLst>
                    <a:path w="314324" h="9525">
                      <a:moveTo>
                        <a:pt x="0" y="0"/>
                      </a:moveTo>
                      <a:lnTo>
                        <a:pt x="314324" y="0"/>
                      </a:lnTo>
                    </a:path>
                  </a:pathLst>
                </a:custGeom>
                <a:noFill/>
                <a:ln w="26194">
                  <a:solidFill>
                    <a:schemeClr val="accent1"/>
                  </a:solidFill>
                </a:ln>
              </p:spPr>
            </p:sp>
            <p:sp>
              <p:nvSpPr>
                <p:cNvPr id="28" name="Freeform 28"/>
                <p:cNvSpPr/>
                <p:nvPr/>
              </p:nvSpPr>
              <p:spPr>
                <a:xfrm>
                  <a:off x="3670300" y="3155950"/>
                  <a:ext cx="279399" cy="296862"/>
                </a:xfrm>
                <a:custGeom>
                  <a:avLst/>
                  <a:gdLst/>
                  <a:ahLst/>
                  <a:cxnLst/>
                  <a:rect l="l" t="t" r="r" b="b"/>
                  <a:pathLst>
                    <a:path w="279399" h="296862">
                      <a:moveTo>
                        <a:pt x="0" y="296862"/>
                      </a:moveTo>
                      <a:lnTo>
                        <a:pt x="0" y="34925"/>
                      </a:lnTo>
                      <a:cubicBezTo>
                        <a:pt x="0" y="15636"/>
                        <a:pt x="15636" y="0"/>
                        <a:pt x="34925" y="0"/>
                      </a:cubicBezTo>
                      <a:lnTo>
                        <a:pt x="244475" y="0"/>
                      </a:lnTo>
                      <a:cubicBezTo>
                        <a:pt x="263763" y="0"/>
                        <a:pt x="279399" y="15636"/>
                        <a:pt x="279399" y="34925"/>
                      </a:cubicBezTo>
                      <a:lnTo>
                        <a:pt x="279399" y="296862"/>
                      </a:lnTo>
                    </a:path>
                  </a:pathLst>
                </a:custGeom>
                <a:noFill/>
                <a:ln w="26194">
                  <a:solidFill>
                    <a:schemeClr val="accent1"/>
                  </a:solidFill>
                </a:ln>
              </p:spPr>
            </p:sp>
            <p:sp>
              <p:nvSpPr>
                <p:cNvPr id="29" name="Freeform 29"/>
                <p:cNvSpPr/>
                <p:nvPr/>
              </p:nvSpPr>
              <p:spPr>
                <a:xfrm>
                  <a:off x="3757612" y="3260725"/>
                  <a:ext cx="104775" cy="192087"/>
                </a:xfrm>
                <a:custGeom>
                  <a:avLst/>
                  <a:gdLst/>
                  <a:ahLst/>
                  <a:cxnLst/>
                  <a:rect l="l" t="t" r="r" b="b"/>
                  <a:pathLst>
                    <a:path w="104775" h="192087">
                      <a:moveTo>
                        <a:pt x="0" y="192087"/>
                      </a:moveTo>
                      <a:lnTo>
                        <a:pt x="0" y="52387"/>
                      </a:lnTo>
                      <a:cubicBezTo>
                        <a:pt x="0" y="23455"/>
                        <a:pt x="23455" y="0"/>
                        <a:pt x="52387" y="0"/>
                      </a:cubicBezTo>
                      <a:cubicBezTo>
                        <a:pt x="81320" y="0"/>
                        <a:pt x="104775" y="23455"/>
                        <a:pt x="104775" y="52387"/>
                      </a:cubicBezTo>
                      <a:lnTo>
                        <a:pt x="104775" y="192087"/>
                      </a:lnTo>
                    </a:path>
                  </a:pathLst>
                </a:custGeom>
                <a:noFill/>
                <a:ln w="26194">
                  <a:solidFill>
                    <a:schemeClr val="accent1"/>
                  </a:solidFill>
                </a:ln>
              </p:spPr>
            </p:sp>
          </p:grpSp>
          <p:sp>
            <p:nvSpPr>
              <p:cNvPr id="31" name="TextBox 31"/>
              <p:cNvSpPr txBox="1"/>
              <p:nvPr/>
            </p:nvSpPr>
            <p:spPr>
              <a:xfrm>
                <a:off x="2163489" y="3757612"/>
                <a:ext cx="1867491" cy="440055"/>
              </a:xfrm>
              <a:prstGeom prst="rect">
                <a:avLst/>
              </a:prstGeom>
              <a:noFill/>
              <a:ln>
                <a:noFill/>
              </a:ln>
            </p:spPr>
            <p:txBody>
              <a:bodyPr wrap="none" lIns="0" tIns="0" rIns="0" bIns="0" anchor="t" anchorCtr="0">
                <a:spAutoFit/>
              </a:bodyPr>
              <a:lstStyle/>
              <a:p>
                <a:pPr algn="r" rtl="1"/>
                <a:r>
                  <a:rPr lang="ar-SA" sz="2250" b="1" dirty="0">
                    <a:solidFill>
                      <a:schemeClr val="accent1"/>
                    </a:solidFill>
                    <a:latin typeface="+mn-lt"/>
                    <a:ea typeface="+mn-ea"/>
                    <a:cs typeface="+mn-cs"/>
                    <a:rtl val="1"/>
                  </a:rPr>
                  <a:t>مجالس الصلح</a:t>
                </a:r>
              </a:p>
            </p:txBody>
          </p:sp>
          <p:sp>
            <p:nvSpPr>
              <p:cNvPr id="32" name="TextBox 32"/>
              <p:cNvSpPr txBox="1"/>
              <p:nvPr/>
            </p:nvSpPr>
            <p:spPr>
              <a:xfrm>
                <a:off x="1471232" y="4228148"/>
                <a:ext cx="2558224" cy="781431"/>
              </a:xfrm>
              <a:prstGeom prst="rect">
                <a:avLst/>
              </a:prstGeom>
              <a:noFill/>
              <a:ln>
                <a:noFill/>
              </a:ln>
            </p:spPr>
            <p:txBody>
              <a:bodyPr wrap="none" lIns="0" tIns="0" rIns="0" bIns="0" anchor="t" anchorCtr="0">
                <a:spAutoFit/>
              </a:bodyPr>
              <a:lstStyle/>
              <a:p>
                <a:pPr algn="r" rtl="1">
                  <a:lnSpc>
                    <a:spcPts val="3150"/>
                  </a:lnSpc>
                </a:pPr>
                <a:r>
                  <a:rPr lang="ar-SA" sz="1950" dirty="0">
                    <a:solidFill>
                      <a:schemeClr val="dk1"/>
                    </a:solidFill>
                    <a:latin typeface="+mn-lt"/>
                    <a:ea typeface="+mn-ea"/>
                    <a:cs typeface="+mn-cs"/>
                    <a:rtl val="1"/>
                  </a:rPr>
                  <a:t>حاضرة في مجالس الصلح</a:t>
                </a:r>
                <a:br/>
                <a:r>
                  <a:rPr lang="ar-SA" sz="1950" dirty="0">
                    <a:solidFill>
                      <a:schemeClr val="dk1"/>
                    </a:solidFill>
                    <a:latin typeface="+mn-lt"/>
                    <a:ea typeface="+mn-ea"/>
                    <a:cs typeface="+mn-cs"/>
                    <a:rtl val="1"/>
                  </a:rPr>
                  <a:t>وفضّ النزاعات</a:t>
                </a:r>
              </a:p>
            </p:txBody>
          </p:sp>
        </p:grpSp>
      </p:grpSp>
      <p:grpSp>
        <p:nvGrpSpPr>
          <p:cNvPr id="36" name="peace-line"/>
          <p:cNvGrpSpPr/>
          <p:nvPr/>
        </p:nvGrpSpPr>
        <p:grpSpPr>
          <a:xfrm>
            <a:off x="4551902" y="5542598"/>
            <a:ext cx="6754654" cy="762381"/>
            <a:chOff x="4551902" y="5542598"/>
            <a:chExt cx="6754654" cy="762381"/>
          </a:xfrm>
        </p:grpSpPr>
        <p:sp>
          <p:nvSpPr>
            <p:cNvPr id="35" name="TextBox 35"/>
            <p:cNvSpPr txBox="1"/>
            <p:nvPr/>
          </p:nvSpPr>
          <p:spPr>
            <a:xfrm>
              <a:off x="4551902" y="5542598"/>
              <a:ext cx="6754654" cy="762381"/>
            </a:xfrm>
            <a:prstGeom prst="rect">
              <a:avLst/>
            </a:prstGeom>
            <a:noFill/>
            <a:ln>
              <a:noFill/>
            </a:ln>
          </p:spPr>
          <p:txBody>
            <a:bodyPr wrap="none" lIns="0" tIns="0" rIns="0" bIns="0" anchor="t" anchorCtr="0">
              <a:spAutoFit/>
            </a:bodyPr>
            <a:lstStyle/>
            <a:p>
              <a:pPr algn="r" rtl="1">
                <a:lnSpc>
                  <a:spcPts val="3000"/>
                </a:lnSpc>
              </a:pPr>
              <a:r>
                <a:rPr lang="ar-SA" sz="1950" dirty="0">
                  <a:solidFill>
                    <a:schemeClr val="dk1"/>
                  </a:solidFill>
                  <a:latin typeface="+mn-lt"/>
                  <a:ea typeface="+mn-ea"/>
                  <a:cs typeface="+mn-cs"/>
                  <a:rtl val="1"/>
                </a:rPr>
                <a:t>ترافقها قراءة الشعر والنقاش وتبادل الذكريات،</a:t>
              </a:r>
              <a:br/>
              <a:r>
                <a:rPr lang="ar-SA" sz="1950" dirty="0">
                  <a:solidFill>
                    <a:schemeClr val="dk1"/>
                  </a:solidFill>
                  <a:latin typeface="+mn-lt"/>
                  <a:ea typeface="+mn-ea"/>
                  <a:cs typeface="+mn-cs"/>
                  <a:rtl val="1"/>
                </a:rPr>
                <a:t xml:space="preserve">وهي </a:t>
              </a:r>
              <a:r>
                <a:rPr lang="ar-SA" sz="1950" b="1" dirty="0">
                  <a:solidFill>
                    <a:schemeClr val="accent3"/>
                  </a:solidFill>
                  <a:latin typeface="+mn-lt"/>
                  <a:ea typeface="+mn-ea"/>
                  <a:cs typeface="+mn-cs"/>
                  <a:rtl val="1"/>
                </a:rPr>
                <a:t>دعوة إلى السلام والحوار</a:t>
              </a:r>
              <a:r>
                <a:rPr lang="ar-SA" sz="1950" dirty="0">
                  <a:solidFill>
                    <a:schemeClr val="dk1"/>
                  </a:solidFill>
                  <a:latin typeface="+mn-lt"/>
                  <a:ea typeface="+mn-ea"/>
                  <a:cs typeface="+mn-cs"/>
                  <a:rtl val="1"/>
                </a:rPr>
                <a:t xml:space="preserve"> داخل البلدان وفيما بينها</a:t>
              </a:r>
            </a:p>
          </p:txBody>
        </p:sp>
      </p:grpSp>
      <p:sp>
        <p:nvSpPr>
          <p:cNvPr id="37" name="TextBox 37"/>
          <p:cNvSpPr txBox="1"/>
          <p:nvPr/>
        </p:nvSpPr>
        <p:spPr>
          <a:xfrm>
            <a:off x="6193841" y="6347460"/>
            <a:ext cx="5108905"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المصدر: اليونسكو، صفحة عنصر «القهوة العربية، رمز للكرم»، 2024</a:t>
            </a:r>
          </a:p>
        </p:txBody>
      </p:sp>
      <p:sp>
        <p:nvSpPr>
          <p:cNvPr id="38"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02</a:t>
            </a:r>
          </a:p>
        </p:txBody>
      </p:sp>
    </p:spTree>
  </p:cSld>
  <p:clrMapOvr>
    <a:masterClrMapping/>
  </p:clrMapOvr>
  <p:transition xmlns:p14="http://schemas.microsoft.com/office/powerpoint/2010/main" p14:dur="6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1200"/>
                                        <p:tgtEl>
                                          <p:spTgt spid="34"/>
                                        </p:tgtEl>
                                      </p:cBhvr>
                                    </p:animEffect>
                                  </p:childTnLst>
                                </p:cTn>
                              </p:par>
                            </p:childTnLst>
                          </p:cTn>
                        </p:par>
                        <p:par>
                          <p:cTn id="8" fill="hold">
                            <p:stCondLst>
                              <p:cond delay="12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2821625" y="609600"/>
            <a:ext cx="8684575" cy="1568767"/>
            <a:chOff x="2821625" y="609600"/>
            <a:chExt cx="8684575" cy="1568767"/>
          </a:xfrm>
        </p:grpSpPr>
        <p:sp>
          <p:nvSpPr>
            <p:cNvPr id="2" name="Rectangle 2"/>
            <p:cNvSpPr/>
            <p:nvPr/>
          </p:nvSpPr>
          <p:spPr>
            <a:xfrm>
              <a:off x="11477625" y="609600"/>
              <a:ext cx="28575" cy="1524000"/>
            </a:xfrm>
            <a:prstGeom prst="rect">
              <a:avLst/>
            </a:prstGeom>
            <a:solidFill>
              <a:schemeClr val="accent2"/>
            </a:solidFill>
            <a:ln>
              <a:noFill/>
            </a:ln>
          </p:spPr>
        </p:sp>
        <p:sp>
          <p:nvSpPr>
            <p:cNvPr id="3" name="TextBox 3"/>
            <p:cNvSpPr txBox="1"/>
            <p:nvPr/>
          </p:nvSpPr>
          <p:spPr>
            <a:xfrm>
              <a:off x="7704773" y="714375"/>
              <a:ext cx="3599498"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الثاني · من الحبة إلى الفنجان</a:t>
              </a:r>
            </a:p>
          </p:txBody>
        </p:sp>
        <p:sp>
          <p:nvSpPr>
            <p:cNvPr id="4" name="TextBox 4"/>
            <p:cNvSpPr txBox="1"/>
            <p:nvPr/>
          </p:nvSpPr>
          <p:spPr>
            <a:xfrm>
              <a:off x="2821625" y="1097280"/>
              <a:ext cx="8493313"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من الحبة إلى الفنجان في ست مراحل</a:t>
              </a:r>
            </a:p>
          </p:txBody>
        </p:sp>
        <p:sp>
          <p:nvSpPr>
            <p:cNvPr id="5" name="TextBox 5"/>
            <p:cNvSpPr txBox="1"/>
            <p:nvPr/>
          </p:nvSpPr>
          <p:spPr>
            <a:xfrm>
              <a:off x="4894135" y="1738312"/>
              <a:ext cx="6413944" cy="440055"/>
            </a:xfrm>
            <a:prstGeom prst="rect">
              <a:avLst/>
            </a:prstGeom>
            <a:noFill/>
            <a:ln>
              <a:noFill/>
            </a:ln>
          </p:spPr>
          <p:txBody>
            <a:bodyPr wrap="none" lIns="0" tIns="0" rIns="0" bIns="0" anchor="t" anchorCtr="0">
              <a:spAutoFit/>
            </a:bodyPr>
            <a:lstStyle/>
            <a:p>
              <a:pPr algn="r" rtl="1"/>
              <a:r>
                <a:rPr lang="ar-SA" sz="2250" dirty="0">
                  <a:solidFill>
                    <a:schemeClr val="dk1"/>
                  </a:solidFill>
                  <a:latin typeface="+mn-lt"/>
                  <a:ea typeface="+mn-ea"/>
                  <a:cs typeface="+mn-cs"/>
                  <a:rtl val="1"/>
                </a:rPr>
                <a:t>كل فنجان يمرّ بست مراحل متتالية قبل أن يُقدَّم</a:t>
              </a:r>
            </a:p>
          </p:txBody>
        </p:sp>
      </p:grpSp>
      <p:grpSp>
        <p:nvGrpSpPr>
          <p:cNvPr id="37" name="process"/>
          <p:cNvGrpSpPr/>
          <p:nvPr/>
        </p:nvGrpSpPr>
        <p:grpSpPr>
          <a:xfrm>
            <a:off x="695325" y="2543175"/>
            <a:ext cx="10810875" cy="2141220"/>
            <a:chOff x="695325" y="2543175"/>
            <a:chExt cx="10810875" cy="2141220"/>
          </a:xfrm>
        </p:grpSpPr>
        <p:grpSp>
          <p:nvGrpSpPr>
            <p:cNvPr id="11" name="stage-sort"/>
            <p:cNvGrpSpPr/>
            <p:nvPr/>
          </p:nvGrpSpPr>
          <p:grpSpPr>
            <a:xfrm>
              <a:off x="9267825" y="2543175"/>
              <a:ext cx="2238375" cy="1855470"/>
              <a:chOff x="9267825" y="2543175"/>
              <a:chExt cx="2238375" cy="1855470"/>
            </a:xfrm>
          </p:grpSpPr>
          <p:sp>
            <p:nvSpPr>
              <p:cNvPr id="7" name="TextBox 7"/>
              <p:cNvSpPr txBox="1"/>
              <p:nvPr/>
            </p:nvSpPr>
            <p:spPr>
              <a:xfrm>
                <a:off x="10268331" y="2543175"/>
                <a:ext cx="237363" cy="293370"/>
              </a:xfrm>
              <a:prstGeom prst="rect">
                <a:avLst/>
              </a:prstGeom>
              <a:noFill/>
              <a:ln>
                <a:noFill/>
              </a:ln>
            </p:spPr>
            <p:txBody>
              <a:bodyPr wrap="none" lIns="0" tIns="0" rIns="0" bIns="0" anchor="t" anchorCtr="0">
                <a:spAutoFit/>
              </a:bodyPr>
              <a:lstStyle/>
              <a:p>
                <a:pPr algn="ctr" rtl="1"/>
                <a:r>
                  <a:rPr lang="ar-SA" sz="1500" dirty="0">
                    <a:solidFill>
                      <a:schemeClr val="accent2"/>
                    </a:solidFill>
                    <a:latin typeface="+mn-lt"/>
                    <a:ea typeface="+mn-ea"/>
                    <a:cs typeface="+mn-cs"/>
                  </a:rPr>
                  <a:t>01</a:t>
                </a:r>
              </a:p>
            </p:txBody>
          </p:sp>
          <p:sp>
            <p:nvSpPr>
              <p:cNvPr id="8" name="Freeform 8"/>
              <p:cNvSpPr/>
              <p:nvPr/>
            </p:nvSpPr>
            <p:spPr>
              <a:xfrm rot="10800000">
                <a:off x="9267825" y="2857500"/>
                <a:ext cx="2238375" cy="1047750"/>
              </a:xfrm>
              <a:prstGeom prst="chevron">
                <a:avLst/>
              </a:prstGeom>
              <a:solidFill>
                <a:schemeClr val="accent1"/>
              </a:solidFill>
              <a:ln>
                <a:noFill/>
              </a:ln>
            </p:spPr>
          </p:sp>
          <p:sp>
            <p:nvSpPr>
              <p:cNvPr id="9" name="TextBox 9"/>
              <p:cNvSpPr txBox="1"/>
              <p:nvPr/>
            </p:nvSpPr>
            <p:spPr>
              <a:xfrm>
                <a:off x="9998109" y="3256598"/>
                <a:ext cx="777807" cy="381381"/>
              </a:xfrm>
              <a:prstGeom prst="rect">
                <a:avLst/>
              </a:prstGeom>
              <a:noFill/>
              <a:ln>
                <a:noFill/>
              </a:ln>
            </p:spPr>
            <p:txBody>
              <a:bodyPr wrap="none" lIns="0" tIns="0" rIns="0" bIns="0" anchor="t" anchorCtr="0">
                <a:spAutoFit/>
              </a:bodyPr>
              <a:lstStyle/>
              <a:p>
                <a:pPr algn="ctr" rtl="1"/>
                <a:r>
                  <a:rPr lang="ar-SA" sz="1950" b="1" dirty="0">
                    <a:solidFill>
                      <a:srgbClr val="F6EFE4"/>
                    </a:solidFill>
                    <a:latin typeface="+mn-lt"/>
                    <a:ea typeface="+mn-ea"/>
                    <a:cs typeface="+mn-cs"/>
                    <a:rtl val="1"/>
                  </a:rPr>
                  <a:t>الفرز</a:t>
                </a:r>
              </a:p>
            </p:txBody>
          </p:sp>
          <p:sp>
            <p:nvSpPr>
              <p:cNvPr id="10" name="TextBox 10"/>
              <p:cNvSpPr txBox="1"/>
              <p:nvPr/>
            </p:nvSpPr>
            <p:spPr>
              <a:xfrm>
                <a:off x="9707975" y="4105275"/>
                <a:ext cx="1358075" cy="293370"/>
              </a:xfrm>
              <a:prstGeom prst="rect">
                <a:avLst/>
              </a:prstGeom>
              <a:noFill/>
              <a:ln>
                <a:noFill/>
              </a:ln>
            </p:spPr>
            <p:txBody>
              <a:bodyPr wrap="none" lIns="0" tIns="0" rIns="0" bIns="0" anchor="t" anchorCtr="0">
                <a:spAutoFit/>
              </a:bodyPr>
              <a:lstStyle/>
              <a:p>
                <a:pPr algn="ctr" rtl="1"/>
                <a:r>
                  <a:rPr lang="ar-SA" sz="1500" dirty="0">
                    <a:solidFill>
                      <a:schemeClr val="dk1"/>
                    </a:solidFill>
                    <a:latin typeface="+mn-lt"/>
                    <a:ea typeface="+mn-ea"/>
                    <a:cs typeface="+mn-cs"/>
                    <a:rtl val="1"/>
                  </a:rPr>
                  <a:t>فرز حبوب البن</a:t>
                </a:r>
              </a:p>
            </p:txBody>
          </p:sp>
        </p:grpSp>
        <p:grpSp>
          <p:nvGrpSpPr>
            <p:cNvPr id="16" name="stage-wash"/>
            <p:cNvGrpSpPr/>
            <p:nvPr/>
          </p:nvGrpSpPr>
          <p:grpSpPr>
            <a:xfrm>
              <a:off x="7553325" y="2543175"/>
              <a:ext cx="2238375" cy="1855470"/>
              <a:chOff x="7553325" y="2543175"/>
              <a:chExt cx="2238375" cy="1855470"/>
            </a:xfrm>
          </p:grpSpPr>
          <p:sp>
            <p:nvSpPr>
              <p:cNvPr id="12" name="TextBox 12"/>
              <p:cNvSpPr txBox="1"/>
              <p:nvPr/>
            </p:nvSpPr>
            <p:spPr>
              <a:xfrm>
                <a:off x="8553831" y="2543175"/>
                <a:ext cx="237363" cy="293370"/>
              </a:xfrm>
              <a:prstGeom prst="rect">
                <a:avLst/>
              </a:prstGeom>
              <a:noFill/>
              <a:ln>
                <a:noFill/>
              </a:ln>
            </p:spPr>
            <p:txBody>
              <a:bodyPr wrap="none" lIns="0" tIns="0" rIns="0" bIns="0" anchor="t" anchorCtr="0">
                <a:spAutoFit/>
              </a:bodyPr>
              <a:lstStyle/>
              <a:p>
                <a:pPr algn="ctr" rtl="1"/>
                <a:r>
                  <a:rPr lang="ar-SA" sz="1500" dirty="0">
                    <a:solidFill>
                      <a:schemeClr val="accent2"/>
                    </a:solidFill>
                    <a:latin typeface="+mn-lt"/>
                    <a:ea typeface="+mn-ea"/>
                    <a:cs typeface="+mn-cs"/>
                  </a:rPr>
                  <a:t>02</a:t>
                </a:r>
              </a:p>
            </p:txBody>
          </p:sp>
          <p:sp>
            <p:nvSpPr>
              <p:cNvPr id="13" name="Freeform 13"/>
              <p:cNvSpPr/>
              <p:nvPr/>
            </p:nvSpPr>
            <p:spPr>
              <a:xfrm rot="10800000">
                <a:off x="7553325" y="2857500"/>
                <a:ext cx="2238375" cy="1047750"/>
              </a:xfrm>
              <a:prstGeom prst="chevron">
                <a:avLst/>
              </a:prstGeom>
              <a:solidFill>
                <a:schemeClr val="accent1"/>
              </a:solidFill>
              <a:ln>
                <a:noFill/>
              </a:ln>
            </p:spPr>
          </p:sp>
          <p:sp>
            <p:nvSpPr>
              <p:cNvPr id="14" name="TextBox 14"/>
              <p:cNvSpPr txBox="1"/>
              <p:nvPr/>
            </p:nvSpPr>
            <p:spPr>
              <a:xfrm>
                <a:off x="8283609" y="3256598"/>
                <a:ext cx="777807" cy="381381"/>
              </a:xfrm>
              <a:prstGeom prst="rect">
                <a:avLst/>
              </a:prstGeom>
              <a:noFill/>
              <a:ln>
                <a:noFill/>
              </a:ln>
            </p:spPr>
            <p:txBody>
              <a:bodyPr wrap="none" lIns="0" tIns="0" rIns="0" bIns="0" anchor="t" anchorCtr="0">
                <a:spAutoFit/>
              </a:bodyPr>
              <a:lstStyle/>
              <a:p>
                <a:pPr algn="ctr" rtl="1"/>
                <a:r>
                  <a:rPr lang="ar-SA" sz="1950" b="1" dirty="0">
                    <a:solidFill>
                      <a:srgbClr val="F6EFE4"/>
                    </a:solidFill>
                    <a:latin typeface="+mn-lt"/>
                    <a:ea typeface="+mn-ea"/>
                    <a:cs typeface="+mn-cs"/>
                    <a:rtl val="1"/>
                  </a:rPr>
                  <a:t>الغسل</a:t>
                </a:r>
              </a:p>
            </p:txBody>
          </p:sp>
          <p:sp>
            <p:nvSpPr>
              <p:cNvPr id="15" name="TextBox 15"/>
              <p:cNvSpPr txBox="1"/>
              <p:nvPr/>
            </p:nvSpPr>
            <p:spPr>
              <a:xfrm>
                <a:off x="8134826" y="4105275"/>
                <a:ext cx="1075372" cy="293370"/>
              </a:xfrm>
              <a:prstGeom prst="rect">
                <a:avLst/>
              </a:prstGeom>
              <a:noFill/>
              <a:ln>
                <a:noFill/>
              </a:ln>
            </p:spPr>
            <p:txBody>
              <a:bodyPr wrap="none" lIns="0" tIns="0" rIns="0" bIns="0" anchor="t" anchorCtr="0">
                <a:spAutoFit/>
              </a:bodyPr>
              <a:lstStyle/>
              <a:p>
                <a:pPr algn="ctr" rtl="1"/>
                <a:r>
                  <a:rPr lang="ar-SA" sz="1500" dirty="0">
                    <a:solidFill>
                      <a:schemeClr val="dk1"/>
                    </a:solidFill>
                    <a:latin typeface="+mn-lt"/>
                    <a:ea typeface="+mn-ea"/>
                    <a:cs typeface="+mn-cs"/>
                    <a:rtl val="1"/>
                  </a:rPr>
                  <a:t>غسل الحبوب</a:t>
                </a:r>
              </a:p>
            </p:txBody>
          </p:sp>
        </p:grpSp>
        <p:grpSp>
          <p:nvGrpSpPr>
            <p:cNvPr id="21" name="stage-dry"/>
            <p:cNvGrpSpPr/>
            <p:nvPr/>
          </p:nvGrpSpPr>
          <p:grpSpPr>
            <a:xfrm>
              <a:off x="5838825" y="2543175"/>
              <a:ext cx="2238375" cy="1855470"/>
              <a:chOff x="5838825" y="2543175"/>
              <a:chExt cx="2238375" cy="1855470"/>
            </a:xfrm>
          </p:grpSpPr>
          <p:sp>
            <p:nvSpPr>
              <p:cNvPr id="17" name="TextBox 17"/>
              <p:cNvSpPr txBox="1"/>
              <p:nvPr/>
            </p:nvSpPr>
            <p:spPr>
              <a:xfrm>
                <a:off x="6839331" y="2543175"/>
                <a:ext cx="237363" cy="293370"/>
              </a:xfrm>
              <a:prstGeom prst="rect">
                <a:avLst/>
              </a:prstGeom>
              <a:noFill/>
              <a:ln>
                <a:noFill/>
              </a:ln>
            </p:spPr>
            <p:txBody>
              <a:bodyPr wrap="none" lIns="0" tIns="0" rIns="0" bIns="0" anchor="t" anchorCtr="0">
                <a:spAutoFit/>
              </a:bodyPr>
              <a:lstStyle/>
              <a:p>
                <a:pPr algn="ctr" rtl="1"/>
                <a:r>
                  <a:rPr lang="ar-SA" sz="1500" dirty="0">
                    <a:solidFill>
                      <a:schemeClr val="accent2"/>
                    </a:solidFill>
                    <a:latin typeface="+mn-lt"/>
                    <a:ea typeface="+mn-ea"/>
                    <a:cs typeface="+mn-cs"/>
                  </a:rPr>
                  <a:t>03</a:t>
                </a:r>
              </a:p>
            </p:txBody>
          </p:sp>
          <p:sp>
            <p:nvSpPr>
              <p:cNvPr id="18" name="Freeform 18"/>
              <p:cNvSpPr/>
              <p:nvPr/>
            </p:nvSpPr>
            <p:spPr>
              <a:xfrm rot="10800000">
                <a:off x="5838825" y="2857500"/>
                <a:ext cx="2238375" cy="1047750"/>
              </a:xfrm>
              <a:prstGeom prst="chevron">
                <a:avLst/>
              </a:prstGeom>
              <a:solidFill>
                <a:schemeClr val="accent1"/>
              </a:solidFill>
              <a:ln>
                <a:noFill/>
              </a:ln>
            </p:spPr>
          </p:sp>
          <p:sp>
            <p:nvSpPr>
              <p:cNvPr id="19" name="TextBox 19"/>
              <p:cNvSpPr txBox="1"/>
              <p:nvPr/>
            </p:nvSpPr>
            <p:spPr>
              <a:xfrm>
                <a:off x="6417510" y="3256598"/>
                <a:ext cx="1081005" cy="381381"/>
              </a:xfrm>
              <a:prstGeom prst="rect">
                <a:avLst/>
              </a:prstGeom>
              <a:noFill/>
              <a:ln>
                <a:noFill/>
              </a:ln>
            </p:spPr>
            <p:txBody>
              <a:bodyPr wrap="none" lIns="0" tIns="0" rIns="0" bIns="0" anchor="t" anchorCtr="0">
                <a:spAutoFit/>
              </a:bodyPr>
              <a:lstStyle/>
              <a:p>
                <a:pPr algn="ctr" rtl="1"/>
                <a:r>
                  <a:rPr lang="ar-SA" sz="1950" b="1" dirty="0">
                    <a:solidFill>
                      <a:srgbClr val="F6EFE4"/>
                    </a:solidFill>
                    <a:latin typeface="+mn-lt"/>
                    <a:ea typeface="+mn-ea"/>
                    <a:cs typeface="+mn-cs"/>
                    <a:rtl val="1"/>
                  </a:rPr>
                  <a:t>التجفيف</a:t>
                </a:r>
              </a:p>
            </p:txBody>
          </p:sp>
          <p:sp>
            <p:nvSpPr>
              <p:cNvPr id="20" name="TextBox 20"/>
              <p:cNvSpPr txBox="1"/>
              <p:nvPr/>
            </p:nvSpPr>
            <p:spPr>
              <a:xfrm>
                <a:off x="6309265" y="4105275"/>
                <a:ext cx="1297496" cy="293370"/>
              </a:xfrm>
              <a:prstGeom prst="rect">
                <a:avLst/>
              </a:prstGeom>
              <a:noFill/>
              <a:ln>
                <a:noFill/>
              </a:ln>
            </p:spPr>
            <p:txBody>
              <a:bodyPr wrap="none" lIns="0" tIns="0" rIns="0" bIns="0" anchor="t" anchorCtr="0">
                <a:spAutoFit/>
              </a:bodyPr>
              <a:lstStyle/>
              <a:p>
                <a:pPr algn="ctr" rtl="1"/>
                <a:r>
                  <a:rPr lang="ar-SA" sz="1500" dirty="0">
                    <a:solidFill>
                      <a:schemeClr val="dk1"/>
                    </a:solidFill>
                    <a:latin typeface="+mn-lt"/>
                    <a:ea typeface="+mn-ea"/>
                    <a:cs typeface="+mn-cs"/>
                    <a:rtl val="1"/>
                  </a:rPr>
                  <a:t>تجفيف الحبوب</a:t>
                </a:r>
              </a:p>
            </p:txBody>
          </p:sp>
        </p:grpSp>
        <p:grpSp>
          <p:nvGrpSpPr>
            <p:cNvPr id="26" name="stage-roast"/>
            <p:cNvGrpSpPr/>
            <p:nvPr/>
          </p:nvGrpSpPr>
          <p:grpSpPr>
            <a:xfrm>
              <a:off x="4124325" y="2543175"/>
              <a:ext cx="2238375" cy="2141220"/>
              <a:chOff x="4124325" y="2543175"/>
              <a:chExt cx="2238375" cy="2141220"/>
            </a:xfrm>
          </p:grpSpPr>
          <p:sp>
            <p:nvSpPr>
              <p:cNvPr id="22" name="TextBox 22"/>
              <p:cNvSpPr txBox="1"/>
              <p:nvPr/>
            </p:nvSpPr>
            <p:spPr>
              <a:xfrm>
                <a:off x="5124831" y="2543175"/>
                <a:ext cx="237363" cy="293370"/>
              </a:xfrm>
              <a:prstGeom prst="rect">
                <a:avLst/>
              </a:prstGeom>
              <a:noFill/>
              <a:ln>
                <a:noFill/>
              </a:ln>
            </p:spPr>
            <p:txBody>
              <a:bodyPr wrap="none" lIns="0" tIns="0" rIns="0" bIns="0" anchor="t" anchorCtr="0">
                <a:spAutoFit/>
              </a:bodyPr>
              <a:lstStyle/>
              <a:p>
                <a:pPr algn="ctr" rtl="1"/>
                <a:r>
                  <a:rPr lang="ar-SA" sz="1500" dirty="0">
                    <a:solidFill>
                      <a:schemeClr val="accent2"/>
                    </a:solidFill>
                    <a:latin typeface="+mn-lt"/>
                    <a:ea typeface="+mn-ea"/>
                    <a:cs typeface="+mn-cs"/>
                  </a:rPr>
                  <a:t>04</a:t>
                </a:r>
              </a:p>
            </p:txBody>
          </p:sp>
          <p:sp>
            <p:nvSpPr>
              <p:cNvPr id="23" name="Freeform 23"/>
              <p:cNvSpPr/>
              <p:nvPr/>
            </p:nvSpPr>
            <p:spPr>
              <a:xfrm rot="10800000">
                <a:off x="4124325" y="2857500"/>
                <a:ext cx="2238375" cy="1047750"/>
              </a:xfrm>
              <a:prstGeom prst="chevron">
                <a:avLst/>
              </a:prstGeom>
              <a:solidFill>
                <a:schemeClr val="accent2"/>
              </a:solidFill>
              <a:ln>
                <a:noFill/>
              </a:ln>
            </p:spPr>
          </p:sp>
          <p:sp>
            <p:nvSpPr>
              <p:cNvPr id="24" name="TextBox 24"/>
              <p:cNvSpPr txBox="1"/>
              <p:nvPr/>
            </p:nvSpPr>
            <p:spPr>
              <a:xfrm>
                <a:off x="4703010" y="3256598"/>
                <a:ext cx="1081005" cy="381381"/>
              </a:xfrm>
              <a:prstGeom prst="rect">
                <a:avLst/>
              </a:prstGeom>
              <a:noFill/>
              <a:ln>
                <a:noFill/>
              </a:ln>
            </p:spPr>
            <p:txBody>
              <a:bodyPr wrap="none" lIns="0" tIns="0" rIns="0" bIns="0" anchor="t" anchorCtr="0">
                <a:spAutoFit/>
              </a:bodyPr>
              <a:lstStyle/>
              <a:p>
                <a:pPr algn="ctr" rtl="1"/>
                <a:r>
                  <a:rPr lang="ar-SA" sz="1950" b="1" dirty="0">
                    <a:solidFill>
                      <a:schemeClr val="dk1"/>
                    </a:solidFill>
                    <a:latin typeface="+mn-lt"/>
                    <a:ea typeface="+mn-ea"/>
                    <a:cs typeface="+mn-cs"/>
                    <a:rtl val="1"/>
                  </a:rPr>
                  <a:t>التحميص</a:t>
                </a:r>
              </a:p>
            </p:txBody>
          </p:sp>
          <p:sp>
            <p:nvSpPr>
              <p:cNvPr id="25" name="TextBox 25"/>
              <p:cNvSpPr txBox="1"/>
              <p:nvPr/>
            </p:nvSpPr>
            <p:spPr>
              <a:xfrm>
                <a:off x="4550092" y="4105275"/>
                <a:ext cx="1386840" cy="579120"/>
              </a:xfrm>
              <a:prstGeom prst="rect">
                <a:avLst/>
              </a:prstGeom>
              <a:noFill/>
              <a:ln>
                <a:noFill/>
              </a:ln>
            </p:spPr>
            <p:txBody>
              <a:bodyPr wrap="none" lIns="0" tIns="0" rIns="0" bIns="0" anchor="t" anchorCtr="0">
                <a:spAutoFit/>
              </a:bodyPr>
              <a:lstStyle/>
              <a:p>
                <a:pPr algn="ctr" rtl="1">
                  <a:lnSpc>
                    <a:spcPts val="2250"/>
                  </a:lnSpc>
                </a:pPr>
                <a:r>
                  <a:rPr lang="ar-SA" sz="1500" dirty="0">
                    <a:solidFill>
                      <a:schemeClr val="dk1"/>
                    </a:solidFill>
                    <a:latin typeface="+mn-lt"/>
                    <a:ea typeface="+mn-ea"/>
                    <a:cs typeface="+mn-cs"/>
                    <a:rtl val="1"/>
                  </a:rPr>
                  <a:t>حتى يصير لونها</a:t>
                </a:r>
                <a:br/>
                <a:r>
                  <a:rPr lang="ar-SA" sz="1500" dirty="0">
                    <a:solidFill>
                      <a:schemeClr val="dk1"/>
                    </a:solidFill>
                    <a:latin typeface="+mn-lt"/>
                    <a:ea typeface="+mn-ea"/>
                    <a:cs typeface="+mn-cs"/>
                    <a:rtl val="1"/>
                  </a:rPr>
                  <a:t>أحمر أو بنياً</a:t>
                </a:r>
              </a:p>
            </p:txBody>
          </p:sp>
        </p:grpSp>
        <p:grpSp>
          <p:nvGrpSpPr>
            <p:cNvPr id="31" name="stage-grind"/>
            <p:cNvGrpSpPr/>
            <p:nvPr/>
          </p:nvGrpSpPr>
          <p:grpSpPr>
            <a:xfrm>
              <a:off x="2409825" y="2543175"/>
              <a:ext cx="2238375" cy="2141220"/>
              <a:chOff x="2409825" y="2543175"/>
              <a:chExt cx="2238375" cy="2141220"/>
            </a:xfrm>
          </p:grpSpPr>
          <p:sp>
            <p:nvSpPr>
              <p:cNvPr id="27" name="TextBox 27"/>
              <p:cNvSpPr txBox="1"/>
              <p:nvPr/>
            </p:nvSpPr>
            <p:spPr>
              <a:xfrm>
                <a:off x="3410331" y="2543175"/>
                <a:ext cx="237363" cy="293370"/>
              </a:xfrm>
              <a:prstGeom prst="rect">
                <a:avLst/>
              </a:prstGeom>
              <a:noFill/>
              <a:ln>
                <a:noFill/>
              </a:ln>
            </p:spPr>
            <p:txBody>
              <a:bodyPr wrap="none" lIns="0" tIns="0" rIns="0" bIns="0" anchor="t" anchorCtr="0">
                <a:spAutoFit/>
              </a:bodyPr>
              <a:lstStyle/>
              <a:p>
                <a:pPr algn="ctr" rtl="1"/>
                <a:r>
                  <a:rPr lang="ar-SA" sz="1500" dirty="0">
                    <a:solidFill>
                      <a:schemeClr val="accent2"/>
                    </a:solidFill>
                    <a:latin typeface="+mn-lt"/>
                    <a:ea typeface="+mn-ea"/>
                    <a:cs typeface="+mn-cs"/>
                  </a:rPr>
                  <a:t>05</a:t>
                </a:r>
              </a:p>
            </p:txBody>
          </p:sp>
          <p:sp>
            <p:nvSpPr>
              <p:cNvPr id="28" name="Freeform 28"/>
              <p:cNvSpPr/>
              <p:nvPr/>
            </p:nvSpPr>
            <p:spPr>
              <a:xfrm rot="10800000">
                <a:off x="2409825" y="2857500"/>
                <a:ext cx="2238375" cy="1047750"/>
              </a:xfrm>
              <a:prstGeom prst="chevron">
                <a:avLst/>
              </a:prstGeom>
              <a:solidFill>
                <a:schemeClr val="accent1"/>
              </a:solidFill>
              <a:ln>
                <a:noFill/>
              </a:ln>
            </p:spPr>
          </p:sp>
          <p:sp>
            <p:nvSpPr>
              <p:cNvPr id="29" name="TextBox 29"/>
              <p:cNvSpPr txBox="1"/>
              <p:nvPr/>
            </p:nvSpPr>
            <p:spPr>
              <a:xfrm>
                <a:off x="3140109" y="3256598"/>
                <a:ext cx="777807" cy="381381"/>
              </a:xfrm>
              <a:prstGeom prst="rect">
                <a:avLst/>
              </a:prstGeom>
              <a:noFill/>
              <a:ln>
                <a:noFill/>
              </a:ln>
            </p:spPr>
            <p:txBody>
              <a:bodyPr wrap="none" lIns="0" tIns="0" rIns="0" bIns="0" anchor="t" anchorCtr="0">
                <a:spAutoFit/>
              </a:bodyPr>
              <a:lstStyle/>
              <a:p>
                <a:pPr algn="ctr" rtl="1"/>
                <a:r>
                  <a:rPr lang="ar-SA" sz="1950" b="1" dirty="0">
                    <a:solidFill>
                      <a:srgbClr val="F6EFE4"/>
                    </a:solidFill>
                    <a:latin typeface="+mn-lt"/>
                    <a:ea typeface="+mn-ea"/>
                    <a:cs typeface="+mn-cs"/>
                    <a:rtl val="1"/>
                  </a:rPr>
                  <a:t>الطحن</a:t>
                </a:r>
              </a:p>
            </p:txBody>
          </p:sp>
          <p:sp>
            <p:nvSpPr>
              <p:cNvPr id="30" name="TextBox 30"/>
              <p:cNvSpPr txBox="1"/>
              <p:nvPr/>
            </p:nvSpPr>
            <p:spPr>
              <a:xfrm>
                <a:off x="3021330" y="4105275"/>
                <a:ext cx="1015365" cy="579120"/>
              </a:xfrm>
              <a:prstGeom prst="rect">
                <a:avLst/>
              </a:prstGeom>
              <a:noFill/>
              <a:ln>
                <a:noFill/>
              </a:ln>
            </p:spPr>
            <p:txBody>
              <a:bodyPr wrap="none" lIns="0" tIns="0" rIns="0" bIns="0" anchor="t" anchorCtr="0">
                <a:spAutoFit/>
              </a:bodyPr>
              <a:lstStyle/>
              <a:p>
                <a:pPr algn="ctr" rtl="1">
                  <a:lnSpc>
                    <a:spcPts val="2250"/>
                  </a:lnSpc>
                </a:pPr>
                <a:r>
                  <a:rPr lang="ar-SA" sz="1500" dirty="0">
                    <a:solidFill>
                      <a:schemeClr val="dk1"/>
                    </a:solidFill>
                    <a:latin typeface="+mn-lt"/>
                    <a:ea typeface="+mn-ea"/>
                    <a:cs typeface="+mn-cs"/>
                    <a:rtl val="1"/>
                  </a:rPr>
                  <a:t>طحن الحبوب</a:t>
                </a:r>
                <a:br/>
                <a:r>
                  <a:rPr lang="ar-SA" sz="1500" dirty="0">
                    <a:solidFill>
                      <a:schemeClr val="dk1"/>
                    </a:solidFill>
                    <a:latin typeface="+mn-lt"/>
                    <a:ea typeface="+mn-ea"/>
                    <a:cs typeface="+mn-cs"/>
                    <a:rtl val="1"/>
                  </a:rPr>
                  <a:t>المحمّصة</a:t>
                </a:r>
              </a:p>
            </p:txBody>
          </p:sp>
        </p:grpSp>
        <p:grpSp>
          <p:nvGrpSpPr>
            <p:cNvPr id="36" name="stage-brew"/>
            <p:cNvGrpSpPr/>
            <p:nvPr/>
          </p:nvGrpSpPr>
          <p:grpSpPr>
            <a:xfrm>
              <a:off x="695325" y="2543175"/>
              <a:ext cx="2238375" cy="2141220"/>
              <a:chOff x="695325" y="2543175"/>
              <a:chExt cx="2238375" cy="2141220"/>
            </a:xfrm>
          </p:grpSpPr>
          <p:sp>
            <p:nvSpPr>
              <p:cNvPr id="32" name="TextBox 32"/>
              <p:cNvSpPr txBox="1"/>
              <p:nvPr/>
            </p:nvSpPr>
            <p:spPr>
              <a:xfrm>
                <a:off x="1695831" y="2543175"/>
                <a:ext cx="237363" cy="293370"/>
              </a:xfrm>
              <a:prstGeom prst="rect">
                <a:avLst/>
              </a:prstGeom>
              <a:noFill/>
              <a:ln>
                <a:noFill/>
              </a:ln>
            </p:spPr>
            <p:txBody>
              <a:bodyPr wrap="none" lIns="0" tIns="0" rIns="0" bIns="0" anchor="t" anchorCtr="0">
                <a:spAutoFit/>
              </a:bodyPr>
              <a:lstStyle/>
              <a:p>
                <a:pPr algn="ctr" rtl="1"/>
                <a:r>
                  <a:rPr lang="ar-SA" sz="1500" dirty="0">
                    <a:solidFill>
                      <a:schemeClr val="accent2"/>
                    </a:solidFill>
                    <a:latin typeface="+mn-lt"/>
                    <a:ea typeface="+mn-ea"/>
                    <a:cs typeface="+mn-cs"/>
                  </a:rPr>
                  <a:t>06</a:t>
                </a:r>
              </a:p>
            </p:txBody>
          </p:sp>
          <p:sp>
            <p:nvSpPr>
              <p:cNvPr id="33" name="Freeform 33"/>
              <p:cNvSpPr/>
              <p:nvPr/>
            </p:nvSpPr>
            <p:spPr>
              <a:xfrm rot="10800000">
                <a:off x="695325" y="2857500"/>
                <a:ext cx="2238375" cy="1047750"/>
              </a:xfrm>
              <a:prstGeom prst="chevron">
                <a:avLst/>
              </a:prstGeom>
              <a:solidFill>
                <a:schemeClr val="accent1"/>
              </a:solidFill>
              <a:ln>
                <a:noFill/>
              </a:ln>
            </p:spPr>
          </p:sp>
          <p:sp>
            <p:nvSpPr>
              <p:cNvPr id="34" name="TextBox 34"/>
              <p:cNvSpPr txBox="1"/>
              <p:nvPr/>
            </p:nvSpPr>
            <p:spPr>
              <a:xfrm>
                <a:off x="1274010" y="3256598"/>
                <a:ext cx="1081005" cy="381381"/>
              </a:xfrm>
              <a:prstGeom prst="rect">
                <a:avLst/>
              </a:prstGeom>
              <a:noFill/>
              <a:ln>
                <a:noFill/>
              </a:ln>
            </p:spPr>
            <p:txBody>
              <a:bodyPr wrap="none" lIns="0" tIns="0" rIns="0" bIns="0" anchor="t" anchorCtr="0">
                <a:spAutoFit/>
              </a:bodyPr>
              <a:lstStyle/>
              <a:p>
                <a:pPr algn="ctr" rtl="1"/>
                <a:r>
                  <a:rPr lang="ar-SA" sz="1950" b="1" dirty="0">
                    <a:solidFill>
                      <a:srgbClr val="F6EFE4"/>
                    </a:solidFill>
                    <a:latin typeface="+mn-lt"/>
                    <a:ea typeface="+mn-ea"/>
                    <a:cs typeface="+mn-cs"/>
                    <a:rtl val="1"/>
                  </a:rPr>
                  <a:t>التخمير</a:t>
                </a:r>
              </a:p>
            </p:txBody>
          </p:sp>
          <p:sp>
            <p:nvSpPr>
              <p:cNvPr id="35" name="TextBox 35"/>
              <p:cNvSpPr txBox="1"/>
              <p:nvPr/>
            </p:nvSpPr>
            <p:spPr>
              <a:xfrm>
                <a:off x="1173480" y="4105275"/>
                <a:ext cx="1282065" cy="579120"/>
              </a:xfrm>
              <a:prstGeom prst="rect">
                <a:avLst/>
              </a:prstGeom>
              <a:noFill/>
              <a:ln>
                <a:noFill/>
              </a:ln>
            </p:spPr>
            <p:txBody>
              <a:bodyPr wrap="none" lIns="0" tIns="0" rIns="0" bIns="0" anchor="t" anchorCtr="0">
                <a:spAutoFit/>
              </a:bodyPr>
              <a:lstStyle/>
              <a:p>
                <a:pPr algn="ctr" rtl="1">
                  <a:lnSpc>
                    <a:spcPts val="2250"/>
                  </a:lnSpc>
                </a:pPr>
                <a:r>
                  <a:rPr lang="ar-SA" sz="1500" dirty="0">
                    <a:solidFill>
                      <a:schemeClr val="dk1"/>
                    </a:solidFill>
                    <a:latin typeface="+mn-lt"/>
                    <a:ea typeface="+mn-ea"/>
                    <a:cs typeface="+mn-cs"/>
                    <a:rtl val="1"/>
                  </a:rPr>
                  <a:t>نقع وتخمير</a:t>
                </a:r>
                <a:br/>
                <a:r>
                  <a:rPr lang="ar-SA" sz="1500" dirty="0">
                    <a:solidFill>
                      <a:schemeClr val="dk1"/>
                    </a:solidFill>
                    <a:latin typeface="+mn-lt"/>
                    <a:ea typeface="+mn-ea"/>
                    <a:cs typeface="+mn-cs"/>
                    <a:rtl val="1"/>
                  </a:rPr>
                  <a:t>على نار هادئة</a:t>
                </a:r>
              </a:p>
            </p:txBody>
          </p:sp>
        </p:grpSp>
      </p:grpSp>
      <p:grpSp>
        <p:nvGrpSpPr>
          <p:cNvPr id="40" name="!!roast"/>
          <p:cNvGrpSpPr/>
          <p:nvPr/>
        </p:nvGrpSpPr>
        <p:grpSpPr>
          <a:xfrm>
            <a:off x="4343400" y="4587240"/>
            <a:ext cx="2000250" cy="2000250"/>
            <a:chOff x="4343400" y="4587240"/>
            <a:chExt cx="2000250" cy="2000250"/>
          </a:xfrm>
        </p:grpSpPr>
        <p:pic>
          <p:nvPicPr>
            <p:cNvPr id="38" name="Image 38"/>
            <p:cNvPicPr>
              <a:picLocks noChangeAspect="1"/>
            </p:cNvPicPr>
            <p:nvPr/>
          </p:nvPicPr>
          <p:blipFill>
            <a:blip r:embed="rId2"/>
            <a:stretch>
              <a:fillRect/>
            </a:stretch>
          </p:blipFill>
          <p:spPr>
            <a:xfrm>
              <a:off x="4343400" y="4587240"/>
              <a:ext cx="2000250" cy="2000250"/>
            </a:xfrm>
            <a:custGeom>
              <a:avLst/>
              <a:gdLst/>
              <a:ahLst/>
              <a:cxnLst/>
              <a:rect l="l" t="t" r="r" b="b"/>
              <a:pathLst>
                <a:path w="2000250" h="2000250">
                  <a:moveTo>
                    <a:pt x="233362" y="1080135"/>
                  </a:moveTo>
                  <a:cubicBezTo>
                    <a:pt x="233362" y="1448371"/>
                    <a:pt x="531877" y="1746885"/>
                    <a:pt x="900112" y="1746885"/>
                  </a:cubicBezTo>
                  <a:cubicBezTo>
                    <a:pt x="1268348" y="1746885"/>
                    <a:pt x="1566862" y="1448371"/>
                    <a:pt x="1566862" y="1080135"/>
                  </a:cubicBezTo>
                  <a:cubicBezTo>
                    <a:pt x="1566862" y="711899"/>
                    <a:pt x="1268348" y="413385"/>
                    <a:pt x="900112" y="413385"/>
                  </a:cubicBezTo>
                  <a:cubicBezTo>
                    <a:pt x="531877" y="413385"/>
                    <a:pt x="233362" y="711899"/>
                    <a:pt x="233362" y="1080135"/>
                  </a:cubicBezTo>
                  <a:close/>
                </a:path>
              </a:pathLst>
            </a:custGeom>
          </p:spPr>
        </p:pic>
        <p:sp>
          <p:nvSpPr>
            <p:cNvPr id="39" name="Ellipse 39"/>
            <p:cNvSpPr/>
            <p:nvPr/>
          </p:nvSpPr>
          <p:spPr>
            <a:xfrm>
              <a:off x="4576762" y="5000625"/>
              <a:ext cx="1333500" cy="1333500"/>
            </a:xfrm>
            <a:prstGeom prst="ellipse">
              <a:avLst/>
            </a:prstGeom>
            <a:noFill/>
            <a:ln w="28575">
              <a:solidFill>
                <a:schemeClr val="accent2"/>
              </a:solidFill>
            </a:ln>
          </p:spPr>
        </p:sp>
      </p:grpSp>
      <p:sp>
        <p:nvSpPr>
          <p:cNvPr id="41" name="TextBox 41"/>
          <p:cNvSpPr txBox="1"/>
          <p:nvPr/>
        </p:nvSpPr>
        <p:spPr>
          <a:xfrm>
            <a:off x="7890053" y="6347460"/>
            <a:ext cx="3412693"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تنظيم عن: دائرة الثقافة والسياحة – أبوظبي</a:t>
            </a:r>
          </a:p>
        </p:txBody>
      </p:sp>
      <p:sp>
        <p:nvSpPr>
          <p:cNvPr id="42"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03</a:t>
            </a:r>
          </a:p>
        </p:txBody>
      </p:sp>
    </p:spTree>
  </p:cSld>
  <p:clrMapOvr>
    <a:masterClrMapping/>
  </p:clrMapOvr>
  <p:transition p14:dur="6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right)">
                                      <p:cBhvr>
                                        <p:cTn id="7" dur="1600"/>
                                        <p:tgtEl>
                                          <p:spTgt spid="37"/>
                                        </p:tgtEl>
                                      </p:cBhvr>
                                    </p:animEffect>
                                  </p:childTnLst>
                                </p:cTn>
                              </p:par>
                            </p:childTnLst>
                          </p:cTn>
                        </p:par>
                        <p:par>
                          <p:cTn id="8" fill="hold">
                            <p:stCondLst>
                              <p:cond delay="1600"/>
                            </p:stCondLst>
                            <p:childTnLst>
                              <p:par>
                                <p:cTn id="9" presetID="23" presetClass="entr" presetSubtype="16" fill="hold" grpId="0" nodeType="afterEffect">
                                  <p:stCondLst>
                                    <p:cond delay="50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4" name="!!roast"/>
          <p:cNvGrpSpPr/>
          <p:nvPr/>
        </p:nvGrpSpPr>
        <p:grpSpPr>
          <a:xfrm>
            <a:off x="104775" y="430530"/>
            <a:ext cx="5905500" cy="5905500"/>
            <a:chOff x="104775" y="430530"/>
            <a:chExt cx="5905500" cy="5905500"/>
          </a:xfrm>
        </p:grpSpPr>
        <p:pic>
          <p:nvPicPr>
            <p:cNvPr id="2" name="Image 2"/>
            <p:cNvPicPr>
              <a:picLocks noChangeAspect="1"/>
            </p:cNvPicPr>
            <p:nvPr/>
          </p:nvPicPr>
          <p:blipFill>
            <a:blip r:embed="rId2"/>
            <a:stretch>
              <a:fillRect/>
            </a:stretch>
          </p:blipFill>
          <p:spPr>
            <a:xfrm>
              <a:off x="104775" y="430530"/>
              <a:ext cx="5905500" cy="5905500"/>
            </a:xfrm>
            <a:custGeom>
              <a:avLst/>
              <a:gdLst/>
              <a:ahLst/>
              <a:cxnLst/>
              <a:rect l="l" t="t" r="r" b="b"/>
              <a:pathLst>
                <a:path w="5905500" h="5905500">
                  <a:moveTo>
                    <a:pt x="561975" y="3188970"/>
                  </a:moveTo>
                  <a:cubicBezTo>
                    <a:pt x="561975" y="4346283"/>
                    <a:pt x="1500162" y="5284470"/>
                    <a:pt x="2657475" y="5284470"/>
                  </a:cubicBezTo>
                  <a:cubicBezTo>
                    <a:pt x="3814788" y="5284470"/>
                    <a:pt x="4752975" y="4346283"/>
                    <a:pt x="4752975" y="3188970"/>
                  </a:cubicBezTo>
                  <a:cubicBezTo>
                    <a:pt x="4752975" y="2031657"/>
                    <a:pt x="3814788" y="1093470"/>
                    <a:pt x="2657475" y="1093470"/>
                  </a:cubicBezTo>
                  <a:cubicBezTo>
                    <a:pt x="1500162" y="1093470"/>
                    <a:pt x="561975" y="2031657"/>
                    <a:pt x="561975" y="3188970"/>
                  </a:cubicBezTo>
                  <a:close/>
                </a:path>
              </a:pathLst>
            </a:custGeom>
          </p:spPr>
        </p:pic>
        <p:sp>
          <p:nvSpPr>
            <p:cNvPr id="3" name="Ellipse 3"/>
            <p:cNvSpPr/>
            <p:nvPr/>
          </p:nvSpPr>
          <p:spPr>
            <a:xfrm>
              <a:off x="666750" y="1524000"/>
              <a:ext cx="4191000" cy="4191000"/>
            </a:xfrm>
            <a:prstGeom prst="ellipse">
              <a:avLst/>
            </a:prstGeom>
            <a:noFill/>
            <a:ln w="28575">
              <a:solidFill>
                <a:schemeClr val="accent2"/>
              </a:solidFill>
            </a:ln>
          </p:spPr>
        </p:sp>
      </p:grpSp>
      <p:grpSp>
        <p:nvGrpSpPr>
          <p:cNvPr id="9" name="header"/>
          <p:cNvGrpSpPr/>
          <p:nvPr/>
        </p:nvGrpSpPr>
        <p:grpSpPr>
          <a:xfrm>
            <a:off x="6259592" y="609600"/>
            <a:ext cx="5246608" cy="2711767"/>
            <a:chOff x="6259592" y="609600"/>
            <a:chExt cx="5246608" cy="2711767"/>
          </a:xfrm>
        </p:grpSpPr>
        <p:sp>
          <p:nvSpPr>
            <p:cNvPr id="5" name="Rectangle 5"/>
            <p:cNvSpPr/>
            <p:nvPr/>
          </p:nvSpPr>
          <p:spPr>
            <a:xfrm>
              <a:off x="11477625" y="609600"/>
              <a:ext cx="28575" cy="2628900"/>
            </a:xfrm>
            <a:prstGeom prst="rect">
              <a:avLst/>
            </a:prstGeom>
            <a:solidFill>
              <a:schemeClr val="accent2"/>
            </a:solidFill>
            <a:ln>
              <a:noFill/>
            </a:ln>
          </p:spPr>
        </p:sp>
        <p:sp>
          <p:nvSpPr>
            <p:cNvPr id="6" name="TextBox 6"/>
            <p:cNvSpPr txBox="1"/>
            <p:nvPr/>
          </p:nvSpPr>
          <p:spPr>
            <a:xfrm>
              <a:off x="8663940" y="714375"/>
              <a:ext cx="2640330"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المرحلة الرابعة · التحميص</a:t>
              </a:r>
            </a:p>
          </p:txBody>
        </p:sp>
        <p:sp>
          <p:nvSpPr>
            <p:cNvPr id="7" name="TextBox 7"/>
            <p:cNvSpPr txBox="1"/>
            <p:nvPr/>
          </p:nvSpPr>
          <p:spPr>
            <a:xfrm>
              <a:off x="8787765" y="1135380"/>
              <a:ext cx="2527173" cy="1256538"/>
            </a:xfrm>
            <a:prstGeom prst="rect">
              <a:avLst/>
            </a:prstGeom>
            <a:noFill/>
            <a:ln>
              <a:noFill/>
            </a:ln>
          </p:spPr>
          <p:txBody>
            <a:bodyPr wrap="none" lIns="0" tIns="0" rIns="0" bIns="0" anchor="t" anchorCtr="0">
              <a:spAutoFit/>
            </a:bodyPr>
            <a:lstStyle/>
            <a:p>
              <a:pPr algn="r" rtl="1">
                <a:lnSpc>
                  <a:spcPts val="4350"/>
                </a:lnSpc>
              </a:pPr>
              <a:r>
                <a:rPr lang="ar-SA" sz="3600" b="1" dirty="0">
                  <a:solidFill>
                    <a:schemeClr val="accent1"/>
                  </a:solidFill>
                  <a:latin typeface="+mj-lt"/>
                  <a:ea typeface="+mj-ea"/>
                  <a:cs typeface="+mj-cs"/>
                  <a:rtl val="1"/>
                </a:rPr>
                <a:t>في التحميص</a:t>
              </a:r>
              <a:br/>
              <a:r>
                <a:rPr lang="ar-SA" sz="3600" b="1" dirty="0">
                  <a:solidFill>
                    <a:schemeClr val="accent1"/>
                  </a:solidFill>
                  <a:latin typeface="+mj-lt"/>
                  <a:ea typeface="+mj-ea"/>
                  <a:cs typeface="+mj-cs"/>
                  <a:rtl val="1"/>
                </a:rPr>
                <a:t>يولد اللون</a:t>
              </a:r>
            </a:p>
          </p:txBody>
        </p:sp>
        <p:sp>
          <p:nvSpPr>
            <p:cNvPr id="8" name="TextBox 8"/>
            <p:cNvSpPr txBox="1"/>
            <p:nvPr/>
          </p:nvSpPr>
          <p:spPr>
            <a:xfrm>
              <a:off x="6259592" y="2462212"/>
              <a:ext cx="5048488" cy="859155"/>
            </a:xfrm>
            <a:prstGeom prst="rect">
              <a:avLst/>
            </a:prstGeom>
            <a:noFill/>
            <a:ln>
              <a:noFill/>
            </a:ln>
          </p:spPr>
          <p:txBody>
            <a:bodyPr wrap="none" lIns="0" tIns="0" rIns="0" bIns="0" anchor="t" anchorCtr="0">
              <a:spAutoFit/>
            </a:bodyPr>
            <a:lstStyle/>
            <a:p>
              <a:pPr algn="r" rtl="1">
                <a:lnSpc>
                  <a:spcPts val="3300"/>
                </a:lnSpc>
              </a:pPr>
              <a:r>
                <a:rPr lang="ar-SA" sz="2250" dirty="0">
                  <a:solidFill>
                    <a:schemeClr val="dk1"/>
                  </a:solidFill>
                  <a:latin typeface="+mn-lt"/>
                  <a:ea typeface="+mn-ea"/>
                  <a:cs typeface="+mn-cs"/>
                  <a:rtl val="1"/>
                </a:rPr>
                <a:t>يُحمَّص البن في التاوة ويُقلَّب بالمحماس</a:t>
              </a:r>
              <a:br/>
              <a:r>
                <a:rPr lang="ar-SA" sz="2250" dirty="0">
                  <a:solidFill>
                    <a:schemeClr val="dk1"/>
                  </a:solidFill>
                  <a:latin typeface="+mn-lt"/>
                  <a:ea typeface="+mn-ea"/>
                  <a:cs typeface="+mn-cs"/>
                  <a:rtl val="1"/>
                </a:rPr>
                <a:t xml:space="preserve">حتى يتحوّل لونه إلى </a:t>
              </a:r>
              <a:r>
                <a:rPr lang="ar-SA" sz="2250" b="1" dirty="0">
                  <a:solidFill>
                    <a:schemeClr val="accent1"/>
                  </a:solidFill>
                  <a:latin typeface="+mn-lt"/>
                  <a:ea typeface="+mn-ea"/>
                  <a:cs typeface="+mn-cs"/>
                  <a:rtl val="1"/>
                </a:rPr>
                <a:t>الأحمر أو البني</a:t>
              </a:r>
            </a:p>
          </p:txBody>
        </p:sp>
      </p:grpSp>
      <p:grpSp>
        <p:nvGrpSpPr>
          <p:cNvPr id="28" name="tools"/>
          <p:cNvGrpSpPr/>
          <p:nvPr/>
        </p:nvGrpSpPr>
        <p:grpSpPr>
          <a:xfrm>
            <a:off x="5112170" y="3656648"/>
            <a:ext cx="6180908" cy="1295781"/>
            <a:chOff x="5112170" y="3656648"/>
            <a:chExt cx="6180908" cy="1295781"/>
          </a:xfrm>
        </p:grpSpPr>
        <p:sp>
          <p:nvSpPr>
            <p:cNvPr id="10" name="Freeform 10"/>
            <p:cNvSpPr/>
            <p:nvPr/>
          </p:nvSpPr>
          <p:spPr>
            <a:xfrm>
              <a:off x="11108531" y="3662362"/>
              <a:ext cx="166688" cy="226219"/>
            </a:xfrm>
            <a:custGeom>
              <a:avLst/>
              <a:gdLst/>
              <a:ahLst/>
              <a:cxnLst/>
              <a:rect l="l" t="t" r="r" b="b"/>
              <a:pathLst>
                <a:path w="166688" h="226219">
                  <a:moveTo>
                    <a:pt x="83344" y="106454"/>
                  </a:moveTo>
                  <a:cubicBezTo>
                    <a:pt x="111121" y="67068"/>
                    <a:pt x="85332" y="13311"/>
                    <a:pt x="71438" y="0"/>
                  </a:cubicBezTo>
                  <a:cubicBezTo>
                    <a:pt x="71438" y="40422"/>
                    <a:pt x="44827" y="63091"/>
                    <a:pt x="27777" y="79843"/>
                  </a:cubicBezTo>
                  <a:cubicBezTo>
                    <a:pt x="10751" y="96607"/>
                    <a:pt x="0" y="119062"/>
                    <a:pt x="0" y="146375"/>
                  </a:cubicBezTo>
                  <a:cubicBezTo>
                    <a:pt x="0" y="190476"/>
                    <a:pt x="37314" y="226219"/>
                    <a:pt x="83344" y="226219"/>
                  </a:cubicBezTo>
                  <a:cubicBezTo>
                    <a:pt x="129373" y="226219"/>
                    <a:pt x="166688" y="190476"/>
                    <a:pt x="166688" y="146375"/>
                  </a:cubicBezTo>
                  <a:cubicBezTo>
                    <a:pt x="166688" y="125992"/>
                    <a:pt x="152019" y="93952"/>
                    <a:pt x="138910" y="79843"/>
                  </a:cubicBezTo>
                  <a:cubicBezTo>
                    <a:pt x="114098" y="119765"/>
                    <a:pt x="100132" y="119765"/>
                    <a:pt x="83344" y="106454"/>
                  </a:cubicBezTo>
                </a:path>
              </a:pathLst>
            </a:custGeom>
            <a:noFill/>
            <a:ln w="17859">
              <a:solidFill>
                <a:schemeClr val="accent2"/>
              </a:solidFill>
            </a:ln>
          </p:spPr>
        </p:sp>
        <p:sp>
          <p:nvSpPr>
            <p:cNvPr id="11" name="TextBox 11"/>
            <p:cNvSpPr txBox="1"/>
            <p:nvPr/>
          </p:nvSpPr>
          <p:spPr>
            <a:xfrm>
              <a:off x="6064422" y="3656648"/>
              <a:ext cx="4861134" cy="381381"/>
            </a:xfrm>
            <a:prstGeom prst="rect">
              <a:avLst/>
            </a:prstGeom>
            <a:noFill/>
            <a:ln>
              <a:noFill/>
            </a:ln>
          </p:spPr>
          <p:txBody>
            <a:bodyPr wrap="none" lIns="0" tIns="0" rIns="0" bIns="0" anchor="t" anchorCtr="0">
              <a:spAutoFit/>
            </a:bodyPr>
            <a:lstStyle/>
            <a:p>
              <a:pPr algn="r" rtl="1"/>
              <a:r>
                <a:rPr lang="ar-SA" sz="1950" b="1" dirty="0">
                  <a:solidFill>
                    <a:schemeClr val="accent1"/>
                  </a:solidFill>
                  <a:latin typeface="+mn-lt"/>
                  <a:ea typeface="+mn-ea"/>
                  <a:cs typeface="+mn-cs"/>
                  <a:rtl val="1"/>
                </a:rPr>
                <a:t>التاوة:</a:t>
              </a:r>
              <a:r>
                <a:rPr lang="ar-SA" sz="1950" dirty="0">
                  <a:solidFill>
                    <a:schemeClr val="dk1"/>
                  </a:solidFill>
                  <a:latin typeface="+mn-lt"/>
                  <a:ea typeface="+mn-ea"/>
                  <a:cs typeface="+mn-cs"/>
                  <a:rtl val="1"/>
                </a:rPr>
                <a:t xml:space="preserve"> مقلاة مستديرة واسعة للتحميص</a:t>
              </a:r>
            </a:p>
          </p:txBody>
        </p:sp>
        <p:grpSp>
          <p:nvGrpSpPr>
            <p:cNvPr id="20" name="Group 20"/>
            <p:cNvGrpSpPr/>
            <p:nvPr/>
          </p:nvGrpSpPr>
          <p:grpSpPr>
            <a:xfrm>
              <a:off x="11090672" y="4137422"/>
              <a:ext cx="202406" cy="202406"/>
              <a:chOff x="11090672" y="4137422"/>
              <a:chExt cx="202406" cy="202406"/>
            </a:xfrm>
          </p:grpSpPr>
          <p:sp>
            <p:nvSpPr>
              <p:cNvPr id="12" name="Freeform 12"/>
              <p:cNvSpPr/>
              <p:nvPr/>
            </p:nvSpPr>
            <p:spPr>
              <a:xfrm>
                <a:off x="11090672" y="4196953"/>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7859">
                <a:solidFill>
                  <a:schemeClr val="accent2"/>
                </a:solidFill>
              </a:ln>
            </p:spPr>
          </p:sp>
          <p:sp>
            <p:nvSpPr>
              <p:cNvPr id="13" name="Freeform 13"/>
              <p:cNvSpPr/>
              <p:nvPr/>
            </p:nvSpPr>
            <p:spPr>
              <a:xfrm>
                <a:off x="11150203" y="4137422"/>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7859">
                <a:solidFill>
                  <a:schemeClr val="accent2"/>
                </a:solidFill>
              </a:ln>
            </p:spPr>
          </p:sp>
          <p:sp>
            <p:nvSpPr>
              <p:cNvPr id="14" name="Freeform 14"/>
              <p:cNvSpPr/>
              <p:nvPr/>
            </p:nvSpPr>
            <p:spPr>
              <a:xfrm>
                <a:off x="11150203" y="4256484"/>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7859">
                <a:solidFill>
                  <a:schemeClr val="accent2"/>
                </a:solidFill>
              </a:ln>
            </p:spPr>
          </p:sp>
          <p:sp>
            <p:nvSpPr>
              <p:cNvPr id="15" name="Freeform 15"/>
              <p:cNvSpPr/>
              <p:nvPr/>
            </p:nvSpPr>
            <p:spPr>
              <a:xfrm>
                <a:off x="11090672" y="4316016"/>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7859">
                <a:solidFill>
                  <a:schemeClr val="accent2"/>
                </a:solidFill>
              </a:ln>
            </p:spPr>
          </p:sp>
          <p:sp>
            <p:nvSpPr>
              <p:cNvPr id="16" name="Freeform 16"/>
              <p:cNvSpPr/>
              <p:nvPr/>
            </p:nvSpPr>
            <p:spPr>
              <a:xfrm>
                <a:off x="11209734" y="4196953"/>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7859">
                <a:solidFill>
                  <a:schemeClr val="accent2"/>
                </a:solidFill>
              </a:ln>
            </p:spPr>
          </p:sp>
          <p:sp>
            <p:nvSpPr>
              <p:cNvPr id="17" name="Freeform 17"/>
              <p:cNvSpPr/>
              <p:nvPr/>
            </p:nvSpPr>
            <p:spPr>
              <a:xfrm>
                <a:off x="11269266" y="4137422"/>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7859">
                <a:solidFill>
                  <a:schemeClr val="accent2"/>
                </a:solidFill>
              </a:ln>
            </p:spPr>
          </p:sp>
          <p:sp>
            <p:nvSpPr>
              <p:cNvPr id="18" name="Freeform 18"/>
              <p:cNvSpPr/>
              <p:nvPr/>
            </p:nvSpPr>
            <p:spPr>
              <a:xfrm>
                <a:off x="11209734" y="4316016"/>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7859">
                <a:solidFill>
                  <a:schemeClr val="accent2"/>
                </a:solidFill>
              </a:ln>
            </p:spPr>
          </p:sp>
          <p:sp>
            <p:nvSpPr>
              <p:cNvPr id="19" name="Freeform 19"/>
              <p:cNvSpPr/>
              <p:nvPr/>
            </p:nvSpPr>
            <p:spPr>
              <a:xfrm>
                <a:off x="11269266" y="4256484"/>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7859">
                <a:solidFill>
                  <a:schemeClr val="accent2"/>
                </a:solidFill>
              </a:ln>
            </p:spPr>
          </p:sp>
        </p:grpSp>
        <p:sp>
          <p:nvSpPr>
            <p:cNvPr id="21" name="TextBox 21"/>
            <p:cNvSpPr txBox="1"/>
            <p:nvPr/>
          </p:nvSpPr>
          <p:spPr>
            <a:xfrm>
              <a:off x="5112170" y="4113848"/>
              <a:ext cx="5813386" cy="381381"/>
            </a:xfrm>
            <a:prstGeom prst="rect">
              <a:avLst/>
            </a:prstGeom>
            <a:noFill/>
            <a:ln>
              <a:noFill/>
            </a:ln>
          </p:spPr>
          <p:txBody>
            <a:bodyPr wrap="none" lIns="0" tIns="0" rIns="0" bIns="0" anchor="t" anchorCtr="0">
              <a:spAutoFit/>
            </a:bodyPr>
            <a:lstStyle/>
            <a:p>
              <a:pPr algn="r" rtl="1"/>
              <a:r>
                <a:rPr lang="ar-SA" sz="1950" b="1" dirty="0">
                  <a:solidFill>
                    <a:schemeClr val="accent1"/>
                  </a:solidFill>
                  <a:latin typeface="+mn-lt"/>
                  <a:ea typeface="+mn-ea"/>
                  <a:cs typeface="+mn-cs"/>
                  <a:rtl val="1"/>
                </a:rPr>
                <a:t>المحماس:</a:t>
              </a:r>
              <a:r>
                <a:rPr lang="ar-SA" sz="1950" dirty="0">
                  <a:solidFill>
                    <a:schemeClr val="dk1"/>
                  </a:solidFill>
                  <a:latin typeface="+mn-lt"/>
                  <a:ea typeface="+mn-ea"/>
                  <a:cs typeface="+mn-cs"/>
                  <a:rtl val="1"/>
                </a:rPr>
                <a:t xml:space="preserve"> ملعقة لتقليب الحبوب أثناء التحميص</a:t>
              </a:r>
            </a:p>
          </p:txBody>
        </p:sp>
        <p:grpSp>
          <p:nvGrpSpPr>
            <p:cNvPr id="26" name="Group 26"/>
            <p:cNvGrpSpPr/>
            <p:nvPr/>
          </p:nvGrpSpPr>
          <p:grpSpPr>
            <a:xfrm>
              <a:off x="11088478" y="4576762"/>
              <a:ext cx="198647" cy="238130"/>
              <a:chOff x="11088478" y="4576762"/>
              <a:chExt cx="198647" cy="238130"/>
            </a:xfrm>
          </p:grpSpPr>
          <p:sp>
            <p:nvSpPr>
              <p:cNvPr id="22" name="Freeform 22"/>
              <p:cNvSpPr/>
              <p:nvPr/>
            </p:nvSpPr>
            <p:spPr>
              <a:xfrm>
                <a:off x="11144250" y="4600575"/>
                <a:ext cx="35719" cy="107156"/>
              </a:xfrm>
              <a:custGeom>
                <a:avLst/>
                <a:gdLst/>
                <a:ahLst/>
                <a:cxnLst/>
                <a:rect l="l" t="t" r="r" b="b"/>
                <a:pathLst>
                  <a:path w="35719" h="107156">
                    <a:moveTo>
                      <a:pt x="0" y="107156"/>
                    </a:moveTo>
                    <a:lnTo>
                      <a:pt x="0" y="17859"/>
                    </a:lnTo>
                    <a:cubicBezTo>
                      <a:pt x="0" y="7996"/>
                      <a:pt x="7996" y="0"/>
                      <a:pt x="17859" y="0"/>
                    </a:cubicBezTo>
                    <a:cubicBezTo>
                      <a:pt x="27723" y="0"/>
                      <a:pt x="35719" y="7996"/>
                      <a:pt x="35719" y="17859"/>
                    </a:cubicBezTo>
                    <a:lnTo>
                      <a:pt x="35719" y="95250"/>
                    </a:lnTo>
                  </a:path>
                </a:pathLst>
              </a:custGeom>
              <a:noFill/>
              <a:ln w="17859">
                <a:solidFill>
                  <a:schemeClr val="accent2"/>
                </a:solidFill>
              </a:ln>
            </p:spPr>
          </p:sp>
          <p:sp>
            <p:nvSpPr>
              <p:cNvPr id="23" name="Freeform 23"/>
              <p:cNvSpPr/>
              <p:nvPr/>
            </p:nvSpPr>
            <p:spPr>
              <a:xfrm>
                <a:off x="11179969" y="4576762"/>
                <a:ext cx="35719" cy="119062"/>
              </a:xfrm>
              <a:custGeom>
                <a:avLst/>
                <a:gdLst/>
                <a:ahLst/>
                <a:cxnLst/>
                <a:rect l="l" t="t" r="r" b="b"/>
                <a:pathLst>
                  <a:path w="35719" h="119062">
                    <a:moveTo>
                      <a:pt x="0" y="41672"/>
                    </a:moveTo>
                    <a:lnTo>
                      <a:pt x="0" y="17859"/>
                    </a:lnTo>
                    <a:cubicBezTo>
                      <a:pt x="0" y="7996"/>
                      <a:pt x="7996" y="0"/>
                      <a:pt x="17859" y="0"/>
                    </a:cubicBezTo>
                    <a:cubicBezTo>
                      <a:pt x="27723" y="0"/>
                      <a:pt x="35719" y="7996"/>
                      <a:pt x="35719" y="17859"/>
                    </a:cubicBezTo>
                    <a:lnTo>
                      <a:pt x="35719" y="119062"/>
                    </a:lnTo>
                  </a:path>
                </a:pathLst>
              </a:custGeom>
              <a:noFill/>
              <a:ln w="17859">
                <a:solidFill>
                  <a:schemeClr val="accent2"/>
                </a:solidFill>
              </a:ln>
            </p:spPr>
          </p:sp>
          <p:sp>
            <p:nvSpPr>
              <p:cNvPr id="24" name="Freeform 24"/>
              <p:cNvSpPr/>
              <p:nvPr/>
            </p:nvSpPr>
            <p:spPr>
              <a:xfrm>
                <a:off x="11215688" y="4600575"/>
                <a:ext cx="35719" cy="95250"/>
              </a:xfrm>
              <a:custGeom>
                <a:avLst/>
                <a:gdLst/>
                <a:ahLst/>
                <a:cxnLst/>
                <a:rect l="l" t="t" r="r" b="b"/>
                <a:pathLst>
                  <a:path w="35719" h="95250">
                    <a:moveTo>
                      <a:pt x="0" y="17859"/>
                    </a:moveTo>
                    <a:cubicBezTo>
                      <a:pt x="0" y="7996"/>
                      <a:pt x="7996" y="0"/>
                      <a:pt x="17859" y="0"/>
                    </a:cubicBezTo>
                    <a:cubicBezTo>
                      <a:pt x="27723" y="0"/>
                      <a:pt x="35719" y="7996"/>
                      <a:pt x="35719" y="17859"/>
                    </a:cubicBezTo>
                    <a:lnTo>
                      <a:pt x="35719" y="95250"/>
                    </a:lnTo>
                  </a:path>
                </a:pathLst>
              </a:custGeom>
              <a:noFill/>
              <a:ln w="17859">
                <a:solidFill>
                  <a:schemeClr val="accent2"/>
                </a:solidFill>
              </a:ln>
            </p:spPr>
          </p:sp>
          <p:sp>
            <p:nvSpPr>
              <p:cNvPr id="25" name="Freeform 25"/>
              <p:cNvSpPr/>
              <p:nvPr/>
            </p:nvSpPr>
            <p:spPr>
              <a:xfrm>
                <a:off x="11088478" y="4624388"/>
                <a:ext cx="198647" cy="190504"/>
              </a:xfrm>
              <a:custGeom>
                <a:avLst/>
                <a:gdLst/>
                <a:ahLst/>
                <a:cxnLst/>
                <a:rect l="l" t="t" r="r" b="b"/>
                <a:pathLst>
                  <a:path w="198647" h="190504">
                    <a:moveTo>
                      <a:pt x="162929" y="17859"/>
                    </a:moveTo>
                    <a:cubicBezTo>
                      <a:pt x="162929" y="7996"/>
                      <a:pt x="170925" y="0"/>
                      <a:pt x="180788" y="0"/>
                    </a:cubicBezTo>
                    <a:cubicBezTo>
                      <a:pt x="190651" y="0"/>
                      <a:pt x="198647" y="7996"/>
                      <a:pt x="198647" y="17859"/>
                    </a:cubicBezTo>
                    <a:lnTo>
                      <a:pt x="198647" y="119062"/>
                    </a:lnTo>
                    <a:cubicBezTo>
                      <a:pt x="198647" y="158516"/>
                      <a:pt x="166664" y="190500"/>
                      <a:pt x="127210" y="190500"/>
                    </a:cubicBezTo>
                    <a:lnTo>
                      <a:pt x="103397" y="190500"/>
                    </a:lnTo>
                    <a:lnTo>
                      <a:pt x="105874" y="190500"/>
                    </a:lnTo>
                    <a:cubicBezTo>
                      <a:pt x="81842" y="190504"/>
                      <a:pt x="59418" y="178424"/>
                      <a:pt x="46200" y="158353"/>
                    </a:cubicBezTo>
                    <a:cubicBezTo>
                      <a:pt x="45419" y="157165"/>
                      <a:pt x="44641" y="155974"/>
                      <a:pt x="43866" y="154781"/>
                    </a:cubicBezTo>
                    <a:cubicBezTo>
                      <a:pt x="40151" y="149078"/>
                      <a:pt x="27114" y="126349"/>
                      <a:pt x="4742" y="86582"/>
                    </a:cubicBezTo>
                    <a:cubicBezTo>
                      <a:pt x="0" y="78153"/>
                      <a:pt x="2829" y="67481"/>
                      <a:pt x="11124" y="62508"/>
                    </a:cubicBezTo>
                    <a:cubicBezTo>
                      <a:pt x="19866" y="57262"/>
                      <a:pt x="31057" y="58636"/>
                      <a:pt x="38270" y="65842"/>
                    </a:cubicBezTo>
                    <a:lnTo>
                      <a:pt x="55772" y="83344"/>
                    </a:lnTo>
                  </a:path>
                </a:pathLst>
              </a:custGeom>
              <a:noFill/>
              <a:ln w="17859">
                <a:solidFill>
                  <a:schemeClr val="accent2"/>
                </a:solidFill>
              </a:ln>
            </p:spPr>
          </p:sp>
        </p:grpSp>
        <p:sp>
          <p:nvSpPr>
            <p:cNvPr id="27" name="TextBox 27"/>
            <p:cNvSpPr txBox="1"/>
            <p:nvPr/>
          </p:nvSpPr>
          <p:spPr>
            <a:xfrm>
              <a:off x="5689690" y="4571048"/>
              <a:ext cx="5235866" cy="381381"/>
            </a:xfrm>
            <a:prstGeom prst="rect">
              <a:avLst/>
            </a:prstGeom>
            <a:noFill/>
            <a:ln>
              <a:noFill/>
            </a:ln>
          </p:spPr>
          <p:txBody>
            <a:bodyPr wrap="none" lIns="0" tIns="0" rIns="0" bIns="0" anchor="t" anchorCtr="0">
              <a:spAutoFit/>
            </a:bodyPr>
            <a:lstStyle/>
            <a:p>
              <a:pPr algn="r" rtl="1"/>
              <a:r>
                <a:rPr lang="ar-SA" sz="1950" b="1" dirty="0">
                  <a:solidFill>
                    <a:schemeClr val="accent1"/>
                  </a:solidFill>
                  <a:latin typeface="+mn-lt"/>
                  <a:ea typeface="+mn-ea"/>
                  <a:cs typeface="+mn-cs"/>
                  <a:rtl val="1"/>
                </a:rPr>
                <a:t>المهباش:</a:t>
              </a:r>
              <a:r>
                <a:rPr lang="ar-SA" sz="1950" dirty="0">
                  <a:solidFill>
                    <a:schemeClr val="dk1"/>
                  </a:solidFill>
                  <a:latin typeface="+mn-lt"/>
                  <a:ea typeface="+mn-ea"/>
                  <a:cs typeface="+mn-cs"/>
                  <a:rtl val="1"/>
                </a:rPr>
                <a:t xml:space="preserve"> ملقط حديدي لوضع الجمر وتوزيعه</a:t>
              </a:r>
            </a:p>
          </p:txBody>
        </p:sp>
      </p:grpSp>
      <p:grpSp>
        <p:nvGrpSpPr>
          <p:cNvPr id="38" name="color-shift"/>
          <p:cNvGrpSpPr/>
          <p:nvPr/>
        </p:nvGrpSpPr>
        <p:grpSpPr>
          <a:xfrm>
            <a:off x="6499250" y="5276850"/>
            <a:ext cx="5009617" cy="779145"/>
            <a:chOff x="6499250" y="5276850"/>
            <a:chExt cx="5009617" cy="779145"/>
          </a:xfrm>
        </p:grpSpPr>
        <p:sp>
          <p:nvSpPr>
            <p:cNvPr id="29" name="Ellipse 29"/>
            <p:cNvSpPr/>
            <p:nvPr/>
          </p:nvSpPr>
          <p:spPr>
            <a:xfrm>
              <a:off x="10744200" y="5276850"/>
              <a:ext cx="342900" cy="342900"/>
            </a:xfrm>
            <a:prstGeom prst="ellipse">
              <a:avLst/>
            </a:prstGeom>
            <a:solidFill>
              <a:srgbClr val="B9B18E"/>
            </a:solidFill>
            <a:ln>
              <a:noFill/>
            </a:ln>
          </p:spPr>
        </p:sp>
        <p:sp>
          <p:nvSpPr>
            <p:cNvPr id="30" name="Line 30"/>
            <p:cNvSpPr/>
            <p:nvPr/>
          </p:nvSpPr>
          <p:spPr>
            <a:xfrm flipH="1">
              <a:off x="9791700" y="5448300"/>
              <a:ext cx="838200" cy="1"/>
            </a:xfrm>
            <a:prstGeom prst="line">
              <a:avLst/>
            </a:prstGeom>
            <a:noFill/>
            <a:ln w="19050">
              <a:solidFill>
                <a:srgbClr val="6E5A4C"/>
              </a:solidFill>
              <a:tailEnd type="triangle" w="lg" len="lg"/>
            </a:ln>
          </p:spPr>
        </p:sp>
        <p:sp>
          <p:nvSpPr>
            <p:cNvPr id="31" name="Ellipse 31"/>
            <p:cNvSpPr/>
            <p:nvPr/>
          </p:nvSpPr>
          <p:spPr>
            <a:xfrm>
              <a:off x="9315450" y="5276850"/>
              <a:ext cx="342900" cy="342900"/>
            </a:xfrm>
            <a:prstGeom prst="ellipse">
              <a:avLst/>
            </a:prstGeom>
            <a:solidFill>
              <a:srgbClr val="8E3B2A"/>
            </a:solidFill>
            <a:ln>
              <a:noFill/>
            </a:ln>
          </p:spPr>
        </p:sp>
        <p:sp>
          <p:nvSpPr>
            <p:cNvPr id="32" name="Line 32"/>
            <p:cNvSpPr/>
            <p:nvPr/>
          </p:nvSpPr>
          <p:spPr>
            <a:xfrm flipH="1">
              <a:off x="8362950" y="5448300"/>
              <a:ext cx="838200" cy="1"/>
            </a:xfrm>
            <a:prstGeom prst="line">
              <a:avLst/>
            </a:prstGeom>
            <a:noFill/>
            <a:ln w="19050">
              <a:solidFill>
                <a:srgbClr val="6E5A4C"/>
              </a:solidFill>
              <a:tailEnd type="triangle" w="lg" len="lg"/>
            </a:ln>
          </p:spPr>
        </p:sp>
        <p:sp>
          <p:nvSpPr>
            <p:cNvPr id="33" name="Ellipse 33"/>
            <p:cNvSpPr/>
            <p:nvPr/>
          </p:nvSpPr>
          <p:spPr>
            <a:xfrm>
              <a:off x="7886700" y="5276850"/>
              <a:ext cx="342900" cy="342900"/>
            </a:xfrm>
            <a:prstGeom prst="ellipse">
              <a:avLst/>
            </a:prstGeom>
            <a:solidFill>
              <a:srgbClr val="5A3521"/>
            </a:solidFill>
            <a:ln>
              <a:noFill/>
            </a:ln>
          </p:spPr>
        </p:sp>
        <p:sp>
          <p:nvSpPr>
            <p:cNvPr id="34" name="TextBox 34"/>
            <p:cNvSpPr txBox="1"/>
            <p:nvPr/>
          </p:nvSpPr>
          <p:spPr>
            <a:xfrm>
              <a:off x="10322433" y="5762625"/>
              <a:ext cx="1186434" cy="293370"/>
            </a:xfrm>
            <a:prstGeom prst="rect">
              <a:avLst/>
            </a:prstGeom>
            <a:noFill/>
            <a:ln>
              <a:noFill/>
            </a:ln>
          </p:spPr>
          <p:txBody>
            <a:bodyPr wrap="none" lIns="0" tIns="0" rIns="0" bIns="0" anchor="t" anchorCtr="0">
              <a:spAutoFit/>
            </a:bodyPr>
            <a:lstStyle/>
            <a:p>
              <a:pPr algn="ctr" rtl="1"/>
              <a:r>
                <a:rPr lang="ar-SA" sz="1500" dirty="0">
                  <a:solidFill>
                    <a:schemeClr val="dk1"/>
                  </a:solidFill>
                  <a:latin typeface="+mn-lt"/>
                  <a:ea typeface="+mn-ea"/>
                  <a:cs typeface="+mn-cs"/>
                  <a:rtl val="1"/>
                </a:rPr>
                <a:t>قبل التحميص</a:t>
              </a:r>
            </a:p>
          </p:txBody>
        </p:sp>
        <p:sp>
          <p:nvSpPr>
            <p:cNvPr id="35" name="TextBox 35"/>
            <p:cNvSpPr txBox="1"/>
            <p:nvPr/>
          </p:nvSpPr>
          <p:spPr>
            <a:xfrm>
              <a:off x="9257157" y="5762625"/>
              <a:ext cx="459486" cy="293370"/>
            </a:xfrm>
            <a:prstGeom prst="rect">
              <a:avLst/>
            </a:prstGeom>
            <a:noFill/>
            <a:ln>
              <a:noFill/>
            </a:ln>
          </p:spPr>
          <p:txBody>
            <a:bodyPr wrap="none" lIns="0" tIns="0" rIns="0" bIns="0" anchor="t" anchorCtr="0">
              <a:spAutoFit/>
            </a:bodyPr>
            <a:lstStyle/>
            <a:p>
              <a:pPr algn="ctr" rtl="1"/>
              <a:r>
                <a:rPr lang="ar-SA" sz="1500" dirty="0">
                  <a:solidFill>
                    <a:schemeClr val="dk1"/>
                  </a:solidFill>
                  <a:latin typeface="+mn-lt"/>
                  <a:ea typeface="+mn-ea"/>
                  <a:cs typeface="+mn-cs"/>
                  <a:rtl val="1"/>
                </a:rPr>
                <a:t>أحمر</a:t>
              </a:r>
            </a:p>
          </p:txBody>
        </p:sp>
        <p:sp>
          <p:nvSpPr>
            <p:cNvPr id="36" name="TextBox 36"/>
            <p:cNvSpPr txBox="1"/>
            <p:nvPr/>
          </p:nvSpPr>
          <p:spPr>
            <a:xfrm>
              <a:off x="7883938" y="5762625"/>
              <a:ext cx="348425" cy="293370"/>
            </a:xfrm>
            <a:prstGeom prst="rect">
              <a:avLst/>
            </a:prstGeom>
            <a:noFill/>
            <a:ln>
              <a:noFill/>
            </a:ln>
          </p:spPr>
          <p:txBody>
            <a:bodyPr wrap="none" lIns="0" tIns="0" rIns="0" bIns="0" anchor="t" anchorCtr="0">
              <a:spAutoFit/>
            </a:bodyPr>
            <a:lstStyle/>
            <a:p>
              <a:pPr algn="ctr" rtl="1"/>
              <a:r>
                <a:rPr lang="ar-SA" sz="1500" dirty="0">
                  <a:solidFill>
                    <a:schemeClr val="dk1"/>
                  </a:solidFill>
                  <a:latin typeface="+mn-lt"/>
                  <a:ea typeface="+mn-ea"/>
                  <a:cs typeface="+mn-cs"/>
                  <a:rtl val="1"/>
                </a:rPr>
                <a:t>بني</a:t>
              </a:r>
            </a:p>
          </p:txBody>
        </p:sp>
        <p:sp>
          <p:nvSpPr>
            <p:cNvPr id="37" name="TextBox 37"/>
            <p:cNvSpPr txBox="1"/>
            <p:nvPr/>
          </p:nvSpPr>
          <p:spPr>
            <a:xfrm>
              <a:off x="6499250" y="5394960"/>
              <a:ext cx="1126846"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ألوان توضيحية</a:t>
              </a:r>
            </a:p>
          </p:txBody>
        </p:sp>
      </p:grpSp>
      <p:sp>
        <p:nvSpPr>
          <p:cNvPr id="39" name="TextBox 39"/>
          <p:cNvSpPr txBox="1"/>
          <p:nvPr/>
        </p:nvSpPr>
        <p:spPr>
          <a:xfrm>
            <a:off x="8027365" y="6347460"/>
            <a:ext cx="3275381"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المصدر: دائرة الثقافة والسياحة – أبوظبي</a:t>
            </a:r>
          </a:p>
        </p:txBody>
      </p:sp>
      <p:sp>
        <p:nvSpPr>
          <p:cNvPr id="40"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04</a:t>
            </a:r>
          </a:p>
        </p:txBody>
      </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right)">
                                      <p:cBhvr>
                                        <p:cTn id="7" dur="9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2821625" y="609600"/>
            <a:ext cx="8684575" cy="1568767"/>
            <a:chOff x="2821625" y="609600"/>
            <a:chExt cx="8684575" cy="1568767"/>
          </a:xfrm>
        </p:grpSpPr>
        <p:sp>
          <p:nvSpPr>
            <p:cNvPr id="2" name="Rectangle 2"/>
            <p:cNvSpPr/>
            <p:nvPr/>
          </p:nvSpPr>
          <p:spPr>
            <a:xfrm>
              <a:off x="11477625" y="609600"/>
              <a:ext cx="28575" cy="1524000"/>
            </a:xfrm>
            <a:prstGeom prst="rect">
              <a:avLst/>
            </a:prstGeom>
            <a:solidFill>
              <a:schemeClr val="accent2"/>
            </a:solidFill>
            <a:ln>
              <a:noFill/>
            </a:ln>
          </p:spPr>
        </p:sp>
        <p:sp>
          <p:nvSpPr>
            <p:cNvPr id="3" name="TextBox 3"/>
            <p:cNvSpPr txBox="1"/>
            <p:nvPr/>
          </p:nvSpPr>
          <p:spPr>
            <a:xfrm>
              <a:off x="8159115" y="714375"/>
              <a:ext cx="3145155"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الثاني · الموقد والأدوات</a:t>
              </a:r>
            </a:p>
          </p:txBody>
        </p:sp>
        <p:sp>
          <p:nvSpPr>
            <p:cNvPr id="4" name="TextBox 4"/>
            <p:cNvSpPr txBox="1"/>
            <p:nvPr/>
          </p:nvSpPr>
          <p:spPr>
            <a:xfrm>
              <a:off x="2821625" y="1097280"/>
              <a:ext cx="8493313"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من حفرة في الأرض إلى كوار المجلس</a:t>
              </a:r>
            </a:p>
          </p:txBody>
        </p:sp>
        <p:sp>
          <p:nvSpPr>
            <p:cNvPr id="5" name="TextBox 5"/>
            <p:cNvSpPr txBox="1"/>
            <p:nvPr/>
          </p:nvSpPr>
          <p:spPr>
            <a:xfrm>
              <a:off x="4651819" y="1738312"/>
              <a:ext cx="6656261" cy="440055"/>
            </a:xfrm>
            <a:prstGeom prst="rect">
              <a:avLst/>
            </a:prstGeom>
            <a:noFill/>
            <a:ln>
              <a:noFill/>
            </a:ln>
          </p:spPr>
          <p:txBody>
            <a:bodyPr wrap="none" lIns="0" tIns="0" rIns="0" bIns="0" anchor="t" anchorCtr="0">
              <a:spAutoFit/>
            </a:bodyPr>
            <a:lstStyle/>
            <a:p>
              <a:pPr algn="r" rtl="1"/>
              <a:r>
                <a:rPr lang="ar-SA" sz="2250" dirty="0">
                  <a:solidFill>
                    <a:schemeClr val="dk1"/>
                  </a:solidFill>
                  <a:latin typeface="+mn-lt"/>
                  <a:ea typeface="+mn-ea"/>
                  <a:cs typeface="+mn-cs"/>
                  <a:rtl val="1"/>
                </a:rPr>
                <a:t>انتقل موقد القهوة من البادية إلى قلب المجلس</a:t>
              </a:r>
            </a:p>
          </p:txBody>
        </p:sp>
      </p:grpSp>
      <p:grpSp>
        <p:nvGrpSpPr>
          <p:cNvPr id="20" name="hearth-before"/>
          <p:cNvGrpSpPr/>
          <p:nvPr/>
        </p:nvGrpSpPr>
        <p:grpSpPr>
          <a:xfrm>
            <a:off x="7429500" y="2771775"/>
            <a:ext cx="3877056" cy="2333054"/>
            <a:chOff x="7429500" y="2771775"/>
            <a:chExt cx="3877056" cy="2333054"/>
          </a:xfrm>
        </p:grpSpPr>
        <p:grpSp>
          <p:nvGrpSpPr>
            <p:cNvPr id="12" name="Group 12"/>
            <p:cNvGrpSpPr/>
            <p:nvPr/>
          </p:nvGrpSpPr>
          <p:grpSpPr>
            <a:xfrm>
              <a:off x="9144000" y="2771775"/>
              <a:ext cx="289452" cy="285750"/>
              <a:chOff x="9144000" y="2771775"/>
              <a:chExt cx="289452" cy="285750"/>
            </a:xfrm>
          </p:grpSpPr>
          <p:sp>
            <p:nvSpPr>
              <p:cNvPr id="7" name="Freeform 7"/>
              <p:cNvSpPr/>
              <p:nvPr/>
            </p:nvSpPr>
            <p:spPr>
              <a:xfrm>
                <a:off x="9144000" y="2930256"/>
                <a:ext cx="222250" cy="32290"/>
              </a:xfrm>
              <a:custGeom>
                <a:avLst/>
                <a:gdLst/>
                <a:ahLst/>
                <a:cxnLst/>
                <a:rect l="l" t="t" r="r" b="b"/>
                <a:pathLst>
                  <a:path w="222250" h="32290">
                    <a:moveTo>
                      <a:pt x="0" y="16145"/>
                    </a:moveTo>
                    <a:cubicBezTo>
                      <a:pt x="13176" y="26337"/>
                      <a:pt x="32972" y="32290"/>
                      <a:pt x="55563" y="32020"/>
                    </a:cubicBezTo>
                    <a:cubicBezTo>
                      <a:pt x="78153" y="32290"/>
                      <a:pt x="97949" y="26337"/>
                      <a:pt x="111125" y="16145"/>
                    </a:cubicBezTo>
                    <a:cubicBezTo>
                      <a:pt x="124301" y="5953"/>
                      <a:pt x="144098" y="0"/>
                      <a:pt x="166688" y="270"/>
                    </a:cubicBezTo>
                    <a:cubicBezTo>
                      <a:pt x="189278" y="0"/>
                      <a:pt x="209074" y="5953"/>
                      <a:pt x="222250" y="16145"/>
                    </a:cubicBezTo>
                  </a:path>
                </a:pathLst>
              </a:custGeom>
              <a:noFill/>
              <a:ln w="23813">
                <a:solidFill>
                  <a:schemeClr val="accent1"/>
                </a:solidFill>
              </a:ln>
            </p:spPr>
          </p:sp>
          <p:sp>
            <p:nvSpPr>
              <p:cNvPr id="8" name="Freeform 8"/>
              <p:cNvSpPr/>
              <p:nvPr/>
            </p:nvSpPr>
            <p:spPr>
              <a:xfrm>
                <a:off x="9207237" y="2771775"/>
                <a:ext cx="16138" cy="63500"/>
              </a:xfrm>
              <a:custGeom>
                <a:avLst/>
                <a:gdLst/>
                <a:ahLst/>
                <a:cxnLst/>
                <a:rect l="l" t="t" r="r" b="b"/>
                <a:pathLst>
                  <a:path w="16138" h="63500">
                    <a:moveTo>
                      <a:pt x="16138" y="0"/>
                    </a:moveTo>
                    <a:cubicBezTo>
                      <a:pt x="5938" y="7321"/>
                      <a:pt x="0" y="19197"/>
                      <a:pt x="263" y="31750"/>
                    </a:cubicBezTo>
                    <a:cubicBezTo>
                      <a:pt x="0" y="44303"/>
                      <a:pt x="5938" y="56179"/>
                      <a:pt x="16138" y="63500"/>
                    </a:cubicBezTo>
                  </a:path>
                </a:pathLst>
              </a:custGeom>
              <a:noFill/>
              <a:ln w="23813">
                <a:solidFill>
                  <a:schemeClr val="accent1"/>
                </a:solidFill>
              </a:ln>
            </p:spPr>
          </p:sp>
          <p:sp>
            <p:nvSpPr>
              <p:cNvPr id="9" name="Freeform 9"/>
              <p:cNvSpPr/>
              <p:nvPr/>
            </p:nvSpPr>
            <p:spPr>
              <a:xfrm>
                <a:off x="9270737" y="2771775"/>
                <a:ext cx="16138" cy="63500"/>
              </a:xfrm>
              <a:custGeom>
                <a:avLst/>
                <a:gdLst/>
                <a:ahLst/>
                <a:cxnLst/>
                <a:rect l="l" t="t" r="r" b="b"/>
                <a:pathLst>
                  <a:path w="16138" h="63500">
                    <a:moveTo>
                      <a:pt x="16138" y="0"/>
                    </a:moveTo>
                    <a:cubicBezTo>
                      <a:pt x="5938" y="7321"/>
                      <a:pt x="0" y="19197"/>
                      <a:pt x="263" y="31750"/>
                    </a:cubicBezTo>
                    <a:cubicBezTo>
                      <a:pt x="0" y="44303"/>
                      <a:pt x="5938" y="56179"/>
                      <a:pt x="16138" y="63500"/>
                    </a:cubicBezTo>
                  </a:path>
                </a:pathLst>
              </a:custGeom>
              <a:noFill/>
              <a:ln w="23813">
                <a:solidFill>
                  <a:schemeClr val="accent1"/>
                </a:solidFill>
              </a:ln>
            </p:spPr>
          </p:sp>
          <p:sp>
            <p:nvSpPr>
              <p:cNvPr id="10" name="Freeform 10"/>
              <p:cNvSpPr/>
              <p:nvPr/>
            </p:nvSpPr>
            <p:spPr>
              <a:xfrm>
                <a:off x="9144000" y="2882900"/>
                <a:ext cx="222250" cy="174625"/>
              </a:xfrm>
              <a:custGeom>
                <a:avLst/>
                <a:gdLst/>
                <a:ahLst/>
                <a:cxnLst/>
                <a:rect l="l" t="t" r="r" b="b"/>
                <a:pathLst>
                  <a:path w="222250" h="174625">
                    <a:moveTo>
                      <a:pt x="0" y="0"/>
                    </a:moveTo>
                    <a:lnTo>
                      <a:pt x="222250" y="0"/>
                    </a:lnTo>
                    <a:lnTo>
                      <a:pt x="222250" y="79375"/>
                    </a:lnTo>
                    <a:cubicBezTo>
                      <a:pt x="222250" y="131980"/>
                      <a:pt x="179605" y="174625"/>
                      <a:pt x="127000" y="174625"/>
                    </a:cubicBezTo>
                    <a:lnTo>
                      <a:pt x="95250" y="174625"/>
                    </a:lnTo>
                    <a:cubicBezTo>
                      <a:pt x="42645" y="174625"/>
                      <a:pt x="0" y="131980"/>
                      <a:pt x="0" y="79375"/>
                    </a:cubicBezTo>
                    <a:lnTo>
                      <a:pt x="0" y="0"/>
                    </a:lnTo>
                  </a:path>
                </a:pathLst>
              </a:custGeom>
              <a:noFill/>
              <a:ln w="23813">
                <a:solidFill>
                  <a:schemeClr val="accent1"/>
                </a:solidFill>
              </a:ln>
            </p:spPr>
          </p:sp>
          <p:sp>
            <p:nvSpPr>
              <p:cNvPr id="11" name="Freeform 11"/>
              <p:cNvSpPr/>
              <p:nvPr/>
            </p:nvSpPr>
            <p:spPr>
              <a:xfrm>
                <a:off x="9362218" y="2894338"/>
                <a:ext cx="71234" cy="104293"/>
              </a:xfrm>
              <a:custGeom>
                <a:avLst/>
                <a:gdLst/>
                <a:ahLst/>
                <a:cxnLst/>
                <a:rect l="l" t="t" r="r" b="b"/>
                <a:pathLst>
                  <a:path w="71234" h="104293">
                    <a:moveTo>
                      <a:pt x="0" y="95338"/>
                    </a:moveTo>
                    <a:cubicBezTo>
                      <a:pt x="19508" y="104293"/>
                      <a:pt x="42595" y="99092"/>
                      <a:pt x="56379" y="82637"/>
                    </a:cubicBezTo>
                    <a:cubicBezTo>
                      <a:pt x="70162" y="66182"/>
                      <a:pt x="71234" y="42541"/>
                      <a:pt x="58998" y="24905"/>
                    </a:cubicBezTo>
                    <a:cubicBezTo>
                      <a:pt x="46761" y="7270"/>
                      <a:pt x="24239" y="0"/>
                      <a:pt x="4001" y="7152"/>
                    </a:cubicBezTo>
                  </a:path>
                </a:pathLst>
              </a:custGeom>
              <a:noFill/>
              <a:ln w="23813">
                <a:solidFill>
                  <a:schemeClr val="accent1"/>
                </a:solidFill>
              </a:ln>
            </p:spPr>
          </p:sp>
        </p:grpSp>
        <p:sp>
          <p:nvSpPr>
            <p:cNvPr id="13" name="Line 13"/>
            <p:cNvSpPr/>
            <p:nvPr/>
          </p:nvSpPr>
          <p:spPr>
            <a:xfrm>
              <a:off x="7429500" y="3619500"/>
              <a:ext cx="3714750" cy="9525"/>
            </a:xfrm>
            <a:custGeom>
              <a:avLst/>
              <a:gdLst/>
              <a:ahLst/>
              <a:cxnLst/>
              <a:rect l="l" t="t" r="r" b="b"/>
              <a:pathLst>
                <a:path w="3714750" h="9525">
                  <a:moveTo>
                    <a:pt x="0" y="0"/>
                  </a:moveTo>
                  <a:lnTo>
                    <a:pt x="3714750" y="0"/>
                  </a:lnTo>
                </a:path>
              </a:pathLst>
            </a:custGeom>
            <a:noFill/>
            <a:ln w="19050">
              <a:solidFill>
                <a:srgbClr val="6E5A4C"/>
              </a:solidFill>
            </a:ln>
          </p:spPr>
        </p:sp>
        <p:sp>
          <p:nvSpPr>
            <p:cNvPr id="14" name="Freeform 14"/>
            <p:cNvSpPr/>
            <p:nvPr/>
          </p:nvSpPr>
          <p:spPr>
            <a:xfrm>
              <a:off x="8429625" y="3048000"/>
              <a:ext cx="1714500" cy="1143000"/>
            </a:xfrm>
            <a:prstGeom prst="chord">
              <a:avLst>
                <a:gd name="adj1" fmla="val 0"/>
                <a:gd name="adj2" fmla="val 10800000"/>
              </a:avLst>
            </a:prstGeom>
            <a:solidFill>
              <a:schemeClr val="accent6"/>
            </a:solidFill>
            <a:ln w="19050">
              <a:solidFill>
                <a:srgbClr val="6E5A4C"/>
              </a:solidFill>
            </a:ln>
          </p:spPr>
        </p:sp>
        <p:sp>
          <p:nvSpPr>
            <p:cNvPr id="15" name="Ellipse 15"/>
            <p:cNvSpPr/>
            <p:nvPr/>
          </p:nvSpPr>
          <p:spPr>
            <a:xfrm>
              <a:off x="8991600" y="3733800"/>
              <a:ext cx="114300" cy="114300"/>
            </a:xfrm>
            <a:prstGeom prst="ellipse">
              <a:avLst/>
            </a:prstGeom>
            <a:solidFill>
              <a:srgbClr val="C4622D"/>
            </a:solidFill>
            <a:ln>
              <a:noFill/>
            </a:ln>
          </p:spPr>
        </p:sp>
        <p:sp>
          <p:nvSpPr>
            <p:cNvPr id="16" name="Ellipse 16"/>
            <p:cNvSpPr/>
            <p:nvPr/>
          </p:nvSpPr>
          <p:spPr>
            <a:xfrm>
              <a:off x="9191625" y="3781425"/>
              <a:ext cx="133350" cy="133350"/>
            </a:xfrm>
            <a:prstGeom prst="ellipse">
              <a:avLst/>
            </a:prstGeom>
            <a:solidFill>
              <a:schemeClr val="accent2"/>
            </a:solidFill>
            <a:ln>
              <a:noFill/>
            </a:ln>
          </p:spPr>
        </p:sp>
        <p:sp>
          <p:nvSpPr>
            <p:cNvPr id="17" name="Ellipse 17"/>
            <p:cNvSpPr/>
            <p:nvPr/>
          </p:nvSpPr>
          <p:spPr>
            <a:xfrm>
              <a:off x="9429750" y="3743325"/>
              <a:ext cx="114300" cy="114300"/>
            </a:xfrm>
            <a:prstGeom prst="ellipse">
              <a:avLst/>
            </a:prstGeom>
            <a:solidFill>
              <a:srgbClr val="C4622D"/>
            </a:solidFill>
            <a:ln>
              <a:noFill/>
            </a:ln>
          </p:spPr>
        </p:sp>
        <p:sp>
          <p:nvSpPr>
            <p:cNvPr id="18" name="TextBox 18"/>
            <p:cNvSpPr txBox="1"/>
            <p:nvPr/>
          </p:nvSpPr>
          <p:spPr>
            <a:xfrm>
              <a:off x="10528749" y="4342448"/>
              <a:ext cx="777807" cy="381381"/>
            </a:xfrm>
            <a:prstGeom prst="rect">
              <a:avLst/>
            </a:prstGeom>
            <a:noFill/>
            <a:ln>
              <a:noFill/>
            </a:ln>
          </p:spPr>
          <p:txBody>
            <a:bodyPr wrap="none" lIns="0" tIns="0" rIns="0" bIns="0" anchor="t" anchorCtr="0">
              <a:spAutoFit/>
            </a:bodyPr>
            <a:lstStyle/>
            <a:p>
              <a:pPr algn="r" rtl="1"/>
              <a:r>
                <a:rPr lang="ar-SA" sz="1950" b="1" dirty="0">
                  <a:solidFill>
                    <a:schemeClr val="accent1"/>
                  </a:solidFill>
                  <a:latin typeface="+mn-lt"/>
                  <a:ea typeface="+mn-ea"/>
                  <a:cs typeface="+mn-cs"/>
                  <a:rtl val="1"/>
                </a:rPr>
                <a:t>قديماً</a:t>
              </a:r>
            </a:p>
          </p:txBody>
        </p:sp>
        <p:sp>
          <p:nvSpPr>
            <p:cNvPr id="19" name="TextBox 19"/>
            <p:cNvSpPr txBox="1"/>
            <p:nvPr/>
          </p:nvSpPr>
          <p:spPr>
            <a:xfrm>
              <a:off x="7716622" y="4723448"/>
              <a:ext cx="3589934" cy="381381"/>
            </a:xfrm>
            <a:prstGeom prst="rect">
              <a:avLst/>
            </a:prstGeom>
            <a:noFill/>
            <a:ln>
              <a:noFill/>
            </a:ln>
          </p:spPr>
          <p:txBody>
            <a:bodyPr wrap="none" lIns="0" tIns="0" rIns="0" bIns="0" anchor="t" anchorCtr="0">
              <a:spAutoFit/>
            </a:bodyPr>
            <a:lstStyle/>
            <a:p>
              <a:pPr algn="r" rtl="1"/>
              <a:r>
                <a:rPr lang="ar-SA" sz="1950" dirty="0">
                  <a:solidFill>
                    <a:schemeClr val="dk1"/>
                  </a:solidFill>
                  <a:latin typeface="+mn-lt"/>
                  <a:ea typeface="+mn-ea"/>
                  <a:cs typeface="+mn-cs"/>
                  <a:rtl val="1"/>
                </a:rPr>
                <a:t>موقد بدائي هو حفرة في الأرض</a:t>
              </a:r>
            </a:p>
          </p:txBody>
        </p:sp>
      </p:grpSp>
      <p:grpSp>
        <p:nvGrpSpPr>
          <p:cNvPr id="23" name="hearth-shift"/>
          <p:cNvGrpSpPr/>
          <p:nvPr/>
        </p:nvGrpSpPr>
        <p:grpSpPr>
          <a:xfrm>
            <a:off x="5731288" y="3095625"/>
            <a:ext cx="1358075" cy="714375"/>
            <a:chOff x="5731288" y="3095625"/>
            <a:chExt cx="1358075" cy="714375"/>
          </a:xfrm>
        </p:grpSpPr>
        <p:sp>
          <p:nvSpPr>
            <p:cNvPr id="21" name="TextBox 21"/>
            <p:cNvSpPr txBox="1"/>
            <p:nvPr/>
          </p:nvSpPr>
          <p:spPr>
            <a:xfrm>
              <a:off x="5731288" y="3095625"/>
              <a:ext cx="1358075" cy="293370"/>
            </a:xfrm>
            <a:prstGeom prst="rect">
              <a:avLst/>
            </a:prstGeom>
            <a:noFill/>
            <a:ln>
              <a:noFill/>
            </a:ln>
          </p:spPr>
          <p:txBody>
            <a:bodyPr wrap="none" lIns="0" tIns="0" rIns="0" bIns="0" anchor="t" anchorCtr="0">
              <a:spAutoFit/>
            </a:bodyPr>
            <a:lstStyle/>
            <a:p>
              <a:pPr algn="ctr" rtl="1"/>
              <a:r>
                <a:rPr lang="ar-SA" sz="1500" dirty="0">
                  <a:solidFill>
                    <a:schemeClr val="accent5"/>
                  </a:solidFill>
                  <a:latin typeface="+mn-lt"/>
                  <a:ea typeface="+mn-ea"/>
                  <a:cs typeface="+mn-cs"/>
                  <a:rtl val="1"/>
                </a:rPr>
                <a:t>مع مرور الوقت</a:t>
              </a:r>
            </a:p>
          </p:txBody>
        </p:sp>
        <p:sp>
          <p:nvSpPr>
            <p:cNvPr id="22" name="Freeform 22"/>
            <p:cNvSpPr/>
            <p:nvPr/>
          </p:nvSpPr>
          <p:spPr>
            <a:xfrm>
              <a:off x="5886450" y="3390900"/>
              <a:ext cx="1047750" cy="419100"/>
            </a:xfrm>
            <a:prstGeom prst="leftArrow">
              <a:avLst/>
            </a:prstGeom>
            <a:solidFill>
              <a:schemeClr val="accent2"/>
            </a:solidFill>
            <a:ln>
              <a:noFill/>
            </a:ln>
          </p:spPr>
        </p:sp>
      </p:grpSp>
      <p:grpSp>
        <p:nvGrpSpPr>
          <p:cNvPr id="37" name="hearth-after"/>
          <p:cNvGrpSpPr/>
          <p:nvPr/>
        </p:nvGrpSpPr>
        <p:grpSpPr>
          <a:xfrm>
            <a:off x="952500" y="2381250"/>
            <a:ext cx="4620006" cy="3085529"/>
            <a:chOff x="952500" y="2381250"/>
            <a:chExt cx="4620006" cy="3085529"/>
          </a:xfrm>
        </p:grpSpPr>
        <p:sp>
          <p:nvSpPr>
            <p:cNvPr id="24" name="Freeform 24"/>
            <p:cNvSpPr/>
            <p:nvPr/>
          </p:nvSpPr>
          <p:spPr>
            <a:xfrm>
              <a:off x="952500" y="2381250"/>
              <a:ext cx="3619500" cy="1714500"/>
            </a:xfrm>
            <a:prstGeom prst="corner">
              <a:avLst>
                <a:gd name="adj1" fmla="val 12000"/>
                <a:gd name="adj2" fmla="val 12000"/>
              </a:avLst>
            </a:prstGeom>
            <a:solidFill>
              <a:schemeClr val="accent6"/>
            </a:solidFill>
            <a:ln>
              <a:noFill/>
            </a:ln>
          </p:spPr>
        </p:sp>
        <p:sp>
          <p:nvSpPr>
            <p:cNvPr id="25" name="Freeform 25"/>
            <p:cNvSpPr/>
            <p:nvPr/>
          </p:nvSpPr>
          <p:spPr>
            <a:xfrm>
              <a:off x="1714500" y="3067050"/>
              <a:ext cx="1619250" cy="819150"/>
            </a:xfrm>
            <a:prstGeom prst="trapezoid">
              <a:avLst/>
            </a:prstGeom>
            <a:solidFill>
              <a:srgbClr val="8E5B3A"/>
            </a:solidFill>
            <a:ln>
              <a:noFill/>
            </a:ln>
          </p:spPr>
        </p:sp>
        <p:sp>
          <p:nvSpPr>
            <p:cNvPr id="26" name="Rectangle 26"/>
            <p:cNvSpPr/>
            <p:nvPr/>
          </p:nvSpPr>
          <p:spPr>
            <a:xfrm>
              <a:off x="2152650" y="3257550"/>
              <a:ext cx="742950" cy="381000"/>
            </a:xfrm>
            <a:prstGeom prst="roundRect">
              <a:avLst>
                <a:gd name="adj" fmla="val 15000"/>
              </a:avLst>
            </a:prstGeom>
            <a:solidFill>
              <a:schemeClr val="dk1"/>
            </a:solidFill>
            <a:ln>
              <a:noFill/>
            </a:ln>
          </p:spPr>
        </p:sp>
        <p:sp>
          <p:nvSpPr>
            <p:cNvPr id="27" name="Ellipse 27"/>
            <p:cNvSpPr/>
            <p:nvPr/>
          </p:nvSpPr>
          <p:spPr>
            <a:xfrm>
              <a:off x="2238375" y="3514725"/>
              <a:ext cx="95250" cy="95250"/>
            </a:xfrm>
            <a:prstGeom prst="ellipse">
              <a:avLst/>
            </a:prstGeom>
            <a:solidFill>
              <a:srgbClr val="B9B18E"/>
            </a:solidFill>
            <a:ln>
              <a:noFill/>
            </a:ln>
          </p:spPr>
        </p:sp>
        <p:sp>
          <p:nvSpPr>
            <p:cNvPr id="28" name="Ellipse 28"/>
            <p:cNvSpPr/>
            <p:nvPr/>
          </p:nvSpPr>
          <p:spPr>
            <a:xfrm>
              <a:off x="2362200" y="3476625"/>
              <a:ext cx="95250" cy="95250"/>
            </a:xfrm>
            <a:prstGeom prst="ellipse">
              <a:avLst/>
            </a:prstGeom>
            <a:solidFill>
              <a:srgbClr val="B9B18E"/>
            </a:solidFill>
            <a:ln>
              <a:noFill/>
            </a:ln>
          </p:spPr>
        </p:sp>
        <p:sp>
          <p:nvSpPr>
            <p:cNvPr id="29" name="Ellipse 29"/>
            <p:cNvSpPr/>
            <p:nvPr/>
          </p:nvSpPr>
          <p:spPr>
            <a:xfrm>
              <a:off x="2486025" y="3524250"/>
              <a:ext cx="95250" cy="95250"/>
            </a:xfrm>
            <a:prstGeom prst="ellipse">
              <a:avLst/>
            </a:prstGeom>
            <a:solidFill>
              <a:srgbClr val="B9B18E"/>
            </a:solidFill>
            <a:ln>
              <a:noFill/>
            </a:ln>
          </p:spPr>
        </p:sp>
        <p:sp>
          <p:nvSpPr>
            <p:cNvPr id="30" name="Ellipse 30"/>
            <p:cNvSpPr/>
            <p:nvPr/>
          </p:nvSpPr>
          <p:spPr>
            <a:xfrm>
              <a:off x="2609850" y="3486150"/>
              <a:ext cx="95250" cy="95250"/>
            </a:xfrm>
            <a:prstGeom prst="ellipse">
              <a:avLst/>
            </a:prstGeom>
            <a:solidFill>
              <a:srgbClr val="B9B18E"/>
            </a:solidFill>
            <a:ln>
              <a:noFill/>
            </a:ln>
          </p:spPr>
        </p:sp>
        <p:sp>
          <p:nvSpPr>
            <p:cNvPr id="31" name="Ellipse 31"/>
            <p:cNvSpPr/>
            <p:nvPr/>
          </p:nvSpPr>
          <p:spPr>
            <a:xfrm>
              <a:off x="2733675" y="3514725"/>
              <a:ext cx="95250" cy="95250"/>
            </a:xfrm>
            <a:prstGeom prst="ellipse">
              <a:avLst/>
            </a:prstGeom>
            <a:solidFill>
              <a:srgbClr val="B9B18E"/>
            </a:solidFill>
            <a:ln>
              <a:noFill/>
            </a:ln>
          </p:spPr>
        </p:sp>
        <p:sp>
          <p:nvSpPr>
            <p:cNvPr id="32" name="Ellipse 32"/>
            <p:cNvSpPr/>
            <p:nvPr/>
          </p:nvSpPr>
          <p:spPr>
            <a:xfrm>
              <a:off x="2419350" y="3362325"/>
              <a:ext cx="76200" cy="76200"/>
            </a:xfrm>
            <a:prstGeom prst="ellipse">
              <a:avLst/>
            </a:prstGeom>
            <a:solidFill>
              <a:srgbClr val="C4622D"/>
            </a:solidFill>
            <a:ln>
              <a:noFill/>
            </a:ln>
          </p:spPr>
        </p:sp>
        <p:sp>
          <p:nvSpPr>
            <p:cNvPr id="33" name="Ellipse 33"/>
            <p:cNvSpPr/>
            <p:nvPr/>
          </p:nvSpPr>
          <p:spPr>
            <a:xfrm>
              <a:off x="2590800" y="3343275"/>
              <a:ext cx="76200" cy="76200"/>
            </a:xfrm>
            <a:prstGeom prst="ellipse">
              <a:avLst/>
            </a:prstGeom>
            <a:solidFill>
              <a:schemeClr val="accent2"/>
            </a:solidFill>
            <a:ln>
              <a:noFill/>
            </a:ln>
          </p:spPr>
        </p:sp>
        <p:sp>
          <p:nvSpPr>
            <p:cNvPr id="34" name="Freeform 34"/>
            <p:cNvSpPr/>
            <p:nvPr/>
          </p:nvSpPr>
          <p:spPr>
            <a:xfrm>
              <a:off x="3600450" y="3314700"/>
              <a:ext cx="514350" cy="571500"/>
            </a:xfrm>
            <a:prstGeom prst="can">
              <a:avLst/>
            </a:prstGeom>
            <a:solidFill>
              <a:srgbClr val="6E5A4C"/>
            </a:solidFill>
            <a:ln>
              <a:noFill/>
            </a:ln>
          </p:spPr>
        </p:sp>
        <p:sp>
          <p:nvSpPr>
            <p:cNvPr id="35" name="TextBox 35"/>
            <p:cNvSpPr txBox="1"/>
            <p:nvPr/>
          </p:nvSpPr>
          <p:spPr>
            <a:xfrm>
              <a:off x="3650816" y="4342448"/>
              <a:ext cx="1921690" cy="381381"/>
            </a:xfrm>
            <a:prstGeom prst="rect">
              <a:avLst/>
            </a:prstGeom>
            <a:noFill/>
            <a:ln>
              <a:noFill/>
            </a:ln>
          </p:spPr>
          <p:txBody>
            <a:bodyPr wrap="none" lIns="0" tIns="0" rIns="0" bIns="0" anchor="t" anchorCtr="0">
              <a:spAutoFit/>
            </a:bodyPr>
            <a:lstStyle/>
            <a:p>
              <a:pPr algn="r" rtl="1"/>
              <a:r>
                <a:rPr lang="ar-SA" sz="1950" b="1" dirty="0">
                  <a:solidFill>
                    <a:schemeClr val="accent1"/>
                  </a:solidFill>
                  <a:latin typeface="+mn-lt"/>
                  <a:ea typeface="+mn-ea"/>
                  <a:cs typeface="+mn-cs"/>
                  <a:rtl val="1"/>
                </a:rPr>
                <a:t>لاحقاً: الكوار</a:t>
              </a:r>
            </a:p>
          </p:txBody>
        </p:sp>
        <p:sp>
          <p:nvSpPr>
            <p:cNvPr id="36" name="TextBox 36"/>
            <p:cNvSpPr txBox="1"/>
            <p:nvPr/>
          </p:nvSpPr>
          <p:spPr>
            <a:xfrm>
              <a:off x="1094994" y="4723448"/>
              <a:ext cx="4477512" cy="743331"/>
            </a:xfrm>
            <a:prstGeom prst="rect">
              <a:avLst/>
            </a:prstGeom>
            <a:noFill/>
            <a:ln>
              <a:noFill/>
            </a:ln>
          </p:spPr>
          <p:txBody>
            <a:bodyPr wrap="none" lIns="0" tIns="0" rIns="0" bIns="0" anchor="t" anchorCtr="0">
              <a:spAutoFit/>
            </a:bodyPr>
            <a:lstStyle/>
            <a:p>
              <a:pPr algn="r" rtl="1">
                <a:lnSpc>
                  <a:spcPts val="2850"/>
                </a:lnSpc>
              </a:pPr>
              <a:r>
                <a:rPr lang="ar-SA" sz="1950" dirty="0">
                  <a:solidFill>
                    <a:schemeClr val="dk1"/>
                  </a:solidFill>
                  <a:latin typeface="+mn-lt"/>
                  <a:ea typeface="+mn-ea"/>
                  <a:cs typeface="+mn-cs"/>
                  <a:rtl val="1"/>
                </a:rPr>
                <a:t>تجويف طيني فيه موقد مليء بالحصى</a:t>
              </a:r>
              <a:br/>
              <a:r>
                <a:rPr lang="ar-SA" sz="1950" dirty="0">
                  <a:solidFill>
                    <a:schemeClr val="dk1"/>
                  </a:solidFill>
                  <a:latin typeface="+mn-lt"/>
                  <a:ea typeface="+mn-ea"/>
                  <a:cs typeface="+mn-cs"/>
                  <a:rtl val="1"/>
                </a:rPr>
                <a:t>في زاوية المجلس، وبجانبه وعاء الحطب</a:t>
              </a:r>
            </a:p>
          </p:txBody>
        </p:sp>
      </p:grpSp>
      <p:grpSp>
        <p:nvGrpSpPr>
          <p:cNvPr id="40" name="maamil"/>
          <p:cNvGrpSpPr/>
          <p:nvPr/>
        </p:nvGrpSpPr>
        <p:grpSpPr>
          <a:xfrm>
            <a:off x="685800" y="5600700"/>
            <a:ext cx="10820400" cy="590550"/>
            <a:chOff x="685800" y="5600700"/>
            <a:chExt cx="10820400" cy="590550"/>
          </a:xfrm>
        </p:grpSpPr>
        <p:sp>
          <p:nvSpPr>
            <p:cNvPr id="38" name="Rectangle 38"/>
            <p:cNvSpPr/>
            <p:nvPr/>
          </p:nvSpPr>
          <p:spPr>
            <a:xfrm>
              <a:off x="685800" y="5600700"/>
              <a:ext cx="10820400" cy="590550"/>
            </a:xfrm>
            <a:prstGeom prst="rect">
              <a:avLst/>
            </a:prstGeom>
            <a:solidFill>
              <a:schemeClr val="lt2"/>
            </a:solidFill>
            <a:ln>
              <a:noFill/>
            </a:ln>
          </p:spPr>
        </p:sp>
        <p:sp>
          <p:nvSpPr>
            <p:cNvPr id="39" name="TextBox 39"/>
            <p:cNvSpPr txBox="1"/>
            <p:nvPr/>
          </p:nvSpPr>
          <p:spPr>
            <a:xfrm>
              <a:off x="3557732" y="5771198"/>
              <a:ext cx="7653574" cy="381381"/>
            </a:xfrm>
            <a:prstGeom prst="rect">
              <a:avLst/>
            </a:prstGeom>
            <a:noFill/>
            <a:ln>
              <a:noFill/>
            </a:ln>
          </p:spPr>
          <p:txBody>
            <a:bodyPr wrap="none" lIns="0" tIns="0" rIns="0" bIns="0" anchor="t" anchorCtr="0">
              <a:spAutoFit/>
            </a:bodyPr>
            <a:lstStyle/>
            <a:p>
              <a:pPr algn="r" rtl="1"/>
              <a:r>
                <a:rPr lang="ar-SA" sz="1950" b="1" dirty="0">
                  <a:solidFill>
                    <a:schemeClr val="accent1"/>
                  </a:solidFill>
                  <a:latin typeface="+mn-lt"/>
                  <a:ea typeface="+mn-ea"/>
                  <a:cs typeface="+mn-cs"/>
                  <a:rtl val="1"/>
                </a:rPr>
                <a:t>المعاميل (سلة الخُمرة):</a:t>
              </a:r>
              <a:r>
                <a:rPr lang="ar-SA" sz="1950" dirty="0">
                  <a:solidFill>
                    <a:schemeClr val="dk1"/>
                  </a:solidFill>
                  <a:latin typeface="+mn-lt"/>
                  <a:ea typeface="+mn-ea"/>
                  <a:cs typeface="+mn-cs"/>
                  <a:rtl val="1"/>
                </a:rPr>
                <a:t xml:space="preserve"> الاسم الجامع لأدوات تحضير القهوة</a:t>
              </a:r>
            </a:p>
          </p:txBody>
        </p:sp>
      </p:grpSp>
      <p:sp>
        <p:nvSpPr>
          <p:cNvPr id="41" name="TextBox 41"/>
          <p:cNvSpPr txBox="1"/>
          <p:nvPr/>
        </p:nvSpPr>
        <p:spPr>
          <a:xfrm>
            <a:off x="8027365" y="6347460"/>
            <a:ext cx="3275381"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المصدر: دائرة الثقافة والسياحة – أبوظبي</a:t>
            </a:r>
          </a:p>
        </p:txBody>
      </p:sp>
      <p:sp>
        <p:nvSpPr>
          <p:cNvPr id="42"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05</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xmlns:p="http://schemas.openxmlformats.org/presentationml/2006/main" id="9" presetID="22" presetClass="entr" presetSubtype="2" fill="hold" grpId="0" nodeType="after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500"/>
                                        <p:tgtEl>
                                          <p:spTgt spid="23"/>
                                        </p:tgtEl>
                                      </p:cBhvr>
                                    </p:animEffect>
                                  </p:childTnLst>
                                </p:cTn>
                              </p:par>
                            </p:childTnLst>
                          </p:cTn>
                        </p:par>
                        <p:par>
                          <p:cTn id="12" fill="hold">
                            <p:stCondLst>
                              <p:cond delay="15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5499926" y="609600"/>
            <a:ext cx="6006274" cy="1568767"/>
            <a:chOff x="5499926" y="609600"/>
            <a:chExt cx="6006274" cy="1568767"/>
          </a:xfrm>
        </p:grpSpPr>
        <p:sp>
          <p:nvSpPr>
            <p:cNvPr id="2" name="Rectangle 2"/>
            <p:cNvSpPr/>
            <p:nvPr/>
          </p:nvSpPr>
          <p:spPr>
            <a:xfrm>
              <a:off x="11477625" y="609600"/>
              <a:ext cx="28575" cy="1524000"/>
            </a:xfrm>
            <a:prstGeom prst="rect">
              <a:avLst/>
            </a:prstGeom>
            <a:solidFill>
              <a:schemeClr val="accent2"/>
            </a:solidFill>
            <a:ln>
              <a:noFill/>
            </a:ln>
          </p:spPr>
        </p:sp>
        <p:sp>
          <p:nvSpPr>
            <p:cNvPr id="3" name="TextBox 3"/>
            <p:cNvSpPr txBox="1"/>
            <p:nvPr/>
          </p:nvSpPr>
          <p:spPr>
            <a:xfrm>
              <a:off x="9108186" y="714375"/>
              <a:ext cx="2196084"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الثاني · الدلال</a:t>
              </a:r>
            </a:p>
          </p:txBody>
        </p:sp>
        <p:sp>
          <p:nvSpPr>
            <p:cNvPr id="4" name="TextBox 4"/>
            <p:cNvSpPr txBox="1"/>
            <p:nvPr/>
          </p:nvSpPr>
          <p:spPr>
            <a:xfrm>
              <a:off x="5867126" y="1097280"/>
              <a:ext cx="5447812"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ثلاث دلال لثلاث مهام</a:t>
              </a:r>
            </a:p>
          </p:txBody>
        </p:sp>
        <p:sp>
          <p:nvSpPr>
            <p:cNvPr id="5" name="TextBox 5"/>
            <p:cNvSpPr txBox="1"/>
            <p:nvPr/>
          </p:nvSpPr>
          <p:spPr>
            <a:xfrm>
              <a:off x="5499926" y="1738312"/>
              <a:ext cx="5808154" cy="440055"/>
            </a:xfrm>
            <a:prstGeom prst="rect">
              <a:avLst/>
            </a:prstGeom>
            <a:noFill/>
            <a:ln>
              <a:noFill/>
            </a:ln>
          </p:spPr>
          <p:txBody>
            <a:bodyPr wrap="none" lIns="0" tIns="0" rIns="0" bIns="0" anchor="t" anchorCtr="0">
              <a:spAutoFit/>
            </a:bodyPr>
            <a:lstStyle/>
            <a:p>
              <a:pPr algn="r" rtl="1"/>
              <a:r>
                <a:rPr lang="ar-SA" sz="2250" dirty="0">
                  <a:solidFill>
                    <a:schemeClr val="dk1"/>
                  </a:solidFill>
                  <a:latin typeface="+mn-lt"/>
                  <a:ea typeface="+mn-ea"/>
                  <a:cs typeface="+mn-cs"/>
                  <a:rtl val="1"/>
                </a:rPr>
                <a:t>الدلّة أهم أدوات تحضير القهوة وتقديمها</a:t>
              </a:r>
            </a:p>
          </p:txBody>
        </p:sp>
      </p:grpSp>
      <p:grpSp>
        <p:nvGrpSpPr>
          <p:cNvPr id="14" name="dallah-photo"/>
          <p:cNvGrpSpPr/>
          <p:nvPr/>
        </p:nvGrpSpPr>
        <p:grpSpPr>
          <a:xfrm>
            <a:off x="685800" y="2381250"/>
            <a:ext cx="6286500" cy="3510915"/>
            <a:chOff x="685800" y="2381250"/>
            <a:chExt cx="6286500" cy="3510915"/>
          </a:xfrm>
        </p:grpSpPr>
        <p:pic>
          <p:nvPicPr>
            <p:cNvPr id="7" name="Image 7"/>
            <p:cNvPicPr>
              <a:picLocks noChangeAspect="1"/>
            </p:cNvPicPr>
            <p:nvPr/>
          </p:nvPicPr>
          <p:blipFill>
            <a:blip r:embed="rId2"/>
            <a:stretch>
              <a:fillRect/>
            </a:stretch>
          </p:blipFill>
          <p:spPr>
            <a:xfrm>
              <a:off x="685800" y="2381250"/>
              <a:ext cx="6286500" cy="3510915"/>
            </a:xfrm>
            <a:prstGeom prst="rect">
              <a:avLst/>
            </a:prstGeom>
          </p:spPr>
        </p:pic>
        <p:sp>
          <p:nvSpPr>
            <p:cNvPr id="8" name="Ellipse 8"/>
            <p:cNvSpPr/>
            <p:nvPr/>
          </p:nvSpPr>
          <p:spPr>
            <a:xfrm>
              <a:off x="5562600" y="5467350"/>
              <a:ext cx="304800" cy="304800"/>
            </a:xfrm>
            <a:prstGeom prst="ellipse">
              <a:avLst/>
            </a:prstGeom>
            <a:solidFill>
              <a:schemeClr val="accent2"/>
            </a:solidFill>
            <a:ln>
              <a:noFill/>
            </a:ln>
          </p:spPr>
        </p:sp>
        <p:sp>
          <p:nvSpPr>
            <p:cNvPr id="9" name="TextBox 9"/>
            <p:cNvSpPr txBox="1"/>
            <p:nvPr/>
          </p:nvSpPr>
          <p:spPr>
            <a:xfrm>
              <a:off x="5649073" y="5524500"/>
              <a:ext cx="131855" cy="293370"/>
            </a:xfrm>
            <a:prstGeom prst="rect">
              <a:avLst/>
            </a:prstGeom>
            <a:noFill/>
            <a:ln>
              <a:noFill/>
            </a:ln>
          </p:spPr>
          <p:txBody>
            <a:bodyPr wrap="none" lIns="0" tIns="0" rIns="0" bIns="0" anchor="t" anchorCtr="0">
              <a:spAutoFit/>
            </a:bodyPr>
            <a:lstStyle/>
            <a:p>
              <a:pPr algn="ctr" rtl="1"/>
              <a:r>
                <a:rPr lang="ar-SA" sz="1500" b="1" dirty="0">
                  <a:solidFill>
                    <a:srgbClr val="1E120B"/>
                  </a:solidFill>
                  <a:latin typeface="+mn-lt"/>
                  <a:ea typeface="+mn-ea"/>
                  <a:cs typeface="+mn-cs"/>
                </a:rPr>
                <a:t>1</a:t>
              </a:r>
            </a:p>
          </p:txBody>
        </p:sp>
        <p:sp>
          <p:nvSpPr>
            <p:cNvPr id="10" name="Ellipse 10"/>
            <p:cNvSpPr/>
            <p:nvPr/>
          </p:nvSpPr>
          <p:spPr>
            <a:xfrm>
              <a:off x="3676650" y="5467350"/>
              <a:ext cx="304800" cy="304800"/>
            </a:xfrm>
            <a:prstGeom prst="ellipse">
              <a:avLst/>
            </a:prstGeom>
            <a:solidFill>
              <a:schemeClr val="accent2"/>
            </a:solidFill>
            <a:ln>
              <a:noFill/>
            </a:ln>
          </p:spPr>
        </p:sp>
        <p:sp>
          <p:nvSpPr>
            <p:cNvPr id="11" name="TextBox 11"/>
            <p:cNvSpPr txBox="1"/>
            <p:nvPr/>
          </p:nvSpPr>
          <p:spPr>
            <a:xfrm>
              <a:off x="3763123" y="5524500"/>
              <a:ext cx="131855" cy="293370"/>
            </a:xfrm>
            <a:prstGeom prst="rect">
              <a:avLst/>
            </a:prstGeom>
            <a:noFill/>
            <a:ln>
              <a:noFill/>
            </a:ln>
          </p:spPr>
          <p:txBody>
            <a:bodyPr wrap="none" lIns="0" tIns="0" rIns="0" bIns="0" anchor="t" anchorCtr="0">
              <a:spAutoFit/>
            </a:bodyPr>
            <a:lstStyle/>
            <a:p>
              <a:pPr algn="ctr" rtl="1"/>
              <a:r>
                <a:rPr lang="ar-SA" sz="1500" b="1" dirty="0">
                  <a:solidFill>
                    <a:srgbClr val="1E120B"/>
                  </a:solidFill>
                  <a:latin typeface="+mn-lt"/>
                  <a:ea typeface="+mn-ea"/>
                  <a:cs typeface="+mn-cs"/>
                </a:rPr>
                <a:t>2</a:t>
              </a:r>
            </a:p>
          </p:txBody>
        </p:sp>
        <p:sp>
          <p:nvSpPr>
            <p:cNvPr id="12" name="Ellipse 12"/>
            <p:cNvSpPr/>
            <p:nvPr/>
          </p:nvSpPr>
          <p:spPr>
            <a:xfrm>
              <a:off x="2105025" y="5467350"/>
              <a:ext cx="304800" cy="304800"/>
            </a:xfrm>
            <a:prstGeom prst="ellipse">
              <a:avLst/>
            </a:prstGeom>
            <a:solidFill>
              <a:schemeClr val="accent2"/>
            </a:solidFill>
            <a:ln>
              <a:noFill/>
            </a:ln>
          </p:spPr>
        </p:sp>
        <p:sp>
          <p:nvSpPr>
            <p:cNvPr id="13" name="TextBox 13"/>
            <p:cNvSpPr txBox="1"/>
            <p:nvPr/>
          </p:nvSpPr>
          <p:spPr>
            <a:xfrm>
              <a:off x="2191498" y="5524500"/>
              <a:ext cx="131855" cy="293370"/>
            </a:xfrm>
            <a:prstGeom prst="rect">
              <a:avLst/>
            </a:prstGeom>
            <a:noFill/>
            <a:ln>
              <a:noFill/>
            </a:ln>
          </p:spPr>
          <p:txBody>
            <a:bodyPr wrap="none" lIns="0" tIns="0" rIns="0" bIns="0" anchor="t" anchorCtr="0">
              <a:spAutoFit/>
            </a:bodyPr>
            <a:lstStyle/>
            <a:p>
              <a:pPr algn="ctr" rtl="1"/>
              <a:r>
                <a:rPr lang="ar-SA" sz="1500" b="1" dirty="0">
                  <a:solidFill>
                    <a:srgbClr val="1E120B"/>
                  </a:solidFill>
                  <a:latin typeface="+mn-lt"/>
                  <a:ea typeface="+mn-ea"/>
                  <a:cs typeface="+mn-cs"/>
                </a:rPr>
                <a:t>3</a:t>
              </a:r>
            </a:p>
          </p:txBody>
        </p:sp>
      </p:grpSp>
      <p:grpSp>
        <p:nvGrpSpPr>
          <p:cNvPr id="31" name="dallah-legend"/>
          <p:cNvGrpSpPr/>
          <p:nvPr/>
        </p:nvGrpSpPr>
        <p:grpSpPr>
          <a:xfrm>
            <a:off x="7493127" y="2609850"/>
            <a:ext cx="3860673" cy="3104579"/>
            <a:chOff x="7493127" y="2609850"/>
            <a:chExt cx="3860673" cy="3104579"/>
          </a:xfrm>
        </p:grpSpPr>
        <p:sp>
          <p:nvSpPr>
            <p:cNvPr id="15" name="Line 15"/>
            <p:cNvSpPr/>
            <p:nvPr/>
          </p:nvSpPr>
          <p:spPr>
            <a:xfrm>
              <a:off x="11201400" y="2857500"/>
              <a:ext cx="9525" cy="2286000"/>
            </a:xfrm>
            <a:custGeom>
              <a:avLst/>
              <a:gdLst/>
              <a:ahLst/>
              <a:cxnLst/>
              <a:rect l="l" t="t" r="r" b="b"/>
              <a:pathLst>
                <a:path w="9525" h="2286000">
                  <a:moveTo>
                    <a:pt x="0" y="0"/>
                  </a:moveTo>
                  <a:lnTo>
                    <a:pt x="0" y="2286000"/>
                  </a:lnTo>
                </a:path>
              </a:pathLst>
            </a:custGeom>
            <a:noFill/>
            <a:ln w="19050">
              <a:solidFill>
                <a:schemeClr val="accent6"/>
              </a:solidFill>
            </a:ln>
          </p:spPr>
        </p:sp>
        <p:grpSp>
          <p:nvGrpSpPr>
            <p:cNvPr id="20" name="legend-khumra"/>
            <p:cNvGrpSpPr/>
            <p:nvPr/>
          </p:nvGrpSpPr>
          <p:grpSpPr>
            <a:xfrm>
              <a:off x="7493127" y="2609850"/>
              <a:ext cx="3860673" cy="818579"/>
              <a:chOff x="7493127" y="2609850"/>
              <a:chExt cx="3860673" cy="818579"/>
            </a:xfrm>
          </p:grpSpPr>
          <p:sp>
            <p:nvSpPr>
              <p:cNvPr id="16" name="Ellipse 16"/>
              <p:cNvSpPr/>
              <p:nvPr/>
            </p:nvSpPr>
            <p:spPr>
              <a:xfrm>
                <a:off x="11049000" y="2609850"/>
                <a:ext cx="304800" cy="304800"/>
              </a:xfrm>
              <a:prstGeom prst="ellipse">
                <a:avLst/>
              </a:prstGeom>
              <a:solidFill>
                <a:schemeClr val="accent2"/>
              </a:solidFill>
              <a:ln>
                <a:noFill/>
              </a:ln>
            </p:spPr>
          </p:sp>
          <p:sp>
            <p:nvSpPr>
              <p:cNvPr id="17" name="TextBox 17"/>
              <p:cNvSpPr txBox="1"/>
              <p:nvPr/>
            </p:nvSpPr>
            <p:spPr>
              <a:xfrm>
                <a:off x="11135473" y="2667000"/>
                <a:ext cx="131855" cy="293370"/>
              </a:xfrm>
              <a:prstGeom prst="rect">
                <a:avLst/>
              </a:prstGeom>
              <a:noFill/>
              <a:ln>
                <a:noFill/>
              </a:ln>
            </p:spPr>
            <p:txBody>
              <a:bodyPr wrap="none" lIns="0" tIns="0" rIns="0" bIns="0" anchor="t" anchorCtr="0">
                <a:spAutoFit/>
              </a:bodyPr>
              <a:lstStyle/>
              <a:p>
                <a:pPr algn="ctr" rtl="1"/>
                <a:r>
                  <a:rPr lang="ar-SA" sz="1500" b="1" dirty="0">
                    <a:solidFill>
                      <a:srgbClr val="1E120B"/>
                    </a:solidFill>
                    <a:latin typeface="+mn-lt"/>
                    <a:ea typeface="+mn-ea"/>
                    <a:cs typeface="+mn-cs"/>
                  </a:rPr>
                  <a:t>1</a:t>
                </a:r>
              </a:p>
            </p:txBody>
          </p:sp>
          <p:sp>
            <p:nvSpPr>
              <p:cNvPr id="18" name="TextBox 18"/>
              <p:cNvSpPr txBox="1"/>
              <p:nvPr/>
            </p:nvSpPr>
            <p:spPr>
              <a:xfrm>
                <a:off x="9234511" y="2614612"/>
                <a:ext cx="1692569" cy="440055"/>
              </a:xfrm>
              <a:prstGeom prst="rect">
                <a:avLst/>
              </a:prstGeom>
              <a:noFill/>
              <a:ln>
                <a:noFill/>
              </a:ln>
            </p:spPr>
            <p:txBody>
              <a:bodyPr wrap="none" lIns="0" tIns="0" rIns="0" bIns="0" anchor="t" anchorCtr="0">
                <a:spAutoFit/>
              </a:bodyPr>
              <a:lstStyle/>
              <a:p>
                <a:pPr algn="r" rtl="1"/>
                <a:r>
                  <a:rPr lang="ar-SA" sz="2250" b="1" dirty="0">
                    <a:solidFill>
                      <a:schemeClr val="accent1"/>
                    </a:solidFill>
                    <a:latin typeface="+mn-lt"/>
                    <a:ea typeface="+mn-ea"/>
                    <a:cs typeface="+mn-cs"/>
                    <a:rtl val="1"/>
                  </a:rPr>
                  <a:t>دلّة الخُمرة</a:t>
                </a:r>
              </a:p>
            </p:txBody>
          </p:sp>
          <p:sp>
            <p:nvSpPr>
              <p:cNvPr id="19" name="TextBox 19"/>
              <p:cNvSpPr txBox="1"/>
              <p:nvPr/>
            </p:nvSpPr>
            <p:spPr>
              <a:xfrm>
                <a:off x="7493127" y="3047048"/>
                <a:ext cx="3432429" cy="381381"/>
              </a:xfrm>
              <a:prstGeom prst="rect">
                <a:avLst/>
              </a:prstGeom>
              <a:noFill/>
              <a:ln>
                <a:noFill/>
              </a:ln>
            </p:spPr>
            <p:txBody>
              <a:bodyPr wrap="none" lIns="0" tIns="0" rIns="0" bIns="0" anchor="t" anchorCtr="0">
                <a:spAutoFit/>
              </a:bodyPr>
              <a:lstStyle/>
              <a:p>
                <a:pPr algn="r" rtl="1"/>
                <a:r>
                  <a:rPr lang="ar-SA" sz="1950" dirty="0">
                    <a:solidFill>
                      <a:schemeClr val="dk1"/>
                    </a:solidFill>
                    <a:latin typeface="+mn-lt"/>
                    <a:ea typeface="+mn-ea"/>
                    <a:cs typeface="+mn-cs"/>
                    <a:rtl val="1"/>
                  </a:rPr>
                  <a:t>كبيرة، لغلي القهوة والهيل</a:t>
                </a:r>
              </a:p>
            </p:txBody>
          </p:sp>
        </p:grpSp>
        <p:grpSp>
          <p:nvGrpSpPr>
            <p:cNvPr id="25" name="legend-talqima"/>
            <p:cNvGrpSpPr/>
            <p:nvPr/>
          </p:nvGrpSpPr>
          <p:grpSpPr>
            <a:xfrm>
              <a:off x="8005020" y="3752850"/>
              <a:ext cx="3348780" cy="818579"/>
              <a:chOff x="8005020" y="3752850"/>
              <a:chExt cx="3348780" cy="818579"/>
            </a:xfrm>
          </p:grpSpPr>
          <p:sp>
            <p:nvSpPr>
              <p:cNvPr id="21" name="Ellipse 21"/>
              <p:cNvSpPr/>
              <p:nvPr/>
            </p:nvSpPr>
            <p:spPr>
              <a:xfrm>
                <a:off x="11049000" y="3752850"/>
                <a:ext cx="304800" cy="304800"/>
              </a:xfrm>
              <a:prstGeom prst="ellipse">
                <a:avLst/>
              </a:prstGeom>
              <a:solidFill>
                <a:schemeClr val="accent2"/>
              </a:solidFill>
              <a:ln>
                <a:noFill/>
              </a:ln>
            </p:spPr>
          </p:sp>
          <p:sp>
            <p:nvSpPr>
              <p:cNvPr id="22" name="TextBox 22"/>
              <p:cNvSpPr txBox="1"/>
              <p:nvPr/>
            </p:nvSpPr>
            <p:spPr>
              <a:xfrm>
                <a:off x="11135473" y="3810000"/>
                <a:ext cx="131855" cy="293370"/>
              </a:xfrm>
              <a:prstGeom prst="rect">
                <a:avLst/>
              </a:prstGeom>
              <a:noFill/>
              <a:ln>
                <a:noFill/>
              </a:ln>
            </p:spPr>
            <p:txBody>
              <a:bodyPr wrap="none" lIns="0" tIns="0" rIns="0" bIns="0" anchor="t" anchorCtr="0">
                <a:spAutoFit/>
              </a:bodyPr>
              <a:lstStyle/>
              <a:p>
                <a:pPr algn="ctr" rtl="1"/>
                <a:r>
                  <a:rPr lang="ar-SA" sz="1500" b="1" dirty="0">
                    <a:solidFill>
                      <a:srgbClr val="1E120B"/>
                    </a:solidFill>
                    <a:latin typeface="+mn-lt"/>
                    <a:ea typeface="+mn-ea"/>
                    <a:cs typeface="+mn-cs"/>
                  </a:rPr>
                  <a:t>2</a:t>
                </a:r>
              </a:p>
            </p:txBody>
          </p:sp>
          <p:sp>
            <p:nvSpPr>
              <p:cNvPr id="23" name="TextBox 23"/>
              <p:cNvSpPr txBox="1"/>
              <p:nvPr/>
            </p:nvSpPr>
            <p:spPr>
              <a:xfrm>
                <a:off x="8884668" y="3757612"/>
                <a:ext cx="2042412" cy="440055"/>
              </a:xfrm>
              <a:prstGeom prst="rect">
                <a:avLst/>
              </a:prstGeom>
              <a:noFill/>
              <a:ln>
                <a:noFill/>
              </a:ln>
            </p:spPr>
            <p:txBody>
              <a:bodyPr wrap="none" lIns="0" tIns="0" rIns="0" bIns="0" anchor="t" anchorCtr="0">
                <a:spAutoFit/>
              </a:bodyPr>
              <a:lstStyle/>
              <a:p>
                <a:pPr algn="r" rtl="1"/>
                <a:r>
                  <a:rPr lang="ar-SA" sz="2250" b="1" dirty="0">
                    <a:solidFill>
                      <a:schemeClr val="accent1"/>
                    </a:solidFill>
                    <a:latin typeface="+mn-lt"/>
                    <a:ea typeface="+mn-ea"/>
                    <a:cs typeface="+mn-cs"/>
                    <a:rtl val="1"/>
                  </a:rPr>
                  <a:t>دلّة التلقيمة</a:t>
                </a:r>
              </a:p>
            </p:txBody>
          </p:sp>
          <p:sp>
            <p:nvSpPr>
              <p:cNvPr id="24" name="TextBox 24"/>
              <p:cNvSpPr txBox="1"/>
              <p:nvPr/>
            </p:nvSpPr>
            <p:spPr>
              <a:xfrm>
                <a:off x="8005020" y="4190048"/>
                <a:ext cx="2920536" cy="381381"/>
              </a:xfrm>
              <a:prstGeom prst="rect">
                <a:avLst/>
              </a:prstGeom>
              <a:noFill/>
              <a:ln>
                <a:noFill/>
              </a:ln>
            </p:spPr>
            <p:txBody>
              <a:bodyPr wrap="none" lIns="0" tIns="0" rIns="0" bIns="0" anchor="t" anchorCtr="0">
                <a:spAutoFit/>
              </a:bodyPr>
              <a:lstStyle/>
              <a:p>
                <a:pPr algn="r" rtl="1"/>
                <a:r>
                  <a:rPr lang="ar-SA" sz="1950" dirty="0">
                    <a:solidFill>
                      <a:schemeClr val="dk1"/>
                    </a:solidFill>
                    <a:latin typeface="+mn-lt"/>
                    <a:ea typeface="+mn-ea"/>
                    <a:cs typeface="+mn-cs"/>
                    <a:rtl val="1"/>
                  </a:rPr>
                  <a:t>متوسطة، لتصفية القهوة</a:t>
                </a:r>
              </a:p>
            </p:txBody>
          </p:sp>
        </p:grpSp>
        <p:grpSp>
          <p:nvGrpSpPr>
            <p:cNvPr id="30" name="legend-mazalla"/>
            <p:cNvGrpSpPr/>
            <p:nvPr/>
          </p:nvGrpSpPr>
          <p:grpSpPr>
            <a:xfrm>
              <a:off x="8005020" y="4895850"/>
              <a:ext cx="3348780" cy="818579"/>
              <a:chOff x="8005020" y="4895850"/>
              <a:chExt cx="3348780" cy="818579"/>
            </a:xfrm>
          </p:grpSpPr>
          <p:sp>
            <p:nvSpPr>
              <p:cNvPr id="26" name="Ellipse 26"/>
              <p:cNvSpPr/>
              <p:nvPr/>
            </p:nvSpPr>
            <p:spPr>
              <a:xfrm>
                <a:off x="11049000" y="4895850"/>
                <a:ext cx="304800" cy="304800"/>
              </a:xfrm>
              <a:prstGeom prst="ellipse">
                <a:avLst/>
              </a:prstGeom>
              <a:solidFill>
                <a:schemeClr val="accent2"/>
              </a:solidFill>
              <a:ln>
                <a:noFill/>
              </a:ln>
            </p:spPr>
          </p:sp>
          <p:sp>
            <p:nvSpPr>
              <p:cNvPr id="27" name="TextBox 27"/>
              <p:cNvSpPr txBox="1"/>
              <p:nvPr/>
            </p:nvSpPr>
            <p:spPr>
              <a:xfrm>
                <a:off x="11135473" y="4953000"/>
                <a:ext cx="131855" cy="293370"/>
              </a:xfrm>
              <a:prstGeom prst="rect">
                <a:avLst/>
              </a:prstGeom>
              <a:noFill/>
              <a:ln>
                <a:noFill/>
              </a:ln>
            </p:spPr>
            <p:txBody>
              <a:bodyPr wrap="none" lIns="0" tIns="0" rIns="0" bIns="0" anchor="t" anchorCtr="0">
                <a:spAutoFit/>
              </a:bodyPr>
              <a:lstStyle/>
              <a:p>
                <a:pPr algn="ctr" rtl="1"/>
                <a:r>
                  <a:rPr lang="ar-SA" sz="1500" b="1" dirty="0">
                    <a:solidFill>
                      <a:srgbClr val="1E120B"/>
                    </a:solidFill>
                    <a:latin typeface="+mn-lt"/>
                    <a:ea typeface="+mn-ea"/>
                    <a:cs typeface="+mn-cs"/>
                  </a:rPr>
                  <a:t>3</a:t>
                </a:r>
              </a:p>
            </p:txBody>
          </p:sp>
          <p:sp>
            <p:nvSpPr>
              <p:cNvPr id="28" name="TextBox 28"/>
              <p:cNvSpPr txBox="1"/>
              <p:nvPr/>
            </p:nvSpPr>
            <p:spPr>
              <a:xfrm>
                <a:off x="9234511" y="4900612"/>
                <a:ext cx="1692569" cy="440055"/>
              </a:xfrm>
              <a:prstGeom prst="rect">
                <a:avLst/>
              </a:prstGeom>
              <a:noFill/>
              <a:ln>
                <a:noFill/>
              </a:ln>
            </p:spPr>
            <p:txBody>
              <a:bodyPr wrap="none" lIns="0" tIns="0" rIns="0" bIns="0" anchor="t" anchorCtr="0">
                <a:spAutoFit/>
              </a:bodyPr>
              <a:lstStyle/>
              <a:p>
                <a:pPr algn="r" rtl="1"/>
                <a:r>
                  <a:rPr lang="ar-SA" sz="2250" b="1" dirty="0">
                    <a:solidFill>
                      <a:schemeClr val="accent1"/>
                    </a:solidFill>
                    <a:latin typeface="+mn-lt"/>
                    <a:ea typeface="+mn-ea"/>
                    <a:cs typeface="+mn-cs"/>
                    <a:rtl val="1"/>
                  </a:rPr>
                  <a:t>دلّة المزلة</a:t>
                </a:r>
              </a:p>
            </p:txBody>
          </p:sp>
          <p:sp>
            <p:nvSpPr>
              <p:cNvPr id="29" name="TextBox 29"/>
              <p:cNvSpPr txBox="1"/>
              <p:nvPr/>
            </p:nvSpPr>
            <p:spPr>
              <a:xfrm>
                <a:off x="8005020" y="5333048"/>
                <a:ext cx="2920536" cy="381381"/>
              </a:xfrm>
              <a:prstGeom prst="rect">
                <a:avLst/>
              </a:prstGeom>
              <a:noFill/>
              <a:ln>
                <a:noFill/>
              </a:ln>
            </p:spPr>
            <p:txBody>
              <a:bodyPr wrap="none" lIns="0" tIns="0" rIns="0" bIns="0" anchor="t" anchorCtr="0">
                <a:spAutoFit/>
              </a:bodyPr>
              <a:lstStyle/>
              <a:p>
                <a:pPr algn="r" rtl="1"/>
                <a:r>
                  <a:rPr lang="ar-SA" sz="1950" dirty="0">
                    <a:solidFill>
                      <a:schemeClr val="dk1"/>
                    </a:solidFill>
                    <a:latin typeface="+mn-lt"/>
                    <a:ea typeface="+mn-ea"/>
                    <a:cs typeface="+mn-cs"/>
                    <a:rtl val="1"/>
                  </a:rPr>
                  <a:t>الصغرى، لتقديم القهوة</a:t>
                </a:r>
              </a:p>
            </p:txBody>
          </p:sp>
        </p:grpSp>
      </p:grpSp>
      <p:sp>
        <p:nvSpPr>
          <p:cNvPr id="32" name="TextBox 32"/>
          <p:cNvSpPr txBox="1"/>
          <p:nvPr/>
        </p:nvSpPr>
        <p:spPr>
          <a:xfrm>
            <a:off x="8027365" y="6347460"/>
            <a:ext cx="3275381"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المصدر: دائرة الثقافة والسياحة – أبوظبي</a:t>
            </a:r>
          </a:p>
        </p:txBody>
      </p:sp>
      <p:sp>
        <p:nvSpPr>
          <p:cNvPr id="33"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06</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600"/>
                                        <p:tgtEl>
                                          <p:spTgt spid="14"/>
                                        </p:tgtEl>
                                      </p:cBhvr>
                                    </p:animEffect>
                                  </p:childTnLst>
                                </p:cTn>
                              </p:par>
                            </p:childTnLst>
                          </p:cTn>
                        </p:par>
                        <p:par>
                          <p:cTn id="8" fill="hold">
                            <p:stCondLst>
                              <p:cond delay="600"/>
                            </p:stCondLst>
                            <p:childTnLst>
                              <p:par>
                                <p:cTn xmlns:p="http://schemas.openxmlformats.org/presentationml/2006/main" id="9" presetID="22" presetClass="entr" presetSubtype="1" fill="hold" grpId="0" nodeType="afterEffect">
                                  <p:stCondLst>
                                    <p:cond delay="50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9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3019973" y="609600"/>
            <a:ext cx="8486227" cy="1568767"/>
            <a:chOff x="3019973" y="609600"/>
            <a:chExt cx="8486227" cy="1568767"/>
          </a:xfrm>
        </p:grpSpPr>
        <p:sp>
          <p:nvSpPr>
            <p:cNvPr id="2" name="Rectangle 2"/>
            <p:cNvSpPr/>
            <p:nvPr/>
          </p:nvSpPr>
          <p:spPr>
            <a:xfrm>
              <a:off x="11477625" y="609600"/>
              <a:ext cx="28575" cy="1524000"/>
            </a:xfrm>
            <a:prstGeom prst="rect">
              <a:avLst/>
            </a:prstGeom>
            <a:solidFill>
              <a:schemeClr val="accent2"/>
            </a:solidFill>
            <a:ln>
              <a:noFill/>
            </a:ln>
          </p:spPr>
        </p:sp>
        <p:sp>
          <p:nvSpPr>
            <p:cNvPr id="3" name="TextBox 3"/>
            <p:cNvSpPr txBox="1"/>
            <p:nvPr/>
          </p:nvSpPr>
          <p:spPr>
            <a:xfrm>
              <a:off x="8381238" y="714375"/>
              <a:ext cx="2923032"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الثاني · الهيل والنكهة</a:t>
              </a:r>
            </a:p>
          </p:txBody>
        </p:sp>
        <p:sp>
          <p:nvSpPr>
            <p:cNvPr id="4" name="TextBox 4"/>
            <p:cNvSpPr txBox="1"/>
            <p:nvPr/>
          </p:nvSpPr>
          <p:spPr>
            <a:xfrm>
              <a:off x="4092824" y="1097280"/>
              <a:ext cx="7222114"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لكل منطقة حمصتها وإضافاتها</a:t>
              </a:r>
            </a:p>
          </p:txBody>
        </p:sp>
        <p:sp>
          <p:nvSpPr>
            <p:cNvPr id="5" name="TextBox 5"/>
            <p:cNvSpPr txBox="1"/>
            <p:nvPr/>
          </p:nvSpPr>
          <p:spPr>
            <a:xfrm>
              <a:off x="3019973" y="1738312"/>
              <a:ext cx="8288107" cy="440055"/>
            </a:xfrm>
            <a:prstGeom prst="rect">
              <a:avLst/>
            </a:prstGeom>
            <a:noFill/>
            <a:ln>
              <a:noFill/>
            </a:ln>
          </p:spPr>
          <p:txBody>
            <a:bodyPr wrap="none" lIns="0" tIns="0" rIns="0" bIns="0" anchor="t" anchorCtr="0">
              <a:spAutoFit/>
            </a:bodyPr>
            <a:lstStyle/>
            <a:p>
              <a:pPr algn="r" rtl="1"/>
              <a:r>
                <a:rPr lang="ar-SA" sz="2250" b="1" dirty="0">
                  <a:solidFill>
                    <a:schemeClr val="accent3"/>
                  </a:solidFill>
                  <a:latin typeface="+mn-lt"/>
                  <a:ea typeface="+mn-ea"/>
                  <a:cs typeface="+mn-cs"/>
                  <a:rtl val="1"/>
                </a:rPr>
                <a:t>الهيل</a:t>
              </a:r>
              <a:r>
                <a:rPr lang="ar-SA" sz="2250" dirty="0">
                  <a:solidFill>
                    <a:schemeClr val="dk1"/>
                  </a:solidFill>
                  <a:latin typeface="+mn-lt"/>
                  <a:ea typeface="+mn-ea"/>
                  <a:cs typeface="+mn-cs"/>
                  <a:rtl val="1"/>
                </a:rPr>
                <a:t xml:space="preserve"> حاضر في معظم المناطق، والجنوب ينفرد بحمصة فاتحة</a:t>
              </a:r>
            </a:p>
          </p:txBody>
        </p:sp>
      </p:grpSp>
      <p:grpSp>
        <p:nvGrpSpPr>
          <p:cNvPr id="8" name="cardamom-photo"/>
          <p:cNvGrpSpPr/>
          <p:nvPr/>
        </p:nvGrpSpPr>
        <p:grpSpPr>
          <a:xfrm>
            <a:off x="685800" y="2571750"/>
            <a:ext cx="2095500" cy="3143250"/>
            <a:chOff x="685800" y="2571750"/>
            <a:chExt cx="2095500" cy="3143250"/>
          </a:xfrm>
        </p:grpSpPr>
        <p:pic>
          <p:nvPicPr>
            <p:cNvPr id="7" name="Image 7"/>
            <p:cNvPicPr>
              <a:picLocks noChangeAspect="1"/>
            </p:cNvPicPr>
            <p:nvPr/>
          </p:nvPicPr>
          <p:blipFill>
            <a:blip r:embed="rId2"/>
            <a:srcRect l="16666" t="0" r="16667" b="0"/>
            <a:stretch>
              <a:fillRect/>
            </a:stretch>
          </p:blipFill>
          <p:spPr>
            <a:xfrm>
              <a:off x="685800" y="2571750"/>
              <a:ext cx="2095500" cy="3143250"/>
            </a:xfrm>
            <a:custGeom>
              <a:avLst/>
              <a:gdLst/>
              <a:ahLst/>
              <a:cxnLst/>
              <a:rect l="l" t="t" r="r" b="b"/>
              <a:pathLst>
                <a:path w="2095500" h="3143250">
                  <a:moveTo>
                    <a:pt x="0" y="3143250"/>
                  </a:moveTo>
                  <a:lnTo>
                    <a:pt x="0" y="1047750"/>
                  </a:lnTo>
                  <a:cubicBezTo>
                    <a:pt x="0" y="469094"/>
                    <a:pt x="469094" y="0"/>
                    <a:pt x="1047750" y="0"/>
                  </a:cubicBezTo>
                  <a:cubicBezTo>
                    <a:pt x="1626406" y="0"/>
                    <a:pt x="2095500" y="469094"/>
                    <a:pt x="2095500" y="1047750"/>
                  </a:cubicBezTo>
                  <a:lnTo>
                    <a:pt x="2095500" y="3143250"/>
                  </a:lnTo>
                  <a:close/>
                </a:path>
              </a:pathLst>
            </a:custGeom>
          </p:spPr>
        </p:pic>
      </p:grpSp>
      <p:grpSp>
        <p:nvGrpSpPr>
          <p:cNvPr id="27" name="roast-regions"/>
          <p:cNvGrpSpPr/>
          <p:nvPr/>
        </p:nvGrpSpPr>
        <p:grpSpPr>
          <a:xfrm>
            <a:off x="2971800" y="2571750"/>
            <a:ext cx="8534400" cy="3152775"/>
            <a:chOff x="2971800" y="2571750"/>
            <a:chExt cx="8534400" cy="3152775"/>
          </a:xfrm>
        </p:grpSpPr>
        <p:sp>
          <p:nvSpPr>
            <p:cNvPr id="9" name="Rectangle 9"/>
            <p:cNvSpPr/>
            <p:nvPr/>
          </p:nvSpPr>
          <p:spPr>
            <a:xfrm>
              <a:off x="2971800" y="2571750"/>
              <a:ext cx="8534400" cy="571500"/>
            </a:xfrm>
            <a:prstGeom prst="rect">
              <a:avLst/>
            </a:prstGeom>
            <a:solidFill>
              <a:schemeClr val="accent1"/>
            </a:solidFill>
            <a:ln>
              <a:noFill/>
            </a:ln>
          </p:spPr>
        </p:sp>
        <p:sp>
          <p:nvSpPr>
            <p:cNvPr id="10" name="Line 10"/>
            <p:cNvSpPr/>
            <p:nvPr/>
          </p:nvSpPr>
          <p:spPr>
            <a:xfrm>
              <a:off x="2971800" y="4000500"/>
              <a:ext cx="8534400" cy="9525"/>
            </a:xfrm>
            <a:custGeom>
              <a:avLst/>
              <a:gdLst/>
              <a:ahLst/>
              <a:cxnLst/>
              <a:rect l="l" t="t" r="r" b="b"/>
              <a:pathLst>
                <a:path w="8534400" h="9525">
                  <a:moveTo>
                    <a:pt x="0" y="0"/>
                  </a:moveTo>
                  <a:lnTo>
                    <a:pt x="8534400" y="0"/>
                  </a:lnTo>
                </a:path>
              </a:pathLst>
            </a:custGeom>
            <a:noFill/>
            <a:ln w="14288">
              <a:solidFill>
                <a:schemeClr val="accent6"/>
              </a:solidFill>
            </a:ln>
          </p:spPr>
        </p:sp>
        <p:sp>
          <p:nvSpPr>
            <p:cNvPr id="11" name="Line 11"/>
            <p:cNvSpPr/>
            <p:nvPr/>
          </p:nvSpPr>
          <p:spPr>
            <a:xfrm>
              <a:off x="2971800" y="4857750"/>
              <a:ext cx="8534400" cy="9525"/>
            </a:xfrm>
            <a:custGeom>
              <a:avLst/>
              <a:gdLst/>
              <a:ahLst/>
              <a:cxnLst/>
              <a:rect l="l" t="t" r="r" b="b"/>
              <a:pathLst>
                <a:path w="8534400" h="9525">
                  <a:moveTo>
                    <a:pt x="0" y="0"/>
                  </a:moveTo>
                  <a:lnTo>
                    <a:pt x="8534400" y="0"/>
                  </a:lnTo>
                </a:path>
              </a:pathLst>
            </a:custGeom>
            <a:noFill/>
            <a:ln w="14288">
              <a:solidFill>
                <a:schemeClr val="accent6"/>
              </a:solidFill>
            </a:ln>
          </p:spPr>
        </p:sp>
        <p:sp>
          <p:nvSpPr>
            <p:cNvPr id="12" name="Line 12"/>
            <p:cNvSpPr/>
            <p:nvPr/>
          </p:nvSpPr>
          <p:spPr>
            <a:xfrm>
              <a:off x="2971800" y="5715000"/>
              <a:ext cx="8534400" cy="9525"/>
            </a:xfrm>
            <a:custGeom>
              <a:avLst/>
              <a:gdLst/>
              <a:ahLst/>
              <a:cxnLst/>
              <a:rect l="l" t="t" r="r" b="b"/>
              <a:pathLst>
                <a:path w="8534400" h="9525">
                  <a:moveTo>
                    <a:pt x="0" y="0"/>
                  </a:moveTo>
                  <a:lnTo>
                    <a:pt x="8534400" y="0"/>
                  </a:lnTo>
                </a:path>
              </a:pathLst>
            </a:custGeom>
            <a:noFill/>
            <a:ln w="14288">
              <a:solidFill>
                <a:schemeClr val="accent6"/>
              </a:solidFill>
            </a:ln>
          </p:spPr>
        </p:sp>
        <p:grpSp>
          <p:nvGrpSpPr>
            <p:cNvPr id="16" name="Group 16"/>
            <p:cNvGrpSpPr/>
            <p:nvPr/>
          </p:nvGrpSpPr>
          <p:grpSpPr>
            <a:xfrm>
              <a:off x="5938906" y="2739390"/>
              <a:ext cx="5424038" cy="352044"/>
              <a:chOff x="5938906" y="2739390"/>
              <a:chExt cx="5424038" cy="352044"/>
            </a:xfrm>
          </p:grpSpPr>
          <p:sp>
            <p:nvSpPr>
              <p:cNvPr id="13" name="TextBox 13"/>
              <p:cNvSpPr txBox="1"/>
              <p:nvPr/>
            </p:nvSpPr>
            <p:spPr>
              <a:xfrm>
                <a:off x="5938906" y="2739390"/>
                <a:ext cx="1137788" cy="352044"/>
              </a:xfrm>
              <a:prstGeom prst="rect">
                <a:avLst/>
              </a:prstGeom>
              <a:noFill/>
              <a:ln>
                <a:noFill/>
              </a:ln>
            </p:spPr>
            <p:txBody>
              <a:bodyPr wrap="none" lIns="0" tIns="0" rIns="0" bIns="0" anchor="t" anchorCtr="0">
                <a:spAutoFit/>
              </a:bodyPr>
              <a:lstStyle/>
              <a:p>
                <a:pPr algn="r" rtl="1"/>
                <a:r>
                  <a:rPr lang="ar-SA" sz="1800" b="1" dirty="0">
                    <a:solidFill>
                      <a:srgbClr val="F6EFE4"/>
                    </a:solidFill>
                    <a:latin typeface="+mn-lt"/>
                    <a:ea typeface="+mn-ea"/>
                    <a:cs typeface="+mn-cs"/>
                    <a:rtl val="1"/>
                  </a:rPr>
                  <a:t>الإضافات</a:t>
                </a:r>
              </a:p>
            </p:txBody>
          </p:sp>
          <p:sp>
            <p:nvSpPr>
              <p:cNvPr id="14" name="TextBox 14"/>
              <p:cNvSpPr txBox="1"/>
              <p:nvPr/>
            </p:nvSpPr>
            <p:spPr>
              <a:xfrm>
                <a:off x="7647531" y="2739390"/>
                <a:ext cx="857913" cy="352044"/>
              </a:xfrm>
              <a:prstGeom prst="rect">
                <a:avLst/>
              </a:prstGeom>
              <a:noFill/>
              <a:ln>
                <a:noFill/>
              </a:ln>
            </p:spPr>
            <p:txBody>
              <a:bodyPr wrap="none" lIns="0" tIns="0" rIns="0" bIns="0" anchor="t" anchorCtr="0">
                <a:spAutoFit/>
              </a:bodyPr>
              <a:lstStyle/>
              <a:p>
                <a:pPr algn="r" rtl="1"/>
                <a:r>
                  <a:rPr lang="ar-SA" sz="1800" b="1" dirty="0">
                    <a:solidFill>
                      <a:srgbClr val="F6EFE4"/>
                    </a:solidFill>
                    <a:latin typeface="+mn-lt"/>
                    <a:ea typeface="+mn-ea"/>
                    <a:cs typeface="+mn-cs"/>
                    <a:rtl val="1"/>
                  </a:rPr>
                  <a:t>الحمصة</a:t>
                </a:r>
              </a:p>
            </p:txBody>
          </p:sp>
          <p:sp>
            <p:nvSpPr>
              <p:cNvPr id="15" name="TextBox 15"/>
              <p:cNvSpPr txBox="1"/>
              <p:nvPr/>
            </p:nvSpPr>
            <p:spPr>
              <a:xfrm>
                <a:off x="10365094" y="2739390"/>
                <a:ext cx="997850" cy="352044"/>
              </a:xfrm>
              <a:prstGeom prst="rect">
                <a:avLst/>
              </a:prstGeom>
              <a:noFill/>
              <a:ln>
                <a:noFill/>
              </a:ln>
            </p:spPr>
            <p:txBody>
              <a:bodyPr wrap="none" lIns="0" tIns="0" rIns="0" bIns="0" anchor="t" anchorCtr="0">
                <a:spAutoFit/>
              </a:bodyPr>
              <a:lstStyle/>
              <a:p>
                <a:pPr algn="r" rtl="1"/>
                <a:r>
                  <a:rPr lang="ar-SA" sz="1800" b="1" dirty="0">
                    <a:solidFill>
                      <a:srgbClr val="F6EFE4"/>
                    </a:solidFill>
                    <a:latin typeface="+mn-lt"/>
                    <a:ea typeface="+mn-ea"/>
                    <a:cs typeface="+mn-cs"/>
                    <a:rtl val="1"/>
                  </a:rPr>
                  <a:t>المنطقة</a:t>
                </a:r>
              </a:p>
            </p:txBody>
          </p:sp>
        </p:grpSp>
        <p:grpSp>
          <p:nvGrpSpPr>
            <p:cNvPr id="26" name="Group 26"/>
            <p:cNvGrpSpPr/>
            <p:nvPr/>
          </p:nvGrpSpPr>
          <p:grpSpPr>
            <a:xfrm>
              <a:off x="4852416" y="3463290"/>
              <a:ext cx="6510528" cy="2218944"/>
              <a:chOff x="4852416" y="3463290"/>
              <a:chExt cx="6510528" cy="2218944"/>
            </a:xfrm>
          </p:grpSpPr>
          <p:sp>
            <p:nvSpPr>
              <p:cNvPr id="17" name="TextBox 17"/>
              <p:cNvSpPr txBox="1"/>
              <p:nvPr/>
            </p:nvSpPr>
            <p:spPr>
              <a:xfrm>
                <a:off x="6358719" y="3463290"/>
                <a:ext cx="717975" cy="352044"/>
              </a:xfrm>
              <a:prstGeom prst="rect">
                <a:avLst/>
              </a:prstGeom>
              <a:noFill/>
              <a:ln>
                <a:noFill/>
              </a:ln>
            </p:spPr>
            <p:txBody>
              <a:bodyPr wrap="none" lIns="0" tIns="0" rIns="0" bIns="0" anchor="t" anchorCtr="0">
                <a:spAutoFit/>
              </a:bodyPr>
              <a:lstStyle/>
              <a:p>
                <a:pPr algn="r" rtl="1"/>
                <a:r>
                  <a:rPr lang="ar-SA" sz="1800" b="1" dirty="0">
                    <a:solidFill>
                      <a:schemeClr val="accent3"/>
                    </a:solidFill>
                    <a:latin typeface="+mn-lt"/>
                    <a:ea typeface="+mn-ea"/>
                    <a:cs typeface="+mn-cs"/>
                    <a:rtl val="1"/>
                  </a:rPr>
                  <a:t>الهيل</a:t>
                </a:r>
              </a:p>
            </p:txBody>
          </p:sp>
          <p:sp>
            <p:nvSpPr>
              <p:cNvPr id="18" name="TextBox 18"/>
              <p:cNvSpPr txBox="1"/>
              <p:nvPr/>
            </p:nvSpPr>
            <p:spPr>
              <a:xfrm>
                <a:off x="7820787" y="3463290"/>
                <a:ext cx="684657" cy="352044"/>
              </a:xfrm>
              <a:prstGeom prst="rect">
                <a:avLst/>
              </a:prstGeom>
              <a:noFill/>
              <a:ln>
                <a:noFill/>
              </a:ln>
            </p:spPr>
            <p:txBody>
              <a:bodyPr wrap="none" lIns="0" tIns="0" rIns="0" bIns="0" anchor="t" anchorCtr="0">
                <a:spAutoFit/>
              </a:bodyPr>
              <a:lstStyle/>
              <a:p>
                <a:pPr algn="r" rtl="1"/>
                <a:r>
                  <a:rPr lang="ar-SA" sz="1800" dirty="0">
                    <a:solidFill>
                      <a:schemeClr val="dk1"/>
                    </a:solidFill>
                    <a:latin typeface="+mn-lt"/>
                    <a:ea typeface="+mn-ea"/>
                    <a:cs typeface="+mn-cs"/>
                    <a:rtl val="1"/>
                  </a:rPr>
                  <a:t>داكنة</a:t>
                </a:r>
              </a:p>
            </p:txBody>
          </p:sp>
          <p:sp>
            <p:nvSpPr>
              <p:cNvPr id="19" name="TextBox 19"/>
              <p:cNvSpPr txBox="1"/>
              <p:nvPr/>
            </p:nvSpPr>
            <p:spPr>
              <a:xfrm>
                <a:off x="10505031" y="3463290"/>
                <a:ext cx="857913" cy="352044"/>
              </a:xfrm>
              <a:prstGeom prst="rect">
                <a:avLst/>
              </a:prstGeom>
              <a:noFill/>
              <a:ln>
                <a:noFill/>
              </a:ln>
            </p:spPr>
            <p:txBody>
              <a:bodyPr wrap="none" lIns="0" tIns="0" rIns="0" bIns="0" anchor="t" anchorCtr="0">
                <a:spAutoFit/>
              </a:bodyPr>
              <a:lstStyle/>
              <a:p>
                <a:pPr algn="r" rtl="1"/>
                <a:r>
                  <a:rPr lang="ar-SA" sz="1800" b="1" dirty="0">
                    <a:solidFill>
                      <a:schemeClr val="accent1"/>
                    </a:solidFill>
                    <a:latin typeface="+mn-lt"/>
                    <a:ea typeface="+mn-ea"/>
                    <a:cs typeface="+mn-cs"/>
                    <a:rtl val="1"/>
                  </a:rPr>
                  <a:t>الشمال</a:t>
                </a:r>
              </a:p>
            </p:txBody>
          </p:sp>
          <p:sp>
            <p:nvSpPr>
              <p:cNvPr id="20" name="TextBox 20"/>
              <p:cNvSpPr txBox="1"/>
              <p:nvPr/>
            </p:nvSpPr>
            <p:spPr>
              <a:xfrm>
                <a:off x="4852416" y="4168140"/>
                <a:ext cx="2224278" cy="656844"/>
              </a:xfrm>
              <a:prstGeom prst="rect">
                <a:avLst/>
              </a:prstGeom>
              <a:noFill/>
              <a:ln>
                <a:noFill/>
              </a:ln>
            </p:spPr>
            <p:txBody>
              <a:bodyPr wrap="none" lIns="0" tIns="0" rIns="0" bIns="0" anchor="t" anchorCtr="0">
                <a:spAutoFit/>
              </a:bodyPr>
              <a:lstStyle/>
              <a:p>
                <a:pPr algn="r" rtl="1">
                  <a:lnSpc>
                    <a:spcPts val="2400"/>
                  </a:lnSpc>
                </a:pPr>
                <a:r>
                  <a:rPr lang="ar-SA" sz="1800" dirty="0">
                    <a:solidFill>
                      <a:schemeClr val="dk1"/>
                    </a:solidFill>
                    <a:latin typeface="+mn-lt"/>
                    <a:ea typeface="+mn-ea"/>
                    <a:cs typeface="+mn-cs"/>
                    <a:rtl val="1"/>
                  </a:rPr>
                  <a:t>الزنجبيل والزعفران</a:t>
                </a:r>
                <a:br/>
                <a:r>
                  <a:rPr lang="ar-SA" sz="1800" dirty="0">
                    <a:solidFill>
                      <a:schemeClr val="dk1"/>
                    </a:solidFill>
                    <a:latin typeface="+mn-lt"/>
                    <a:ea typeface="+mn-ea"/>
                    <a:cs typeface="+mn-cs"/>
                    <a:rtl val="1"/>
                  </a:rPr>
                  <a:t>والقرفة والقرنفل</a:t>
                </a:r>
              </a:p>
            </p:txBody>
          </p:sp>
          <p:sp>
            <p:nvSpPr>
              <p:cNvPr id="21" name="TextBox 21"/>
              <p:cNvSpPr txBox="1"/>
              <p:nvPr/>
            </p:nvSpPr>
            <p:spPr>
              <a:xfrm>
                <a:off x="7820787" y="4320540"/>
                <a:ext cx="684657" cy="352044"/>
              </a:xfrm>
              <a:prstGeom prst="rect">
                <a:avLst/>
              </a:prstGeom>
              <a:noFill/>
              <a:ln>
                <a:noFill/>
              </a:ln>
            </p:spPr>
            <p:txBody>
              <a:bodyPr wrap="none" lIns="0" tIns="0" rIns="0" bIns="0" anchor="t" anchorCtr="0">
                <a:spAutoFit/>
              </a:bodyPr>
              <a:lstStyle/>
              <a:p>
                <a:pPr algn="r" rtl="1"/>
                <a:r>
                  <a:rPr lang="ar-SA" sz="1800" dirty="0">
                    <a:solidFill>
                      <a:schemeClr val="dk1"/>
                    </a:solidFill>
                    <a:latin typeface="+mn-lt"/>
                    <a:ea typeface="+mn-ea"/>
                    <a:cs typeface="+mn-cs"/>
                    <a:rtl val="1"/>
                  </a:rPr>
                  <a:t>فاتحة</a:t>
                </a:r>
              </a:p>
            </p:txBody>
          </p:sp>
          <p:sp>
            <p:nvSpPr>
              <p:cNvPr id="22" name="TextBox 22"/>
              <p:cNvSpPr txBox="1"/>
              <p:nvPr/>
            </p:nvSpPr>
            <p:spPr>
              <a:xfrm>
                <a:off x="10505031" y="4320540"/>
                <a:ext cx="857913" cy="352044"/>
              </a:xfrm>
              <a:prstGeom prst="rect">
                <a:avLst/>
              </a:prstGeom>
              <a:noFill/>
              <a:ln>
                <a:noFill/>
              </a:ln>
            </p:spPr>
            <p:txBody>
              <a:bodyPr wrap="none" lIns="0" tIns="0" rIns="0" bIns="0" anchor="t" anchorCtr="0">
                <a:spAutoFit/>
              </a:bodyPr>
              <a:lstStyle/>
              <a:p>
                <a:pPr algn="r" rtl="1"/>
                <a:r>
                  <a:rPr lang="ar-SA" sz="1800" b="1" dirty="0">
                    <a:solidFill>
                      <a:schemeClr val="accent1"/>
                    </a:solidFill>
                    <a:latin typeface="+mn-lt"/>
                    <a:ea typeface="+mn-ea"/>
                    <a:cs typeface="+mn-cs"/>
                    <a:rtl val="1"/>
                  </a:rPr>
                  <a:t>الجنوب</a:t>
                </a:r>
              </a:p>
            </p:txBody>
          </p:sp>
          <p:sp>
            <p:nvSpPr>
              <p:cNvPr id="23" name="TextBox 23"/>
              <p:cNvSpPr txBox="1"/>
              <p:nvPr/>
            </p:nvSpPr>
            <p:spPr>
              <a:xfrm>
                <a:off x="5086560" y="5177790"/>
                <a:ext cx="1990134" cy="352044"/>
              </a:xfrm>
              <a:prstGeom prst="rect">
                <a:avLst/>
              </a:prstGeom>
              <a:noFill/>
              <a:ln>
                <a:noFill/>
              </a:ln>
            </p:spPr>
            <p:txBody>
              <a:bodyPr wrap="none" lIns="0" tIns="0" rIns="0" bIns="0" anchor="t" anchorCtr="0">
                <a:spAutoFit/>
              </a:bodyPr>
              <a:lstStyle/>
              <a:p>
                <a:pPr algn="r" rtl="1"/>
                <a:r>
                  <a:rPr lang="ar-SA" sz="1800" b="1" dirty="0">
                    <a:solidFill>
                      <a:schemeClr val="accent3"/>
                    </a:solidFill>
                    <a:latin typeface="+mn-lt"/>
                    <a:ea typeface="+mn-ea"/>
                    <a:cs typeface="+mn-cs"/>
                    <a:rtl val="1"/>
                  </a:rPr>
                  <a:t>الهيل</a:t>
                </a:r>
                <a:r>
                  <a:rPr lang="ar-SA" sz="1800" dirty="0">
                    <a:solidFill>
                      <a:schemeClr val="dk1"/>
                    </a:solidFill>
                    <a:latin typeface="+mn-lt"/>
                    <a:ea typeface="+mn-ea"/>
                    <a:cs typeface="+mn-cs"/>
                    <a:rtl val="1"/>
                  </a:rPr>
                  <a:t xml:space="preserve"> والزعفران</a:t>
                </a:r>
              </a:p>
            </p:txBody>
          </p:sp>
          <p:sp>
            <p:nvSpPr>
              <p:cNvPr id="24" name="TextBox 24"/>
              <p:cNvSpPr txBox="1"/>
              <p:nvPr/>
            </p:nvSpPr>
            <p:spPr>
              <a:xfrm>
                <a:off x="7687513" y="5177790"/>
                <a:ext cx="817931" cy="352044"/>
              </a:xfrm>
              <a:prstGeom prst="rect">
                <a:avLst/>
              </a:prstGeom>
              <a:noFill/>
              <a:ln>
                <a:noFill/>
              </a:ln>
            </p:spPr>
            <p:txBody>
              <a:bodyPr wrap="none" lIns="0" tIns="0" rIns="0" bIns="0" anchor="t" anchorCtr="0">
                <a:spAutoFit/>
              </a:bodyPr>
              <a:lstStyle/>
              <a:p>
                <a:pPr algn="r" rtl="1"/>
                <a:r>
                  <a:rPr lang="ar-SA" sz="1800" dirty="0">
                    <a:solidFill>
                      <a:schemeClr val="dk1"/>
                    </a:solidFill>
                    <a:latin typeface="+mn-lt"/>
                    <a:ea typeface="+mn-ea"/>
                    <a:cs typeface="+mn-cs"/>
                    <a:rtl val="1"/>
                  </a:rPr>
                  <a:t>متوسطة</a:t>
                </a:r>
              </a:p>
            </p:txBody>
          </p:sp>
          <p:sp>
            <p:nvSpPr>
              <p:cNvPr id="25" name="TextBox 25"/>
              <p:cNvSpPr txBox="1"/>
              <p:nvPr/>
            </p:nvSpPr>
            <p:spPr>
              <a:xfrm>
                <a:off x="9292400" y="5025390"/>
                <a:ext cx="2070544" cy="656844"/>
              </a:xfrm>
              <a:prstGeom prst="rect">
                <a:avLst/>
              </a:prstGeom>
              <a:noFill/>
              <a:ln>
                <a:noFill/>
              </a:ln>
            </p:spPr>
            <p:txBody>
              <a:bodyPr wrap="none" lIns="0" tIns="0" rIns="0" bIns="0" anchor="t" anchorCtr="0">
                <a:spAutoFit/>
              </a:bodyPr>
              <a:lstStyle/>
              <a:p>
                <a:pPr algn="r" rtl="1">
                  <a:lnSpc>
                    <a:spcPts val="2400"/>
                  </a:lnSpc>
                </a:pPr>
                <a:r>
                  <a:rPr lang="ar-SA" sz="1800" b="1" dirty="0">
                    <a:solidFill>
                      <a:schemeClr val="accent1"/>
                    </a:solidFill>
                    <a:latin typeface="+mn-lt"/>
                    <a:ea typeface="+mn-ea"/>
                    <a:cs typeface="+mn-cs"/>
                    <a:rtl val="1"/>
                  </a:rPr>
                  <a:t>الشرقية والغربية</a:t>
                </a:r>
                <a:br/>
                <a:r>
                  <a:rPr lang="ar-SA" sz="1800" b="1" dirty="0">
                    <a:solidFill>
                      <a:schemeClr val="accent1"/>
                    </a:solidFill>
                    <a:latin typeface="+mn-lt"/>
                    <a:ea typeface="+mn-ea"/>
                    <a:cs typeface="+mn-cs"/>
                    <a:rtl val="1"/>
                  </a:rPr>
                  <a:t>والوسطى</a:t>
                </a:r>
              </a:p>
            </p:txBody>
          </p:sp>
        </p:grpSp>
      </p:grpSp>
      <p:sp>
        <p:nvSpPr>
          <p:cNvPr id="28" name="TextBox 28"/>
          <p:cNvSpPr txBox="1"/>
          <p:nvPr/>
        </p:nvSpPr>
        <p:spPr>
          <a:xfrm>
            <a:off x="7671968" y="6347460"/>
            <a:ext cx="3630778"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المصدر: وزارة البيئة والمياه والزراعة، 2025</a:t>
            </a:r>
          </a:p>
        </p:txBody>
      </p:sp>
      <p:sp>
        <p:nvSpPr>
          <p:cNvPr id="29"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07</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2486223" y="609600"/>
            <a:ext cx="9019977" cy="1568767"/>
            <a:chOff x="2486223" y="609600"/>
            <a:chExt cx="9019977" cy="1568767"/>
          </a:xfrm>
        </p:grpSpPr>
        <p:sp>
          <p:nvSpPr>
            <p:cNvPr id="2" name="Rectangle 2"/>
            <p:cNvSpPr/>
            <p:nvPr/>
          </p:nvSpPr>
          <p:spPr>
            <a:xfrm>
              <a:off x="11477625" y="609600"/>
              <a:ext cx="28575" cy="1524000"/>
            </a:xfrm>
            <a:prstGeom prst="rect">
              <a:avLst/>
            </a:prstGeom>
            <a:solidFill>
              <a:schemeClr val="accent2"/>
            </a:solidFill>
            <a:ln>
              <a:noFill/>
            </a:ln>
          </p:spPr>
        </p:sp>
        <p:sp>
          <p:nvSpPr>
            <p:cNvPr id="3" name="TextBox 3"/>
            <p:cNvSpPr txBox="1"/>
            <p:nvPr/>
          </p:nvSpPr>
          <p:spPr>
            <a:xfrm>
              <a:off x="8492300" y="714375"/>
              <a:ext cx="2811971"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الثالث · آداب التقديم</a:t>
              </a:r>
            </a:p>
          </p:txBody>
        </p:sp>
        <p:sp>
          <p:nvSpPr>
            <p:cNvPr id="4" name="TextBox 4"/>
            <p:cNvSpPr txBox="1"/>
            <p:nvPr/>
          </p:nvSpPr>
          <p:spPr>
            <a:xfrm>
              <a:off x="2486223" y="1097280"/>
              <a:ext cx="8828715"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التقديم يبدأ بالأكبر وينتهي بهزّة</a:t>
              </a:r>
            </a:p>
          </p:txBody>
        </p:sp>
        <p:sp>
          <p:nvSpPr>
            <p:cNvPr id="5" name="TextBox 5"/>
            <p:cNvSpPr txBox="1"/>
            <p:nvPr/>
          </p:nvSpPr>
          <p:spPr>
            <a:xfrm>
              <a:off x="4152043" y="1738312"/>
              <a:ext cx="7156037" cy="440055"/>
            </a:xfrm>
            <a:prstGeom prst="rect">
              <a:avLst/>
            </a:prstGeom>
            <a:noFill/>
            <a:ln>
              <a:noFill/>
            </a:ln>
          </p:spPr>
          <p:txBody>
            <a:bodyPr wrap="none" lIns="0" tIns="0" rIns="0" bIns="0" anchor="t" anchorCtr="0">
              <a:spAutoFit/>
            </a:bodyPr>
            <a:lstStyle/>
            <a:p>
              <a:pPr algn="r" rtl="1"/>
              <a:r>
                <a:rPr lang="ar-SA" sz="2250" dirty="0">
                  <a:solidFill>
                    <a:schemeClr val="dk1"/>
                  </a:solidFill>
                  <a:latin typeface="+mn-lt"/>
                  <a:ea typeface="+mn-ea"/>
                  <a:cs typeface="+mn-cs"/>
                  <a:rtl val="1"/>
                </a:rPr>
                <a:t>لكل حركة في التقديم قاعدة يعرفها المضيف والضيف</a:t>
              </a:r>
            </a:p>
          </p:txBody>
        </p:sp>
      </p:grpSp>
      <p:sp>
        <p:nvSpPr>
          <p:cNvPr id="7" name="Freeform 7"/>
          <p:cNvSpPr/>
          <p:nvPr/>
        </p:nvSpPr>
        <p:spPr>
          <a:xfrm>
            <a:off x="1714500" y="2952750"/>
            <a:ext cx="9144000" cy="6286500"/>
          </a:xfrm>
          <a:prstGeom prst="arc">
            <a:avLst>
              <a:gd name="adj1" fmla="val 11469600"/>
              <a:gd name="adj2" fmla="val 20930400"/>
            </a:avLst>
          </a:prstGeom>
          <a:noFill/>
          <a:ln w="19050">
            <a:solidFill>
              <a:schemeClr val="accent2"/>
            </a:solidFill>
          </a:ln>
        </p:spPr>
      </p:sp>
      <p:grpSp>
        <p:nvGrpSpPr>
          <p:cNvPr id="11" name="station-1"/>
          <p:cNvGrpSpPr/>
          <p:nvPr/>
        </p:nvGrpSpPr>
        <p:grpSpPr>
          <a:xfrm>
            <a:off x="9538716" y="4709160"/>
            <a:ext cx="1972818" cy="1125474"/>
            <a:chOff x="9538716" y="4709160"/>
            <a:chExt cx="1972818" cy="1125474"/>
          </a:xfrm>
        </p:grpSpPr>
        <p:sp>
          <p:nvSpPr>
            <p:cNvPr id="8" name="Ellipse 8"/>
            <p:cNvSpPr/>
            <p:nvPr/>
          </p:nvSpPr>
          <p:spPr>
            <a:xfrm>
              <a:off x="10315575" y="4709160"/>
              <a:ext cx="419100" cy="419100"/>
            </a:xfrm>
            <a:prstGeom prst="ellipse">
              <a:avLst/>
            </a:prstGeom>
            <a:solidFill>
              <a:schemeClr val="accent1"/>
            </a:solidFill>
            <a:ln>
              <a:noFill/>
            </a:ln>
          </p:spPr>
        </p:sp>
        <p:sp>
          <p:nvSpPr>
            <p:cNvPr id="9" name="TextBox 9"/>
            <p:cNvSpPr txBox="1"/>
            <p:nvPr/>
          </p:nvSpPr>
          <p:spPr>
            <a:xfrm>
              <a:off x="10459198" y="4829175"/>
              <a:ext cx="131855" cy="293370"/>
            </a:xfrm>
            <a:prstGeom prst="rect">
              <a:avLst/>
            </a:prstGeom>
            <a:noFill/>
            <a:ln>
              <a:noFill/>
            </a:ln>
          </p:spPr>
          <p:txBody>
            <a:bodyPr wrap="none" lIns="0" tIns="0" rIns="0" bIns="0" anchor="t" anchorCtr="0">
              <a:spAutoFit/>
            </a:bodyPr>
            <a:lstStyle/>
            <a:p>
              <a:pPr algn="ctr" rtl="1"/>
              <a:r>
                <a:rPr lang="ar-SA" sz="1500" b="1" dirty="0">
                  <a:solidFill>
                    <a:srgbClr val="F6EFE4"/>
                  </a:solidFill>
                  <a:latin typeface="+mn-lt"/>
                  <a:ea typeface="+mn-ea"/>
                  <a:cs typeface="+mn-cs"/>
                </a:rPr>
                <a:t>1</a:t>
              </a:r>
            </a:p>
          </p:txBody>
        </p:sp>
        <p:sp>
          <p:nvSpPr>
            <p:cNvPr id="10" name="TextBox 10"/>
            <p:cNvSpPr txBox="1"/>
            <p:nvPr/>
          </p:nvSpPr>
          <p:spPr>
            <a:xfrm>
              <a:off x="9538716" y="5196840"/>
              <a:ext cx="1972818" cy="637794"/>
            </a:xfrm>
            <a:prstGeom prst="rect">
              <a:avLst/>
            </a:prstGeom>
            <a:noFill/>
            <a:ln>
              <a:noFill/>
            </a:ln>
          </p:spPr>
          <p:txBody>
            <a:bodyPr wrap="none" lIns="0" tIns="0" rIns="0" bIns="0" anchor="t" anchorCtr="0">
              <a:spAutoFit/>
            </a:bodyPr>
            <a:lstStyle/>
            <a:p>
              <a:pPr algn="ctr" rtl="1">
                <a:lnSpc>
                  <a:spcPts val="2250"/>
                </a:lnSpc>
              </a:pPr>
              <a:r>
                <a:rPr lang="ar-SA" sz="1800" dirty="0">
                  <a:solidFill>
                    <a:schemeClr val="dk1"/>
                  </a:solidFill>
                  <a:latin typeface="+mn-lt"/>
                  <a:ea typeface="+mn-ea"/>
                  <a:cs typeface="+mn-cs"/>
                  <a:rtl val="1"/>
                </a:rPr>
                <a:t>الدلّة باليسرى</a:t>
              </a:r>
              <a:br/>
              <a:r>
                <a:rPr lang="ar-SA" sz="1800" dirty="0">
                  <a:solidFill>
                    <a:schemeClr val="dk1"/>
                  </a:solidFill>
                  <a:latin typeface="+mn-lt"/>
                  <a:ea typeface="+mn-ea"/>
                  <a:cs typeface="+mn-cs"/>
                  <a:rtl val="1"/>
                </a:rPr>
                <a:t>والفنجان باليمنى</a:t>
              </a:r>
            </a:p>
          </p:txBody>
        </p:sp>
      </p:grpSp>
      <p:grpSp>
        <p:nvGrpSpPr>
          <p:cNvPr id="15" name="station-2"/>
          <p:cNvGrpSpPr/>
          <p:nvPr/>
        </p:nvGrpSpPr>
        <p:grpSpPr>
          <a:xfrm>
            <a:off x="8516683" y="3513772"/>
            <a:ext cx="1538478" cy="1120712"/>
            <a:chOff x="8516683" y="3513772"/>
            <a:chExt cx="1538478" cy="1120712"/>
          </a:xfrm>
        </p:grpSpPr>
        <p:sp>
          <p:nvSpPr>
            <p:cNvPr id="12" name="Ellipse 12"/>
            <p:cNvSpPr/>
            <p:nvPr/>
          </p:nvSpPr>
          <p:spPr>
            <a:xfrm>
              <a:off x="9076372" y="3513772"/>
              <a:ext cx="419100" cy="419100"/>
            </a:xfrm>
            <a:prstGeom prst="ellipse">
              <a:avLst/>
            </a:prstGeom>
            <a:solidFill>
              <a:schemeClr val="accent1"/>
            </a:solidFill>
            <a:ln>
              <a:noFill/>
            </a:ln>
          </p:spPr>
        </p:sp>
        <p:sp>
          <p:nvSpPr>
            <p:cNvPr id="13" name="TextBox 13"/>
            <p:cNvSpPr txBox="1"/>
            <p:nvPr/>
          </p:nvSpPr>
          <p:spPr>
            <a:xfrm>
              <a:off x="9219995" y="3633788"/>
              <a:ext cx="131855" cy="293370"/>
            </a:xfrm>
            <a:prstGeom prst="rect">
              <a:avLst/>
            </a:prstGeom>
            <a:noFill/>
            <a:ln>
              <a:noFill/>
            </a:ln>
          </p:spPr>
          <p:txBody>
            <a:bodyPr wrap="none" lIns="0" tIns="0" rIns="0" bIns="0" anchor="t" anchorCtr="0">
              <a:spAutoFit/>
            </a:bodyPr>
            <a:lstStyle/>
            <a:p>
              <a:pPr algn="ctr" rtl="1"/>
              <a:r>
                <a:rPr lang="ar-SA" sz="1500" b="1" dirty="0">
                  <a:solidFill>
                    <a:srgbClr val="F6EFE4"/>
                  </a:solidFill>
                  <a:latin typeface="+mn-lt"/>
                  <a:ea typeface="+mn-ea"/>
                  <a:cs typeface="+mn-cs"/>
                </a:rPr>
                <a:t>2</a:t>
              </a:r>
            </a:p>
          </p:txBody>
        </p:sp>
        <p:sp>
          <p:nvSpPr>
            <p:cNvPr id="14" name="TextBox 14"/>
            <p:cNvSpPr txBox="1"/>
            <p:nvPr/>
          </p:nvSpPr>
          <p:spPr>
            <a:xfrm>
              <a:off x="8516683" y="3996690"/>
              <a:ext cx="1538478" cy="637794"/>
            </a:xfrm>
            <a:prstGeom prst="rect">
              <a:avLst/>
            </a:prstGeom>
            <a:noFill/>
            <a:ln>
              <a:noFill/>
            </a:ln>
          </p:spPr>
          <p:txBody>
            <a:bodyPr wrap="none" lIns="0" tIns="0" rIns="0" bIns="0" anchor="t" anchorCtr="0">
              <a:spAutoFit/>
            </a:bodyPr>
            <a:lstStyle/>
            <a:p>
              <a:pPr algn="ctr" rtl="1">
                <a:lnSpc>
                  <a:spcPts val="2250"/>
                </a:lnSpc>
              </a:pPr>
              <a:r>
                <a:rPr lang="ar-SA" sz="1800" dirty="0">
                  <a:solidFill>
                    <a:schemeClr val="dk1"/>
                  </a:solidFill>
                  <a:latin typeface="+mn-lt"/>
                  <a:ea typeface="+mn-ea"/>
                  <a:cs typeface="+mn-cs"/>
                  <a:rtl val="1"/>
                </a:rPr>
                <a:t>البدء بالأهم</a:t>
              </a:r>
              <a:br/>
              <a:r>
                <a:rPr lang="ar-SA" sz="1800" dirty="0">
                  <a:solidFill>
                    <a:schemeClr val="dk1"/>
                  </a:solidFill>
                  <a:latin typeface="+mn-lt"/>
                  <a:ea typeface="+mn-ea"/>
                  <a:cs typeface="+mn-cs"/>
                  <a:rtl val="1"/>
                </a:rPr>
                <a:t>أو الأكبر سناً</a:t>
              </a:r>
            </a:p>
          </p:txBody>
        </p:sp>
      </p:grpSp>
      <p:grpSp>
        <p:nvGrpSpPr>
          <p:cNvPr id="19" name="station-3"/>
          <p:cNvGrpSpPr/>
          <p:nvPr/>
        </p:nvGrpSpPr>
        <p:grpSpPr>
          <a:xfrm>
            <a:off x="6720268" y="2836545"/>
            <a:ext cx="1344168" cy="1112139"/>
            <a:chOff x="6720268" y="2836545"/>
            <a:chExt cx="1344168" cy="1112139"/>
          </a:xfrm>
        </p:grpSpPr>
        <p:sp>
          <p:nvSpPr>
            <p:cNvPr id="16" name="Ellipse 16"/>
            <p:cNvSpPr/>
            <p:nvPr/>
          </p:nvSpPr>
          <p:spPr>
            <a:xfrm>
              <a:off x="7182802" y="2836545"/>
              <a:ext cx="419100" cy="419100"/>
            </a:xfrm>
            <a:prstGeom prst="ellipse">
              <a:avLst/>
            </a:prstGeom>
            <a:solidFill>
              <a:schemeClr val="accent1"/>
            </a:solidFill>
            <a:ln>
              <a:noFill/>
            </a:ln>
          </p:spPr>
        </p:sp>
        <p:sp>
          <p:nvSpPr>
            <p:cNvPr id="17" name="TextBox 17"/>
            <p:cNvSpPr txBox="1"/>
            <p:nvPr/>
          </p:nvSpPr>
          <p:spPr>
            <a:xfrm>
              <a:off x="7326425" y="2956560"/>
              <a:ext cx="131855" cy="293370"/>
            </a:xfrm>
            <a:prstGeom prst="rect">
              <a:avLst/>
            </a:prstGeom>
            <a:noFill/>
            <a:ln>
              <a:noFill/>
            </a:ln>
          </p:spPr>
          <p:txBody>
            <a:bodyPr wrap="none" lIns="0" tIns="0" rIns="0" bIns="0" anchor="t" anchorCtr="0">
              <a:spAutoFit/>
            </a:bodyPr>
            <a:lstStyle/>
            <a:p>
              <a:pPr algn="ctr" rtl="1"/>
              <a:r>
                <a:rPr lang="ar-SA" sz="1500" b="1" dirty="0">
                  <a:solidFill>
                    <a:srgbClr val="F6EFE4"/>
                  </a:solidFill>
                  <a:latin typeface="+mn-lt"/>
                  <a:ea typeface="+mn-ea"/>
                  <a:cs typeface="+mn-cs"/>
                </a:rPr>
                <a:t>3</a:t>
              </a:r>
            </a:p>
          </p:txBody>
        </p:sp>
        <p:sp>
          <p:nvSpPr>
            <p:cNvPr id="18" name="TextBox 18"/>
            <p:cNvSpPr txBox="1"/>
            <p:nvPr/>
          </p:nvSpPr>
          <p:spPr>
            <a:xfrm>
              <a:off x="6720268" y="3310890"/>
              <a:ext cx="1344168" cy="637794"/>
            </a:xfrm>
            <a:prstGeom prst="rect">
              <a:avLst/>
            </a:prstGeom>
            <a:noFill/>
            <a:ln>
              <a:noFill/>
            </a:ln>
          </p:spPr>
          <p:txBody>
            <a:bodyPr wrap="none" lIns="0" tIns="0" rIns="0" bIns="0" anchor="t" anchorCtr="0">
              <a:spAutoFit/>
            </a:bodyPr>
            <a:lstStyle/>
            <a:p>
              <a:pPr algn="ctr" rtl="1">
                <a:lnSpc>
                  <a:spcPts val="2250"/>
                </a:lnSpc>
              </a:pPr>
              <a:r>
                <a:rPr lang="ar-SA" sz="1800" dirty="0">
                  <a:solidFill>
                    <a:schemeClr val="dk1"/>
                  </a:solidFill>
                  <a:latin typeface="+mn-lt"/>
                  <a:ea typeface="+mn-ea"/>
                  <a:cs typeface="+mn-cs"/>
                  <a:rtl val="1"/>
                </a:rPr>
                <a:t>ربع الفنجان</a:t>
              </a:r>
              <a:br/>
              <a:r>
                <a:rPr lang="ar-SA" sz="1800" dirty="0">
                  <a:solidFill>
                    <a:schemeClr val="dk1"/>
                  </a:solidFill>
                  <a:latin typeface="+mn-lt"/>
                  <a:ea typeface="+mn-ea"/>
                  <a:cs typeface="+mn-cs"/>
                  <a:rtl val="1"/>
                </a:rPr>
                <a:t>لا أكثر</a:t>
              </a:r>
            </a:p>
          </p:txBody>
        </p:sp>
      </p:grpSp>
      <p:grpSp>
        <p:nvGrpSpPr>
          <p:cNvPr id="23" name="station-4"/>
          <p:cNvGrpSpPr/>
          <p:nvPr/>
        </p:nvGrpSpPr>
        <p:grpSpPr>
          <a:xfrm>
            <a:off x="4222814" y="2836545"/>
            <a:ext cx="1915668" cy="1112139"/>
            <a:chOff x="4222814" y="2836545"/>
            <a:chExt cx="1915668" cy="1112139"/>
          </a:xfrm>
        </p:grpSpPr>
        <p:sp>
          <p:nvSpPr>
            <p:cNvPr id="20" name="Ellipse 20"/>
            <p:cNvSpPr/>
            <p:nvPr/>
          </p:nvSpPr>
          <p:spPr>
            <a:xfrm>
              <a:off x="4971098" y="2836545"/>
              <a:ext cx="419100" cy="419100"/>
            </a:xfrm>
            <a:prstGeom prst="ellipse">
              <a:avLst/>
            </a:prstGeom>
            <a:solidFill>
              <a:schemeClr val="accent3"/>
            </a:solidFill>
            <a:ln>
              <a:noFill/>
            </a:ln>
          </p:spPr>
        </p:sp>
        <p:sp>
          <p:nvSpPr>
            <p:cNvPr id="21" name="TextBox 21"/>
            <p:cNvSpPr txBox="1"/>
            <p:nvPr/>
          </p:nvSpPr>
          <p:spPr>
            <a:xfrm>
              <a:off x="5114720" y="2956560"/>
              <a:ext cx="131855" cy="293370"/>
            </a:xfrm>
            <a:prstGeom prst="rect">
              <a:avLst/>
            </a:prstGeom>
            <a:noFill/>
            <a:ln>
              <a:noFill/>
            </a:ln>
          </p:spPr>
          <p:txBody>
            <a:bodyPr wrap="none" lIns="0" tIns="0" rIns="0" bIns="0" anchor="t" anchorCtr="0">
              <a:spAutoFit/>
            </a:bodyPr>
            <a:lstStyle/>
            <a:p>
              <a:pPr algn="ctr" rtl="1"/>
              <a:r>
                <a:rPr lang="ar-SA" sz="1500" b="1" dirty="0">
                  <a:solidFill>
                    <a:srgbClr val="F6EFE4"/>
                  </a:solidFill>
                  <a:latin typeface="+mn-lt"/>
                  <a:ea typeface="+mn-ea"/>
                  <a:cs typeface="+mn-cs"/>
                </a:rPr>
                <a:t>4</a:t>
              </a:r>
            </a:p>
          </p:txBody>
        </p:sp>
        <p:sp>
          <p:nvSpPr>
            <p:cNvPr id="22" name="TextBox 22"/>
            <p:cNvSpPr txBox="1"/>
            <p:nvPr/>
          </p:nvSpPr>
          <p:spPr>
            <a:xfrm>
              <a:off x="4222814" y="3310890"/>
              <a:ext cx="1915668" cy="637794"/>
            </a:xfrm>
            <a:prstGeom prst="rect">
              <a:avLst/>
            </a:prstGeom>
            <a:noFill/>
            <a:ln>
              <a:noFill/>
            </a:ln>
          </p:spPr>
          <p:txBody>
            <a:bodyPr wrap="none" lIns="0" tIns="0" rIns="0" bIns="0" anchor="t" anchorCtr="0">
              <a:spAutoFit/>
            </a:bodyPr>
            <a:lstStyle/>
            <a:p>
              <a:pPr algn="ctr" rtl="1">
                <a:lnSpc>
                  <a:spcPts val="2250"/>
                </a:lnSpc>
              </a:pPr>
              <a:r>
                <a:rPr lang="ar-SA" sz="1800" dirty="0">
                  <a:solidFill>
                    <a:schemeClr val="dk1"/>
                  </a:solidFill>
                  <a:latin typeface="+mn-lt"/>
                  <a:ea typeface="+mn-ea"/>
                  <a:cs typeface="+mn-cs"/>
                  <a:rtl val="1"/>
                </a:rPr>
                <a:t>يتناوله الضيف</a:t>
              </a:r>
              <a:br/>
              <a:r>
                <a:rPr lang="ar-SA" sz="1800" dirty="0">
                  <a:solidFill>
                    <a:schemeClr val="dk1"/>
                  </a:solidFill>
                  <a:latin typeface="+mn-lt"/>
                  <a:ea typeface="+mn-ea"/>
                  <a:cs typeface="+mn-cs"/>
                  <a:rtl val="1"/>
                </a:rPr>
                <a:t>باليمنى ثم يعيده</a:t>
              </a:r>
            </a:p>
          </p:txBody>
        </p:sp>
      </p:grpSp>
      <p:grpSp>
        <p:nvGrpSpPr>
          <p:cNvPr id="27" name="station-5"/>
          <p:cNvGrpSpPr/>
          <p:nvPr/>
        </p:nvGrpSpPr>
        <p:grpSpPr>
          <a:xfrm>
            <a:off x="2517839" y="3513772"/>
            <a:ext cx="1538478" cy="1120712"/>
            <a:chOff x="2517839" y="3513772"/>
            <a:chExt cx="1538478" cy="1120712"/>
          </a:xfrm>
        </p:grpSpPr>
        <p:sp>
          <p:nvSpPr>
            <p:cNvPr id="24" name="Ellipse 24"/>
            <p:cNvSpPr/>
            <p:nvPr/>
          </p:nvSpPr>
          <p:spPr>
            <a:xfrm>
              <a:off x="3077528" y="3513772"/>
              <a:ext cx="419100" cy="419100"/>
            </a:xfrm>
            <a:prstGeom prst="ellipse">
              <a:avLst/>
            </a:prstGeom>
            <a:solidFill>
              <a:schemeClr val="accent3"/>
            </a:solidFill>
            <a:ln>
              <a:noFill/>
            </a:ln>
          </p:spPr>
        </p:sp>
        <p:sp>
          <p:nvSpPr>
            <p:cNvPr id="25" name="TextBox 25"/>
            <p:cNvSpPr txBox="1"/>
            <p:nvPr/>
          </p:nvSpPr>
          <p:spPr>
            <a:xfrm>
              <a:off x="3221150" y="3633788"/>
              <a:ext cx="131855" cy="293370"/>
            </a:xfrm>
            <a:prstGeom prst="rect">
              <a:avLst/>
            </a:prstGeom>
            <a:noFill/>
            <a:ln>
              <a:noFill/>
            </a:ln>
          </p:spPr>
          <p:txBody>
            <a:bodyPr wrap="none" lIns="0" tIns="0" rIns="0" bIns="0" anchor="t" anchorCtr="0">
              <a:spAutoFit/>
            </a:bodyPr>
            <a:lstStyle/>
            <a:p>
              <a:pPr algn="ctr" rtl="1"/>
              <a:r>
                <a:rPr lang="ar-SA" sz="1500" b="1" dirty="0">
                  <a:solidFill>
                    <a:srgbClr val="F6EFE4"/>
                  </a:solidFill>
                  <a:latin typeface="+mn-lt"/>
                  <a:ea typeface="+mn-ea"/>
                  <a:cs typeface="+mn-cs"/>
                </a:rPr>
                <a:t>5</a:t>
              </a:r>
            </a:p>
          </p:txBody>
        </p:sp>
        <p:sp>
          <p:nvSpPr>
            <p:cNvPr id="26" name="TextBox 26"/>
            <p:cNvSpPr txBox="1"/>
            <p:nvPr/>
          </p:nvSpPr>
          <p:spPr>
            <a:xfrm>
              <a:off x="2517839" y="3996690"/>
              <a:ext cx="1538478" cy="637794"/>
            </a:xfrm>
            <a:prstGeom prst="rect">
              <a:avLst/>
            </a:prstGeom>
            <a:noFill/>
            <a:ln>
              <a:noFill/>
            </a:ln>
          </p:spPr>
          <p:txBody>
            <a:bodyPr wrap="none" lIns="0" tIns="0" rIns="0" bIns="0" anchor="t" anchorCtr="0">
              <a:spAutoFit/>
            </a:bodyPr>
            <a:lstStyle/>
            <a:p>
              <a:pPr algn="ctr" rtl="1">
                <a:lnSpc>
                  <a:spcPts val="2250"/>
                </a:lnSpc>
              </a:pPr>
              <a:r>
                <a:rPr lang="ar-SA" sz="1800" dirty="0">
                  <a:solidFill>
                    <a:schemeClr val="dk1"/>
                  </a:solidFill>
                  <a:latin typeface="+mn-lt"/>
                  <a:ea typeface="+mn-ea"/>
                  <a:cs typeface="+mn-cs"/>
                  <a:rtl val="1"/>
                </a:rPr>
                <a:t>من فنجان واحد</a:t>
              </a:r>
              <a:br/>
              <a:r>
                <a:rPr lang="ar-SA" sz="1800" dirty="0">
                  <a:solidFill>
                    <a:schemeClr val="dk1"/>
                  </a:solidFill>
                  <a:latin typeface="+mn-lt"/>
                  <a:ea typeface="+mn-ea"/>
                  <a:cs typeface="+mn-cs"/>
                  <a:rtl val="1"/>
                </a:rPr>
                <a:t>إلى ثلاثة</a:t>
              </a:r>
            </a:p>
          </p:txBody>
        </p:sp>
      </p:grpSp>
      <p:grpSp>
        <p:nvGrpSpPr>
          <p:cNvPr id="30" name="!!finjan"/>
          <p:cNvGrpSpPr/>
          <p:nvPr/>
        </p:nvGrpSpPr>
        <p:grpSpPr>
          <a:xfrm>
            <a:off x="724852" y="3737610"/>
            <a:ext cx="2476500" cy="3302318"/>
            <a:chOff x="724852" y="3737610"/>
            <a:chExt cx="2476500" cy="3302318"/>
          </a:xfrm>
        </p:grpSpPr>
        <p:pic>
          <p:nvPicPr>
            <p:cNvPr id="28" name="Image 28"/>
            <p:cNvPicPr>
              <a:picLocks noChangeAspect="1"/>
            </p:cNvPicPr>
            <p:nvPr/>
          </p:nvPicPr>
          <p:blipFill>
            <a:blip r:embed="rId2"/>
            <a:srcRect l="0" t="204" r="0" b="203"/>
            <a:stretch>
              <a:fillRect/>
            </a:stretch>
          </p:blipFill>
          <p:spPr>
            <a:xfrm>
              <a:off x="724852" y="3737610"/>
              <a:ext cx="2476500" cy="3302318"/>
            </a:xfrm>
            <a:custGeom>
              <a:avLst/>
              <a:gdLst/>
              <a:ahLst/>
              <a:cxnLst/>
              <a:rect l="l" t="t" r="r" b="b"/>
              <a:pathLst>
                <a:path w="2476500" h="3302318">
                  <a:moveTo>
                    <a:pt x="718185" y="1386840"/>
                  </a:moveTo>
                  <a:cubicBezTo>
                    <a:pt x="718185" y="1660387"/>
                    <a:pt x="939938" y="1882140"/>
                    <a:pt x="1213485" y="1882140"/>
                  </a:cubicBezTo>
                  <a:cubicBezTo>
                    <a:pt x="1487032" y="1882140"/>
                    <a:pt x="1708785" y="1660387"/>
                    <a:pt x="1708785" y="1386840"/>
                  </a:cubicBezTo>
                  <a:cubicBezTo>
                    <a:pt x="1708785" y="1113293"/>
                    <a:pt x="1487032" y="891540"/>
                    <a:pt x="1213485" y="891540"/>
                  </a:cubicBezTo>
                  <a:cubicBezTo>
                    <a:pt x="939938" y="891540"/>
                    <a:pt x="718185" y="1113293"/>
                    <a:pt x="718185" y="1386840"/>
                  </a:cubicBezTo>
                  <a:close/>
                </a:path>
              </a:pathLst>
            </a:custGeom>
          </p:spPr>
        </p:pic>
        <p:sp>
          <p:nvSpPr>
            <p:cNvPr id="29" name="Ellipse 29"/>
            <p:cNvSpPr/>
            <p:nvPr/>
          </p:nvSpPr>
          <p:spPr>
            <a:xfrm>
              <a:off x="1443038" y="4629150"/>
              <a:ext cx="990600" cy="990600"/>
            </a:xfrm>
            <a:prstGeom prst="ellipse">
              <a:avLst/>
            </a:prstGeom>
            <a:noFill/>
            <a:ln w="28575">
              <a:solidFill>
                <a:schemeClr val="accent3"/>
              </a:solidFill>
            </a:ln>
          </p:spPr>
        </p:sp>
      </p:grpSp>
      <p:grpSp>
        <p:nvGrpSpPr>
          <p:cNvPr id="32" name="station-6"/>
          <p:cNvGrpSpPr/>
          <p:nvPr/>
        </p:nvGrpSpPr>
        <p:grpSpPr>
          <a:xfrm>
            <a:off x="1077658" y="5711190"/>
            <a:ext cx="1721358" cy="618744"/>
            <a:chOff x="1077658" y="5711190"/>
            <a:chExt cx="1721358" cy="618744"/>
          </a:xfrm>
        </p:grpSpPr>
        <p:sp>
          <p:nvSpPr>
            <p:cNvPr id="31" name="TextBox 31"/>
            <p:cNvSpPr txBox="1"/>
            <p:nvPr/>
          </p:nvSpPr>
          <p:spPr>
            <a:xfrm>
              <a:off x="1077658" y="5711190"/>
              <a:ext cx="1721358" cy="618744"/>
            </a:xfrm>
            <a:prstGeom prst="rect">
              <a:avLst/>
            </a:prstGeom>
            <a:noFill/>
            <a:ln>
              <a:noFill/>
            </a:ln>
          </p:spPr>
          <p:txBody>
            <a:bodyPr wrap="none" lIns="0" tIns="0" rIns="0" bIns="0" anchor="t" anchorCtr="0">
              <a:spAutoFit/>
            </a:bodyPr>
            <a:lstStyle/>
            <a:p>
              <a:pPr algn="ctr" rtl="1">
                <a:lnSpc>
                  <a:spcPts val="2100"/>
                </a:lnSpc>
              </a:pPr>
              <a:r>
                <a:rPr lang="ar-SA" sz="1800" b="1" dirty="0">
                  <a:solidFill>
                    <a:schemeClr val="accent1"/>
                  </a:solidFill>
                  <a:latin typeface="+mn-lt"/>
                  <a:ea typeface="+mn-ea"/>
                  <a:cs typeface="+mn-cs"/>
                  <a:rtl val="1"/>
                </a:rPr>
                <a:t>هزّ الفنجان</a:t>
              </a:r>
              <a:br/>
              <a:r>
                <a:rPr lang="ar-SA" sz="1800" dirty="0">
                  <a:solidFill>
                    <a:schemeClr val="dk1"/>
                  </a:solidFill>
                  <a:latin typeface="+mn-lt"/>
                  <a:ea typeface="+mn-ea"/>
                  <a:cs typeface="+mn-cs"/>
                  <a:rtl val="1"/>
                </a:rPr>
                <a:t>إشارة الاكتفاء</a:t>
              </a:r>
            </a:p>
          </p:txBody>
        </p:sp>
      </p:grpSp>
      <p:grpSp>
        <p:nvGrpSpPr>
          <p:cNvPr id="37" name="roles-legend"/>
          <p:cNvGrpSpPr/>
          <p:nvPr/>
        </p:nvGrpSpPr>
        <p:grpSpPr>
          <a:xfrm>
            <a:off x="5399723" y="4886325"/>
            <a:ext cx="1944052" cy="293370"/>
            <a:chOff x="5399723" y="4886325"/>
            <a:chExt cx="1944052" cy="293370"/>
          </a:xfrm>
        </p:grpSpPr>
        <p:sp>
          <p:nvSpPr>
            <p:cNvPr id="33" name="Ellipse 33"/>
            <p:cNvSpPr/>
            <p:nvPr/>
          </p:nvSpPr>
          <p:spPr>
            <a:xfrm>
              <a:off x="7172325" y="4886325"/>
              <a:ext cx="171450" cy="171450"/>
            </a:xfrm>
            <a:prstGeom prst="ellipse">
              <a:avLst/>
            </a:prstGeom>
            <a:solidFill>
              <a:schemeClr val="accent1"/>
            </a:solidFill>
            <a:ln>
              <a:noFill/>
            </a:ln>
          </p:spPr>
        </p:sp>
        <p:sp>
          <p:nvSpPr>
            <p:cNvPr id="34" name="TextBox 34"/>
            <p:cNvSpPr txBox="1"/>
            <p:nvPr/>
          </p:nvSpPr>
          <p:spPr>
            <a:xfrm>
              <a:off x="6431661" y="4886325"/>
              <a:ext cx="681609" cy="293370"/>
            </a:xfrm>
            <a:prstGeom prst="rect">
              <a:avLst/>
            </a:prstGeom>
            <a:noFill/>
            <a:ln>
              <a:noFill/>
            </a:ln>
          </p:spPr>
          <p:txBody>
            <a:bodyPr wrap="none" lIns="0" tIns="0" rIns="0" bIns="0" anchor="t" anchorCtr="0">
              <a:spAutoFit/>
            </a:bodyPr>
            <a:lstStyle/>
            <a:p>
              <a:pPr algn="r" rtl="1"/>
              <a:r>
                <a:rPr lang="ar-SA" sz="1500" dirty="0">
                  <a:solidFill>
                    <a:schemeClr val="dk1"/>
                  </a:solidFill>
                  <a:latin typeface="+mn-lt"/>
                  <a:ea typeface="+mn-ea"/>
                  <a:cs typeface="+mn-cs"/>
                  <a:rtl val="1"/>
                </a:rPr>
                <a:t>المقدِّم</a:t>
              </a:r>
            </a:p>
          </p:txBody>
        </p:sp>
        <p:sp>
          <p:nvSpPr>
            <p:cNvPr id="35" name="Ellipse 35"/>
            <p:cNvSpPr/>
            <p:nvPr/>
          </p:nvSpPr>
          <p:spPr>
            <a:xfrm>
              <a:off x="6029325" y="4886325"/>
              <a:ext cx="171450" cy="171450"/>
            </a:xfrm>
            <a:prstGeom prst="ellipse">
              <a:avLst/>
            </a:prstGeom>
            <a:solidFill>
              <a:schemeClr val="accent3"/>
            </a:solidFill>
            <a:ln>
              <a:noFill/>
            </a:ln>
          </p:spPr>
        </p:sp>
        <p:sp>
          <p:nvSpPr>
            <p:cNvPr id="36" name="TextBox 36"/>
            <p:cNvSpPr txBox="1"/>
            <p:nvPr/>
          </p:nvSpPr>
          <p:spPr>
            <a:xfrm>
              <a:off x="5399723" y="4886325"/>
              <a:ext cx="570548" cy="293370"/>
            </a:xfrm>
            <a:prstGeom prst="rect">
              <a:avLst/>
            </a:prstGeom>
            <a:noFill/>
            <a:ln>
              <a:noFill/>
            </a:ln>
          </p:spPr>
          <p:txBody>
            <a:bodyPr wrap="none" lIns="0" tIns="0" rIns="0" bIns="0" anchor="t" anchorCtr="0">
              <a:spAutoFit/>
            </a:bodyPr>
            <a:lstStyle/>
            <a:p>
              <a:pPr algn="r" rtl="1"/>
              <a:r>
                <a:rPr lang="ar-SA" sz="1500" dirty="0">
                  <a:solidFill>
                    <a:schemeClr val="dk1"/>
                  </a:solidFill>
                  <a:latin typeface="+mn-lt"/>
                  <a:ea typeface="+mn-ea"/>
                  <a:cs typeface="+mn-cs"/>
                  <a:rtl val="1"/>
                </a:rPr>
                <a:t>الضيف</a:t>
              </a:r>
            </a:p>
          </p:txBody>
        </p:sp>
      </p:grpSp>
      <p:sp>
        <p:nvSpPr>
          <p:cNvPr id="38" name="TextBox 38"/>
          <p:cNvSpPr txBox="1"/>
          <p:nvPr/>
        </p:nvSpPr>
        <p:spPr>
          <a:xfrm>
            <a:off x="6549238" y="6347460"/>
            <a:ext cx="4753508"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تنظيم عن: دائرة الثقافة والسياحة – أبوظبي؛ اليونسكو، 2024</a:t>
            </a:r>
          </a:p>
        </p:txBody>
      </p:sp>
      <p:sp>
        <p:nvSpPr>
          <p:cNvPr id="39"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08</a:t>
            </a:r>
          </a:p>
        </p:txBody>
      </p:sp>
    </p:spTree>
  </p:cSld>
  <p:clrMapOvr>
    <a:masterClrMapping/>
  </p:clrMapOvr>
  <p:transition p14:dur="6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par>
                          <p:cTn id="8" fill="hold">
                            <p:stCondLst>
                              <p:cond delay="350"/>
                            </p:stCondLst>
                            <p:childTnLst>
                              <p:par>
                                <p:cTn id="9" presetID="10" presetClass="entr" presetSubtype="0" fill="hold" grpId="0" nodeType="afterEffect">
                                  <p:stCondLst>
                                    <p:cond delay="5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350"/>
                                        <p:tgtEl>
                                          <p:spTgt spid="15"/>
                                        </p:tgtEl>
                                      </p:cBhvr>
                                    </p:animEffect>
                                  </p:childTnLst>
                                </p:cTn>
                              </p:par>
                            </p:childTnLst>
                          </p:cTn>
                        </p:par>
                        <p:par>
                          <p:cTn id="12" fill="hold">
                            <p:stCondLst>
                              <p:cond delay="1200"/>
                            </p:stCondLst>
                            <p:childTnLst>
                              <p:par>
                                <p:cTn id="13" presetID="10" presetClass="entr" presetSubtype="0" fill="hold" grpId="0" nodeType="after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350"/>
                                        <p:tgtEl>
                                          <p:spTgt spid="19"/>
                                        </p:tgtEl>
                                      </p:cBhvr>
                                    </p:animEffect>
                                  </p:childTnLst>
                                </p:cTn>
                              </p:par>
                            </p:childTnLst>
                          </p:cTn>
                        </p:par>
                        <p:par>
                          <p:cTn id="16" fill="hold">
                            <p:stCondLst>
                              <p:cond delay="2050"/>
                            </p:stCondLst>
                            <p:childTnLst>
                              <p:par>
                                <p:cTn id="17" presetID="10" presetClass="entr" presetSubtype="0" fill="hold" grpId="0" nodeType="after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350"/>
                                        <p:tgtEl>
                                          <p:spTgt spid="23"/>
                                        </p:tgtEl>
                                      </p:cBhvr>
                                    </p:animEffect>
                                  </p:childTnLst>
                                </p:cTn>
                              </p:par>
                            </p:childTnLst>
                          </p:cTn>
                        </p:par>
                        <p:par>
                          <p:cTn id="20" fill="hold">
                            <p:stCondLst>
                              <p:cond delay="2900"/>
                            </p:stCondLst>
                            <p:childTnLst>
                              <p:par>
                                <p:cTn id="21" presetID="10" presetClass="entr" presetSubtype="0" fill="hold" grpId="0" nodeType="afterEffect">
                                  <p:stCondLst>
                                    <p:cond delay="5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350"/>
                                        <p:tgtEl>
                                          <p:spTgt spid="27"/>
                                        </p:tgtEl>
                                      </p:cBhvr>
                                    </p:animEffect>
                                  </p:childTnLst>
                                </p:cTn>
                              </p:par>
                            </p:childTnLst>
                          </p:cTn>
                        </p:par>
                        <p:par>
                          <p:cTn id="24" fill="hold">
                            <p:stCondLst>
                              <p:cond delay="3750"/>
                            </p:stCondLst>
                            <p:childTnLst>
                              <p:par>
                                <p:cTn id="25" presetID="23" presetClass="entr" presetSubtype="16" fill="hold" grpId="0" nodeType="afterEffect">
                                  <p:stCondLst>
                                    <p:cond delay="5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450" fill="hold"/>
                                        <p:tgtEl>
                                          <p:spTgt spid="30"/>
                                        </p:tgtEl>
                                        <p:attrNameLst>
                                          <p:attrName>ppt_w</p:attrName>
                                        </p:attrNameLst>
                                      </p:cBhvr>
                                      <p:tavLst>
                                        <p:tav tm="0">
                                          <p:val>
                                            <p:fltVal val="0"/>
                                          </p:val>
                                        </p:tav>
                                        <p:tav tm="100000">
                                          <p:val>
                                            <p:strVal val="#ppt_w"/>
                                          </p:val>
                                        </p:tav>
                                      </p:tavLst>
                                    </p:anim>
                                    <p:anim calcmode="lin" valueType="num">
                                      <p:cBhvr>
                                        <p:cTn id="28" dur="450" fill="hold"/>
                                        <p:tgtEl>
                                          <p:spTgt spid="30"/>
                                        </p:tgtEl>
                                        <p:attrNameLst>
                                          <p:attrName>ppt_h</p:attrName>
                                        </p:attrNameLst>
                                      </p:cBhvr>
                                      <p:tavLst>
                                        <p:tav tm="0">
                                          <p:val>
                                            <p:fltVal val="0"/>
                                          </p:val>
                                        </p:tav>
                                        <p:tav tm="100000">
                                          <p:val>
                                            <p:strVal val="#ppt_h"/>
                                          </p:val>
                                        </p:tav>
                                      </p:tavLst>
                                    </p:anim>
                                  </p:childTnLst>
                                </p:cTn>
                              </p:par>
                            </p:childTnLst>
                          </p:cTn>
                        </p:par>
                        <p:par>
                          <p:cTn id="29" fill="hold">
                            <p:stCondLst>
                              <p:cond delay="4700"/>
                            </p:stCondLst>
                            <p:childTnLst>
                              <p:par>
                                <p:cTn id="30" presetID="10" presetClass="entr" presetSubtype="0" fill="hold" grpId="0" nodeType="afterEffect">
                                  <p:stCondLst>
                                    <p:cond delay="50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3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4" name="!!finjan"/>
          <p:cNvGrpSpPr/>
          <p:nvPr/>
        </p:nvGrpSpPr>
        <p:grpSpPr>
          <a:xfrm>
            <a:off x="795338" y="919162"/>
            <a:ext cx="3933825" cy="5248275"/>
            <a:chOff x="795338" y="919162"/>
            <a:chExt cx="3933825" cy="5248275"/>
          </a:xfrm>
        </p:grpSpPr>
        <p:pic>
          <p:nvPicPr>
            <p:cNvPr id="2" name="Image 2"/>
            <p:cNvPicPr>
              <a:picLocks noChangeAspect="1"/>
            </p:cNvPicPr>
            <p:nvPr/>
          </p:nvPicPr>
          <p:blipFill>
            <a:blip r:embed="rId2"/>
            <a:srcRect l="0" t="178" r="0" b="178"/>
            <a:stretch>
              <a:fillRect/>
            </a:stretch>
          </p:blipFill>
          <p:spPr>
            <a:xfrm>
              <a:off x="795338" y="919162"/>
              <a:ext cx="3933825" cy="5248275"/>
            </a:xfrm>
            <a:custGeom>
              <a:avLst/>
              <a:gdLst/>
              <a:ahLst/>
              <a:cxnLst/>
              <a:rect l="l" t="t" r="r" b="b"/>
              <a:pathLst>
                <a:path w="3933825" h="5248275">
                  <a:moveTo>
                    <a:pt x="157162" y="2624138"/>
                  </a:moveTo>
                  <a:cubicBezTo>
                    <a:pt x="157163" y="4044476"/>
                    <a:pt x="967415" y="5195888"/>
                    <a:pt x="1966912" y="5195888"/>
                  </a:cubicBezTo>
                  <a:cubicBezTo>
                    <a:pt x="2966410" y="5195888"/>
                    <a:pt x="3776662" y="4044476"/>
                    <a:pt x="3776662" y="2624138"/>
                  </a:cubicBezTo>
                  <a:cubicBezTo>
                    <a:pt x="3776662" y="1203799"/>
                    <a:pt x="2966410" y="52388"/>
                    <a:pt x="1966912" y="52388"/>
                  </a:cubicBezTo>
                  <a:cubicBezTo>
                    <a:pt x="967415" y="52388"/>
                    <a:pt x="157163" y="1203799"/>
                    <a:pt x="157162" y="2624137"/>
                  </a:cubicBezTo>
                  <a:close/>
                </a:path>
              </a:pathLst>
            </a:custGeom>
          </p:spPr>
        </p:pic>
        <p:sp>
          <p:nvSpPr>
            <p:cNvPr id="3" name="Ellipse 3"/>
            <p:cNvSpPr/>
            <p:nvPr/>
          </p:nvSpPr>
          <p:spPr>
            <a:xfrm>
              <a:off x="952500" y="971550"/>
              <a:ext cx="3619500" cy="5143500"/>
            </a:xfrm>
            <a:prstGeom prst="ellipse">
              <a:avLst/>
            </a:prstGeom>
            <a:noFill/>
            <a:ln w="28575">
              <a:solidFill>
                <a:schemeClr val="accent3"/>
              </a:solidFill>
            </a:ln>
          </p:spPr>
        </p:sp>
      </p:grpSp>
      <p:grpSp>
        <p:nvGrpSpPr>
          <p:cNvPr id="9" name="shake-statement"/>
          <p:cNvGrpSpPr/>
          <p:nvPr/>
        </p:nvGrpSpPr>
        <p:grpSpPr>
          <a:xfrm>
            <a:off x="5463845" y="1771650"/>
            <a:ext cx="6042355" cy="3359467"/>
            <a:chOff x="5463845" y="1771650"/>
            <a:chExt cx="6042355" cy="3359467"/>
          </a:xfrm>
        </p:grpSpPr>
        <p:sp>
          <p:nvSpPr>
            <p:cNvPr id="5" name="Rectangle 5"/>
            <p:cNvSpPr/>
            <p:nvPr/>
          </p:nvSpPr>
          <p:spPr>
            <a:xfrm>
              <a:off x="11477625" y="1771650"/>
              <a:ext cx="28575" cy="3333750"/>
            </a:xfrm>
            <a:prstGeom prst="rect">
              <a:avLst/>
            </a:prstGeom>
            <a:solidFill>
              <a:schemeClr val="accent2"/>
            </a:solidFill>
            <a:ln>
              <a:noFill/>
            </a:ln>
          </p:spPr>
        </p:sp>
        <p:sp>
          <p:nvSpPr>
            <p:cNvPr id="6" name="TextBox 6"/>
            <p:cNvSpPr txBox="1"/>
            <p:nvPr/>
          </p:nvSpPr>
          <p:spPr>
            <a:xfrm>
              <a:off x="8997124" y="1876425"/>
              <a:ext cx="2307146"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الثالث · الإشارة</a:t>
              </a:r>
            </a:p>
          </p:txBody>
        </p:sp>
        <p:sp>
          <p:nvSpPr>
            <p:cNvPr id="7" name="TextBox 7"/>
            <p:cNvSpPr txBox="1"/>
            <p:nvPr/>
          </p:nvSpPr>
          <p:spPr>
            <a:xfrm>
              <a:off x="5463845" y="2366010"/>
              <a:ext cx="5851855" cy="2438400"/>
            </a:xfrm>
            <a:prstGeom prst="rect">
              <a:avLst/>
            </a:prstGeom>
            <a:noFill/>
            <a:ln>
              <a:noFill/>
            </a:ln>
          </p:spPr>
          <p:txBody>
            <a:bodyPr wrap="none" lIns="0" tIns="0" rIns="0" bIns="0" anchor="t" anchorCtr="0">
              <a:spAutoFit/>
            </a:bodyPr>
            <a:lstStyle/>
            <a:p>
              <a:pPr algn="r" rtl="1">
                <a:lnSpc>
                  <a:spcPts val="8250"/>
                </a:lnSpc>
              </a:pPr>
              <a:r>
                <a:rPr lang="ar-SA" sz="7200" b="1" dirty="0">
                  <a:solidFill>
                    <a:schemeClr val="accent1"/>
                  </a:solidFill>
                  <a:latin typeface="+mj-lt"/>
                  <a:ea typeface="+mj-ea"/>
                  <a:cs typeface="+mj-cs"/>
                  <a:rtl val="1"/>
                </a:rPr>
                <a:t>هزّة الفنجان</a:t>
              </a:r>
              <a:br/>
              <a:r>
                <a:rPr lang="ar-SA" sz="7200" b="1" dirty="0">
                  <a:solidFill>
                    <a:schemeClr val="accent1"/>
                  </a:solidFill>
                  <a:latin typeface="+mj-lt"/>
                  <a:ea typeface="+mj-ea"/>
                  <a:cs typeface="+mj-cs"/>
                  <a:rtl val="1"/>
                </a:rPr>
                <a:t>تعني: اكتفيت</a:t>
              </a:r>
            </a:p>
          </p:txBody>
        </p:sp>
        <p:sp>
          <p:nvSpPr>
            <p:cNvPr id="8" name="TextBox 8"/>
            <p:cNvSpPr txBox="1"/>
            <p:nvPr/>
          </p:nvSpPr>
          <p:spPr>
            <a:xfrm>
              <a:off x="7347585" y="4691062"/>
              <a:ext cx="3960495" cy="440055"/>
            </a:xfrm>
            <a:prstGeom prst="rect">
              <a:avLst/>
            </a:prstGeom>
            <a:noFill/>
            <a:ln>
              <a:noFill/>
            </a:ln>
          </p:spPr>
          <p:txBody>
            <a:bodyPr wrap="none" lIns="0" tIns="0" rIns="0" bIns="0" anchor="t" anchorCtr="0">
              <a:spAutoFit/>
            </a:bodyPr>
            <a:lstStyle/>
            <a:p>
              <a:pPr algn="r" rtl="1"/>
              <a:r>
                <a:rPr lang="ar-SA" sz="2250" dirty="0">
                  <a:solidFill>
                    <a:schemeClr val="dk1"/>
                  </a:solidFill>
                  <a:latin typeface="+mn-lt"/>
                  <a:ea typeface="+mn-ea"/>
                  <a:cs typeface="+mn-cs"/>
                  <a:rtl val="1"/>
                </a:rPr>
                <a:t>ويُقدَّم للكبار والضيوف أولاً</a:t>
              </a:r>
            </a:p>
          </p:txBody>
        </p:sp>
      </p:grpSp>
      <p:sp>
        <p:nvSpPr>
          <p:cNvPr id="10" name="TextBox 10"/>
          <p:cNvSpPr txBox="1"/>
          <p:nvPr/>
        </p:nvSpPr>
        <p:spPr>
          <a:xfrm>
            <a:off x="9416644" y="6347460"/>
            <a:ext cx="1886102"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المصدر: اليونسكو، 2024</a:t>
            </a:r>
          </a:p>
        </p:txBody>
      </p:sp>
      <p:sp>
        <p:nvSpPr>
          <p:cNvPr id="11"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09</a:t>
            </a:r>
          </a:p>
        </p:txBody>
      </p:sp>
    </p:spTree>
  </p:cSld>
  <p:clrMapOvr>
    <a:masterClrMapping/>
  </p:clrMapOvr>
  <mc:AlternateContent>
    <mc:Choice Requires="p159">
      <p:transition p14:dur="10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00" fill="hold"/>
                                        <p:tgtEl>
                                          <p:spTgt spid="9"/>
                                        </p:tgtEl>
                                        <p:attrNameLst>
                                          <p:attrName>ppt_x</p:attrName>
                                        </p:attrNameLst>
                                      </p:cBhvr>
                                      <p:tavLst>
                                        <p:tav tm="0">
                                          <p:val>
                                            <p:strVal val="1+#ppt_w/2"/>
                                          </p:val>
                                        </p:tav>
                                        <p:tav tm="100000">
                                          <p:val>
                                            <p:strVal val="#ppt_x"/>
                                          </p:val>
                                        </p:tav>
                                      </p:tavLst>
                                    </p:anim>
                                    <p:anim calcmode="lin" valueType="num">
                                      <p:cBhvr additive="base">
                                        <p:cTn id="8" dur="7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3983754" y="609600"/>
            <a:ext cx="7522446" cy="1568767"/>
            <a:chOff x="3983754" y="609600"/>
            <a:chExt cx="7522446" cy="1568767"/>
          </a:xfrm>
        </p:grpSpPr>
        <p:sp>
          <p:nvSpPr>
            <p:cNvPr id="2" name="Rectangle 2"/>
            <p:cNvSpPr/>
            <p:nvPr/>
          </p:nvSpPr>
          <p:spPr>
            <a:xfrm>
              <a:off x="11477625" y="609600"/>
              <a:ext cx="28575" cy="1524000"/>
            </a:xfrm>
            <a:prstGeom prst="rect">
              <a:avLst/>
            </a:prstGeom>
            <a:solidFill>
              <a:schemeClr val="accent2"/>
            </a:solidFill>
            <a:ln>
              <a:noFill/>
            </a:ln>
          </p:spPr>
        </p:sp>
        <p:sp>
          <p:nvSpPr>
            <p:cNvPr id="3" name="TextBox 3"/>
            <p:cNvSpPr txBox="1"/>
            <p:nvPr/>
          </p:nvSpPr>
          <p:spPr>
            <a:xfrm>
              <a:off x="8159115" y="714375"/>
              <a:ext cx="3145155"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الرابع · الاعتراف الدولي</a:t>
              </a:r>
            </a:p>
          </p:txBody>
        </p:sp>
        <p:sp>
          <p:nvSpPr>
            <p:cNvPr id="4" name="TextBox 4"/>
            <p:cNvSpPr txBox="1"/>
            <p:nvPr/>
          </p:nvSpPr>
          <p:spPr>
            <a:xfrm>
              <a:off x="3983754" y="1097280"/>
              <a:ext cx="7331184"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من 2015 إلى 2024: اعتراف يتّسع</a:t>
              </a:r>
            </a:p>
          </p:txBody>
        </p:sp>
        <p:sp>
          <p:nvSpPr>
            <p:cNvPr id="5" name="TextBox 5"/>
            <p:cNvSpPr txBox="1"/>
            <p:nvPr/>
          </p:nvSpPr>
          <p:spPr>
            <a:xfrm>
              <a:off x="4061174" y="1738312"/>
              <a:ext cx="7246906" cy="440055"/>
            </a:xfrm>
            <a:prstGeom prst="rect">
              <a:avLst/>
            </a:prstGeom>
            <a:noFill/>
            <a:ln>
              <a:noFill/>
            </a:ln>
          </p:spPr>
          <p:txBody>
            <a:bodyPr wrap="none" lIns="0" tIns="0" rIns="0" bIns="0" anchor="t" anchorCtr="0">
              <a:spAutoFit/>
            </a:bodyPr>
            <a:lstStyle/>
            <a:p>
              <a:pPr algn="r" rtl="1"/>
              <a:r>
                <a:rPr lang="ar-SA" sz="2250" dirty="0">
                  <a:solidFill>
                    <a:schemeClr val="dk1"/>
                  </a:solidFill>
                  <a:latin typeface="+mn-lt"/>
                  <a:ea typeface="+mn-ea"/>
                  <a:cs typeface="+mn-cs"/>
                  <a:rtl val="1"/>
                </a:rPr>
                <a:t>بدأ الاعتراف الدولي بملف رباعي عام 2015 ثم اتّسع</a:t>
              </a:r>
            </a:p>
          </p:txBody>
        </p:sp>
      </p:grpSp>
      <p:grpSp>
        <p:nvGrpSpPr>
          <p:cNvPr id="11" name="time-spine"/>
          <p:cNvGrpSpPr/>
          <p:nvPr/>
        </p:nvGrpSpPr>
        <p:grpSpPr>
          <a:xfrm>
            <a:off x="914400" y="2762250"/>
            <a:ext cx="10382250" cy="190500"/>
            <a:chOff x="914400" y="2762250"/>
            <a:chExt cx="10382250" cy="190500"/>
          </a:xfrm>
        </p:grpSpPr>
        <p:sp>
          <p:nvSpPr>
            <p:cNvPr id="7" name="Line 7"/>
            <p:cNvSpPr/>
            <p:nvPr/>
          </p:nvSpPr>
          <p:spPr>
            <a:xfrm flipH="1">
              <a:off x="914400" y="2857500"/>
              <a:ext cx="10382250" cy="1"/>
            </a:xfrm>
            <a:prstGeom prst="line">
              <a:avLst/>
            </a:prstGeom>
            <a:noFill/>
            <a:ln w="19050">
              <a:solidFill>
                <a:schemeClr val="accent2"/>
              </a:solidFill>
              <a:tailEnd type="triangle" w="lg" len="lg"/>
            </a:ln>
          </p:spPr>
        </p:sp>
        <p:sp>
          <p:nvSpPr>
            <p:cNvPr id="8" name="Ellipse 8"/>
            <p:cNvSpPr/>
            <p:nvPr/>
          </p:nvSpPr>
          <p:spPr>
            <a:xfrm>
              <a:off x="11106150" y="2762250"/>
              <a:ext cx="190500" cy="190500"/>
            </a:xfrm>
            <a:prstGeom prst="ellipse">
              <a:avLst/>
            </a:prstGeom>
            <a:solidFill>
              <a:schemeClr val="accent1"/>
            </a:solidFill>
            <a:ln>
              <a:noFill/>
            </a:ln>
          </p:spPr>
        </p:sp>
        <p:sp>
          <p:nvSpPr>
            <p:cNvPr id="9" name="Ellipse 9"/>
            <p:cNvSpPr/>
            <p:nvPr/>
          </p:nvSpPr>
          <p:spPr>
            <a:xfrm>
              <a:off x="7486650" y="2762250"/>
              <a:ext cx="190500" cy="190500"/>
            </a:xfrm>
            <a:prstGeom prst="ellipse">
              <a:avLst/>
            </a:prstGeom>
            <a:solidFill>
              <a:schemeClr val="accent1"/>
            </a:solidFill>
            <a:ln>
              <a:noFill/>
            </a:ln>
          </p:spPr>
        </p:sp>
        <p:sp>
          <p:nvSpPr>
            <p:cNvPr id="10" name="Ellipse 10"/>
            <p:cNvSpPr/>
            <p:nvPr/>
          </p:nvSpPr>
          <p:spPr>
            <a:xfrm>
              <a:off x="3429000" y="2762250"/>
              <a:ext cx="190500" cy="190500"/>
            </a:xfrm>
            <a:prstGeom prst="ellipse">
              <a:avLst/>
            </a:prstGeom>
            <a:solidFill>
              <a:schemeClr val="accent3"/>
            </a:solidFill>
            <a:ln>
              <a:noFill/>
            </a:ln>
          </p:spPr>
        </p:sp>
      </p:grpSp>
      <p:grpSp>
        <p:nvGrpSpPr>
          <p:cNvPr id="15" name="year-2015"/>
          <p:cNvGrpSpPr/>
          <p:nvPr/>
        </p:nvGrpSpPr>
        <p:grpSpPr>
          <a:xfrm>
            <a:off x="7979893" y="3108960"/>
            <a:ext cx="3335807" cy="2058924"/>
            <a:chOff x="7979893" y="3108960"/>
            <a:chExt cx="3335807" cy="2058924"/>
          </a:xfrm>
        </p:grpSpPr>
        <p:sp>
          <p:nvSpPr>
            <p:cNvPr id="12" name="TextBox 12"/>
            <p:cNvSpPr txBox="1"/>
            <p:nvPr/>
          </p:nvSpPr>
          <p:spPr>
            <a:xfrm>
              <a:off x="9229344" y="3108960"/>
              <a:ext cx="2086356" cy="1390650"/>
            </a:xfrm>
            <a:prstGeom prst="rect">
              <a:avLst/>
            </a:prstGeom>
            <a:noFill/>
            <a:ln>
              <a:noFill/>
            </a:ln>
          </p:spPr>
          <p:txBody>
            <a:bodyPr wrap="none" lIns="0" tIns="0" rIns="0" bIns="0" anchor="t" anchorCtr="0">
              <a:spAutoFit/>
            </a:bodyPr>
            <a:lstStyle/>
            <a:p>
              <a:pPr algn="r" rtl="1"/>
              <a:r>
                <a:rPr lang="ar-SA" sz="7200" b="1" dirty="0">
                  <a:solidFill>
                    <a:schemeClr val="accent2"/>
                  </a:solidFill>
                  <a:latin typeface="+mj-lt"/>
                  <a:ea typeface="+mj-ea"/>
                  <a:cs typeface="+mj-cs"/>
                </a:rPr>
                <a:t>2015</a:t>
              </a:r>
            </a:p>
          </p:txBody>
        </p:sp>
        <p:sp>
          <p:nvSpPr>
            <p:cNvPr id="13" name="TextBox 13"/>
            <p:cNvSpPr txBox="1"/>
            <p:nvPr/>
          </p:nvSpPr>
          <p:spPr>
            <a:xfrm>
              <a:off x="7979893" y="4149090"/>
              <a:ext cx="3325901" cy="352044"/>
            </a:xfrm>
            <a:prstGeom prst="rect">
              <a:avLst/>
            </a:prstGeom>
            <a:noFill/>
            <a:ln>
              <a:noFill/>
            </a:ln>
          </p:spPr>
          <p:txBody>
            <a:bodyPr wrap="none" lIns="0" tIns="0" rIns="0" bIns="0" anchor="t" anchorCtr="0">
              <a:spAutoFit/>
            </a:bodyPr>
            <a:lstStyle/>
            <a:p>
              <a:pPr algn="r" rtl="1"/>
              <a:r>
                <a:rPr lang="ar-SA" sz="1800" b="1" dirty="0">
                  <a:solidFill>
                    <a:schemeClr val="accent1"/>
                  </a:solidFill>
                  <a:latin typeface="+mn-lt"/>
                  <a:ea typeface="+mn-ea"/>
                  <a:cs typeface="+mn-cs"/>
                  <a:rtl val="1"/>
                </a:rPr>
                <a:t>القهوة العربية، رمز للكرم</a:t>
              </a:r>
            </a:p>
          </p:txBody>
        </p:sp>
        <p:sp>
          <p:nvSpPr>
            <p:cNvPr id="14" name="TextBox 14"/>
            <p:cNvSpPr txBox="1"/>
            <p:nvPr/>
          </p:nvSpPr>
          <p:spPr>
            <a:xfrm>
              <a:off x="8818626" y="4511040"/>
              <a:ext cx="2487168" cy="656844"/>
            </a:xfrm>
            <a:prstGeom prst="rect">
              <a:avLst/>
            </a:prstGeom>
            <a:noFill/>
            <a:ln>
              <a:noFill/>
            </a:ln>
          </p:spPr>
          <p:txBody>
            <a:bodyPr wrap="none" lIns="0" tIns="0" rIns="0" bIns="0" anchor="t" anchorCtr="0">
              <a:spAutoFit/>
            </a:bodyPr>
            <a:lstStyle/>
            <a:p>
              <a:pPr algn="r" rtl="1">
                <a:lnSpc>
                  <a:spcPts val="2400"/>
                </a:lnSpc>
              </a:pPr>
              <a:r>
                <a:rPr lang="ar-SA" sz="1800" dirty="0">
                  <a:solidFill>
                    <a:schemeClr val="dk1"/>
                  </a:solidFill>
                  <a:latin typeface="+mn-lt"/>
                  <a:ea typeface="+mn-ea"/>
                  <a:cs typeface="+mn-cs"/>
                  <a:rtl val="1"/>
                </a:rPr>
                <a:t>ملف مشترك من الإمارات</a:t>
              </a:r>
              <a:br/>
              <a:r>
                <a:rPr lang="ar-SA" sz="1800" dirty="0">
                  <a:solidFill>
                    <a:schemeClr val="dk1"/>
                  </a:solidFill>
                  <a:latin typeface="+mn-lt"/>
                  <a:ea typeface="+mn-ea"/>
                  <a:cs typeface="+mn-cs"/>
                  <a:rtl val="1"/>
                </a:rPr>
                <a:t>والسعودية وعُمان وقطر</a:t>
              </a:r>
            </a:p>
          </p:txBody>
        </p:sp>
      </p:grpSp>
      <p:grpSp>
        <p:nvGrpSpPr>
          <p:cNvPr id="19" name="year-2022"/>
          <p:cNvGrpSpPr/>
          <p:nvPr/>
        </p:nvGrpSpPr>
        <p:grpSpPr>
          <a:xfrm>
            <a:off x="4223576" y="3108960"/>
            <a:ext cx="3472624" cy="2058924"/>
            <a:chOff x="4223576" y="3108960"/>
            <a:chExt cx="3472624" cy="2058924"/>
          </a:xfrm>
        </p:grpSpPr>
        <p:sp>
          <p:nvSpPr>
            <p:cNvPr id="16" name="TextBox 16"/>
            <p:cNvSpPr txBox="1"/>
            <p:nvPr/>
          </p:nvSpPr>
          <p:spPr>
            <a:xfrm>
              <a:off x="5609844" y="3108960"/>
              <a:ext cx="2086356" cy="1390650"/>
            </a:xfrm>
            <a:prstGeom prst="rect">
              <a:avLst/>
            </a:prstGeom>
            <a:noFill/>
            <a:ln>
              <a:noFill/>
            </a:ln>
          </p:spPr>
          <p:txBody>
            <a:bodyPr wrap="none" lIns="0" tIns="0" rIns="0" bIns="0" anchor="t" anchorCtr="0">
              <a:spAutoFit/>
            </a:bodyPr>
            <a:lstStyle/>
            <a:p>
              <a:pPr algn="r" rtl="1"/>
              <a:r>
                <a:rPr lang="ar-SA" sz="7200" b="1" dirty="0">
                  <a:solidFill>
                    <a:schemeClr val="accent2"/>
                  </a:solidFill>
                  <a:latin typeface="+mj-lt"/>
                  <a:ea typeface="+mj-ea"/>
                  <a:cs typeface="+mj-cs"/>
                </a:rPr>
                <a:t>2022</a:t>
              </a:r>
            </a:p>
          </p:txBody>
        </p:sp>
        <p:sp>
          <p:nvSpPr>
            <p:cNvPr id="17" name="TextBox 17"/>
            <p:cNvSpPr txBox="1"/>
            <p:nvPr/>
          </p:nvSpPr>
          <p:spPr>
            <a:xfrm>
              <a:off x="4223576" y="4149090"/>
              <a:ext cx="3462718" cy="656844"/>
            </a:xfrm>
            <a:prstGeom prst="rect">
              <a:avLst/>
            </a:prstGeom>
            <a:noFill/>
            <a:ln>
              <a:noFill/>
            </a:ln>
          </p:spPr>
          <p:txBody>
            <a:bodyPr wrap="none" lIns="0" tIns="0" rIns="0" bIns="0" anchor="t" anchorCtr="0">
              <a:spAutoFit/>
            </a:bodyPr>
            <a:lstStyle/>
            <a:p>
              <a:pPr algn="r" rtl="1">
                <a:lnSpc>
                  <a:spcPts val="2400"/>
                </a:lnSpc>
              </a:pPr>
              <a:r>
                <a:rPr lang="ar-SA" sz="1800" b="1" dirty="0">
                  <a:solidFill>
                    <a:schemeClr val="accent1"/>
                  </a:solidFill>
                  <a:latin typeface="+mn-lt"/>
                  <a:ea typeface="+mn-ea"/>
                  <a:cs typeface="+mn-cs"/>
                  <a:rtl val="1"/>
                </a:rPr>
                <a:t>المعارف والممارسات المرتبطة</a:t>
              </a:r>
              <a:br/>
              <a:r>
                <a:rPr lang="ar-SA" sz="1800" b="1" dirty="0">
                  <a:solidFill>
                    <a:schemeClr val="accent1"/>
                  </a:solidFill>
                  <a:latin typeface="+mn-lt"/>
                  <a:ea typeface="+mn-ea"/>
                  <a:cs typeface="+mn-cs"/>
                  <a:rtl val="1"/>
                </a:rPr>
                <a:t>بزراعة البن الخولاني</a:t>
              </a:r>
            </a:p>
          </p:txBody>
        </p:sp>
        <p:sp>
          <p:nvSpPr>
            <p:cNvPr id="18" name="TextBox 18"/>
            <p:cNvSpPr txBox="1"/>
            <p:nvPr/>
          </p:nvSpPr>
          <p:spPr>
            <a:xfrm>
              <a:off x="4590593" y="4815840"/>
              <a:ext cx="3095701" cy="352044"/>
            </a:xfrm>
            <a:prstGeom prst="rect">
              <a:avLst/>
            </a:prstGeom>
            <a:noFill/>
            <a:ln>
              <a:noFill/>
            </a:ln>
          </p:spPr>
          <p:txBody>
            <a:bodyPr wrap="none" lIns="0" tIns="0" rIns="0" bIns="0" anchor="t" anchorCtr="0">
              <a:spAutoFit/>
            </a:bodyPr>
            <a:lstStyle/>
            <a:p>
              <a:pPr algn="r" rtl="1"/>
              <a:r>
                <a:rPr lang="ar-SA" sz="1800" dirty="0">
                  <a:solidFill>
                    <a:schemeClr val="dk1"/>
                  </a:solidFill>
                  <a:latin typeface="+mn-lt"/>
                  <a:ea typeface="+mn-ea"/>
                  <a:cs typeface="+mn-cs"/>
                  <a:rtl val="1"/>
                </a:rPr>
                <a:t>المملكة العربية السعودية</a:t>
              </a:r>
            </a:p>
          </p:txBody>
        </p:sp>
      </p:grpSp>
      <p:grpSp>
        <p:nvGrpSpPr>
          <p:cNvPr id="23" name="year-2024"/>
          <p:cNvGrpSpPr/>
          <p:nvPr/>
        </p:nvGrpSpPr>
        <p:grpSpPr>
          <a:xfrm>
            <a:off x="890016" y="3108960"/>
            <a:ext cx="2748534" cy="2363724"/>
            <a:chOff x="890016" y="3108960"/>
            <a:chExt cx="2748534" cy="2363724"/>
          </a:xfrm>
        </p:grpSpPr>
        <p:sp>
          <p:nvSpPr>
            <p:cNvPr id="20" name="TextBox 20"/>
            <p:cNvSpPr txBox="1"/>
            <p:nvPr/>
          </p:nvSpPr>
          <p:spPr>
            <a:xfrm>
              <a:off x="1552194" y="3108960"/>
              <a:ext cx="2086356" cy="1390650"/>
            </a:xfrm>
            <a:prstGeom prst="rect">
              <a:avLst/>
            </a:prstGeom>
            <a:noFill/>
            <a:ln>
              <a:noFill/>
            </a:ln>
          </p:spPr>
          <p:txBody>
            <a:bodyPr wrap="none" lIns="0" tIns="0" rIns="0" bIns="0" anchor="t" anchorCtr="0">
              <a:spAutoFit/>
            </a:bodyPr>
            <a:lstStyle/>
            <a:p>
              <a:pPr algn="r" rtl="1"/>
              <a:r>
                <a:rPr lang="ar-SA" sz="7200" b="1" dirty="0">
                  <a:solidFill>
                    <a:schemeClr val="accent3"/>
                  </a:solidFill>
                  <a:latin typeface="+mj-lt"/>
                  <a:ea typeface="+mj-ea"/>
                  <a:cs typeface="+mj-cs"/>
                </a:rPr>
                <a:t>2024</a:t>
              </a:r>
            </a:p>
          </p:txBody>
        </p:sp>
        <p:sp>
          <p:nvSpPr>
            <p:cNvPr id="21" name="TextBox 21"/>
            <p:cNvSpPr txBox="1"/>
            <p:nvPr/>
          </p:nvSpPr>
          <p:spPr>
            <a:xfrm>
              <a:off x="1690116" y="4149090"/>
              <a:ext cx="1938528" cy="656844"/>
            </a:xfrm>
            <a:prstGeom prst="rect">
              <a:avLst/>
            </a:prstGeom>
            <a:noFill/>
            <a:ln>
              <a:noFill/>
            </a:ln>
          </p:spPr>
          <p:txBody>
            <a:bodyPr wrap="none" lIns="0" tIns="0" rIns="0" bIns="0" anchor="t" anchorCtr="0">
              <a:spAutoFit/>
            </a:bodyPr>
            <a:lstStyle/>
            <a:p>
              <a:pPr algn="r" rtl="1">
                <a:lnSpc>
                  <a:spcPts val="2400"/>
                </a:lnSpc>
              </a:pPr>
              <a:r>
                <a:rPr lang="ar-SA" sz="1800" b="1" dirty="0">
                  <a:solidFill>
                    <a:schemeClr val="accent1"/>
                  </a:solidFill>
                  <a:latin typeface="+mn-lt"/>
                  <a:ea typeface="+mn-ea"/>
                  <a:cs typeface="+mn-cs"/>
                  <a:rtl val="1"/>
                </a:rPr>
                <a:t>القهوة العربية،</a:t>
              </a:r>
              <a:br/>
              <a:r>
                <a:rPr lang="ar-SA" sz="1800" b="1" dirty="0">
                  <a:solidFill>
                    <a:schemeClr val="accent1"/>
                  </a:solidFill>
                  <a:latin typeface="+mn-lt"/>
                  <a:ea typeface="+mn-ea"/>
                  <a:cs typeface="+mn-cs"/>
                  <a:rtl val="1"/>
                </a:rPr>
                <a:t>رمز للكرم</a:t>
              </a:r>
            </a:p>
          </p:txBody>
        </p:sp>
        <p:sp>
          <p:nvSpPr>
            <p:cNvPr id="22" name="TextBox 22"/>
            <p:cNvSpPr txBox="1"/>
            <p:nvPr/>
          </p:nvSpPr>
          <p:spPr>
            <a:xfrm>
              <a:off x="890016" y="4815840"/>
              <a:ext cx="2738628" cy="656844"/>
            </a:xfrm>
            <a:prstGeom prst="rect">
              <a:avLst/>
            </a:prstGeom>
            <a:noFill/>
            <a:ln>
              <a:noFill/>
            </a:ln>
          </p:spPr>
          <p:txBody>
            <a:bodyPr wrap="none" lIns="0" tIns="0" rIns="0" bIns="0" anchor="t" anchorCtr="0">
              <a:spAutoFit/>
            </a:bodyPr>
            <a:lstStyle/>
            <a:p>
              <a:pPr algn="r" rtl="1">
                <a:lnSpc>
                  <a:spcPts val="2400"/>
                </a:lnSpc>
              </a:pPr>
              <a:r>
                <a:rPr lang="ar-SA" sz="1800" dirty="0">
                  <a:solidFill>
                    <a:schemeClr val="dk1"/>
                  </a:solidFill>
                  <a:latin typeface="+mn-lt"/>
                  <a:ea typeface="+mn-ea"/>
                  <a:cs typeface="+mn-cs"/>
                  <a:rtl val="1"/>
                </a:rPr>
                <a:t>الأردن دولةً مقدِّمة جديدة</a:t>
              </a:r>
              <a:br/>
              <a:r>
                <a:rPr lang="ar-SA" sz="1800" dirty="0">
                  <a:solidFill>
                    <a:schemeClr val="dk1"/>
                  </a:solidFill>
                  <a:latin typeface="+mn-lt"/>
                  <a:ea typeface="+mn-ea"/>
                  <a:cs typeface="+mn-cs"/>
                  <a:rtl val="1"/>
                </a:rPr>
                <a:t>إلى جانب الدول الأربع</a:t>
              </a:r>
            </a:p>
          </p:txBody>
        </p:sp>
      </p:grpSp>
      <p:sp>
        <p:nvSpPr>
          <p:cNvPr id="24" name="TextBox 24"/>
          <p:cNvSpPr txBox="1"/>
          <p:nvPr/>
        </p:nvSpPr>
        <p:spPr>
          <a:xfrm>
            <a:off x="5612282" y="6347460"/>
            <a:ext cx="5690464"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تنظيم عن: اليونسكو (صفحتا العنصرين)؛ دائرة الثقافة والسياحة – أبوظبي</a:t>
            </a:r>
          </a:p>
        </p:txBody>
      </p:sp>
      <p:sp>
        <p:nvSpPr>
          <p:cNvPr id="25"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10</a:t>
            </a:r>
          </a:p>
        </p:txBody>
      </p:sp>
    </p:spTree>
  </p:cSld>
  <p:clrMapOvr>
    <a:masterClrMapping/>
  </p:clrMapOvr>
  <p:transition xmlns:p14="http://schemas.microsoft.com/office/powerpoint/2010/main" p14:dur="6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800"/>
                                        <p:tgtEl>
                                          <p:spTgt spid="11"/>
                                        </p:tgtEl>
                                      </p:cBhvr>
                                    </p:animEffect>
                                  </p:childTnLst>
                                </p:cTn>
                              </p:par>
                            </p:childTnLst>
                          </p:cTn>
                        </p:par>
                        <p:par>
                          <p:cTn id="8" fill="hold">
                            <p:stCondLst>
                              <p:cond delay="8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450"/>
                                        <p:tgtEl>
                                          <p:spTgt spid="15"/>
                                        </p:tgtEl>
                                      </p:cBhvr>
                                    </p:animEffect>
                                  </p:childTnLst>
                                </p:cTn>
                              </p:par>
                            </p:childTnLst>
                          </p:cTn>
                        </p:par>
                        <p:par>
                          <p:cTn id="12" fill="hold">
                            <p:stCondLst>
                              <p:cond delay="175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450"/>
                                        <p:tgtEl>
                                          <p:spTgt spid="19"/>
                                        </p:tgtEl>
                                      </p:cBhvr>
                                    </p:animEffect>
                                  </p:childTnLst>
                                </p:cTn>
                              </p:par>
                            </p:childTnLst>
                          </p:cTn>
                        </p:par>
                        <p:par>
                          <p:cTn id="16" fill="hold">
                            <p:stCondLst>
                              <p:cond delay="27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4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erraces-field"/>
          <p:cNvPicPr>
            <a:picLocks noChangeAspect="1"/>
          </p:cNvPicPr>
          <p:nvPr/>
        </p:nvPicPr>
        <p:blipFill>
          <a:blip r:embed="rId2"/>
          <a:srcRect l="370" t="0" r="371" b="0"/>
          <a:stretch>
            <a:fillRect/>
          </a:stretch>
        </p:blipFill>
        <p:spPr>
          <a:xfrm>
            <a:off x="0" y="0"/>
            <a:ext cx="12192000" cy="6858000"/>
          </a:xfrm>
          <a:prstGeom prst="rect">
            <a:avLst/>
          </a:prstGeom>
        </p:spPr>
      </p:pic>
      <p:sp>
        <p:nvSpPr>
          <p:cNvPr id="3" name="right-scrim"/>
          <p:cNvSpPr/>
          <p:nvPr/>
        </p:nvSpPr>
        <p:spPr>
          <a:xfrm>
            <a:off x="4953000" y="0"/>
            <a:ext cx="7239000" cy="6858000"/>
          </a:xfrm>
          <a:prstGeom prst="rect">
            <a:avLst/>
          </a:prstGeom>
          <a:gradFill>
            <a:gsLst>
              <a:gs pos="0">
                <a:srgbClr val="1E120B">
                  <a:alpha val="92000"/>
                </a:srgbClr>
              </a:gs>
              <a:gs pos="45000">
                <a:srgbClr val="1E120B">
                  <a:alpha val="78000"/>
                </a:srgbClr>
              </a:gs>
              <a:gs pos="100000">
                <a:srgbClr val="1E120B">
                  <a:alpha val="0"/>
                </a:srgbClr>
              </a:gs>
            </a:gsLst>
            <a:lin ang="10800000" scaled="1"/>
          </a:gradFill>
          <a:ln>
            <a:noFill/>
          </a:ln>
        </p:spPr>
      </p:sp>
      <p:sp>
        <p:nvSpPr>
          <p:cNvPr id="4" name="bottom-scrim"/>
          <p:cNvSpPr/>
          <p:nvPr/>
        </p:nvSpPr>
        <p:spPr>
          <a:xfrm>
            <a:off x="0" y="3619500"/>
            <a:ext cx="6667500" cy="3238500"/>
          </a:xfrm>
          <a:prstGeom prst="rect">
            <a:avLst/>
          </a:prstGeom>
          <a:gradFill>
            <a:gsLst>
              <a:gs pos="0">
                <a:srgbClr val="1E120B">
                  <a:alpha val="0"/>
                </a:srgbClr>
              </a:gs>
              <a:gs pos="100000">
                <a:srgbClr val="1E120B">
                  <a:alpha val="85000"/>
                </a:srgbClr>
              </a:gs>
            </a:gsLst>
            <a:lin ang="5400000" scaled="1"/>
          </a:gradFill>
          <a:ln>
            <a:noFill/>
          </a:ln>
        </p:spPr>
      </p:sp>
      <p:grpSp>
        <p:nvGrpSpPr>
          <p:cNvPr id="8" name="header"/>
          <p:cNvGrpSpPr/>
          <p:nvPr/>
        </p:nvGrpSpPr>
        <p:grpSpPr>
          <a:xfrm>
            <a:off x="7731633" y="609600"/>
            <a:ext cx="3774567" cy="1744218"/>
            <a:chOff x="7731633" y="609600"/>
            <a:chExt cx="3774567" cy="1744218"/>
          </a:xfrm>
        </p:grpSpPr>
        <p:sp>
          <p:nvSpPr>
            <p:cNvPr id="5" name="Rectangle 5"/>
            <p:cNvSpPr/>
            <p:nvPr/>
          </p:nvSpPr>
          <p:spPr>
            <a:xfrm>
              <a:off x="11477625" y="609600"/>
              <a:ext cx="28575" cy="1619250"/>
            </a:xfrm>
            <a:prstGeom prst="rect">
              <a:avLst/>
            </a:prstGeom>
            <a:solidFill>
              <a:schemeClr val="accent2"/>
            </a:solidFill>
            <a:ln>
              <a:noFill/>
            </a:ln>
          </p:spPr>
        </p:sp>
        <p:sp>
          <p:nvSpPr>
            <p:cNvPr id="6" name="TextBox 6"/>
            <p:cNvSpPr txBox="1"/>
            <p:nvPr/>
          </p:nvSpPr>
          <p:spPr>
            <a:xfrm>
              <a:off x="8381238" y="714375"/>
              <a:ext cx="2923032"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الرابع · البن الخولاني</a:t>
              </a:r>
            </a:p>
          </p:txBody>
        </p:sp>
        <p:sp>
          <p:nvSpPr>
            <p:cNvPr id="7" name="TextBox 7"/>
            <p:cNvSpPr txBox="1"/>
            <p:nvPr/>
          </p:nvSpPr>
          <p:spPr>
            <a:xfrm>
              <a:off x="7731633" y="1097280"/>
              <a:ext cx="3583305" cy="1256538"/>
            </a:xfrm>
            <a:prstGeom prst="rect">
              <a:avLst/>
            </a:prstGeom>
            <a:noFill/>
            <a:ln>
              <a:noFill/>
            </a:ln>
          </p:spPr>
          <p:txBody>
            <a:bodyPr wrap="none" lIns="0" tIns="0" rIns="0" bIns="0" anchor="t" anchorCtr="0">
              <a:spAutoFit/>
            </a:bodyPr>
            <a:lstStyle/>
            <a:p>
              <a:pPr algn="r" rtl="1">
                <a:lnSpc>
                  <a:spcPts val="4350"/>
                </a:lnSpc>
              </a:pPr>
              <a:r>
                <a:rPr lang="ar-SA" sz="3600" b="1" dirty="0">
                  <a:solidFill>
                    <a:srgbClr val="F6EFE4"/>
                  </a:solidFill>
                  <a:latin typeface="+mj-lt"/>
                  <a:ea typeface="+mj-ea"/>
                  <a:cs typeface="+mj-cs"/>
                  <a:rtl val="1"/>
                </a:rPr>
                <a:t>البن الخولاني:</a:t>
              </a:r>
              <a:br/>
              <a:r>
                <a:rPr lang="ar-SA" sz="3600" b="1" dirty="0">
                  <a:solidFill>
                    <a:srgbClr val="F6EFE4"/>
                  </a:solidFill>
                  <a:latin typeface="+mj-lt"/>
                  <a:ea typeface="+mj-ea"/>
                  <a:cs typeface="+mj-cs"/>
                  <a:rtl val="1"/>
                </a:rPr>
                <a:t>معرفة المدرّجات</a:t>
              </a:r>
            </a:p>
          </p:txBody>
        </p:sp>
      </p:grpSp>
      <p:grpSp>
        <p:nvGrpSpPr>
          <p:cNvPr id="19" name="khawlani-steps"/>
          <p:cNvGrpSpPr/>
          <p:nvPr/>
        </p:nvGrpSpPr>
        <p:grpSpPr>
          <a:xfrm>
            <a:off x="6811442" y="2567940"/>
            <a:ext cx="4494352" cy="2409444"/>
            <a:chOff x="6811442" y="2567940"/>
            <a:chExt cx="4494352" cy="2409444"/>
          </a:xfrm>
        </p:grpSpPr>
        <p:sp>
          <p:nvSpPr>
            <p:cNvPr id="9" name="TextBox 9"/>
            <p:cNvSpPr txBox="1"/>
            <p:nvPr/>
          </p:nvSpPr>
          <p:spPr>
            <a:xfrm>
              <a:off x="11147569" y="2567940"/>
              <a:ext cx="158225" cy="352044"/>
            </a:xfrm>
            <a:prstGeom prst="rect">
              <a:avLst/>
            </a:prstGeom>
            <a:noFill/>
            <a:ln>
              <a:noFill/>
            </a:ln>
          </p:spPr>
          <p:txBody>
            <a:bodyPr wrap="none" lIns="0" tIns="0" rIns="0" bIns="0" anchor="t" anchorCtr="0">
              <a:spAutoFit/>
            </a:bodyPr>
            <a:lstStyle/>
            <a:p>
              <a:pPr algn="r" rtl="1"/>
              <a:r>
                <a:rPr lang="ar-SA" sz="1800" b="1" dirty="0">
                  <a:solidFill>
                    <a:schemeClr val="accent2"/>
                  </a:solidFill>
                  <a:latin typeface="+mn-lt"/>
                  <a:ea typeface="+mn-ea"/>
                  <a:cs typeface="+mn-cs"/>
                </a:rPr>
                <a:t>1</a:t>
              </a:r>
            </a:p>
          </p:txBody>
        </p:sp>
        <p:sp>
          <p:nvSpPr>
            <p:cNvPr id="10" name="TextBox 10"/>
            <p:cNvSpPr txBox="1"/>
            <p:nvPr/>
          </p:nvSpPr>
          <p:spPr>
            <a:xfrm>
              <a:off x="7805166" y="2567940"/>
              <a:ext cx="3252978" cy="656844"/>
            </a:xfrm>
            <a:prstGeom prst="rect">
              <a:avLst/>
            </a:prstGeom>
            <a:noFill/>
            <a:ln>
              <a:noFill/>
            </a:ln>
          </p:spPr>
          <p:txBody>
            <a:bodyPr wrap="none" lIns="0" tIns="0" rIns="0" bIns="0" anchor="t" anchorCtr="0">
              <a:spAutoFit/>
            </a:bodyPr>
            <a:lstStyle/>
            <a:p>
              <a:pPr algn="r" rtl="1">
                <a:lnSpc>
                  <a:spcPts val="2400"/>
                </a:lnSpc>
              </a:pPr>
              <a:r>
                <a:rPr lang="ar-SA" sz="1800" dirty="0">
                  <a:solidFill>
                    <a:srgbClr val="F6EFE4"/>
                  </a:solidFill>
                  <a:latin typeface="+mn-lt"/>
                  <a:ea typeface="+mn-ea"/>
                  <a:cs typeface="+mn-cs"/>
                  <a:rtl val="1"/>
                </a:rPr>
                <a:t>شتلات في أكياس شبكية في الظل</a:t>
              </a:r>
              <a:br/>
              <a:r>
                <a:rPr lang="ar-SA" sz="1800" dirty="0">
                  <a:solidFill>
                    <a:srgbClr val="F6EFE4"/>
                  </a:solidFill>
                  <a:latin typeface="+mn-lt"/>
                  <a:ea typeface="+mn-ea"/>
                  <a:cs typeface="+mn-cs"/>
                  <a:rtl val="1"/>
                </a:rPr>
                <a:t>من 3 إلى 4 أشهر</a:t>
              </a:r>
            </a:p>
          </p:txBody>
        </p:sp>
        <p:sp>
          <p:nvSpPr>
            <p:cNvPr id="11" name="TextBox 11"/>
            <p:cNvSpPr txBox="1"/>
            <p:nvPr/>
          </p:nvSpPr>
          <p:spPr>
            <a:xfrm>
              <a:off x="11147569" y="3310890"/>
              <a:ext cx="158225" cy="352044"/>
            </a:xfrm>
            <a:prstGeom prst="rect">
              <a:avLst/>
            </a:prstGeom>
            <a:noFill/>
            <a:ln>
              <a:noFill/>
            </a:ln>
          </p:spPr>
          <p:txBody>
            <a:bodyPr wrap="none" lIns="0" tIns="0" rIns="0" bIns="0" anchor="t" anchorCtr="0">
              <a:spAutoFit/>
            </a:bodyPr>
            <a:lstStyle/>
            <a:p>
              <a:pPr algn="r" rtl="1"/>
              <a:r>
                <a:rPr lang="ar-SA" sz="1800" b="1" dirty="0">
                  <a:solidFill>
                    <a:schemeClr val="accent2"/>
                  </a:solidFill>
                  <a:latin typeface="+mn-lt"/>
                  <a:ea typeface="+mn-ea"/>
                  <a:cs typeface="+mn-cs"/>
                </a:rPr>
                <a:t>2</a:t>
              </a:r>
            </a:p>
          </p:txBody>
        </p:sp>
        <p:sp>
          <p:nvSpPr>
            <p:cNvPr id="12" name="TextBox 12"/>
            <p:cNvSpPr txBox="1"/>
            <p:nvPr/>
          </p:nvSpPr>
          <p:spPr>
            <a:xfrm>
              <a:off x="6811442" y="3310890"/>
              <a:ext cx="4246702" cy="352044"/>
            </a:xfrm>
            <a:prstGeom prst="rect">
              <a:avLst/>
            </a:prstGeom>
            <a:noFill/>
            <a:ln>
              <a:noFill/>
            </a:ln>
          </p:spPr>
          <p:txBody>
            <a:bodyPr wrap="none" lIns="0" tIns="0" rIns="0" bIns="0" anchor="t" anchorCtr="0">
              <a:spAutoFit/>
            </a:bodyPr>
            <a:lstStyle/>
            <a:p>
              <a:pPr algn="r" rtl="1"/>
              <a:r>
                <a:rPr lang="ar-SA" sz="1800" dirty="0">
                  <a:solidFill>
                    <a:srgbClr val="F6EFE4"/>
                  </a:solidFill>
                  <a:latin typeface="+mn-lt"/>
                  <a:ea typeface="+mn-ea"/>
                  <a:cs typeface="+mn-cs"/>
                  <a:rtl val="1"/>
                </a:rPr>
                <a:t>تُنقل إلى مدرّجات تحفظ الماء والتربة</a:t>
              </a:r>
            </a:p>
          </p:txBody>
        </p:sp>
        <p:sp>
          <p:nvSpPr>
            <p:cNvPr id="13" name="TextBox 13"/>
            <p:cNvSpPr txBox="1"/>
            <p:nvPr/>
          </p:nvSpPr>
          <p:spPr>
            <a:xfrm>
              <a:off x="11147569" y="3749040"/>
              <a:ext cx="158225" cy="352044"/>
            </a:xfrm>
            <a:prstGeom prst="rect">
              <a:avLst/>
            </a:prstGeom>
            <a:noFill/>
            <a:ln>
              <a:noFill/>
            </a:ln>
          </p:spPr>
          <p:txBody>
            <a:bodyPr wrap="none" lIns="0" tIns="0" rIns="0" bIns="0" anchor="t" anchorCtr="0">
              <a:spAutoFit/>
            </a:bodyPr>
            <a:lstStyle/>
            <a:p>
              <a:pPr algn="r" rtl="1"/>
              <a:r>
                <a:rPr lang="ar-SA" sz="1800" b="1" dirty="0">
                  <a:solidFill>
                    <a:schemeClr val="accent2"/>
                  </a:solidFill>
                  <a:latin typeface="+mn-lt"/>
                  <a:ea typeface="+mn-ea"/>
                  <a:cs typeface="+mn-cs"/>
                </a:rPr>
                <a:t>3</a:t>
              </a:r>
            </a:p>
          </p:txBody>
        </p:sp>
        <p:sp>
          <p:nvSpPr>
            <p:cNvPr id="14" name="TextBox 14"/>
            <p:cNvSpPr txBox="1"/>
            <p:nvPr/>
          </p:nvSpPr>
          <p:spPr>
            <a:xfrm>
              <a:off x="7065874" y="3749040"/>
              <a:ext cx="3992270" cy="352044"/>
            </a:xfrm>
            <a:prstGeom prst="rect">
              <a:avLst/>
            </a:prstGeom>
            <a:noFill/>
            <a:ln>
              <a:noFill/>
            </a:ln>
          </p:spPr>
          <p:txBody>
            <a:bodyPr wrap="none" lIns="0" tIns="0" rIns="0" bIns="0" anchor="t" anchorCtr="0">
              <a:spAutoFit/>
            </a:bodyPr>
            <a:lstStyle/>
            <a:p>
              <a:pPr algn="r" rtl="1"/>
              <a:r>
                <a:rPr lang="ar-SA" sz="1800" dirty="0">
                  <a:solidFill>
                    <a:srgbClr val="F6EFE4"/>
                  </a:solidFill>
                  <a:latin typeface="+mn-lt"/>
                  <a:ea typeface="+mn-ea"/>
                  <a:cs typeface="+mn-cs"/>
                  <a:rtl val="1"/>
                </a:rPr>
                <a:t>تُثمر بعد 2 إلى 3 سنوات من الزراعة</a:t>
              </a:r>
            </a:p>
          </p:txBody>
        </p:sp>
        <p:sp>
          <p:nvSpPr>
            <p:cNvPr id="15" name="TextBox 15"/>
            <p:cNvSpPr txBox="1"/>
            <p:nvPr/>
          </p:nvSpPr>
          <p:spPr>
            <a:xfrm>
              <a:off x="11147569" y="4187190"/>
              <a:ext cx="158225" cy="352044"/>
            </a:xfrm>
            <a:prstGeom prst="rect">
              <a:avLst/>
            </a:prstGeom>
            <a:noFill/>
            <a:ln>
              <a:noFill/>
            </a:ln>
          </p:spPr>
          <p:txBody>
            <a:bodyPr wrap="none" lIns="0" tIns="0" rIns="0" bIns="0" anchor="t" anchorCtr="0">
              <a:spAutoFit/>
            </a:bodyPr>
            <a:lstStyle/>
            <a:p>
              <a:pPr algn="r" rtl="1"/>
              <a:r>
                <a:rPr lang="ar-SA" sz="1800" b="1" dirty="0">
                  <a:solidFill>
                    <a:schemeClr val="accent2"/>
                  </a:solidFill>
                  <a:latin typeface="+mn-lt"/>
                  <a:ea typeface="+mn-ea"/>
                  <a:cs typeface="+mn-cs"/>
                </a:rPr>
                <a:t>4</a:t>
              </a:r>
            </a:p>
          </p:txBody>
        </p:sp>
        <p:sp>
          <p:nvSpPr>
            <p:cNvPr id="16" name="TextBox 16"/>
            <p:cNvSpPr txBox="1"/>
            <p:nvPr/>
          </p:nvSpPr>
          <p:spPr>
            <a:xfrm>
              <a:off x="8083601" y="4187190"/>
              <a:ext cx="2974543" cy="352044"/>
            </a:xfrm>
            <a:prstGeom prst="rect">
              <a:avLst/>
            </a:prstGeom>
            <a:noFill/>
            <a:ln>
              <a:noFill/>
            </a:ln>
          </p:spPr>
          <p:txBody>
            <a:bodyPr wrap="none" lIns="0" tIns="0" rIns="0" bIns="0" anchor="t" anchorCtr="0">
              <a:spAutoFit/>
            </a:bodyPr>
            <a:lstStyle/>
            <a:p>
              <a:pPr algn="r" rtl="1"/>
              <a:r>
                <a:rPr lang="ar-SA" sz="1800" dirty="0">
                  <a:solidFill>
                    <a:srgbClr val="F6EFE4"/>
                  </a:solidFill>
                  <a:latin typeface="+mn-lt"/>
                  <a:ea typeface="+mn-ea"/>
                  <a:cs typeface="+mn-cs"/>
                  <a:rtl val="1"/>
                </a:rPr>
                <a:t>قطف يدوي ثم تجفيف الثمار</a:t>
              </a:r>
            </a:p>
          </p:txBody>
        </p:sp>
        <p:sp>
          <p:nvSpPr>
            <p:cNvPr id="17" name="TextBox 17"/>
            <p:cNvSpPr txBox="1"/>
            <p:nvPr/>
          </p:nvSpPr>
          <p:spPr>
            <a:xfrm>
              <a:off x="11147569" y="4625340"/>
              <a:ext cx="158225" cy="352044"/>
            </a:xfrm>
            <a:prstGeom prst="rect">
              <a:avLst/>
            </a:prstGeom>
            <a:noFill/>
            <a:ln>
              <a:noFill/>
            </a:ln>
          </p:spPr>
          <p:txBody>
            <a:bodyPr wrap="none" lIns="0" tIns="0" rIns="0" bIns="0" anchor="t" anchorCtr="0">
              <a:spAutoFit/>
            </a:bodyPr>
            <a:lstStyle/>
            <a:p>
              <a:pPr algn="r" rtl="1"/>
              <a:r>
                <a:rPr lang="ar-SA" sz="1800" b="1" dirty="0">
                  <a:solidFill>
                    <a:schemeClr val="accent2"/>
                  </a:solidFill>
                  <a:latin typeface="+mn-lt"/>
                  <a:ea typeface="+mn-ea"/>
                  <a:cs typeface="+mn-cs"/>
                </a:rPr>
                <a:t>5</a:t>
              </a:r>
            </a:p>
          </p:txBody>
        </p:sp>
        <p:sp>
          <p:nvSpPr>
            <p:cNvPr id="18" name="TextBox 18"/>
            <p:cNvSpPr txBox="1"/>
            <p:nvPr/>
          </p:nvSpPr>
          <p:spPr>
            <a:xfrm>
              <a:off x="7005295" y="4625340"/>
              <a:ext cx="4052849" cy="352044"/>
            </a:xfrm>
            <a:prstGeom prst="rect">
              <a:avLst/>
            </a:prstGeom>
            <a:noFill/>
            <a:ln>
              <a:noFill/>
            </a:ln>
          </p:spPr>
          <p:txBody>
            <a:bodyPr wrap="none" lIns="0" tIns="0" rIns="0" bIns="0" anchor="t" anchorCtr="0">
              <a:spAutoFit/>
            </a:bodyPr>
            <a:lstStyle/>
            <a:p>
              <a:pPr algn="r" rtl="1"/>
              <a:r>
                <a:rPr lang="ar-SA" sz="1800" dirty="0">
                  <a:solidFill>
                    <a:srgbClr val="F6EFE4"/>
                  </a:solidFill>
                  <a:latin typeface="+mn-lt"/>
                  <a:ea typeface="+mn-ea"/>
                  <a:cs typeface="+mn-cs"/>
                  <a:rtl val="1"/>
                </a:rPr>
                <a:t>رحى حجرية تقشّر الحبة دون أن تتكسّر</a:t>
              </a:r>
            </a:p>
          </p:txBody>
        </p:sp>
      </p:grpSp>
      <p:grpSp>
        <p:nvGrpSpPr>
          <p:cNvPr id="23" name="khawlani-heritage"/>
          <p:cNvGrpSpPr/>
          <p:nvPr/>
        </p:nvGrpSpPr>
        <p:grpSpPr>
          <a:xfrm>
            <a:off x="2014442" y="4225290"/>
            <a:ext cx="3330988" cy="2047494"/>
            <a:chOff x="2014442" y="4225290"/>
            <a:chExt cx="3330988" cy="2047494"/>
          </a:xfrm>
        </p:grpSpPr>
        <p:sp>
          <p:nvSpPr>
            <p:cNvPr id="20" name="TextBox 20"/>
            <p:cNvSpPr txBox="1"/>
            <p:nvPr/>
          </p:nvSpPr>
          <p:spPr>
            <a:xfrm>
              <a:off x="2235327" y="4225290"/>
              <a:ext cx="3107817" cy="352044"/>
            </a:xfrm>
            <a:prstGeom prst="rect">
              <a:avLst/>
            </a:prstGeom>
            <a:noFill/>
            <a:ln>
              <a:noFill/>
            </a:ln>
          </p:spPr>
          <p:txBody>
            <a:bodyPr wrap="none" lIns="0" tIns="0" rIns="0" bIns="0" anchor="t" anchorCtr="0">
              <a:spAutoFit/>
            </a:bodyPr>
            <a:lstStyle/>
            <a:p>
              <a:pPr algn="r" rtl="1"/>
              <a:r>
                <a:rPr lang="ar-SA" sz="1800" dirty="0">
                  <a:solidFill>
                    <a:srgbClr val="EADCC6"/>
                  </a:solidFill>
                  <a:latin typeface="+mn-lt"/>
                  <a:ea typeface="+mn-ea"/>
                  <a:cs typeface="+mn-cs"/>
                  <a:rtl val="1"/>
                </a:rPr>
                <a:t>قبائل خولان تزرع البن منذ</a:t>
              </a:r>
            </a:p>
          </p:txBody>
        </p:sp>
        <p:sp>
          <p:nvSpPr>
            <p:cNvPr id="21" name="TextBox 21"/>
            <p:cNvSpPr txBox="1"/>
            <p:nvPr/>
          </p:nvSpPr>
          <p:spPr>
            <a:xfrm>
              <a:off x="2014442" y="5148262"/>
              <a:ext cx="3330988" cy="440055"/>
            </a:xfrm>
            <a:prstGeom prst="rect">
              <a:avLst/>
            </a:prstGeom>
            <a:noFill/>
            <a:ln>
              <a:noFill/>
            </a:ln>
          </p:spPr>
          <p:txBody>
            <a:bodyPr wrap="none" lIns="0" tIns="0" rIns="0" bIns="0" anchor="t" anchorCtr="0">
              <a:spAutoFit/>
            </a:bodyPr>
            <a:lstStyle/>
            <a:p>
              <a:pPr algn="r" rtl="1"/>
              <a:r>
                <a:rPr lang="ar-SA" sz="2250" dirty="0">
                  <a:solidFill>
                    <a:srgbClr val="F6EFE4"/>
                  </a:solidFill>
                  <a:latin typeface="+mn-lt"/>
                  <a:ea typeface="+mn-ea"/>
                  <a:cs typeface="+mn-cs"/>
                  <a:rtl val="1"/>
                </a:rPr>
                <a:t xml:space="preserve">أكثر من </a:t>
              </a:r>
              <a:r>
                <a:rPr lang="ar-SA" sz="7200" b="1" dirty="0">
                  <a:solidFill>
                    <a:schemeClr val="accent2"/>
                  </a:solidFill>
                  <a:latin typeface="+mj-lt"/>
                  <a:ea typeface="+mj-ea"/>
                  <a:cs typeface="+mj-cs"/>
                </a:rPr>
                <a:t>300</a:t>
              </a:r>
              <a:r>
                <a:rPr lang="ar-SA" sz="2250" dirty="0">
                  <a:solidFill>
                    <a:srgbClr val="F6EFE4"/>
                  </a:solidFill>
                  <a:latin typeface="+mn-lt"/>
                  <a:ea typeface="+mn-ea"/>
                  <a:cs typeface="+mn-cs"/>
                  <a:rtl val="1"/>
                </a:rPr>
                <a:t xml:space="preserve"> عام</a:t>
              </a:r>
            </a:p>
          </p:txBody>
        </p:sp>
        <p:sp>
          <p:nvSpPr>
            <p:cNvPr id="22" name="TextBox 22"/>
            <p:cNvSpPr txBox="1"/>
            <p:nvPr/>
          </p:nvSpPr>
          <p:spPr>
            <a:xfrm>
              <a:off x="2033016" y="5615940"/>
              <a:ext cx="3310128" cy="656844"/>
            </a:xfrm>
            <a:prstGeom prst="rect">
              <a:avLst/>
            </a:prstGeom>
            <a:noFill/>
            <a:ln>
              <a:noFill/>
            </a:ln>
          </p:spPr>
          <p:txBody>
            <a:bodyPr wrap="none" lIns="0" tIns="0" rIns="0" bIns="0" anchor="t" anchorCtr="0">
              <a:spAutoFit/>
            </a:bodyPr>
            <a:lstStyle/>
            <a:p>
              <a:pPr algn="r" rtl="1">
                <a:lnSpc>
                  <a:spcPts val="2400"/>
                </a:lnSpc>
              </a:pPr>
              <a:r>
                <a:rPr lang="ar-SA" sz="1800" dirty="0">
                  <a:solidFill>
                    <a:srgbClr val="EADCC6"/>
                  </a:solidFill>
                  <a:latin typeface="+mn-lt"/>
                  <a:ea typeface="+mn-ea"/>
                  <a:cs typeface="+mn-cs"/>
                  <a:rtl val="1"/>
                </a:rPr>
                <a:t>وتقديم بنّ مزرعة المضيف للضيف</a:t>
              </a:r>
              <a:br/>
              <a:r>
                <a:rPr lang="ar-SA" sz="1800" dirty="0">
                  <a:solidFill>
                    <a:srgbClr val="EADCC6"/>
                  </a:solidFill>
                  <a:latin typeface="+mn-lt"/>
                  <a:ea typeface="+mn-ea"/>
                  <a:cs typeface="+mn-cs"/>
                  <a:rtl val="1"/>
                </a:rPr>
                <a:t>علامة شرف واحترام</a:t>
              </a:r>
            </a:p>
          </p:txBody>
        </p:sp>
      </p:grpSp>
      <p:sp>
        <p:nvSpPr>
          <p:cNvPr id="24" name="TextBox 24"/>
          <p:cNvSpPr txBox="1"/>
          <p:nvPr/>
        </p:nvSpPr>
        <p:spPr>
          <a:xfrm>
            <a:off x="9416644" y="6347460"/>
            <a:ext cx="1886102" cy="234696"/>
          </a:xfrm>
          <a:prstGeom prst="rect">
            <a:avLst/>
          </a:prstGeom>
          <a:noFill/>
          <a:ln>
            <a:noFill/>
          </a:ln>
        </p:spPr>
        <p:txBody>
          <a:bodyPr wrap="none" lIns="0" tIns="0" rIns="0" bIns="0" anchor="t" anchorCtr="0">
            <a:spAutoFit/>
          </a:bodyPr>
          <a:lstStyle/>
          <a:p>
            <a:pPr algn="r" rtl="1"/>
            <a:r>
              <a:rPr lang="ar-SA" sz="1200" dirty="0">
                <a:solidFill>
                  <a:srgbClr val="EADCC6"/>
                </a:solidFill>
                <a:latin typeface="+mn-lt"/>
                <a:ea typeface="+mn-ea"/>
                <a:cs typeface="+mn-cs"/>
                <a:rtl val="1"/>
              </a:rPr>
              <a:t>المصدر: اليونسكو، 2022</a:t>
            </a:r>
          </a:p>
        </p:txBody>
      </p:sp>
      <p:sp>
        <p:nvSpPr>
          <p:cNvPr id="25" name="ai-caption"/>
          <p:cNvSpPr txBox="1"/>
          <p:nvPr/>
        </p:nvSpPr>
        <p:spPr>
          <a:xfrm>
            <a:off x="679704" y="327660"/>
            <a:ext cx="3049219" cy="234696"/>
          </a:xfrm>
          <a:prstGeom prst="rect">
            <a:avLst/>
          </a:prstGeom>
          <a:noFill/>
          <a:ln>
            <a:noFill/>
          </a:ln>
        </p:spPr>
        <p:txBody>
          <a:bodyPr wrap="none" lIns="0" tIns="0" rIns="0" bIns="0" anchor="t" anchorCtr="0">
            <a:spAutoFit/>
          </a:bodyPr>
          <a:lstStyle/>
          <a:p>
            <a:pPr algn="l" rtl="1"/>
            <a:r>
              <a:rPr lang="ar-SA" sz="1200" dirty="0">
                <a:solidFill>
                  <a:srgbClr val="F6EFE4"/>
                </a:solidFill>
                <a:latin typeface="+mn-lt"/>
                <a:ea typeface="+mn-ea"/>
                <a:cs typeface="+mn-cs"/>
                <a:rtl val="1"/>
              </a:rPr>
              <a:t>صورة توضيحية مولَّدة بالذكاء الاصطناعي</a:t>
            </a:r>
          </a:p>
        </p:txBody>
      </p:sp>
      <p:sp>
        <p:nvSpPr>
          <p:cNvPr id="26"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rgbClr val="EADCC6"/>
                </a:solidFill>
                <a:latin typeface="+mn-lt"/>
                <a:ea typeface="+mn-ea"/>
                <a:cs typeface="+mn-cs"/>
              </a:rPr>
              <a:t>11</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childTnLst>
                          </p:cTn>
                        </p:par>
                        <p:par>
                          <p:cTn id="8" fill="hold">
                            <p:stCondLst>
                              <p:cond delay="10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6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rgbClr val="1E120B"/>
            </a:gs>
          </a:gsLst>
          <a:lin ang="8100000" scaled="1"/>
        </a:gradFill>
        <a:effectLst/>
      </p:bgPr>
    </p:bg>
    <p:spTree>
      <p:nvGrpSpPr>
        <p:cNvPr id="1" name=""/>
        <p:cNvGrpSpPr/>
        <p:nvPr/>
      </p:nvGrpSpPr>
      <p:grpSpPr>
        <a:xfrm>
          <a:off x="0" y="0"/>
          <a:ext cx="0" cy="0"/>
          <a:chOff x="0" y="0"/>
          <a:chExt cx="0" cy="0"/>
        </a:xfrm>
      </p:grpSpPr>
      <p:grpSp>
        <p:nvGrpSpPr>
          <p:cNvPr id="10" name="year-arch"/>
          <p:cNvGrpSpPr/>
          <p:nvPr/>
        </p:nvGrpSpPr>
        <p:grpSpPr>
          <a:xfrm>
            <a:off x="914400" y="1428750"/>
            <a:ext cx="4095750" cy="4476750"/>
            <a:chOff x="914400" y="1428750"/>
            <a:chExt cx="4095750" cy="4476750"/>
          </a:xfrm>
        </p:grpSpPr>
        <p:sp>
          <p:nvSpPr>
            <p:cNvPr id="2" name="Freeform 2"/>
            <p:cNvSpPr/>
            <p:nvPr/>
          </p:nvSpPr>
          <p:spPr>
            <a:xfrm>
              <a:off x="914400" y="1428750"/>
              <a:ext cx="4095750" cy="4476750"/>
            </a:xfrm>
            <a:prstGeom prst="round2SameRect">
              <a:avLst>
                <a:gd name="adj1" fmla="val 50000"/>
                <a:gd name="adj2" fmla="val 0"/>
              </a:avLst>
            </a:prstGeom>
            <a:noFill/>
            <a:ln w="28575">
              <a:solidFill>
                <a:schemeClr val="accent2"/>
              </a:solidFill>
            </a:ln>
          </p:spPr>
        </p:sp>
        <p:grpSp>
          <p:nvGrpSpPr>
            <p:cNvPr id="8" name="Group 8"/>
            <p:cNvGrpSpPr/>
            <p:nvPr/>
          </p:nvGrpSpPr>
          <p:grpSpPr>
            <a:xfrm>
              <a:off x="2790825" y="2628900"/>
              <a:ext cx="347342" cy="342900"/>
              <a:chOff x="2790825" y="2628900"/>
              <a:chExt cx="347342" cy="342900"/>
            </a:xfrm>
          </p:grpSpPr>
          <p:sp>
            <p:nvSpPr>
              <p:cNvPr id="3" name="Freeform 3"/>
              <p:cNvSpPr/>
              <p:nvPr/>
            </p:nvSpPr>
            <p:spPr>
              <a:xfrm>
                <a:off x="2790825" y="2819076"/>
                <a:ext cx="266700" cy="38748"/>
              </a:xfrm>
              <a:custGeom>
                <a:avLst/>
                <a:gdLst/>
                <a:ahLst/>
                <a:cxnLst/>
                <a:rect l="l" t="t" r="r" b="b"/>
                <a:pathLst>
                  <a:path w="266700" h="38748">
                    <a:moveTo>
                      <a:pt x="0" y="19374"/>
                    </a:moveTo>
                    <a:cubicBezTo>
                      <a:pt x="15812" y="31604"/>
                      <a:pt x="39567" y="38748"/>
                      <a:pt x="66675" y="38424"/>
                    </a:cubicBezTo>
                    <a:cubicBezTo>
                      <a:pt x="93783" y="38748"/>
                      <a:pt x="117538" y="31604"/>
                      <a:pt x="133350" y="19374"/>
                    </a:cubicBezTo>
                    <a:cubicBezTo>
                      <a:pt x="149162" y="7144"/>
                      <a:pt x="172917" y="0"/>
                      <a:pt x="200025" y="324"/>
                    </a:cubicBezTo>
                    <a:cubicBezTo>
                      <a:pt x="227133" y="0"/>
                      <a:pt x="250889" y="7144"/>
                      <a:pt x="266700" y="19374"/>
                    </a:cubicBezTo>
                  </a:path>
                </a:pathLst>
              </a:custGeom>
              <a:noFill/>
              <a:ln w="28575">
                <a:solidFill>
                  <a:srgbClr val="EADCC6"/>
                </a:solidFill>
              </a:ln>
            </p:spPr>
          </p:sp>
          <p:sp>
            <p:nvSpPr>
              <p:cNvPr id="4" name="Freeform 4"/>
              <p:cNvSpPr/>
              <p:nvPr/>
            </p:nvSpPr>
            <p:spPr>
              <a:xfrm>
                <a:off x="2866709" y="2628900"/>
                <a:ext cx="19366" cy="76200"/>
              </a:xfrm>
              <a:custGeom>
                <a:avLst/>
                <a:gdLst/>
                <a:ahLst/>
                <a:cxnLst/>
                <a:rect l="l" t="t" r="r" b="b"/>
                <a:pathLst>
                  <a:path w="19366" h="76200">
                    <a:moveTo>
                      <a:pt x="19366" y="0"/>
                    </a:moveTo>
                    <a:cubicBezTo>
                      <a:pt x="7126" y="8785"/>
                      <a:pt x="0" y="23037"/>
                      <a:pt x="316" y="38100"/>
                    </a:cubicBezTo>
                    <a:cubicBezTo>
                      <a:pt x="0" y="53163"/>
                      <a:pt x="7126" y="67415"/>
                      <a:pt x="19366" y="76200"/>
                    </a:cubicBezTo>
                  </a:path>
                </a:pathLst>
              </a:custGeom>
              <a:noFill/>
              <a:ln w="28575">
                <a:solidFill>
                  <a:srgbClr val="EADCC6"/>
                </a:solidFill>
              </a:ln>
            </p:spPr>
          </p:sp>
          <p:sp>
            <p:nvSpPr>
              <p:cNvPr id="5" name="Freeform 5"/>
              <p:cNvSpPr/>
              <p:nvPr/>
            </p:nvSpPr>
            <p:spPr>
              <a:xfrm>
                <a:off x="2942909" y="2628900"/>
                <a:ext cx="19366" cy="76200"/>
              </a:xfrm>
              <a:custGeom>
                <a:avLst/>
                <a:gdLst/>
                <a:ahLst/>
                <a:cxnLst/>
                <a:rect l="l" t="t" r="r" b="b"/>
                <a:pathLst>
                  <a:path w="19366" h="76200">
                    <a:moveTo>
                      <a:pt x="19366" y="0"/>
                    </a:moveTo>
                    <a:cubicBezTo>
                      <a:pt x="7126" y="8785"/>
                      <a:pt x="0" y="23037"/>
                      <a:pt x="316" y="38100"/>
                    </a:cubicBezTo>
                    <a:cubicBezTo>
                      <a:pt x="0" y="53163"/>
                      <a:pt x="7126" y="67415"/>
                      <a:pt x="19366" y="76200"/>
                    </a:cubicBezTo>
                  </a:path>
                </a:pathLst>
              </a:custGeom>
              <a:noFill/>
              <a:ln w="28575">
                <a:solidFill>
                  <a:srgbClr val="EADCC6"/>
                </a:solidFill>
              </a:ln>
            </p:spPr>
          </p:sp>
          <p:sp>
            <p:nvSpPr>
              <p:cNvPr id="6" name="Freeform 6"/>
              <p:cNvSpPr/>
              <p:nvPr/>
            </p:nvSpPr>
            <p:spPr>
              <a:xfrm>
                <a:off x="2790825" y="2762250"/>
                <a:ext cx="266700" cy="209550"/>
              </a:xfrm>
              <a:custGeom>
                <a:avLst/>
                <a:gdLst/>
                <a:ahLst/>
                <a:cxnLst/>
                <a:rect l="l" t="t" r="r" b="b"/>
                <a:pathLst>
                  <a:path w="266700" h="209550">
                    <a:moveTo>
                      <a:pt x="0" y="0"/>
                    </a:moveTo>
                    <a:lnTo>
                      <a:pt x="266700" y="0"/>
                    </a:lnTo>
                    <a:lnTo>
                      <a:pt x="266700" y="95250"/>
                    </a:lnTo>
                    <a:cubicBezTo>
                      <a:pt x="266700" y="158376"/>
                      <a:pt x="215526" y="209550"/>
                      <a:pt x="152400" y="209550"/>
                    </a:cubicBezTo>
                    <a:lnTo>
                      <a:pt x="114300" y="209550"/>
                    </a:lnTo>
                    <a:cubicBezTo>
                      <a:pt x="51174" y="209550"/>
                      <a:pt x="0" y="158376"/>
                      <a:pt x="0" y="95250"/>
                    </a:cubicBezTo>
                    <a:lnTo>
                      <a:pt x="0" y="0"/>
                    </a:lnTo>
                  </a:path>
                </a:pathLst>
              </a:custGeom>
              <a:noFill/>
              <a:ln w="28575">
                <a:solidFill>
                  <a:srgbClr val="EADCC6"/>
                </a:solidFill>
              </a:ln>
            </p:spPr>
          </p:sp>
          <p:sp>
            <p:nvSpPr>
              <p:cNvPr id="7" name="Freeform 7"/>
              <p:cNvSpPr/>
              <p:nvPr/>
            </p:nvSpPr>
            <p:spPr>
              <a:xfrm>
                <a:off x="3052686" y="2775975"/>
                <a:ext cx="85481" cy="125152"/>
              </a:xfrm>
              <a:custGeom>
                <a:avLst/>
                <a:gdLst/>
                <a:ahLst/>
                <a:cxnLst/>
                <a:rect l="l" t="t" r="r" b="b"/>
                <a:pathLst>
                  <a:path w="85481" h="125152">
                    <a:moveTo>
                      <a:pt x="0" y="114405"/>
                    </a:moveTo>
                    <a:cubicBezTo>
                      <a:pt x="23409" y="125152"/>
                      <a:pt x="51114" y="118911"/>
                      <a:pt x="67654" y="99165"/>
                    </a:cubicBezTo>
                    <a:cubicBezTo>
                      <a:pt x="84194" y="79419"/>
                      <a:pt x="85481" y="51049"/>
                      <a:pt x="70797" y="29886"/>
                    </a:cubicBezTo>
                    <a:cubicBezTo>
                      <a:pt x="56113" y="8724"/>
                      <a:pt x="29087" y="0"/>
                      <a:pt x="4801" y="8583"/>
                    </a:cubicBezTo>
                  </a:path>
                </a:pathLst>
              </a:custGeom>
              <a:noFill/>
              <a:ln w="28575">
                <a:solidFill>
                  <a:srgbClr val="EADCC6"/>
                </a:solidFill>
              </a:ln>
            </p:spPr>
          </p:sp>
        </p:grpSp>
        <p:sp>
          <p:nvSpPr>
            <p:cNvPr id="9" name="TextBox 9"/>
            <p:cNvSpPr txBox="1"/>
            <p:nvPr/>
          </p:nvSpPr>
          <p:spPr>
            <a:xfrm>
              <a:off x="1236345" y="3181350"/>
              <a:ext cx="3451860" cy="2305050"/>
            </a:xfrm>
            <a:prstGeom prst="rect">
              <a:avLst/>
            </a:prstGeom>
            <a:noFill/>
            <a:ln>
              <a:noFill/>
            </a:ln>
          </p:spPr>
          <p:txBody>
            <a:bodyPr wrap="none" lIns="0" tIns="0" rIns="0" bIns="0" anchor="t" anchorCtr="0">
              <a:spAutoFit/>
            </a:bodyPr>
            <a:lstStyle/>
            <a:p>
              <a:pPr algn="ctr" rtl="1"/>
              <a:r>
                <a:rPr lang="ar-SA" sz="12000" b="1" dirty="0">
                  <a:solidFill>
                    <a:schemeClr val="accent2"/>
                  </a:solidFill>
                  <a:latin typeface="+mj-lt"/>
                  <a:ea typeface="+mj-ea"/>
                  <a:cs typeface="+mj-cs"/>
                </a:rPr>
                <a:t>2022</a:t>
              </a:r>
            </a:p>
          </p:txBody>
        </p:sp>
      </p:grpSp>
      <p:grpSp>
        <p:nvGrpSpPr>
          <p:cNvPr id="15" name="year-title"/>
          <p:cNvGrpSpPr/>
          <p:nvPr/>
        </p:nvGrpSpPr>
        <p:grpSpPr>
          <a:xfrm>
            <a:off x="5995142" y="1771650"/>
            <a:ext cx="5511058" cy="2006917"/>
            <a:chOff x="5995142" y="1771650"/>
            <a:chExt cx="5511058" cy="2006917"/>
          </a:xfrm>
        </p:grpSpPr>
        <p:sp>
          <p:nvSpPr>
            <p:cNvPr id="11" name="Rectangle 11"/>
            <p:cNvSpPr/>
            <p:nvPr/>
          </p:nvSpPr>
          <p:spPr>
            <a:xfrm>
              <a:off x="11477625" y="1771650"/>
              <a:ext cx="28575" cy="1905000"/>
            </a:xfrm>
            <a:prstGeom prst="rect">
              <a:avLst/>
            </a:prstGeom>
            <a:solidFill>
              <a:schemeClr val="accent2"/>
            </a:solidFill>
            <a:ln>
              <a:noFill/>
            </a:ln>
          </p:spPr>
        </p:sp>
        <p:sp>
          <p:nvSpPr>
            <p:cNvPr id="12" name="TextBox 12"/>
            <p:cNvSpPr txBox="1"/>
            <p:nvPr/>
          </p:nvSpPr>
          <p:spPr>
            <a:xfrm>
              <a:off x="8603361" y="1876425"/>
              <a:ext cx="2700909"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الرابع · احتفاء وطني</a:t>
              </a:r>
            </a:p>
          </p:txBody>
        </p:sp>
        <p:sp>
          <p:nvSpPr>
            <p:cNvPr id="13" name="TextBox 13"/>
            <p:cNvSpPr txBox="1"/>
            <p:nvPr/>
          </p:nvSpPr>
          <p:spPr>
            <a:xfrm>
              <a:off x="5995142" y="2278380"/>
              <a:ext cx="5319796" cy="704088"/>
            </a:xfrm>
            <a:prstGeom prst="rect">
              <a:avLst/>
            </a:prstGeom>
            <a:noFill/>
            <a:ln>
              <a:noFill/>
            </a:ln>
          </p:spPr>
          <p:txBody>
            <a:bodyPr wrap="none" lIns="0" tIns="0" rIns="0" bIns="0" anchor="t" anchorCtr="0">
              <a:spAutoFit/>
            </a:bodyPr>
            <a:lstStyle/>
            <a:p>
              <a:pPr algn="r" rtl="1"/>
              <a:r>
                <a:rPr lang="ar-SA" sz="3600" b="1" dirty="0">
                  <a:solidFill>
                    <a:srgbClr val="F6EFE4"/>
                  </a:solidFill>
                  <a:latin typeface="+mj-lt"/>
                  <a:ea typeface="+mj-ea"/>
                  <a:cs typeface="+mj-cs"/>
                  <a:rtl val="1"/>
                </a:rPr>
                <a:t>عام القهوة السعودية</a:t>
              </a:r>
            </a:p>
          </p:txBody>
        </p:sp>
        <p:sp>
          <p:nvSpPr>
            <p:cNvPr id="14" name="TextBox 14"/>
            <p:cNvSpPr txBox="1"/>
            <p:nvPr/>
          </p:nvSpPr>
          <p:spPr>
            <a:xfrm>
              <a:off x="6541770" y="2938462"/>
              <a:ext cx="4766310" cy="840105"/>
            </a:xfrm>
            <a:prstGeom prst="rect">
              <a:avLst/>
            </a:prstGeom>
            <a:noFill/>
            <a:ln>
              <a:noFill/>
            </a:ln>
          </p:spPr>
          <p:txBody>
            <a:bodyPr wrap="none" lIns="0" tIns="0" rIns="0" bIns="0" anchor="t" anchorCtr="0">
              <a:spAutoFit/>
            </a:bodyPr>
            <a:lstStyle/>
            <a:p>
              <a:pPr algn="r" rtl="1">
                <a:lnSpc>
                  <a:spcPts val="3150"/>
                </a:lnSpc>
              </a:pPr>
              <a:r>
                <a:rPr lang="ar-SA" sz="2250" dirty="0">
                  <a:solidFill>
                    <a:srgbClr val="EADCC6"/>
                  </a:solidFill>
                  <a:latin typeface="+mn-lt"/>
                  <a:ea typeface="+mn-ea"/>
                  <a:cs typeface="+mn-cs"/>
                  <a:rtl val="1"/>
                </a:rPr>
                <a:t>عامٌ كامل خصّصته وزارة الثقافة</a:t>
              </a:r>
              <a:br/>
              <a:r>
                <a:rPr lang="ar-SA" sz="2250" dirty="0">
                  <a:solidFill>
                    <a:srgbClr val="EADCC6"/>
                  </a:solidFill>
                  <a:latin typeface="+mn-lt"/>
                  <a:ea typeface="+mn-ea"/>
                  <a:cs typeface="+mn-cs"/>
                  <a:rtl val="1"/>
                </a:rPr>
                <a:t>للقهوة رمزاً أصيلاً للكرم والضيافة</a:t>
              </a:r>
            </a:p>
          </p:txBody>
        </p:sp>
      </p:grpSp>
      <p:grpSp>
        <p:nvGrpSpPr>
          <p:cNvPr id="24" name="year-launch"/>
          <p:cNvGrpSpPr/>
          <p:nvPr/>
        </p:nvGrpSpPr>
        <p:grpSpPr>
          <a:xfrm>
            <a:off x="7611999" y="4075748"/>
            <a:ext cx="3713226" cy="743331"/>
            <a:chOff x="7611999" y="4075748"/>
            <a:chExt cx="3713226" cy="743331"/>
          </a:xfrm>
        </p:grpSpPr>
        <p:grpSp>
          <p:nvGrpSpPr>
            <p:cNvPr id="22" name="Group 22"/>
            <p:cNvGrpSpPr/>
            <p:nvPr/>
          </p:nvGrpSpPr>
          <p:grpSpPr>
            <a:xfrm>
              <a:off x="11134725" y="4093369"/>
              <a:ext cx="190500" cy="214312"/>
              <a:chOff x="11134725" y="4093369"/>
              <a:chExt cx="190500" cy="214312"/>
            </a:xfrm>
          </p:grpSpPr>
          <p:sp>
            <p:nvSpPr>
              <p:cNvPr id="16" name="Freeform 16"/>
              <p:cNvSpPr/>
              <p:nvPr/>
            </p:nvSpPr>
            <p:spPr>
              <a:xfrm>
                <a:off x="11134725" y="4117181"/>
                <a:ext cx="190500" cy="190500"/>
              </a:xfrm>
              <a:custGeom>
                <a:avLst/>
                <a:gdLst/>
                <a:ahLst/>
                <a:cxnLst/>
                <a:rect l="l" t="t" r="r" b="b"/>
                <a:pathLst>
                  <a:path w="190500" h="190500">
                    <a:moveTo>
                      <a:pt x="0" y="23812"/>
                    </a:moveTo>
                    <a:cubicBezTo>
                      <a:pt x="0" y="10661"/>
                      <a:pt x="10661" y="0"/>
                      <a:pt x="23812" y="0"/>
                    </a:cubicBezTo>
                    <a:lnTo>
                      <a:pt x="166688" y="0"/>
                    </a:lnTo>
                    <a:cubicBezTo>
                      <a:pt x="179839" y="0"/>
                      <a:pt x="190500" y="10661"/>
                      <a:pt x="190500" y="23812"/>
                    </a:cubicBezTo>
                    <a:lnTo>
                      <a:pt x="190500" y="166688"/>
                    </a:lnTo>
                    <a:cubicBezTo>
                      <a:pt x="190500" y="179839"/>
                      <a:pt x="179839" y="190500"/>
                      <a:pt x="166688" y="190500"/>
                    </a:cubicBezTo>
                    <a:lnTo>
                      <a:pt x="23812" y="190500"/>
                    </a:lnTo>
                    <a:cubicBezTo>
                      <a:pt x="10661" y="190500"/>
                      <a:pt x="0" y="179839"/>
                      <a:pt x="0" y="166688"/>
                    </a:cubicBezTo>
                    <a:lnTo>
                      <a:pt x="0" y="23812"/>
                    </a:lnTo>
                  </a:path>
                </a:pathLst>
              </a:custGeom>
              <a:noFill/>
              <a:ln w="17859">
                <a:solidFill>
                  <a:schemeClr val="accent2"/>
                </a:solidFill>
              </a:ln>
            </p:spPr>
          </p:sp>
          <p:sp>
            <p:nvSpPr>
              <p:cNvPr id="17" name="Freeform 17"/>
              <p:cNvSpPr/>
              <p:nvPr/>
            </p:nvSpPr>
            <p:spPr>
              <a:xfrm>
                <a:off x="11277600" y="4093369"/>
                <a:ext cx="9525" cy="47625"/>
              </a:xfrm>
              <a:custGeom>
                <a:avLst/>
                <a:gdLst/>
                <a:ahLst/>
                <a:cxnLst/>
                <a:rect l="l" t="t" r="r" b="b"/>
                <a:pathLst>
                  <a:path w="9525" h="47625">
                    <a:moveTo>
                      <a:pt x="0" y="0"/>
                    </a:moveTo>
                    <a:lnTo>
                      <a:pt x="0" y="47625"/>
                    </a:lnTo>
                  </a:path>
                </a:pathLst>
              </a:custGeom>
              <a:noFill/>
              <a:ln w="17859">
                <a:solidFill>
                  <a:schemeClr val="accent2"/>
                </a:solidFill>
              </a:ln>
            </p:spPr>
          </p:sp>
          <p:sp>
            <p:nvSpPr>
              <p:cNvPr id="18" name="Freeform 18"/>
              <p:cNvSpPr/>
              <p:nvPr/>
            </p:nvSpPr>
            <p:spPr>
              <a:xfrm>
                <a:off x="11182350" y="4093369"/>
                <a:ext cx="9525" cy="47625"/>
              </a:xfrm>
              <a:custGeom>
                <a:avLst/>
                <a:gdLst/>
                <a:ahLst/>
                <a:cxnLst/>
                <a:rect l="l" t="t" r="r" b="b"/>
                <a:pathLst>
                  <a:path w="9525" h="47625">
                    <a:moveTo>
                      <a:pt x="0" y="0"/>
                    </a:moveTo>
                    <a:lnTo>
                      <a:pt x="0" y="47625"/>
                    </a:lnTo>
                  </a:path>
                </a:pathLst>
              </a:custGeom>
              <a:noFill/>
              <a:ln w="17859">
                <a:solidFill>
                  <a:schemeClr val="accent2"/>
                </a:solidFill>
              </a:ln>
            </p:spPr>
          </p:sp>
          <p:sp>
            <p:nvSpPr>
              <p:cNvPr id="19" name="Freeform 19"/>
              <p:cNvSpPr/>
              <p:nvPr/>
            </p:nvSpPr>
            <p:spPr>
              <a:xfrm>
                <a:off x="11134725" y="4188619"/>
                <a:ext cx="190500" cy="9525"/>
              </a:xfrm>
              <a:custGeom>
                <a:avLst/>
                <a:gdLst/>
                <a:ahLst/>
                <a:cxnLst/>
                <a:rect l="l" t="t" r="r" b="b"/>
                <a:pathLst>
                  <a:path w="190500" h="9525">
                    <a:moveTo>
                      <a:pt x="0" y="0"/>
                    </a:moveTo>
                    <a:lnTo>
                      <a:pt x="190500" y="0"/>
                    </a:lnTo>
                  </a:path>
                </a:pathLst>
              </a:custGeom>
              <a:noFill/>
              <a:ln w="17859">
                <a:solidFill>
                  <a:schemeClr val="accent2"/>
                </a:solidFill>
              </a:ln>
            </p:spPr>
          </p:sp>
          <p:sp>
            <p:nvSpPr>
              <p:cNvPr id="20" name="Freeform 20"/>
              <p:cNvSpPr/>
              <p:nvPr/>
            </p:nvSpPr>
            <p:spPr>
              <a:xfrm>
                <a:off x="11218069" y="4236244"/>
                <a:ext cx="11906" cy="9525"/>
              </a:xfrm>
              <a:custGeom>
                <a:avLst/>
                <a:gdLst/>
                <a:ahLst/>
                <a:cxnLst/>
                <a:rect l="l" t="t" r="r" b="b"/>
                <a:pathLst>
                  <a:path w="11906" h="9525">
                    <a:moveTo>
                      <a:pt x="0" y="0"/>
                    </a:moveTo>
                    <a:lnTo>
                      <a:pt x="11906" y="0"/>
                    </a:lnTo>
                  </a:path>
                </a:pathLst>
              </a:custGeom>
              <a:noFill/>
              <a:ln w="17859">
                <a:solidFill>
                  <a:schemeClr val="accent2"/>
                </a:solidFill>
              </a:ln>
            </p:spPr>
          </p:sp>
          <p:sp>
            <p:nvSpPr>
              <p:cNvPr id="21" name="Freeform 21"/>
              <p:cNvSpPr/>
              <p:nvPr/>
            </p:nvSpPr>
            <p:spPr>
              <a:xfrm>
                <a:off x="11229975" y="4236244"/>
                <a:ext cx="9525" cy="35719"/>
              </a:xfrm>
              <a:custGeom>
                <a:avLst/>
                <a:gdLst/>
                <a:ahLst/>
                <a:cxnLst/>
                <a:rect l="l" t="t" r="r" b="b"/>
                <a:pathLst>
                  <a:path w="9525" h="35719">
                    <a:moveTo>
                      <a:pt x="0" y="0"/>
                    </a:moveTo>
                    <a:lnTo>
                      <a:pt x="0" y="35719"/>
                    </a:lnTo>
                  </a:path>
                </a:pathLst>
              </a:custGeom>
              <a:noFill/>
              <a:ln w="17859">
                <a:solidFill>
                  <a:schemeClr val="accent2"/>
                </a:solidFill>
              </a:ln>
            </p:spPr>
          </p:sp>
        </p:grpSp>
        <p:sp>
          <p:nvSpPr>
            <p:cNvPr id="23" name="TextBox 23"/>
            <p:cNvSpPr txBox="1"/>
            <p:nvPr/>
          </p:nvSpPr>
          <p:spPr>
            <a:xfrm>
              <a:off x="7611999" y="4075748"/>
              <a:ext cx="3313557" cy="743331"/>
            </a:xfrm>
            <a:prstGeom prst="rect">
              <a:avLst/>
            </a:prstGeom>
            <a:noFill/>
            <a:ln>
              <a:noFill/>
            </a:ln>
          </p:spPr>
          <p:txBody>
            <a:bodyPr wrap="none" lIns="0" tIns="0" rIns="0" bIns="0" anchor="t" anchorCtr="0">
              <a:spAutoFit/>
            </a:bodyPr>
            <a:lstStyle/>
            <a:p>
              <a:pPr algn="r" rtl="1">
                <a:lnSpc>
                  <a:spcPts val="2850"/>
                </a:lnSpc>
              </a:pPr>
              <a:r>
                <a:rPr lang="ar-SA" sz="1950" dirty="0">
                  <a:solidFill>
                    <a:srgbClr val="F6EFE4"/>
                  </a:solidFill>
                  <a:latin typeface="+mn-lt"/>
                  <a:ea typeface="+mn-ea"/>
                  <a:cs typeface="+mn-cs"/>
                  <a:rtl val="1"/>
                </a:rPr>
                <a:t xml:space="preserve">أُطلقت مطلع </a:t>
              </a:r>
              <a:r>
                <a:rPr lang="ar-SA" sz="1950" b="1" dirty="0">
                  <a:solidFill>
                    <a:schemeClr val="accent2"/>
                  </a:solidFill>
                  <a:latin typeface="+mn-lt"/>
                  <a:ea typeface="+mn-ea"/>
                  <a:cs typeface="+mn-cs"/>
                </a:rPr>
                <a:t>2022</a:t>
              </a:r>
              <a:br/>
              <a:r>
                <a:rPr lang="ar-SA" sz="1950" dirty="0">
                  <a:solidFill>
                    <a:srgbClr val="F6EFE4"/>
                  </a:solidFill>
                  <a:latin typeface="+mn-lt"/>
                  <a:ea typeface="+mn-ea"/>
                  <a:cs typeface="+mn-cs"/>
                  <a:rtl val="1"/>
                </a:rPr>
                <a:t>بدعم من برنامج جودة الحياة</a:t>
              </a:r>
            </a:p>
          </p:txBody>
        </p:sp>
      </p:grpSp>
      <p:grpSp>
        <p:nvGrpSpPr>
          <p:cNvPr id="33" name="year-closing"/>
          <p:cNvGrpSpPr/>
          <p:nvPr/>
        </p:nvGrpSpPr>
        <p:grpSpPr>
          <a:xfrm>
            <a:off x="7203376" y="5047298"/>
            <a:ext cx="4133755" cy="743331"/>
            <a:chOff x="7203376" y="5047298"/>
            <a:chExt cx="4133755" cy="743331"/>
          </a:xfrm>
        </p:grpSpPr>
        <p:grpSp>
          <p:nvGrpSpPr>
            <p:cNvPr id="31" name="Group 31"/>
            <p:cNvGrpSpPr/>
            <p:nvPr/>
          </p:nvGrpSpPr>
          <p:grpSpPr>
            <a:xfrm>
              <a:off x="11122819" y="5088731"/>
              <a:ext cx="214312" cy="202406"/>
              <a:chOff x="11122819" y="5088731"/>
              <a:chExt cx="214312" cy="202406"/>
            </a:xfrm>
          </p:grpSpPr>
          <p:sp>
            <p:nvSpPr>
              <p:cNvPr id="25" name="Freeform 25"/>
              <p:cNvSpPr/>
              <p:nvPr/>
            </p:nvSpPr>
            <p:spPr>
              <a:xfrm>
                <a:off x="11229975" y="5172075"/>
                <a:ext cx="71438" cy="71438"/>
              </a:xfrm>
              <a:custGeom>
                <a:avLst/>
                <a:gdLst/>
                <a:ahLst/>
                <a:cxnLst/>
                <a:rect l="l" t="t" r="r" b="b"/>
                <a:pathLst>
                  <a:path w="71438" h="71438">
                    <a:moveTo>
                      <a:pt x="0" y="35719"/>
                    </a:moveTo>
                    <a:cubicBezTo>
                      <a:pt x="0" y="55446"/>
                      <a:pt x="15992" y="71438"/>
                      <a:pt x="35719" y="71438"/>
                    </a:cubicBezTo>
                    <a:cubicBezTo>
                      <a:pt x="55446" y="71438"/>
                      <a:pt x="71438" y="55446"/>
                      <a:pt x="71438" y="35719"/>
                    </a:cubicBezTo>
                    <a:cubicBezTo>
                      <a:pt x="71438" y="15992"/>
                      <a:pt x="55446" y="0"/>
                      <a:pt x="35719" y="0"/>
                    </a:cubicBezTo>
                    <a:cubicBezTo>
                      <a:pt x="15992" y="0"/>
                      <a:pt x="0" y="15992"/>
                      <a:pt x="0" y="35719"/>
                    </a:cubicBezTo>
                  </a:path>
                </a:pathLst>
              </a:custGeom>
              <a:noFill/>
              <a:ln w="17859">
                <a:solidFill>
                  <a:schemeClr val="accent2"/>
                </a:solidFill>
              </a:ln>
            </p:spPr>
          </p:sp>
          <p:sp>
            <p:nvSpPr>
              <p:cNvPr id="26" name="Freeform 26"/>
              <p:cNvSpPr/>
              <p:nvPr/>
            </p:nvSpPr>
            <p:spPr>
              <a:xfrm>
                <a:off x="11241881" y="5237559"/>
                <a:ext cx="47625" cy="53578"/>
              </a:xfrm>
              <a:custGeom>
                <a:avLst/>
                <a:gdLst/>
                <a:ahLst/>
                <a:cxnLst/>
                <a:rect l="l" t="t" r="r" b="b"/>
                <a:pathLst>
                  <a:path w="47625" h="53578">
                    <a:moveTo>
                      <a:pt x="0" y="0"/>
                    </a:moveTo>
                    <a:lnTo>
                      <a:pt x="0" y="53578"/>
                    </a:lnTo>
                    <a:lnTo>
                      <a:pt x="23812" y="35719"/>
                    </a:lnTo>
                    <a:lnTo>
                      <a:pt x="47625" y="53578"/>
                    </a:lnTo>
                    <a:lnTo>
                      <a:pt x="47625" y="0"/>
                    </a:lnTo>
                  </a:path>
                </a:pathLst>
              </a:custGeom>
              <a:noFill/>
              <a:ln w="17859">
                <a:solidFill>
                  <a:schemeClr val="accent2"/>
                </a:solidFill>
              </a:ln>
            </p:spPr>
          </p:sp>
          <p:sp>
            <p:nvSpPr>
              <p:cNvPr id="27" name="Freeform 27"/>
              <p:cNvSpPr/>
              <p:nvPr/>
            </p:nvSpPr>
            <p:spPr>
              <a:xfrm>
                <a:off x="11122819" y="5088731"/>
                <a:ext cx="214312" cy="166688"/>
              </a:xfrm>
              <a:custGeom>
                <a:avLst/>
                <a:gdLst/>
                <a:ahLst/>
                <a:cxnLst/>
                <a:rect l="l" t="t" r="r" b="b"/>
                <a:pathLst>
                  <a:path w="214312" h="166688">
                    <a:moveTo>
                      <a:pt x="83344" y="166688"/>
                    </a:moveTo>
                    <a:lnTo>
                      <a:pt x="23812" y="166688"/>
                    </a:lnTo>
                    <a:cubicBezTo>
                      <a:pt x="10661" y="166688"/>
                      <a:pt x="0" y="156026"/>
                      <a:pt x="0" y="142875"/>
                    </a:cubicBezTo>
                    <a:lnTo>
                      <a:pt x="0" y="23812"/>
                    </a:lnTo>
                    <a:cubicBezTo>
                      <a:pt x="0" y="10716"/>
                      <a:pt x="10716" y="0"/>
                      <a:pt x="23812" y="0"/>
                    </a:cubicBezTo>
                    <a:lnTo>
                      <a:pt x="190500" y="0"/>
                    </a:lnTo>
                    <a:cubicBezTo>
                      <a:pt x="203651" y="0"/>
                      <a:pt x="214312" y="10661"/>
                      <a:pt x="214312" y="23812"/>
                    </a:cubicBezTo>
                    <a:lnTo>
                      <a:pt x="214312" y="142875"/>
                    </a:lnTo>
                    <a:cubicBezTo>
                      <a:pt x="214304" y="151374"/>
                      <a:pt x="209766" y="159223"/>
                      <a:pt x="202406" y="163473"/>
                    </a:cubicBezTo>
                  </a:path>
                </a:pathLst>
              </a:custGeom>
              <a:noFill/>
              <a:ln w="17859">
                <a:solidFill>
                  <a:schemeClr val="accent2"/>
                </a:solidFill>
              </a:ln>
            </p:spPr>
          </p:sp>
          <p:sp>
            <p:nvSpPr>
              <p:cNvPr id="28" name="Freeform 28"/>
              <p:cNvSpPr/>
              <p:nvPr/>
            </p:nvSpPr>
            <p:spPr>
              <a:xfrm>
                <a:off x="11158538" y="5136356"/>
                <a:ext cx="142875" cy="9525"/>
              </a:xfrm>
              <a:custGeom>
                <a:avLst/>
                <a:gdLst/>
                <a:ahLst/>
                <a:cxnLst/>
                <a:rect l="l" t="t" r="r" b="b"/>
                <a:pathLst>
                  <a:path w="142875" h="9525">
                    <a:moveTo>
                      <a:pt x="0" y="0"/>
                    </a:moveTo>
                    <a:lnTo>
                      <a:pt x="142875" y="0"/>
                    </a:lnTo>
                  </a:path>
                </a:pathLst>
              </a:custGeom>
              <a:noFill/>
              <a:ln w="17859">
                <a:solidFill>
                  <a:schemeClr val="accent2"/>
                </a:solidFill>
              </a:ln>
            </p:spPr>
          </p:sp>
          <p:sp>
            <p:nvSpPr>
              <p:cNvPr id="29" name="Freeform 29"/>
              <p:cNvSpPr/>
              <p:nvPr/>
            </p:nvSpPr>
            <p:spPr>
              <a:xfrm>
                <a:off x="11158538" y="5172075"/>
                <a:ext cx="35719" cy="9525"/>
              </a:xfrm>
              <a:custGeom>
                <a:avLst/>
                <a:gdLst/>
                <a:ahLst/>
                <a:cxnLst/>
                <a:rect l="l" t="t" r="r" b="b"/>
                <a:pathLst>
                  <a:path w="35719" h="9525">
                    <a:moveTo>
                      <a:pt x="0" y="0"/>
                    </a:moveTo>
                    <a:lnTo>
                      <a:pt x="35719" y="0"/>
                    </a:lnTo>
                  </a:path>
                </a:pathLst>
              </a:custGeom>
              <a:noFill/>
              <a:ln w="17859">
                <a:solidFill>
                  <a:schemeClr val="accent2"/>
                </a:solidFill>
              </a:ln>
            </p:spPr>
          </p:sp>
          <p:sp>
            <p:nvSpPr>
              <p:cNvPr id="30" name="Freeform 30"/>
              <p:cNvSpPr/>
              <p:nvPr/>
            </p:nvSpPr>
            <p:spPr>
              <a:xfrm>
                <a:off x="11158538" y="5207794"/>
                <a:ext cx="23812" cy="9525"/>
              </a:xfrm>
              <a:custGeom>
                <a:avLst/>
                <a:gdLst/>
                <a:ahLst/>
                <a:cxnLst/>
                <a:rect l="l" t="t" r="r" b="b"/>
                <a:pathLst>
                  <a:path w="23812" h="9525">
                    <a:moveTo>
                      <a:pt x="0" y="0"/>
                    </a:moveTo>
                    <a:lnTo>
                      <a:pt x="23812" y="0"/>
                    </a:lnTo>
                  </a:path>
                </a:pathLst>
              </a:custGeom>
              <a:noFill/>
              <a:ln w="17859">
                <a:solidFill>
                  <a:schemeClr val="accent2"/>
                </a:solidFill>
              </a:ln>
            </p:spPr>
          </p:sp>
        </p:grpSp>
        <p:sp>
          <p:nvSpPr>
            <p:cNvPr id="32" name="TextBox 32"/>
            <p:cNvSpPr txBox="1"/>
            <p:nvPr/>
          </p:nvSpPr>
          <p:spPr>
            <a:xfrm>
              <a:off x="7203376" y="5047298"/>
              <a:ext cx="3722180" cy="743331"/>
            </a:xfrm>
            <a:prstGeom prst="rect">
              <a:avLst/>
            </a:prstGeom>
            <a:noFill/>
            <a:ln>
              <a:noFill/>
            </a:ln>
          </p:spPr>
          <p:txBody>
            <a:bodyPr wrap="none" lIns="0" tIns="0" rIns="0" bIns="0" anchor="t" anchorCtr="0">
              <a:spAutoFit/>
            </a:bodyPr>
            <a:lstStyle/>
            <a:p>
              <a:pPr algn="r" rtl="1">
                <a:lnSpc>
                  <a:spcPts val="2850"/>
                </a:lnSpc>
              </a:pPr>
              <a:r>
                <a:rPr lang="ar-SA" sz="1950" dirty="0">
                  <a:solidFill>
                    <a:srgbClr val="F6EFE4"/>
                  </a:solidFill>
                  <a:latin typeface="+mn-lt"/>
                  <a:ea typeface="+mn-ea"/>
                  <a:cs typeface="+mn-cs"/>
                  <a:rtl val="1"/>
                </a:rPr>
                <a:t>اختُتمت في قصر الثقافة بالرياض</a:t>
              </a:r>
              <a:br/>
              <a:r>
                <a:rPr lang="ar-SA" sz="1950" dirty="0">
                  <a:solidFill>
                    <a:srgbClr val="F6EFE4"/>
                  </a:solidFill>
                  <a:latin typeface="+mn-lt"/>
                  <a:ea typeface="+mn-ea"/>
                  <a:cs typeface="+mn-cs"/>
                  <a:rtl val="1"/>
                </a:rPr>
                <a:t xml:space="preserve">يوم </a:t>
              </a:r>
              <a:r>
                <a:rPr lang="ar-SA" sz="1950" b="1" dirty="0">
                  <a:solidFill>
                    <a:schemeClr val="accent2"/>
                  </a:solidFill>
                  <a:latin typeface="+mn-lt"/>
                  <a:ea typeface="+mn-ea"/>
                  <a:cs typeface="+mn-cs"/>
                  <a:rtl val="1"/>
                </a:rPr>
                <a:t>25 يناير 2023</a:t>
              </a:r>
            </a:p>
          </p:txBody>
        </p:sp>
      </p:grpSp>
      <p:sp>
        <p:nvSpPr>
          <p:cNvPr id="34" name="TextBox 34"/>
          <p:cNvSpPr txBox="1"/>
          <p:nvPr/>
        </p:nvSpPr>
        <p:spPr>
          <a:xfrm>
            <a:off x="7760818" y="6347460"/>
            <a:ext cx="3541928" cy="234696"/>
          </a:xfrm>
          <a:prstGeom prst="rect">
            <a:avLst/>
          </a:prstGeom>
          <a:noFill/>
          <a:ln>
            <a:noFill/>
          </a:ln>
        </p:spPr>
        <p:txBody>
          <a:bodyPr wrap="none" lIns="0" tIns="0" rIns="0" bIns="0" anchor="t" anchorCtr="0">
            <a:spAutoFit/>
          </a:bodyPr>
          <a:lstStyle/>
          <a:p>
            <a:pPr algn="r" rtl="1"/>
            <a:r>
              <a:rPr lang="ar-SA" sz="1200" dirty="0">
                <a:solidFill>
                  <a:srgbClr val="EADCC6"/>
                </a:solidFill>
                <a:latin typeface="+mn-lt"/>
                <a:ea typeface="+mn-ea"/>
                <a:cs typeface="+mn-cs"/>
                <a:rtl val="1"/>
              </a:rPr>
              <a:t>المصدر: وكالة الأنباء السعودية (واس)، 2023</a:t>
            </a:r>
          </a:p>
        </p:txBody>
      </p:sp>
      <p:sp>
        <p:nvSpPr>
          <p:cNvPr id="35"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rgbClr val="EADCC6"/>
                </a:solidFill>
                <a:latin typeface="+mn-lt"/>
                <a:ea typeface="+mn-ea"/>
                <a:cs typeface="+mn-cs"/>
              </a:rPr>
              <a:t>12</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par>
                          <p:cTn id="8" fill="hold">
                            <p:stCondLst>
                              <p:cond delay="7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400"/>
                                        <p:tgtEl>
                                          <p:spTgt spid="24"/>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1891973" y="609600"/>
            <a:ext cx="9614227" cy="1549717"/>
            <a:chOff x="1891973" y="609600"/>
            <a:chExt cx="9614227" cy="1549717"/>
          </a:xfrm>
        </p:grpSpPr>
        <p:sp>
          <p:nvSpPr>
            <p:cNvPr id="2" name="Rectangle 2"/>
            <p:cNvSpPr/>
            <p:nvPr/>
          </p:nvSpPr>
          <p:spPr>
            <a:xfrm>
              <a:off x="11477625" y="609600"/>
              <a:ext cx="28575" cy="1428750"/>
            </a:xfrm>
            <a:prstGeom prst="rect">
              <a:avLst/>
            </a:prstGeom>
            <a:solidFill>
              <a:schemeClr val="accent2"/>
            </a:solidFill>
            <a:ln>
              <a:noFill/>
            </a:ln>
          </p:spPr>
        </p:sp>
        <p:sp>
          <p:nvSpPr>
            <p:cNvPr id="3" name="TextBox 3"/>
            <p:cNvSpPr txBox="1"/>
            <p:nvPr/>
          </p:nvSpPr>
          <p:spPr>
            <a:xfrm>
              <a:off x="7825930" y="714375"/>
              <a:ext cx="3478340"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الخامس · الجغرافيا والأرقام</a:t>
              </a:r>
            </a:p>
          </p:txBody>
        </p:sp>
        <p:sp>
          <p:nvSpPr>
            <p:cNvPr id="4" name="TextBox 4"/>
            <p:cNvSpPr txBox="1"/>
            <p:nvPr/>
          </p:nvSpPr>
          <p:spPr>
            <a:xfrm>
              <a:off x="1891973" y="1097280"/>
              <a:ext cx="9422965"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جازان: نحو ثلاثة أرباع البن السعودي</a:t>
              </a:r>
            </a:p>
          </p:txBody>
        </p:sp>
        <p:sp>
          <p:nvSpPr>
            <p:cNvPr id="5" name="TextBox 5"/>
            <p:cNvSpPr txBox="1"/>
            <p:nvPr/>
          </p:nvSpPr>
          <p:spPr>
            <a:xfrm>
              <a:off x="3738591" y="1719262"/>
              <a:ext cx="7569489" cy="440055"/>
            </a:xfrm>
            <a:prstGeom prst="rect">
              <a:avLst/>
            </a:prstGeom>
            <a:noFill/>
            <a:ln>
              <a:noFill/>
            </a:ln>
          </p:spPr>
          <p:txBody>
            <a:bodyPr wrap="none" lIns="0" tIns="0" rIns="0" bIns="0" anchor="t" anchorCtr="0">
              <a:spAutoFit/>
            </a:bodyPr>
            <a:lstStyle/>
            <a:p>
              <a:pPr algn="r" rtl="1"/>
              <a:r>
                <a:rPr lang="ar-SA" sz="2250" dirty="0">
                  <a:solidFill>
                    <a:schemeClr val="dk1"/>
                  </a:solidFill>
                  <a:latin typeface="+mn-lt"/>
                  <a:ea typeface="+mn-ea"/>
                  <a:cs typeface="+mn-cs"/>
                  <a:rtl val="1"/>
                </a:rPr>
                <a:t xml:space="preserve">من أكثر من </a:t>
              </a:r>
              <a:r>
                <a:rPr lang="ar-SA" sz="2250" b="1" dirty="0">
                  <a:solidFill>
                    <a:schemeClr val="accent1"/>
                  </a:solidFill>
                  <a:latin typeface="+mn-lt"/>
                  <a:ea typeface="+mn-ea"/>
                  <a:cs typeface="+mn-cs"/>
                </a:rPr>
                <a:t>870</a:t>
              </a:r>
              <a:r>
                <a:rPr lang="ar-SA" sz="2250" dirty="0">
                  <a:solidFill>
                    <a:schemeClr val="dk1"/>
                  </a:solidFill>
                  <a:latin typeface="+mn-lt"/>
                  <a:ea typeface="+mn-ea"/>
                  <a:cs typeface="+mn-cs"/>
                  <a:rtl val="1"/>
                </a:rPr>
                <a:t xml:space="preserve"> طناً سنوياً، أكثر من </a:t>
              </a:r>
              <a:r>
                <a:rPr lang="ar-SA" sz="2250" b="1" dirty="0">
                  <a:solidFill>
                    <a:schemeClr val="accent2"/>
                  </a:solidFill>
                  <a:latin typeface="+mn-lt"/>
                  <a:ea typeface="+mn-ea"/>
                  <a:cs typeface="+mn-cs"/>
                </a:rPr>
                <a:t>642</a:t>
              </a:r>
              <a:r>
                <a:rPr lang="ar-SA" sz="2250" dirty="0">
                  <a:solidFill>
                    <a:schemeClr val="dk1"/>
                  </a:solidFill>
                  <a:latin typeface="+mn-lt"/>
                  <a:ea typeface="+mn-ea"/>
                  <a:cs typeface="+mn-cs"/>
                  <a:rtl val="1"/>
                </a:rPr>
                <a:t xml:space="preserve"> طناً من جازان</a:t>
              </a:r>
            </a:p>
          </p:txBody>
        </p:sp>
      </p:grpSp>
      <p:grpSp>
        <p:nvGrpSpPr>
          <p:cNvPr id="49" name="coffee-output"/>
          <p:cNvGrpSpPr/>
          <p:nvPr/>
        </p:nvGrpSpPr>
        <p:grpSpPr>
          <a:xfrm>
            <a:off x="3003880" y="2327910"/>
            <a:ext cx="8300390" cy="3987546"/>
            <a:chOff x="3003880" y="2327910"/>
            <a:chExt cx="8300390" cy="3987546"/>
          </a:xfrm>
        </p:grpSpPr>
        <p:grpSp>
          <p:nvGrpSpPr>
            <p:cNvPr id="23" name="coffee-output-chartArea"/>
            <p:cNvGrpSpPr/>
            <p:nvPr/>
          </p:nvGrpSpPr>
          <p:grpSpPr>
            <a:xfrm>
              <a:off x="3143250" y="2571750"/>
              <a:ext cx="6867525" cy="3152775"/>
              <a:chOff x="3143250" y="2571750"/>
              <a:chExt cx="6867525" cy="3152775"/>
            </a:xfrm>
          </p:grpSpPr>
          <p:grpSp>
            <p:nvGrpSpPr>
              <p:cNvPr id="14" name="coffee-output-grid"/>
              <p:cNvGrpSpPr/>
              <p:nvPr/>
            </p:nvGrpSpPr>
            <p:grpSpPr>
              <a:xfrm>
                <a:off x="3143250" y="2571750"/>
                <a:ext cx="5887403" cy="3143250"/>
                <a:chOff x="3143250" y="2571750"/>
                <a:chExt cx="5887403" cy="3143250"/>
              </a:xfrm>
            </p:grpSpPr>
            <p:sp>
              <p:nvSpPr>
                <p:cNvPr id="7" name="Line 7"/>
                <p:cNvSpPr/>
                <p:nvPr/>
              </p:nvSpPr>
              <p:spPr>
                <a:xfrm>
                  <a:off x="9021128" y="2571750"/>
                  <a:ext cx="9525" cy="3143250"/>
                </a:xfrm>
                <a:custGeom>
                  <a:avLst/>
                  <a:gdLst/>
                  <a:ahLst/>
                  <a:cxnLst/>
                  <a:rect l="l" t="t" r="r" b="b"/>
                  <a:pathLst>
                    <a:path w="9525" h="3143250">
                      <a:moveTo>
                        <a:pt x="0" y="0"/>
                      </a:moveTo>
                      <a:lnTo>
                        <a:pt x="0" y="3143250"/>
                      </a:lnTo>
                    </a:path>
                  </a:pathLst>
                </a:custGeom>
                <a:noFill/>
                <a:ln w="9525">
                  <a:solidFill>
                    <a:schemeClr val="accent6"/>
                  </a:solidFill>
                  <a:prstDash val="dash"/>
                </a:ln>
              </p:spPr>
            </p:sp>
            <p:sp>
              <p:nvSpPr>
                <p:cNvPr id="8" name="Line 8"/>
                <p:cNvSpPr/>
                <p:nvPr/>
              </p:nvSpPr>
              <p:spPr>
                <a:xfrm>
                  <a:off x="8041958" y="2571750"/>
                  <a:ext cx="9525" cy="3143250"/>
                </a:xfrm>
                <a:custGeom>
                  <a:avLst/>
                  <a:gdLst/>
                  <a:ahLst/>
                  <a:cxnLst/>
                  <a:rect l="l" t="t" r="r" b="b"/>
                  <a:pathLst>
                    <a:path w="9525" h="3143250">
                      <a:moveTo>
                        <a:pt x="0" y="0"/>
                      </a:moveTo>
                      <a:lnTo>
                        <a:pt x="0" y="3143250"/>
                      </a:lnTo>
                    </a:path>
                  </a:pathLst>
                </a:custGeom>
                <a:noFill/>
                <a:ln w="9525">
                  <a:solidFill>
                    <a:schemeClr val="accent6"/>
                  </a:solidFill>
                  <a:prstDash val="dash"/>
                </a:ln>
              </p:spPr>
            </p:sp>
            <p:sp>
              <p:nvSpPr>
                <p:cNvPr id="9" name="Line 9"/>
                <p:cNvSpPr/>
                <p:nvPr/>
              </p:nvSpPr>
              <p:spPr>
                <a:xfrm>
                  <a:off x="7061835" y="2571750"/>
                  <a:ext cx="9525" cy="3143250"/>
                </a:xfrm>
                <a:custGeom>
                  <a:avLst/>
                  <a:gdLst/>
                  <a:ahLst/>
                  <a:cxnLst/>
                  <a:rect l="l" t="t" r="r" b="b"/>
                  <a:pathLst>
                    <a:path w="9525" h="3143250">
                      <a:moveTo>
                        <a:pt x="0" y="0"/>
                      </a:moveTo>
                      <a:lnTo>
                        <a:pt x="0" y="3143250"/>
                      </a:lnTo>
                    </a:path>
                  </a:pathLst>
                </a:custGeom>
                <a:noFill/>
                <a:ln w="9525">
                  <a:solidFill>
                    <a:schemeClr val="accent6"/>
                  </a:solidFill>
                  <a:prstDash val="dash"/>
                </a:ln>
              </p:spPr>
            </p:sp>
            <p:sp>
              <p:nvSpPr>
                <p:cNvPr id="10" name="Line 10"/>
                <p:cNvSpPr/>
                <p:nvPr/>
              </p:nvSpPr>
              <p:spPr>
                <a:xfrm>
                  <a:off x="6082665" y="2571750"/>
                  <a:ext cx="9525" cy="3143250"/>
                </a:xfrm>
                <a:custGeom>
                  <a:avLst/>
                  <a:gdLst/>
                  <a:ahLst/>
                  <a:cxnLst/>
                  <a:rect l="l" t="t" r="r" b="b"/>
                  <a:pathLst>
                    <a:path w="9525" h="3143250">
                      <a:moveTo>
                        <a:pt x="0" y="0"/>
                      </a:moveTo>
                      <a:lnTo>
                        <a:pt x="0" y="3143250"/>
                      </a:lnTo>
                    </a:path>
                  </a:pathLst>
                </a:custGeom>
                <a:noFill/>
                <a:ln w="9525">
                  <a:solidFill>
                    <a:schemeClr val="accent6"/>
                  </a:solidFill>
                  <a:prstDash val="dash"/>
                </a:ln>
              </p:spPr>
            </p:sp>
            <p:sp>
              <p:nvSpPr>
                <p:cNvPr id="11" name="Line 11"/>
                <p:cNvSpPr/>
                <p:nvPr/>
              </p:nvSpPr>
              <p:spPr>
                <a:xfrm>
                  <a:off x="5102542" y="2571750"/>
                  <a:ext cx="9525" cy="3143250"/>
                </a:xfrm>
                <a:custGeom>
                  <a:avLst/>
                  <a:gdLst/>
                  <a:ahLst/>
                  <a:cxnLst/>
                  <a:rect l="l" t="t" r="r" b="b"/>
                  <a:pathLst>
                    <a:path w="9525" h="3143250">
                      <a:moveTo>
                        <a:pt x="0" y="0"/>
                      </a:moveTo>
                      <a:lnTo>
                        <a:pt x="0" y="3143250"/>
                      </a:lnTo>
                    </a:path>
                  </a:pathLst>
                </a:custGeom>
                <a:noFill/>
                <a:ln w="9525">
                  <a:solidFill>
                    <a:schemeClr val="accent6"/>
                  </a:solidFill>
                  <a:prstDash val="dash"/>
                </a:ln>
              </p:spPr>
            </p:sp>
            <p:sp>
              <p:nvSpPr>
                <p:cNvPr id="12" name="Line 12"/>
                <p:cNvSpPr/>
                <p:nvPr/>
              </p:nvSpPr>
              <p:spPr>
                <a:xfrm>
                  <a:off x="4123372" y="2571750"/>
                  <a:ext cx="9525" cy="3143250"/>
                </a:xfrm>
                <a:custGeom>
                  <a:avLst/>
                  <a:gdLst/>
                  <a:ahLst/>
                  <a:cxnLst/>
                  <a:rect l="l" t="t" r="r" b="b"/>
                  <a:pathLst>
                    <a:path w="9525" h="3143250">
                      <a:moveTo>
                        <a:pt x="0" y="0"/>
                      </a:moveTo>
                      <a:lnTo>
                        <a:pt x="0" y="3143250"/>
                      </a:lnTo>
                    </a:path>
                  </a:pathLst>
                </a:custGeom>
                <a:noFill/>
                <a:ln w="9525">
                  <a:solidFill>
                    <a:schemeClr val="accent6"/>
                  </a:solidFill>
                  <a:prstDash val="dash"/>
                </a:ln>
              </p:spPr>
            </p:sp>
            <p:sp>
              <p:nvSpPr>
                <p:cNvPr id="13" name="Line 13"/>
                <p:cNvSpPr/>
                <p:nvPr/>
              </p:nvSpPr>
              <p:spPr>
                <a:xfrm>
                  <a:off x="3143250" y="2571750"/>
                  <a:ext cx="9525" cy="3143250"/>
                </a:xfrm>
                <a:custGeom>
                  <a:avLst/>
                  <a:gdLst/>
                  <a:ahLst/>
                  <a:cxnLst/>
                  <a:rect l="l" t="t" r="r" b="b"/>
                  <a:pathLst>
                    <a:path w="9525" h="3143250">
                      <a:moveTo>
                        <a:pt x="0" y="0"/>
                      </a:moveTo>
                      <a:lnTo>
                        <a:pt x="0" y="3143250"/>
                      </a:lnTo>
                    </a:path>
                  </a:pathLst>
                </a:custGeom>
                <a:noFill/>
                <a:ln w="9525">
                  <a:solidFill>
                    <a:schemeClr val="accent6"/>
                  </a:solidFill>
                  <a:prstDash val="dash"/>
                </a:ln>
              </p:spPr>
            </p:sp>
          </p:grpSp>
          <p:grpSp>
            <p:nvGrpSpPr>
              <p:cNvPr id="17" name="coffee-output-axis"/>
              <p:cNvGrpSpPr/>
              <p:nvPr/>
            </p:nvGrpSpPr>
            <p:grpSpPr>
              <a:xfrm>
                <a:off x="3143250" y="2571750"/>
                <a:ext cx="6867525" cy="3152775"/>
                <a:chOff x="3143250" y="2571750"/>
                <a:chExt cx="6867525" cy="3152775"/>
              </a:xfrm>
            </p:grpSpPr>
            <p:sp>
              <p:nvSpPr>
                <p:cNvPr id="15" name="Line 15"/>
                <p:cNvSpPr/>
                <p:nvPr/>
              </p:nvSpPr>
              <p:spPr>
                <a:xfrm>
                  <a:off x="10001250" y="2571750"/>
                  <a:ext cx="9525" cy="3143250"/>
                </a:xfrm>
                <a:custGeom>
                  <a:avLst/>
                  <a:gdLst/>
                  <a:ahLst/>
                  <a:cxnLst/>
                  <a:rect l="l" t="t" r="r" b="b"/>
                  <a:pathLst>
                    <a:path w="9525" h="3143250">
                      <a:moveTo>
                        <a:pt x="0" y="0"/>
                      </a:moveTo>
                      <a:lnTo>
                        <a:pt x="0" y="3143250"/>
                      </a:lnTo>
                    </a:path>
                  </a:pathLst>
                </a:custGeom>
                <a:noFill/>
                <a:ln w="19050">
                  <a:solidFill>
                    <a:srgbClr val="6E5A4C"/>
                  </a:solidFill>
                </a:ln>
              </p:spPr>
            </p:sp>
            <p:sp>
              <p:nvSpPr>
                <p:cNvPr id="16" name="Line 16"/>
                <p:cNvSpPr/>
                <p:nvPr/>
              </p:nvSpPr>
              <p:spPr>
                <a:xfrm>
                  <a:off x="3143250" y="5715000"/>
                  <a:ext cx="6858000" cy="9525"/>
                </a:xfrm>
                <a:custGeom>
                  <a:avLst/>
                  <a:gdLst/>
                  <a:ahLst/>
                  <a:cxnLst/>
                  <a:rect l="l" t="t" r="r" b="b"/>
                  <a:pathLst>
                    <a:path w="6858000" h="9525">
                      <a:moveTo>
                        <a:pt x="0" y="0"/>
                      </a:moveTo>
                      <a:lnTo>
                        <a:pt x="6858000" y="0"/>
                      </a:lnTo>
                    </a:path>
                  </a:pathLst>
                </a:custGeom>
                <a:noFill/>
                <a:ln w="19050">
                  <a:solidFill>
                    <a:srgbClr val="6E5A4C"/>
                  </a:solidFill>
                </a:ln>
              </p:spPr>
            </p:sp>
          </p:grpSp>
          <p:sp>
            <p:nvSpPr>
              <p:cNvPr id="18" name="Rectangle 18"/>
              <p:cNvSpPr/>
              <p:nvPr/>
            </p:nvSpPr>
            <p:spPr>
              <a:xfrm>
                <a:off x="3711892" y="2714625"/>
                <a:ext cx="6289358" cy="342900"/>
              </a:xfrm>
              <a:prstGeom prst="rect">
                <a:avLst/>
              </a:prstGeom>
              <a:solidFill>
                <a:schemeClr val="accent2"/>
              </a:solidFill>
              <a:ln>
                <a:noFill/>
              </a:ln>
            </p:spPr>
          </p:sp>
          <p:sp>
            <p:nvSpPr>
              <p:cNvPr id="19" name="Rectangle 19"/>
              <p:cNvSpPr/>
              <p:nvPr/>
            </p:nvSpPr>
            <p:spPr>
              <a:xfrm>
                <a:off x="8286750" y="3343275"/>
                <a:ext cx="1714500" cy="342900"/>
              </a:xfrm>
              <a:prstGeom prst="rect">
                <a:avLst/>
              </a:prstGeom>
              <a:solidFill>
                <a:schemeClr val="accent1"/>
              </a:solidFill>
              <a:ln>
                <a:noFill/>
              </a:ln>
            </p:spPr>
          </p:sp>
          <p:sp>
            <p:nvSpPr>
              <p:cNvPr id="20" name="Rectangle 20"/>
              <p:cNvSpPr/>
              <p:nvPr/>
            </p:nvSpPr>
            <p:spPr>
              <a:xfrm>
                <a:off x="9648825" y="3971925"/>
                <a:ext cx="352425" cy="342900"/>
              </a:xfrm>
              <a:prstGeom prst="rect">
                <a:avLst/>
              </a:prstGeom>
              <a:solidFill>
                <a:schemeClr val="accent1"/>
              </a:solidFill>
              <a:ln>
                <a:noFill/>
              </a:ln>
            </p:spPr>
          </p:sp>
          <p:sp>
            <p:nvSpPr>
              <p:cNvPr id="21" name="Rectangle 21"/>
              <p:cNvSpPr/>
              <p:nvPr/>
            </p:nvSpPr>
            <p:spPr>
              <a:xfrm>
                <a:off x="9903142" y="4600575"/>
                <a:ext cx="98108" cy="342900"/>
              </a:xfrm>
              <a:prstGeom prst="rect">
                <a:avLst/>
              </a:prstGeom>
              <a:solidFill>
                <a:schemeClr val="accent1"/>
              </a:solidFill>
              <a:ln>
                <a:noFill/>
              </a:ln>
            </p:spPr>
          </p:sp>
          <p:sp>
            <p:nvSpPr>
              <p:cNvPr id="22" name="Rectangle 22"/>
              <p:cNvSpPr/>
              <p:nvPr/>
            </p:nvSpPr>
            <p:spPr>
              <a:xfrm>
                <a:off x="9932670" y="5229225"/>
                <a:ext cx="68580" cy="342900"/>
              </a:xfrm>
              <a:prstGeom prst="rect">
                <a:avLst/>
              </a:prstGeom>
              <a:solidFill>
                <a:schemeClr val="accent1"/>
              </a:solidFill>
              <a:ln>
                <a:noFill/>
              </a:ln>
            </p:spPr>
          </p:sp>
        </p:grpSp>
        <p:grpSp>
          <p:nvGrpSpPr>
            <p:cNvPr id="29" name="Group 29"/>
            <p:cNvGrpSpPr/>
            <p:nvPr/>
          </p:nvGrpSpPr>
          <p:grpSpPr>
            <a:xfrm>
              <a:off x="10117836" y="2790825"/>
              <a:ext cx="1186434" cy="2807970"/>
              <a:chOff x="10117836" y="2790825"/>
              <a:chExt cx="1186434" cy="2807970"/>
            </a:xfrm>
          </p:grpSpPr>
          <p:sp>
            <p:nvSpPr>
              <p:cNvPr id="24" name="TextBox 24"/>
              <p:cNvSpPr txBox="1"/>
              <p:nvPr/>
            </p:nvSpPr>
            <p:spPr>
              <a:xfrm>
                <a:off x="10733722" y="2790825"/>
                <a:ext cx="570548" cy="293370"/>
              </a:xfrm>
              <a:prstGeom prst="rect">
                <a:avLst/>
              </a:prstGeom>
              <a:noFill/>
              <a:ln>
                <a:noFill/>
              </a:ln>
            </p:spPr>
            <p:txBody>
              <a:bodyPr wrap="none" lIns="0" tIns="0" rIns="0" bIns="0" anchor="t" anchorCtr="0">
                <a:spAutoFit/>
              </a:bodyPr>
              <a:lstStyle/>
              <a:p>
                <a:pPr algn="r" rtl="1"/>
                <a:r>
                  <a:rPr lang="ar-SA" sz="1500" dirty="0">
                    <a:solidFill>
                      <a:schemeClr val="dk1"/>
                    </a:solidFill>
                    <a:latin typeface="+mn-lt"/>
                    <a:ea typeface="+mn-ea"/>
                    <a:cs typeface="+mn-cs"/>
                    <a:rtl val="1"/>
                  </a:rPr>
                  <a:t>جازان</a:t>
                </a:r>
              </a:p>
            </p:txBody>
          </p:sp>
          <p:sp>
            <p:nvSpPr>
              <p:cNvPr id="25" name="TextBox 25"/>
              <p:cNvSpPr txBox="1"/>
              <p:nvPr/>
            </p:nvSpPr>
            <p:spPr>
              <a:xfrm>
                <a:off x="10844784" y="3419475"/>
                <a:ext cx="459486" cy="293370"/>
              </a:xfrm>
              <a:prstGeom prst="rect">
                <a:avLst/>
              </a:prstGeom>
              <a:noFill/>
              <a:ln>
                <a:noFill/>
              </a:ln>
            </p:spPr>
            <p:txBody>
              <a:bodyPr wrap="none" lIns="0" tIns="0" rIns="0" bIns="0" anchor="t" anchorCtr="0">
                <a:spAutoFit/>
              </a:bodyPr>
              <a:lstStyle/>
              <a:p>
                <a:pPr algn="r" rtl="1"/>
                <a:r>
                  <a:rPr lang="ar-SA" sz="1500" dirty="0">
                    <a:solidFill>
                      <a:schemeClr val="dk1"/>
                    </a:solidFill>
                    <a:latin typeface="+mn-lt"/>
                    <a:ea typeface="+mn-ea"/>
                    <a:cs typeface="+mn-cs"/>
                    <a:rtl val="1"/>
                  </a:rPr>
                  <a:t>عسير</a:t>
                </a:r>
              </a:p>
            </p:txBody>
          </p:sp>
          <p:sp>
            <p:nvSpPr>
              <p:cNvPr id="26" name="TextBox 26"/>
              <p:cNvSpPr txBox="1"/>
              <p:nvPr/>
            </p:nvSpPr>
            <p:spPr>
              <a:xfrm>
                <a:off x="10622661" y="4048125"/>
                <a:ext cx="681609" cy="293370"/>
              </a:xfrm>
              <a:prstGeom prst="rect">
                <a:avLst/>
              </a:prstGeom>
              <a:noFill/>
              <a:ln>
                <a:noFill/>
              </a:ln>
            </p:spPr>
            <p:txBody>
              <a:bodyPr wrap="none" lIns="0" tIns="0" rIns="0" bIns="0" anchor="t" anchorCtr="0">
                <a:spAutoFit/>
              </a:bodyPr>
              <a:lstStyle/>
              <a:p>
                <a:pPr algn="r" rtl="1"/>
                <a:r>
                  <a:rPr lang="ar-SA" sz="1500" dirty="0">
                    <a:solidFill>
                      <a:schemeClr val="dk1"/>
                    </a:solidFill>
                    <a:latin typeface="+mn-lt"/>
                    <a:ea typeface="+mn-ea"/>
                    <a:cs typeface="+mn-cs"/>
                    <a:rtl val="1"/>
                  </a:rPr>
                  <a:t>الباحة</a:t>
                </a:r>
              </a:p>
            </p:txBody>
          </p:sp>
          <p:sp>
            <p:nvSpPr>
              <p:cNvPr id="27" name="TextBox 27"/>
              <p:cNvSpPr txBox="1"/>
              <p:nvPr/>
            </p:nvSpPr>
            <p:spPr>
              <a:xfrm>
                <a:off x="10117836" y="4676775"/>
                <a:ext cx="1186434" cy="293370"/>
              </a:xfrm>
              <a:prstGeom prst="rect">
                <a:avLst/>
              </a:prstGeom>
              <a:noFill/>
              <a:ln>
                <a:noFill/>
              </a:ln>
            </p:spPr>
            <p:txBody>
              <a:bodyPr wrap="none" lIns="0" tIns="0" rIns="0" bIns="0" anchor="t" anchorCtr="0">
                <a:spAutoFit/>
              </a:bodyPr>
              <a:lstStyle/>
              <a:p>
                <a:pPr algn="r" rtl="1"/>
                <a:r>
                  <a:rPr lang="ar-SA" sz="1500" dirty="0">
                    <a:solidFill>
                      <a:schemeClr val="dk1"/>
                    </a:solidFill>
                    <a:latin typeface="+mn-lt"/>
                    <a:ea typeface="+mn-ea"/>
                    <a:cs typeface="+mn-cs"/>
                    <a:rtl val="1"/>
                  </a:rPr>
                  <a:t>مكة المكرمة</a:t>
                </a:r>
              </a:p>
            </p:txBody>
          </p:sp>
          <p:sp>
            <p:nvSpPr>
              <p:cNvPr id="28" name="TextBox 28"/>
              <p:cNvSpPr txBox="1"/>
              <p:nvPr/>
            </p:nvSpPr>
            <p:spPr>
              <a:xfrm>
                <a:off x="10733722" y="5305425"/>
                <a:ext cx="570548" cy="293370"/>
              </a:xfrm>
              <a:prstGeom prst="rect">
                <a:avLst/>
              </a:prstGeom>
              <a:noFill/>
              <a:ln>
                <a:noFill/>
              </a:ln>
            </p:spPr>
            <p:txBody>
              <a:bodyPr wrap="none" lIns="0" tIns="0" rIns="0" bIns="0" anchor="t" anchorCtr="0">
                <a:spAutoFit/>
              </a:bodyPr>
              <a:lstStyle/>
              <a:p>
                <a:pPr algn="r" rtl="1"/>
                <a:r>
                  <a:rPr lang="ar-SA" sz="1500" dirty="0">
                    <a:solidFill>
                      <a:schemeClr val="dk1"/>
                    </a:solidFill>
                    <a:latin typeface="+mn-lt"/>
                    <a:ea typeface="+mn-ea"/>
                    <a:cs typeface="+mn-cs"/>
                    <a:rtl val="1"/>
                  </a:rPr>
                  <a:t>نجران</a:t>
                </a:r>
              </a:p>
            </p:txBody>
          </p:sp>
        </p:grpSp>
        <p:grpSp>
          <p:nvGrpSpPr>
            <p:cNvPr id="35" name="Group 35"/>
            <p:cNvGrpSpPr/>
            <p:nvPr/>
          </p:nvGrpSpPr>
          <p:grpSpPr>
            <a:xfrm>
              <a:off x="3262036" y="2790825"/>
              <a:ext cx="6583004" cy="2807970"/>
              <a:chOff x="3262036" y="2790825"/>
              <a:chExt cx="6583004" cy="2807970"/>
            </a:xfrm>
          </p:grpSpPr>
          <p:sp>
            <p:nvSpPr>
              <p:cNvPr id="30" name="TextBox 30"/>
              <p:cNvSpPr txBox="1"/>
              <p:nvPr/>
            </p:nvSpPr>
            <p:spPr>
              <a:xfrm>
                <a:off x="3262036" y="2790825"/>
                <a:ext cx="365084" cy="293370"/>
              </a:xfrm>
              <a:prstGeom prst="rect">
                <a:avLst/>
              </a:prstGeom>
              <a:noFill/>
              <a:ln>
                <a:noFill/>
              </a:ln>
            </p:spPr>
            <p:txBody>
              <a:bodyPr wrap="none" lIns="0" tIns="0" rIns="0" bIns="0" anchor="t" anchorCtr="0">
                <a:spAutoFit/>
              </a:bodyPr>
              <a:lstStyle/>
              <a:p>
                <a:pPr algn="r" rtl="1"/>
                <a:r>
                  <a:rPr lang="ar-SA" sz="1500" b="1" dirty="0">
                    <a:solidFill>
                      <a:schemeClr val="dk1"/>
                    </a:solidFill>
                    <a:latin typeface="+mn-lt"/>
                    <a:ea typeface="+mn-ea"/>
                    <a:cs typeface="+mn-cs"/>
                  </a:rPr>
                  <a:t>642</a:t>
                </a:r>
              </a:p>
            </p:txBody>
          </p:sp>
          <p:sp>
            <p:nvSpPr>
              <p:cNvPr id="31" name="TextBox 31"/>
              <p:cNvSpPr txBox="1"/>
              <p:nvPr/>
            </p:nvSpPr>
            <p:spPr>
              <a:xfrm>
                <a:off x="7834036" y="3419475"/>
                <a:ext cx="365084" cy="293370"/>
              </a:xfrm>
              <a:prstGeom prst="rect">
                <a:avLst/>
              </a:prstGeom>
              <a:noFill/>
              <a:ln>
                <a:noFill/>
              </a:ln>
            </p:spPr>
            <p:txBody>
              <a:bodyPr wrap="none" lIns="0" tIns="0" rIns="0" bIns="0" anchor="t" anchorCtr="0">
                <a:spAutoFit/>
              </a:bodyPr>
              <a:lstStyle/>
              <a:p>
                <a:pPr algn="r" rtl="1"/>
                <a:r>
                  <a:rPr lang="ar-SA" sz="1500" b="1" dirty="0">
                    <a:solidFill>
                      <a:schemeClr val="dk1"/>
                    </a:solidFill>
                    <a:latin typeface="+mn-lt"/>
                    <a:ea typeface="+mn-ea"/>
                    <a:cs typeface="+mn-cs"/>
                  </a:rPr>
                  <a:t>175</a:t>
                </a:r>
              </a:p>
            </p:txBody>
          </p:sp>
          <p:sp>
            <p:nvSpPr>
              <p:cNvPr id="32" name="TextBox 32"/>
              <p:cNvSpPr txBox="1"/>
              <p:nvPr/>
            </p:nvSpPr>
            <p:spPr>
              <a:xfrm>
                <a:off x="9312726" y="4048125"/>
                <a:ext cx="248469" cy="293370"/>
              </a:xfrm>
              <a:prstGeom prst="rect">
                <a:avLst/>
              </a:prstGeom>
              <a:noFill/>
              <a:ln>
                <a:noFill/>
              </a:ln>
            </p:spPr>
            <p:txBody>
              <a:bodyPr wrap="none" lIns="0" tIns="0" rIns="0" bIns="0" anchor="t" anchorCtr="0">
                <a:spAutoFit/>
              </a:bodyPr>
              <a:lstStyle/>
              <a:p>
                <a:pPr algn="r" rtl="1"/>
                <a:r>
                  <a:rPr lang="ar-SA" sz="1500" b="1" dirty="0">
                    <a:solidFill>
                      <a:schemeClr val="dk1"/>
                    </a:solidFill>
                    <a:latin typeface="+mn-lt"/>
                    <a:ea typeface="+mn-ea"/>
                    <a:cs typeface="+mn-cs"/>
                  </a:rPr>
                  <a:t>36</a:t>
                </a:r>
              </a:p>
            </p:txBody>
          </p:sp>
          <p:sp>
            <p:nvSpPr>
              <p:cNvPr id="33" name="TextBox 33"/>
              <p:cNvSpPr txBox="1"/>
              <p:nvPr/>
            </p:nvSpPr>
            <p:spPr>
              <a:xfrm>
                <a:off x="9567043" y="4676775"/>
                <a:ext cx="248469" cy="293370"/>
              </a:xfrm>
              <a:prstGeom prst="rect">
                <a:avLst/>
              </a:prstGeom>
              <a:noFill/>
              <a:ln>
                <a:noFill/>
              </a:ln>
            </p:spPr>
            <p:txBody>
              <a:bodyPr wrap="none" lIns="0" tIns="0" rIns="0" bIns="0" anchor="t" anchorCtr="0">
                <a:spAutoFit/>
              </a:bodyPr>
              <a:lstStyle/>
              <a:p>
                <a:pPr algn="r" rtl="1"/>
                <a:r>
                  <a:rPr lang="ar-SA" sz="1500" b="1" dirty="0">
                    <a:solidFill>
                      <a:schemeClr val="dk1"/>
                    </a:solidFill>
                    <a:latin typeface="+mn-lt"/>
                    <a:ea typeface="+mn-ea"/>
                    <a:cs typeface="+mn-cs"/>
                  </a:rPr>
                  <a:t>10</a:t>
                </a:r>
              </a:p>
            </p:txBody>
          </p:sp>
          <p:sp>
            <p:nvSpPr>
              <p:cNvPr id="34" name="TextBox 34"/>
              <p:cNvSpPr txBox="1"/>
              <p:nvPr/>
            </p:nvSpPr>
            <p:spPr>
              <a:xfrm>
                <a:off x="9713185" y="5305425"/>
                <a:ext cx="131855" cy="293370"/>
              </a:xfrm>
              <a:prstGeom prst="rect">
                <a:avLst/>
              </a:prstGeom>
              <a:noFill/>
              <a:ln>
                <a:noFill/>
              </a:ln>
            </p:spPr>
            <p:txBody>
              <a:bodyPr wrap="none" lIns="0" tIns="0" rIns="0" bIns="0" anchor="t" anchorCtr="0">
                <a:spAutoFit/>
              </a:bodyPr>
              <a:lstStyle/>
              <a:p>
                <a:pPr algn="r" rtl="1"/>
                <a:r>
                  <a:rPr lang="ar-SA" sz="1500" b="1" dirty="0">
                    <a:solidFill>
                      <a:schemeClr val="dk1"/>
                    </a:solidFill>
                    <a:latin typeface="+mn-lt"/>
                    <a:ea typeface="+mn-ea"/>
                    <a:cs typeface="+mn-cs"/>
                  </a:rPr>
                  <a:t>7</a:t>
                </a:r>
              </a:p>
            </p:txBody>
          </p:sp>
        </p:grpSp>
        <p:grpSp>
          <p:nvGrpSpPr>
            <p:cNvPr id="45" name="Group 45"/>
            <p:cNvGrpSpPr/>
            <p:nvPr/>
          </p:nvGrpSpPr>
          <p:grpSpPr>
            <a:xfrm>
              <a:off x="3003880" y="5814060"/>
              <a:ext cx="7047890" cy="501396"/>
              <a:chOff x="3003880" y="5814060"/>
              <a:chExt cx="7047890" cy="501396"/>
            </a:xfrm>
          </p:grpSpPr>
          <p:sp>
            <p:nvSpPr>
              <p:cNvPr id="36" name="TextBox 36"/>
              <p:cNvSpPr txBox="1"/>
              <p:nvPr/>
            </p:nvSpPr>
            <p:spPr>
              <a:xfrm>
                <a:off x="9950729" y="5814060"/>
                <a:ext cx="101041"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Pr>
                  <a:t>0</a:t>
                </a:r>
              </a:p>
            </p:txBody>
          </p:sp>
          <p:sp>
            <p:nvSpPr>
              <p:cNvPr id="37" name="TextBox 37"/>
              <p:cNvSpPr txBox="1"/>
              <p:nvPr/>
            </p:nvSpPr>
            <p:spPr>
              <a:xfrm>
                <a:off x="8881758" y="5814060"/>
                <a:ext cx="278740"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Pr>
                  <a:t>100</a:t>
                </a:r>
              </a:p>
            </p:txBody>
          </p:sp>
          <p:sp>
            <p:nvSpPr>
              <p:cNvPr id="38" name="TextBox 38"/>
              <p:cNvSpPr txBox="1"/>
              <p:nvPr/>
            </p:nvSpPr>
            <p:spPr>
              <a:xfrm>
                <a:off x="7902588" y="5814060"/>
                <a:ext cx="278740"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Pr>
                  <a:t>200</a:t>
                </a:r>
              </a:p>
            </p:txBody>
          </p:sp>
          <p:sp>
            <p:nvSpPr>
              <p:cNvPr id="39" name="TextBox 39"/>
              <p:cNvSpPr txBox="1"/>
              <p:nvPr/>
            </p:nvSpPr>
            <p:spPr>
              <a:xfrm>
                <a:off x="6922465" y="5814060"/>
                <a:ext cx="278740"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Pr>
                  <a:t>300</a:t>
                </a:r>
              </a:p>
            </p:txBody>
          </p:sp>
          <p:sp>
            <p:nvSpPr>
              <p:cNvPr id="40" name="TextBox 40"/>
              <p:cNvSpPr txBox="1"/>
              <p:nvPr/>
            </p:nvSpPr>
            <p:spPr>
              <a:xfrm>
                <a:off x="5943295" y="5814060"/>
                <a:ext cx="278740"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Pr>
                  <a:t>400</a:t>
                </a:r>
              </a:p>
            </p:txBody>
          </p:sp>
          <p:sp>
            <p:nvSpPr>
              <p:cNvPr id="41" name="TextBox 41"/>
              <p:cNvSpPr txBox="1"/>
              <p:nvPr/>
            </p:nvSpPr>
            <p:spPr>
              <a:xfrm>
                <a:off x="4963173" y="5814060"/>
                <a:ext cx="278740"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Pr>
                  <a:t>500</a:t>
                </a:r>
              </a:p>
            </p:txBody>
          </p:sp>
          <p:sp>
            <p:nvSpPr>
              <p:cNvPr id="42" name="TextBox 42"/>
              <p:cNvSpPr txBox="1"/>
              <p:nvPr/>
            </p:nvSpPr>
            <p:spPr>
              <a:xfrm>
                <a:off x="3984003" y="5814060"/>
                <a:ext cx="278740"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Pr>
                  <a:t>600</a:t>
                </a:r>
              </a:p>
            </p:txBody>
          </p:sp>
          <p:sp>
            <p:nvSpPr>
              <p:cNvPr id="43" name="TextBox 43"/>
              <p:cNvSpPr txBox="1"/>
              <p:nvPr/>
            </p:nvSpPr>
            <p:spPr>
              <a:xfrm>
                <a:off x="3003880" y="5814060"/>
                <a:ext cx="278740"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Pr>
                  <a:t>700</a:t>
                </a:r>
              </a:p>
            </p:txBody>
          </p:sp>
          <p:sp>
            <p:nvSpPr>
              <p:cNvPr id="44" name="TextBox 44"/>
              <p:cNvSpPr txBox="1"/>
              <p:nvPr/>
            </p:nvSpPr>
            <p:spPr>
              <a:xfrm>
                <a:off x="5625160" y="6080760"/>
                <a:ext cx="1894180" cy="234696"/>
              </a:xfrm>
              <a:prstGeom prst="rect">
                <a:avLst/>
              </a:prstGeom>
              <a:noFill/>
              <a:ln>
                <a:noFill/>
              </a:ln>
            </p:spPr>
            <p:txBody>
              <a:bodyPr wrap="none" lIns="0" tIns="0" rIns="0" bIns="0" anchor="t" anchorCtr="0">
                <a:spAutoFit/>
              </a:bodyPr>
              <a:lstStyle/>
              <a:p>
                <a:pPr algn="ctr" rtl="1"/>
                <a:r>
                  <a:rPr lang="ar-SA" sz="1200" dirty="0">
                    <a:solidFill>
                      <a:schemeClr val="accent5"/>
                    </a:solidFill>
                    <a:latin typeface="+mn-lt"/>
                    <a:ea typeface="+mn-ea"/>
                    <a:cs typeface="+mn-cs"/>
                    <a:rtl val="1"/>
                  </a:rPr>
                  <a:t>طن من البن الصافي سنوياً</a:t>
                </a:r>
              </a:p>
            </p:txBody>
          </p:sp>
        </p:grpSp>
        <p:sp>
          <p:nvSpPr>
            <p:cNvPr id="46" name="TextBox 46"/>
            <p:cNvSpPr txBox="1"/>
            <p:nvPr/>
          </p:nvSpPr>
          <p:spPr>
            <a:xfrm>
              <a:off x="10668610" y="2327910"/>
              <a:ext cx="634136"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المنطقة</a:t>
              </a:r>
            </a:p>
          </p:txBody>
        </p:sp>
        <p:sp>
          <p:nvSpPr>
            <p:cNvPr id="47" name="TextBox 47"/>
            <p:cNvSpPr txBox="1"/>
            <p:nvPr/>
          </p:nvSpPr>
          <p:spPr>
            <a:xfrm>
              <a:off x="4557351" y="4282440"/>
              <a:ext cx="3262293" cy="352044"/>
            </a:xfrm>
            <a:prstGeom prst="rect">
              <a:avLst/>
            </a:prstGeom>
            <a:noFill/>
            <a:ln>
              <a:noFill/>
            </a:ln>
          </p:spPr>
          <p:txBody>
            <a:bodyPr wrap="none" lIns="0" tIns="0" rIns="0" bIns="0" anchor="t" anchorCtr="0">
              <a:spAutoFit/>
            </a:bodyPr>
            <a:lstStyle/>
            <a:p>
              <a:pPr algn="r" rtl="1"/>
              <a:r>
                <a:rPr lang="ar-SA" sz="1800" b="1" dirty="0">
                  <a:solidFill>
                    <a:schemeClr val="accent1"/>
                  </a:solidFill>
                  <a:latin typeface="+mn-lt"/>
                  <a:ea typeface="+mn-ea"/>
                  <a:cs typeface="+mn-cs"/>
                  <a:rtl val="1"/>
                </a:rPr>
                <a:t>الإجمالي: أكثر من 870 طناً</a:t>
              </a:r>
            </a:p>
          </p:txBody>
        </p:sp>
        <p:sp>
          <p:nvSpPr>
            <p:cNvPr id="48" name="TextBox 48"/>
            <p:cNvSpPr txBox="1"/>
            <p:nvPr/>
          </p:nvSpPr>
          <p:spPr>
            <a:xfrm>
              <a:off x="4662868" y="4619625"/>
              <a:ext cx="3155252" cy="293370"/>
            </a:xfrm>
            <a:prstGeom prst="rect">
              <a:avLst/>
            </a:prstGeom>
            <a:noFill/>
            <a:ln>
              <a:noFill/>
            </a:ln>
          </p:spPr>
          <p:txBody>
            <a:bodyPr wrap="none" lIns="0" tIns="0" rIns="0" bIns="0" anchor="t" anchorCtr="0">
              <a:spAutoFit/>
            </a:bodyPr>
            <a:lstStyle/>
            <a:p>
              <a:pPr algn="r" rtl="1"/>
              <a:r>
                <a:rPr lang="ar-SA" sz="1500" dirty="0">
                  <a:solidFill>
                    <a:schemeClr val="dk1"/>
                  </a:solidFill>
                  <a:latin typeface="+mn-lt"/>
                  <a:ea typeface="+mn-ea"/>
                  <a:cs typeface="+mn-cs"/>
                  <a:rtl val="1"/>
                </a:rPr>
                <a:t>من أكثر من 1.3 مليون شجرة مثمرة</a:t>
              </a:r>
            </a:p>
          </p:txBody>
        </p:sp>
      </p:grpSp>
      <p:sp>
        <p:nvSpPr>
          <p:cNvPr id="50" name="TextBox 50"/>
          <p:cNvSpPr txBox="1"/>
          <p:nvPr/>
        </p:nvSpPr>
        <p:spPr>
          <a:xfrm>
            <a:off x="3544519" y="6347460"/>
            <a:ext cx="7758227"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المصدر: وزارة البيئة والمياه والزراعة، اليوم العالمي للبن 2025 · القيم كلها «أكثر من» كما وردت</a:t>
            </a:r>
          </a:p>
        </p:txBody>
      </p:sp>
      <p:sp>
        <p:nvSpPr>
          <p:cNvPr id="51"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13</a:t>
            </a:r>
          </a:p>
        </p:txBody>
      </p:sp>
    </p:spTree>
  </p:cSld>
  <p:clrMapOvr>
    <a:masterClrMapping/>
  </p:clrMapOvr>
  <p:transition xmlns:p14="http://schemas.microsoft.com/office/powerpoint/2010/main" p14:dur="6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2"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12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header"/>
          <p:cNvGrpSpPr/>
          <p:nvPr/>
        </p:nvGrpSpPr>
        <p:grpSpPr>
          <a:xfrm>
            <a:off x="2809848" y="609600"/>
            <a:ext cx="8696352" cy="1568767"/>
            <a:chOff x="2809848" y="609600"/>
            <a:chExt cx="8696352" cy="1568767"/>
          </a:xfrm>
        </p:grpSpPr>
        <p:sp>
          <p:nvSpPr>
            <p:cNvPr id="2" name="Rectangle 2"/>
            <p:cNvSpPr/>
            <p:nvPr/>
          </p:nvSpPr>
          <p:spPr>
            <a:xfrm>
              <a:off x="11477625" y="609600"/>
              <a:ext cx="28575" cy="1524000"/>
            </a:xfrm>
            <a:prstGeom prst="rect">
              <a:avLst/>
            </a:prstGeom>
            <a:solidFill>
              <a:schemeClr val="accent2"/>
            </a:solidFill>
            <a:ln>
              <a:noFill/>
            </a:ln>
          </p:spPr>
        </p:sp>
        <p:sp>
          <p:nvSpPr>
            <p:cNvPr id="3" name="TextBox 3"/>
            <p:cNvSpPr txBox="1"/>
            <p:nvPr/>
          </p:nvSpPr>
          <p:spPr>
            <a:xfrm>
              <a:off x="9219248" y="714375"/>
              <a:ext cx="2085022"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الفصل الخامس · جازان</a:t>
              </a:r>
            </a:p>
          </p:txBody>
        </p:sp>
        <p:sp>
          <p:nvSpPr>
            <p:cNvPr id="4" name="TextBox 4"/>
            <p:cNvSpPr txBox="1"/>
            <p:nvPr/>
          </p:nvSpPr>
          <p:spPr>
            <a:xfrm>
              <a:off x="2809848" y="1097280"/>
              <a:ext cx="8505090" cy="704088"/>
            </a:xfrm>
            <a:prstGeom prst="rect">
              <a:avLst/>
            </a:prstGeom>
            <a:noFill/>
            <a:ln>
              <a:noFill/>
            </a:ln>
          </p:spPr>
          <p:txBody>
            <a:bodyPr wrap="none" lIns="0" tIns="0" rIns="0" bIns="0" anchor="t" anchorCtr="0">
              <a:spAutoFit/>
            </a:bodyPr>
            <a:lstStyle/>
            <a:p>
              <a:pPr algn="r" rtl="1"/>
              <a:r>
                <a:rPr lang="ar-SA" sz="3600" b="1" dirty="0">
                  <a:solidFill>
                    <a:schemeClr val="accent1"/>
                  </a:solidFill>
                  <a:latin typeface="+mj-lt"/>
                  <a:ea typeface="+mj-ea"/>
                  <a:cs typeface="+mj-cs"/>
                  <a:rtl val="1"/>
                </a:rPr>
                <a:t>في جبال جازان: أكثر من 2000 مزرعة</a:t>
              </a:r>
            </a:p>
          </p:txBody>
        </p:sp>
        <p:sp>
          <p:nvSpPr>
            <p:cNvPr id="5" name="TextBox 5"/>
            <p:cNvSpPr txBox="1"/>
            <p:nvPr/>
          </p:nvSpPr>
          <p:spPr>
            <a:xfrm>
              <a:off x="5075872" y="1738312"/>
              <a:ext cx="6232208" cy="440055"/>
            </a:xfrm>
            <a:prstGeom prst="rect">
              <a:avLst/>
            </a:prstGeom>
            <a:noFill/>
            <a:ln>
              <a:noFill/>
            </a:ln>
          </p:spPr>
          <p:txBody>
            <a:bodyPr wrap="none" lIns="0" tIns="0" rIns="0" bIns="0" anchor="t" anchorCtr="0">
              <a:spAutoFit/>
            </a:bodyPr>
            <a:lstStyle/>
            <a:p>
              <a:pPr algn="r" rtl="1"/>
              <a:r>
                <a:rPr lang="ar-SA" sz="2250" dirty="0">
                  <a:solidFill>
                    <a:schemeClr val="dk1"/>
                  </a:solidFill>
                  <a:latin typeface="+mn-lt"/>
                  <a:ea typeface="+mn-ea"/>
                  <a:cs typeface="+mn-cs"/>
                  <a:rtl val="1"/>
                </a:rPr>
                <a:t>البن السعودي محصول جبلي تحمله ست محافظات</a:t>
              </a:r>
            </a:p>
          </p:txBody>
        </p:sp>
      </p:grpSp>
      <p:grpSp>
        <p:nvGrpSpPr>
          <p:cNvPr id="9" name="terrace-arch"/>
          <p:cNvGrpSpPr/>
          <p:nvPr/>
        </p:nvGrpSpPr>
        <p:grpSpPr>
          <a:xfrm>
            <a:off x="-3381375" y="2381250"/>
            <a:ext cx="9039225" cy="5048250"/>
            <a:chOff x="-3381375" y="2381250"/>
            <a:chExt cx="9039225" cy="5048250"/>
          </a:xfrm>
        </p:grpSpPr>
        <p:pic>
          <p:nvPicPr>
            <p:cNvPr id="7" name="Image 7"/>
            <p:cNvPicPr>
              <a:picLocks noChangeAspect="1"/>
            </p:cNvPicPr>
            <p:nvPr/>
          </p:nvPicPr>
          <p:blipFill>
            <a:blip r:embed="rId2"/>
            <a:srcRect l="14" t="0" r="13" b="0"/>
            <a:stretch>
              <a:fillRect/>
            </a:stretch>
          </p:blipFill>
          <p:spPr>
            <a:xfrm>
              <a:off x="-3381375" y="2381250"/>
              <a:ext cx="9039225" cy="5048250"/>
            </a:xfrm>
            <a:custGeom>
              <a:avLst/>
              <a:gdLst/>
              <a:ahLst/>
              <a:cxnLst/>
              <a:rect l="l" t="t" r="r" b="b"/>
              <a:pathLst>
                <a:path w="9039225" h="5048250">
                  <a:moveTo>
                    <a:pt x="4067175" y="3714750"/>
                  </a:moveTo>
                  <a:lnTo>
                    <a:pt x="4067175" y="1905000"/>
                  </a:lnTo>
                  <a:cubicBezTo>
                    <a:pt x="4067175" y="852898"/>
                    <a:pt x="4920073" y="0"/>
                    <a:pt x="5972175" y="0"/>
                  </a:cubicBezTo>
                  <a:cubicBezTo>
                    <a:pt x="7024277" y="0"/>
                    <a:pt x="7877175" y="852898"/>
                    <a:pt x="7877175" y="1905000"/>
                  </a:cubicBezTo>
                  <a:lnTo>
                    <a:pt x="7877175" y="3714750"/>
                  </a:lnTo>
                  <a:close/>
                </a:path>
              </a:pathLst>
            </a:custGeom>
          </p:spPr>
        </p:pic>
        <p:sp>
          <p:nvSpPr>
            <p:cNvPr id="8" name="Freeform 8"/>
            <p:cNvSpPr/>
            <p:nvPr/>
          </p:nvSpPr>
          <p:spPr>
            <a:xfrm>
              <a:off x="685800" y="2381250"/>
              <a:ext cx="3810000" cy="3714750"/>
            </a:xfrm>
            <a:custGeom>
              <a:avLst/>
              <a:gdLst/>
              <a:ahLst/>
              <a:cxnLst/>
              <a:rect l="l" t="t" r="r" b="b"/>
              <a:pathLst>
                <a:path w="3810000" h="3714750">
                  <a:moveTo>
                    <a:pt x="0" y="3714750"/>
                  </a:moveTo>
                  <a:lnTo>
                    <a:pt x="0" y="1905000"/>
                  </a:lnTo>
                  <a:cubicBezTo>
                    <a:pt x="0" y="852898"/>
                    <a:pt x="852898" y="0"/>
                    <a:pt x="1905000" y="0"/>
                  </a:cubicBezTo>
                  <a:cubicBezTo>
                    <a:pt x="2957102" y="0"/>
                    <a:pt x="3810000" y="852898"/>
                    <a:pt x="3810000" y="1905000"/>
                  </a:cubicBezTo>
                  <a:lnTo>
                    <a:pt x="3810000" y="3714750"/>
                  </a:lnTo>
                </a:path>
              </a:pathLst>
            </a:custGeom>
            <a:noFill/>
            <a:ln w="28575">
              <a:solidFill>
                <a:schemeClr val="accent2"/>
              </a:solidFill>
            </a:ln>
          </p:spPr>
        </p:sp>
      </p:grpSp>
      <p:grpSp>
        <p:nvGrpSpPr>
          <p:cNvPr id="14" name="kpi-farms"/>
          <p:cNvGrpSpPr/>
          <p:nvPr/>
        </p:nvGrpSpPr>
        <p:grpSpPr>
          <a:xfrm>
            <a:off x="8334299" y="2529840"/>
            <a:ext cx="2981401" cy="1880616"/>
            <a:chOff x="8334299" y="2529840"/>
            <a:chExt cx="2981401" cy="1880616"/>
          </a:xfrm>
        </p:grpSpPr>
        <p:sp>
          <p:nvSpPr>
            <p:cNvPr id="10" name="TextBox 10"/>
            <p:cNvSpPr txBox="1"/>
            <p:nvPr/>
          </p:nvSpPr>
          <p:spPr>
            <a:xfrm>
              <a:off x="10415168" y="2529840"/>
              <a:ext cx="890626" cy="352044"/>
            </a:xfrm>
            <a:prstGeom prst="rect">
              <a:avLst/>
            </a:prstGeom>
            <a:noFill/>
            <a:ln>
              <a:noFill/>
            </a:ln>
          </p:spPr>
          <p:txBody>
            <a:bodyPr wrap="none" lIns="0" tIns="0" rIns="0" bIns="0" anchor="t" anchorCtr="0">
              <a:spAutoFit/>
            </a:bodyPr>
            <a:lstStyle/>
            <a:p>
              <a:pPr algn="r" rtl="1"/>
              <a:r>
                <a:rPr lang="ar-SA" sz="1800" dirty="0">
                  <a:solidFill>
                    <a:schemeClr val="dk1"/>
                  </a:solidFill>
                  <a:latin typeface="+mn-lt"/>
                  <a:ea typeface="+mn-ea"/>
                  <a:cs typeface="+mn-cs"/>
                  <a:rtl val="1"/>
                </a:rPr>
                <a:t>أكثر من</a:t>
              </a:r>
            </a:p>
          </p:txBody>
        </p:sp>
        <p:sp>
          <p:nvSpPr>
            <p:cNvPr id="11" name="TextBox 11"/>
            <p:cNvSpPr txBox="1"/>
            <p:nvPr/>
          </p:nvSpPr>
          <p:spPr>
            <a:xfrm>
              <a:off x="9229344" y="2785110"/>
              <a:ext cx="2086356" cy="1390650"/>
            </a:xfrm>
            <a:prstGeom prst="rect">
              <a:avLst/>
            </a:prstGeom>
            <a:noFill/>
            <a:ln>
              <a:noFill/>
            </a:ln>
          </p:spPr>
          <p:txBody>
            <a:bodyPr wrap="none" lIns="0" tIns="0" rIns="0" bIns="0" anchor="t" anchorCtr="0">
              <a:spAutoFit/>
            </a:bodyPr>
            <a:lstStyle/>
            <a:p>
              <a:pPr algn="r" rtl="1"/>
              <a:r>
                <a:rPr lang="ar-SA" sz="7200" b="1" dirty="0">
                  <a:solidFill>
                    <a:schemeClr val="accent2"/>
                  </a:solidFill>
                  <a:latin typeface="+mj-lt"/>
                  <a:ea typeface="+mj-ea"/>
                  <a:cs typeface="+mj-cs"/>
                </a:rPr>
                <a:t>2000</a:t>
              </a:r>
            </a:p>
          </p:txBody>
        </p:sp>
        <p:sp>
          <p:nvSpPr>
            <p:cNvPr id="12" name="TextBox 12"/>
            <p:cNvSpPr txBox="1"/>
            <p:nvPr/>
          </p:nvSpPr>
          <p:spPr>
            <a:xfrm>
              <a:off x="10142861" y="3770948"/>
              <a:ext cx="1163695" cy="381381"/>
            </a:xfrm>
            <a:prstGeom prst="rect">
              <a:avLst/>
            </a:prstGeom>
            <a:noFill/>
            <a:ln>
              <a:noFill/>
            </a:ln>
          </p:spPr>
          <p:txBody>
            <a:bodyPr wrap="none" lIns="0" tIns="0" rIns="0" bIns="0" anchor="t" anchorCtr="0">
              <a:spAutoFit/>
            </a:bodyPr>
            <a:lstStyle/>
            <a:p>
              <a:pPr algn="r" rtl="1"/>
              <a:r>
                <a:rPr lang="ar-SA" sz="1950" b="1" dirty="0">
                  <a:solidFill>
                    <a:schemeClr val="accent1"/>
                  </a:solidFill>
                  <a:latin typeface="+mn-lt"/>
                  <a:ea typeface="+mn-ea"/>
                  <a:cs typeface="+mn-cs"/>
                  <a:rtl val="1"/>
                </a:rPr>
                <a:t>مزرعة بن</a:t>
              </a:r>
            </a:p>
          </p:txBody>
        </p:sp>
        <p:sp>
          <p:nvSpPr>
            <p:cNvPr id="13" name="TextBox 13"/>
            <p:cNvSpPr txBox="1"/>
            <p:nvPr/>
          </p:nvSpPr>
          <p:spPr>
            <a:xfrm>
              <a:off x="8334299" y="4175760"/>
              <a:ext cx="2968447"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واس عن فرع وزارة البيئة بجازان، 2024</a:t>
              </a:r>
            </a:p>
          </p:txBody>
        </p:sp>
      </p:grpSp>
      <p:grpSp>
        <p:nvGrpSpPr>
          <p:cNvPr id="19" name="kpi-trees"/>
          <p:cNvGrpSpPr/>
          <p:nvPr/>
        </p:nvGrpSpPr>
        <p:grpSpPr>
          <a:xfrm>
            <a:off x="4951476" y="2529840"/>
            <a:ext cx="2973324" cy="1880616"/>
            <a:chOff x="4951476" y="2529840"/>
            <a:chExt cx="2973324" cy="1880616"/>
          </a:xfrm>
        </p:grpSpPr>
        <p:sp>
          <p:nvSpPr>
            <p:cNvPr id="15" name="TextBox 15"/>
            <p:cNvSpPr txBox="1"/>
            <p:nvPr/>
          </p:nvSpPr>
          <p:spPr>
            <a:xfrm>
              <a:off x="7024268" y="2529840"/>
              <a:ext cx="890626" cy="352044"/>
            </a:xfrm>
            <a:prstGeom prst="rect">
              <a:avLst/>
            </a:prstGeom>
            <a:noFill/>
            <a:ln>
              <a:noFill/>
            </a:ln>
          </p:spPr>
          <p:txBody>
            <a:bodyPr wrap="none" lIns="0" tIns="0" rIns="0" bIns="0" anchor="t" anchorCtr="0">
              <a:spAutoFit/>
            </a:bodyPr>
            <a:lstStyle/>
            <a:p>
              <a:pPr algn="r" rtl="1"/>
              <a:r>
                <a:rPr lang="ar-SA" sz="1800" dirty="0">
                  <a:solidFill>
                    <a:schemeClr val="dk1"/>
                  </a:solidFill>
                  <a:latin typeface="+mn-lt"/>
                  <a:ea typeface="+mn-ea"/>
                  <a:cs typeface="+mn-cs"/>
                  <a:rtl val="1"/>
                </a:rPr>
                <a:t>أكثر من</a:t>
              </a:r>
            </a:p>
          </p:txBody>
        </p:sp>
        <p:sp>
          <p:nvSpPr>
            <p:cNvPr id="16" name="TextBox 16"/>
            <p:cNvSpPr txBox="1"/>
            <p:nvPr/>
          </p:nvSpPr>
          <p:spPr>
            <a:xfrm>
              <a:off x="5335341" y="2785110"/>
              <a:ext cx="2589459" cy="1390650"/>
            </a:xfrm>
            <a:prstGeom prst="rect">
              <a:avLst/>
            </a:prstGeom>
            <a:noFill/>
            <a:ln>
              <a:noFill/>
            </a:ln>
          </p:spPr>
          <p:txBody>
            <a:bodyPr wrap="none" lIns="0" tIns="0" rIns="0" bIns="0" anchor="t" anchorCtr="0">
              <a:spAutoFit/>
            </a:bodyPr>
            <a:lstStyle/>
            <a:p>
              <a:pPr algn="r" rtl="1"/>
              <a:r>
                <a:rPr lang="ar-SA" sz="7200" b="1" dirty="0">
                  <a:solidFill>
                    <a:schemeClr val="accent3"/>
                  </a:solidFill>
                  <a:latin typeface="+mj-lt"/>
                  <a:ea typeface="+mj-ea"/>
                  <a:cs typeface="+mj-cs"/>
                </a:rPr>
                <a:t>966</a:t>
              </a:r>
              <a:r>
                <a:rPr lang="ar-SA" sz="3600" b="1" dirty="0">
                  <a:solidFill>
                    <a:schemeClr val="accent3"/>
                  </a:solidFill>
                  <a:latin typeface="+mj-lt"/>
                  <a:ea typeface="+mj-ea"/>
                  <a:cs typeface="+mj-cs"/>
                  <a:rtl val="1"/>
                </a:rPr>
                <a:t xml:space="preserve"> ألف</a:t>
              </a:r>
            </a:p>
          </p:txBody>
        </p:sp>
        <p:sp>
          <p:nvSpPr>
            <p:cNvPr id="17" name="TextBox 17"/>
            <p:cNvSpPr txBox="1"/>
            <p:nvPr/>
          </p:nvSpPr>
          <p:spPr>
            <a:xfrm>
              <a:off x="6062875" y="3770948"/>
              <a:ext cx="1852781" cy="381381"/>
            </a:xfrm>
            <a:prstGeom prst="rect">
              <a:avLst/>
            </a:prstGeom>
            <a:noFill/>
            <a:ln>
              <a:noFill/>
            </a:ln>
          </p:spPr>
          <p:txBody>
            <a:bodyPr wrap="none" lIns="0" tIns="0" rIns="0" bIns="0" anchor="t" anchorCtr="0">
              <a:spAutoFit/>
            </a:bodyPr>
            <a:lstStyle/>
            <a:p>
              <a:pPr algn="r" rtl="1"/>
              <a:r>
                <a:rPr lang="ar-SA" sz="1950" b="1" dirty="0">
                  <a:solidFill>
                    <a:schemeClr val="accent1"/>
                  </a:solidFill>
                  <a:latin typeface="+mn-lt"/>
                  <a:ea typeface="+mn-ea"/>
                  <a:cs typeface="+mn-cs"/>
                  <a:rtl val="1"/>
                </a:rPr>
                <a:t>شجرة بن مثمرة</a:t>
              </a:r>
            </a:p>
          </p:txBody>
        </p:sp>
        <p:sp>
          <p:nvSpPr>
            <p:cNvPr id="18" name="TextBox 18"/>
            <p:cNvSpPr txBox="1"/>
            <p:nvPr/>
          </p:nvSpPr>
          <p:spPr>
            <a:xfrm>
              <a:off x="4951476" y="4175760"/>
              <a:ext cx="2960370"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وزارة البيئة والمياه والزراعة، 2025</a:t>
              </a:r>
            </a:p>
          </p:txBody>
        </p:sp>
      </p:grpSp>
      <p:grpSp>
        <p:nvGrpSpPr>
          <p:cNvPr id="25" name="governorates"/>
          <p:cNvGrpSpPr/>
          <p:nvPr/>
        </p:nvGrpSpPr>
        <p:grpSpPr>
          <a:xfrm>
            <a:off x="8129206" y="4750823"/>
            <a:ext cx="3177350" cy="1154106"/>
            <a:chOff x="8129206" y="4750823"/>
            <a:chExt cx="3177350" cy="1154106"/>
          </a:xfrm>
        </p:grpSpPr>
        <p:grpSp>
          <p:nvGrpSpPr>
            <p:cNvPr id="22" name="Group 22"/>
            <p:cNvGrpSpPr/>
            <p:nvPr/>
          </p:nvGrpSpPr>
          <p:grpSpPr>
            <a:xfrm>
              <a:off x="11087325" y="4750823"/>
              <a:ext cx="209099" cy="231706"/>
              <a:chOff x="11087325" y="4750823"/>
              <a:chExt cx="209099" cy="231706"/>
            </a:xfrm>
          </p:grpSpPr>
          <p:sp>
            <p:nvSpPr>
              <p:cNvPr id="20" name="Freeform 20"/>
              <p:cNvSpPr/>
              <p:nvPr/>
            </p:nvSpPr>
            <p:spPr>
              <a:xfrm>
                <a:off x="11156156" y="4819650"/>
                <a:ext cx="71438" cy="71438"/>
              </a:xfrm>
              <a:custGeom>
                <a:avLst/>
                <a:gdLst/>
                <a:ahLst/>
                <a:cxnLst/>
                <a:rect l="l" t="t" r="r" b="b"/>
                <a:pathLst>
                  <a:path w="71438" h="71438">
                    <a:moveTo>
                      <a:pt x="0" y="35719"/>
                    </a:moveTo>
                    <a:cubicBezTo>
                      <a:pt x="0" y="55446"/>
                      <a:pt x="15992" y="71438"/>
                      <a:pt x="35719" y="71438"/>
                    </a:cubicBezTo>
                    <a:cubicBezTo>
                      <a:pt x="55446" y="71438"/>
                      <a:pt x="71438" y="55446"/>
                      <a:pt x="71438" y="35719"/>
                    </a:cubicBezTo>
                    <a:cubicBezTo>
                      <a:pt x="71438" y="15992"/>
                      <a:pt x="55446" y="0"/>
                      <a:pt x="35719" y="0"/>
                    </a:cubicBezTo>
                    <a:cubicBezTo>
                      <a:pt x="15992" y="0"/>
                      <a:pt x="0" y="15992"/>
                      <a:pt x="0" y="35719"/>
                    </a:cubicBezTo>
                  </a:path>
                </a:pathLst>
              </a:custGeom>
              <a:noFill/>
              <a:ln w="17859">
                <a:solidFill>
                  <a:schemeClr val="accent2"/>
                </a:solidFill>
              </a:ln>
            </p:spPr>
          </p:sp>
          <p:sp>
            <p:nvSpPr>
              <p:cNvPr id="21" name="Freeform 21"/>
              <p:cNvSpPr/>
              <p:nvPr/>
            </p:nvSpPr>
            <p:spPr>
              <a:xfrm>
                <a:off x="11087325" y="4750823"/>
                <a:ext cx="209099" cy="231706"/>
              </a:xfrm>
              <a:custGeom>
                <a:avLst/>
                <a:gdLst/>
                <a:ahLst/>
                <a:cxnLst/>
                <a:rect l="l" t="t" r="r" b="b"/>
                <a:pathLst>
                  <a:path w="209099" h="231706">
                    <a:moveTo>
                      <a:pt x="171903" y="171899"/>
                    </a:moveTo>
                    <a:lnTo>
                      <a:pt x="121385" y="222418"/>
                    </a:lnTo>
                    <a:cubicBezTo>
                      <a:pt x="112088" y="231706"/>
                      <a:pt x="97024" y="231706"/>
                      <a:pt x="87726" y="222418"/>
                    </a:cubicBezTo>
                    <a:lnTo>
                      <a:pt x="37196" y="171899"/>
                    </a:lnTo>
                    <a:cubicBezTo>
                      <a:pt x="0" y="134701"/>
                      <a:pt x="1" y="74393"/>
                      <a:pt x="37198" y="37197"/>
                    </a:cubicBezTo>
                    <a:cubicBezTo>
                      <a:pt x="74396" y="0"/>
                      <a:pt x="134704" y="0"/>
                      <a:pt x="171901" y="37197"/>
                    </a:cubicBezTo>
                    <a:cubicBezTo>
                      <a:pt x="209098" y="74393"/>
                      <a:pt x="209099" y="134701"/>
                      <a:pt x="171903" y="171899"/>
                    </a:cubicBezTo>
                  </a:path>
                </a:pathLst>
              </a:custGeom>
              <a:noFill/>
              <a:ln w="17859">
                <a:solidFill>
                  <a:schemeClr val="accent2"/>
                </a:solidFill>
              </a:ln>
            </p:spPr>
          </p:sp>
        </p:grpSp>
        <p:sp>
          <p:nvSpPr>
            <p:cNvPr id="23" name="TextBox 23"/>
            <p:cNvSpPr txBox="1"/>
            <p:nvPr/>
          </p:nvSpPr>
          <p:spPr>
            <a:xfrm>
              <a:off x="9232011" y="4772025"/>
              <a:ext cx="1691259"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ست محافظات جبلية</a:t>
              </a:r>
            </a:p>
          </p:txBody>
        </p:sp>
        <p:sp>
          <p:nvSpPr>
            <p:cNvPr id="24" name="TextBox 24"/>
            <p:cNvSpPr txBox="1"/>
            <p:nvPr/>
          </p:nvSpPr>
          <p:spPr>
            <a:xfrm>
              <a:off x="8129206" y="5142548"/>
              <a:ext cx="3177350" cy="762381"/>
            </a:xfrm>
            <a:prstGeom prst="rect">
              <a:avLst/>
            </a:prstGeom>
            <a:noFill/>
            <a:ln>
              <a:noFill/>
            </a:ln>
          </p:spPr>
          <p:txBody>
            <a:bodyPr wrap="none" lIns="0" tIns="0" rIns="0" bIns="0" anchor="t" anchorCtr="0">
              <a:spAutoFit/>
            </a:bodyPr>
            <a:lstStyle/>
            <a:p>
              <a:pPr algn="r" rtl="1">
                <a:lnSpc>
                  <a:spcPts val="3000"/>
                </a:lnSpc>
              </a:pPr>
              <a:r>
                <a:rPr lang="ar-SA" sz="1950" dirty="0">
                  <a:solidFill>
                    <a:schemeClr val="dk1"/>
                  </a:solidFill>
                  <a:latin typeface="+mn-lt"/>
                  <a:ea typeface="+mn-ea"/>
                  <a:cs typeface="+mn-cs"/>
                  <a:rtl val="1"/>
                </a:rPr>
                <a:t>الداير · فيفا · الريث</a:t>
              </a:r>
              <a:br/>
              <a:r>
                <a:rPr lang="ar-SA" sz="1950" dirty="0">
                  <a:solidFill>
                    <a:schemeClr val="dk1"/>
                  </a:solidFill>
                  <a:latin typeface="+mn-lt"/>
                  <a:ea typeface="+mn-ea"/>
                  <a:cs typeface="+mn-cs"/>
                  <a:rtl val="1"/>
                </a:rPr>
                <a:t>العارضة · هروب · العيدابي</a:t>
              </a:r>
            </a:p>
          </p:txBody>
        </p:sp>
      </p:grpSp>
      <p:grpSp>
        <p:nvGrpSpPr>
          <p:cNvPr id="27" name="data-note"/>
          <p:cNvGrpSpPr/>
          <p:nvPr/>
        </p:nvGrpSpPr>
        <p:grpSpPr>
          <a:xfrm>
            <a:off x="6864248" y="6023610"/>
            <a:ext cx="4438498" cy="234696"/>
            <a:chOff x="6864248" y="6023610"/>
            <a:chExt cx="4438498" cy="234696"/>
          </a:xfrm>
        </p:grpSpPr>
        <p:sp>
          <p:nvSpPr>
            <p:cNvPr id="26" name="TextBox 26"/>
            <p:cNvSpPr txBox="1"/>
            <p:nvPr/>
          </p:nvSpPr>
          <p:spPr>
            <a:xfrm>
              <a:off x="6864248" y="6023610"/>
              <a:ext cx="4438498"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ملاحظة: الرقمان من بيانين بتاريخين مختلفين فلا يُجمعان</a:t>
              </a:r>
            </a:p>
          </p:txBody>
        </p:sp>
      </p:grpSp>
      <p:sp>
        <p:nvSpPr>
          <p:cNvPr id="28" name="TextBox 28"/>
          <p:cNvSpPr txBox="1"/>
          <p:nvPr/>
        </p:nvSpPr>
        <p:spPr>
          <a:xfrm>
            <a:off x="6775399" y="6347460"/>
            <a:ext cx="4527347"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المصدر: واس، 2024؛ وزارة البيئة والمياه والزراعة، 2025</a:t>
            </a:r>
          </a:p>
        </p:txBody>
      </p:sp>
      <p:sp>
        <p:nvSpPr>
          <p:cNvPr id="29" name="ai-caption"/>
          <p:cNvSpPr txBox="1"/>
          <p:nvPr/>
        </p:nvSpPr>
        <p:spPr>
          <a:xfrm>
            <a:off x="1452677" y="6233160"/>
            <a:ext cx="3049219" cy="234696"/>
          </a:xfrm>
          <a:prstGeom prst="rect">
            <a:avLst/>
          </a:prstGeom>
          <a:noFill/>
          <a:ln>
            <a:noFill/>
          </a:ln>
        </p:spPr>
        <p:txBody>
          <a:bodyPr wrap="none" lIns="0" tIns="0" rIns="0" bIns="0" anchor="t" anchorCtr="0">
            <a:spAutoFit/>
          </a:bodyPr>
          <a:lstStyle/>
          <a:p>
            <a:pPr algn="r" rtl="1"/>
            <a:r>
              <a:rPr lang="ar-SA" sz="1200" dirty="0">
                <a:solidFill>
                  <a:schemeClr val="accent5"/>
                </a:solidFill>
                <a:latin typeface="+mn-lt"/>
                <a:ea typeface="+mn-ea"/>
                <a:cs typeface="+mn-cs"/>
                <a:rtl val="1"/>
              </a:rPr>
              <a:t>صورة توضيحية مولَّدة بالذكاء الاصطناعي</a:t>
            </a:r>
          </a:p>
        </p:txBody>
      </p:sp>
      <p:sp>
        <p:nvSpPr>
          <p:cNvPr id="30"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chemeClr val="accent5"/>
                </a:solidFill>
                <a:latin typeface="+mn-lt"/>
                <a:ea typeface="+mn-ea"/>
                <a:cs typeface="+mn-cs"/>
              </a:rPr>
              <a:t>14</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50"/>
                                        <p:tgtEl>
                                          <p:spTgt spid="14"/>
                                        </p:tgtEl>
                                      </p:cBhvr>
                                    </p:animEffect>
                                  </p:childTnLst>
                                </p:cTn>
                              </p:par>
                            </p:childTnLst>
                          </p:cTn>
                        </p:par>
                        <p:par>
                          <p:cTn id="8" fill="hold">
                            <p:stCondLst>
                              <p:cond delay="45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450"/>
                                        <p:tgtEl>
                                          <p:spTgt spid="19"/>
                                        </p:tgtEl>
                                      </p:cBhvr>
                                    </p:animEffect>
                                  </p:childTnLst>
                                </p:cTn>
                              </p:par>
                            </p:childTnLst>
                          </p:cTn>
                        </p:par>
                        <p:par>
                          <p:cTn id="12" fill="hold">
                            <p:stCondLst>
                              <p:cond delay="1400"/>
                            </p:stCondLst>
                            <p:childTnLst>
                              <p:par>
                                <p:cTn xmlns:p="http://schemas.openxmlformats.org/presentationml/2006/main" id="13" presetID="22" presetClass="entr" presetSubtype="2" fill="hold" grpId="0" nodeType="afterEffect">
                                  <p:stCondLst>
                                    <p:cond delay="500"/>
                                  </p:stCondLst>
                                  <p:childTnLst>
                                    <p:set>
                                      <p:cBhvr>
                                        <p:cTn id="14" dur="1" fill="hold">
                                          <p:stCondLst>
                                            <p:cond delay="0"/>
                                          </p:stCondLst>
                                        </p:cTn>
                                        <p:tgtEl>
                                          <p:spTgt spid="25"/>
                                        </p:tgtEl>
                                        <p:attrNameLst>
                                          <p:attrName>style.visibility</p:attrName>
                                        </p:attrNameLst>
                                      </p:cBhvr>
                                      <p:to>
                                        <p:strVal val="visible"/>
                                      </p:to>
                                    </p:set>
                                    <p:animEffect transition="in" filter="wipe(right)">
                                      <p:cBhvr>
                                        <p:cTn id="15" dur="7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osing-field"/>
          <p:cNvPicPr>
            <a:picLocks noChangeAspect="1"/>
          </p:cNvPicPr>
          <p:nvPr/>
        </p:nvPicPr>
        <p:blipFill>
          <a:blip r:embed="rId2"/>
          <a:srcRect l="370" t="0" r="371" b="0"/>
          <a:stretch>
            <a:fillRect/>
          </a:stretch>
        </p:blipFill>
        <p:spPr>
          <a:xfrm>
            <a:off x="0" y="0"/>
            <a:ext cx="12192000" cy="6858000"/>
          </a:xfrm>
          <a:prstGeom prst="rect">
            <a:avLst/>
          </a:prstGeom>
        </p:spPr>
      </p:pic>
      <p:sp>
        <p:nvSpPr>
          <p:cNvPr id="3" name="closing-scrim"/>
          <p:cNvSpPr/>
          <p:nvPr/>
        </p:nvSpPr>
        <p:spPr>
          <a:xfrm>
            <a:off x="0" y="0"/>
            <a:ext cx="12192000" cy="6858000"/>
          </a:xfrm>
          <a:prstGeom prst="rect">
            <a:avLst/>
          </a:prstGeom>
          <a:gradFill>
            <a:gsLst>
              <a:gs pos="0">
                <a:srgbClr val="1E120B">
                  <a:alpha val="90000"/>
                </a:srgbClr>
              </a:gs>
              <a:gs pos="60000">
                <a:srgbClr val="1E120B">
                  <a:alpha val="72000"/>
                </a:srgbClr>
              </a:gs>
              <a:gs pos="100000">
                <a:srgbClr val="1E120B">
                  <a:alpha val="20000"/>
                </a:srgbClr>
              </a:gs>
            </a:gsLst>
            <a:lin ang="10800000" scaled="1"/>
          </a:gradFill>
          <a:ln>
            <a:noFill/>
          </a:ln>
        </p:spPr>
      </p:sp>
      <p:grpSp>
        <p:nvGrpSpPr>
          <p:cNvPr id="9" name="takeaway"/>
          <p:cNvGrpSpPr/>
          <p:nvPr/>
        </p:nvGrpSpPr>
        <p:grpSpPr>
          <a:xfrm>
            <a:off x="4484370" y="609600"/>
            <a:ext cx="7021830" cy="2505456"/>
            <a:chOff x="4484370" y="609600"/>
            <a:chExt cx="7021830" cy="2505456"/>
          </a:xfrm>
        </p:grpSpPr>
        <p:sp>
          <p:nvSpPr>
            <p:cNvPr id="4" name="Rectangle 4"/>
            <p:cNvSpPr/>
            <p:nvPr/>
          </p:nvSpPr>
          <p:spPr>
            <a:xfrm>
              <a:off x="11477625" y="609600"/>
              <a:ext cx="28575" cy="2381250"/>
            </a:xfrm>
            <a:prstGeom prst="rect">
              <a:avLst/>
            </a:prstGeom>
            <a:solidFill>
              <a:schemeClr val="accent2"/>
            </a:solidFill>
            <a:ln>
              <a:noFill/>
            </a:ln>
          </p:spPr>
        </p:sp>
        <p:sp>
          <p:nvSpPr>
            <p:cNvPr id="5" name="TextBox 5"/>
            <p:cNvSpPr txBox="1"/>
            <p:nvPr/>
          </p:nvSpPr>
          <p:spPr>
            <a:xfrm>
              <a:off x="10511600" y="714375"/>
              <a:ext cx="792670"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الخلاصة</a:t>
              </a:r>
            </a:p>
          </p:txBody>
        </p:sp>
        <p:sp>
          <p:nvSpPr>
            <p:cNvPr id="6" name="TextBox 6"/>
            <p:cNvSpPr txBox="1"/>
            <p:nvPr/>
          </p:nvSpPr>
          <p:spPr>
            <a:xfrm>
              <a:off x="4484370" y="1135380"/>
              <a:ext cx="6830568" cy="1256538"/>
            </a:xfrm>
            <a:prstGeom prst="rect">
              <a:avLst/>
            </a:prstGeom>
            <a:noFill/>
            <a:ln>
              <a:noFill/>
            </a:ln>
          </p:spPr>
          <p:txBody>
            <a:bodyPr wrap="none" lIns="0" tIns="0" rIns="0" bIns="0" anchor="t" anchorCtr="0">
              <a:spAutoFit/>
            </a:bodyPr>
            <a:lstStyle/>
            <a:p>
              <a:pPr algn="r" rtl="1">
                <a:lnSpc>
                  <a:spcPts val="4350"/>
                </a:lnSpc>
              </a:pPr>
              <a:r>
                <a:rPr lang="ar-SA" sz="3600" b="1" dirty="0">
                  <a:solidFill>
                    <a:srgbClr val="F6EFE4"/>
                  </a:solidFill>
                  <a:latin typeface="+mj-lt"/>
                  <a:ea typeface="+mj-ea"/>
                  <a:cs typeface="+mj-cs"/>
                  <a:rtl val="1"/>
                </a:rPr>
                <a:t>حين يُهزّ الفنجان ينتهي الشرب،</a:t>
              </a:r>
              <a:br/>
              <a:r>
                <a:rPr lang="ar-SA" sz="3600" b="1" dirty="0">
                  <a:solidFill>
                    <a:srgbClr val="F6EFE4"/>
                  </a:solidFill>
                  <a:latin typeface="+mj-lt"/>
                  <a:ea typeface="+mj-ea"/>
                  <a:cs typeface="+mj-cs"/>
                  <a:rtl val="1"/>
                </a:rPr>
                <a:t>ولا تنتهي الضيافة</a:t>
              </a:r>
            </a:p>
          </p:txBody>
        </p:sp>
        <p:sp>
          <p:nvSpPr>
            <p:cNvPr id="7" name="TextBox 7"/>
            <p:cNvSpPr txBox="1"/>
            <p:nvPr/>
          </p:nvSpPr>
          <p:spPr>
            <a:xfrm>
              <a:off x="4560951" y="2443162"/>
              <a:ext cx="6747129" cy="440055"/>
            </a:xfrm>
            <a:prstGeom prst="rect">
              <a:avLst/>
            </a:prstGeom>
            <a:noFill/>
            <a:ln>
              <a:noFill/>
            </a:ln>
          </p:spPr>
          <p:txBody>
            <a:bodyPr wrap="none" lIns="0" tIns="0" rIns="0" bIns="0" anchor="t" anchorCtr="0">
              <a:spAutoFit/>
            </a:bodyPr>
            <a:lstStyle/>
            <a:p>
              <a:pPr algn="r" rtl="1"/>
              <a:r>
                <a:rPr lang="ar-SA" sz="2250" dirty="0">
                  <a:solidFill>
                    <a:srgbClr val="EADCC6"/>
                  </a:solidFill>
                  <a:latin typeface="+mn-lt"/>
                  <a:ea typeface="+mn-ea"/>
                  <a:cs typeface="+mn-cs"/>
                  <a:rtl val="1"/>
                </a:rPr>
                <a:t>كل خطوة من الحبة إلى الفنجان تحمل معنى الكرم</a:t>
              </a:r>
            </a:p>
          </p:txBody>
        </p:sp>
        <p:sp>
          <p:nvSpPr>
            <p:cNvPr id="8" name="TextBox 8"/>
            <p:cNvSpPr txBox="1"/>
            <p:nvPr/>
          </p:nvSpPr>
          <p:spPr>
            <a:xfrm>
              <a:off x="9634728" y="2880360"/>
              <a:ext cx="1668018" cy="234696"/>
            </a:xfrm>
            <a:prstGeom prst="rect">
              <a:avLst/>
            </a:prstGeom>
            <a:noFill/>
            <a:ln>
              <a:noFill/>
            </a:ln>
          </p:spPr>
          <p:txBody>
            <a:bodyPr wrap="none" lIns="0" tIns="0" rIns="0" bIns="0" anchor="t" anchorCtr="0">
              <a:spAutoFit/>
            </a:bodyPr>
            <a:lstStyle/>
            <a:p>
              <a:pPr algn="r" rtl="1"/>
              <a:r>
                <a:rPr lang="ar-SA" sz="1200" dirty="0">
                  <a:solidFill>
                    <a:schemeClr val="accent2"/>
                  </a:solidFill>
                  <a:latin typeface="+mn-lt"/>
                  <a:ea typeface="+mn-ea"/>
                  <a:cs typeface="+mn-cs"/>
                  <a:rtl val="1"/>
                </a:rPr>
                <a:t>خلاصة من تنظيم العرض</a:t>
              </a:r>
            </a:p>
          </p:txBody>
        </p:sp>
      </p:grpSp>
      <p:grpSp>
        <p:nvGrpSpPr>
          <p:cNvPr id="41" name="sources"/>
          <p:cNvGrpSpPr/>
          <p:nvPr/>
        </p:nvGrpSpPr>
        <p:grpSpPr>
          <a:xfrm>
            <a:off x="5044211" y="3457575"/>
            <a:ext cx="6260060" cy="2415159"/>
            <a:chOff x="5044211" y="3457575"/>
            <a:chExt cx="6260060" cy="2415159"/>
          </a:xfrm>
        </p:grpSpPr>
        <p:sp>
          <p:nvSpPr>
            <p:cNvPr id="10" name="TextBox 10"/>
            <p:cNvSpPr txBox="1"/>
            <p:nvPr/>
          </p:nvSpPr>
          <p:spPr>
            <a:xfrm>
              <a:off x="7543229" y="3457575"/>
              <a:ext cx="3761042" cy="293370"/>
            </a:xfrm>
            <a:prstGeom prst="rect">
              <a:avLst/>
            </a:prstGeom>
            <a:noFill/>
            <a:ln>
              <a:noFill/>
            </a:ln>
          </p:spPr>
          <p:txBody>
            <a:bodyPr wrap="none" lIns="0" tIns="0" rIns="0" bIns="0" anchor="t" anchorCtr="0">
              <a:spAutoFit/>
            </a:bodyPr>
            <a:lstStyle/>
            <a:p>
              <a:pPr algn="r" rtl="1"/>
              <a:r>
                <a:rPr lang="ar-SA" sz="1500" dirty="0">
                  <a:solidFill>
                    <a:schemeClr val="accent2"/>
                  </a:solidFill>
                  <a:latin typeface="+mn-lt"/>
                  <a:ea typeface="+mn-ea"/>
                  <a:cs typeface="+mn-cs"/>
                  <a:rtl val="1"/>
                </a:rPr>
                <a:t>المصادر الرئيسية — روابط قابلة للنقر</a:t>
              </a:r>
            </a:p>
          </p:txBody>
        </p:sp>
        <p:grpSp>
          <p:nvGrpSpPr>
            <p:cNvPr id="14" name="Group 14"/>
            <p:cNvGrpSpPr/>
            <p:nvPr/>
          </p:nvGrpSpPr>
          <p:grpSpPr>
            <a:xfrm>
              <a:off x="11106150" y="3848100"/>
              <a:ext cx="152400" cy="152400"/>
              <a:chOff x="11106150" y="3848100"/>
              <a:chExt cx="152400" cy="152400"/>
            </a:xfrm>
          </p:grpSpPr>
          <p:sp>
            <p:nvSpPr>
              <p:cNvPr id="11" name="Freeform 11"/>
              <p:cNvSpPr/>
              <p:nvPr/>
            </p:nvSpPr>
            <p:spPr>
              <a:xfrm>
                <a:off x="11106150" y="3867150"/>
                <a:ext cx="133350" cy="133350"/>
              </a:xfrm>
              <a:custGeom>
                <a:avLst/>
                <a:gdLst/>
                <a:ahLst/>
                <a:cxnLst/>
                <a:rect l="l" t="t" r="r" b="b"/>
                <a:pathLst>
                  <a:path w="133350" h="133350">
                    <a:moveTo>
                      <a:pt x="76200" y="0"/>
                    </a:moveTo>
                    <a:lnTo>
                      <a:pt x="19050" y="0"/>
                    </a:lnTo>
                    <a:cubicBezTo>
                      <a:pt x="8529" y="0"/>
                      <a:pt x="0" y="8529"/>
                      <a:pt x="0" y="19050"/>
                    </a:cubicBezTo>
                    <a:lnTo>
                      <a:pt x="0" y="114300"/>
                    </a:lnTo>
                    <a:cubicBezTo>
                      <a:pt x="0" y="124821"/>
                      <a:pt x="8529" y="133350"/>
                      <a:pt x="19050" y="133350"/>
                    </a:cubicBezTo>
                    <a:lnTo>
                      <a:pt x="114300" y="133350"/>
                    </a:lnTo>
                    <a:cubicBezTo>
                      <a:pt x="124821" y="133350"/>
                      <a:pt x="133350" y="124821"/>
                      <a:pt x="133350" y="114300"/>
                    </a:cubicBezTo>
                    <a:lnTo>
                      <a:pt x="133350" y="57150"/>
                    </a:lnTo>
                  </a:path>
                </a:pathLst>
              </a:custGeom>
              <a:noFill/>
              <a:ln w="14288">
                <a:solidFill>
                  <a:schemeClr val="accent2"/>
                </a:solidFill>
              </a:ln>
            </p:spPr>
          </p:sp>
          <p:sp>
            <p:nvSpPr>
              <p:cNvPr id="12" name="Freeform 12"/>
              <p:cNvSpPr/>
              <p:nvPr/>
            </p:nvSpPr>
            <p:spPr>
              <a:xfrm>
                <a:off x="11172825" y="3848100"/>
                <a:ext cx="85725" cy="85725"/>
              </a:xfrm>
              <a:custGeom>
                <a:avLst/>
                <a:gdLst/>
                <a:ahLst/>
                <a:cxnLst/>
                <a:rect l="l" t="t" r="r" b="b"/>
                <a:pathLst>
                  <a:path w="85725" h="85725">
                    <a:moveTo>
                      <a:pt x="0" y="85725"/>
                    </a:moveTo>
                    <a:lnTo>
                      <a:pt x="85725" y="0"/>
                    </a:lnTo>
                  </a:path>
                </a:pathLst>
              </a:custGeom>
              <a:noFill/>
              <a:ln w="14288">
                <a:solidFill>
                  <a:schemeClr val="accent2"/>
                </a:solidFill>
              </a:ln>
            </p:spPr>
          </p:sp>
          <p:sp>
            <p:nvSpPr>
              <p:cNvPr id="13" name="Freeform 13"/>
              <p:cNvSpPr/>
              <p:nvPr/>
            </p:nvSpPr>
            <p:spPr>
              <a:xfrm>
                <a:off x="11210925" y="3848100"/>
                <a:ext cx="47625" cy="47625"/>
              </a:xfrm>
              <a:custGeom>
                <a:avLst/>
                <a:gdLst/>
                <a:ahLst/>
                <a:cxnLst/>
                <a:rect l="l" t="t" r="r" b="b"/>
                <a:pathLst>
                  <a:path w="47625" h="47625">
                    <a:moveTo>
                      <a:pt x="0" y="0"/>
                    </a:moveTo>
                    <a:lnTo>
                      <a:pt x="47625" y="0"/>
                    </a:lnTo>
                    <a:lnTo>
                      <a:pt x="47625" y="47625"/>
                    </a:lnTo>
                  </a:path>
                </a:pathLst>
              </a:custGeom>
              <a:noFill/>
              <a:ln w="14288">
                <a:solidFill>
                  <a:schemeClr val="accent2"/>
                </a:solidFill>
              </a:ln>
            </p:spPr>
          </p:sp>
        </p:grpSp>
        <p:sp>
          <p:nvSpPr>
            <p:cNvPr id="15" name="TextBox 15"/>
            <p:cNvSpPr txBox="1"/>
            <p:nvPr/>
          </p:nvSpPr>
          <p:spPr>
            <a:xfrm>
              <a:off x="6522339" y="3806190"/>
              <a:ext cx="4440555" cy="352044"/>
            </a:xfrm>
            <a:prstGeom prst="rect">
              <a:avLst/>
            </a:prstGeom>
            <a:noFill/>
            <a:ln>
              <a:noFill/>
            </a:ln>
          </p:spPr>
          <p:txBody>
            <a:bodyPr wrap="none" lIns="0" tIns="0" rIns="0" bIns="0" anchor="t" anchorCtr="0">
              <a:spAutoFit/>
            </a:bodyPr>
            <a:lstStyle/>
            <a:p>
              <a:pPr algn="r" rtl="1"/>
              <a:r>
                <a:rPr lang="ar-SA" sz="1800" u="sng" dirty="0">
                  <a:solidFill>
                    <a:srgbClr val="F6EFE4"/>
                  </a:solidFill>
                  <a:latin typeface="+mn-lt"/>
                  <a:ea typeface="+mn-ea"/>
                  <a:cs typeface="+mn-cs"/>
                  <a:hlinkClick r:id="rId3"/>
                  <a:rtl val="1"/>
                </a:rPr>
                <a:t>اليونسكو: القهوة العربية، رمز للكرم</a:t>
              </a:r>
            </a:p>
          </p:txBody>
        </p:sp>
        <p:grpSp>
          <p:nvGrpSpPr>
            <p:cNvPr id="19" name="Group 19"/>
            <p:cNvGrpSpPr/>
            <p:nvPr/>
          </p:nvGrpSpPr>
          <p:grpSpPr>
            <a:xfrm>
              <a:off x="11106150" y="4191000"/>
              <a:ext cx="152400" cy="152400"/>
              <a:chOff x="11106150" y="4191000"/>
              <a:chExt cx="152400" cy="152400"/>
            </a:xfrm>
          </p:grpSpPr>
          <p:sp>
            <p:nvSpPr>
              <p:cNvPr id="16" name="Freeform 16"/>
              <p:cNvSpPr/>
              <p:nvPr/>
            </p:nvSpPr>
            <p:spPr>
              <a:xfrm>
                <a:off x="11106150" y="4210050"/>
                <a:ext cx="133350" cy="133350"/>
              </a:xfrm>
              <a:custGeom>
                <a:avLst/>
                <a:gdLst/>
                <a:ahLst/>
                <a:cxnLst/>
                <a:rect l="l" t="t" r="r" b="b"/>
                <a:pathLst>
                  <a:path w="133350" h="133350">
                    <a:moveTo>
                      <a:pt x="76200" y="0"/>
                    </a:moveTo>
                    <a:lnTo>
                      <a:pt x="19050" y="0"/>
                    </a:lnTo>
                    <a:cubicBezTo>
                      <a:pt x="8529" y="0"/>
                      <a:pt x="0" y="8529"/>
                      <a:pt x="0" y="19050"/>
                    </a:cubicBezTo>
                    <a:lnTo>
                      <a:pt x="0" y="114300"/>
                    </a:lnTo>
                    <a:cubicBezTo>
                      <a:pt x="0" y="124821"/>
                      <a:pt x="8529" y="133350"/>
                      <a:pt x="19050" y="133350"/>
                    </a:cubicBezTo>
                    <a:lnTo>
                      <a:pt x="114300" y="133350"/>
                    </a:lnTo>
                    <a:cubicBezTo>
                      <a:pt x="124821" y="133350"/>
                      <a:pt x="133350" y="124821"/>
                      <a:pt x="133350" y="114300"/>
                    </a:cubicBezTo>
                    <a:lnTo>
                      <a:pt x="133350" y="57150"/>
                    </a:lnTo>
                  </a:path>
                </a:pathLst>
              </a:custGeom>
              <a:noFill/>
              <a:ln w="14288">
                <a:solidFill>
                  <a:schemeClr val="accent2"/>
                </a:solidFill>
              </a:ln>
            </p:spPr>
          </p:sp>
          <p:sp>
            <p:nvSpPr>
              <p:cNvPr id="17" name="Freeform 17"/>
              <p:cNvSpPr/>
              <p:nvPr/>
            </p:nvSpPr>
            <p:spPr>
              <a:xfrm>
                <a:off x="11172825" y="4191000"/>
                <a:ext cx="85725" cy="85725"/>
              </a:xfrm>
              <a:custGeom>
                <a:avLst/>
                <a:gdLst/>
                <a:ahLst/>
                <a:cxnLst/>
                <a:rect l="l" t="t" r="r" b="b"/>
                <a:pathLst>
                  <a:path w="85725" h="85725">
                    <a:moveTo>
                      <a:pt x="0" y="85725"/>
                    </a:moveTo>
                    <a:lnTo>
                      <a:pt x="85725" y="0"/>
                    </a:lnTo>
                  </a:path>
                </a:pathLst>
              </a:custGeom>
              <a:noFill/>
              <a:ln w="14288">
                <a:solidFill>
                  <a:schemeClr val="accent2"/>
                </a:solidFill>
              </a:ln>
            </p:spPr>
          </p:sp>
          <p:sp>
            <p:nvSpPr>
              <p:cNvPr id="18" name="Freeform 18"/>
              <p:cNvSpPr/>
              <p:nvPr/>
            </p:nvSpPr>
            <p:spPr>
              <a:xfrm>
                <a:off x="11210925" y="4191000"/>
                <a:ext cx="47625" cy="47625"/>
              </a:xfrm>
              <a:custGeom>
                <a:avLst/>
                <a:gdLst/>
                <a:ahLst/>
                <a:cxnLst/>
                <a:rect l="l" t="t" r="r" b="b"/>
                <a:pathLst>
                  <a:path w="47625" h="47625">
                    <a:moveTo>
                      <a:pt x="0" y="0"/>
                    </a:moveTo>
                    <a:lnTo>
                      <a:pt x="47625" y="0"/>
                    </a:lnTo>
                    <a:lnTo>
                      <a:pt x="47625" y="47625"/>
                    </a:lnTo>
                  </a:path>
                </a:pathLst>
              </a:custGeom>
              <a:noFill/>
              <a:ln w="14288">
                <a:solidFill>
                  <a:schemeClr val="accent2"/>
                </a:solidFill>
              </a:ln>
            </p:spPr>
          </p:sp>
        </p:grpSp>
        <p:sp>
          <p:nvSpPr>
            <p:cNvPr id="20" name="TextBox 20"/>
            <p:cNvSpPr txBox="1"/>
            <p:nvPr/>
          </p:nvSpPr>
          <p:spPr>
            <a:xfrm>
              <a:off x="6522339" y="4149090"/>
              <a:ext cx="4440555" cy="352044"/>
            </a:xfrm>
            <a:prstGeom prst="rect">
              <a:avLst/>
            </a:prstGeom>
            <a:noFill/>
            <a:ln>
              <a:noFill/>
            </a:ln>
          </p:spPr>
          <p:txBody>
            <a:bodyPr wrap="none" lIns="0" tIns="0" rIns="0" bIns="0" anchor="t" anchorCtr="0">
              <a:spAutoFit/>
            </a:bodyPr>
            <a:lstStyle/>
            <a:p>
              <a:pPr algn="r" rtl="1"/>
              <a:r>
                <a:rPr lang="ar-SA" sz="1800" u="sng" dirty="0">
                  <a:solidFill>
                    <a:srgbClr val="F6EFE4"/>
                  </a:solidFill>
                  <a:latin typeface="+mn-lt"/>
                  <a:ea typeface="+mn-ea"/>
                  <a:cs typeface="+mn-cs"/>
                  <a:hlinkClick r:id="rId4"/>
                  <a:rtl val="1"/>
                </a:rPr>
                <a:t>اليونسكو: معارف زراعة البن الخولاني</a:t>
              </a:r>
            </a:p>
          </p:txBody>
        </p:sp>
        <p:grpSp>
          <p:nvGrpSpPr>
            <p:cNvPr id="24" name="Group 24"/>
            <p:cNvGrpSpPr/>
            <p:nvPr/>
          </p:nvGrpSpPr>
          <p:grpSpPr>
            <a:xfrm>
              <a:off x="11106150" y="4533900"/>
              <a:ext cx="152400" cy="152400"/>
              <a:chOff x="11106150" y="4533900"/>
              <a:chExt cx="152400" cy="152400"/>
            </a:xfrm>
          </p:grpSpPr>
          <p:sp>
            <p:nvSpPr>
              <p:cNvPr id="21" name="Freeform 21"/>
              <p:cNvSpPr/>
              <p:nvPr/>
            </p:nvSpPr>
            <p:spPr>
              <a:xfrm>
                <a:off x="11106150" y="4552950"/>
                <a:ext cx="133350" cy="133350"/>
              </a:xfrm>
              <a:custGeom>
                <a:avLst/>
                <a:gdLst/>
                <a:ahLst/>
                <a:cxnLst/>
                <a:rect l="l" t="t" r="r" b="b"/>
                <a:pathLst>
                  <a:path w="133350" h="133350">
                    <a:moveTo>
                      <a:pt x="76200" y="0"/>
                    </a:moveTo>
                    <a:lnTo>
                      <a:pt x="19050" y="0"/>
                    </a:lnTo>
                    <a:cubicBezTo>
                      <a:pt x="8529" y="0"/>
                      <a:pt x="0" y="8529"/>
                      <a:pt x="0" y="19050"/>
                    </a:cubicBezTo>
                    <a:lnTo>
                      <a:pt x="0" y="114300"/>
                    </a:lnTo>
                    <a:cubicBezTo>
                      <a:pt x="0" y="124821"/>
                      <a:pt x="8529" y="133350"/>
                      <a:pt x="19050" y="133350"/>
                    </a:cubicBezTo>
                    <a:lnTo>
                      <a:pt x="114300" y="133350"/>
                    </a:lnTo>
                    <a:cubicBezTo>
                      <a:pt x="124821" y="133350"/>
                      <a:pt x="133350" y="124821"/>
                      <a:pt x="133350" y="114300"/>
                    </a:cubicBezTo>
                    <a:lnTo>
                      <a:pt x="133350" y="57150"/>
                    </a:lnTo>
                  </a:path>
                </a:pathLst>
              </a:custGeom>
              <a:noFill/>
              <a:ln w="14288">
                <a:solidFill>
                  <a:schemeClr val="accent2"/>
                </a:solidFill>
              </a:ln>
            </p:spPr>
          </p:sp>
          <p:sp>
            <p:nvSpPr>
              <p:cNvPr id="22" name="Freeform 22"/>
              <p:cNvSpPr/>
              <p:nvPr/>
            </p:nvSpPr>
            <p:spPr>
              <a:xfrm>
                <a:off x="11172825" y="4533900"/>
                <a:ext cx="85725" cy="85725"/>
              </a:xfrm>
              <a:custGeom>
                <a:avLst/>
                <a:gdLst/>
                <a:ahLst/>
                <a:cxnLst/>
                <a:rect l="l" t="t" r="r" b="b"/>
                <a:pathLst>
                  <a:path w="85725" h="85725">
                    <a:moveTo>
                      <a:pt x="0" y="85725"/>
                    </a:moveTo>
                    <a:lnTo>
                      <a:pt x="85725" y="0"/>
                    </a:lnTo>
                  </a:path>
                </a:pathLst>
              </a:custGeom>
              <a:noFill/>
              <a:ln w="14288">
                <a:solidFill>
                  <a:schemeClr val="accent2"/>
                </a:solidFill>
              </a:ln>
            </p:spPr>
          </p:sp>
          <p:sp>
            <p:nvSpPr>
              <p:cNvPr id="23" name="Freeform 23"/>
              <p:cNvSpPr/>
              <p:nvPr/>
            </p:nvSpPr>
            <p:spPr>
              <a:xfrm>
                <a:off x="11210925" y="4533900"/>
                <a:ext cx="47625" cy="47625"/>
              </a:xfrm>
              <a:custGeom>
                <a:avLst/>
                <a:gdLst/>
                <a:ahLst/>
                <a:cxnLst/>
                <a:rect l="l" t="t" r="r" b="b"/>
                <a:pathLst>
                  <a:path w="47625" h="47625">
                    <a:moveTo>
                      <a:pt x="0" y="0"/>
                    </a:moveTo>
                    <a:lnTo>
                      <a:pt x="47625" y="0"/>
                    </a:lnTo>
                    <a:lnTo>
                      <a:pt x="47625" y="47625"/>
                    </a:lnTo>
                  </a:path>
                </a:pathLst>
              </a:custGeom>
              <a:noFill/>
              <a:ln w="14288">
                <a:solidFill>
                  <a:schemeClr val="accent2"/>
                </a:solidFill>
              </a:ln>
            </p:spPr>
          </p:sp>
        </p:grpSp>
        <p:sp>
          <p:nvSpPr>
            <p:cNvPr id="25" name="TextBox 25"/>
            <p:cNvSpPr txBox="1"/>
            <p:nvPr/>
          </p:nvSpPr>
          <p:spPr>
            <a:xfrm>
              <a:off x="5044211" y="4491990"/>
              <a:ext cx="5918683" cy="352044"/>
            </a:xfrm>
            <a:prstGeom prst="rect">
              <a:avLst/>
            </a:prstGeom>
            <a:noFill/>
            <a:ln>
              <a:noFill/>
            </a:ln>
          </p:spPr>
          <p:txBody>
            <a:bodyPr wrap="none" lIns="0" tIns="0" rIns="0" bIns="0" anchor="t" anchorCtr="0">
              <a:spAutoFit/>
            </a:bodyPr>
            <a:lstStyle/>
            <a:p>
              <a:pPr algn="r" rtl="1"/>
              <a:r>
                <a:rPr lang="ar-SA" sz="1800" u="sng" dirty="0">
                  <a:solidFill>
                    <a:srgbClr val="F6EFE4"/>
                  </a:solidFill>
                  <a:latin typeface="+mn-lt"/>
                  <a:ea typeface="+mn-ea"/>
                  <a:cs typeface="+mn-cs"/>
                  <a:hlinkClick r:id="rId5"/>
                  <a:rtl val="1"/>
                </a:rPr>
                <a:t>دائرة الثقافة والسياحة – أبوظبي: القهوة العربية</a:t>
              </a:r>
            </a:p>
          </p:txBody>
        </p:sp>
        <p:grpSp>
          <p:nvGrpSpPr>
            <p:cNvPr id="29" name="Group 29"/>
            <p:cNvGrpSpPr/>
            <p:nvPr/>
          </p:nvGrpSpPr>
          <p:grpSpPr>
            <a:xfrm>
              <a:off x="11106150" y="4876800"/>
              <a:ext cx="152400" cy="152400"/>
              <a:chOff x="11106150" y="4876800"/>
              <a:chExt cx="152400" cy="152400"/>
            </a:xfrm>
          </p:grpSpPr>
          <p:sp>
            <p:nvSpPr>
              <p:cNvPr id="26" name="Freeform 26"/>
              <p:cNvSpPr/>
              <p:nvPr/>
            </p:nvSpPr>
            <p:spPr>
              <a:xfrm>
                <a:off x="11106150" y="4895850"/>
                <a:ext cx="133350" cy="133350"/>
              </a:xfrm>
              <a:custGeom>
                <a:avLst/>
                <a:gdLst/>
                <a:ahLst/>
                <a:cxnLst/>
                <a:rect l="l" t="t" r="r" b="b"/>
                <a:pathLst>
                  <a:path w="133350" h="133350">
                    <a:moveTo>
                      <a:pt x="76200" y="0"/>
                    </a:moveTo>
                    <a:lnTo>
                      <a:pt x="19050" y="0"/>
                    </a:lnTo>
                    <a:cubicBezTo>
                      <a:pt x="8529" y="0"/>
                      <a:pt x="0" y="8529"/>
                      <a:pt x="0" y="19050"/>
                    </a:cubicBezTo>
                    <a:lnTo>
                      <a:pt x="0" y="114300"/>
                    </a:lnTo>
                    <a:cubicBezTo>
                      <a:pt x="0" y="124821"/>
                      <a:pt x="8529" y="133350"/>
                      <a:pt x="19050" y="133350"/>
                    </a:cubicBezTo>
                    <a:lnTo>
                      <a:pt x="114300" y="133350"/>
                    </a:lnTo>
                    <a:cubicBezTo>
                      <a:pt x="124821" y="133350"/>
                      <a:pt x="133350" y="124821"/>
                      <a:pt x="133350" y="114300"/>
                    </a:cubicBezTo>
                    <a:lnTo>
                      <a:pt x="133350" y="57150"/>
                    </a:lnTo>
                  </a:path>
                </a:pathLst>
              </a:custGeom>
              <a:noFill/>
              <a:ln w="14288">
                <a:solidFill>
                  <a:schemeClr val="accent2"/>
                </a:solidFill>
              </a:ln>
            </p:spPr>
          </p:sp>
          <p:sp>
            <p:nvSpPr>
              <p:cNvPr id="27" name="Freeform 27"/>
              <p:cNvSpPr/>
              <p:nvPr/>
            </p:nvSpPr>
            <p:spPr>
              <a:xfrm>
                <a:off x="11172825" y="4876800"/>
                <a:ext cx="85725" cy="85725"/>
              </a:xfrm>
              <a:custGeom>
                <a:avLst/>
                <a:gdLst/>
                <a:ahLst/>
                <a:cxnLst/>
                <a:rect l="l" t="t" r="r" b="b"/>
                <a:pathLst>
                  <a:path w="85725" h="85725">
                    <a:moveTo>
                      <a:pt x="0" y="85725"/>
                    </a:moveTo>
                    <a:lnTo>
                      <a:pt x="85725" y="0"/>
                    </a:lnTo>
                  </a:path>
                </a:pathLst>
              </a:custGeom>
              <a:noFill/>
              <a:ln w="14288">
                <a:solidFill>
                  <a:schemeClr val="accent2"/>
                </a:solidFill>
              </a:ln>
            </p:spPr>
          </p:sp>
          <p:sp>
            <p:nvSpPr>
              <p:cNvPr id="28" name="Freeform 28"/>
              <p:cNvSpPr/>
              <p:nvPr/>
            </p:nvSpPr>
            <p:spPr>
              <a:xfrm>
                <a:off x="11210925" y="4876800"/>
                <a:ext cx="47625" cy="47625"/>
              </a:xfrm>
              <a:custGeom>
                <a:avLst/>
                <a:gdLst/>
                <a:ahLst/>
                <a:cxnLst/>
                <a:rect l="l" t="t" r="r" b="b"/>
                <a:pathLst>
                  <a:path w="47625" h="47625">
                    <a:moveTo>
                      <a:pt x="0" y="0"/>
                    </a:moveTo>
                    <a:lnTo>
                      <a:pt x="47625" y="0"/>
                    </a:lnTo>
                    <a:lnTo>
                      <a:pt x="47625" y="47625"/>
                    </a:lnTo>
                  </a:path>
                </a:pathLst>
              </a:custGeom>
              <a:noFill/>
              <a:ln w="14288">
                <a:solidFill>
                  <a:schemeClr val="accent2"/>
                </a:solidFill>
              </a:ln>
            </p:spPr>
          </p:sp>
        </p:grpSp>
        <p:sp>
          <p:nvSpPr>
            <p:cNvPr id="30" name="TextBox 30"/>
            <p:cNvSpPr txBox="1"/>
            <p:nvPr/>
          </p:nvSpPr>
          <p:spPr>
            <a:xfrm>
              <a:off x="5516728" y="4834890"/>
              <a:ext cx="5446166" cy="352044"/>
            </a:xfrm>
            <a:prstGeom prst="rect">
              <a:avLst/>
            </a:prstGeom>
            <a:noFill/>
            <a:ln>
              <a:noFill/>
            </a:ln>
          </p:spPr>
          <p:txBody>
            <a:bodyPr wrap="none" lIns="0" tIns="0" rIns="0" bIns="0" anchor="t" anchorCtr="0">
              <a:spAutoFit/>
            </a:bodyPr>
            <a:lstStyle/>
            <a:p>
              <a:pPr algn="r" rtl="1"/>
              <a:r>
                <a:rPr lang="ar-SA" sz="1800" u="sng" dirty="0">
                  <a:solidFill>
                    <a:srgbClr val="F6EFE4"/>
                  </a:solidFill>
                  <a:latin typeface="+mn-lt"/>
                  <a:ea typeface="+mn-ea"/>
                  <a:cs typeface="+mn-cs"/>
                  <a:hlinkClick r:id="rId6"/>
                  <a:rtl val="1"/>
                </a:rPr>
                <a:t>وزارة البيئة والمياه والزراعة: البن السعودي</a:t>
              </a:r>
            </a:p>
          </p:txBody>
        </p:sp>
        <p:grpSp>
          <p:nvGrpSpPr>
            <p:cNvPr id="34" name="Group 34"/>
            <p:cNvGrpSpPr/>
            <p:nvPr/>
          </p:nvGrpSpPr>
          <p:grpSpPr>
            <a:xfrm>
              <a:off x="11106150" y="5219700"/>
              <a:ext cx="152400" cy="152400"/>
              <a:chOff x="11106150" y="5219700"/>
              <a:chExt cx="152400" cy="152400"/>
            </a:xfrm>
          </p:grpSpPr>
          <p:sp>
            <p:nvSpPr>
              <p:cNvPr id="31" name="Freeform 31"/>
              <p:cNvSpPr/>
              <p:nvPr/>
            </p:nvSpPr>
            <p:spPr>
              <a:xfrm>
                <a:off x="11106150" y="5238750"/>
                <a:ext cx="133350" cy="133350"/>
              </a:xfrm>
              <a:custGeom>
                <a:avLst/>
                <a:gdLst/>
                <a:ahLst/>
                <a:cxnLst/>
                <a:rect l="l" t="t" r="r" b="b"/>
                <a:pathLst>
                  <a:path w="133350" h="133350">
                    <a:moveTo>
                      <a:pt x="76200" y="0"/>
                    </a:moveTo>
                    <a:lnTo>
                      <a:pt x="19050" y="0"/>
                    </a:lnTo>
                    <a:cubicBezTo>
                      <a:pt x="8529" y="0"/>
                      <a:pt x="0" y="8529"/>
                      <a:pt x="0" y="19050"/>
                    </a:cubicBezTo>
                    <a:lnTo>
                      <a:pt x="0" y="114300"/>
                    </a:lnTo>
                    <a:cubicBezTo>
                      <a:pt x="0" y="124821"/>
                      <a:pt x="8529" y="133350"/>
                      <a:pt x="19050" y="133350"/>
                    </a:cubicBezTo>
                    <a:lnTo>
                      <a:pt x="114300" y="133350"/>
                    </a:lnTo>
                    <a:cubicBezTo>
                      <a:pt x="124821" y="133350"/>
                      <a:pt x="133350" y="124821"/>
                      <a:pt x="133350" y="114300"/>
                    </a:cubicBezTo>
                    <a:lnTo>
                      <a:pt x="133350" y="57150"/>
                    </a:lnTo>
                  </a:path>
                </a:pathLst>
              </a:custGeom>
              <a:noFill/>
              <a:ln w="14288">
                <a:solidFill>
                  <a:schemeClr val="accent2"/>
                </a:solidFill>
              </a:ln>
            </p:spPr>
          </p:sp>
          <p:sp>
            <p:nvSpPr>
              <p:cNvPr id="32" name="Freeform 32"/>
              <p:cNvSpPr/>
              <p:nvPr/>
            </p:nvSpPr>
            <p:spPr>
              <a:xfrm>
                <a:off x="11172825" y="5219700"/>
                <a:ext cx="85725" cy="85725"/>
              </a:xfrm>
              <a:custGeom>
                <a:avLst/>
                <a:gdLst/>
                <a:ahLst/>
                <a:cxnLst/>
                <a:rect l="l" t="t" r="r" b="b"/>
                <a:pathLst>
                  <a:path w="85725" h="85725">
                    <a:moveTo>
                      <a:pt x="0" y="85725"/>
                    </a:moveTo>
                    <a:lnTo>
                      <a:pt x="85725" y="0"/>
                    </a:lnTo>
                  </a:path>
                </a:pathLst>
              </a:custGeom>
              <a:noFill/>
              <a:ln w="14288">
                <a:solidFill>
                  <a:schemeClr val="accent2"/>
                </a:solidFill>
              </a:ln>
            </p:spPr>
          </p:sp>
          <p:sp>
            <p:nvSpPr>
              <p:cNvPr id="33" name="Freeform 33"/>
              <p:cNvSpPr/>
              <p:nvPr/>
            </p:nvSpPr>
            <p:spPr>
              <a:xfrm>
                <a:off x="11210925" y="5219700"/>
                <a:ext cx="47625" cy="47625"/>
              </a:xfrm>
              <a:custGeom>
                <a:avLst/>
                <a:gdLst/>
                <a:ahLst/>
                <a:cxnLst/>
                <a:rect l="l" t="t" r="r" b="b"/>
                <a:pathLst>
                  <a:path w="47625" h="47625">
                    <a:moveTo>
                      <a:pt x="0" y="0"/>
                    </a:moveTo>
                    <a:lnTo>
                      <a:pt x="47625" y="0"/>
                    </a:lnTo>
                    <a:lnTo>
                      <a:pt x="47625" y="47625"/>
                    </a:lnTo>
                  </a:path>
                </a:pathLst>
              </a:custGeom>
              <a:noFill/>
              <a:ln w="14288">
                <a:solidFill>
                  <a:schemeClr val="accent2"/>
                </a:solidFill>
              </a:ln>
            </p:spPr>
          </p:sp>
        </p:grpSp>
        <p:sp>
          <p:nvSpPr>
            <p:cNvPr id="35" name="TextBox 35"/>
            <p:cNvSpPr txBox="1"/>
            <p:nvPr/>
          </p:nvSpPr>
          <p:spPr>
            <a:xfrm>
              <a:off x="5843854" y="5177790"/>
              <a:ext cx="5119040" cy="352044"/>
            </a:xfrm>
            <a:prstGeom prst="rect">
              <a:avLst/>
            </a:prstGeom>
            <a:noFill/>
            <a:ln>
              <a:noFill/>
            </a:ln>
          </p:spPr>
          <p:txBody>
            <a:bodyPr wrap="none" lIns="0" tIns="0" rIns="0" bIns="0" anchor="t" anchorCtr="0">
              <a:spAutoFit/>
            </a:bodyPr>
            <a:lstStyle/>
            <a:p>
              <a:pPr algn="r" rtl="1"/>
              <a:r>
                <a:rPr lang="ar-SA" sz="1800" u="sng" dirty="0">
                  <a:solidFill>
                    <a:srgbClr val="F6EFE4"/>
                  </a:solidFill>
                  <a:latin typeface="+mn-lt"/>
                  <a:ea typeface="+mn-ea"/>
                  <a:cs typeface="+mn-cs"/>
                  <a:hlinkClick r:id="rId7"/>
                  <a:rtl val="1"/>
                </a:rPr>
                <a:t>واس: ختام مبادرة عام القهوة السعودية 2022</a:t>
              </a:r>
            </a:p>
          </p:txBody>
        </p:sp>
        <p:grpSp>
          <p:nvGrpSpPr>
            <p:cNvPr id="39" name="Group 39"/>
            <p:cNvGrpSpPr/>
            <p:nvPr/>
          </p:nvGrpSpPr>
          <p:grpSpPr>
            <a:xfrm>
              <a:off x="11106150" y="5562600"/>
              <a:ext cx="152400" cy="152400"/>
              <a:chOff x="11106150" y="5562600"/>
              <a:chExt cx="152400" cy="152400"/>
            </a:xfrm>
          </p:grpSpPr>
          <p:sp>
            <p:nvSpPr>
              <p:cNvPr id="36" name="Freeform 36"/>
              <p:cNvSpPr/>
              <p:nvPr/>
            </p:nvSpPr>
            <p:spPr>
              <a:xfrm>
                <a:off x="11106150" y="5581650"/>
                <a:ext cx="133350" cy="133350"/>
              </a:xfrm>
              <a:custGeom>
                <a:avLst/>
                <a:gdLst/>
                <a:ahLst/>
                <a:cxnLst/>
                <a:rect l="l" t="t" r="r" b="b"/>
                <a:pathLst>
                  <a:path w="133350" h="133350">
                    <a:moveTo>
                      <a:pt x="76200" y="0"/>
                    </a:moveTo>
                    <a:lnTo>
                      <a:pt x="19050" y="0"/>
                    </a:lnTo>
                    <a:cubicBezTo>
                      <a:pt x="8529" y="0"/>
                      <a:pt x="0" y="8529"/>
                      <a:pt x="0" y="19050"/>
                    </a:cubicBezTo>
                    <a:lnTo>
                      <a:pt x="0" y="114300"/>
                    </a:lnTo>
                    <a:cubicBezTo>
                      <a:pt x="0" y="124821"/>
                      <a:pt x="8529" y="133350"/>
                      <a:pt x="19050" y="133350"/>
                    </a:cubicBezTo>
                    <a:lnTo>
                      <a:pt x="114300" y="133350"/>
                    </a:lnTo>
                    <a:cubicBezTo>
                      <a:pt x="124821" y="133350"/>
                      <a:pt x="133350" y="124821"/>
                      <a:pt x="133350" y="114300"/>
                    </a:cubicBezTo>
                    <a:lnTo>
                      <a:pt x="133350" y="57150"/>
                    </a:lnTo>
                  </a:path>
                </a:pathLst>
              </a:custGeom>
              <a:noFill/>
              <a:ln w="14288">
                <a:solidFill>
                  <a:schemeClr val="accent2"/>
                </a:solidFill>
              </a:ln>
            </p:spPr>
          </p:sp>
          <p:sp>
            <p:nvSpPr>
              <p:cNvPr id="37" name="Freeform 37"/>
              <p:cNvSpPr/>
              <p:nvPr/>
            </p:nvSpPr>
            <p:spPr>
              <a:xfrm>
                <a:off x="11172825" y="5562600"/>
                <a:ext cx="85725" cy="85725"/>
              </a:xfrm>
              <a:custGeom>
                <a:avLst/>
                <a:gdLst/>
                <a:ahLst/>
                <a:cxnLst/>
                <a:rect l="l" t="t" r="r" b="b"/>
                <a:pathLst>
                  <a:path w="85725" h="85725">
                    <a:moveTo>
                      <a:pt x="0" y="85725"/>
                    </a:moveTo>
                    <a:lnTo>
                      <a:pt x="85725" y="0"/>
                    </a:lnTo>
                  </a:path>
                </a:pathLst>
              </a:custGeom>
              <a:noFill/>
              <a:ln w="14288">
                <a:solidFill>
                  <a:schemeClr val="accent2"/>
                </a:solidFill>
              </a:ln>
            </p:spPr>
          </p:sp>
          <p:sp>
            <p:nvSpPr>
              <p:cNvPr id="38" name="Freeform 38"/>
              <p:cNvSpPr/>
              <p:nvPr/>
            </p:nvSpPr>
            <p:spPr>
              <a:xfrm>
                <a:off x="11210925" y="5562600"/>
                <a:ext cx="47625" cy="47625"/>
              </a:xfrm>
              <a:custGeom>
                <a:avLst/>
                <a:gdLst/>
                <a:ahLst/>
                <a:cxnLst/>
                <a:rect l="l" t="t" r="r" b="b"/>
                <a:pathLst>
                  <a:path w="47625" h="47625">
                    <a:moveTo>
                      <a:pt x="0" y="0"/>
                    </a:moveTo>
                    <a:lnTo>
                      <a:pt x="47625" y="0"/>
                    </a:lnTo>
                    <a:lnTo>
                      <a:pt x="47625" y="47625"/>
                    </a:lnTo>
                  </a:path>
                </a:pathLst>
              </a:custGeom>
              <a:noFill/>
              <a:ln w="14288">
                <a:solidFill>
                  <a:schemeClr val="accent2"/>
                </a:solidFill>
              </a:ln>
            </p:spPr>
          </p:sp>
        </p:grpSp>
        <p:sp>
          <p:nvSpPr>
            <p:cNvPr id="40" name="TextBox 40"/>
            <p:cNvSpPr txBox="1"/>
            <p:nvPr/>
          </p:nvSpPr>
          <p:spPr>
            <a:xfrm>
              <a:off x="7249287" y="5520690"/>
              <a:ext cx="3713607" cy="352044"/>
            </a:xfrm>
            <a:prstGeom prst="rect">
              <a:avLst/>
            </a:prstGeom>
            <a:noFill/>
            <a:ln>
              <a:noFill/>
            </a:ln>
          </p:spPr>
          <p:txBody>
            <a:bodyPr wrap="none" lIns="0" tIns="0" rIns="0" bIns="0" anchor="t" anchorCtr="0">
              <a:spAutoFit/>
            </a:bodyPr>
            <a:lstStyle/>
            <a:p>
              <a:pPr algn="r" rtl="1"/>
              <a:r>
                <a:rPr lang="ar-SA" sz="1800" u="sng" dirty="0">
                  <a:solidFill>
                    <a:srgbClr val="F6EFE4"/>
                  </a:solidFill>
                  <a:latin typeface="+mn-lt"/>
                  <a:ea typeface="+mn-ea"/>
                  <a:cs typeface="+mn-cs"/>
                  <a:hlinkClick r:id="rId8"/>
                  <a:rtl val="1"/>
                </a:rPr>
                <a:t>واس: إنتاج منطقة جازان من البن</a:t>
              </a:r>
            </a:p>
          </p:txBody>
        </p:sp>
      </p:grpSp>
      <p:grpSp>
        <p:nvGrpSpPr>
          <p:cNvPr id="43" name="image-note"/>
          <p:cNvGrpSpPr/>
          <p:nvPr/>
        </p:nvGrpSpPr>
        <p:grpSpPr>
          <a:xfrm>
            <a:off x="4352239" y="6042660"/>
            <a:ext cx="6950507" cy="234696"/>
            <a:chOff x="4352239" y="6042660"/>
            <a:chExt cx="6950507" cy="234696"/>
          </a:xfrm>
        </p:grpSpPr>
        <p:sp>
          <p:nvSpPr>
            <p:cNvPr id="42" name="TextBox 42"/>
            <p:cNvSpPr txBox="1"/>
            <p:nvPr/>
          </p:nvSpPr>
          <p:spPr>
            <a:xfrm>
              <a:off x="4352239" y="6042660"/>
              <a:ext cx="6950507" cy="234696"/>
            </a:xfrm>
            <a:prstGeom prst="rect">
              <a:avLst/>
            </a:prstGeom>
            <a:noFill/>
            <a:ln>
              <a:noFill/>
            </a:ln>
          </p:spPr>
          <p:txBody>
            <a:bodyPr wrap="none" lIns="0" tIns="0" rIns="0" bIns="0" anchor="t" anchorCtr="0">
              <a:spAutoFit/>
            </a:bodyPr>
            <a:lstStyle/>
            <a:p>
              <a:pPr algn="r" rtl="1"/>
              <a:r>
                <a:rPr lang="ar-SA" sz="1200" dirty="0">
                  <a:solidFill>
                    <a:srgbClr val="EADCC6"/>
                  </a:solidFill>
                  <a:latin typeface="+mn-lt"/>
                  <a:ea typeface="+mn-ea"/>
                  <a:cs typeface="+mn-cs"/>
                  <a:rtl val="1"/>
                </a:rPr>
                <a:t>جميع الصور في العرض توضيحية مولَّدة بالذكاء الاصطناعي، ولا تمثّل أماكن أو أشخاصاً بعينهم</a:t>
              </a:r>
            </a:p>
          </p:txBody>
        </p:sp>
      </p:grpSp>
      <p:sp>
        <p:nvSpPr>
          <p:cNvPr id="44" name="page-number"/>
          <p:cNvSpPr txBox="1"/>
          <p:nvPr/>
        </p:nvSpPr>
        <p:spPr>
          <a:xfrm>
            <a:off x="679704" y="6347460"/>
            <a:ext cx="189890" cy="234696"/>
          </a:xfrm>
          <a:prstGeom prst="rect">
            <a:avLst/>
          </a:prstGeom>
          <a:noFill/>
          <a:ln>
            <a:noFill/>
          </a:ln>
        </p:spPr>
        <p:txBody>
          <a:bodyPr wrap="none" lIns="0" tIns="0" rIns="0" bIns="0" anchor="t" anchorCtr="0">
            <a:spAutoFit/>
          </a:bodyPr>
          <a:lstStyle/>
          <a:p>
            <a:pPr algn="l" rtl="1"/>
            <a:r>
              <a:rPr lang="ar-SA" sz="1200" dirty="0">
                <a:solidFill>
                  <a:srgbClr val="EADCC6"/>
                </a:solidFill>
                <a:latin typeface="+mn-lt"/>
                <a:ea typeface="+mn-ea"/>
                <a:cs typeface="+mn-cs"/>
              </a:rPr>
              <a:t>15</a:t>
            </a:r>
          </a:p>
        </p:txBody>
      </p:sp>
    </p:spTree>
  </p:cSld>
  <p:clrMapOvr>
    <a:masterClrMapping/>
  </p:clrMapOvr>
  <p:transition xmlns:p14="http://schemas.microsoft.com/office/powerpoint/2010/main" p14:dur="8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p:tgtEl>
                                          <p:spTgt spid="9"/>
                                        </p:tgtEl>
                                      </p:cBhvr>
                                    </p:animEffect>
                                  </p:childTnLst>
                                </p:cTn>
                              </p:par>
                            </p:childTnLst>
                          </p:cTn>
                        </p:par>
                        <p:par>
                          <p:cTn id="8" fill="hold">
                            <p:stCondLst>
                              <p:cond delay="800"/>
                            </p:stCondLst>
                            <p:childTnLst>
                              <p:par>
                                <p:cTn xmlns:p="http://schemas.openxmlformats.org/presentationml/2006/main" id="9" presetID="22" presetClass="entr" presetSubtype="1" fill="hold" grpId="0" nodeType="afterEffect">
                                  <p:stCondLst>
                                    <p:cond delay="50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8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arabic_coffee_ar">
  <a:themeElements>
    <a:clrScheme name="ppt169_arabic_coffee_ar">
      <a:dk1>
        <a:srgbClr val="2B1D15"/>
      </a:dk1>
      <a:lt1>
        <a:srgbClr val="F6EFE4"/>
      </a:lt1>
      <a:dk2>
        <a:srgbClr val="1F497D"/>
      </a:dk2>
      <a:lt2>
        <a:srgbClr val="EADCC6"/>
      </a:lt2>
      <a:accent1>
        <a:srgbClr val="4A2C1D"/>
      </a:accent1>
      <a:accent2>
        <a:srgbClr val="B8862B"/>
      </a:accent2>
      <a:accent3>
        <a:srgbClr val="5E7D4F"/>
      </a:accent3>
      <a:accent4>
        <a:srgbClr val="4A2C1D"/>
      </a:accent4>
      <a:accent5>
        <a:srgbClr val="6E5A4C"/>
      </a:accent5>
      <a:accent6>
        <a:srgbClr val="D6C3A5"/>
      </a:accent6>
      <a:hlink>
        <a:srgbClr val="B8862B"/>
      </a:hlink>
      <a:folHlink>
        <a:srgbClr val="5E7D4F"/>
      </a:folHlink>
    </a:clrScheme>
    <a:fontScheme name="ppt169_arabic_coffee_ar">
      <a:majorFont>
        <a:latin typeface="Times New Roman"/>
        <a:ea typeface="SimSun"/>
        <a:cs typeface="Times New Roman"/>
        <a:font script="Jpan" typeface="SimSun"/>
        <a:font script="Hang" typeface="SimSun"/>
        <a:font script="Hans" typeface="SimSun"/>
        <a:font script="Hant" typeface="SimSun"/>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egoe UI"/>
        <a:ea typeface="Microsoft YaHei"/>
        <a:cs typeface="Segoe UI"/>
        <a:font script="Jpan" typeface="Microsoft YaHei"/>
        <a:font script="Hang" typeface="Microsoft YaHei"/>
        <a:font script="Hans" typeface="Microsoft YaHei"/>
        <a:font script="Hant" typeface="Microsoft YaHei"/>
        <a:font script="Arab" typeface="Segoe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arabic_coffee_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arabic_coffee_ar">
  <a:themeElements>
    <a:clrScheme name="ppt169_arabic_coffee_ar">
      <a:dk1>
        <a:srgbClr val="2B1D15"/>
      </a:dk1>
      <a:lt1>
        <a:srgbClr val="F6EFE4"/>
      </a:lt1>
      <a:dk2>
        <a:srgbClr val="1F497D"/>
      </a:dk2>
      <a:lt2>
        <a:srgbClr val="EADCC6"/>
      </a:lt2>
      <a:accent1>
        <a:srgbClr val="4A2C1D"/>
      </a:accent1>
      <a:accent2>
        <a:srgbClr val="B8862B"/>
      </a:accent2>
      <a:accent3>
        <a:srgbClr val="5E7D4F"/>
      </a:accent3>
      <a:accent4>
        <a:srgbClr val="4A2C1D"/>
      </a:accent4>
      <a:accent5>
        <a:srgbClr val="6E5A4C"/>
      </a:accent5>
      <a:accent6>
        <a:srgbClr val="D6C3A5"/>
      </a:accent6>
      <a:hlink>
        <a:srgbClr val="B8862B"/>
      </a:hlink>
      <a:folHlink>
        <a:srgbClr val="5E7D4F"/>
      </a:folHlink>
    </a:clrScheme>
    <a:fontScheme name="ppt169_arabic_coffee_ar">
      <a:majorFont>
        <a:latin typeface="Times New Roman"/>
        <a:ea typeface="SimSun"/>
        <a:cs typeface="Times New Roman"/>
        <a:font script="Jpan" typeface="SimSun"/>
        <a:font script="Hang" typeface="SimSun"/>
        <a:font script="Hans" typeface="SimSun"/>
        <a:font script="Hant" typeface="SimSun"/>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egoe UI"/>
        <a:ea typeface="Microsoft YaHei"/>
        <a:cs typeface="Segoe UI"/>
        <a:font script="Jpan" typeface="Microsoft YaHei"/>
        <a:font script="Hang" typeface="Microsoft YaHei"/>
        <a:font script="Hans" typeface="Microsoft YaHei"/>
        <a:font script="Hant" typeface="Microsoft YaHei"/>
        <a:font script="Arab" typeface="Segoe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arabic_coffee_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ar-SA</dc:language>
  <cp:lastModifiedBy/>
  <cp:revision>1</cp:revision>
  <dcterms:created xsi:type="dcterms:W3CDTF">2026-09-12T05:14:20Z</dcterms:created>
  <dcterms:modified xsi:type="dcterms:W3CDTF">2026-09-12T05:14:20Z</dcterms:modified>
  <cp:category/>
  <cp:contentStatus/>
</cp:coreProperties>
</file>