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3"/>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  <Relationship Id="rId23"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en"/>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en"/>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en"/>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en"/>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en"/>
          </a:p>
        </p:txBody>
      </p:sp>
    </p:spTree>
  </p:cSld>
  <p:clrMap bg1="lt1" tx1="dk1" bg2="lt2" tx2="dk2" accent1="accent1" accent2="accent2" accent3="accent3" accent4="accent4" accent5="accent5" accent6="accent6" hlink="hlink" folHlink="folHlink"/>
  <p:hf/>
  <p:notesStyle>
    <a:lvl1pPr marL="0" algn="l">
      <a:defRPr sz="1200" lang="en"/>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Concrete, honest, unforgiving. Those three words are not an insult here — they are close to what the movement asked to be judged by. Brutalist architecture is a style that emerged in the nineteen fifties in the United Kingdom, among the reconstruction projects of the post-war era, and it stayed active until the early nineteen eighties, across every continent. The claim printed on the ink block is the source's own definition: minimalist construction showcasing the bare building materials and structural elements over decorative design. Hold on to that sentence, because everything that follows — the arguments for the style and the campaigns to demolish it — comes out of it. The photograph on the right is not a building, it is a wall: board-marked concrete, the surface this guide is really about.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The word arrived before the concrete, and it arrived in Sweden. The architect Hans Asplund coined the term nybrutalism — new brutalism — to describe Villa Göth, a modern brick home in Uppsala, designed in January nineteen fifty by his contemporaries Bengt Edman and Lennart Holm. There is no tower here, no raw concrete slab, no social housing. What the house had was the as-found approach that would later sit at the core of the movement: visible I-beams over the windows, exposed brick inside and out, and poured concrete keeping the tongue-and-groove pattern of the boards that formed it. Nothing was covered up, and nothing was smoothed. It is worth noting that the house outlived most of the towers built in its name — it was listed as historically significant by the Uppsala county administrative board on the third of March, nineteen ninety-five.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From one Swedish house the term travelled fast. In the summer of nineteen fifty a group of visiting English architects, including Michael Ventris, Oliver Cox and Graeme Shankland, picked it up, and it spread, in the phrase recorded at the time, like wildfire among a certain faction of young British architects. Three years later Alison Smithson put new brutalism into print for the first time, describing an unbuilt house in Soho in the November issue of Architectural Design, with the intention she stated plainly in the box on the right: to have the structure exposed entirely, without interior finishes wherever practicable. In nineteen fifty-four Hunstanton School completed in Norfolk — the first finished building anywhere that its own architects called new brutalist, and described at the time as the most truly modern building in England. The Sugden House followed in Watford a year later. Hunstanton itself was likely inspired by Mies van der Rohe's nineteen forty-six Alumni Memorial Hall in Chicago, so even the first brutalist building had a modernist parent.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So where did the concrete come from? From a critic. Reyner Banham, a British architectural historian, used new brutalism to identify both an ethic and an aesthetic style in his nineteen fifty-five essay, naming Hunstanton and the Soho house as the reference by which the new brutalism in architecture may be defined. He also tied the term to two French phrases: art brut, raw art, and béton brut, raw concrete. Eleven years later, in his book The New Brutalism: Ethic or Aesthetic?, he explained why that second phrase stuck. If there is one single verbal formula that has made the concept of brutalism admissible in most of the world's Western languages, he wrote, it is that Le Corbusier himself described that concrete work as béton-brut. That is the whole origin of the association most people now take for granted: the material got attached to the movement through a critic quoting an architect about somebody else's concrete.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This is the page where the movement defines itself, and it does so as a moral position rather than a look. New brutalism was a philosophical approach to design — a striving for simple, honest, functional buildings that accommodate their purpose, inhabitants and location, and a strict modernist language set against the retrospective nostalgia of much nineteen forties architecture. Peter Smithson put the heart of it in two sentences: brutalism is not concerned with the material as such but rather the quality of material, and the seeing of materials for what they were — the woodness of the wood, the sandiness of sand. John Voelcker agreed that the movement could not be understood through stylistic analysis at all, supporting the Smithsons' own description of it as an ethic, not an aesthetic. Banham then did something useful with that: he turned the ethic into three testable conditions. Formal legibility of plan. Clear exhibition of structure. Valuation of materials for their inherent qualities, as found. He added a fourth consideration, the aesthetic image — the coherence of the building as a visual entity. Keep those three numbered terms; we come back to them at the end.</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Now the material itself. Brutalist buildings can use concrete, brick, glass, steel, timber, rough-hewn stone, even gabions — but raw concrete dominates, and the reason is prosaic: it is cheap. It is then left to reveal the basic nature of its construction, which is why the surface is rough and why the wood shuttering pattern is still legible in the wall. That pattern is the imprint of the boards used to build the forms the concrete was cast into, on site. Nobody polished it off, because polishing it off would be the dishonest move. Two other habits follow from the same logic. Buildings are made from recurring modular elements that represent specific functional zones, distinctly articulated and grouped into a unified whole; and there is often an emphasis on graphic expression, in the elevations and in the whole-site plan, in regard to the main functions and people-flows of the building. The results are frequently massive in character even when they are not large, and they challenge traditional notions of what a building should look like, with as much attention given to interior space as to exterior.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If the material is honest, the plan should be too. A common theme in brutalist design is the exposure of the building's inner workings — structure, services, and human use — on the exterior, so that the façade reports what is happening behind it. Boston City Hall, designed in nineteen sixty-two, is the clearest case: the strikingly different and projected portions of the building indicate the special nature of the rooms behind those walls, such as the mayor's office or the city council chambers. You can read the plan off the elevation. Hunstanton School did the same thing with services rather than rooms. The water tank, normally a hidden feature, was put in a prominent visible tower, and the water and electric utilities were delivered by readily visible pipes and conduits instead of being buried in the walls. Two different buildings, one principle: put the thing on the outside.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There is a politics attached to all of this. Brutalism as an architectural philosophy was often associated with a socialist utopian ideology, and that association was supported by its designers — especially by Alison and Peter Smithson near the height of the style. Their work sought to connect architecture with what they saw as the realities of modern life, and among their early contributions were streets in the sky, where traffic and pedestrian circulation were rigorously separated, a theme that stayed popular through the nineteen sixties. In Britain the style featured in utilitarian, low-cost social housing influenced by socialist principles, and spread from there to other regions. It held a strong position in the architecture of European communist countries from the mid-nineteen sixties to the late nineteen eighties: Bulgaria, Czechoslovakia, East Germany, the Soviet Union, Yugoslavia. In Czechoslovakia it was presented as an attempt at a national but also modern socialist style, and the prefabricated buildings of that era are called panelaky. The reason for that popularity is the line on the black band: traditional styles were associated with the bourgeoisie, whereas concrete emphasised equality. And a footnote worth keeping — there is a sub-genre, brick brutalism or brickalism, where brick rather than concrete dominates, running from the Smithsons' Soho house of nineteen fifty-two to Colin St John Wilson's British Library, built between nineteen eighty-two and nineteen ninety-eight.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This table is the answer to the assumption that brutalism was a British problem. Within about two decades the same language of concrete was being spoken in at least eight countries, and the source names the architects. In Britain the pioneers are Alison and Peter Smithson, with Ernő Goldfinger, Chamberlin, Powell and Bon at the Barbican, Denys Lasdun at the National Theatre, Norman Engleback at the Hayward Gallery, and the London County Council architects' department behind a great deal of the rest. In the United States Evans Woollen the third brought the style to Indianapolis, Walter Netsch built academic buildings with it, and Marcel Breuer softened it with curves instead of corners — while Louis Kahn, who was opposed to what he saw as the muscular posturing of most brutalism, was nonetheless informed by some of the same ideas. Australia and Canada each produced whole institutional programmes; Clorindo Testa carried it in Argentina, Mihajlo Mitrović in Serbia, Garol Isakovich in Vietnam during the subsidy era, and Slobodan Jovandić in Bosnia and Herzegovina. The point of the grid is the spread, not the individual row.</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The largest single patron of brutalism was not the housing authority. It was the university. In Britain the earliest examples are the beehives at St John's College, Oxford, and the nineteen fifty-nine architecture department extension at Cambridge under Leslie Martin, designed by Colin St John Wilson and Alex Hardy with the students taking part, which then inspired the listed University Centre. James Stirling's Red Trilogy runs through the same decade: the Leicester Engineering Building with James Gowan, sometimes called Britain's first postmodern building; the History Faculty at Cambridge; and the Florey Building at Oxford. Then the new universities gave brutalist architects whole sites. Basil Spence's Falmer House at Sussex is listed Grade One and was described as a meeting of Arts and Crafts with modernism, with hand-made bricks and colonnades of bare board-marked concrete arches inspired by the Colosseum. Denys Lasdun's ziggurats at East Anglia — six linked halls in Norfolk Terrace, four in Suffolk Terrace, with the library and teaching wall between them — are considered one of the finest brutalist campuses of the decade. At Durham, Ove Arup's Kingsgate Bridge is one of only six post-nineteen sixty-one buildings listed Grade One by twenty seventeen, and Dunelm House was saved from demolition in twenty twenty-one after a five-year campaign. America has Paul Rudolph at Yale, where as department chair he was both client and architect, and William Pereira's Geisel Library, which was meant to be steel and glass until cost pushed the structure outside in concrete. And then the black band: the ziggurats closed in twenty twenty-three during the reinforced autoclaved aerated concrete crisis, with no refurbishment date set as of February twenty twenty-five. Even the finest examples are not safe from their own material.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To feel the scale the movement worked at, take one building. Mihajlo Mitrović designed the Western City Gate in Belgrade in nineteen seventy-seven — better known as the Genex Tower. Thirty-six storeys. One hundred and seventeen metres, or three hundred and eighty-four feet, rising to between one hundred and thirty-five and one hundred and forty metres with the revolving restaurant at the top. It is formed by two towers joined by a two-storey bridge, designed in the brutalist style with elements of structuralism and constructivism, and it is considered a prime representative of the style in Serbia and one of the best built anywhere in the nineteen sixties and seventies. There is one thing this page deliberately does not tell you. The source calls the Genex Tower the second-tallest high-rise in Belgrade, after the Ušće Tower, but it gives no height for the Ušće Tower. So the comparison is printed as no data rather than estimated. That is a rule this guide follows throughout: where the article states no figure, the page says so.</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And then the public turned. Simon Jenkins put it most sharply: few styles in history can have been met with so many pleas from its users to see it destroyed. The Economist made the same observation in twenty fourteen, noting that a campaign to demolish a building will usually be directed against a brutalist one. The most concrete evidence is a television programme. In two thousand and five the British series Demolition ran a public vote to choose twelve buildings that ought to be pulled down, and eight of the twelve selected were brutalist. Part of the case against the style is not aesthetic at all, it is chemical. Concrete façades do not age well in damp, cloudy maritime climates like north-western Europe and New England: the surface streaks with water stains, sometimes moss and lichen, and rust from the steel reinforcing bars bleeds through. On top of that, critics object to the cold appearance and an atmosphere they read as totalitarian. The photograph is what that verdict looks like when it is carried out — and the Queen Elizabeth Square flats in Glasgow, built in nineteen sixty-two, were demolished in nineteen ninety-three.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Here is the record, and it runs in both directions at once. On the demolished side: the Tricorn Centre by Owen Luder and Rodney Gordon in two thousand and four; the Third Church of Christ, Scientist in Washington in twenty fourteen; John Madin's Birmingham Central Library in twenty sixteen; the Smithsons' own Robin Hood Gardens in twenty seventeen; and the Welbeck Street car park in twenty nineteen. Marcel Breuer's American Press Institute building in Reston is also gone, though the source gives no year, so the cell says no data — as it does for the architects the article never names. On the saved side, over exactly the same decades: Villa Göth listed in nineteen ninety-five; Preston bus station garage listed Grade Two in twenty thirteen after two failed demolition proposals; Dunelm House saved in twenty twenty-one; and the Southbank Centre, including the Queen Elizabeth Hall and the Hayward Gallery, listed in twenty twenty-six after a thirty-five year campaign. The Twentieth Century Society lost the Tricorn and Trinity Square and won Preston and the Southbank. On that last listing its director, Catherine Croft, said the battle has been won and brutalism has finally come of age — while Simon Heffer responded by calling for the centre's demolition. Both reactions are still live.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The movement itself was largely over by the late nineteen seventies and early eighties, having given way to structural expressionism and deconstructivism. What brought it back was print. From twenty fifteen a run of guides and books appeared — Brutal London, the Brutalist London Map, This Brutal World, SOS Brutalism, and the Atlas of Brutalist Architecture — and interest in the style resurged with them. New construction followed, under the name neobrutalism. Two of its best-known examples are attached to Pritzker citations. Wang Shu's Ningbo Museum of two thousand and eight, shown here, keeps the traces of its bamboo framework visible on the monumental concrete, and was called an urban icon in his twenty twelve citation. The campus of the private University of Engineering and Technology in Peru, by Yvonne Farrell and Shelley McNamara, appears in their twenty twenty citation. Notice the reversal, though: neobrutalist buildings tend to be commissioned by the private sector rather than the state, and they may use recycled brick or timber rather than concrete, while still exposing their materials and structure. Many of the defining aspects have been softened too — façades sandblasted to a stone-like surface, covered in stucco, or made of patterned precast elements, as in the redevelopment of Sheffield's Park Hill. But genuine board-marked concrete is still being poured, as at the Silberrad Student Centre at the University of Essex in twenty fifteen.</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So how should you look at the next concrete building you walk past? Not with the reflex, in either direction. Brutalism set its own test, and the fairest thing is to use it. Formal legibility of plan. Clear exhibition of structure. Materials valued for their inherent qualities, as found. That is what its architects meant by calling it an ethic and not an aesthetic, and it is the same honesty that made the buildings hated when the concrete streaked and cheap and cold became the only words people had for them. The style has been polarising throughout its history — public campaigns to demolish brutalist buildings are common, and in the United Kingdom some of those same buildings have now been preserved. Both facts are true at once, and both follow from a movement that refused to hide anything.</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en" dirty="0"/>
              <a:t>One last thing, on where all of this came from. Every fact, name, date and quotation in this guide comes from a single page: the Wikipedia article on brutalist architecture, retrieved on the fourth of September twenty twenty-six. The text is reused under the Creative Commons Attribution-ShareAlike licence, and this deck is a derivative work carrying the same licence. The photographs are credited individually on the pages where they appear. Nothing here comes from outside that article — and where the article states no figure, the page prints no data rather than an estimate.</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brutalism_field_guide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brutalism_field_guide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27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5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3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2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1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0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95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85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800" kern="1200">
          <a:solidFill>
            <a:schemeClr val="tx1"/>
          </a:solidFill>
          <a:latin typeface="+mn-lt"/>
          <a:ea typeface="+mn-ea"/>
          <a:cs typeface="+mn-cs"/>
        </a:defRPr>
      </a:lvl9pPr>
    </p:bodyStyle>
    <p:otherStyle>
      <a:defPPr>
        <a:defRPr lang="en-US"/>
      </a:defPPr>
      <a:lvl1pPr marL="0" algn="l" defTabSz="457200" rtl="0" eaLnBrk="1" latinLnBrk="0" hangingPunct="1">
        <a:defRPr sz="1500" kern="1200">
          <a:solidFill>
            <a:schemeClr val="tx1"/>
          </a:solidFill>
          <a:latin typeface="+mn-lt"/>
          <a:ea typeface="+mn-ea"/>
          <a:cs typeface="+mn-cs"/>
        </a:defRPr>
      </a:lvl1pPr>
      <a:lvl2pPr marL="457200" algn="l" defTabSz="457200" rtl="0" eaLnBrk="1" latinLnBrk="0" hangingPunct="1">
        <a:defRPr sz="1400" kern="1200">
          <a:solidFill>
            <a:schemeClr val="tx1"/>
          </a:solidFill>
          <a:latin typeface="+mn-lt"/>
          <a:ea typeface="+mn-ea"/>
          <a:cs typeface="+mn-cs"/>
        </a:defRPr>
      </a:lvl2pPr>
      <a:lvl3pPr marL="914400" algn="l" defTabSz="457200" rtl="0" eaLnBrk="1" latinLnBrk="0" hangingPunct="1">
        <a:defRPr sz="13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100" kern="1200">
          <a:solidFill>
            <a:schemeClr val="tx1"/>
          </a:solidFill>
          <a:latin typeface="+mn-lt"/>
          <a:ea typeface="+mn-ea"/>
          <a:cs typeface="+mn-cs"/>
        </a:defRPr>
      </a:lvl5pPr>
      <a:lvl6pPr marL="2286000" algn="l" defTabSz="457200" rtl="0" eaLnBrk="1" latinLnBrk="0" hangingPunct="1">
        <a:defRPr sz="1050" kern="1200">
          <a:solidFill>
            <a:schemeClr val="tx1"/>
          </a:solidFill>
          <a:latin typeface="+mn-lt"/>
          <a:ea typeface="+mn-ea"/>
          <a:cs typeface="+mn-cs"/>
        </a:defRPr>
      </a:lvl6pPr>
      <a:lvl7pPr marL="2743200" algn="l" defTabSz="457200" rtl="0" eaLnBrk="1" latinLnBrk="0" hangingPunct="1">
        <a:defRPr sz="950" kern="1200">
          <a:solidFill>
            <a:schemeClr val="tx1"/>
          </a:solidFill>
          <a:latin typeface="+mn-lt"/>
          <a:ea typeface="+mn-ea"/>
          <a:cs typeface="+mn-cs"/>
        </a:defRPr>
      </a:lvl7pPr>
      <a:lvl8pPr marL="3200400" algn="l" defTabSz="457200" rtl="0" eaLnBrk="1" latinLnBrk="0" hangingPunct="1">
        <a:defRPr sz="850" kern="1200">
          <a:solidFill>
            <a:schemeClr val="tx1"/>
          </a:solidFill>
          <a:latin typeface="+mn-lt"/>
          <a:ea typeface="+mn-ea"/>
          <a:cs typeface="+mn-cs"/>
        </a:defRPr>
      </a:lvl8pPr>
      <a:lvl9pPr marL="3657600" algn="l" defTabSz="457200" rtl="0" eaLnBrk="1" latinLnBrk="0" hangingPunct="1">
        <a:defRPr sz="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8ccba3a41b3b1a86.pn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9f44d8a2f47927e.pn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4c2bf7f81f67f33.png"/>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235dcbdb808d7aae.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hyperlink" Target="https://en.wikipedia.org/wiki/Brutalist_architecture" TargetMode="External"/>
  <Relationship Id="rId3" Type="http://schemas.openxmlformats.org/officeDocument/2006/relationships/hyperlink" Target="https://creativecommons.org/licenses/by-sa/4.0/" TargetMode="External"/>
  <Relationship Id="rId4" Type="http://schemas.openxmlformats.org/officeDocument/2006/relationships/notesSlide" Target="../notesSlides/notesSlide1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1333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grpSp>
        <p:nvGrpSpPr>
          <p:cNvPr id="5" name="Group 5"/>
          <p:cNvGrpSpPr/>
          <p:nvPr/>
        </p:nvGrpSpPr>
        <p:grpSpPr>
          <a:xfrm>
            <a:off x="451104" y="384810"/>
            <a:ext cx="3748126" cy="234696"/>
            <a:chOff x="451104" y="384810"/>
            <a:chExt cx="3748126" cy="234696"/>
          </a:xfrm>
        </p:grpSpPr>
        <p:sp>
          <p:nvSpPr>
            <p:cNvPr id="4" name="TextBox 4"/>
            <p:cNvSpPr txBox="1"/>
            <p:nvPr/>
          </p:nvSpPr>
          <p:spPr>
            <a:xfrm>
              <a:off x="451104" y="384810"/>
              <a:ext cx="3748126"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BRUTALIST ARCHITECTURE · A FIELD GUIDE</a:t>
              </a:r>
            </a:p>
          </p:txBody>
        </p:sp>
      </p:grpSp>
      <p:grpSp>
        <p:nvGrpSpPr>
          <p:cNvPr id="7" name="Group 7"/>
          <p:cNvGrpSpPr/>
          <p:nvPr/>
        </p:nvGrpSpPr>
        <p:grpSpPr>
          <a:xfrm>
            <a:off x="10303048" y="361950"/>
            <a:ext cx="1450802" cy="1733550"/>
            <a:chOff x="10303048" y="361950"/>
            <a:chExt cx="1450802" cy="1733550"/>
          </a:xfrm>
        </p:grpSpPr>
        <p:sp>
          <p:nvSpPr>
            <p:cNvPr id="6" name="TextBox 6"/>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01</a:t>
              </a:r>
            </a:p>
          </p:txBody>
        </p:sp>
      </p:grpSp>
      <p:grpSp>
        <p:nvGrpSpPr>
          <p:cNvPr id="10" name="Group 10"/>
          <p:cNvGrpSpPr/>
          <p:nvPr/>
        </p:nvGrpSpPr>
        <p:grpSpPr>
          <a:xfrm>
            <a:off x="438150" y="1733550"/>
            <a:ext cx="4419600" cy="2282190"/>
            <a:chOff x="438150" y="1733550"/>
            <a:chExt cx="4419600" cy="2282190"/>
          </a:xfrm>
        </p:grpSpPr>
        <p:sp>
          <p:nvSpPr>
            <p:cNvPr id="8" name="Rectangle 8"/>
            <p:cNvSpPr/>
            <p:nvPr/>
          </p:nvSpPr>
          <p:spPr>
            <a:xfrm>
              <a:off x="457200" y="1733550"/>
              <a:ext cx="1905000" cy="114300"/>
            </a:xfrm>
            <a:prstGeom prst="rect">
              <a:avLst/>
            </a:prstGeom>
            <a:solidFill>
              <a:schemeClr val="accent2"/>
            </a:solidFill>
            <a:ln>
              <a:noFill/>
            </a:ln>
          </p:spPr>
        </p:sp>
        <p:sp>
          <p:nvSpPr>
            <p:cNvPr id="9" name="TextBox 9"/>
            <p:cNvSpPr txBox="1"/>
            <p:nvPr/>
          </p:nvSpPr>
          <p:spPr>
            <a:xfrm>
              <a:off x="438150" y="1748790"/>
              <a:ext cx="4419600" cy="2266950"/>
            </a:xfrm>
            <a:prstGeom prst="rect">
              <a:avLst/>
            </a:prstGeom>
            <a:noFill/>
            <a:ln>
              <a:noFill/>
            </a:ln>
          </p:spPr>
          <p:txBody>
            <a:bodyPr wrap="none" lIns="0" tIns="0" rIns="0" bIns="0" anchor="t" anchorCtr="0">
              <a:spAutoFit/>
            </a:bodyPr>
            <a:lstStyle/>
            <a:p>
              <a:pPr algn="l">
                <a:lnSpc>
                  <a:spcPts val="5250"/>
                </a:lnSpc>
              </a:pPr>
              <a:r>
                <a:rPr lang="en" sz="4800" dirty="0">
                  <a:solidFill>
                    <a:schemeClr val="accent1"/>
                  </a:solidFill>
                  <a:latin typeface="+mj-lt"/>
                  <a:ea typeface="+mj-ea"/>
                  <a:cs typeface="+mj-cs"/>
                </a:rPr>
                <a:t>CONCRETE,</a:t>
              </a:r>
              <a:br/>
              <a:r>
                <a:rPr lang="en" sz="4800" dirty="0">
                  <a:solidFill>
                    <a:schemeClr val="accent1"/>
                  </a:solidFill>
                  <a:latin typeface="+mj-lt"/>
                  <a:ea typeface="+mj-ea"/>
                  <a:cs typeface="+mj-cs"/>
                </a:rPr>
                <a:t>HONEST,</a:t>
              </a:r>
              <a:br/>
              <a:r>
                <a:rPr lang="en" sz="4800" dirty="0">
                  <a:solidFill>
                    <a:schemeClr val="accent1"/>
                  </a:solidFill>
                  <a:latin typeface="+mj-lt"/>
                  <a:ea typeface="+mj-ea"/>
                  <a:cs typeface="+mj-cs"/>
                </a:rPr>
                <a:t>UNFORGIVING</a:t>
              </a:r>
            </a:p>
          </p:txBody>
        </p:sp>
      </p:grpSp>
      <p:grpSp>
        <p:nvGrpSpPr>
          <p:cNvPr id="14" name="Group 14"/>
          <p:cNvGrpSpPr/>
          <p:nvPr/>
        </p:nvGrpSpPr>
        <p:grpSpPr>
          <a:xfrm>
            <a:off x="5708904" y="1905000"/>
            <a:ext cx="5568696" cy="4067556"/>
            <a:chOff x="5708904" y="1905000"/>
            <a:chExt cx="5568696" cy="4067556"/>
          </a:xfrm>
        </p:grpSpPr>
        <p:pic>
          <p:nvPicPr>
            <p:cNvPr id="11" name="Image 11"/>
            <p:cNvPicPr>
              <a:picLocks noChangeAspect="1"/>
            </p:cNvPicPr>
            <p:nvPr/>
          </p:nvPicPr>
          <p:blipFill>
            <a:blip r:embed="rId2"/>
            <a:srcRect l="60" t="0" r="61" b="0"/>
            <a:stretch>
              <a:fillRect/>
            </a:stretch>
          </p:blipFill>
          <p:spPr>
            <a:xfrm>
              <a:off x="5715000" y="1905000"/>
              <a:ext cx="5562600" cy="3714750"/>
            </a:xfrm>
            <a:prstGeom prst="rect">
              <a:avLst/>
            </a:prstGeom>
          </p:spPr>
        </p:pic>
        <p:sp>
          <p:nvSpPr>
            <p:cNvPr id="12" name="Rectangle 12"/>
            <p:cNvSpPr/>
            <p:nvPr/>
          </p:nvSpPr>
          <p:spPr>
            <a:xfrm>
              <a:off x="5715000" y="1905000"/>
              <a:ext cx="5562600" cy="3714750"/>
            </a:xfrm>
            <a:prstGeom prst="rect">
              <a:avLst/>
            </a:prstGeom>
            <a:noFill/>
            <a:ln w="38100">
              <a:solidFill>
                <a:schemeClr val="accent1"/>
              </a:solidFill>
            </a:ln>
          </p:spPr>
        </p:sp>
        <p:sp>
          <p:nvSpPr>
            <p:cNvPr id="13" name="TextBox 13"/>
            <p:cNvSpPr txBox="1"/>
            <p:nvPr/>
          </p:nvSpPr>
          <p:spPr>
            <a:xfrm>
              <a:off x="5708904" y="5737860"/>
              <a:ext cx="3941388" cy="234696"/>
            </a:xfrm>
            <a:prstGeom prst="rect">
              <a:avLst/>
            </a:prstGeom>
            <a:noFill/>
            <a:ln>
              <a:noFill/>
            </a:ln>
          </p:spPr>
          <p:txBody>
            <a:bodyPr wrap="none" lIns="0" tIns="0" rIns="0" bIns="0" anchor="t" anchorCtr="0">
              <a:spAutoFit/>
            </a:bodyPr>
            <a:lstStyle/>
            <a:p>
              <a:pPr algn="l"/>
              <a:r>
                <a:rPr lang="en" sz="1200" dirty="0">
                  <a:solidFill>
                    <a:schemeClr val="accent5"/>
                  </a:solidFill>
                  <a:latin typeface="Consolas"/>
                  <a:ea typeface="Consolas"/>
                  <a:cs typeface="Consolas"/>
                </a:rPr>
                <a:t>© Tom Parnell / Wikimedia Commons / CC BY-SA 4.0</a:t>
              </a:r>
            </a:p>
          </p:txBody>
        </p:sp>
      </p:grpSp>
      <p:grpSp>
        <p:nvGrpSpPr>
          <p:cNvPr id="18" name="Group 18"/>
          <p:cNvGrpSpPr/>
          <p:nvPr/>
        </p:nvGrpSpPr>
        <p:grpSpPr>
          <a:xfrm>
            <a:off x="457200" y="4381500"/>
            <a:ext cx="4800600" cy="1714500"/>
            <a:chOff x="457200" y="4381500"/>
            <a:chExt cx="4800600" cy="1714500"/>
          </a:xfrm>
        </p:grpSpPr>
        <p:sp>
          <p:nvSpPr>
            <p:cNvPr id="15" name="Rectangle 15"/>
            <p:cNvSpPr/>
            <p:nvPr/>
          </p:nvSpPr>
          <p:spPr>
            <a:xfrm>
              <a:off x="457200" y="4381500"/>
              <a:ext cx="4800600" cy="1714500"/>
            </a:xfrm>
            <a:prstGeom prst="rect">
              <a:avLst/>
            </a:prstGeom>
            <a:solidFill>
              <a:schemeClr val="accent1"/>
            </a:solidFill>
            <a:ln>
              <a:noFill/>
            </a:ln>
          </p:spPr>
        </p:sp>
        <p:sp>
          <p:nvSpPr>
            <p:cNvPr id="16" name="TextBox 16"/>
            <p:cNvSpPr txBox="1"/>
            <p:nvPr/>
          </p:nvSpPr>
          <p:spPr>
            <a:xfrm>
              <a:off x="755904" y="4556760"/>
              <a:ext cx="942442" cy="234696"/>
            </a:xfrm>
            <a:prstGeom prst="rect">
              <a:avLst/>
            </a:prstGeom>
            <a:noFill/>
            <a:ln>
              <a:noFill/>
            </a:ln>
          </p:spPr>
          <p:txBody>
            <a:bodyPr wrap="none" lIns="0" tIns="0" rIns="0" bIns="0" anchor="t" anchorCtr="0">
              <a:spAutoFit/>
            </a:bodyPr>
            <a:lstStyle/>
            <a:p>
              <a:pPr algn="l"/>
              <a:r>
                <a:rPr lang="en" sz="1200" spc="120" dirty="0">
                  <a:solidFill>
                    <a:schemeClr val="accent2"/>
                  </a:solidFill>
                  <a:latin typeface="Consolas"/>
                  <a:ea typeface="Consolas"/>
                  <a:cs typeface="Consolas"/>
                </a:rPr>
                <a:t>THE CLAIM</a:t>
              </a:r>
            </a:p>
          </p:txBody>
        </p:sp>
        <p:sp>
          <p:nvSpPr>
            <p:cNvPr id="17" name="TextBox 17"/>
            <p:cNvSpPr txBox="1"/>
            <p:nvPr/>
          </p:nvSpPr>
          <p:spPr>
            <a:xfrm>
              <a:off x="754380" y="4848225"/>
              <a:ext cx="3310890" cy="1150620"/>
            </a:xfrm>
            <a:prstGeom prst="rect">
              <a:avLst/>
            </a:prstGeom>
            <a:noFill/>
            <a:ln>
              <a:noFill/>
            </a:ln>
          </p:spPr>
          <p:txBody>
            <a:bodyPr wrap="none" lIns="0" tIns="0" rIns="0" bIns="0" anchor="t" anchorCtr="0">
              <a:spAutoFit/>
            </a:bodyPr>
            <a:lstStyle/>
            <a:p>
              <a:pPr algn="l">
                <a:lnSpc>
                  <a:spcPts val="2250"/>
                </a:lnSpc>
              </a:pPr>
              <a:r>
                <a:rPr lang="en" sz="1500" dirty="0">
                  <a:solidFill>
                    <a:srgbClr val="F2F0EA"/>
                  </a:solidFill>
                  <a:latin typeface="+mn-lt"/>
                  <a:ea typeface="+mn-ea"/>
                  <a:cs typeface="+mn-cs"/>
                </a:rPr>
                <a:t>minimalist construction showcasing</a:t>
              </a:r>
              <a:br/>
              <a:r>
                <a:rPr lang="en" sz="1500" dirty="0">
                  <a:solidFill>
                    <a:srgbClr val="F2F0EA"/>
                  </a:solidFill>
                  <a:latin typeface="+mn-lt"/>
                  <a:ea typeface="+mn-ea"/>
                  <a:cs typeface="+mn-cs"/>
                </a:rPr>
                <a:t>the bare building materials and</a:t>
              </a:r>
              <a:br/>
              <a:r>
                <a:rPr lang="en" sz="1500" dirty="0">
                  <a:solidFill>
                    <a:srgbClr val="F2F0EA"/>
                  </a:solidFill>
                  <a:latin typeface="+mn-lt"/>
                  <a:ea typeface="+mn-ea"/>
                  <a:cs typeface="+mn-cs"/>
                </a:rPr>
                <a:t>structural elements over</a:t>
              </a:r>
              <a:br/>
              <a:r>
                <a:rPr lang="en" sz="1500" dirty="0">
                  <a:solidFill>
                    <a:srgbClr val="F2F0EA"/>
                  </a:solidFill>
                  <a:latin typeface="+mn-lt"/>
                  <a:ea typeface="+mn-ea"/>
                  <a:cs typeface="+mn-cs"/>
                </a:rPr>
                <a:t>decorative design</a:t>
              </a:r>
            </a:p>
          </p:txBody>
        </p:sp>
      </p:grpSp>
      <p:grpSp>
        <p:nvGrpSpPr>
          <p:cNvPr id="20" name="Group 20"/>
          <p:cNvGrpSpPr/>
          <p:nvPr/>
        </p:nvGrpSpPr>
        <p:grpSpPr>
          <a:xfrm>
            <a:off x="448818" y="6317932"/>
            <a:ext cx="4936756" cy="322707"/>
            <a:chOff x="448818" y="6317932"/>
            <a:chExt cx="4936756" cy="322707"/>
          </a:xfrm>
        </p:grpSpPr>
        <p:sp>
          <p:nvSpPr>
            <p:cNvPr id="19" name="TextBox 19"/>
            <p:cNvSpPr txBox="1"/>
            <p:nvPr/>
          </p:nvSpPr>
          <p:spPr>
            <a:xfrm>
              <a:off x="448818" y="6317932"/>
              <a:ext cx="4936756"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ACTIVE 1950s – EARLY 1980s · INTERNATIONAL</a:t>
              </a:r>
            </a:p>
          </p:txBody>
        </p:sp>
      </p:grpSp>
      <p:grpSp>
        <p:nvGrpSpPr>
          <p:cNvPr id="24" name="Group 24"/>
          <p:cNvGrpSpPr/>
          <p:nvPr/>
        </p:nvGrpSpPr>
        <p:grpSpPr>
          <a:xfrm>
            <a:off x="9144000" y="6038850"/>
            <a:ext cx="2476500" cy="533400"/>
            <a:chOff x="9144000" y="6038850"/>
            <a:chExt cx="2476500" cy="533400"/>
          </a:xfrm>
        </p:grpSpPr>
        <p:grpSp>
          <p:nvGrpSpPr>
            <p:cNvPr id="23" name="Group 23"/>
            <p:cNvGrpSpPr/>
            <p:nvPr/>
          </p:nvGrpSpPr>
          <p:grpSpPr>
            <a:xfrm rot="-180000">
              <a:off x="9144000" y="6038850"/>
              <a:ext cx="2476500" cy="533400"/>
              <a:chOff x="9144000" y="6038850"/>
              <a:chExt cx="2476500" cy="533400"/>
            </a:xfrm>
          </p:grpSpPr>
          <p:sp>
            <p:nvSpPr>
              <p:cNvPr id="21" name="Rectangle 21"/>
              <p:cNvSpPr/>
              <p:nvPr/>
            </p:nvSpPr>
            <p:spPr>
              <a:xfrm>
                <a:off x="9144000" y="6038850"/>
                <a:ext cx="2476500" cy="533400"/>
              </a:xfrm>
              <a:prstGeom prst="rect">
                <a:avLst/>
              </a:prstGeom>
              <a:noFill/>
              <a:ln w="28575">
                <a:solidFill>
                  <a:schemeClr val="accent2"/>
                </a:solidFill>
              </a:ln>
            </p:spPr>
          </p:sp>
          <p:sp>
            <p:nvSpPr>
              <p:cNvPr id="22" name="TextBox 22"/>
              <p:cNvSpPr txBox="1"/>
              <p:nvPr/>
            </p:nvSpPr>
            <p:spPr>
              <a:xfrm>
                <a:off x="9462802" y="6233160"/>
                <a:ext cx="1838897" cy="234696"/>
              </a:xfrm>
              <a:prstGeom prst="rect">
                <a:avLst/>
              </a:prstGeom>
              <a:noFill/>
              <a:ln>
                <a:noFill/>
              </a:ln>
            </p:spPr>
            <p:txBody>
              <a:bodyPr wrap="none" lIns="0" tIns="0" rIns="0" bIns="0" anchor="t" anchorCtr="0">
                <a:spAutoFit/>
              </a:bodyPr>
              <a:lstStyle/>
              <a:p>
                <a:pPr algn="ctr"/>
                <a:r>
                  <a:rPr lang="en" sz="1200" spc="120" dirty="0">
                    <a:solidFill>
                      <a:schemeClr val="accent2"/>
                    </a:solidFill>
                    <a:latin typeface="Consolas"/>
                    <a:ea typeface="Consolas"/>
                    <a:cs typeface="Consolas"/>
                  </a:rPr>
                  <a:t>FIELD GUIDE · No 01</a:t>
                </a:r>
              </a:p>
            </p:txBody>
          </p:sp>
        </p:gr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450"/>
                                        <p:tgtEl>
                                          <p:spTgt spid="5"/>
                                        </p:tgtEl>
                                      </p:cBhvr>
                                    </p:animEffect>
                                  </p:childTnLst>
                                </p:cTn>
                              </p:par>
                            </p:childTnLst>
                          </p:cTn>
                        </p:par>
                        <p:par>
                          <p:cTn id="8" fill="hold">
                            <p:stCondLst>
                              <p:cond delay="450"/>
                            </p:stCondLst>
                            <p:childTnLst>
                              <p:par>
                                <p:cTn xmlns:p="http://schemas.openxmlformats.org/presentationml/2006/main" id="9" presetID="1" presetClass="entr" presetSubtype="0" fill="hold" grpId="0" nodeType="afterEffect">
                                  <p:stCondLst>
                                    <p:cond delay="120"/>
                                  </p:stCondLst>
                                  <p:childTnLst>
                                    <p:set>
                                      <p:cBhvr>
                                        <p:cTn id="10" dur="1" fill="hold">
                                          <p:stCondLst>
                                            <p:cond delay="0"/>
                                          </p:stCondLst>
                                        </p:cTn>
                                        <p:tgtEl>
                                          <p:spTgt spid="7"/>
                                        </p:tgtEl>
                                        <p:attrNameLst>
                                          <p:attrName>style.visibility</p:attrName>
                                        </p:attrNameLst>
                                      </p:cBhvr>
                                      <p:to>
                                        <p:strVal val="visible"/>
                                      </p:to>
                                    </p:set>
                                  </p:childTnLst>
                                </p:cTn>
                              </p:par>
                            </p:childTnLst>
                          </p:cTn>
                        </p:par>
                        <p:par>
                          <p:cTn id="11" fill="hold">
                            <p:stCondLst>
                              <p:cond delay="1020"/>
                            </p:stCondLst>
                            <p:childTnLst>
                              <p:par>
                                <p:cTn xmlns:p="http://schemas.openxmlformats.org/presentationml/2006/main" id="12" presetID="17" presetClass="entr" presetSubtype="10" fill="hold" grpId="0" nodeType="afterEffect">
                                  <p:stCondLst>
                                    <p:cond delay="120"/>
                                  </p:stCondLst>
                                  <p:childTnLst>
                                    <p:set>
                                      <p:cBhvr>
                                        <p:cTn id="13" dur="1" fill="hold">
                                          <p:stCondLst>
                                            <p:cond delay="0"/>
                                          </p:stCondLst>
                                        </p:cTn>
                                        <p:tgtEl>
                                          <p:spTgt spid="10"/>
                                        </p:tgtEl>
                                        <p:attrNameLst>
                                          <p:attrName>style.visibility</p:attrName>
                                        </p:attrNameLst>
                                      </p:cBhvr>
                                      <p:to>
                                        <p:strVal val="visible"/>
                                      </p:to>
                                    </p:set>
                                    <p:anim calcmode="lin" valueType="num">
                                      <p:cBhvr>
                                        <p:cTn id="14" dur="700" fill="hold"/>
                                        <p:tgtEl>
                                          <p:spTgt spid="10"/>
                                        </p:tgtEl>
                                        <p:attrNameLst>
                                          <p:attrName>ppt_w</p:attrName>
                                        </p:attrNameLst>
                                      </p:cBhvr>
                                      <p:tavLst>
                                        <p:tav tm="0">
                                          <p:val>
                                            <p:fltVal val="0"/>
                                          </p:val>
                                        </p:tav>
                                        <p:tav tm="100000">
                                          <p:val>
                                            <p:strVal val="#ppt_w"/>
                                          </p:val>
                                        </p:tav>
                                      </p:tavLst>
                                    </p:anim>
                                    <p:anim calcmode="lin" valueType="num">
                                      <p:cBhvr>
                                        <p:cTn id="15" dur="700" fill="hold"/>
                                        <p:tgtEl>
                                          <p:spTgt spid="10"/>
                                        </p:tgtEl>
                                        <p:attrNameLst>
                                          <p:attrName>ppt_h</p:attrName>
                                        </p:attrNameLst>
                                      </p:cBhvr>
                                      <p:tavLst>
                                        <p:tav tm="0">
                                          <p:val>
                                            <p:strVal val="#ppt_h"/>
                                          </p:val>
                                        </p:tav>
                                        <p:tav tm="100000">
                                          <p:val>
                                            <p:strVal val="#ppt_h"/>
                                          </p:val>
                                        </p:tav>
                                      </p:tavLst>
                                    </p:anim>
                                  </p:childTnLst>
                                </p:cTn>
                              </p:par>
                            </p:childTnLst>
                          </p:cTn>
                        </p:par>
                        <p:par>
                          <p:cTn id="16" fill="hold">
                            <p:stCondLst>
                              <p:cond delay="1840"/>
                            </p:stCondLst>
                            <p:childTnLst>
                              <p:par>
                                <p:cTn xmlns:p="http://schemas.openxmlformats.org/presentationml/2006/main" id="17" presetID="23" presetClass="entr" presetSubtype="16" fill="hold" grpId="0" nodeType="afterEffect">
                                  <p:stCondLst>
                                    <p:cond delay="12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00" fill="hold"/>
                                        <p:tgtEl>
                                          <p:spTgt spid="14"/>
                                        </p:tgtEl>
                                        <p:attrNameLst>
                                          <p:attrName>ppt_w</p:attrName>
                                        </p:attrNameLst>
                                      </p:cBhvr>
                                      <p:tavLst>
                                        <p:tav tm="0">
                                          <p:val>
                                            <p:fltVal val="0"/>
                                          </p:val>
                                        </p:tav>
                                        <p:tav tm="100000">
                                          <p:val>
                                            <p:strVal val="#ppt_w"/>
                                          </p:val>
                                        </p:tav>
                                      </p:tavLst>
                                    </p:anim>
                                    <p:anim calcmode="lin" valueType="num">
                                      <p:cBhvr>
                                        <p:cTn id="20" dur="700" fill="hold"/>
                                        <p:tgtEl>
                                          <p:spTgt spid="14"/>
                                        </p:tgtEl>
                                        <p:attrNameLst>
                                          <p:attrName>ppt_h</p:attrName>
                                        </p:attrNameLst>
                                      </p:cBhvr>
                                      <p:tavLst>
                                        <p:tav tm="0">
                                          <p:val>
                                            <p:fltVal val="0"/>
                                          </p:val>
                                        </p:tav>
                                        <p:tav tm="100000">
                                          <p:val>
                                            <p:strVal val="#ppt_h"/>
                                          </p:val>
                                        </p:tav>
                                      </p:tavLst>
                                    </p:anim>
                                  </p:childTnLst>
                                </p:cTn>
                              </p:par>
                            </p:childTnLst>
                          </p:cTn>
                        </p:par>
                        <p:par>
                          <p:cTn id="21" fill="hold">
                            <p:stCondLst>
                              <p:cond delay="2660"/>
                            </p:stCondLst>
                            <p:childTnLst>
                              <p:par>
                                <p:cTn xmlns:p="http://schemas.openxmlformats.org/presentationml/2006/main" id="22" presetID="16" presetClass="entr" presetSubtype="21" fill="hold" grpId="0" nodeType="afterEffect">
                                  <p:stCondLst>
                                    <p:cond delay="120"/>
                                  </p:stCondLst>
                                  <p:childTnLst>
                                    <p:set>
                                      <p:cBhvr>
                                        <p:cTn id="23" dur="1" fill="hold">
                                          <p:stCondLst>
                                            <p:cond delay="0"/>
                                          </p:stCondLst>
                                        </p:cTn>
                                        <p:tgtEl>
                                          <p:spTgt spid="18"/>
                                        </p:tgtEl>
                                        <p:attrNameLst>
                                          <p:attrName>style.visibility</p:attrName>
                                        </p:attrNameLst>
                                      </p:cBhvr>
                                      <p:to>
                                        <p:strVal val="visible"/>
                                      </p:to>
                                    </p:set>
                                    <p:animEffect transition="in" filter="barn(inVertical)">
                                      <p:cBhvr>
                                        <p:cTn id="24" dur="600"/>
                                        <p:tgtEl>
                                          <p:spTgt spid="18"/>
                                        </p:tgtEl>
                                      </p:cBhvr>
                                    </p:animEffect>
                                  </p:childTnLst>
                                </p:cTn>
                              </p:par>
                            </p:childTnLst>
                          </p:cTn>
                        </p:par>
                        <p:par>
                          <p:cTn id="25" fill="hold">
                            <p:stCondLst>
                              <p:cond delay="3380"/>
                            </p:stCondLst>
                            <p:childTnLst>
                              <p:par>
                                <p:cTn xmlns:p="http://schemas.openxmlformats.org/presentationml/2006/main" id="26" presetID="22" presetClass="entr" presetSubtype="4" fill="hold" grpId="0" nodeType="afterEffect">
                                  <p:stCondLst>
                                    <p:cond delay="12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450"/>
                                        <p:tgtEl>
                                          <p:spTgt spid="20"/>
                                        </p:tgtEl>
                                      </p:cBhvr>
                                    </p:animEffect>
                                  </p:childTnLst>
                                </p:cTn>
                              </p:par>
                            </p:childTnLst>
                          </p:cTn>
                        </p:par>
                        <p:par>
                          <p:cTn id="29" fill="hold">
                            <p:stCondLst>
                              <p:cond delay="3950"/>
                            </p:stCondLst>
                            <p:childTnLst>
                              <p:par>
                                <p:cTn xmlns:p="http://schemas.openxmlformats.org/presentationml/2006/main" id="30" presetID="4" presetClass="entr" presetSubtype="16" fill="hold" grpId="0" nodeType="afterEffect">
                                  <p:stCondLst>
                                    <p:cond delay="300"/>
                                  </p:stCondLst>
                                  <p:childTnLst>
                                    <p:set>
                                      <p:cBhvr>
                                        <p:cTn id="31" dur="1" fill="hold">
                                          <p:stCondLst>
                                            <p:cond delay="0"/>
                                          </p:stCondLst>
                                        </p:cTn>
                                        <p:tgtEl>
                                          <p:spTgt spid="24"/>
                                        </p:tgtEl>
                                        <p:attrNameLst>
                                          <p:attrName>style.visibility</p:attrName>
                                        </p:attrNameLst>
                                      </p:cBhvr>
                                      <p:to>
                                        <p:strVal val="visible"/>
                                      </p:to>
                                    </p:set>
                                    <p:animEffect transition="in" filter="box(in)">
                                      <p:cBhvr>
                                        <p:cTn id="32" dur="4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p="http://schemas.openxmlformats.org/presentationml/2006/main" xmlns:p14="http://schemas.microsoft.com/office/powerpoint/2010/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7" name="Group 7"/>
          <p:cNvGrpSpPr/>
          <p:nvPr/>
        </p:nvGrpSpPr>
        <p:grpSpPr>
          <a:xfrm>
            <a:off x="451104" y="384810"/>
            <a:ext cx="1996440" cy="234696"/>
            <a:chOff x="451104" y="384810"/>
            <a:chExt cx="1996440" cy="234696"/>
          </a:xfrm>
        </p:grpSpPr>
        <p:sp>
          <p:nvSpPr>
            <p:cNvPr id="6" name="TextBox 6"/>
            <p:cNvSpPr txBox="1"/>
            <p:nvPr/>
          </p:nvSpPr>
          <p:spPr>
            <a:xfrm>
              <a:off x="451104" y="384810"/>
              <a:ext cx="1996440"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ONE · THE WORD</a:t>
              </a:r>
            </a:p>
          </p:txBody>
        </p:sp>
      </p:grpSp>
      <p:grpSp>
        <p:nvGrpSpPr>
          <p:cNvPr id="9" name="!!guide-numeral"/>
          <p:cNvGrpSpPr/>
          <p:nvPr/>
        </p:nvGrpSpPr>
        <p:grpSpPr>
          <a:xfrm>
            <a:off x="10303048" y="361950"/>
            <a:ext cx="1450802" cy="1733550"/>
            <a:chOff x="10303048" y="361950"/>
            <a:chExt cx="1450802" cy="1733550"/>
          </a:xfrm>
        </p:grpSpPr>
        <p:sp>
          <p:nvSpPr>
            <p:cNvPr id="8" name="TextBox 8"/>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02</a:t>
              </a:r>
            </a:p>
          </p:txBody>
        </p:sp>
      </p:grpSp>
      <p:grpSp>
        <p:nvGrpSpPr>
          <p:cNvPr id="11" name="Group 11"/>
          <p:cNvGrpSpPr/>
          <p:nvPr/>
        </p:nvGrpSpPr>
        <p:grpSpPr>
          <a:xfrm>
            <a:off x="443484" y="832485"/>
            <a:ext cx="6186835" cy="528066"/>
            <a:chOff x="443484" y="832485"/>
            <a:chExt cx="6186835" cy="528066"/>
          </a:xfrm>
        </p:grpSpPr>
        <p:sp>
          <p:nvSpPr>
            <p:cNvPr id="10" name="TextBox 10"/>
            <p:cNvSpPr txBox="1"/>
            <p:nvPr/>
          </p:nvSpPr>
          <p:spPr>
            <a:xfrm>
              <a:off x="443484" y="832485"/>
              <a:ext cx="6186835"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1950: a name for a house in Kåbo</a:t>
              </a:r>
            </a:p>
          </p:txBody>
        </p:sp>
      </p:grpSp>
      <p:grpSp>
        <p:nvGrpSpPr>
          <p:cNvPr id="17" name="Group 17"/>
          <p:cNvGrpSpPr/>
          <p:nvPr/>
        </p:nvGrpSpPr>
        <p:grpSpPr>
          <a:xfrm>
            <a:off x="438150" y="1619250"/>
            <a:ext cx="3665220" cy="4493895"/>
            <a:chOff x="438150" y="1619250"/>
            <a:chExt cx="3665220" cy="4493895"/>
          </a:xfrm>
        </p:grpSpPr>
        <p:sp>
          <p:nvSpPr>
            <p:cNvPr id="12" name="TextBox 12"/>
            <p:cNvSpPr txBox="1"/>
            <p:nvPr/>
          </p:nvSpPr>
          <p:spPr>
            <a:xfrm>
              <a:off x="438150" y="1619250"/>
              <a:ext cx="2863505" cy="1733550"/>
            </a:xfrm>
            <a:prstGeom prst="rect">
              <a:avLst/>
            </a:prstGeom>
            <a:noFill/>
            <a:ln>
              <a:noFill/>
            </a:ln>
          </p:spPr>
          <p:txBody>
            <a:bodyPr wrap="none" lIns="0" tIns="0" rIns="0" bIns="0" anchor="t" anchorCtr="0">
              <a:spAutoFit/>
            </a:bodyPr>
            <a:lstStyle/>
            <a:p>
              <a:pPr algn="l"/>
              <a:r>
                <a:rPr lang="en" sz="9000" dirty="0">
                  <a:solidFill>
                    <a:schemeClr val="accent1"/>
                  </a:solidFill>
                  <a:latin typeface="+mj-lt"/>
                  <a:ea typeface="+mj-ea"/>
                  <a:cs typeface="+mj-cs"/>
                </a:rPr>
                <a:t>1950</a:t>
              </a:r>
            </a:p>
          </p:txBody>
        </p:sp>
        <p:sp>
          <p:nvSpPr>
            <p:cNvPr id="13" name="Rectangle 13"/>
            <p:cNvSpPr/>
            <p:nvPr/>
          </p:nvSpPr>
          <p:spPr>
            <a:xfrm>
              <a:off x="457200" y="2724150"/>
              <a:ext cx="2724150" cy="76200"/>
            </a:xfrm>
            <a:prstGeom prst="rect">
              <a:avLst/>
            </a:prstGeom>
            <a:solidFill>
              <a:schemeClr val="accent2"/>
            </a:solidFill>
            <a:ln>
              <a:noFill/>
            </a:ln>
          </p:spPr>
        </p:sp>
        <p:sp>
          <p:nvSpPr>
            <p:cNvPr id="14" name="TextBox 14"/>
            <p:cNvSpPr txBox="1"/>
            <p:nvPr/>
          </p:nvSpPr>
          <p:spPr>
            <a:xfrm>
              <a:off x="451104" y="2975610"/>
              <a:ext cx="1309421" cy="234696"/>
            </a:xfrm>
            <a:prstGeom prst="rect">
              <a:avLst/>
            </a:prstGeom>
            <a:noFill/>
            <a:ln>
              <a:noFill/>
            </a:ln>
          </p:spPr>
          <p:txBody>
            <a:bodyPr wrap="none" lIns="0" tIns="0" rIns="0" bIns="0" anchor="t" anchorCtr="0">
              <a:spAutoFit/>
            </a:bodyPr>
            <a:lstStyle/>
            <a:p>
              <a:pPr algn="l"/>
              <a:r>
                <a:rPr lang="en" sz="1200" spc="120" dirty="0">
                  <a:solidFill>
                    <a:schemeClr val="accent2"/>
                  </a:solidFill>
                  <a:latin typeface="Consolas"/>
                  <a:ea typeface="Consolas"/>
                  <a:cs typeface="Consolas"/>
                </a:rPr>
                <a:t>THE FIRST USE</a:t>
              </a:r>
            </a:p>
          </p:txBody>
        </p:sp>
        <p:sp>
          <p:nvSpPr>
            <p:cNvPr id="15" name="TextBox 15"/>
            <p:cNvSpPr txBox="1"/>
            <p:nvPr/>
          </p:nvSpPr>
          <p:spPr>
            <a:xfrm>
              <a:off x="449580" y="3343275"/>
              <a:ext cx="3644265" cy="14363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The word arrived before the concrete.</a:t>
              </a:r>
              <a:br/>
              <a:r>
                <a:rPr lang="en" sz="1500" dirty="0">
                  <a:solidFill>
                    <a:schemeClr val="dk1"/>
                  </a:solidFill>
                  <a:latin typeface="+mn-lt"/>
                  <a:ea typeface="+mn-ea"/>
                  <a:cs typeface="+mn-cs"/>
                </a:rPr>
                <a:t>The Swedish architect Hans Asplund</a:t>
              </a:r>
              <a:br/>
              <a:r>
                <a:rPr lang="en" sz="1500" dirty="0">
                  <a:solidFill>
                    <a:schemeClr val="dk1"/>
                  </a:solidFill>
                  <a:latin typeface="+mn-lt"/>
                  <a:ea typeface="+mn-ea"/>
                  <a:cs typeface="+mn-cs"/>
                </a:rPr>
                <a:t xml:space="preserve">coined the term </a:t>
              </a:r>
              <a:r>
                <a:rPr lang="en" sz="1500" i="1" dirty="0">
                  <a:solidFill>
                    <a:schemeClr val="dk1"/>
                  </a:solidFill>
                  <a:latin typeface="+mn-lt"/>
                  <a:ea typeface="+mn-ea"/>
                  <a:cs typeface="+mn-cs"/>
                </a:rPr>
                <a:t>nybrutalism</a:t>
              </a:r>
              <a:r>
                <a:rPr lang="en" sz="1500" dirty="0">
                  <a:solidFill>
                    <a:schemeClr val="dk1"/>
                  </a:solidFill>
                  <a:latin typeface="+mn-lt"/>
                  <a:ea typeface="+mn-ea"/>
                  <a:cs typeface="+mn-cs"/>
                </a:rPr>
                <a:t xml:space="preserve"> — new</a:t>
              </a:r>
              <a:br/>
              <a:r>
                <a:rPr lang="en" sz="1500" dirty="0">
                  <a:solidFill>
                    <a:schemeClr val="dk1"/>
                  </a:solidFill>
                  <a:latin typeface="+mn-lt"/>
                  <a:ea typeface="+mn-ea"/>
                  <a:cs typeface="+mn-cs"/>
                </a:rPr>
                <a:t>brutalism — to describe Villa Göth, a</a:t>
              </a:r>
              <a:br/>
              <a:r>
                <a:rPr lang="en" sz="1500" dirty="0">
                  <a:solidFill>
                    <a:schemeClr val="dk1"/>
                  </a:solidFill>
                  <a:latin typeface="+mn-lt"/>
                  <a:ea typeface="+mn-ea"/>
                  <a:cs typeface="+mn-cs"/>
                </a:rPr>
                <a:t>modern brick home in Uppsala.</a:t>
              </a:r>
            </a:p>
          </p:txBody>
        </p:sp>
        <p:sp>
          <p:nvSpPr>
            <p:cNvPr id="16" name="TextBox 16"/>
            <p:cNvSpPr txBox="1"/>
            <p:nvPr/>
          </p:nvSpPr>
          <p:spPr>
            <a:xfrm>
              <a:off x="449580" y="4962525"/>
              <a:ext cx="3653790" cy="11506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The house was designed in January 1950</a:t>
              </a:r>
              <a:br/>
              <a:r>
                <a:rPr lang="en" sz="1500" dirty="0">
                  <a:solidFill>
                    <a:schemeClr val="dk1"/>
                  </a:solidFill>
                  <a:latin typeface="+mn-lt"/>
                  <a:ea typeface="+mn-ea"/>
                  <a:cs typeface="+mn-cs"/>
                </a:rPr>
                <a:t xml:space="preserve">by </a:t>
              </a:r>
              <a:r>
                <a:rPr lang="en" sz="1500" b="1" dirty="0">
                  <a:solidFill>
                    <a:schemeClr val="dk1"/>
                  </a:solidFill>
                  <a:latin typeface="+mn-lt"/>
                  <a:ea typeface="+mn-ea"/>
                  <a:cs typeface="+mn-cs"/>
                </a:rPr>
                <a:t>Bengt Edman</a:t>
              </a:r>
              <a:r>
                <a:rPr lang="en" sz="1500" dirty="0">
                  <a:solidFill>
                    <a:schemeClr val="dk1"/>
                  </a:solidFill>
                  <a:latin typeface="+mn-lt"/>
                  <a:ea typeface="+mn-ea"/>
                  <a:cs typeface="+mn-cs"/>
                </a:rPr>
                <a:t xml:space="preserve"> and </a:t>
              </a:r>
              <a:r>
                <a:rPr lang="en" sz="1500" b="1" dirty="0">
                  <a:solidFill>
                    <a:schemeClr val="dk1"/>
                  </a:solidFill>
                  <a:latin typeface="+mn-lt"/>
                  <a:ea typeface="+mn-ea"/>
                  <a:cs typeface="+mn-cs"/>
                </a:rPr>
                <a:t>Lennart Holm</a:t>
              </a:r>
              <a:r>
                <a:rPr lang="en" sz="1500" dirty="0">
                  <a:solidFill>
                    <a:schemeClr val="dk1"/>
                  </a:solidFill>
                  <a:latin typeface="+mn-lt"/>
                  <a:ea typeface="+mn-ea"/>
                  <a:cs typeface="+mn-cs"/>
                </a:rPr>
                <a:t>,</a:t>
              </a:r>
              <a:br/>
              <a:r>
                <a:rPr lang="en" sz="1500" dirty="0">
                  <a:solidFill>
                    <a:schemeClr val="dk1"/>
                  </a:solidFill>
                  <a:latin typeface="+mn-lt"/>
                  <a:ea typeface="+mn-ea"/>
                  <a:cs typeface="+mn-cs"/>
                </a:rPr>
                <a:t>contemporaries of Asplund. Nothing</a:t>
              </a:r>
              <a:br/>
              <a:r>
                <a:rPr lang="en" sz="1500" dirty="0">
                  <a:solidFill>
                    <a:schemeClr val="dk1"/>
                  </a:solidFill>
                  <a:latin typeface="+mn-lt"/>
                  <a:ea typeface="+mn-ea"/>
                  <a:cs typeface="+mn-cs"/>
                </a:rPr>
                <a:t>about it was monumental.</a:t>
              </a:r>
            </a:p>
          </p:txBody>
        </p:sp>
      </p:grpSp>
      <p:grpSp>
        <p:nvGrpSpPr>
          <p:cNvPr id="20" name="Group 20"/>
          <p:cNvGrpSpPr/>
          <p:nvPr/>
        </p:nvGrpSpPr>
        <p:grpSpPr>
          <a:xfrm>
            <a:off x="5707380" y="1838325"/>
            <a:ext cx="4723448" cy="2484120"/>
            <a:chOff x="5707380" y="1838325"/>
            <a:chExt cx="4723448" cy="2484120"/>
          </a:xfrm>
        </p:grpSpPr>
        <p:sp>
          <p:nvSpPr>
            <p:cNvPr id="18" name="TextBox 18"/>
            <p:cNvSpPr txBox="1"/>
            <p:nvPr/>
          </p:nvSpPr>
          <p:spPr>
            <a:xfrm>
              <a:off x="5707380" y="1838325"/>
              <a:ext cx="4625340" cy="11506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What it showed was the "as found" approach that</a:t>
              </a:r>
              <a:br/>
              <a:r>
                <a:rPr lang="en" sz="1500" dirty="0">
                  <a:solidFill>
                    <a:schemeClr val="dk1"/>
                  </a:solidFill>
                  <a:latin typeface="+mn-lt"/>
                  <a:ea typeface="+mn-ea"/>
                  <a:cs typeface="+mn-cs"/>
                </a:rPr>
                <a:t>would later sit at the core of brutalism: the</a:t>
              </a:r>
              <a:br/>
              <a:r>
                <a:rPr lang="en" sz="1500" dirty="0">
                  <a:solidFill>
                    <a:schemeClr val="dk1"/>
                  </a:solidFill>
                  <a:latin typeface="+mn-lt"/>
                  <a:ea typeface="+mn-ea"/>
                  <a:cs typeface="+mn-cs"/>
                </a:rPr>
                <a:t>building was allowed to say what it was made of,</a:t>
              </a:r>
              <a:br/>
              <a:r>
                <a:rPr lang="en" sz="1500" dirty="0">
                  <a:solidFill>
                    <a:schemeClr val="dk1"/>
                  </a:solidFill>
                  <a:latin typeface="+mn-lt"/>
                  <a:ea typeface="+mn-ea"/>
                  <a:cs typeface="+mn-cs"/>
                </a:rPr>
                <a:t>and no finish was added to soften the answer.</a:t>
              </a:r>
            </a:p>
          </p:txBody>
        </p:sp>
        <p:sp>
          <p:nvSpPr>
            <p:cNvPr id="19" name="TextBox 19"/>
            <p:cNvSpPr txBox="1"/>
            <p:nvPr/>
          </p:nvSpPr>
          <p:spPr>
            <a:xfrm>
              <a:off x="5707380" y="3171825"/>
              <a:ext cx="4723448" cy="11506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Villa Göth was listed as historically significant</a:t>
              </a:r>
              <a:br/>
              <a:r>
                <a:rPr lang="en" sz="1500" dirty="0">
                  <a:solidFill>
                    <a:schemeClr val="dk1"/>
                  </a:solidFill>
                  <a:latin typeface="+mn-lt"/>
                  <a:ea typeface="+mn-ea"/>
                  <a:cs typeface="+mn-cs"/>
                </a:rPr>
                <a:t xml:space="preserve">by the Uppsala county board on </a:t>
              </a:r>
              <a:r>
                <a:rPr lang="en" sz="1500" b="1" dirty="0">
                  <a:solidFill>
                    <a:schemeClr val="dk1"/>
                  </a:solidFill>
                  <a:latin typeface="+mn-lt"/>
                  <a:ea typeface="+mn-ea"/>
                  <a:cs typeface="+mn-cs"/>
                </a:rPr>
                <a:t>3 March 1995</a:t>
              </a:r>
              <a:r>
                <a:rPr lang="en" sz="1500" dirty="0">
                  <a:solidFill>
                    <a:schemeClr val="dk1"/>
                  </a:solidFill>
                  <a:latin typeface="+mn-lt"/>
                  <a:ea typeface="+mn-ea"/>
                  <a:cs typeface="+mn-cs"/>
                </a:rPr>
                <a:t xml:space="preserve"> — the</a:t>
              </a:r>
              <a:br/>
              <a:r>
                <a:rPr lang="en" sz="1500" dirty="0">
                  <a:solidFill>
                    <a:schemeClr val="dk1"/>
                  </a:solidFill>
                  <a:latin typeface="+mn-lt"/>
                  <a:ea typeface="+mn-ea"/>
                  <a:cs typeface="+mn-cs"/>
                </a:rPr>
                <a:t>house that named the movement outlived most of</a:t>
              </a:r>
              <a:br/>
              <a:r>
                <a:rPr lang="en" sz="1500" dirty="0">
                  <a:solidFill>
                    <a:schemeClr val="dk1"/>
                  </a:solidFill>
                  <a:latin typeface="+mn-lt"/>
                  <a:ea typeface="+mn-ea"/>
                  <a:cs typeface="+mn-cs"/>
                </a:rPr>
                <a:t>the towers built in its name.</a:t>
              </a:r>
            </a:p>
          </p:txBody>
        </p:sp>
      </p:grpSp>
      <p:sp>
        <p:nvSpPr>
          <p:cNvPr id="21" name="Freeform 21"/>
          <p:cNvSpPr/>
          <p:nvPr/>
        </p:nvSpPr>
        <p:spPr>
          <a:xfrm>
            <a:off x="5238750" y="4419600"/>
            <a:ext cx="247650" cy="1905000"/>
          </a:xfrm>
          <a:prstGeom prst="leftBracket">
            <a:avLst/>
          </a:prstGeom>
          <a:noFill/>
          <a:ln w="28575">
            <a:solidFill>
              <a:schemeClr val="accent1"/>
            </a:solidFill>
          </a:ln>
        </p:spPr>
      </p:sp>
      <p:grpSp>
        <p:nvGrpSpPr>
          <p:cNvPr id="31" name="Group 31"/>
          <p:cNvGrpSpPr/>
          <p:nvPr/>
        </p:nvGrpSpPr>
        <p:grpSpPr>
          <a:xfrm>
            <a:off x="5676900" y="4419600"/>
            <a:ext cx="6057900" cy="1914525"/>
            <a:chOff x="5676900" y="4419600"/>
            <a:chExt cx="6057900" cy="1914525"/>
          </a:xfrm>
        </p:grpSpPr>
        <p:sp>
          <p:nvSpPr>
            <p:cNvPr id="22" name="Rectangle 22"/>
            <p:cNvSpPr/>
            <p:nvPr/>
          </p:nvSpPr>
          <p:spPr>
            <a:xfrm>
              <a:off x="5676900" y="4991100"/>
              <a:ext cx="6057900" cy="571500"/>
            </a:xfrm>
            <a:prstGeom prst="rect">
              <a:avLst/>
            </a:prstGeom>
            <a:solidFill>
              <a:schemeClr val="accent1"/>
            </a:solidFill>
            <a:ln>
              <a:noFill/>
            </a:ln>
          </p:spPr>
        </p:sp>
        <p:sp>
          <p:nvSpPr>
            <p:cNvPr id="23" name="Line 23"/>
            <p:cNvSpPr/>
            <p:nvPr/>
          </p:nvSpPr>
          <p:spPr>
            <a:xfrm>
              <a:off x="5676900" y="4419600"/>
              <a:ext cx="6057900" cy="9525"/>
            </a:xfrm>
            <a:custGeom>
              <a:avLst/>
              <a:gdLst/>
              <a:ahLst/>
              <a:cxnLst/>
              <a:rect l="l" t="t" r="r" b="b"/>
              <a:pathLst>
                <a:path w="6057900" h="9525">
                  <a:moveTo>
                    <a:pt x="0" y="0"/>
                  </a:moveTo>
                  <a:lnTo>
                    <a:pt x="6057900" y="0"/>
                  </a:lnTo>
                </a:path>
              </a:pathLst>
            </a:custGeom>
            <a:noFill/>
            <a:ln w="9525">
              <a:solidFill>
                <a:schemeClr val="accent1"/>
              </a:solidFill>
            </a:ln>
          </p:spPr>
        </p:sp>
        <p:sp>
          <p:nvSpPr>
            <p:cNvPr id="24" name="Line 24"/>
            <p:cNvSpPr/>
            <p:nvPr/>
          </p:nvSpPr>
          <p:spPr>
            <a:xfrm>
              <a:off x="5676900" y="6324600"/>
              <a:ext cx="6057900" cy="9525"/>
            </a:xfrm>
            <a:custGeom>
              <a:avLst/>
              <a:gdLst/>
              <a:ahLst/>
              <a:cxnLst/>
              <a:rect l="l" t="t" r="r" b="b"/>
              <a:pathLst>
                <a:path w="6057900" h="9525">
                  <a:moveTo>
                    <a:pt x="0" y="0"/>
                  </a:moveTo>
                  <a:lnTo>
                    <a:pt x="6057900" y="0"/>
                  </a:lnTo>
                </a:path>
              </a:pathLst>
            </a:custGeom>
            <a:noFill/>
            <a:ln w="9525">
              <a:solidFill>
                <a:schemeClr val="accent1"/>
              </a:solidFill>
            </a:ln>
          </p:spPr>
        </p:sp>
        <p:sp>
          <p:nvSpPr>
            <p:cNvPr id="25" name="TextBox 25"/>
            <p:cNvSpPr txBox="1"/>
            <p:nvPr/>
          </p:nvSpPr>
          <p:spPr>
            <a:xfrm>
              <a:off x="5861304" y="4632960"/>
              <a:ext cx="189890" cy="234696"/>
            </a:xfrm>
            <a:prstGeom prst="rect">
              <a:avLst/>
            </a:prstGeom>
            <a:noFill/>
            <a:ln>
              <a:noFill/>
            </a:ln>
          </p:spPr>
          <p:txBody>
            <a:bodyPr wrap="none" lIns="0" tIns="0" rIns="0" bIns="0" anchor="t" anchorCtr="0">
              <a:spAutoFit/>
            </a:bodyPr>
            <a:lstStyle/>
            <a:p>
              <a:pPr algn="l"/>
              <a:r>
                <a:rPr lang="en" sz="1200" dirty="0">
                  <a:solidFill>
                    <a:schemeClr val="accent3"/>
                  </a:solidFill>
                  <a:latin typeface="Consolas"/>
                  <a:ea typeface="Consolas"/>
                  <a:cs typeface="Consolas"/>
                </a:rPr>
                <a:t>01</a:t>
              </a:r>
            </a:p>
          </p:txBody>
        </p:sp>
        <p:sp>
          <p:nvSpPr>
            <p:cNvPr id="26" name="TextBox 26"/>
            <p:cNvSpPr txBox="1"/>
            <p:nvPr/>
          </p:nvSpPr>
          <p:spPr>
            <a:xfrm>
              <a:off x="6355080" y="4600575"/>
              <a:ext cx="3445341"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visible I-beams over the windows</a:t>
              </a:r>
            </a:p>
          </p:txBody>
        </p:sp>
        <p:sp>
          <p:nvSpPr>
            <p:cNvPr id="27" name="TextBox 27"/>
            <p:cNvSpPr txBox="1"/>
            <p:nvPr/>
          </p:nvSpPr>
          <p:spPr>
            <a:xfrm>
              <a:off x="5861304" y="5204460"/>
              <a:ext cx="189890" cy="234696"/>
            </a:xfrm>
            <a:prstGeom prst="rect">
              <a:avLst/>
            </a:prstGeom>
            <a:noFill/>
            <a:ln>
              <a:noFill/>
            </a:ln>
          </p:spPr>
          <p:txBody>
            <a:bodyPr wrap="none" lIns="0" tIns="0" rIns="0" bIns="0" anchor="t" anchorCtr="0">
              <a:spAutoFit/>
            </a:bodyPr>
            <a:lstStyle/>
            <a:p>
              <a:pPr algn="l"/>
              <a:r>
                <a:rPr lang="en" sz="1200" dirty="0">
                  <a:solidFill>
                    <a:schemeClr val="accent2"/>
                  </a:solidFill>
                  <a:latin typeface="Consolas"/>
                  <a:ea typeface="Consolas"/>
                  <a:cs typeface="Consolas"/>
                </a:rPr>
                <a:t>02</a:t>
              </a:r>
            </a:p>
          </p:txBody>
        </p:sp>
        <p:sp>
          <p:nvSpPr>
            <p:cNvPr id="28" name="TextBox 28"/>
            <p:cNvSpPr txBox="1"/>
            <p:nvPr/>
          </p:nvSpPr>
          <p:spPr>
            <a:xfrm>
              <a:off x="6355080" y="5172075"/>
              <a:ext cx="3044952" cy="293370"/>
            </a:xfrm>
            <a:prstGeom prst="rect">
              <a:avLst/>
            </a:prstGeom>
            <a:noFill/>
            <a:ln>
              <a:noFill/>
            </a:ln>
          </p:spPr>
          <p:txBody>
            <a:bodyPr wrap="none" lIns="0" tIns="0" rIns="0" bIns="0" anchor="t" anchorCtr="0">
              <a:spAutoFit/>
            </a:bodyPr>
            <a:lstStyle/>
            <a:p>
              <a:pPr algn="l"/>
              <a:r>
                <a:rPr lang="en" sz="1500" dirty="0">
                  <a:solidFill>
                    <a:srgbClr val="F2F0EA"/>
                  </a:solidFill>
                  <a:latin typeface="+mn-lt"/>
                  <a:ea typeface="+mn-ea"/>
                  <a:cs typeface="+mn-cs"/>
                </a:rPr>
                <a:t>exposed brick, inside and out</a:t>
              </a:r>
            </a:p>
          </p:txBody>
        </p:sp>
        <p:sp>
          <p:nvSpPr>
            <p:cNvPr id="29" name="TextBox 29"/>
            <p:cNvSpPr txBox="1"/>
            <p:nvPr/>
          </p:nvSpPr>
          <p:spPr>
            <a:xfrm>
              <a:off x="5861304" y="5737860"/>
              <a:ext cx="189890" cy="234696"/>
            </a:xfrm>
            <a:prstGeom prst="rect">
              <a:avLst/>
            </a:prstGeom>
            <a:noFill/>
            <a:ln>
              <a:noFill/>
            </a:ln>
          </p:spPr>
          <p:txBody>
            <a:bodyPr wrap="none" lIns="0" tIns="0" rIns="0" bIns="0" anchor="t" anchorCtr="0">
              <a:spAutoFit/>
            </a:bodyPr>
            <a:lstStyle/>
            <a:p>
              <a:pPr algn="l"/>
              <a:r>
                <a:rPr lang="en" sz="1200" dirty="0">
                  <a:solidFill>
                    <a:schemeClr val="accent3"/>
                  </a:solidFill>
                  <a:latin typeface="Consolas"/>
                  <a:ea typeface="Consolas"/>
                  <a:cs typeface="Consolas"/>
                </a:rPr>
                <a:t>03</a:t>
              </a:r>
            </a:p>
          </p:txBody>
        </p:sp>
        <p:sp>
          <p:nvSpPr>
            <p:cNvPr id="30" name="TextBox 30"/>
            <p:cNvSpPr txBox="1"/>
            <p:nvPr/>
          </p:nvSpPr>
          <p:spPr>
            <a:xfrm>
              <a:off x="6355080" y="5705475"/>
              <a:ext cx="3796665" cy="5791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poured concrete keeping the</a:t>
              </a:r>
              <a:br/>
              <a:r>
                <a:rPr lang="en" sz="1500" dirty="0">
                  <a:solidFill>
                    <a:schemeClr val="dk1"/>
                  </a:solidFill>
                  <a:latin typeface="+mn-lt"/>
                  <a:ea typeface="+mn-ea"/>
                  <a:cs typeface="+mn-cs"/>
                </a:rPr>
                <a:t>tongue-and-groove pattern of its forms</a:t>
              </a:r>
            </a:p>
          </p:txBody>
        </p:sp>
      </p:grpSp>
      <p:grpSp>
        <p:nvGrpSpPr>
          <p:cNvPr id="34" name="Group 34"/>
          <p:cNvGrpSpPr/>
          <p:nvPr/>
        </p:nvGrpSpPr>
        <p:grpSpPr>
          <a:xfrm>
            <a:off x="452438" y="6570345"/>
            <a:ext cx="11287124" cy="176212"/>
            <a:chOff x="452438" y="6570345"/>
            <a:chExt cx="11287124" cy="176212"/>
          </a:xfrm>
        </p:grpSpPr>
        <p:sp>
          <p:nvSpPr>
            <p:cNvPr id="32" name="TextBox 32"/>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3" name="TextBox 33"/>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02 / 16</a:t>
              </a:r>
            </a:p>
          </p:txBody>
        </p:sp>
      </p:grpSp>
    </p:spTree>
  </p:cSld>
  <p:clrMapOvr>
    <a:masterClrMapping/>
  </p:clrMapOvr>
  <p:transitio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450"/>
                                        <p:tgtEl>
                                          <p:spTgt spid="7"/>
                                        </p:tgtEl>
                                      </p:cBhvr>
                                    </p:animEffect>
                                  </p:childTnLst>
                                </p:cTn>
                              </p:par>
                            </p:childTnLst>
                          </p:cTn>
                        </p:par>
                        <p:par>
                          <p:cTn id="8" fill="hold">
                            <p:stCondLst>
                              <p:cond delay="450"/>
                            </p:stCondLst>
                            <p:childTnLst>
                              <p:par>
                                <p:cTn id="9" presetID="22" presetClass="entr" presetSubtype="4" fill="hold" grpId="0" nodeType="afterEffect">
                                  <p:stCondLst>
                                    <p:cond delay="12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450"/>
                                        <p:tgtEl>
                                          <p:spTgt spid="9"/>
                                        </p:tgtEl>
                                      </p:cBhvr>
                                    </p:animEffect>
                                  </p:childTnLst>
                                </p:cTn>
                              </p:par>
                            </p:childTnLst>
                          </p:cTn>
                        </p:par>
                        <p:par>
                          <p:cTn id="12" fill="hold">
                            <p:stCondLst>
                              <p:cond delay="1020"/>
                            </p:stCondLst>
                            <p:childTnLst>
                              <p:par>
                                <p:cTn id="13" presetID="22" presetClass="entr" presetSubtype="4" fill="hold" grpId="0" nodeType="afterEffect">
                                  <p:stCondLst>
                                    <p:cond delay="12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450"/>
                                        <p:tgtEl>
                                          <p:spTgt spid="11"/>
                                        </p:tgtEl>
                                      </p:cBhvr>
                                    </p:animEffect>
                                  </p:childTnLst>
                                </p:cTn>
                              </p:par>
                            </p:childTnLst>
                          </p:cTn>
                        </p:par>
                        <p:par>
                          <p:cTn id="16" fill="hold">
                            <p:stCondLst>
                              <p:cond delay="1590"/>
                            </p:stCondLst>
                            <p:childTnLst>
                              <p:par>
                                <p:cTn id="17" presetID="22" presetClass="entr" presetSubtype="4" fill="hold" grpId="0" nodeType="afterEffect">
                                  <p:stCondLst>
                                    <p:cond delay="12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450"/>
                                        <p:tgtEl>
                                          <p:spTgt spid="17"/>
                                        </p:tgtEl>
                                      </p:cBhvr>
                                    </p:animEffect>
                                  </p:childTnLst>
                                </p:cTn>
                              </p:par>
                            </p:childTnLst>
                          </p:cTn>
                        </p:par>
                        <p:par>
                          <p:cTn id="20" fill="hold">
                            <p:stCondLst>
                              <p:cond delay="2160"/>
                            </p:stCondLst>
                            <p:childTnLst>
                              <p:par>
                                <p:cTn id="21" presetID="22" presetClass="entr" presetSubtype="4" fill="hold" grpId="0" nodeType="afterEffect">
                                  <p:stCondLst>
                                    <p:cond delay="12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450"/>
                                        <p:tgtEl>
                                          <p:spTgt spid="20"/>
                                        </p:tgtEl>
                                      </p:cBhvr>
                                    </p:animEffect>
                                  </p:childTnLst>
                                </p:cTn>
                              </p:par>
                            </p:childTnLst>
                          </p:cTn>
                        </p:par>
                        <p:par>
                          <p:cTn id="24" fill="hold">
                            <p:stCondLst>
                              <p:cond delay="2730"/>
                            </p:stCondLst>
                            <p:childTnLst>
                              <p:par>
                                <p:cTn id="25" presetID="22" presetClass="entr" presetSubtype="2" fill="hold" grpId="0" nodeType="afterEffect">
                                  <p:stCondLst>
                                    <p:cond delay="120"/>
                                  </p:stCondLst>
                                  <p:childTnLst>
                                    <p:set>
                                      <p:cBhvr>
                                        <p:cTn id="26" dur="1" fill="hold">
                                          <p:stCondLst>
                                            <p:cond delay="0"/>
                                          </p:stCondLst>
                                        </p:cTn>
                                        <p:tgtEl>
                                          <p:spTgt spid="21"/>
                                        </p:tgtEl>
                                        <p:attrNameLst>
                                          <p:attrName>style.visibility</p:attrName>
                                        </p:attrNameLst>
                                      </p:cBhvr>
                                      <p:to>
                                        <p:strVal val="visible"/>
                                      </p:to>
                                    </p:set>
                                    <p:animEffect transition="in" filter="wipe(right)">
                                      <p:cBhvr>
                                        <p:cTn id="27" dur="450"/>
                                        <p:tgtEl>
                                          <p:spTgt spid="21"/>
                                        </p:tgtEl>
                                      </p:cBhvr>
                                    </p:animEffect>
                                  </p:childTnLst>
                                </p:cTn>
                              </p:par>
                            </p:childTnLst>
                          </p:cTn>
                        </p:par>
                        <p:par>
                          <p:cTn id="28" fill="hold">
                            <p:stCondLst>
                              <p:cond delay="3300"/>
                            </p:stCondLst>
                            <p:childTnLst>
                              <p:par>
                                <p:cTn id="29" presetID="18" presetClass="entr" presetSubtype="12" fill="hold" grpId="0" nodeType="afterEffect">
                                  <p:stCondLst>
                                    <p:cond delay="120"/>
                                  </p:stCondLst>
                                  <p:childTnLst>
                                    <p:set>
                                      <p:cBhvr>
                                        <p:cTn id="30" dur="1" fill="hold">
                                          <p:stCondLst>
                                            <p:cond delay="0"/>
                                          </p:stCondLst>
                                        </p:cTn>
                                        <p:tgtEl>
                                          <p:spTgt spid="31"/>
                                        </p:tgtEl>
                                        <p:attrNameLst>
                                          <p:attrName>style.visibility</p:attrName>
                                        </p:attrNameLst>
                                      </p:cBhvr>
                                      <p:to>
                                        <p:strVal val="visible"/>
                                      </p:to>
                                    </p:set>
                                    <p:animEffect transition="in" filter="strips(downLeft)">
                                      <p:cBhvr>
                                        <p:cTn id="31" dur="6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2476500" y="1771650"/>
            <a:ext cx="9525" cy="4343400"/>
          </a:xfrm>
          <a:custGeom>
            <a:avLst/>
            <a:gdLst/>
            <a:ahLst/>
            <a:cxnLst/>
            <a:rect l="l" t="t" r="r" b="b"/>
            <a:pathLst>
              <a:path w="9525" h="4343400">
                <a:moveTo>
                  <a:pt x="0" y="0"/>
                </a:moveTo>
                <a:lnTo>
                  <a:pt x="0" y="4343400"/>
                </a:lnTo>
              </a:path>
            </a:pathLst>
          </a:custGeom>
          <a:noFill/>
          <a:ln w="28575">
            <a:solidFill>
              <a:schemeClr val="accent1"/>
            </a:solid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1996440" cy="234696"/>
            <a:chOff x="451104" y="384810"/>
            <a:chExt cx="1996440" cy="234696"/>
          </a:xfrm>
        </p:grpSpPr>
        <p:sp>
          <p:nvSpPr>
            <p:cNvPr id="7" name="TextBox 7"/>
            <p:cNvSpPr txBox="1"/>
            <p:nvPr/>
          </p:nvSpPr>
          <p:spPr>
            <a:xfrm>
              <a:off x="451104" y="384810"/>
              <a:ext cx="1996440"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ONE · THE WORD</a:t>
              </a:r>
            </a:p>
          </p:txBody>
        </p:sp>
      </p:grpSp>
      <p:grpSp>
        <p:nvGrpSpPr>
          <p:cNvPr id="10" name="!!guide-numeral"/>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03</a:t>
              </a:r>
            </a:p>
          </p:txBody>
        </p:sp>
      </p:grpSp>
      <p:grpSp>
        <p:nvGrpSpPr>
          <p:cNvPr id="12" name="Group 12"/>
          <p:cNvGrpSpPr/>
          <p:nvPr/>
        </p:nvGrpSpPr>
        <p:grpSpPr>
          <a:xfrm>
            <a:off x="443484" y="832485"/>
            <a:ext cx="5124320" cy="528066"/>
            <a:chOff x="443484" y="832485"/>
            <a:chExt cx="5124320" cy="528066"/>
          </a:xfrm>
        </p:grpSpPr>
        <p:sp>
          <p:nvSpPr>
            <p:cNvPr id="11" name="TextBox 11"/>
            <p:cNvSpPr txBox="1"/>
            <p:nvPr/>
          </p:nvSpPr>
          <p:spPr>
            <a:xfrm>
              <a:off x="443484" y="832485"/>
              <a:ext cx="5124320"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Then it spread like wildfire</a:t>
              </a:r>
            </a:p>
          </p:txBody>
        </p:sp>
      </p:grpSp>
      <p:grpSp>
        <p:nvGrpSpPr>
          <p:cNvPr id="16" name="Group 16"/>
          <p:cNvGrpSpPr/>
          <p:nvPr/>
        </p:nvGrpSpPr>
        <p:grpSpPr>
          <a:xfrm>
            <a:off x="443484" y="1804035"/>
            <a:ext cx="6784086" cy="918210"/>
            <a:chOff x="443484" y="1804035"/>
            <a:chExt cx="6784086" cy="918210"/>
          </a:xfrm>
        </p:grpSpPr>
        <p:sp>
          <p:nvSpPr>
            <p:cNvPr id="13" name="Rectangle 13"/>
            <p:cNvSpPr/>
            <p:nvPr/>
          </p:nvSpPr>
          <p:spPr>
            <a:xfrm>
              <a:off x="2400300" y="1885950"/>
              <a:ext cx="152400" cy="152400"/>
            </a:xfrm>
            <a:prstGeom prst="rect">
              <a:avLst/>
            </a:prstGeom>
            <a:solidFill>
              <a:schemeClr val="accent1"/>
            </a:solidFill>
            <a:ln>
              <a:noFill/>
            </a:ln>
          </p:spPr>
        </p:sp>
        <p:sp>
          <p:nvSpPr>
            <p:cNvPr id="14" name="TextBox 14"/>
            <p:cNvSpPr txBox="1"/>
            <p:nvPr/>
          </p:nvSpPr>
          <p:spPr>
            <a:xfrm>
              <a:off x="443484" y="1804035"/>
              <a:ext cx="875053"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1950</a:t>
              </a:r>
            </a:p>
          </p:txBody>
        </p:sp>
        <p:sp>
          <p:nvSpPr>
            <p:cNvPr id="15" name="TextBox 15"/>
            <p:cNvSpPr txBox="1"/>
            <p:nvPr/>
          </p:nvSpPr>
          <p:spPr>
            <a:xfrm>
              <a:off x="2754630" y="1857375"/>
              <a:ext cx="4472940" cy="8648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English architects visiting Sweden — Michael</a:t>
              </a:r>
              <a:br/>
              <a:r>
                <a:rPr lang="en" sz="1500" dirty="0">
                  <a:solidFill>
                    <a:schemeClr val="dk1"/>
                  </a:solidFill>
                  <a:latin typeface="+mn-lt"/>
                  <a:ea typeface="+mn-ea"/>
                  <a:cs typeface="+mn-cs"/>
                </a:rPr>
                <a:t>Ventris, Oliver Cox, Graeme Shankland — carry</a:t>
              </a:r>
              <a:br/>
              <a:r>
                <a:rPr lang="en" sz="1500" dirty="0">
                  <a:solidFill>
                    <a:schemeClr val="dk1"/>
                  </a:solidFill>
                  <a:latin typeface="+mn-lt"/>
                  <a:ea typeface="+mn-ea"/>
                  <a:cs typeface="+mn-cs"/>
                </a:rPr>
                <a:t>the term home, where it "spread like wildfire".</a:t>
              </a:r>
            </a:p>
          </p:txBody>
        </p:sp>
      </p:grpSp>
      <p:grpSp>
        <p:nvGrpSpPr>
          <p:cNvPr id="20" name="Group 20"/>
          <p:cNvGrpSpPr/>
          <p:nvPr/>
        </p:nvGrpSpPr>
        <p:grpSpPr>
          <a:xfrm>
            <a:off x="443484" y="2947035"/>
            <a:ext cx="6669786" cy="918210"/>
            <a:chOff x="443484" y="2947035"/>
            <a:chExt cx="6669786" cy="918210"/>
          </a:xfrm>
        </p:grpSpPr>
        <p:sp>
          <p:nvSpPr>
            <p:cNvPr id="17" name="Rectangle 17"/>
            <p:cNvSpPr/>
            <p:nvPr/>
          </p:nvSpPr>
          <p:spPr>
            <a:xfrm>
              <a:off x="2400300" y="3028950"/>
              <a:ext cx="152400" cy="152400"/>
            </a:xfrm>
            <a:prstGeom prst="rect">
              <a:avLst/>
            </a:prstGeom>
            <a:solidFill>
              <a:schemeClr val="accent2"/>
            </a:solidFill>
            <a:ln>
              <a:noFill/>
            </a:ln>
          </p:spPr>
        </p:sp>
        <p:sp>
          <p:nvSpPr>
            <p:cNvPr id="18" name="TextBox 18"/>
            <p:cNvSpPr txBox="1"/>
            <p:nvPr/>
          </p:nvSpPr>
          <p:spPr>
            <a:xfrm>
              <a:off x="443484" y="2947035"/>
              <a:ext cx="875053"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1953</a:t>
              </a:r>
            </a:p>
          </p:txBody>
        </p:sp>
        <p:sp>
          <p:nvSpPr>
            <p:cNvPr id="19" name="TextBox 19"/>
            <p:cNvSpPr txBox="1"/>
            <p:nvPr/>
          </p:nvSpPr>
          <p:spPr>
            <a:xfrm>
              <a:off x="2754630" y="3000375"/>
              <a:ext cx="4358640" cy="8648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 xml:space="preserve">Alison Smithson puts </a:t>
              </a:r>
              <a:r>
                <a:rPr lang="en" sz="1500" b="1" dirty="0">
                  <a:solidFill>
                    <a:schemeClr val="dk1"/>
                  </a:solidFill>
                  <a:latin typeface="+mn-lt"/>
                  <a:ea typeface="+mn-ea"/>
                  <a:cs typeface="+mn-cs"/>
                </a:rPr>
                <a:t>"new brutalism"</a:t>
              </a:r>
              <a:r>
                <a:rPr lang="en" sz="1500" dirty="0">
                  <a:solidFill>
                    <a:schemeClr val="dk1"/>
                  </a:solidFill>
                  <a:latin typeface="+mn-lt"/>
                  <a:ea typeface="+mn-ea"/>
                  <a:cs typeface="+mn-cs"/>
                </a:rPr>
                <a:t xml:space="preserve"> in print</a:t>
              </a:r>
              <a:br/>
              <a:r>
                <a:rPr lang="en" sz="1500" dirty="0">
                  <a:solidFill>
                    <a:schemeClr val="dk1"/>
                  </a:solidFill>
                  <a:latin typeface="+mn-lt"/>
                  <a:ea typeface="+mn-ea"/>
                  <a:cs typeface="+mn-cs"/>
                </a:rPr>
                <a:t>for the first time, describing the unbuilt Soho</a:t>
              </a:r>
              <a:br/>
              <a:r>
                <a:rPr lang="en" sz="1500" dirty="0">
                  <a:solidFill>
                    <a:schemeClr val="dk1"/>
                  </a:solidFill>
                  <a:latin typeface="+mn-lt"/>
                  <a:ea typeface="+mn-ea"/>
                  <a:cs typeface="+mn-cs"/>
                </a:rPr>
                <a:t xml:space="preserve">house in </a:t>
              </a:r>
              <a:r>
                <a:rPr lang="en" sz="1500" i="1" dirty="0">
                  <a:solidFill>
                    <a:schemeClr val="dk1"/>
                  </a:solidFill>
                  <a:latin typeface="+mn-lt"/>
                  <a:ea typeface="+mn-ea"/>
                  <a:cs typeface="+mn-cs"/>
                </a:rPr>
                <a:t>Architectural Design</a:t>
              </a:r>
              <a:r>
                <a:rPr lang="en" sz="1500" dirty="0">
                  <a:solidFill>
                    <a:schemeClr val="dk1"/>
                  </a:solidFill>
                  <a:latin typeface="+mn-lt"/>
                  <a:ea typeface="+mn-ea"/>
                  <a:cs typeface="+mn-cs"/>
                </a:rPr>
                <a:t>.</a:t>
              </a:r>
            </a:p>
          </p:txBody>
        </p:sp>
      </p:grpSp>
      <p:grpSp>
        <p:nvGrpSpPr>
          <p:cNvPr id="24" name="Group 24"/>
          <p:cNvGrpSpPr/>
          <p:nvPr/>
        </p:nvGrpSpPr>
        <p:grpSpPr>
          <a:xfrm>
            <a:off x="443484" y="4090035"/>
            <a:ext cx="6441186" cy="918210"/>
            <a:chOff x="443484" y="4090035"/>
            <a:chExt cx="6441186" cy="918210"/>
          </a:xfrm>
        </p:grpSpPr>
        <p:sp>
          <p:nvSpPr>
            <p:cNvPr id="21" name="Rectangle 21"/>
            <p:cNvSpPr/>
            <p:nvPr/>
          </p:nvSpPr>
          <p:spPr>
            <a:xfrm>
              <a:off x="2400300" y="4171950"/>
              <a:ext cx="152400" cy="152400"/>
            </a:xfrm>
            <a:prstGeom prst="rect">
              <a:avLst/>
            </a:prstGeom>
            <a:solidFill>
              <a:schemeClr val="accent1"/>
            </a:solidFill>
            <a:ln>
              <a:noFill/>
            </a:ln>
          </p:spPr>
        </p:sp>
        <p:sp>
          <p:nvSpPr>
            <p:cNvPr id="22" name="TextBox 22"/>
            <p:cNvSpPr txBox="1"/>
            <p:nvPr/>
          </p:nvSpPr>
          <p:spPr>
            <a:xfrm>
              <a:off x="443484" y="4090035"/>
              <a:ext cx="875053"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1954</a:t>
              </a:r>
            </a:p>
          </p:txBody>
        </p:sp>
        <p:sp>
          <p:nvSpPr>
            <p:cNvPr id="23" name="TextBox 23"/>
            <p:cNvSpPr txBox="1"/>
            <p:nvPr/>
          </p:nvSpPr>
          <p:spPr>
            <a:xfrm>
              <a:off x="2754630" y="4143375"/>
              <a:ext cx="4130040" cy="8648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Hunstanton School completes in Norfolk: the</a:t>
              </a:r>
              <a:br/>
              <a:r>
                <a:rPr lang="en" sz="1500" b="1" dirty="0">
                  <a:solidFill>
                    <a:schemeClr val="dk1"/>
                  </a:solidFill>
                  <a:latin typeface="+mn-lt"/>
                  <a:ea typeface="+mn-ea"/>
                  <a:cs typeface="+mn-cs"/>
                </a:rPr>
                <a:t>first finished building in the world</a:t>
              </a:r>
              <a:r>
                <a:rPr lang="en" sz="1500" dirty="0">
                  <a:solidFill>
                    <a:schemeClr val="dk1"/>
                  </a:solidFill>
                  <a:latin typeface="+mn-lt"/>
                  <a:ea typeface="+mn-ea"/>
                  <a:cs typeface="+mn-cs"/>
                </a:rPr>
                <a:t xml:space="preserve"> its own</a:t>
              </a:r>
              <a:br/>
              <a:r>
                <a:rPr lang="en" sz="1500" dirty="0">
                  <a:solidFill>
                    <a:schemeClr val="dk1"/>
                  </a:solidFill>
                  <a:latin typeface="+mn-lt"/>
                  <a:ea typeface="+mn-ea"/>
                  <a:cs typeface="+mn-cs"/>
                </a:rPr>
                <a:t>architects called "new brutalist".</a:t>
              </a:r>
            </a:p>
          </p:txBody>
        </p:sp>
      </p:grpSp>
      <p:grpSp>
        <p:nvGrpSpPr>
          <p:cNvPr id="28" name="Group 28"/>
          <p:cNvGrpSpPr/>
          <p:nvPr/>
        </p:nvGrpSpPr>
        <p:grpSpPr>
          <a:xfrm>
            <a:off x="443484" y="5233035"/>
            <a:ext cx="6603111" cy="918210"/>
            <a:chOff x="443484" y="5233035"/>
            <a:chExt cx="6603111" cy="918210"/>
          </a:xfrm>
        </p:grpSpPr>
        <p:sp>
          <p:nvSpPr>
            <p:cNvPr id="25" name="Rectangle 25"/>
            <p:cNvSpPr/>
            <p:nvPr/>
          </p:nvSpPr>
          <p:spPr>
            <a:xfrm>
              <a:off x="2400300" y="5314950"/>
              <a:ext cx="152400" cy="152400"/>
            </a:xfrm>
            <a:prstGeom prst="rect">
              <a:avLst/>
            </a:prstGeom>
            <a:solidFill>
              <a:schemeClr val="accent1"/>
            </a:solidFill>
            <a:ln>
              <a:noFill/>
            </a:ln>
          </p:spPr>
        </p:sp>
        <p:sp>
          <p:nvSpPr>
            <p:cNvPr id="26" name="TextBox 26"/>
            <p:cNvSpPr txBox="1"/>
            <p:nvPr/>
          </p:nvSpPr>
          <p:spPr>
            <a:xfrm>
              <a:off x="443484" y="5233035"/>
              <a:ext cx="875053"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1955</a:t>
              </a:r>
            </a:p>
          </p:txBody>
        </p:sp>
        <p:sp>
          <p:nvSpPr>
            <p:cNvPr id="27" name="TextBox 27"/>
            <p:cNvSpPr txBox="1"/>
            <p:nvPr/>
          </p:nvSpPr>
          <p:spPr>
            <a:xfrm>
              <a:off x="2754630" y="5286375"/>
              <a:ext cx="4291965" cy="8648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The Sugden House completes in Watford.</a:t>
              </a:r>
              <a:br/>
              <a:r>
                <a:rPr lang="en" sz="1500" dirty="0">
                  <a:solidFill>
                    <a:schemeClr val="dk1"/>
                  </a:solidFill>
                  <a:latin typeface="+mn-lt"/>
                  <a:ea typeface="+mn-ea"/>
                  <a:cs typeface="+mn-cs"/>
                </a:rPr>
                <a:t>Hunstanton was likely inspired by Mies van der</a:t>
              </a:r>
              <a:br/>
              <a:r>
                <a:rPr lang="en" sz="1500" dirty="0">
                  <a:solidFill>
                    <a:schemeClr val="dk1"/>
                  </a:solidFill>
                  <a:latin typeface="+mn-lt"/>
                  <a:ea typeface="+mn-ea"/>
                  <a:cs typeface="+mn-cs"/>
                </a:rPr>
                <a:t>Rohe's 1946 Alumni Memorial Hall in Chicago.</a:t>
              </a:r>
            </a:p>
          </p:txBody>
        </p:sp>
      </p:grpSp>
      <p:grpSp>
        <p:nvGrpSpPr>
          <p:cNvPr id="32" name="Group 32"/>
          <p:cNvGrpSpPr/>
          <p:nvPr/>
        </p:nvGrpSpPr>
        <p:grpSpPr>
          <a:xfrm>
            <a:off x="8477250" y="2819400"/>
            <a:ext cx="3257550" cy="2324100"/>
            <a:chOff x="8477250" y="2819400"/>
            <a:chExt cx="3257550" cy="2324100"/>
          </a:xfrm>
        </p:grpSpPr>
        <p:sp>
          <p:nvSpPr>
            <p:cNvPr id="29" name="Rectangle 29"/>
            <p:cNvSpPr/>
            <p:nvPr/>
          </p:nvSpPr>
          <p:spPr>
            <a:xfrm>
              <a:off x="8477250" y="2819400"/>
              <a:ext cx="3257550" cy="2324100"/>
            </a:xfrm>
            <a:prstGeom prst="rect">
              <a:avLst/>
            </a:prstGeom>
            <a:noFill/>
            <a:ln w="28575">
              <a:solidFill>
                <a:schemeClr val="accent2"/>
              </a:solidFill>
            </a:ln>
          </p:spPr>
        </p:sp>
        <p:sp>
          <p:nvSpPr>
            <p:cNvPr id="30" name="TextBox 30"/>
            <p:cNvSpPr txBox="1"/>
            <p:nvPr/>
          </p:nvSpPr>
          <p:spPr>
            <a:xfrm>
              <a:off x="8679180" y="3038475"/>
              <a:ext cx="2253615" cy="17221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It is our intention in</a:t>
              </a:r>
              <a:br/>
              <a:r>
                <a:rPr lang="en" sz="1500" dirty="0">
                  <a:solidFill>
                    <a:schemeClr val="dk1"/>
                  </a:solidFill>
                  <a:latin typeface="+mn-lt"/>
                  <a:ea typeface="+mn-ea"/>
                  <a:cs typeface="+mn-cs"/>
                </a:rPr>
                <a:t>this building to have the</a:t>
              </a:r>
              <a:br/>
              <a:r>
                <a:rPr lang="en" sz="1500" dirty="0">
                  <a:solidFill>
                    <a:schemeClr val="dk1"/>
                  </a:solidFill>
                  <a:latin typeface="+mn-lt"/>
                  <a:ea typeface="+mn-ea"/>
                  <a:cs typeface="+mn-cs"/>
                </a:rPr>
                <a:t>structure exposed</a:t>
              </a:r>
              <a:br/>
              <a:r>
                <a:rPr lang="en" sz="1500" dirty="0">
                  <a:solidFill>
                    <a:schemeClr val="dk1"/>
                  </a:solidFill>
                  <a:latin typeface="+mn-lt"/>
                  <a:ea typeface="+mn-ea"/>
                  <a:cs typeface="+mn-cs"/>
                </a:rPr>
                <a:t>entirely, without</a:t>
              </a:r>
              <a:br/>
              <a:r>
                <a:rPr lang="en" sz="1500" dirty="0">
                  <a:solidFill>
                    <a:schemeClr val="dk1"/>
                  </a:solidFill>
                  <a:latin typeface="+mn-lt"/>
                  <a:ea typeface="+mn-ea"/>
                  <a:cs typeface="+mn-cs"/>
                </a:rPr>
                <a:t>interior finishes</a:t>
              </a:r>
              <a:br/>
              <a:r>
                <a:rPr lang="en" sz="1500" dirty="0">
                  <a:solidFill>
                    <a:schemeClr val="dk1"/>
                  </a:solidFill>
                  <a:latin typeface="+mn-lt"/>
                  <a:ea typeface="+mn-ea"/>
                  <a:cs typeface="+mn-cs"/>
                </a:rPr>
                <a:t>wherever practicable.</a:t>
              </a:r>
            </a:p>
          </p:txBody>
        </p:sp>
        <p:sp>
          <p:nvSpPr>
            <p:cNvPr id="31" name="TextBox 31"/>
            <p:cNvSpPr txBox="1"/>
            <p:nvPr/>
          </p:nvSpPr>
          <p:spPr>
            <a:xfrm>
              <a:off x="8680704" y="4785360"/>
              <a:ext cx="2060448" cy="234696"/>
            </a:xfrm>
            <a:prstGeom prst="rect">
              <a:avLst/>
            </a:prstGeom>
            <a:noFill/>
            <a:ln>
              <a:noFill/>
            </a:ln>
          </p:spPr>
          <p:txBody>
            <a:bodyPr wrap="none" lIns="0" tIns="0" rIns="0" bIns="0" anchor="t" anchorCtr="0">
              <a:spAutoFit/>
            </a:bodyPr>
            <a:lstStyle/>
            <a:p>
              <a:pPr algn="l"/>
              <a:r>
                <a:rPr lang="en" sz="1200" dirty="0">
                  <a:solidFill>
                    <a:schemeClr val="accent5"/>
                  </a:solidFill>
                  <a:latin typeface="Consolas"/>
                  <a:ea typeface="Consolas"/>
                  <a:cs typeface="Consolas"/>
                </a:rPr>
                <a:t>— ALISON SMITHSON, 1953</a:t>
              </a:r>
            </a:p>
          </p:txBody>
        </p:sp>
      </p:grpSp>
      <p:grpSp>
        <p:nvGrpSpPr>
          <p:cNvPr id="35" name="Group 35"/>
          <p:cNvGrpSpPr/>
          <p:nvPr/>
        </p:nvGrpSpPr>
        <p:grpSpPr>
          <a:xfrm>
            <a:off x="452438" y="6570345"/>
            <a:ext cx="11287124" cy="176212"/>
            <a:chOff x="452438" y="6570345"/>
            <a:chExt cx="11287124" cy="176212"/>
          </a:xfrm>
        </p:grpSpPr>
        <p:sp>
          <p:nvSpPr>
            <p:cNvPr id="33" name="TextBox 33"/>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4" name="TextBox 34"/>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03 / 16</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id="17" presetID="22" presetClass="entr" presetSubtype="4" fill="hold" grpId="0" nodeType="afterEffect">
                                  <p:stCondLst>
                                    <p:cond delay="12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450"/>
                                        <p:tgtEl>
                                          <p:spTgt spid="16"/>
                                        </p:tgtEl>
                                      </p:cBhvr>
                                    </p:animEffect>
                                  </p:childTnLst>
                                </p:cTn>
                              </p:par>
                            </p:childTnLst>
                          </p:cTn>
                        </p:par>
                        <p:par>
                          <p:cTn id="20" fill="hold">
                            <p:stCondLst>
                              <p:cond delay="2160"/>
                            </p:stCondLst>
                            <p:childTnLst>
                              <p:par>
                                <p:cTn id="21" presetID="22" presetClass="entr" presetSubtype="4" fill="hold" grpId="0" nodeType="afterEffect">
                                  <p:stCondLst>
                                    <p:cond delay="12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450"/>
                                        <p:tgtEl>
                                          <p:spTgt spid="20"/>
                                        </p:tgtEl>
                                      </p:cBhvr>
                                    </p:animEffect>
                                  </p:childTnLst>
                                </p:cTn>
                              </p:par>
                            </p:childTnLst>
                          </p:cTn>
                        </p:par>
                        <p:par>
                          <p:cTn id="24" fill="hold">
                            <p:stCondLst>
                              <p:cond delay="2730"/>
                            </p:stCondLst>
                            <p:childTnLst>
                              <p:par>
                                <p:cTn id="25" presetID="22" presetClass="entr" presetSubtype="4" fill="hold" grpId="0" nodeType="afterEffect">
                                  <p:stCondLst>
                                    <p:cond delay="120"/>
                                  </p:stCondLst>
                                  <p:childTnLst>
                                    <p:set>
                                      <p:cBhvr>
                                        <p:cTn id="26" dur="1" fill="hold">
                                          <p:stCondLst>
                                            <p:cond delay="0"/>
                                          </p:stCondLst>
                                        </p:cTn>
                                        <p:tgtEl>
                                          <p:spTgt spid="24"/>
                                        </p:tgtEl>
                                        <p:attrNameLst>
                                          <p:attrName>style.visibility</p:attrName>
                                        </p:attrNameLst>
                                      </p:cBhvr>
                                      <p:to>
                                        <p:strVal val="visible"/>
                                      </p:to>
                                    </p:set>
                                    <p:animEffect transition="in" filter="wipe(down)">
                                      <p:cBhvr>
                                        <p:cTn id="27" dur="450"/>
                                        <p:tgtEl>
                                          <p:spTgt spid="24"/>
                                        </p:tgtEl>
                                      </p:cBhvr>
                                    </p:animEffect>
                                  </p:childTnLst>
                                </p:cTn>
                              </p:par>
                            </p:childTnLst>
                          </p:cTn>
                        </p:par>
                        <p:par>
                          <p:cTn id="28" fill="hold">
                            <p:stCondLst>
                              <p:cond delay="3300"/>
                            </p:stCondLst>
                            <p:childTnLst>
                              <p:par>
                                <p:cTn id="29" presetID="22" presetClass="entr" presetSubtype="4" fill="hold" grpId="0" nodeType="afterEffect">
                                  <p:stCondLst>
                                    <p:cond delay="120"/>
                                  </p:stCondLst>
                                  <p:childTnLst>
                                    <p:set>
                                      <p:cBhvr>
                                        <p:cTn id="30" dur="1" fill="hold">
                                          <p:stCondLst>
                                            <p:cond delay="0"/>
                                          </p:stCondLst>
                                        </p:cTn>
                                        <p:tgtEl>
                                          <p:spTgt spid="28"/>
                                        </p:tgtEl>
                                        <p:attrNameLst>
                                          <p:attrName>style.visibility</p:attrName>
                                        </p:attrNameLst>
                                      </p:cBhvr>
                                      <p:to>
                                        <p:strVal val="visible"/>
                                      </p:to>
                                    </p:set>
                                    <p:animEffect transition="in" filter="wipe(down)">
                                      <p:cBhvr>
                                        <p:cTn id="31" dur="450"/>
                                        <p:tgtEl>
                                          <p:spTgt spid="28"/>
                                        </p:tgtEl>
                                      </p:cBhvr>
                                    </p:animEffect>
                                  </p:childTnLst>
                                </p:cTn>
                              </p:par>
                            </p:childTnLst>
                          </p:cTn>
                        </p:par>
                        <p:par>
                          <p:cTn id="32" fill="hold">
                            <p:stCondLst>
                              <p:cond delay="3870"/>
                            </p:stCondLst>
                            <p:childTnLst>
                              <p:par>
                                <p:cTn id="33" presetID="4" presetClass="entr" presetSubtype="16" fill="hold" grpId="0" nodeType="afterEffect">
                                  <p:stCondLst>
                                    <p:cond delay="250"/>
                                  </p:stCondLst>
                                  <p:childTnLst>
                                    <p:set>
                                      <p:cBhvr>
                                        <p:cTn id="34" dur="1" fill="hold">
                                          <p:stCondLst>
                                            <p:cond delay="0"/>
                                          </p:stCondLst>
                                        </p:cTn>
                                        <p:tgtEl>
                                          <p:spTgt spid="32"/>
                                        </p:tgtEl>
                                        <p:attrNameLst>
                                          <p:attrName>style.visibility</p:attrName>
                                        </p:attrNameLst>
                                      </p:cBhvr>
                                      <p:to>
                                        <p:strVal val="visible"/>
                                      </p:to>
                                    </p:set>
                                    <p:animEffect transition="in" filter="box(in)">
                                      <p:cBhvr>
                                        <p:cTn id="35" dur="4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191000" y="1771650"/>
            <a:ext cx="9525" cy="4552950"/>
          </a:xfrm>
          <a:custGeom>
            <a:avLst/>
            <a:gdLst/>
            <a:ahLst/>
            <a:cxnLst/>
            <a:rect l="l" t="t" r="r" b="b"/>
            <a:pathLst>
              <a:path w="9525" h="4552950">
                <a:moveTo>
                  <a:pt x="0" y="0"/>
                </a:moveTo>
                <a:lnTo>
                  <a:pt x="0" y="4552950"/>
                </a:lnTo>
              </a:path>
            </a:pathLst>
          </a:custGeom>
          <a:noFill/>
          <a:ln w="9525">
            <a:solidFill>
              <a:schemeClr val="accent6"/>
            </a:solid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1996440" cy="234696"/>
            <a:chOff x="451104" y="384810"/>
            <a:chExt cx="1996440" cy="234696"/>
          </a:xfrm>
        </p:grpSpPr>
        <p:sp>
          <p:nvSpPr>
            <p:cNvPr id="7" name="TextBox 7"/>
            <p:cNvSpPr txBox="1"/>
            <p:nvPr/>
          </p:nvSpPr>
          <p:spPr>
            <a:xfrm>
              <a:off x="451104" y="384810"/>
              <a:ext cx="1996440"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ONE · THE WORD</a:t>
              </a:r>
            </a:p>
          </p:txBody>
        </p:sp>
      </p:grpSp>
      <p:grpSp>
        <p:nvGrpSpPr>
          <p:cNvPr id="10" name="Group 10"/>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04</a:t>
              </a:r>
            </a:p>
          </p:txBody>
        </p:sp>
      </p:grpSp>
      <p:grpSp>
        <p:nvGrpSpPr>
          <p:cNvPr id="12" name="Group 12"/>
          <p:cNvGrpSpPr/>
          <p:nvPr/>
        </p:nvGrpSpPr>
        <p:grpSpPr>
          <a:xfrm>
            <a:off x="443484" y="832485"/>
            <a:ext cx="4402613" cy="528066"/>
            <a:chOff x="443484" y="832485"/>
            <a:chExt cx="4402613" cy="528066"/>
          </a:xfrm>
        </p:grpSpPr>
        <p:sp>
          <p:nvSpPr>
            <p:cNvPr id="11" name="TextBox 11"/>
            <p:cNvSpPr txBox="1"/>
            <p:nvPr/>
          </p:nvSpPr>
          <p:spPr>
            <a:xfrm>
              <a:off x="443484" y="832485"/>
              <a:ext cx="4402613"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Raw concrete, raw art</a:t>
              </a:r>
            </a:p>
          </p:txBody>
        </p:sp>
      </p:grpSp>
      <p:grpSp>
        <p:nvGrpSpPr>
          <p:cNvPr id="16" name="Group 16"/>
          <p:cNvGrpSpPr/>
          <p:nvPr/>
        </p:nvGrpSpPr>
        <p:grpSpPr>
          <a:xfrm>
            <a:off x="449580" y="1838325"/>
            <a:ext cx="3168015" cy="3817620"/>
            <a:chOff x="449580" y="1838325"/>
            <a:chExt cx="3168015" cy="3817620"/>
          </a:xfrm>
        </p:grpSpPr>
        <p:sp>
          <p:nvSpPr>
            <p:cNvPr id="13" name="TextBox 13"/>
            <p:cNvSpPr txBox="1"/>
            <p:nvPr/>
          </p:nvSpPr>
          <p:spPr>
            <a:xfrm>
              <a:off x="449580" y="1838325"/>
              <a:ext cx="3063240" cy="14363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Reyner Banham, British</a:t>
              </a:r>
              <a:br/>
              <a:r>
                <a:rPr lang="en" sz="1500" dirty="0">
                  <a:solidFill>
                    <a:schemeClr val="dk1"/>
                  </a:solidFill>
                  <a:latin typeface="+mn-lt"/>
                  <a:ea typeface="+mn-ea"/>
                  <a:cs typeface="+mn-cs"/>
                </a:rPr>
                <a:t>architectural historian, used</a:t>
              </a:r>
              <a:br/>
              <a:r>
                <a:rPr lang="en" sz="1500" dirty="0">
                  <a:solidFill>
                    <a:schemeClr val="dk1"/>
                  </a:solidFill>
                  <a:latin typeface="+mn-lt"/>
                  <a:ea typeface="+mn-ea"/>
                  <a:cs typeface="+mn-cs"/>
                </a:rPr>
                <a:t>"new brutalism" to identify both</a:t>
              </a:r>
              <a:br/>
              <a:r>
                <a:rPr lang="en" sz="1500" dirty="0">
                  <a:solidFill>
                    <a:schemeClr val="dk1"/>
                  </a:solidFill>
                  <a:latin typeface="+mn-lt"/>
                  <a:ea typeface="+mn-ea"/>
                  <a:cs typeface="+mn-cs"/>
                </a:rPr>
                <a:t>an ethic and an aesthetic in his</a:t>
              </a:r>
              <a:br/>
              <a:r>
                <a:rPr lang="en" sz="1500" b="1" dirty="0">
                  <a:solidFill>
                    <a:schemeClr val="dk1"/>
                  </a:solidFill>
                  <a:latin typeface="+mn-lt"/>
                  <a:ea typeface="+mn-ea"/>
                  <a:cs typeface="+mn-cs"/>
                </a:rPr>
                <a:t>1955 essay</a:t>
              </a:r>
              <a:r>
                <a:rPr lang="en" sz="1500" dirty="0">
                  <a:solidFill>
                    <a:schemeClr val="dk1"/>
                  </a:solidFill>
                  <a:latin typeface="+mn-lt"/>
                  <a:ea typeface="+mn-ea"/>
                  <a:cs typeface="+mn-cs"/>
                </a:rPr>
                <a:t xml:space="preserve"> </a:t>
              </a:r>
              <a:r>
                <a:rPr lang="en" sz="1500" i="1" dirty="0">
                  <a:solidFill>
                    <a:schemeClr val="dk1"/>
                  </a:solidFill>
                  <a:latin typeface="+mn-lt"/>
                  <a:ea typeface="+mn-ea"/>
                  <a:cs typeface="+mn-cs"/>
                </a:rPr>
                <a:t>The New Brutalism</a:t>
              </a:r>
              <a:r>
                <a:rPr lang="en" sz="1500" dirty="0">
                  <a:solidFill>
                    <a:schemeClr val="dk1"/>
                  </a:solidFill>
                  <a:latin typeface="+mn-lt"/>
                  <a:ea typeface="+mn-ea"/>
                  <a:cs typeface="+mn-cs"/>
                </a:rPr>
                <a:t>.</a:t>
              </a:r>
            </a:p>
          </p:txBody>
        </p:sp>
        <p:sp>
          <p:nvSpPr>
            <p:cNvPr id="14" name="TextBox 14"/>
            <p:cNvSpPr txBox="1"/>
            <p:nvPr/>
          </p:nvSpPr>
          <p:spPr>
            <a:xfrm>
              <a:off x="449580" y="3457575"/>
              <a:ext cx="3168015" cy="11506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He named Hunstanton and the Soho</a:t>
              </a:r>
              <a:br/>
              <a:r>
                <a:rPr lang="en" sz="1500" dirty="0">
                  <a:solidFill>
                    <a:schemeClr val="dk1"/>
                  </a:solidFill>
                  <a:latin typeface="+mn-lt"/>
                  <a:ea typeface="+mn-ea"/>
                  <a:cs typeface="+mn-cs"/>
                </a:rPr>
                <a:t>house as "the reference by which</a:t>
              </a:r>
              <a:br/>
              <a:r>
                <a:rPr lang="en" sz="1500" dirty="0">
                  <a:solidFill>
                    <a:schemeClr val="dk1"/>
                  </a:solidFill>
                  <a:latin typeface="+mn-lt"/>
                  <a:ea typeface="+mn-ea"/>
                  <a:cs typeface="+mn-cs"/>
                </a:rPr>
                <a:t>The New Brutalism in</a:t>
              </a:r>
              <a:br/>
              <a:r>
                <a:rPr lang="en" sz="1500" dirty="0">
                  <a:solidFill>
                    <a:schemeClr val="dk1"/>
                  </a:solidFill>
                  <a:latin typeface="+mn-lt"/>
                  <a:ea typeface="+mn-ea"/>
                  <a:cs typeface="+mn-cs"/>
                </a:rPr>
                <a:t>architecture may be defined".</a:t>
              </a:r>
            </a:p>
          </p:txBody>
        </p:sp>
        <p:sp>
          <p:nvSpPr>
            <p:cNvPr id="15" name="TextBox 15"/>
            <p:cNvSpPr txBox="1"/>
            <p:nvPr/>
          </p:nvSpPr>
          <p:spPr>
            <a:xfrm>
              <a:off x="449580" y="4791075"/>
              <a:ext cx="2967990" cy="8648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He expanded the argument in his</a:t>
              </a:r>
              <a:br/>
              <a:r>
                <a:rPr lang="en" sz="1500" dirty="0">
                  <a:solidFill>
                    <a:schemeClr val="dk1"/>
                  </a:solidFill>
                  <a:latin typeface="+mn-lt"/>
                  <a:ea typeface="+mn-ea"/>
                  <a:cs typeface="+mn-cs"/>
                </a:rPr>
                <a:t xml:space="preserve">1966 book </a:t>
              </a:r>
              <a:r>
                <a:rPr lang="en" sz="1500" i="1" dirty="0">
                  <a:solidFill>
                    <a:schemeClr val="dk1"/>
                  </a:solidFill>
                  <a:latin typeface="+mn-lt"/>
                  <a:ea typeface="+mn-ea"/>
                  <a:cs typeface="+mn-cs"/>
                </a:rPr>
                <a:t>The New Brutalism:</a:t>
              </a:r>
              <a:br/>
              <a:r>
                <a:rPr lang="en" sz="1500" i="1" dirty="0">
                  <a:solidFill>
                    <a:schemeClr val="dk1"/>
                  </a:solidFill>
                  <a:latin typeface="+mn-lt"/>
                  <a:ea typeface="+mn-ea"/>
                  <a:cs typeface="+mn-cs"/>
                </a:rPr>
                <a:t>Ethic or Aesthetic?</a:t>
              </a:r>
            </a:p>
          </p:txBody>
        </p:sp>
      </p:grpSp>
      <p:grpSp>
        <p:nvGrpSpPr>
          <p:cNvPr id="22" name="Group 22"/>
          <p:cNvGrpSpPr/>
          <p:nvPr/>
        </p:nvGrpSpPr>
        <p:grpSpPr>
          <a:xfrm>
            <a:off x="4457700" y="1851660"/>
            <a:ext cx="4533062" cy="2625090"/>
            <a:chOff x="4457700" y="1851660"/>
            <a:chExt cx="4533062" cy="2625090"/>
          </a:xfrm>
        </p:grpSpPr>
        <p:sp>
          <p:nvSpPr>
            <p:cNvPr id="17" name="TextBox 17"/>
            <p:cNvSpPr txBox="1"/>
            <p:nvPr/>
          </p:nvSpPr>
          <p:spPr>
            <a:xfrm>
              <a:off x="4470654" y="1851660"/>
              <a:ext cx="2982163" cy="234696"/>
            </a:xfrm>
            <a:prstGeom prst="rect">
              <a:avLst/>
            </a:prstGeom>
            <a:noFill/>
            <a:ln>
              <a:noFill/>
            </a:ln>
          </p:spPr>
          <p:txBody>
            <a:bodyPr wrap="none" lIns="0" tIns="0" rIns="0" bIns="0" anchor="t" anchorCtr="0">
              <a:spAutoFit/>
            </a:bodyPr>
            <a:lstStyle/>
            <a:p>
              <a:pPr algn="l"/>
              <a:r>
                <a:rPr lang="en" sz="1200" spc="120" dirty="0">
                  <a:solidFill>
                    <a:schemeClr val="accent5"/>
                  </a:solidFill>
                  <a:latin typeface="Consolas"/>
                  <a:ea typeface="Consolas"/>
                  <a:cs typeface="Consolas"/>
                </a:rPr>
                <a:t>THE CRITIC NAMES THE MATERIAL</a:t>
              </a:r>
            </a:p>
          </p:txBody>
        </p:sp>
        <p:sp>
          <p:nvSpPr>
            <p:cNvPr id="18" name="TextBox 18"/>
            <p:cNvSpPr txBox="1"/>
            <p:nvPr/>
          </p:nvSpPr>
          <p:spPr>
            <a:xfrm>
              <a:off x="4457700" y="2133600"/>
              <a:ext cx="4533062" cy="1162050"/>
            </a:xfrm>
            <a:prstGeom prst="rect">
              <a:avLst/>
            </a:prstGeom>
            <a:noFill/>
            <a:ln>
              <a:noFill/>
            </a:ln>
          </p:spPr>
          <p:txBody>
            <a:bodyPr wrap="none" lIns="0" tIns="0" rIns="0" bIns="0" anchor="t" anchorCtr="0">
              <a:spAutoFit/>
            </a:bodyPr>
            <a:lstStyle/>
            <a:p>
              <a:pPr algn="l"/>
              <a:r>
                <a:rPr lang="en" sz="6000" dirty="0">
                  <a:solidFill>
                    <a:schemeClr val="accent1"/>
                  </a:solidFill>
                  <a:latin typeface="+mj-lt"/>
                  <a:ea typeface="+mj-ea"/>
                  <a:cs typeface="+mj-cs"/>
                </a:rPr>
                <a:t xml:space="preserve">béton </a:t>
              </a:r>
              <a:r>
                <a:rPr lang="en" sz="6000" dirty="0">
                  <a:solidFill>
                    <a:schemeClr val="accent2"/>
                  </a:solidFill>
                  <a:latin typeface="+mj-lt"/>
                  <a:ea typeface="+mj-ea"/>
                  <a:cs typeface="+mj-cs"/>
                </a:rPr>
                <a:t>brut</a:t>
              </a:r>
            </a:p>
          </p:txBody>
        </p:sp>
        <p:sp>
          <p:nvSpPr>
            <p:cNvPr id="19" name="TextBox 19"/>
            <p:cNvSpPr txBox="1"/>
            <p:nvPr/>
          </p:nvSpPr>
          <p:spPr>
            <a:xfrm>
              <a:off x="4468368" y="2965132"/>
              <a:ext cx="1788719" cy="322707"/>
            </a:xfrm>
            <a:prstGeom prst="rect">
              <a:avLst/>
            </a:prstGeom>
            <a:noFill/>
            <a:ln>
              <a:noFill/>
            </a:ln>
          </p:spPr>
          <p:txBody>
            <a:bodyPr wrap="none" lIns="0" tIns="0" rIns="0" bIns="0" anchor="t" anchorCtr="0">
              <a:spAutoFit/>
            </a:bodyPr>
            <a:lstStyle/>
            <a:p>
              <a:pPr algn="l"/>
              <a:r>
                <a:rPr lang="en" sz="1650" spc="120" dirty="0">
                  <a:solidFill>
                    <a:schemeClr val="dk1"/>
                  </a:solidFill>
                  <a:latin typeface="Consolas"/>
                  <a:ea typeface="Consolas"/>
                  <a:cs typeface="Consolas"/>
                </a:rPr>
                <a:t>RAW CONCRETE</a:t>
              </a:r>
            </a:p>
          </p:txBody>
        </p:sp>
        <p:sp>
          <p:nvSpPr>
            <p:cNvPr id="20" name="TextBox 20"/>
            <p:cNvSpPr txBox="1"/>
            <p:nvPr/>
          </p:nvSpPr>
          <p:spPr>
            <a:xfrm>
              <a:off x="4457700" y="3314700"/>
              <a:ext cx="3591260" cy="1162050"/>
            </a:xfrm>
            <a:prstGeom prst="rect">
              <a:avLst/>
            </a:prstGeom>
            <a:noFill/>
            <a:ln>
              <a:noFill/>
            </a:ln>
          </p:spPr>
          <p:txBody>
            <a:bodyPr wrap="none" lIns="0" tIns="0" rIns="0" bIns="0" anchor="t" anchorCtr="0">
              <a:spAutoFit/>
            </a:bodyPr>
            <a:lstStyle/>
            <a:p>
              <a:pPr algn="l"/>
              <a:r>
                <a:rPr lang="en" sz="6000" dirty="0">
                  <a:solidFill>
                    <a:schemeClr val="accent1"/>
                  </a:solidFill>
                  <a:latin typeface="+mj-lt"/>
                  <a:ea typeface="+mj-ea"/>
                  <a:cs typeface="+mj-cs"/>
                </a:rPr>
                <a:t xml:space="preserve">art </a:t>
              </a:r>
              <a:r>
                <a:rPr lang="en" sz="6000" dirty="0">
                  <a:solidFill>
                    <a:schemeClr val="accent2"/>
                  </a:solidFill>
                  <a:latin typeface="+mj-lt"/>
                  <a:ea typeface="+mj-ea"/>
                  <a:cs typeface="+mj-cs"/>
                </a:rPr>
                <a:t>brut</a:t>
              </a:r>
            </a:p>
          </p:txBody>
        </p:sp>
        <p:sp>
          <p:nvSpPr>
            <p:cNvPr id="21" name="TextBox 21"/>
            <p:cNvSpPr txBox="1"/>
            <p:nvPr/>
          </p:nvSpPr>
          <p:spPr>
            <a:xfrm>
              <a:off x="4468368" y="4146232"/>
              <a:ext cx="1011022" cy="322707"/>
            </a:xfrm>
            <a:prstGeom prst="rect">
              <a:avLst/>
            </a:prstGeom>
            <a:noFill/>
            <a:ln>
              <a:noFill/>
            </a:ln>
          </p:spPr>
          <p:txBody>
            <a:bodyPr wrap="none" lIns="0" tIns="0" rIns="0" bIns="0" anchor="t" anchorCtr="0">
              <a:spAutoFit/>
            </a:bodyPr>
            <a:lstStyle/>
            <a:p>
              <a:pPr algn="l"/>
              <a:r>
                <a:rPr lang="en" sz="1650" spc="120" dirty="0">
                  <a:solidFill>
                    <a:schemeClr val="dk1"/>
                  </a:solidFill>
                  <a:latin typeface="Consolas"/>
                  <a:ea typeface="Consolas"/>
                  <a:cs typeface="Consolas"/>
                </a:rPr>
                <a:t>RAW ART</a:t>
              </a:r>
            </a:p>
          </p:txBody>
        </p:sp>
      </p:grpSp>
      <p:grpSp>
        <p:nvGrpSpPr>
          <p:cNvPr id="26" name="Group 26"/>
          <p:cNvGrpSpPr/>
          <p:nvPr/>
        </p:nvGrpSpPr>
        <p:grpSpPr>
          <a:xfrm>
            <a:off x="4476750" y="4648200"/>
            <a:ext cx="7258050" cy="1676400"/>
            <a:chOff x="4476750" y="4648200"/>
            <a:chExt cx="7258050" cy="1676400"/>
          </a:xfrm>
        </p:grpSpPr>
        <p:sp>
          <p:nvSpPr>
            <p:cNvPr id="23" name="Rectangle 23"/>
            <p:cNvSpPr/>
            <p:nvPr/>
          </p:nvSpPr>
          <p:spPr>
            <a:xfrm>
              <a:off x="4476750" y="4648200"/>
              <a:ext cx="7258050" cy="1676400"/>
            </a:xfrm>
            <a:prstGeom prst="rect">
              <a:avLst/>
            </a:prstGeom>
            <a:solidFill>
              <a:schemeClr val="accent1"/>
            </a:solidFill>
            <a:ln>
              <a:noFill/>
            </a:ln>
          </p:spPr>
        </p:sp>
        <p:sp>
          <p:nvSpPr>
            <p:cNvPr id="24" name="TextBox 24"/>
            <p:cNvSpPr txBox="1"/>
            <p:nvPr/>
          </p:nvSpPr>
          <p:spPr>
            <a:xfrm>
              <a:off x="4773930" y="4867275"/>
              <a:ext cx="5196840" cy="1150620"/>
            </a:xfrm>
            <a:prstGeom prst="rect">
              <a:avLst/>
            </a:prstGeom>
            <a:noFill/>
            <a:ln>
              <a:noFill/>
            </a:ln>
          </p:spPr>
          <p:txBody>
            <a:bodyPr wrap="none" lIns="0" tIns="0" rIns="0" bIns="0" anchor="t" anchorCtr="0">
              <a:spAutoFit/>
            </a:bodyPr>
            <a:lstStyle/>
            <a:p>
              <a:pPr algn="l">
                <a:lnSpc>
                  <a:spcPts val="2250"/>
                </a:lnSpc>
              </a:pPr>
              <a:r>
                <a:rPr lang="en" sz="1500" dirty="0">
                  <a:solidFill>
                    <a:srgbClr val="F2F0EA"/>
                  </a:solidFill>
                  <a:latin typeface="+mn-lt"/>
                  <a:ea typeface="+mn-ea"/>
                  <a:cs typeface="+mn-cs"/>
                </a:rPr>
                <a:t>"if there is one single verbal formula that has made the</a:t>
              </a:r>
              <a:br/>
              <a:r>
                <a:rPr lang="en" sz="1500" dirty="0">
                  <a:solidFill>
                    <a:srgbClr val="F2F0EA"/>
                  </a:solidFill>
                  <a:latin typeface="+mn-lt"/>
                  <a:ea typeface="+mn-ea"/>
                  <a:cs typeface="+mn-cs"/>
                </a:rPr>
                <a:t>concept of Brutalism admissible in most of the world's</a:t>
              </a:r>
              <a:br/>
              <a:r>
                <a:rPr lang="en" sz="1500" dirty="0">
                  <a:solidFill>
                    <a:srgbClr val="F2F0EA"/>
                  </a:solidFill>
                  <a:latin typeface="+mn-lt"/>
                  <a:ea typeface="+mn-ea"/>
                  <a:cs typeface="+mn-cs"/>
                </a:rPr>
                <a:t>Western languages, it is that Le Corbusier himself</a:t>
              </a:r>
              <a:br/>
              <a:r>
                <a:rPr lang="en" sz="1500" dirty="0">
                  <a:solidFill>
                    <a:srgbClr val="F2F0EA"/>
                  </a:solidFill>
                  <a:latin typeface="+mn-lt"/>
                  <a:ea typeface="+mn-ea"/>
                  <a:cs typeface="+mn-cs"/>
                </a:rPr>
                <a:t>described that concrete work as 'béton-brut'"</a:t>
              </a:r>
            </a:p>
          </p:txBody>
        </p:sp>
        <p:sp>
          <p:nvSpPr>
            <p:cNvPr id="25" name="TextBox 25"/>
            <p:cNvSpPr txBox="1"/>
            <p:nvPr/>
          </p:nvSpPr>
          <p:spPr>
            <a:xfrm>
              <a:off x="4775454" y="6042660"/>
              <a:ext cx="1889760" cy="234696"/>
            </a:xfrm>
            <a:prstGeom prst="rect">
              <a:avLst/>
            </a:prstGeom>
            <a:noFill/>
            <a:ln>
              <a:noFill/>
            </a:ln>
          </p:spPr>
          <p:txBody>
            <a:bodyPr wrap="none" lIns="0" tIns="0" rIns="0" bIns="0" anchor="t" anchorCtr="0">
              <a:spAutoFit/>
            </a:bodyPr>
            <a:lstStyle/>
            <a:p>
              <a:pPr algn="l"/>
              <a:r>
                <a:rPr lang="en" sz="1200" dirty="0">
                  <a:solidFill>
                    <a:schemeClr val="accent6"/>
                  </a:solidFill>
                  <a:latin typeface="Consolas"/>
                  <a:ea typeface="Consolas"/>
                  <a:cs typeface="Consolas"/>
                </a:rPr>
                <a:t>— REYNER BANHAM, 1966</a:t>
              </a:r>
            </a:p>
          </p:txBody>
        </p:sp>
      </p:grpSp>
      <p:grpSp>
        <p:nvGrpSpPr>
          <p:cNvPr id="29" name="Group 29"/>
          <p:cNvGrpSpPr/>
          <p:nvPr/>
        </p:nvGrpSpPr>
        <p:grpSpPr>
          <a:xfrm>
            <a:off x="452438" y="6570345"/>
            <a:ext cx="11287124" cy="176212"/>
            <a:chOff x="452438" y="6570345"/>
            <a:chExt cx="11287124" cy="176212"/>
          </a:xfrm>
        </p:grpSpPr>
        <p:sp>
          <p:nvSpPr>
            <p:cNvPr id="27" name="TextBox 27"/>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28" name="TextBox 28"/>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04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xmlns:p="http://schemas.openxmlformats.org/presentationml/2006/main" id="17" presetID="17" presetClass="entr" presetSubtype="10" fill="hold" grpId="0" nodeType="afterEffect">
                                  <p:stCondLst>
                                    <p:cond delay="120"/>
                                  </p:stCondLst>
                                  <p:childTnLst>
                                    <p:set>
                                      <p:cBhvr>
                                        <p:cTn id="18" dur="1" fill="hold">
                                          <p:stCondLst>
                                            <p:cond delay="0"/>
                                          </p:stCondLst>
                                        </p:cTn>
                                        <p:tgtEl>
                                          <p:spTgt spid="22"/>
                                        </p:tgtEl>
                                        <p:attrNameLst>
                                          <p:attrName>style.visibility</p:attrName>
                                        </p:attrNameLst>
                                      </p:cBhvr>
                                      <p:to>
                                        <p:strVal val="visible"/>
                                      </p:to>
                                    </p:set>
                                    <p:anim calcmode="lin" valueType="num">
                                      <p:cBhvr>
                                        <p:cTn id="19" dur="700" fill="hold"/>
                                        <p:tgtEl>
                                          <p:spTgt spid="22"/>
                                        </p:tgtEl>
                                        <p:attrNameLst>
                                          <p:attrName>ppt_w</p:attrName>
                                        </p:attrNameLst>
                                      </p:cBhvr>
                                      <p:tavLst>
                                        <p:tav tm="0">
                                          <p:val>
                                            <p:fltVal val="0"/>
                                          </p:val>
                                        </p:tav>
                                        <p:tav tm="100000">
                                          <p:val>
                                            <p:strVal val="#ppt_w"/>
                                          </p:val>
                                        </p:tav>
                                      </p:tavLst>
                                    </p:anim>
                                    <p:anim calcmode="lin" valueType="num">
                                      <p:cBhvr>
                                        <p:cTn id="20" dur="700" fill="hold"/>
                                        <p:tgtEl>
                                          <p:spTgt spid="22"/>
                                        </p:tgtEl>
                                        <p:attrNameLst>
                                          <p:attrName>ppt_h</p:attrName>
                                        </p:attrNameLst>
                                      </p:cBhvr>
                                      <p:tavLst>
                                        <p:tav tm="0">
                                          <p:val>
                                            <p:strVal val="#ppt_h"/>
                                          </p:val>
                                        </p:tav>
                                        <p:tav tm="100000">
                                          <p:val>
                                            <p:strVal val="#ppt_h"/>
                                          </p:val>
                                        </p:tav>
                                      </p:tavLst>
                                    </p:anim>
                                  </p:childTnLst>
                                </p:cTn>
                              </p:par>
                            </p:childTnLst>
                          </p:cTn>
                        </p:par>
                        <p:par>
                          <p:cTn id="21" fill="hold">
                            <p:stCondLst>
                              <p:cond delay="2410"/>
                            </p:stCondLst>
                            <p:childTnLst>
                              <p:par>
                                <p:cTn xmlns:p="http://schemas.openxmlformats.org/presentationml/2006/main" id="22" presetID="22" presetClass="entr" presetSubtype="4" fill="hold" grpId="0" nodeType="afterEffect">
                                  <p:stCondLst>
                                    <p:cond delay="120"/>
                                  </p:stCondLst>
                                  <p:childTnLst>
                                    <p:set>
                                      <p:cBhvr>
                                        <p:cTn id="23" dur="1" fill="hold">
                                          <p:stCondLst>
                                            <p:cond delay="0"/>
                                          </p:stCondLst>
                                        </p:cTn>
                                        <p:tgtEl>
                                          <p:spTgt spid="16"/>
                                        </p:tgtEl>
                                        <p:attrNameLst>
                                          <p:attrName>style.visibility</p:attrName>
                                        </p:attrNameLst>
                                      </p:cBhvr>
                                      <p:to>
                                        <p:strVal val="visible"/>
                                      </p:to>
                                    </p:set>
                                    <p:animEffect transition="in" filter="wipe(down)">
                                      <p:cBhvr>
                                        <p:cTn id="24" dur="450"/>
                                        <p:tgtEl>
                                          <p:spTgt spid="16"/>
                                        </p:tgtEl>
                                      </p:cBhvr>
                                    </p:animEffect>
                                  </p:childTnLst>
                                </p:cTn>
                              </p:par>
                            </p:childTnLst>
                          </p:cTn>
                        </p:par>
                        <p:par>
                          <p:cTn id="25" fill="hold">
                            <p:stCondLst>
                              <p:cond delay="2980"/>
                            </p:stCondLst>
                            <p:childTnLst>
                              <p:par>
                                <p:cTn xmlns:p="http://schemas.openxmlformats.org/presentationml/2006/main" id="26" presetID="16" presetClass="entr" presetSubtype="21" fill="hold" grpId="0" nodeType="afterEffect">
                                  <p:stCondLst>
                                    <p:cond delay="120"/>
                                  </p:stCondLst>
                                  <p:childTnLst>
                                    <p:set>
                                      <p:cBhvr>
                                        <p:cTn id="27" dur="1" fill="hold">
                                          <p:stCondLst>
                                            <p:cond delay="0"/>
                                          </p:stCondLst>
                                        </p:cTn>
                                        <p:tgtEl>
                                          <p:spTgt spid="26"/>
                                        </p:tgtEl>
                                        <p:attrNameLst>
                                          <p:attrName>style.visibility</p:attrName>
                                        </p:attrNameLst>
                                      </p:cBhvr>
                                      <p:to>
                                        <p:strVal val="visible"/>
                                      </p:to>
                                    </p:set>
                                    <p:animEffect transition="in" filter="barn(inVertical)">
                                      <p:cBhvr>
                                        <p:cTn id="28" dur="6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8096250" y="1771650"/>
            <a:ext cx="9525" cy="4552950"/>
          </a:xfrm>
          <a:custGeom>
            <a:avLst/>
            <a:gdLst/>
            <a:ahLst/>
            <a:cxnLst/>
            <a:rect l="l" t="t" r="r" b="b"/>
            <a:pathLst>
              <a:path w="9525" h="4552950">
                <a:moveTo>
                  <a:pt x="0" y="0"/>
                </a:moveTo>
                <a:lnTo>
                  <a:pt x="0" y="4552950"/>
                </a:lnTo>
              </a:path>
            </a:pathLst>
          </a:custGeom>
          <a:noFill/>
          <a:ln w="9525">
            <a:solidFill>
              <a:schemeClr val="accent6"/>
            </a:solid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2028444" cy="234696"/>
            <a:chOff x="451104" y="384810"/>
            <a:chExt cx="2028444" cy="234696"/>
          </a:xfrm>
        </p:grpSpPr>
        <p:sp>
          <p:nvSpPr>
            <p:cNvPr id="7" name="TextBox 7"/>
            <p:cNvSpPr txBox="1"/>
            <p:nvPr/>
          </p:nvSpPr>
          <p:spPr>
            <a:xfrm>
              <a:off x="451104" y="384810"/>
              <a:ext cx="2028444"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TWO · THE ETHIC</a:t>
              </a:r>
            </a:p>
          </p:txBody>
        </p:sp>
      </p:grpSp>
      <p:grpSp>
        <p:nvGrpSpPr>
          <p:cNvPr id="10" name="Group 10"/>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05</a:t>
              </a:r>
            </a:p>
          </p:txBody>
        </p:sp>
      </p:grpSp>
      <p:grpSp>
        <p:nvGrpSpPr>
          <p:cNvPr id="12" name="Group 12"/>
          <p:cNvGrpSpPr/>
          <p:nvPr/>
        </p:nvGrpSpPr>
        <p:grpSpPr>
          <a:xfrm>
            <a:off x="443484" y="832485"/>
            <a:ext cx="5443127" cy="528066"/>
            <a:chOff x="443484" y="832485"/>
            <a:chExt cx="5443127" cy="528066"/>
          </a:xfrm>
        </p:grpSpPr>
        <p:sp>
          <p:nvSpPr>
            <p:cNvPr id="11" name="TextBox 11"/>
            <p:cNvSpPr txBox="1"/>
            <p:nvPr/>
          </p:nvSpPr>
          <p:spPr>
            <a:xfrm>
              <a:off x="443484" y="832485"/>
              <a:ext cx="5443127"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"An ethic, not an aesthetic"</a:t>
              </a:r>
            </a:p>
          </p:txBody>
        </p:sp>
      </p:grpSp>
      <p:grpSp>
        <p:nvGrpSpPr>
          <p:cNvPr id="16" name="Group 16"/>
          <p:cNvGrpSpPr/>
          <p:nvPr/>
        </p:nvGrpSpPr>
        <p:grpSpPr>
          <a:xfrm>
            <a:off x="449580" y="1838325"/>
            <a:ext cx="6082665" cy="4389120"/>
            <a:chOff x="449580" y="1838325"/>
            <a:chExt cx="6082665" cy="4389120"/>
          </a:xfrm>
        </p:grpSpPr>
        <p:sp>
          <p:nvSpPr>
            <p:cNvPr id="13" name="TextBox 13"/>
            <p:cNvSpPr txBox="1"/>
            <p:nvPr/>
          </p:nvSpPr>
          <p:spPr>
            <a:xfrm>
              <a:off x="449580" y="1838325"/>
              <a:ext cx="6082665" cy="14363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New brutalism was never only a style. It was a philosophical</a:t>
              </a:r>
              <a:br/>
              <a:r>
                <a:rPr lang="en" sz="1500" dirty="0">
                  <a:solidFill>
                    <a:schemeClr val="dk1"/>
                  </a:solidFill>
                  <a:latin typeface="+mn-lt"/>
                  <a:ea typeface="+mn-ea"/>
                  <a:cs typeface="+mn-cs"/>
                </a:rPr>
                <a:t>approach to design — a striving to create simple, honest,</a:t>
              </a:r>
              <a:br/>
              <a:r>
                <a:rPr lang="en" sz="1500" dirty="0">
                  <a:solidFill>
                    <a:schemeClr val="dk1"/>
                  </a:solidFill>
                  <a:latin typeface="+mn-lt"/>
                  <a:ea typeface="+mn-ea"/>
                  <a:cs typeface="+mn-cs"/>
                </a:rPr>
                <a:t>functional buildings that accommodate their purpose,</a:t>
              </a:r>
              <a:br/>
              <a:r>
                <a:rPr lang="en" sz="1500" dirty="0">
                  <a:solidFill>
                    <a:schemeClr val="dk1"/>
                  </a:solidFill>
                  <a:latin typeface="+mn-lt"/>
                  <a:ea typeface="+mn-ea"/>
                  <a:cs typeface="+mn-cs"/>
                </a:rPr>
                <a:t>inhabitants and location, a strict modernist language set</a:t>
              </a:r>
              <a:br/>
              <a:r>
                <a:rPr lang="en" sz="1500" dirty="0">
                  <a:solidFill>
                    <a:schemeClr val="dk1"/>
                  </a:solidFill>
                  <a:latin typeface="+mn-lt"/>
                  <a:ea typeface="+mn-ea"/>
                  <a:cs typeface="+mn-cs"/>
                </a:rPr>
                <a:t>against the retrospective nostalgia of much 1940s architecture.</a:t>
              </a:r>
            </a:p>
          </p:txBody>
        </p:sp>
        <p:sp>
          <p:nvSpPr>
            <p:cNvPr id="14" name="TextBox 14"/>
            <p:cNvSpPr txBox="1"/>
            <p:nvPr/>
          </p:nvSpPr>
          <p:spPr>
            <a:xfrm>
              <a:off x="449580" y="3457575"/>
              <a:ext cx="5968365" cy="143637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Peter Smithson held that the core of brutalism was a reverence</a:t>
              </a:r>
              <a:br/>
              <a:r>
                <a:rPr lang="en" sz="1500" dirty="0">
                  <a:solidFill>
                    <a:schemeClr val="dk1"/>
                  </a:solidFill>
                  <a:latin typeface="+mn-lt"/>
                  <a:ea typeface="+mn-ea"/>
                  <a:cs typeface="+mn-cs"/>
                </a:rPr>
                <a:t>for materials, expressed honestly: "Brutalism is not concerned</a:t>
              </a:r>
              <a:br/>
              <a:r>
                <a:rPr lang="en" sz="1500" dirty="0">
                  <a:solidFill>
                    <a:schemeClr val="dk1"/>
                  </a:solidFill>
                  <a:latin typeface="+mn-lt"/>
                  <a:ea typeface="+mn-ea"/>
                  <a:cs typeface="+mn-cs"/>
                </a:rPr>
                <a:t xml:space="preserve">with the material as such but rather </a:t>
              </a:r>
              <a:r>
                <a:rPr lang="en" sz="1500" b="1" dirty="0">
                  <a:solidFill>
                    <a:schemeClr val="dk1"/>
                  </a:solidFill>
                  <a:latin typeface="+mn-lt"/>
                  <a:ea typeface="+mn-ea"/>
                  <a:cs typeface="+mn-cs"/>
                </a:rPr>
                <a:t>the quality of material</a:t>
              </a:r>
              <a:r>
                <a:rPr lang="en" sz="1500" dirty="0">
                  <a:solidFill>
                    <a:schemeClr val="dk1"/>
                  </a:solidFill>
                  <a:latin typeface="+mn-lt"/>
                  <a:ea typeface="+mn-ea"/>
                  <a:cs typeface="+mn-cs"/>
                </a:rPr>
                <a:t>",</a:t>
              </a:r>
              <a:br/>
              <a:r>
                <a:rPr lang="en" sz="1500" dirty="0">
                  <a:solidFill>
                    <a:schemeClr val="dk1"/>
                  </a:solidFill>
                  <a:latin typeface="+mn-lt"/>
                  <a:ea typeface="+mn-ea"/>
                  <a:cs typeface="+mn-cs"/>
                </a:rPr>
                <a:t>and "the seeing of materials for what they were: the woodness</a:t>
              </a:r>
              <a:br/>
              <a:r>
                <a:rPr lang="en" sz="1500" dirty="0">
                  <a:solidFill>
                    <a:schemeClr val="dk1"/>
                  </a:solidFill>
                  <a:latin typeface="+mn-lt"/>
                  <a:ea typeface="+mn-ea"/>
                  <a:cs typeface="+mn-cs"/>
                </a:rPr>
                <a:t>of the wood; the sandiness of sand".</a:t>
              </a:r>
            </a:p>
          </p:txBody>
        </p:sp>
        <p:sp>
          <p:nvSpPr>
            <p:cNvPr id="15" name="TextBox 15"/>
            <p:cNvSpPr txBox="1"/>
            <p:nvPr/>
          </p:nvSpPr>
          <p:spPr>
            <a:xfrm>
              <a:off x="449580" y="5076825"/>
              <a:ext cx="5958840" cy="11506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John Voelcker said the new brutalism "cannot be understood</a:t>
              </a:r>
              <a:br/>
              <a:r>
                <a:rPr lang="en" sz="1500" dirty="0">
                  <a:solidFill>
                    <a:schemeClr val="dk1"/>
                  </a:solidFill>
                  <a:latin typeface="+mn-lt"/>
                  <a:ea typeface="+mn-ea"/>
                  <a:cs typeface="+mn-cs"/>
                </a:rPr>
                <a:t>through stylistic analysis, although some day a comprehensible</a:t>
              </a:r>
              <a:br/>
              <a:r>
                <a:rPr lang="en" sz="1500" dirty="0">
                  <a:solidFill>
                    <a:schemeClr val="dk1"/>
                  </a:solidFill>
                  <a:latin typeface="+mn-lt"/>
                  <a:ea typeface="+mn-ea"/>
                  <a:cs typeface="+mn-cs"/>
                </a:rPr>
                <a:t>style might emerge" — supporting the Smithsons' description of</a:t>
              </a:r>
              <a:br/>
              <a:r>
                <a:rPr lang="en" sz="1500" dirty="0">
                  <a:solidFill>
                    <a:schemeClr val="dk1"/>
                  </a:solidFill>
                  <a:latin typeface="+mn-lt"/>
                  <a:ea typeface="+mn-ea"/>
                  <a:cs typeface="+mn-cs"/>
                </a:rPr>
                <a:t xml:space="preserve">the movement as </a:t>
              </a:r>
              <a:r>
                <a:rPr lang="en" sz="1500" b="1" dirty="0">
                  <a:solidFill>
                    <a:schemeClr val="dk1"/>
                  </a:solidFill>
                  <a:latin typeface="+mn-lt"/>
                  <a:ea typeface="+mn-ea"/>
                  <a:cs typeface="+mn-cs"/>
                </a:rPr>
                <a:t>an ethic, not an aesthetic</a:t>
              </a:r>
              <a:r>
                <a:rPr lang="en" sz="1500" dirty="0">
                  <a:solidFill>
                    <a:schemeClr val="dk1"/>
                  </a:solidFill>
                  <a:latin typeface="+mn-lt"/>
                  <a:ea typeface="+mn-ea"/>
                  <a:cs typeface="+mn-cs"/>
                </a:rPr>
                <a:t>.</a:t>
              </a:r>
            </a:p>
          </p:txBody>
        </p:sp>
      </p:grpSp>
      <p:grpSp>
        <p:nvGrpSpPr>
          <p:cNvPr id="29" name="Group 29"/>
          <p:cNvGrpSpPr/>
          <p:nvPr/>
        </p:nvGrpSpPr>
        <p:grpSpPr>
          <a:xfrm>
            <a:off x="8273034" y="1771650"/>
            <a:ext cx="3461766" cy="2455545"/>
            <a:chOff x="8273034" y="1771650"/>
            <a:chExt cx="3461766" cy="2455545"/>
          </a:xfrm>
        </p:grpSpPr>
        <p:sp>
          <p:nvSpPr>
            <p:cNvPr id="17" name="Rectangle 17"/>
            <p:cNvSpPr/>
            <p:nvPr/>
          </p:nvSpPr>
          <p:spPr>
            <a:xfrm>
              <a:off x="8286750" y="1771650"/>
              <a:ext cx="1143000" cy="57150"/>
            </a:xfrm>
            <a:prstGeom prst="rect">
              <a:avLst/>
            </a:prstGeom>
            <a:solidFill>
              <a:schemeClr val="accent2"/>
            </a:solidFill>
            <a:ln>
              <a:noFill/>
            </a:ln>
          </p:spPr>
        </p:sp>
        <p:sp>
          <p:nvSpPr>
            <p:cNvPr id="18" name="TextBox 18"/>
            <p:cNvSpPr txBox="1"/>
            <p:nvPr/>
          </p:nvSpPr>
          <p:spPr>
            <a:xfrm>
              <a:off x="8280654" y="1985010"/>
              <a:ext cx="2196998" cy="234696"/>
            </a:xfrm>
            <a:prstGeom prst="rect">
              <a:avLst/>
            </a:prstGeom>
            <a:noFill/>
            <a:ln>
              <a:noFill/>
            </a:ln>
          </p:spPr>
          <p:txBody>
            <a:bodyPr wrap="none" lIns="0" tIns="0" rIns="0" bIns="0" anchor="t" anchorCtr="0">
              <a:spAutoFit/>
            </a:bodyPr>
            <a:lstStyle/>
            <a:p>
              <a:pPr algn="l"/>
              <a:r>
                <a:rPr lang="en" sz="1200" spc="120" dirty="0">
                  <a:solidFill>
                    <a:schemeClr val="accent5"/>
                  </a:solidFill>
                  <a:latin typeface="Consolas"/>
                  <a:ea typeface="Consolas"/>
                  <a:cs typeface="Consolas"/>
                </a:rPr>
                <a:t>BANHAM'S THREE TERMS</a:t>
              </a:r>
            </a:p>
          </p:txBody>
        </p:sp>
        <p:sp>
          <p:nvSpPr>
            <p:cNvPr id="19" name="Line 19"/>
            <p:cNvSpPr/>
            <p:nvPr/>
          </p:nvSpPr>
          <p:spPr>
            <a:xfrm>
              <a:off x="8286750" y="2286000"/>
              <a:ext cx="3448050" cy="9525"/>
            </a:xfrm>
            <a:custGeom>
              <a:avLst/>
              <a:gdLst/>
              <a:ahLst/>
              <a:cxnLst/>
              <a:rect l="l" t="t" r="r" b="b"/>
              <a:pathLst>
                <a:path w="3448050" h="9525">
                  <a:moveTo>
                    <a:pt x="0" y="0"/>
                  </a:moveTo>
                  <a:lnTo>
                    <a:pt x="3448050" y="0"/>
                  </a:lnTo>
                </a:path>
              </a:pathLst>
            </a:custGeom>
            <a:noFill/>
            <a:ln w="19050">
              <a:solidFill>
                <a:schemeClr val="accent1"/>
              </a:solidFill>
            </a:ln>
          </p:spPr>
        </p:sp>
        <p:sp>
          <p:nvSpPr>
            <p:cNvPr id="20" name="TextBox 20"/>
            <p:cNvSpPr txBox="1"/>
            <p:nvPr/>
          </p:nvSpPr>
          <p:spPr>
            <a:xfrm>
              <a:off x="8273034" y="2356485"/>
              <a:ext cx="239337"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a:t>
              </a:r>
            </a:p>
          </p:txBody>
        </p:sp>
        <p:sp>
          <p:nvSpPr>
            <p:cNvPr id="21" name="TextBox 21"/>
            <p:cNvSpPr txBox="1"/>
            <p:nvPr/>
          </p:nvSpPr>
          <p:spPr>
            <a:xfrm>
              <a:off x="8679180" y="2428875"/>
              <a:ext cx="2458212"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formal legibility of plan</a:t>
              </a:r>
            </a:p>
          </p:txBody>
        </p:sp>
        <p:sp>
          <p:nvSpPr>
            <p:cNvPr id="22" name="Line 22"/>
            <p:cNvSpPr/>
            <p:nvPr/>
          </p:nvSpPr>
          <p:spPr>
            <a:xfrm>
              <a:off x="8286750" y="2819400"/>
              <a:ext cx="3448050" cy="9525"/>
            </a:xfrm>
            <a:custGeom>
              <a:avLst/>
              <a:gdLst/>
              <a:ahLst/>
              <a:cxnLst/>
              <a:rect l="l" t="t" r="r" b="b"/>
              <a:pathLst>
                <a:path w="3448050" h="9525">
                  <a:moveTo>
                    <a:pt x="0" y="0"/>
                  </a:moveTo>
                  <a:lnTo>
                    <a:pt x="3448050" y="0"/>
                  </a:lnTo>
                </a:path>
              </a:pathLst>
            </a:custGeom>
            <a:noFill/>
            <a:ln w="9525">
              <a:solidFill>
                <a:schemeClr val="accent6"/>
              </a:solidFill>
            </a:ln>
          </p:spPr>
        </p:sp>
        <p:sp>
          <p:nvSpPr>
            <p:cNvPr id="23" name="TextBox 23"/>
            <p:cNvSpPr txBox="1"/>
            <p:nvPr/>
          </p:nvSpPr>
          <p:spPr>
            <a:xfrm>
              <a:off x="8273034" y="2889885"/>
              <a:ext cx="239337"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2</a:t>
              </a:r>
            </a:p>
          </p:txBody>
        </p:sp>
        <p:sp>
          <p:nvSpPr>
            <p:cNvPr id="24" name="TextBox 24"/>
            <p:cNvSpPr txBox="1"/>
            <p:nvPr/>
          </p:nvSpPr>
          <p:spPr>
            <a:xfrm>
              <a:off x="8679180" y="2962275"/>
              <a:ext cx="3044952"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clear exhibition of structure</a:t>
              </a:r>
            </a:p>
          </p:txBody>
        </p:sp>
        <p:sp>
          <p:nvSpPr>
            <p:cNvPr id="25" name="Line 25"/>
            <p:cNvSpPr/>
            <p:nvPr/>
          </p:nvSpPr>
          <p:spPr>
            <a:xfrm>
              <a:off x="8286750" y="3352800"/>
              <a:ext cx="3448050" cy="9525"/>
            </a:xfrm>
            <a:custGeom>
              <a:avLst/>
              <a:gdLst/>
              <a:ahLst/>
              <a:cxnLst/>
              <a:rect l="l" t="t" r="r" b="b"/>
              <a:pathLst>
                <a:path w="3448050" h="9525">
                  <a:moveTo>
                    <a:pt x="0" y="0"/>
                  </a:moveTo>
                  <a:lnTo>
                    <a:pt x="3448050" y="0"/>
                  </a:lnTo>
                </a:path>
              </a:pathLst>
            </a:custGeom>
            <a:noFill/>
            <a:ln w="9525">
              <a:solidFill>
                <a:schemeClr val="accent6"/>
              </a:solidFill>
            </a:ln>
          </p:spPr>
        </p:sp>
        <p:sp>
          <p:nvSpPr>
            <p:cNvPr id="26" name="TextBox 26"/>
            <p:cNvSpPr txBox="1"/>
            <p:nvPr/>
          </p:nvSpPr>
          <p:spPr>
            <a:xfrm>
              <a:off x="8273034" y="3423285"/>
              <a:ext cx="239337" cy="528066"/>
            </a:xfrm>
            <a:prstGeom prst="rect">
              <a:avLst/>
            </a:prstGeom>
            <a:noFill/>
            <a:ln>
              <a:noFill/>
            </a:ln>
          </p:spPr>
          <p:txBody>
            <a:bodyPr wrap="none" lIns="0" tIns="0" rIns="0" bIns="0" anchor="t" anchorCtr="0">
              <a:spAutoFit/>
            </a:bodyPr>
            <a:lstStyle/>
            <a:p>
              <a:pPr algn="l"/>
              <a:r>
                <a:rPr lang="en" sz="2700" dirty="0">
                  <a:solidFill>
                    <a:schemeClr val="accent2"/>
                  </a:solidFill>
                  <a:latin typeface="+mj-lt"/>
                  <a:ea typeface="+mj-ea"/>
                  <a:cs typeface="+mj-cs"/>
                </a:rPr>
                <a:t>3</a:t>
              </a:r>
            </a:p>
          </p:txBody>
        </p:sp>
        <p:sp>
          <p:nvSpPr>
            <p:cNvPr id="27" name="TextBox 27"/>
            <p:cNvSpPr txBox="1"/>
            <p:nvPr/>
          </p:nvSpPr>
          <p:spPr>
            <a:xfrm>
              <a:off x="8679180" y="3495675"/>
              <a:ext cx="2444115" cy="5791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valuation of materials for</a:t>
              </a:r>
              <a:br/>
              <a:r>
                <a:rPr lang="en" sz="1500" dirty="0">
                  <a:solidFill>
                    <a:schemeClr val="dk1"/>
                  </a:solidFill>
                  <a:latin typeface="+mn-lt"/>
                  <a:ea typeface="+mn-ea"/>
                  <a:cs typeface="+mn-cs"/>
                </a:rPr>
                <a:t>their inherent qualities</a:t>
              </a:r>
            </a:p>
          </p:txBody>
        </p:sp>
        <p:sp>
          <p:nvSpPr>
            <p:cNvPr id="28" name="TextBox 28"/>
            <p:cNvSpPr txBox="1"/>
            <p:nvPr/>
          </p:nvSpPr>
          <p:spPr>
            <a:xfrm>
              <a:off x="8279130" y="3933825"/>
              <a:ext cx="1135380"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"as found"</a:t>
              </a:r>
            </a:p>
          </p:txBody>
        </p:sp>
      </p:grpSp>
      <p:grpSp>
        <p:nvGrpSpPr>
          <p:cNvPr id="32" name="Group 32"/>
          <p:cNvGrpSpPr/>
          <p:nvPr/>
        </p:nvGrpSpPr>
        <p:grpSpPr>
          <a:xfrm>
            <a:off x="8286750" y="4286250"/>
            <a:ext cx="3448050" cy="1474851"/>
            <a:chOff x="8286750" y="4286250"/>
            <a:chExt cx="3448050" cy="1474851"/>
          </a:xfrm>
        </p:grpSpPr>
        <p:sp>
          <p:nvSpPr>
            <p:cNvPr id="30" name="Freeform 30"/>
            <p:cNvSpPr/>
            <p:nvPr/>
          </p:nvSpPr>
          <p:spPr>
            <a:xfrm>
              <a:off x="8286750" y="4286250"/>
              <a:ext cx="3448050" cy="1428750"/>
            </a:xfrm>
            <a:prstGeom prst="snip2DiagRect">
              <a:avLst>
                <a:gd name="adj1" fmla="val 16000"/>
                <a:gd name="adj2" fmla="val 16667"/>
              </a:avLst>
            </a:prstGeom>
            <a:solidFill>
              <a:schemeClr val="accent1"/>
            </a:solidFill>
            <a:ln>
              <a:noFill/>
            </a:ln>
          </p:spPr>
        </p:sp>
        <p:sp>
          <p:nvSpPr>
            <p:cNvPr id="31" name="TextBox 31"/>
            <p:cNvSpPr txBox="1"/>
            <p:nvPr/>
          </p:nvSpPr>
          <p:spPr>
            <a:xfrm>
              <a:off x="8577834" y="4471035"/>
              <a:ext cx="1735760" cy="1290066"/>
            </a:xfrm>
            <a:prstGeom prst="rect">
              <a:avLst/>
            </a:prstGeom>
            <a:noFill/>
            <a:ln>
              <a:noFill/>
            </a:ln>
          </p:spPr>
          <p:txBody>
            <a:bodyPr wrap="none" lIns="0" tIns="0" rIns="0" bIns="0" anchor="t" anchorCtr="0">
              <a:spAutoFit/>
            </a:bodyPr>
            <a:lstStyle/>
            <a:p>
              <a:pPr algn="l">
                <a:lnSpc>
                  <a:spcPts val="3000"/>
                </a:lnSpc>
              </a:pPr>
              <a:r>
                <a:rPr lang="en" sz="2700" dirty="0">
                  <a:solidFill>
                    <a:srgbClr val="F2F0EA"/>
                  </a:solidFill>
                  <a:latin typeface="+mj-lt"/>
                  <a:ea typeface="+mj-ea"/>
                  <a:cs typeface="+mj-cs"/>
                </a:rPr>
                <a:t>an ethic,</a:t>
              </a:r>
              <a:br/>
              <a:r>
                <a:rPr lang="en" sz="2700" dirty="0">
                  <a:solidFill>
                    <a:srgbClr val="F2F0EA"/>
                  </a:solidFill>
                  <a:latin typeface="+mj-lt"/>
                  <a:ea typeface="+mj-ea"/>
                  <a:cs typeface="+mj-cs"/>
                </a:rPr>
                <a:t>not an</a:t>
              </a:r>
              <a:br/>
              <a:r>
                <a:rPr lang="en" sz="2700" dirty="0">
                  <a:solidFill>
                    <a:srgbClr val="F2F0EA"/>
                  </a:solidFill>
                  <a:latin typeface="+mj-lt"/>
                  <a:ea typeface="+mj-ea"/>
                  <a:cs typeface="+mj-cs"/>
                </a:rPr>
                <a:t>aesthetic</a:t>
              </a:r>
            </a:p>
          </p:txBody>
        </p:sp>
      </p:grpSp>
      <p:grpSp>
        <p:nvGrpSpPr>
          <p:cNvPr id="34" name="Group 34"/>
          <p:cNvGrpSpPr/>
          <p:nvPr/>
        </p:nvGrpSpPr>
        <p:grpSpPr>
          <a:xfrm>
            <a:off x="8280654" y="5775960"/>
            <a:ext cx="2625852" cy="653796"/>
            <a:chOff x="8280654" y="5775960"/>
            <a:chExt cx="2625852" cy="653796"/>
          </a:xfrm>
        </p:grpSpPr>
        <p:sp>
          <p:nvSpPr>
            <p:cNvPr id="33" name="TextBox 33"/>
            <p:cNvSpPr txBox="1"/>
            <p:nvPr/>
          </p:nvSpPr>
          <p:spPr>
            <a:xfrm>
              <a:off x="8280654" y="5775960"/>
              <a:ext cx="2625852" cy="653796"/>
            </a:xfrm>
            <a:prstGeom prst="rect">
              <a:avLst/>
            </a:prstGeom>
            <a:noFill/>
            <a:ln>
              <a:noFill/>
            </a:ln>
          </p:spPr>
          <p:txBody>
            <a:bodyPr wrap="none" lIns="0" tIns="0" rIns="0" bIns="0" anchor="t" anchorCtr="0">
              <a:spAutoFit/>
            </a:bodyPr>
            <a:lstStyle/>
            <a:p>
              <a:pPr algn="l">
                <a:lnSpc>
                  <a:spcPts val="1650"/>
                </a:lnSpc>
              </a:pPr>
              <a:r>
                <a:rPr lang="en" sz="1200" dirty="0">
                  <a:solidFill>
                    <a:schemeClr val="accent5"/>
                  </a:solidFill>
                  <a:latin typeface="Consolas"/>
                  <a:ea typeface="Consolas"/>
                  <a:cs typeface="Consolas"/>
                </a:rPr>
                <a:t>Banham also required the aesthetic</a:t>
              </a:r>
              <a:br/>
              <a:r>
                <a:rPr lang="en" sz="1200" dirty="0">
                  <a:solidFill>
                    <a:schemeClr val="accent5"/>
                  </a:solidFill>
                  <a:latin typeface="Consolas"/>
                  <a:ea typeface="Consolas"/>
                  <a:cs typeface="Consolas"/>
                </a:rPr>
                <a:t>"image" — the coherence of the</a:t>
              </a:r>
              <a:br/>
              <a:r>
                <a:rPr lang="en" sz="1200" dirty="0">
                  <a:solidFill>
                    <a:schemeClr val="accent5"/>
                  </a:solidFill>
                  <a:latin typeface="Consolas"/>
                  <a:ea typeface="Consolas"/>
                  <a:cs typeface="Consolas"/>
                </a:rPr>
                <a:t>building as a visual entity.</a:t>
              </a:r>
            </a:p>
          </p:txBody>
        </p:sp>
      </p:grpSp>
      <p:grpSp>
        <p:nvGrpSpPr>
          <p:cNvPr id="37" name="Group 37"/>
          <p:cNvGrpSpPr/>
          <p:nvPr/>
        </p:nvGrpSpPr>
        <p:grpSpPr>
          <a:xfrm>
            <a:off x="452438" y="6570345"/>
            <a:ext cx="11287124" cy="176212"/>
            <a:chOff x="452438" y="6570345"/>
            <a:chExt cx="11287124" cy="176212"/>
          </a:xfrm>
        </p:grpSpPr>
        <p:sp>
          <p:nvSpPr>
            <p:cNvPr id="35" name="TextBox 35"/>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6" name="TextBox 36"/>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05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450"/>
                                        <p:tgtEl>
                                          <p:spTgt spid="16"/>
                                        </p:tgtEl>
                                      </p:cBhvr>
                                    </p:animEffect>
                                  </p:childTnLst>
                                </p:cTn>
                              </p:par>
                            </p:childTnLst>
                          </p:cTn>
                        </p:par>
                        <p:par>
                          <p:cTn id="20" fill="hold">
                            <p:stCondLst>
                              <p:cond delay="2160"/>
                            </p:stCondLst>
                            <p:childTnLst>
                              <p:par>
                                <p:cTn xmlns:p="http://schemas.openxmlformats.org/presentationml/2006/main" id="21" presetID="18" presetClass="entr" presetSubtype="12" fill="hold" grpId="0" nodeType="afterEffect">
                                  <p:stCondLst>
                                    <p:cond delay="120"/>
                                  </p:stCondLst>
                                  <p:childTnLst>
                                    <p:set>
                                      <p:cBhvr>
                                        <p:cTn id="22" dur="1" fill="hold">
                                          <p:stCondLst>
                                            <p:cond delay="0"/>
                                          </p:stCondLst>
                                        </p:cTn>
                                        <p:tgtEl>
                                          <p:spTgt spid="29"/>
                                        </p:tgtEl>
                                        <p:attrNameLst>
                                          <p:attrName>style.visibility</p:attrName>
                                        </p:attrNameLst>
                                      </p:cBhvr>
                                      <p:to>
                                        <p:strVal val="visible"/>
                                      </p:to>
                                    </p:set>
                                    <p:animEffect transition="in" filter="strips(downLeft)">
                                      <p:cBhvr>
                                        <p:cTn id="23" dur="600"/>
                                        <p:tgtEl>
                                          <p:spTgt spid="29"/>
                                        </p:tgtEl>
                                      </p:cBhvr>
                                    </p:animEffect>
                                  </p:childTnLst>
                                </p:cTn>
                              </p:par>
                            </p:childTnLst>
                          </p:cTn>
                        </p:par>
                        <p:par>
                          <p:cTn id="24" fill="hold">
                            <p:stCondLst>
                              <p:cond delay="2880"/>
                            </p:stCondLst>
                            <p:childTnLst>
                              <p:par>
                                <p:cTn xmlns:p="http://schemas.openxmlformats.org/presentationml/2006/main" id="25" presetID="16" presetClass="entr" presetSubtype="21" fill="hold" grpId="0" nodeType="afterEffect">
                                  <p:stCondLst>
                                    <p:cond delay="120"/>
                                  </p:stCondLst>
                                  <p:childTnLst>
                                    <p:set>
                                      <p:cBhvr>
                                        <p:cTn id="26" dur="1" fill="hold">
                                          <p:stCondLst>
                                            <p:cond delay="0"/>
                                          </p:stCondLst>
                                        </p:cTn>
                                        <p:tgtEl>
                                          <p:spTgt spid="32"/>
                                        </p:tgtEl>
                                        <p:attrNameLst>
                                          <p:attrName>style.visibility</p:attrName>
                                        </p:attrNameLst>
                                      </p:cBhvr>
                                      <p:to>
                                        <p:strVal val="visible"/>
                                      </p:to>
                                    </p:set>
                                    <p:animEffect transition="in" filter="barn(inVertical)">
                                      <p:cBhvr>
                                        <p:cTn id="27" dur="600"/>
                                        <p:tgtEl>
                                          <p:spTgt spid="32"/>
                                        </p:tgtEl>
                                      </p:cBhvr>
                                    </p:animEffect>
                                  </p:childTnLst>
                                </p:cTn>
                              </p:par>
                            </p:childTnLst>
                          </p:cTn>
                        </p:par>
                        <p:par>
                          <p:cTn id="28" fill="hold">
                            <p:stCondLst>
                              <p:cond delay="3600"/>
                            </p:stCondLst>
                            <p:childTnLst>
                              <p:par>
                                <p:cTn xmlns:p="http://schemas.openxmlformats.org/presentationml/2006/main" id="29" presetID="22" presetClass="entr" presetSubtype="4" fill="hold" grpId="0" nodeType="afterEffect">
                                  <p:stCondLst>
                                    <p:cond delay="120"/>
                                  </p:stCondLst>
                                  <p:childTnLst>
                                    <p:set>
                                      <p:cBhvr>
                                        <p:cTn id="30" dur="1" fill="hold">
                                          <p:stCondLst>
                                            <p:cond delay="0"/>
                                          </p:stCondLst>
                                        </p:cTn>
                                        <p:tgtEl>
                                          <p:spTgt spid="34"/>
                                        </p:tgtEl>
                                        <p:attrNameLst>
                                          <p:attrName>style.visibility</p:attrName>
                                        </p:attrNameLst>
                                      </p:cBhvr>
                                      <p:to>
                                        <p:strVal val="visible"/>
                                      </p:to>
                                    </p:set>
                                    <p:animEffect transition="in" filter="wipe(down)">
                                      <p:cBhvr>
                                        <p:cTn id="31" dur="45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5867400" y="2552700"/>
            <a:ext cx="9525" cy="3962400"/>
          </a:xfrm>
          <a:custGeom>
            <a:avLst/>
            <a:gdLst/>
            <a:ahLst/>
            <a:cxnLst/>
            <a:rect l="l" t="t" r="r" b="b"/>
            <a:pathLst>
              <a:path w="9525" h="3962400">
                <a:moveTo>
                  <a:pt x="0" y="0"/>
                </a:moveTo>
                <a:lnTo>
                  <a:pt x="0" y="3962400"/>
                </a:lnTo>
              </a:path>
            </a:pathLst>
          </a:custGeom>
          <a:noFill/>
          <a:ln w="9525">
            <a:solidFill>
              <a:schemeClr val="accent6"/>
            </a:solid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2028444" cy="234696"/>
            <a:chOff x="451104" y="384810"/>
            <a:chExt cx="2028444" cy="234696"/>
          </a:xfrm>
        </p:grpSpPr>
        <p:sp>
          <p:nvSpPr>
            <p:cNvPr id="7" name="TextBox 7"/>
            <p:cNvSpPr txBox="1"/>
            <p:nvPr/>
          </p:nvSpPr>
          <p:spPr>
            <a:xfrm>
              <a:off x="451104" y="384810"/>
              <a:ext cx="2028444"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TWO · THE ETHIC</a:t>
              </a:r>
            </a:p>
          </p:txBody>
        </p:sp>
      </p:grpSp>
      <p:grpSp>
        <p:nvGrpSpPr>
          <p:cNvPr id="10" name="Group 10"/>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06</a:t>
              </a:r>
            </a:p>
          </p:txBody>
        </p:sp>
      </p:grpSp>
      <p:grpSp>
        <p:nvGrpSpPr>
          <p:cNvPr id="12" name="Group 12"/>
          <p:cNvGrpSpPr/>
          <p:nvPr/>
        </p:nvGrpSpPr>
        <p:grpSpPr>
          <a:xfrm>
            <a:off x="443484" y="832485"/>
            <a:ext cx="8269922" cy="528066"/>
            <a:chOff x="443484" y="832485"/>
            <a:chExt cx="8269922" cy="528066"/>
          </a:xfrm>
        </p:grpSpPr>
        <p:sp>
          <p:nvSpPr>
            <p:cNvPr id="11" name="TextBox 11"/>
            <p:cNvSpPr txBox="1"/>
            <p:nvPr/>
          </p:nvSpPr>
          <p:spPr>
            <a:xfrm>
              <a:off x="443484" y="832485"/>
              <a:ext cx="8269922"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The grain of the formwork stays in the wall</a:t>
              </a:r>
            </a:p>
          </p:txBody>
        </p:sp>
      </p:grpSp>
      <p:grpSp>
        <p:nvGrpSpPr>
          <p:cNvPr id="23" name="Group 23"/>
          <p:cNvGrpSpPr/>
          <p:nvPr/>
        </p:nvGrpSpPr>
        <p:grpSpPr>
          <a:xfrm>
            <a:off x="443484" y="1809750"/>
            <a:ext cx="11291316" cy="712851"/>
            <a:chOff x="443484" y="1809750"/>
            <a:chExt cx="11291316" cy="712851"/>
          </a:xfrm>
        </p:grpSpPr>
        <p:sp>
          <p:nvSpPr>
            <p:cNvPr id="13" name="Line 13"/>
            <p:cNvSpPr/>
            <p:nvPr/>
          </p:nvSpPr>
          <p:spPr>
            <a:xfrm>
              <a:off x="457200" y="1809750"/>
              <a:ext cx="11277600" cy="9525"/>
            </a:xfrm>
            <a:custGeom>
              <a:avLst/>
              <a:gdLst/>
              <a:ahLst/>
              <a:cxnLst/>
              <a:rect l="l" t="t" r="r" b="b"/>
              <a:pathLst>
                <a:path w="11277600" h="9525">
                  <a:moveTo>
                    <a:pt x="0" y="0"/>
                  </a:moveTo>
                  <a:lnTo>
                    <a:pt x="11277600" y="0"/>
                  </a:lnTo>
                </a:path>
              </a:pathLst>
            </a:custGeom>
            <a:noFill/>
            <a:ln w="19050">
              <a:solidFill>
                <a:schemeClr val="accent1"/>
              </a:solidFill>
            </a:ln>
          </p:spPr>
        </p:sp>
        <p:sp>
          <p:nvSpPr>
            <p:cNvPr id="14" name="Rectangle 14"/>
            <p:cNvSpPr/>
            <p:nvPr/>
          </p:nvSpPr>
          <p:spPr>
            <a:xfrm>
              <a:off x="457200" y="1809750"/>
              <a:ext cx="1524000" cy="57150"/>
            </a:xfrm>
            <a:prstGeom prst="rect">
              <a:avLst/>
            </a:prstGeom>
            <a:solidFill>
              <a:schemeClr val="accent2"/>
            </a:solidFill>
            <a:ln>
              <a:noFill/>
            </a:ln>
          </p:spPr>
        </p:sp>
        <p:sp>
          <p:nvSpPr>
            <p:cNvPr id="15" name="TextBox 15"/>
            <p:cNvSpPr txBox="1"/>
            <p:nvPr/>
          </p:nvSpPr>
          <p:spPr>
            <a:xfrm>
              <a:off x="443484" y="1994535"/>
              <a:ext cx="2235708"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CONCRETE</a:t>
              </a:r>
            </a:p>
          </p:txBody>
        </p:sp>
        <p:sp>
          <p:nvSpPr>
            <p:cNvPr id="16" name="TextBox 16"/>
            <p:cNvSpPr txBox="1"/>
            <p:nvPr/>
          </p:nvSpPr>
          <p:spPr>
            <a:xfrm>
              <a:off x="2353818" y="2107882"/>
              <a:ext cx="603504" cy="322707"/>
            </a:xfrm>
            <a:prstGeom prst="rect">
              <a:avLst/>
            </a:prstGeom>
            <a:noFill/>
            <a:ln>
              <a:noFill/>
            </a:ln>
          </p:spPr>
          <p:txBody>
            <a:bodyPr wrap="none" lIns="0" tIns="0" rIns="0" bIns="0" anchor="t" anchorCtr="0">
              <a:spAutoFit/>
            </a:bodyPr>
            <a:lstStyle/>
            <a:p>
              <a:pPr algn="l"/>
              <a:r>
                <a:rPr lang="en" sz="1650" dirty="0">
                  <a:solidFill>
                    <a:schemeClr val="accent5"/>
                  </a:solidFill>
                  <a:latin typeface="Consolas"/>
                  <a:ea typeface="Consolas"/>
                  <a:cs typeface="Consolas"/>
                </a:rPr>
                <a:t>BRICK</a:t>
              </a:r>
            </a:p>
          </p:txBody>
        </p:sp>
        <p:sp>
          <p:nvSpPr>
            <p:cNvPr id="17" name="TextBox 17"/>
            <p:cNvSpPr txBox="1"/>
            <p:nvPr/>
          </p:nvSpPr>
          <p:spPr>
            <a:xfrm>
              <a:off x="3315843" y="2107882"/>
              <a:ext cx="662178" cy="322707"/>
            </a:xfrm>
            <a:prstGeom prst="rect">
              <a:avLst/>
            </a:prstGeom>
            <a:noFill/>
            <a:ln>
              <a:noFill/>
            </a:ln>
          </p:spPr>
          <p:txBody>
            <a:bodyPr wrap="none" lIns="0" tIns="0" rIns="0" bIns="0" anchor="t" anchorCtr="0">
              <a:spAutoFit/>
            </a:bodyPr>
            <a:lstStyle/>
            <a:p>
              <a:pPr algn="l"/>
              <a:r>
                <a:rPr lang="en" sz="1650" dirty="0">
                  <a:solidFill>
                    <a:schemeClr val="accent5"/>
                  </a:solidFill>
                  <a:latin typeface="Consolas"/>
                  <a:ea typeface="Consolas"/>
                  <a:cs typeface="Consolas"/>
                </a:rPr>
                <a:t>GLASS</a:t>
              </a:r>
            </a:p>
          </p:txBody>
        </p:sp>
        <p:sp>
          <p:nvSpPr>
            <p:cNvPr id="18" name="TextBox 18"/>
            <p:cNvSpPr txBox="1"/>
            <p:nvPr/>
          </p:nvSpPr>
          <p:spPr>
            <a:xfrm>
              <a:off x="4277868" y="2107882"/>
              <a:ext cx="662178" cy="322707"/>
            </a:xfrm>
            <a:prstGeom prst="rect">
              <a:avLst/>
            </a:prstGeom>
            <a:noFill/>
            <a:ln>
              <a:noFill/>
            </a:ln>
          </p:spPr>
          <p:txBody>
            <a:bodyPr wrap="none" lIns="0" tIns="0" rIns="0" bIns="0" anchor="t" anchorCtr="0">
              <a:spAutoFit/>
            </a:bodyPr>
            <a:lstStyle/>
            <a:p>
              <a:pPr algn="l"/>
              <a:r>
                <a:rPr lang="en" sz="1650" dirty="0">
                  <a:solidFill>
                    <a:schemeClr val="accent5"/>
                  </a:solidFill>
                  <a:latin typeface="Consolas"/>
                  <a:ea typeface="Consolas"/>
                  <a:cs typeface="Consolas"/>
                </a:rPr>
                <a:t>STEEL</a:t>
              </a:r>
            </a:p>
          </p:txBody>
        </p:sp>
        <p:sp>
          <p:nvSpPr>
            <p:cNvPr id="19" name="TextBox 19"/>
            <p:cNvSpPr txBox="1"/>
            <p:nvPr/>
          </p:nvSpPr>
          <p:spPr>
            <a:xfrm>
              <a:off x="5239893" y="2107882"/>
              <a:ext cx="779526" cy="322707"/>
            </a:xfrm>
            <a:prstGeom prst="rect">
              <a:avLst/>
            </a:prstGeom>
            <a:noFill/>
            <a:ln>
              <a:noFill/>
            </a:ln>
          </p:spPr>
          <p:txBody>
            <a:bodyPr wrap="none" lIns="0" tIns="0" rIns="0" bIns="0" anchor="t" anchorCtr="0">
              <a:spAutoFit/>
            </a:bodyPr>
            <a:lstStyle/>
            <a:p>
              <a:pPr algn="l"/>
              <a:r>
                <a:rPr lang="en" sz="1650" dirty="0">
                  <a:solidFill>
                    <a:schemeClr val="accent5"/>
                  </a:solidFill>
                  <a:latin typeface="Consolas"/>
                  <a:ea typeface="Consolas"/>
                  <a:cs typeface="Consolas"/>
                </a:rPr>
                <a:t>TIMBER</a:t>
              </a:r>
            </a:p>
          </p:txBody>
        </p:sp>
        <p:sp>
          <p:nvSpPr>
            <p:cNvPr id="20" name="TextBox 20"/>
            <p:cNvSpPr txBox="1"/>
            <p:nvPr/>
          </p:nvSpPr>
          <p:spPr>
            <a:xfrm>
              <a:off x="6316218" y="2107882"/>
              <a:ext cx="2164232" cy="322707"/>
            </a:xfrm>
            <a:prstGeom prst="rect">
              <a:avLst/>
            </a:prstGeom>
            <a:noFill/>
            <a:ln>
              <a:noFill/>
            </a:ln>
          </p:spPr>
          <p:txBody>
            <a:bodyPr wrap="none" lIns="0" tIns="0" rIns="0" bIns="0" anchor="t" anchorCtr="0">
              <a:spAutoFit/>
            </a:bodyPr>
            <a:lstStyle/>
            <a:p>
              <a:pPr algn="l"/>
              <a:r>
                <a:rPr lang="en" sz="1650" dirty="0">
                  <a:solidFill>
                    <a:schemeClr val="accent5"/>
                  </a:solidFill>
                  <a:latin typeface="Consolas"/>
                  <a:ea typeface="Consolas"/>
                  <a:cs typeface="Consolas"/>
                </a:rPr>
                <a:t>ROUGH-HEWN STONE</a:t>
              </a:r>
            </a:p>
          </p:txBody>
        </p:sp>
        <p:sp>
          <p:nvSpPr>
            <p:cNvPr id="21" name="TextBox 21"/>
            <p:cNvSpPr txBox="1"/>
            <p:nvPr/>
          </p:nvSpPr>
          <p:spPr>
            <a:xfrm>
              <a:off x="8554593" y="2107882"/>
              <a:ext cx="908609" cy="322707"/>
            </a:xfrm>
            <a:prstGeom prst="rect">
              <a:avLst/>
            </a:prstGeom>
            <a:noFill/>
            <a:ln>
              <a:noFill/>
            </a:ln>
          </p:spPr>
          <p:txBody>
            <a:bodyPr wrap="none" lIns="0" tIns="0" rIns="0" bIns="0" anchor="t" anchorCtr="0">
              <a:spAutoFit/>
            </a:bodyPr>
            <a:lstStyle/>
            <a:p>
              <a:pPr algn="l"/>
              <a:r>
                <a:rPr lang="en" sz="1650" dirty="0">
                  <a:solidFill>
                    <a:schemeClr val="accent5"/>
                  </a:solidFill>
                  <a:latin typeface="Consolas"/>
                  <a:ea typeface="Consolas"/>
                  <a:cs typeface="Consolas"/>
                </a:rPr>
                <a:t>GABIONS</a:t>
              </a:r>
            </a:p>
          </p:txBody>
        </p:sp>
        <p:sp>
          <p:nvSpPr>
            <p:cNvPr id="22" name="Line 22"/>
            <p:cNvSpPr/>
            <p:nvPr/>
          </p:nvSpPr>
          <p:spPr>
            <a:xfrm>
              <a:off x="457200" y="2457450"/>
              <a:ext cx="11277600" cy="9525"/>
            </a:xfrm>
            <a:custGeom>
              <a:avLst/>
              <a:gdLst/>
              <a:ahLst/>
              <a:cxnLst/>
              <a:rect l="l" t="t" r="r" b="b"/>
              <a:pathLst>
                <a:path w="11277600" h="9525">
                  <a:moveTo>
                    <a:pt x="0" y="0"/>
                  </a:moveTo>
                  <a:lnTo>
                    <a:pt x="11277600" y="0"/>
                  </a:lnTo>
                </a:path>
              </a:pathLst>
            </a:custGeom>
            <a:noFill/>
            <a:ln w="9525">
              <a:solidFill>
                <a:schemeClr val="accent1"/>
              </a:solidFill>
            </a:ln>
          </p:spPr>
        </p:sp>
      </p:grpSp>
      <p:grpSp>
        <p:nvGrpSpPr>
          <p:cNvPr id="27" name="Group 27"/>
          <p:cNvGrpSpPr/>
          <p:nvPr/>
        </p:nvGrpSpPr>
        <p:grpSpPr>
          <a:xfrm>
            <a:off x="449580" y="2562225"/>
            <a:ext cx="4520565" cy="3989070"/>
            <a:chOff x="449580" y="2562225"/>
            <a:chExt cx="4520565" cy="3989070"/>
          </a:xfrm>
        </p:grpSpPr>
        <p:sp>
          <p:nvSpPr>
            <p:cNvPr id="24" name="TextBox 24"/>
            <p:cNvSpPr txBox="1"/>
            <p:nvPr/>
          </p:nvSpPr>
          <p:spPr>
            <a:xfrm>
              <a:off x="449580" y="2562225"/>
              <a:ext cx="4371499" cy="13601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Raw concrete is often used because of its low</a:t>
              </a:r>
              <a:br/>
              <a:r>
                <a:rPr lang="en" sz="1500" dirty="0">
                  <a:solidFill>
                    <a:schemeClr val="dk1"/>
                  </a:solidFill>
                  <a:latin typeface="+mn-lt"/>
                  <a:ea typeface="+mn-ea"/>
                  <a:cs typeface="+mn-cs"/>
                </a:rPr>
                <a:t>cost, and then left to reveal the basic nature</a:t>
              </a:r>
              <a:br/>
              <a:r>
                <a:rPr lang="en" sz="1500" dirty="0">
                  <a:solidFill>
                    <a:schemeClr val="dk1"/>
                  </a:solidFill>
                  <a:latin typeface="+mn-lt"/>
                  <a:ea typeface="+mn-ea"/>
                  <a:cs typeface="+mn-cs"/>
                </a:rPr>
                <a:t>of its construction — rough surfaces carrying</a:t>
              </a:r>
              <a:br/>
              <a:r>
                <a:rPr lang="en" sz="1500" dirty="0">
                  <a:solidFill>
                    <a:schemeClr val="dk1"/>
                  </a:solidFill>
                  <a:latin typeface="+mn-lt"/>
                  <a:ea typeface="+mn-ea"/>
                  <a:cs typeface="+mn-cs"/>
                </a:rPr>
                <a:t xml:space="preserve">the wood </a:t>
              </a:r>
              <a:r>
                <a:rPr lang="en" sz="1500" b="1" dirty="0">
                  <a:solidFill>
                    <a:schemeClr val="accent2"/>
                  </a:solidFill>
                  <a:latin typeface="+mn-lt"/>
                  <a:ea typeface="+mn-ea"/>
                  <a:cs typeface="+mn-cs"/>
                </a:rPr>
                <a:t>"shuttering"</a:t>
              </a:r>
              <a:r>
                <a:rPr lang="en" sz="1500" dirty="0">
                  <a:solidFill>
                    <a:schemeClr val="dk1"/>
                  </a:solidFill>
                  <a:latin typeface="+mn-lt"/>
                  <a:ea typeface="+mn-ea"/>
                  <a:cs typeface="+mn-cs"/>
                </a:rPr>
                <a:t xml:space="preserve"> pattern produced when</a:t>
              </a:r>
              <a:br/>
              <a:r>
                <a:rPr lang="en" sz="1500" dirty="0">
                  <a:solidFill>
                    <a:schemeClr val="dk1"/>
                  </a:solidFill>
                  <a:latin typeface="+mn-lt"/>
                  <a:ea typeface="+mn-ea"/>
                  <a:cs typeface="+mn-cs"/>
                </a:rPr>
                <a:t>the forms were cast in situ.</a:t>
              </a:r>
            </a:p>
          </p:txBody>
        </p:sp>
        <p:sp>
          <p:nvSpPr>
            <p:cNvPr id="25" name="TextBox 25"/>
            <p:cNvSpPr txBox="1"/>
            <p:nvPr/>
          </p:nvSpPr>
          <p:spPr>
            <a:xfrm>
              <a:off x="449580" y="4010025"/>
              <a:ext cx="4520565" cy="10934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The style commonly uses exposed, unpainted</a:t>
              </a:r>
              <a:br/>
              <a:r>
                <a:rPr lang="en" sz="1500" dirty="0">
                  <a:solidFill>
                    <a:schemeClr val="dk1"/>
                  </a:solidFill>
                  <a:latin typeface="+mn-lt"/>
                  <a:ea typeface="+mn-ea"/>
                  <a:cs typeface="+mn-cs"/>
                </a:rPr>
                <a:t>concrete or brick, angular geometric shapes</a:t>
              </a:r>
              <a:br/>
              <a:r>
                <a:rPr lang="en" sz="1500" dirty="0">
                  <a:solidFill>
                    <a:schemeClr val="dk1"/>
                  </a:solidFill>
                  <a:latin typeface="+mn-lt"/>
                  <a:ea typeface="+mn-ea"/>
                  <a:cs typeface="+mn-cs"/>
                </a:rPr>
                <a:t>and a predominantly monochrome colour palette;</a:t>
              </a:r>
              <a:br/>
              <a:r>
                <a:rPr lang="en" sz="1500" dirty="0">
                  <a:solidFill>
                    <a:schemeClr val="dk1"/>
                  </a:solidFill>
                  <a:latin typeface="+mn-lt"/>
                  <a:ea typeface="+mn-ea"/>
                  <a:cs typeface="+mn-cs"/>
                </a:rPr>
                <a:t>steel, timber and glass also feature.</a:t>
              </a:r>
            </a:p>
          </p:txBody>
        </p:sp>
        <p:sp>
          <p:nvSpPr>
            <p:cNvPr id="26" name="TextBox 26"/>
            <p:cNvSpPr txBox="1"/>
            <p:nvPr/>
          </p:nvSpPr>
          <p:spPr>
            <a:xfrm>
              <a:off x="449580" y="5191125"/>
              <a:ext cx="4339590" cy="13601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Examples are frequently massive in character</a:t>
              </a:r>
              <a:br/>
              <a:r>
                <a:rPr lang="en" sz="1500" dirty="0">
                  <a:solidFill>
                    <a:schemeClr val="dk1"/>
                  </a:solidFill>
                  <a:latin typeface="+mn-lt"/>
                  <a:ea typeface="+mn-ea"/>
                  <a:cs typeface="+mn-cs"/>
                </a:rPr>
                <a:t>even when not large, and challenge traditional</a:t>
              </a:r>
              <a:br/>
              <a:r>
                <a:rPr lang="en" sz="1500" dirty="0">
                  <a:solidFill>
                    <a:schemeClr val="dk1"/>
                  </a:solidFill>
                  <a:latin typeface="+mn-lt"/>
                  <a:ea typeface="+mn-ea"/>
                  <a:cs typeface="+mn-cs"/>
                </a:rPr>
                <a:t>notions of what a building should look like,</a:t>
              </a:r>
              <a:br/>
              <a:r>
                <a:rPr lang="en" sz="1500" dirty="0">
                  <a:solidFill>
                    <a:schemeClr val="dk1"/>
                  </a:solidFill>
                  <a:latin typeface="+mn-lt"/>
                  <a:ea typeface="+mn-ea"/>
                  <a:cs typeface="+mn-cs"/>
                </a:rPr>
                <a:t>with focus given to interior spaces as much as</a:t>
              </a:r>
              <a:br/>
              <a:r>
                <a:rPr lang="en" sz="1500" dirty="0">
                  <a:solidFill>
                    <a:schemeClr val="dk1"/>
                  </a:solidFill>
                  <a:latin typeface="+mn-lt"/>
                  <a:ea typeface="+mn-ea"/>
                  <a:cs typeface="+mn-cs"/>
                </a:rPr>
                <a:t>exterior.</a:t>
              </a:r>
            </a:p>
          </p:txBody>
        </p:sp>
      </p:grpSp>
      <p:grpSp>
        <p:nvGrpSpPr>
          <p:cNvPr id="30" name="Group 30"/>
          <p:cNvGrpSpPr/>
          <p:nvPr/>
        </p:nvGrpSpPr>
        <p:grpSpPr>
          <a:xfrm>
            <a:off x="6088380" y="2562225"/>
            <a:ext cx="3815715" cy="2541270"/>
            <a:chOff x="6088380" y="2562225"/>
            <a:chExt cx="3815715" cy="2541270"/>
          </a:xfrm>
        </p:grpSpPr>
        <p:sp>
          <p:nvSpPr>
            <p:cNvPr id="28" name="TextBox 28"/>
            <p:cNvSpPr txBox="1"/>
            <p:nvPr/>
          </p:nvSpPr>
          <p:spPr>
            <a:xfrm>
              <a:off x="6088380" y="2562225"/>
              <a:ext cx="3815715" cy="10934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Buildings are constructed with recurring</a:t>
              </a:r>
              <a:br/>
              <a:r>
                <a:rPr lang="en" sz="1500" dirty="0">
                  <a:solidFill>
                    <a:schemeClr val="dk1"/>
                  </a:solidFill>
                  <a:latin typeface="+mn-lt"/>
                  <a:ea typeface="+mn-ea"/>
                  <a:cs typeface="+mn-cs"/>
                </a:rPr>
                <a:t>modular elements representing specific</a:t>
              </a:r>
              <a:br/>
              <a:r>
                <a:rPr lang="en" sz="1500" dirty="0">
                  <a:solidFill>
                    <a:schemeClr val="dk1"/>
                  </a:solidFill>
                  <a:latin typeface="+mn-lt"/>
                  <a:ea typeface="+mn-ea"/>
                  <a:cs typeface="+mn-cs"/>
                </a:rPr>
                <a:t>functional zones, distinctly articulated</a:t>
              </a:r>
              <a:br/>
              <a:r>
                <a:rPr lang="en" sz="1500" dirty="0">
                  <a:solidFill>
                    <a:schemeClr val="dk1"/>
                  </a:solidFill>
                  <a:latin typeface="+mn-lt"/>
                  <a:ea typeface="+mn-ea"/>
                  <a:cs typeface="+mn-cs"/>
                </a:rPr>
                <a:t>and grouped into a unified whole.</a:t>
              </a:r>
            </a:p>
          </p:txBody>
        </p:sp>
        <p:sp>
          <p:nvSpPr>
            <p:cNvPr id="29" name="TextBox 29"/>
            <p:cNvSpPr txBox="1"/>
            <p:nvPr/>
          </p:nvSpPr>
          <p:spPr>
            <a:xfrm>
              <a:off x="6088380" y="3743325"/>
              <a:ext cx="3615690" cy="13601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Emphasis falls on graphic expression in</a:t>
              </a:r>
              <a:br/>
              <a:r>
                <a:rPr lang="en" sz="1500" dirty="0">
                  <a:solidFill>
                    <a:schemeClr val="dk1"/>
                  </a:solidFill>
                  <a:latin typeface="+mn-lt"/>
                  <a:ea typeface="+mn-ea"/>
                  <a:cs typeface="+mn-cs"/>
                </a:rPr>
                <a:t>the external elevations and in the</a:t>
              </a:r>
              <a:br/>
              <a:r>
                <a:rPr lang="en" sz="1500" dirty="0">
                  <a:solidFill>
                    <a:schemeClr val="dk1"/>
                  </a:solidFill>
                  <a:latin typeface="+mn-lt"/>
                  <a:ea typeface="+mn-ea"/>
                  <a:cs typeface="+mn-cs"/>
                </a:rPr>
                <a:t>whole-site plan, in regard to the main</a:t>
              </a:r>
              <a:br/>
              <a:r>
                <a:rPr lang="en" sz="1500" dirty="0">
                  <a:solidFill>
                    <a:schemeClr val="dk1"/>
                  </a:solidFill>
                  <a:latin typeface="+mn-lt"/>
                  <a:ea typeface="+mn-ea"/>
                  <a:cs typeface="+mn-cs"/>
                </a:rPr>
                <a:t>functions and people-flows of the</a:t>
              </a:r>
              <a:br/>
              <a:r>
                <a:rPr lang="en" sz="1500" dirty="0">
                  <a:solidFill>
                    <a:schemeClr val="dk1"/>
                  </a:solidFill>
                  <a:latin typeface="+mn-lt"/>
                  <a:ea typeface="+mn-ea"/>
                  <a:cs typeface="+mn-cs"/>
                </a:rPr>
                <a:t>building.</a:t>
              </a:r>
            </a:p>
          </p:txBody>
        </p:sp>
      </p:grpSp>
      <p:grpSp>
        <p:nvGrpSpPr>
          <p:cNvPr id="33" name="Group 33"/>
          <p:cNvGrpSpPr/>
          <p:nvPr/>
        </p:nvGrpSpPr>
        <p:grpSpPr>
          <a:xfrm>
            <a:off x="11049000" y="2552700"/>
            <a:ext cx="685800" cy="3962400"/>
            <a:chOff x="11049000" y="2552700"/>
            <a:chExt cx="685800" cy="3962400"/>
          </a:xfrm>
        </p:grpSpPr>
        <p:sp>
          <p:nvSpPr>
            <p:cNvPr id="31" name="Rectangle 31"/>
            <p:cNvSpPr/>
            <p:nvPr/>
          </p:nvSpPr>
          <p:spPr>
            <a:xfrm>
              <a:off x="11049000" y="2552700"/>
              <a:ext cx="685800" cy="3962400"/>
            </a:xfrm>
            <a:prstGeom prst="rect">
              <a:avLst/>
            </a:prstGeom>
            <a:pattFill prst="pct20">
              <a:fgClr>
                <a:schemeClr val="accent1"/>
              </a:fgClr>
              <a:bgClr>
                <a:schemeClr val="lt1"/>
              </a:bgClr>
            </a:pattFill>
            <a:ln>
              <a:noFill/>
            </a:ln>
          </p:spPr>
        </p:sp>
        <p:sp>
          <p:nvSpPr>
            <p:cNvPr id="32" name="Line 32"/>
            <p:cNvSpPr/>
            <p:nvPr/>
          </p:nvSpPr>
          <p:spPr>
            <a:xfrm>
              <a:off x="11049000" y="2552700"/>
              <a:ext cx="9525" cy="3962400"/>
            </a:xfrm>
            <a:custGeom>
              <a:avLst/>
              <a:gdLst/>
              <a:ahLst/>
              <a:cxnLst/>
              <a:rect l="l" t="t" r="r" b="b"/>
              <a:pathLst>
                <a:path w="9525" h="3962400">
                  <a:moveTo>
                    <a:pt x="0" y="0"/>
                  </a:moveTo>
                  <a:lnTo>
                    <a:pt x="0" y="3962400"/>
                  </a:lnTo>
                </a:path>
              </a:pathLst>
            </a:custGeom>
            <a:noFill/>
            <a:ln w="19050">
              <a:solidFill>
                <a:schemeClr val="accent1"/>
              </a:solidFill>
            </a:ln>
          </p:spPr>
        </p:sp>
      </p:grpSp>
      <p:grpSp>
        <p:nvGrpSpPr>
          <p:cNvPr id="36" name="Group 36"/>
          <p:cNvGrpSpPr/>
          <p:nvPr/>
        </p:nvGrpSpPr>
        <p:grpSpPr>
          <a:xfrm>
            <a:off x="452438" y="6570345"/>
            <a:ext cx="11287124" cy="176212"/>
            <a:chOff x="452438" y="6570345"/>
            <a:chExt cx="11287124" cy="176212"/>
          </a:xfrm>
        </p:grpSpPr>
        <p:sp>
          <p:nvSpPr>
            <p:cNvPr id="34" name="TextBox 34"/>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5" name="TextBox 35"/>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06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xmlns:p="http://schemas.openxmlformats.org/presentationml/2006/main" id="17" presetID="22" presetClass="entr" presetSubtype="2" fill="hold" grpId="0" nodeType="afterEffect">
                                  <p:stCondLst>
                                    <p:cond delay="12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700"/>
                                        <p:tgtEl>
                                          <p:spTgt spid="23"/>
                                        </p:tgtEl>
                                      </p:cBhvr>
                                    </p:animEffect>
                                  </p:childTnLst>
                                </p:cTn>
                              </p:par>
                            </p:childTnLst>
                          </p:cTn>
                        </p:par>
                        <p:par>
                          <p:cTn id="20" fill="hold">
                            <p:stCondLst>
                              <p:cond delay="2410"/>
                            </p:stCondLst>
                            <p:childTnLst>
                              <p:par>
                                <p:cTn xmlns:p="http://schemas.openxmlformats.org/presentationml/2006/main" id="21" presetID="9" presetClass="entr" presetSubtype="0" fill="hold" grpId="0" nodeType="afterEffect">
                                  <p:stCondLst>
                                    <p:cond delay="120"/>
                                  </p:stCondLst>
                                  <p:childTnLst>
                                    <p:set>
                                      <p:cBhvr>
                                        <p:cTn id="22" dur="1" fill="hold">
                                          <p:stCondLst>
                                            <p:cond delay="0"/>
                                          </p:stCondLst>
                                        </p:cTn>
                                        <p:tgtEl>
                                          <p:spTgt spid="33"/>
                                        </p:tgtEl>
                                        <p:attrNameLst>
                                          <p:attrName>style.visibility</p:attrName>
                                        </p:attrNameLst>
                                      </p:cBhvr>
                                      <p:to>
                                        <p:strVal val="visible"/>
                                      </p:to>
                                    </p:set>
                                    <p:animEffect transition="in" filter="dissolve">
                                      <p:cBhvr>
                                        <p:cTn id="23" dur="800"/>
                                        <p:tgtEl>
                                          <p:spTgt spid="33"/>
                                        </p:tgtEl>
                                      </p:cBhvr>
                                    </p:animEffect>
                                  </p:childTnLst>
                                </p:cTn>
                              </p:par>
                            </p:childTnLst>
                          </p:cTn>
                        </p:par>
                        <p:par>
                          <p:cTn id="24" fill="hold">
                            <p:stCondLst>
                              <p:cond delay="3330"/>
                            </p:stCondLst>
                            <p:childTnLst>
                              <p:par>
                                <p:cTn xmlns:p="http://schemas.openxmlformats.org/presentationml/2006/main" id="25" presetID="22" presetClass="entr" presetSubtype="4" fill="hold" grpId="0" nodeType="afterEffect">
                                  <p:stCondLst>
                                    <p:cond delay="12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450"/>
                                        <p:tgtEl>
                                          <p:spTgt spid="27"/>
                                        </p:tgtEl>
                                      </p:cBhvr>
                                    </p:animEffect>
                                  </p:childTnLst>
                                </p:cTn>
                              </p:par>
                            </p:childTnLst>
                          </p:cTn>
                        </p:par>
                        <p:par>
                          <p:cTn id="28" fill="hold">
                            <p:stCondLst>
                              <p:cond delay="3900"/>
                            </p:stCondLst>
                            <p:childTnLst>
                              <p:par>
                                <p:cTn xmlns:p="http://schemas.openxmlformats.org/presentationml/2006/main" id="29" presetID="22" presetClass="entr" presetSubtype="4" fill="hold" grpId="0" nodeType="afterEffect">
                                  <p:stCondLst>
                                    <p:cond delay="120"/>
                                  </p:stCondLst>
                                  <p:childTnLst>
                                    <p:set>
                                      <p:cBhvr>
                                        <p:cTn id="30" dur="1" fill="hold">
                                          <p:stCondLst>
                                            <p:cond delay="0"/>
                                          </p:stCondLst>
                                        </p:cTn>
                                        <p:tgtEl>
                                          <p:spTgt spid="30"/>
                                        </p:tgtEl>
                                        <p:attrNameLst>
                                          <p:attrName>style.visibility</p:attrName>
                                        </p:attrNameLst>
                                      </p:cBhvr>
                                      <p:to>
                                        <p:strVal val="visible"/>
                                      </p:to>
                                    </p:set>
                                    <p:animEffect transition="in" filter="wipe(down)">
                                      <p:cBhvr>
                                        <p:cTn id="31" dur="4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Rectangle 5"/>
          <p:cNvSpPr/>
          <p:nvPr/>
        </p:nvSpPr>
        <p:spPr>
          <a:xfrm>
            <a:off x="0" y="2514600"/>
            <a:ext cx="12192000" cy="57150"/>
          </a:xfrm>
          <a:prstGeom prst="rect">
            <a:avLst/>
          </a:prstGeom>
          <a:solidFill>
            <a:schemeClr val="accent1"/>
          </a:solidFill>
          <a:ln>
            <a:no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2028444" cy="234696"/>
            <a:chOff x="451104" y="384810"/>
            <a:chExt cx="2028444" cy="234696"/>
          </a:xfrm>
        </p:grpSpPr>
        <p:sp>
          <p:nvSpPr>
            <p:cNvPr id="7" name="TextBox 7"/>
            <p:cNvSpPr txBox="1"/>
            <p:nvPr/>
          </p:nvSpPr>
          <p:spPr>
            <a:xfrm>
              <a:off x="451104" y="384810"/>
              <a:ext cx="2028444"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TWO · THE ETHIC</a:t>
              </a:r>
            </a:p>
          </p:txBody>
        </p:sp>
      </p:grpSp>
      <p:grpSp>
        <p:nvGrpSpPr>
          <p:cNvPr id="10" name="Group 10"/>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07</a:t>
              </a:r>
            </a:p>
          </p:txBody>
        </p:sp>
      </p:grpSp>
      <p:grpSp>
        <p:nvGrpSpPr>
          <p:cNvPr id="12" name="Group 12"/>
          <p:cNvGrpSpPr/>
          <p:nvPr/>
        </p:nvGrpSpPr>
        <p:grpSpPr>
          <a:xfrm>
            <a:off x="443484" y="832485"/>
            <a:ext cx="7017115" cy="528066"/>
            <a:chOff x="443484" y="832485"/>
            <a:chExt cx="7017115" cy="528066"/>
          </a:xfrm>
        </p:grpSpPr>
        <p:sp>
          <p:nvSpPr>
            <p:cNvPr id="11" name="TextBox 11"/>
            <p:cNvSpPr txBox="1"/>
            <p:nvPr/>
          </p:nvSpPr>
          <p:spPr>
            <a:xfrm>
              <a:off x="443484" y="832485"/>
              <a:ext cx="7017115"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A façade that admits what it is doing</a:t>
              </a:r>
            </a:p>
          </p:txBody>
        </p:sp>
      </p:grpSp>
      <p:grpSp>
        <p:nvGrpSpPr>
          <p:cNvPr id="14" name="Group 14"/>
          <p:cNvGrpSpPr/>
          <p:nvPr/>
        </p:nvGrpSpPr>
        <p:grpSpPr>
          <a:xfrm>
            <a:off x="448056" y="1805940"/>
            <a:ext cx="8727948" cy="637794"/>
            <a:chOff x="448056" y="1805940"/>
            <a:chExt cx="8727948" cy="637794"/>
          </a:xfrm>
        </p:grpSpPr>
        <p:sp>
          <p:nvSpPr>
            <p:cNvPr id="13" name="TextBox 13"/>
            <p:cNvSpPr txBox="1"/>
            <p:nvPr/>
          </p:nvSpPr>
          <p:spPr>
            <a:xfrm>
              <a:off x="448056" y="1805940"/>
              <a:ext cx="8727948" cy="637794"/>
            </a:xfrm>
            <a:prstGeom prst="rect">
              <a:avLst/>
            </a:prstGeom>
            <a:noFill/>
            <a:ln>
              <a:noFill/>
            </a:ln>
          </p:spPr>
          <p:txBody>
            <a:bodyPr wrap="none" lIns="0" tIns="0" rIns="0" bIns="0" anchor="t" anchorCtr="0">
              <a:spAutoFit/>
            </a:bodyPr>
            <a:lstStyle/>
            <a:p>
              <a:pPr algn="l">
                <a:lnSpc>
                  <a:spcPts val="2250"/>
                </a:lnSpc>
              </a:pPr>
              <a:r>
                <a:rPr lang="en" sz="1800" dirty="0">
                  <a:solidFill>
                    <a:schemeClr val="accent1"/>
                  </a:solidFill>
                  <a:latin typeface="+mn-lt"/>
                  <a:ea typeface="+mn-ea"/>
                  <a:cs typeface="+mn-cs"/>
                </a:rPr>
                <a:t>A common theme is the exposure of the building's inner workings — structure,</a:t>
              </a:r>
              <a:br/>
              <a:r>
                <a:rPr lang="en" sz="1800" dirty="0">
                  <a:solidFill>
                    <a:schemeClr val="accent1"/>
                  </a:solidFill>
                  <a:latin typeface="+mn-lt"/>
                  <a:ea typeface="+mn-ea"/>
                  <a:cs typeface="+mn-cs"/>
                </a:rPr>
                <a:t>services and human use — on the exterior.</a:t>
              </a:r>
            </a:p>
          </p:txBody>
        </p:sp>
      </p:grpSp>
      <p:grpSp>
        <p:nvGrpSpPr>
          <p:cNvPr id="17" name="Group 17"/>
          <p:cNvGrpSpPr/>
          <p:nvPr/>
        </p:nvGrpSpPr>
        <p:grpSpPr>
          <a:xfrm>
            <a:off x="449580" y="2556510"/>
            <a:ext cx="4987290" cy="1651635"/>
            <a:chOff x="449580" y="2556510"/>
            <a:chExt cx="4987290" cy="1651635"/>
          </a:xfrm>
        </p:grpSpPr>
        <p:sp>
          <p:nvSpPr>
            <p:cNvPr id="15" name="TextBox 15"/>
            <p:cNvSpPr txBox="1"/>
            <p:nvPr/>
          </p:nvSpPr>
          <p:spPr>
            <a:xfrm>
              <a:off x="451104" y="2556510"/>
              <a:ext cx="2222602" cy="234696"/>
            </a:xfrm>
            <a:prstGeom prst="rect">
              <a:avLst/>
            </a:prstGeom>
            <a:noFill/>
            <a:ln>
              <a:noFill/>
            </a:ln>
          </p:spPr>
          <p:txBody>
            <a:bodyPr wrap="none" lIns="0" tIns="0" rIns="0" bIns="0" anchor="t" anchorCtr="0">
              <a:spAutoFit/>
            </a:bodyPr>
            <a:lstStyle/>
            <a:p>
              <a:pPr algn="l"/>
              <a:r>
                <a:rPr lang="en" sz="1200" spc="120" dirty="0">
                  <a:solidFill>
                    <a:schemeClr val="accent2"/>
                  </a:solidFill>
                  <a:latin typeface="Consolas"/>
                  <a:ea typeface="Consolas"/>
                  <a:cs typeface="Consolas"/>
                </a:rPr>
                <a:t>EXAMPLE ONE · BOSTON</a:t>
              </a:r>
            </a:p>
          </p:txBody>
        </p:sp>
        <p:sp>
          <p:nvSpPr>
            <p:cNvPr id="16" name="TextBox 16"/>
            <p:cNvSpPr txBox="1"/>
            <p:nvPr/>
          </p:nvSpPr>
          <p:spPr>
            <a:xfrm>
              <a:off x="449580" y="2847975"/>
              <a:ext cx="4987290" cy="13601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Boston City Hall, designed in 1962: the strikingly</a:t>
              </a:r>
              <a:br/>
              <a:r>
                <a:rPr lang="en" sz="1500" dirty="0">
                  <a:solidFill>
                    <a:schemeClr val="dk1"/>
                  </a:solidFill>
                  <a:latin typeface="+mn-lt"/>
                  <a:ea typeface="+mn-ea"/>
                  <a:cs typeface="+mn-cs"/>
                </a:rPr>
                <a:t>different and projected portions of the building</a:t>
              </a:r>
              <a:br/>
              <a:r>
                <a:rPr lang="en" sz="1500" dirty="0">
                  <a:solidFill>
                    <a:schemeClr val="dk1"/>
                  </a:solidFill>
                  <a:latin typeface="+mn-lt"/>
                  <a:ea typeface="+mn-ea"/>
                  <a:cs typeface="+mn-cs"/>
                </a:rPr>
                <a:t>indicate the special nature of the rooms behind those</a:t>
              </a:r>
              <a:br/>
              <a:r>
                <a:rPr lang="en" sz="1500" dirty="0">
                  <a:solidFill>
                    <a:schemeClr val="dk1"/>
                  </a:solidFill>
                  <a:latin typeface="+mn-lt"/>
                  <a:ea typeface="+mn-ea"/>
                  <a:cs typeface="+mn-cs"/>
                </a:rPr>
                <a:t>walls, such as the mayor's office or the city council</a:t>
              </a:r>
              <a:br/>
              <a:r>
                <a:rPr lang="en" sz="1500" dirty="0">
                  <a:solidFill>
                    <a:schemeClr val="dk1"/>
                  </a:solidFill>
                  <a:latin typeface="+mn-lt"/>
                  <a:ea typeface="+mn-ea"/>
                  <a:cs typeface="+mn-cs"/>
                </a:rPr>
                <a:t>chambers.</a:t>
              </a:r>
            </a:p>
          </p:txBody>
        </p:sp>
      </p:grpSp>
      <p:grpSp>
        <p:nvGrpSpPr>
          <p:cNvPr id="21" name="Group 21"/>
          <p:cNvGrpSpPr/>
          <p:nvPr/>
        </p:nvGrpSpPr>
        <p:grpSpPr>
          <a:xfrm>
            <a:off x="457200" y="4381500"/>
            <a:ext cx="6286500" cy="1788795"/>
            <a:chOff x="457200" y="4381500"/>
            <a:chExt cx="6286500" cy="1788795"/>
          </a:xfrm>
        </p:grpSpPr>
        <p:sp>
          <p:nvSpPr>
            <p:cNvPr id="18" name="Rectangle 18"/>
            <p:cNvSpPr/>
            <p:nvPr/>
          </p:nvSpPr>
          <p:spPr>
            <a:xfrm>
              <a:off x="457200" y="4381500"/>
              <a:ext cx="6286500" cy="1752600"/>
            </a:xfrm>
            <a:prstGeom prst="rect">
              <a:avLst/>
            </a:prstGeom>
            <a:solidFill>
              <a:schemeClr val="accent1"/>
            </a:solidFill>
            <a:ln>
              <a:noFill/>
            </a:ln>
          </p:spPr>
        </p:sp>
        <p:sp>
          <p:nvSpPr>
            <p:cNvPr id="19" name="Rectangle 19"/>
            <p:cNvSpPr/>
            <p:nvPr/>
          </p:nvSpPr>
          <p:spPr>
            <a:xfrm>
              <a:off x="457200" y="4381500"/>
              <a:ext cx="57150" cy="1752600"/>
            </a:xfrm>
            <a:prstGeom prst="rect">
              <a:avLst/>
            </a:prstGeom>
            <a:solidFill>
              <a:schemeClr val="accent2"/>
            </a:solidFill>
            <a:ln>
              <a:noFill/>
            </a:ln>
          </p:spPr>
        </p:sp>
        <p:sp>
          <p:nvSpPr>
            <p:cNvPr id="20" name="TextBox 20"/>
            <p:cNvSpPr txBox="1"/>
            <p:nvPr/>
          </p:nvSpPr>
          <p:spPr>
            <a:xfrm>
              <a:off x="754380" y="4543425"/>
              <a:ext cx="4663440" cy="1626870"/>
            </a:xfrm>
            <a:prstGeom prst="rect">
              <a:avLst/>
            </a:prstGeom>
            <a:noFill/>
            <a:ln>
              <a:noFill/>
            </a:ln>
          </p:spPr>
          <p:txBody>
            <a:bodyPr wrap="none" lIns="0" tIns="0" rIns="0" bIns="0" anchor="t" anchorCtr="0">
              <a:spAutoFit/>
            </a:bodyPr>
            <a:lstStyle/>
            <a:p>
              <a:pPr algn="l">
                <a:lnSpc>
                  <a:spcPts val="2100"/>
                </a:lnSpc>
              </a:pPr>
              <a:r>
                <a:rPr lang="en" sz="1500" dirty="0">
                  <a:solidFill>
                    <a:srgbClr val="F2F0EA"/>
                  </a:solidFill>
                  <a:latin typeface="+mn-lt"/>
                  <a:ea typeface="+mn-ea"/>
                  <a:cs typeface="+mn-cs"/>
                </a:rPr>
                <a:t>Hunstanton School put the facility's water tank —</a:t>
              </a:r>
              <a:br/>
              <a:r>
                <a:rPr lang="en" sz="1500" dirty="0">
                  <a:solidFill>
                    <a:srgbClr val="F2F0EA"/>
                  </a:solidFill>
                  <a:latin typeface="+mn-lt"/>
                  <a:ea typeface="+mn-ea"/>
                  <a:cs typeface="+mn-cs"/>
                </a:rPr>
                <a:t>normally a hidden service feature — in a</a:t>
              </a:r>
              <a:br/>
              <a:r>
                <a:rPr lang="en" sz="1500" dirty="0">
                  <a:solidFill>
                    <a:srgbClr val="F2F0EA"/>
                  </a:solidFill>
                  <a:latin typeface="+mn-lt"/>
                  <a:ea typeface="+mn-ea"/>
                  <a:cs typeface="+mn-cs"/>
                </a:rPr>
                <a:t>prominent, visible tower. Its water and electric</a:t>
              </a:r>
              <a:br/>
              <a:r>
                <a:rPr lang="en" sz="1500" dirty="0">
                  <a:solidFill>
                    <a:srgbClr val="F2F0EA"/>
                  </a:solidFill>
                  <a:latin typeface="+mn-lt"/>
                  <a:ea typeface="+mn-ea"/>
                  <a:cs typeface="+mn-cs"/>
                </a:rPr>
                <a:t>utilities were delivered via readily visible</a:t>
              </a:r>
              <a:br/>
              <a:r>
                <a:rPr lang="en" sz="1500" dirty="0">
                  <a:solidFill>
                    <a:srgbClr val="F2F0EA"/>
                  </a:solidFill>
                  <a:latin typeface="+mn-lt"/>
                  <a:ea typeface="+mn-ea"/>
                  <a:cs typeface="+mn-cs"/>
                </a:rPr>
                <a:t>pipes and conduits rather than hidden in the</a:t>
              </a:r>
              <a:br/>
              <a:r>
                <a:rPr lang="en" sz="1500" dirty="0">
                  <a:solidFill>
                    <a:srgbClr val="F2F0EA"/>
                  </a:solidFill>
                  <a:latin typeface="+mn-lt"/>
                  <a:ea typeface="+mn-ea"/>
                  <a:cs typeface="+mn-cs"/>
                </a:rPr>
                <a:t>walls.</a:t>
              </a:r>
            </a:p>
          </p:txBody>
        </p:sp>
      </p:grpSp>
      <p:grpSp>
        <p:nvGrpSpPr>
          <p:cNvPr id="25" name="Group 25"/>
          <p:cNvGrpSpPr/>
          <p:nvPr/>
        </p:nvGrpSpPr>
        <p:grpSpPr>
          <a:xfrm>
            <a:off x="7232904" y="2667000"/>
            <a:ext cx="4501896" cy="3724656"/>
            <a:chOff x="7232904" y="2667000"/>
            <a:chExt cx="4501896" cy="3724656"/>
          </a:xfrm>
        </p:grpSpPr>
        <p:pic>
          <p:nvPicPr>
            <p:cNvPr id="22" name="Image 22"/>
            <p:cNvPicPr>
              <a:picLocks noChangeAspect="1"/>
            </p:cNvPicPr>
            <p:nvPr/>
          </p:nvPicPr>
          <p:blipFill>
            <a:blip r:embed="rId2"/>
            <a:stretch>
              <a:fillRect/>
            </a:stretch>
          </p:blipFill>
          <p:spPr>
            <a:xfrm>
              <a:off x="7239000" y="2667000"/>
              <a:ext cx="4495800" cy="3371850"/>
            </a:xfrm>
            <a:prstGeom prst="rect">
              <a:avLst/>
            </a:prstGeom>
          </p:spPr>
        </p:pic>
        <p:sp>
          <p:nvSpPr>
            <p:cNvPr id="23" name="Rectangle 23"/>
            <p:cNvSpPr/>
            <p:nvPr/>
          </p:nvSpPr>
          <p:spPr>
            <a:xfrm>
              <a:off x="7239000" y="2667000"/>
              <a:ext cx="4495800" cy="3371850"/>
            </a:xfrm>
            <a:prstGeom prst="rect">
              <a:avLst/>
            </a:prstGeom>
            <a:noFill/>
            <a:ln w="38100">
              <a:solidFill>
                <a:schemeClr val="accent1"/>
              </a:solidFill>
            </a:ln>
          </p:spPr>
        </p:sp>
        <p:sp>
          <p:nvSpPr>
            <p:cNvPr id="24" name="TextBox 24"/>
            <p:cNvSpPr txBox="1"/>
            <p:nvPr/>
          </p:nvSpPr>
          <p:spPr>
            <a:xfrm>
              <a:off x="7232904" y="6156960"/>
              <a:ext cx="3852501" cy="234696"/>
            </a:xfrm>
            <a:prstGeom prst="rect">
              <a:avLst/>
            </a:prstGeom>
            <a:noFill/>
            <a:ln>
              <a:noFill/>
            </a:ln>
          </p:spPr>
          <p:txBody>
            <a:bodyPr wrap="none" lIns="0" tIns="0" rIns="0" bIns="0" anchor="t" anchorCtr="0">
              <a:spAutoFit/>
            </a:bodyPr>
            <a:lstStyle/>
            <a:p>
              <a:pPr algn="l"/>
              <a:r>
                <a:rPr lang="en" sz="1200" dirty="0">
                  <a:solidFill>
                    <a:schemeClr val="accent5"/>
                  </a:solidFill>
                  <a:latin typeface="Consolas"/>
                  <a:ea typeface="Consolas"/>
                  <a:cs typeface="Consolas"/>
                </a:rPr>
                <a:t>© Epicgenius / Wikimedia Commons / CC BY-SA 4.0</a:t>
              </a:r>
            </a:p>
          </p:txBody>
        </p:sp>
      </p:grpSp>
      <p:grpSp>
        <p:nvGrpSpPr>
          <p:cNvPr id="28" name="Group 28"/>
          <p:cNvGrpSpPr/>
          <p:nvPr/>
        </p:nvGrpSpPr>
        <p:grpSpPr>
          <a:xfrm>
            <a:off x="452438" y="6570345"/>
            <a:ext cx="11287124" cy="176212"/>
            <a:chOff x="452438" y="6570345"/>
            <a:chExt cx="11287124" cy="176212"/>
          </a:xfrm>
        </p:grpSpPr>
        <p:sp>
          <p:nvSpPr>
            <p:cNvPr id="26" name="TextBox 26"/>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27" name="TextBox 27"/>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07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450"/>
                                        <p:tgtEl>
                                          <p:spTgt spid="14"/>
                                        </p:tgtEl>
                                      </p:cBhvr>
                                    </p:animEffect>
                                  </p:childTnLst>
                                </p:cTn>
                              </p:par>
                            </p:childTnLst>
                          </p:cTn>
                        </p:par>
                        <p:par>
                          <p:cTn id="20" fill="hold">
                            <p:stCondLst>
                              <p:cond delay="2160"/>
                            </p:stCondLst>
                            <p:childTnLst>
                              <p:par>
                                <p:cTn xmlns:p="http://schemas.openxmlformats.org/presentationml/2006/main" id="21" presetID="22" presetClass="entr" presetSubtype="4" fill="hold" grpId="0" nodeType="afterEffect">
                                  <p:stCondLst>
                                    <p:cond delay="12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450"/>
                                        <p:tgtEl>
                                          <p:spTgt spid="17"/>
                                        </p:tgtEl>
                                      </p:cBhvr>
                                    </p:animEffect>
                                  </p:childTnLst>
                                </p:cTn>
                              </p:par>
                            </p:childTnLst>
                          </p:cTn>
                        </p:par>
                        <p:par>
                          <p:cTn id="24" fill="hold">
                            <p:stCondLst>
                              <p:cond delay="2730"/>
                            </p:stCondLst>
                            <p:childTnLst>
                              <p:par>
                                <p:cTn xmlns:p="http://schemas.openxmlformats.org/presentationml/2006/main" id="25" presetID="23" presetClass="entr" presetSubtype="16" fill="hold" grpId="0" nodeType="afterEffect">
                                  <p:stCondLst>
                                    <p:cond delay="120"/>
                                  </p:stCondLst>
                                  <p:childTnLst>
                                    <p:set>
                                      <p:cBhvr>
                                        <p:cTn id="26" dur="1" fill="hold">
                                          <p:stCondLst>
                                            <p:cond delay="0"/>
                                          </p:stCondLst>
                                        </p:cTn>
                                        <p:tgtEl>
                                          <p:spTgt spid="25"/>
                                        </p:tgtEl>
                                        <p:attrNameLst>
                                          <p:attrName>style.visibility</p:attrName>
                                        </p:attrNameLst>
                                      </p:cBhvr>
                                      <p:to>
                                        <p:strVal val="visible"/>
                                      </p:to>
                                    </p:set>
                                    <p:anim calcmode="lin" valueType="num">
                                      <p:cBhvr>
                                        <p:cTn id="27" dur="700" fill="hold"/>
                                        <p:tgtEl>
                                          <p:spTgt spid="25"/>
                                        </p:tgtEl>
                                        <p:attrNameLst>
                                          <p:attrName>ppt_w</p:attrName>
                                        </p:attrNameLst>
                                      </p:cBhvr>
                                      <p:tavLst>
                                        <p:tav tm="0">
                                          <p:val>
                                            <p:fltVal val="0"/>
                                          </p:val>
                                        </p:tav>
                                        <p:tav tm="100000">
                                          <p:val>
                                            <p:strVal val="#ppt_w"/>
                                          </p:val>
                                        </p:tav>
                                      </p:tavLst>
                                    </p:anim>
                                    <p:anim calcmode="lin" valueType="num">
                                      <p:cBhvr>
                                        <p:cTn id="28" dur="700" fill="hold"/>
                                        <p:tgtEl>
                                          <p:spTgt spid="25"/>
                                        </p:tgtEl>
                                        <p:attrNameLst>
                                          <p:attrName>ppt_h</p:attrName>
                                        </p:attrNameLst>
                                      </p:cBhvr>
                                      <p:tavLst>
                                        <p:tav tm="0">
                                          <p:val>
                                            <p:fltVal val="0"/>
                                          </p:val>
                                        </p:tav>
                                        <p:tav tm="100000">
                                          <p:val>
                                            <p:strVal val="#ppt_h"/>
                                          </p:val>
                                        </p:tav>
                                      </p:tavLst>
                                    </p:anim>
                                  </p:childTnLst>
                                </p:cTn>
                              </p:par>
                            </p:childTnLst>
                          </p:cTn>
                        </p:par>
                        <p:par>
                          <p:cTn id="29" fill="hold">
                            <p:stCondLst>
                              <p:cond delay="3550"/>
                            </p:stCondLst>
                            <p:childTnLst>
                              <p:par>
                                <p:cTn xmlns:p="http://schemas.openxmlformats.org/presentationml/2006/main" id="30" presetID="16" presetClass="entr" presetSubtype="21" fill="hold" grpId="0" nodeType="afterEffect">
                                  <p:stCondLst>
                                    <p:cond delay="120"/>
                                  </p:stCondLst>
                                  <p:childTnLst>
                                    <p:set>
                                      <p:cBhvr>
                                        <p:cTn id="31" dur="1" fill="hold">
                                          <p:stCondLst>
                                            <p:cond delay="0"/>
                                          </p:stCondLst>
                                        </p:cTn>
                                        <p:tgtEl>
                                          <p:spTgt spid="21"/>
                                        </p:tgtEl>
                                        <p:attrNameLst>
                                          <p:attrName>style.visibility</p:attrName>
                                        </p:attrNameLst>
                                      </p:cBhvr>
                                      <p:to>
                                        <p:strVal val="visible"/>
                                      </p:to>
                                    </p:set>
                                    <p:animEffect transition="in" filter="barn(inVertical)">
                                      <p:cBhvr>
                                        <p:cTn id="32" dur="6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7886700" y="1771650"/>
            <a:ext cx="9525" cy="4514850"/>
          </a:xfrm>
          <a:custGeom>
            <a:avLst/>
            <a:gdLst/>
            <a:ahLst/>
            <a:cxnLst/>
            <a:rect l="l" t="t" r="r" b="b"/>
            <a:pathLst>
              <a:path w="9525" h="4514850">
                <a:moveTo>
                  <a:pt x="0" y="0"/>
                </a:moveTo>
                <a:lnTo>
                  <a:pt x="0" y="4514850"/>
                </a:lnTo>
              </a:path>
            </a:pathLst>
          </a:custGeom>
          <a:noFill/>
          <a:ln w="9525">
            <a:solidFill>
              <a:schemeClr val="accent6"/>
            </a:solid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2028444" cy="234696"/>
            <a:chOff x="451104" y="384810"/>
            <a:chExt cx="2028444" cy="234696"/>
          </a:xfrm>
        </p:grpSpPr>
        <p:sp>
          <p:nvSpPr>
            <p:cNvPr id="7" name="TextBox 7"/>
            <p:cNvSpPr txBox="1"/>
            <p:nvPr/>
          </p:nvSpPr>
          <p:spPr>
            <a:xfrm>
              <a:off x="451104" y="384810"/>
              <a:ext cx="2028444"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TWO · THE ETHIC</a:t>
              </a:r>
            </a:p>
          </p:txBody>
        </p:sp>
      </p:grpSp>
      <p:grpSp>
        <p:nvGrpSpPr>
          <p:cNvPr id="10" name="Group 10"/>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08</a:t>
              </a:r>
            </a:p>
          </p:txBody>
        </p:sp>
      </p:grpSp>
      <p:grpSp>
        <p:nvGrpSpPr>
          <p:cNvPr id="12" name="Group 12"/>
          <p:cNvGrpSpPr/>
          <p:nvPr/>
        </p:nvGrpSpPr>
        <p:grpSpPr>
          <a:xfrm>
            <a:off x="443484" y="832485"/>
            <a:ext cx="8444469" cy="528066"/>
            <a:chOff x="443484" y="832485"/>
            <a:chExt cx="8444469" cy="528066"/>
          </a:xfrm>
        </p:grpSpPr>
        <p:sp>
          <p:nvSpPr>
            <p:cNvPr id="11" name="TextBox 11"/>
            <p:cNvSpPr txBox="1"/>
            <p:nvPr/>
          </p:nvSpPr>
          <p:spPr>
            <a:xfrm>
              <a:off x="443484" y="832485"/>
              <a:ext cx="8444469"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Concrete was the point, not the compromise</a:t>
              </a:r>
            </a:p>
          </p:txBody>
        </p:sp>
      </p:grpSp>
      <p:grpSp>
        <p:nvGrpSpPr>
          <p:cNvPr id="16" name="Group 16"/>
          <p:cNvGrpSpPr/>
          <p:nvPr/>
        </p:nvGrpSpPr>
        <p:grpSpPr>
          <a:xfrm>
            <a:off x="449580" y="1800225"/>
            <a:ext cx="6006465" cy="3646170"/>
            <a:chOff x="449580" y="1800225"/>
            <a:chExt cx="6006465" cy="3646170"/>
          </a:xfrm>
        </p:grpSpPr>
        <p:sp>
          <p:nvSpPr>
            <p:cNvPr id="13" name="TextBox 13"/>
            <p:cNvSpPr txBox="1"/>
            <p:nvPr/>
          </p:nvSpPr>
          <p:spPr>
            <a:xfrm>
              <a:off x="449580" y="1800225"/>
              <a:ext cx="6006465" cy="13601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Brutalism as an architectural philosophy was often associated</a:t>
              </a:r>
              <a:br/>
              <a:r>
                <a:rPr lang="en" sz="1500" dirty="0">
                  <a:solidFill>
                    <a:schemeClr val="dk1"/>
                  </a:solidFill>
                  <a:latin typeface="+mn-lt"/>
                  <a:ea typeface="+mn-ea"/>
                  <a:cs typeface="+mn-cs"/>
                </a:rPr>
                <a:t>with a socialist utopian ideology, supported by its designers</a:t>
              </a:r>
              <a:br/>
              <a:r>
                <a:rPr lang="en" sz="1500" dirty="0">
                  <a:solidFill>
                    <a:schemeClr val="dk1"/>
                  </a:solidFill>
                  <a:latin typeface="+mn-lt"/>
                  <a:ea typeface="+mn-ea"/>
                  <a:cs typeface="+mn-cs"/>
                </a:rPr>
                <a:t>and especially by Alison and Peter Smithson near the height of</a:t>
              </a:r>
              <a:br/>
              <a:r>
                <a:rPr lang="en" sz="1500" dirty="0">
                  <a:solidFill>
                    <a:schemeClr val="dk1"/>
                  </a:solidFill>
                  <a:latin typeface="+mn-lt"/>
                  <a:ea typeface="+mn-ea"/>
                  <a:cs typeface="+mn-cs"/>
                </a:rPr>
                <a:t>the style. Their work sought to connect architecture with what</a:t>
              </a:r>
              <a:br/>
              <a:r>
                <a:rPr lang="en" sz="1500" dirty="0">
                  <a:solidFill>
                    <a:schemeClr val="dk1"/>
                  </a:solidFill>
                  <a:latin typeface="+mn-lt"/>
                  <a:ea typeface="+mn-ea"/>
                  <a:cs typeface="+mn-cs"/>
                </a:rPr>
                <a:t>they saw as the realities of modern life.</a:t>
              </a:r>
            </a:p>
          </p:txBody>
        </p:sp>
        <p:sp>
          <p:nvSpPr>
            <p:cNvPr id="14" name="TextBox 14"/>
            <p:cNvSpPr txBox="1"/>
            <p:nvPr/>
          </p:nvSpPr>
          <p:spPr>
            <a:xfrm>
              <a:off x="449580" y="3248025"/>
              <a:ext cx="5856446" cy="13601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Among their early contributions were "streets in the sky", in</a:t>
              </a:r>
              <a:br/>
              <a:r>
                <a:rPr lang="en" sz="1500" dirty="0">
                  <a:solidFill>
                    <a:schemeClr val="dk1"/>
                  </a:solidFill>
                  <a:latin typeface="+mn-lt"/>
                  <a:ea typeface="+mn-ea"/>
                  <a:cs typeface="+mn-cs"/>
                </a:rPr>
                <a:t>which traffic and pedestrian circulation were rigorously</a:t>
              </a:r>
              <a:br/>
              <a:r>
                <a:rPr lang="en" sz="1500" dirty="0">
                  <a:solidFill>
                    <a:schemeClr val="dk1"/>
                  </a:solidFill>
                  <a:latin typeface="+mn-lt"/>
                  <a:ea typeface="+mn-ea"/>
                  <a:cs typeface="+mn-cs"/>
                </a:rPr>
                <a:t>separated — a theme popular in the 1960s. In Britain the style</a:t>
              </a:r>
              <a:br/>
              <a:r>
                <a:rPr lang="en" sz="1500" dirty="0">
                  <a:solidFill>
                    <a:schemeClr val="dk1"/>
                  </a:solidFill>
                  <a:latin typeface="+mn-lt"/>
                  <a:ea typeface="+mn-ea"/>
                  <a:cs typeface="+mn-cs"/>
                </a:rPr>
                <a:t xml:space="preserve">featured in </a:t>
              </a:r>
              <a:r>
                <a:rPr lang="en" sz="1500" b="1" dirty="0">
                  <a:solidFill>
                    <a:schemeClr val="dk1"/>
                  </a:solidFill>
                  <a:latin typeface="+mn-lt"/>
                  <a:ea typeface="+mn-ea"/>
                  <a:cs typeface="+mn-cs"/>
                </a:rPr>
                <a:t>utilitarian, low-cost social housing</a:t>
              </a:r>
              <a:r>
                <a:rPr lang="en" sz="1500" dirty="0">
                  <a:solidFill>
                    <a:schemeClr val="dk1"/>
                  </a:solidFill>
                  <a:latin typeface="+mn-lt"/>
                  <a:ea typeface="+mn-ea"/>
                  <a:cs typeface="+mn-cs"/>
                </a:rPr>
                <a:t xml:space="preserve"> influenced by</a:t>
              </a:r>
              <a:br/>
              <a:r>
                <a:rPr lang="en" sz="1500" dirty="0">
                  <a:solidFill>
                    <a:schemeClr val="dk1"/>
                  </a:solidFill>
                  <a:latin typeface="+mn-lt"/>
                  <a:ea typeface="+mn-ea"/>
                  <a:cs typeface="+mn-cs"/>
                </a:rPr>
                <a:t>socialist principles, and spread from there to other regions.</a:t>
              </a:r>
            </a:p>
          </p:txBody>
        </p:sp>
        <p:sp>
          <p:nvSpPr>
            <p:cNvPr id="15" name="TextBox 15"/>
            <p:cNvSpPr txBox="1"/>
            <p:nvPr/>
          </p:nvSpPr>
          <p:spPr>
            <a:xfrm>
              <a:off x="449580" y="4619625"/>
              <a:ext cx="5377815" cy="8267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In Czechoslovakia it was presented as an attempt at a</a:t>
              </a:r>
              <a:br/>
              <a:r>
                <a:rPr lang="en" sz="1500" dirty="0">
                  <a:solidFill>
                    <a:schemeClr val="dk1"/>
                  </a:solidFill>
                  <a:latin typeface="+mn-lt"/>
                  <a:ea typeface="+mn-ea"/>
                  <a:cs typeface="+mn-cs"/>
                </a:rPr>
                <a:t>"national" but also "modern socialist" style; such</a:t>
              </a:r>
              <a:br/>
              <a:r>
                <a:rPr lang="en" sz="1500" dirty="0">
                  <a:solidFill>
                    <a:schemeClr val="dk1"/>
                  </a:solidFill>
                  <a:latin typeface="+mn-lt"/>
                  <a:ea typeface="+mn-ea"/>
                  <a:cs typeface="+mn-cs"/>
                </a:rPr>
                <a:t xml:space="preserve">prefabricated socialist-era buildings are called </a:t>
              </a:r>
              <a:r>
                <a:rPr lang="en" sz="1500" i="1" dirty="0">
                  <a:solidFill>
                    <a:schemeClr val="dk1"/>
                  </a:solidFill>
                  <a:latin typeface="+mn-lt"/>
                  <a:ea typeface="+mn-ea"/>
                  <a:cs typeface="+mn-cs"/>
                </a:rPr>
                <a:t>panelaky</a:t>
              </a:r>
              <a:r>
                <a:rPr lang="en" sz="1500" dirty="0">
                  <a:solidFill>
                    <a:schemeClr val="dk1"/>
                  </a:solidFill>
                  <a:latin typeface="+mn-lt"/>
                  <a:ea typeface="+mn-ea"/>
                  <a:cs typeface="+mn-cs"/>
                </a:rPr>
                <a:t>.</a:t>
              </a:r>
            </a:p>
          </p:txBody>
        </p:sp>
      </p:grpSp>
      <p:grpSp>
        <p:nvGrpSpPr>
          <p:cNvPr id="29" name="Group 29"/>
          <p:cNvGrpSpPr/>
          <p:nvPr/>
        </p:nvGrpSpPr>
        <p:grpSpPr>
          <a:xfrm>
            <a:off x="8087868" y="1813560"/>
            <a:ext cx="3646932" cy="2102929"/>
            <a:chOff x="8087868" y="1813560"/>
            <a:chExt cx="3646932" cy="2102929"/>
          </a:xfrm>
        </p:grpSpPr>
        <p:sp>
          <p:nvSpPr>
            <p:cNvPr id="17" name="TextBox 17"/>
            <p:cNvSpPr txBox="1"/>
            <p:nvPr/>
          </p:nvSpPr>
          <p:spPr>
            <a:xfrm>
              <a:off x="8090154" y="1813560"/>
              <a:ext cx="2374323" cy="234696"/>
            </a:xfrm>
            <a:prstGeom prst="rect">
              <a:avLst/>
            </a:prstGeom>
            <a:noFill/>
            <a:ln>
              <a:noFill/>
            </a:ln>
          </p:spPr>
          <p:txBody>
            <a:bodyPr wrap="none" lIns="0" tIns="0" rIns="0" bIns="0" anchor="t" anchorCtr="0">
              <a:spAutoFit/>
            </a:bodyPr>
            <a:lstStyle/>
            <a:p>
              <a:pPr algn="l"/>
              <a:r>
                <a:rPr lang="en" sz="1200" spc="105" dirty="0">
                  <a:solidFill>
                    <a:schemeClr val="accent2"/>
                  </a:solidFill>
                  <a:latin typeface="Consolas"/>
                  <a:ea typeface="Consolas"/>
                  <a:cs typeface="Consolas"/>
                </a:rPr>
                <a:t>MID-1960s TO LATE 1980s</a:t>
              </a:r>
            </a:p>
          </p:txBody>
        </p:sp>
        <p:sp>
          <p:nvSpPr>
            <p:cNvPr id="18" name="Line 18"/>
            <p:cNvSpPr/>
            <p:nvPr/>
          </p:nvSpPr>
          <p:spPr>
            <a:xfrm>
              <a:off x="8096250" y="2057400"/>
              <a:ext cx="3638550" cy="9525"/>
            </a:xfrm>
            <a:custGeom>
              <a:avLst/>
              <a:gdLst/>
              <a:ahLst/>
              <a:cxnLst/>
              <a:rect l="l" t="t" r="r" b="b"/>
              <a:pathLst>
                <a:path w="3638550" h="9525">
                  <a:moveTo>
                    <a:pt x="0" y="0"/>
                  </a:moveTo>
                  <a:lnTo>
                    <a:pt x="3638550" y="0"/>
                  </a:lnTo>
                </a:path>
              </a:pathLst>
            </a:custGeom>
            <a:noFill/>
            <a:ln w="19050">
              <a:solidFill>
                <a:schemeClr val="accent1"/>
              </a:solidFill>
            </a:ln>
          </p:spPr>
        </p:sp>
        <p:sp>
          <p:nvSpPr>
            <p:cNvPr id="19" name="TextBox 19"/>
            <p:cNvSpPr txBox="1"/>
            <p:nvPr/>
          </p:nvSpPr>
          <p:spPr>
            <a:xfrm>
              <a:off x="8087868" y="2222182"/>
              <a:ext cx="990752"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BULGARIA</a:t>
              </a:r>
            </a:p>
          </p:txBody>
        </p:sp>
        <p:sp>
          <p:nvSpPr>
            <p:cNvPr id="20" name="Line 20"/>
            <p:cNvSpPr/>
            <p:nvPr/>
          </p:nvSpPr>
          <p:spPr>
            <a:xfrm>
              <a:off x="8096250" y="2514600"/>
              <a:ext cx="3638550" cy="9525"/>
            </a:xfrm>
            <a:custGeom>
              <a:avLst/>
              <a:gdLst/>
              <a:ahLst/>
              <a:cxnLst/>
              <a:rect l="l" t="t" r="r" b="b"/>
              <a:pathLst>
                <a:path w="3638550" h="9525">
                  <a:moveTo>
                    <a:pt x="0" y="0"/>
                  </a:moveTo>
                  <a:lnTo>
                    <a:pt x="3638550" y="0"/>
                  </a:lnTo>
                </a:path>
              </a:pathLst>
            </a:custGeom>
            <a:noFill/>
            <a:ln w="9525">
              <a:solidFill>
                <a:schemeClr val="accent6"/>
              </a:solidFill>
            </a:ln>
          </p:spPr>
        </p:sp>
        <p:sp>
          <p:nvSpPr>
            <p:cNvPr id="21" name="TextBox 21"/>
            <p:cNvSpPr txBox="1"/>
            <p:nvPr/>
          </p:nvSpPr>
          <p:spPr>
            <a:xfrm>
              <a:off x="8087868" y="2565082"/>
              <a:ext cx="1859128"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CZECHOSLOVAKIA</a:t>
              </a:r>
            </a:p>
          </p:txBody>
        </p:sp>
        <p:sp>
          <p:nvSpPr>
            <p:cNvPr id="22" name="Line 22"/>
            <p:cNvSpPr/>
            <p:nvPr/>
          </p:nvSpPr>
          <p:spPr>
            <a:xfrm>
              <a:off x="8096250" y="2857500"/>
              <a:ext cx="3638550" cy="9525"/>
            </a:xfrm>
            <a:custGeom>
              <a:avLst/>
              <a:gdLst/>
              <a:ahLst/>
              <a:cxnLst/>
              <a:rect l="l" t="t" r="r" b="b"/>
              <a:pathLst>
                <a:path w="3638550" h="9525">
                  <a:moveTo>
                    <a:pt x="0" y="0"/>
                  </a:moveTo>
                  <a:lnTo>
                    <a:pt x="3638550" y="0"/>
                  </a:lnTo>
                </a:path>
              </a:pathLst>
            </a:custGeom>
            <a:noFill/>
            <a:ln w="9525">
              <a:solidFill>
                <a:schemeClr val="accent6"/>
              </a:solidFill>
            </a:ln>
          </p:spPr>
        </p:sp>
        <p:sp>
          <p:nvSpPr>
            <p:cNvPr id="23" name="TextBox 23"/>
            <p:cNvSpPr txBox="1"/>
            <p:nvPr/>
          </p:nvSpPr>
          <p:spPr>
            <a:xfrm>
              <a:off x="8087868" y="2907982"/>
              <a:ext cx="1554023"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EAST GERMANY</a:t>
              </a:r>
            </a:p>
          </p:txBody>
        </p:sp>
        <p:sp>
          <p:nvSpPr>
            <p:cNvPr id="24" name="Line 24"/>
            <p:cNvSpPr/>
            <p:nvPr/>
          </p:nvSpPr>
          <p:spPr>
            <a:xfrm>
              <a:off x="8096250" y="3200400"/>
              <a:ext cx="3638550" cy="9525"/>
            </a:xfrm>
            <a:custGeom>
              <a:avLst/>
              <a:gdLst/>
              <a:ahLst/>
              <a:cxnLst/>
              <a:rect l="l" t="t" r="r" b="b"/>
              <a:pathLst>
                <a:path w="3638550" h="9525">
                  <a:moveTo>
                    <a:pt x="0" y="0"/>
                  </a:moveTo>
                  <a:lnTo>
                    <a:pt x="3638550" y="0"/>
                  </a:lnTo>
                </a:path>
              </a:pathLst>
            </a:custGeom>
            <a:noFill/>
            <a:ln w="9525">
              <a:solidFill>
                <a:schemeClr val="accent6"/>
              </a:solidFill>
            </a:ln>
          </p:spPr>
        </p:sp>
        <p:sp>
          <p:nvSpPr>
            <p:cNvPr id="25" name="TextBox 25"/>
            <p:cNvSpPr txBox="1"/>
            <p:nvPr/>
          </p:nvSpPr>
          <p:spPr>
            <a:xfrm>
              <a:off x="8087868" y="3250882"/>
              <a:ext cx="533095"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USSR</a:t>
              </a:r>
            </a:p>
          </p:txBody>
        </p:sp>
        <p:sp>
          <p:nvSpPr>
            <p:cNvPr id="26" name="Line 26"/>
            <p:cNvSpPr/>
            <p:nvPr/>
          </p:nvSpPr>
          <p:spPr>
            <a:xfrm>
              <a:off x="8096250" y="3543300"/>
              <a:ext cx="3638550" cy="9525"/>
            </a:xfrm>
            <a:custGeom>
              <a:avLst/>
              <a:gdLst/>
              <a:ahLst/>
              <a:cxnLst/>
              <a:rect l="l" t="t" r="r" b="b"/>
              <a:pathLst>
                <a:path w="3638550" h="9525">
                  <a:moveTo>
                    <a:pt x="0" y="0"/>
                  </a:moveTo>
                  <a:lnTo>
                    <a:pt x="3638550" y="0"/>
                  </a:lnTo>
                </a:path>
              </a:pathLst>
            </a:custGeom>
            <a:noFill/>
            <a:ln w="9525">
              <a:solidFill>
                <a:schemeClr val="accent6"/>
              </a:solidFill>
            </a:ln>
          </p:spPr>
        </p:sp>
        <p:sp>
          <p:nvSpPr>
            <p:cNvPr id="27" name="TextBox 27"/>
            <p:cNvSpPr txBox="1"/>
            <p:nvPr/>
          </p:nvSpPr>
          <p:spPr>
            <a:xfrm>
              <a:off x="8087868" y="3593782"/>
              <a:ext cx="1295857"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YUGOSLAVIA</a:t>
              </a:r>
            </a:p>
          </p:txBody>
        </p:sp>
        <p:sp>
          <p:nvSpPr>
            <p:cNvPr id="28" name="Line 28"/>
            <p:cNvSpPr/>
            <p:nvPr/>
          </p:nvSpPr>
          <p:spPr>
            <a:xfrm>
              <a:off x="8096250" y="3905250"/>
              <a:ext cx="3638550" cy="9525"/>
            </a:xfrm>
            <a:custGeom>
              <a:avLst/>
              <a:gdLst/>
              <a:ahLst/>
              <a:cxnLst/>
              <a:rect l="l" t="t" r="r" b="b"/>
              <a:pathLst>
                <a:path w="3638550" h="9525">
                  <a:moveTo>
                    <a:pt x="0" y="0"/>
                  </a:moveTo>
                  <a:lnTo>
                    <a:pt x="3638550" y="0"/>
                  </a:lnTo>
                </a:path>
              </a:pathLst>
            </a:custGeom>
            <a:noFill/>
            <a:ln w="19050">
              <a:solidFill>
                <a:schemeClr val="accent1"/>
              </a:solidFill>
            </a:ln>
          </p:spPr>
        </p:sp>
      </p:grpSp>
      <p:grpSp>
        <p:nvGrpSpPr>
          <p:cNvPr id="32" name="Group 32"/>
          <p:cNvGrpSpPr/>
          <p:nvPr/>
        </p:nvGrpSpPr>
        <p:grpSpPr>
          <a:xfrm>
            <a:off x="8096250" y="4191000"/>
            <a:ext cx="3638550" cy="2074545"/>
            <a:chOff x="8096250" y="4191000"/>
            <a:chExt cx="3638550" cy="2074545"/>
          </a:xfrm>
        </p:grpSpPr>
        <p:sp>
          <p:nvSpPr>
            <p:cNvPr id="30" name="Rectangle 30"/>
            <p:cNvSpPr/>
            <p:nvPr/>
          </p:nvSpPr>
          <p:spPr>
            <a:xfrm>
              <a:off x="8096250" y="4191000"/>
              <a:ext cx="3638550" cy="2057400"/>
            </a:xfrm>
            <a:prstGeom prst="rect">
              <a:avLst/>
            </a:prstGeom>
            <a:noFill/>
            <a:ln w="28575">
              <a:solidFill>
                <a:schemeClr val="accent1"/>
              </a:solidFill>
            </a:ln>
          </p:spPr>
        </p:sp>
        <p:sp>
          <p:nvSpPr>
            <p:cNvPr id="31" name="TextBox 31"/>
            <p:cNvSpPr txBox="1"/>
            <p:nvPr/>
          </p:nvSpPr>
          <p:spPr>
            <a:xfrm>
              <a:off x="8317230" y="4371975"/>
              <a:ext cx="2863215" cy="18935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Brick brutalism, or</a:t>
              </a:r>
              <a:br/>
              <a:r>
                <a:rPr lang="en" sz="1500" dirty="0">
                  <a:solidFill>
                    <a:schemeClr val="dk1"/>
                  </a:solidFill>
                  <a:latin typeface="+mn-lt"/>
                  <a:ea typeface="+mn-ea"/>
                  <a:cs typeface="+mn-cs"/>
                </a:rPr>
                <a:t>"brickalism", is the sub-genre</a:t>
              </a:r>
              <a:br/>
              <a:r>
                <a:rPr lang="en" sz="1500" dirty="0">
                  <a:solidFill>
                    <a:schemeClr val="dk1"/>
                  </a:solidFill>
                  <a:latin typeface="+mn-lt"/>
                  <a:ea typeface="+mn-ea"/>
                  <a:cs typeface="+mn-cs"/>
                </a:rPr>
                <a:t>where brick dominates instead</a:t>
              </a:r>
              <a:br/>
              <a:r>
                <a:rPr lang="en" sz="1500" dirty="0">
                  <a:solidFill>
                    <a:schemeClr val="dk1"/>
                  </a:solidFill>
                  <a:latin typeface="+mn-lt"/>
                  <a:ea typeface="+mn-ea"/>
                  <a:cs typeface="+mn-cs"/>
                </a:rPr>
                <a:t>of concrete — from the</a:t>
              </a:r>
              <a:br/>
              <a:r>
                <a:rPr lang="en" sz="1500" dirty="0">
                  <a:solidFill>
                    <a:schemeClr val="dk1"/>
                  </a:solidFill>
                  <a:latin typeface="+mn-lt"/>
                  <a:ea typeface="+mn-ea"/>
                  <a:cs typeface="+mn-cs"/>
                </a:rPr>
                <a:t>Smithsons' Soho house (1952)</a:t>
              </a:r>
              <a:br/>
              <a:r>
                <a:rPr lang="en" sz="1500" dirty="0">
                  <a:solidFill>
                    <a:schemeClr val="dk1"/>
                  </a:solidFill>
                  <a:latin typeface="+mn-lt"/>
                  <a:ea typeface="+mn-ea"/>
                  <a:cs typeface="+mn-cs"/>
                </a:rPr>
                <a:t>to Colin St John Wilson's</a:t>
              </a:r>
              <a:br/>
              <a:r>
                <a:rPr lang="en" sz="1500" dirty="0">
                  <a:solidFill>
                    <a:schemeClr val="dk1"/>
                  </a:solidFill>
                  <a:latin typeface="+mn-lt"/>
                  <a:ea typeface="+mn-ea"/>
                  <a:cs typeface="+mn-cs"/>
                </a:rPr>
                <a:t>British Library (1982–1998).</a:t>
              </a:r>
            </a:p>
          </p:txBody>
        </p:sp>
      </p:grpSp>
      <p:grpSp>
        <p:nvGrpSpPr>
          <p:cNvPr id="36" name="Group 36"/>
          <p:cNvGrpSpPr/>
          <p:nvPr/>
        </p:nvGrpSpPr>
        <p:grpSpPr>
          <a:xfrm>
            <a:off x="457200" y="5429250"/>
            <a:ext cx="7239000" cy="1055751"/>
            <a:chOff x="457200" y="5429250"/>
            <a:chExt cx="7239000" cy="1055751"/>
          </a:xfrm>
        </p:grpSpPr>
        <p:sp>
          <p:nvSpPr>
            <p:cNvPr id="33" name="Rectangle 33"/>
            <p:cNvSpPr/>
            <p:nvPr/>
          </p:nvSpPr>
          <p:spPr>
            <a:xfrm>
              <a:off x="457200" y="5429250"/>
              <a:ext cx="7239000" cy="1028700"/>
            </a:xfrm>
            <a:prstGeom prst="rect">
              <a:avLst/>
            </a:prstGeom>
            <a:solidFill>
              <a:schemeClr val="accent1"/>
            </a:solidFill>
            <a:ln>
              <a:noFill/>
            </a:ln>
          </p:spPr>
        </p:sp>
        <p:sp>
          <p:nvSpPr>
            <p:cNvPr id="34" name="TextBox 34"/>
            <p:cNvSpPr txBox="1"/>
            <p:nvPr/>
          </p:nvSpPr>
          <p:spPr>
            <a:xfrm>
              <a:off x="755904" y="5623560"/>
              <a:ext cx="4964278" cy="234696"/>
            </a:xfrm>
            <a:prstGeom prst="rect">
              <a:avLst/>
            </a:prstGeom>
            <a:noFill/>
            <a:ln>
              <a:noFill/>
            </a:ln>
          </p:spPr>
          <p:txBody>
            <a:bodyPr wrap="none" lIns="0" tIns="0" rIns="0" bIns="0" anchor="t" anchorCtr="0">
              <a:spAutoFit/>
            </a:bodyPr>
            <a:lstStyle/>
            <a:p>
              <a:pPr algn="l"/>
              <a:r>
                <a:rPr lang="en" sz="1200" spc="105" dirty="0">
                  <a:solidFill>
                    <a:schemeClr val="accent2"/>
                  </a:solidFill>
                  <a:latin typeface="Consolas"/>
                  <a:ea typeface="Consolas"/>
                  <a:cs typeface="Consolas"/>
                </a:rPr>
                <a:t>TRADITIONAL STYLES BELONGED TO THE BOURGEOISIE —</a:t>
              </a:r>
            </a:p>
          </p:txBody>
        </p:sp>
        <p:sp>
          <p:nvSpPr>
            <p:cNvPr id="35" name="TextBox 35"/>
            <p:cNvSpPr txBox="1"/>
            <p:nvPr/>
          </p:nvSpPr>
          <p:spPr>
            <a:xfrm>
              <a:off x="748284" y="5956935"/>
              <a:ext cx="5556235" cy="528066"/>
            </a:xfrm>
            <a:prstGeom prst="rect">
              <a:avLst/>
            </a:prstGeom>
            <a:noFill/>
            <a:ln>
              <a:noFill/>
            </a:ln>
          </p:spPr>
          <p:txBody>
            <a:bodyPr wrap="none" lIns="0" tIns="0" rIns="0" bIns="0" anchor="t" anchorCtr="0">
              <a:spAutoFit/>
            </a:bodyPr>
            <a:lstStyle/>
            <a:p>
              <a:pPr algn="l"/>
              <a:r>
                <a:rPr lang="en" sz="2700" dirty="0">
                  <a:solidFill>
                    <a:srgbClr val="F2F0EA"/>
                  </a:solidFill>
                  <a:latin typeface="+mj-lt"/>
                  <a:ea typeface="+mj-ea"/>
                  <a:cs typeface="+mj-cs"/>
                </a:rPr>
                <a:t>concrete emphasised equality</a:t>
              </a:r>
            </a:p>
          </p:txBody>
        </p:sp>
      </p:grpSp>
      <p:grpSp>
        <p:nvGrpSpPr>
          <p:cNvPr id="39" name="Group 39"/>
          <p:cNvGrpSpPr/>
          <p:nvPr/>
        </p:nvGrpSpPr>
        <p:grpSpPr>
          <a:xfrm>
            <a:off x="452438" y="6570345"/>
            <a:ext cx="11287124" cy="176212"/>
            <a:chOff x="452438" y="6570345"/>
            <a:chExt cx="11287124" cy="176212"/>
          </a:xfrm>
        </p:grpSpPr>
        <p:sp>
          <p:nvSpPr>
            <p:cNvPr id="37" name="TextBox 37"/>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8" name="TextBox 38"/>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08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450"/>
                                        <p:tgtEl>
                                          <p:spTgt spid="16"/>
                                        </p:tgtEl>
                                      </p:cBhvr>
                                    </p:animEffect>
                                  </p:childTnLst>
                                </p:cTn>
                              </p:par>
                            </p:childTnLst>
                          </p:cTn>
                        </p:par>
                        <p:par>
                          <p:cTn id="20" fill="hold">
                            <p:stCondLst>
                              <p:cond delay="2160"/>
                            </p:stCondLst>
                            <p:childTnLst>
                              <p:par>
                                <p:cTn xmlns:p="http://schemas.openxmlformats.org/presentationml/2006/main" id="21" presetID="18" presetClass="entr" presetSubtype="12" fill="hold" grpId="0" nodeType="afterEffect">
                                  <p:stCondLst>
                                    <p:cond delay="120"/>
                                  </p:stCondLst>
                                  <p:childTnLst>
                                    <p:set>
                                      <p:cBhvr>
                                        <p:cTn id="22" dur="1" fill="hold">
                                          <p:stCondLst>
                                            <p:cond delay="0"/>
                                          </p:stCondLst>
                                        </p:cTn>
                                        <p:tgtEl>
                                          <p:spTgt spid="29"/>
                                        </p:tgtEl>
                                        <p:attrNameLst>
                                          <p:attrName>style.visibility</p:attrName>
                                        </p:attrNameLst>
                                      </p:cBhvr>
                                      <p:to>
                                        <p:strVal val="visible"/>
                                      </p:to>
                                    </p:set>
                                    <p:animEffect transition="in" filter="strips(downLeft)">
                                      <p:cBhvr>
                                        <p:cTn id="23" dur="600"/>
                                        <p:tgtEl>
                                          <p:spTgt spid="29"/>
                                        </p:tgtEl>
                                      </p:cBhvr>
                                    </p:animEffect>
                                  </p:childTnLst>
                                </p:cTn>
                              </p:par>
                            </p:childTnLst>
                          </p:cTn>
                        </p:par>
                        <p:par>
                          <p:cTn id="24" fill="hold">
                            <p:stCondLst>
                              <p:cond delay="2880"/>
                            </p:stCondLst>
                            <p:childTnLst>
                              <p:par>
                                <p:cTn xmlns:p="http://schemas.openxmlformats.org/presentationml/2006/main" id="25" presetID="4" presetClass="entr" presetSubtype="16" fill="hold" grpId="0" nodeType="afterEffect">
                                  <p:stCondLst>
                                    <p:cond delay="120"/>
                                  </p:stCondLst>
                                  <p:childTnLst>
                                    <p:set>
                                      <p:cBhvr>
                                        <p:cTn id="26" dur="1" fill="hold">
                                          <p:stCondLst>
                                            <p:cond delay="0"/>
                                          </p:stCondLst>
                                        </p:cTn>
                                        <p:tgtEl>
                                          <p:spTgt spid="32"/>
                                        </p:tgtEl>
                                        <p:attrNameLst>
                                          <p:attrName>style.visibility</p:attrName>
                                        </p:attrNameLst>
                                      </p:cBhvr>
                                      <p:to>
                                        <p:strVal val="visible"/>
                                      </p:to>
                                    </p:set>
                                    <p:animEffect transition="in" filter="box(in)">
                                      <p:cBhvr>
                                        <p:cTn id="27" dur="450"/>
                                        <p:tgtEl>
                                          <p:spTgt spid="32"/>
                                        </p:tgtEl>
                                      </p:cBhvr>
                                    </p:animEffect>
                                  </p:childTnLst>
                                </p:cTn>
                              </p:par>
                            </p:childTnLst>
                          </p:cTn>
                        </p:par>
                        <p:par>
                          <p:cTn id="28" fill="hold">
                            <p:stCondLst>
                              <p:cond delay="3450"/>
                            </p:stCondLst>
                            <p:childTnLst>
                              <p:par>
                                <p:cTn xmlns:p="http://schemas.openxmlformats.org/presentationml/2006/main" id="29" presetID="16" presetClass="entr" presetSubtype="21" fill="hold" grpId="0" nodeType="afterEffect">
                                  <p:stCondLst>
                                    <p:cond delay="120"/>
                                  </p:stCondLst>
                                  <p:childTnLst>
                                    <p:set>
                                      <p:cBhvr>
                                        <p:cTn id="30" dur="1" fill="hold">
                                          <p:stCondLst>
                                            <p:cond delay="0"/>
                                          </p:stCondLst>
                                        </p:cTn>
                                        <p:tgtEl>
                                          <p:spTgt spid="36"/>
                                        </p:tgtEl>
                                        <p:attrNameLst>
                                          <p:attrName>style.visibility</p:attrName>
                                        </p:attrNameLst>
                                      </p:cBhvr>
                                      <p:to>
                                        <p:strVal val="visible"/>
                                      </p:to>
                                    </p:set>
                                    <p:animEffect transition="in" filter="barn(inVertical)">
                                      <p:cBhvr>
                                        <p:cTn id="31" dur="6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7" name="Group 7"/>
          <p:cNvGrpSpPr/>
          <p:nvPr/>
        </p:nvGrpSpPr>
        <p:grpSpPr>
          <a:xfrm>
            <a:off x="451104" y="384810"/>
            <a:ext cx="2570378" cy="234696"/>
            <a:chOff x="451104" y="384810"/>
            <a:chExt cx="2570378" cy="234696"/>
          </a:xfrm>
        </p:grpSpPr>
        <p:sp>
          <p:nvSpPr>
            <p:cNvPr id="6" name="TextBox 6"/>
            <p:cNvSpPr txBox="1"/>
            <p:nvPr/>
          </p:nvSpPr>
          <p:spPr>
            <a:xfrm>
              <a:off x="451104" y="384810"/>
              <a:ext cx="2570378"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THREE · THE BUILDINGS</a:t>
              </a:r>
            </a:p>
          </p:txBody>
        </p:sp>
      </p:grpSp>
      <p:grpSp>
        <p:nvGrpSpPr>
          <p:cNvPr id="9" name="Group 9"/>
          <p:cNvGrpSpPr/>
          <p:nvPr/>
        </p:nvGrpSpPr>
        <p:grpSpPr>
          <a:xfrm>
            <a:off x="10303048" y="361950"/>
            <a:ext cx="1450802" cy="1733550"/>
            <a:chOff x="10303048" y="361950"/>
            <a:chExt cx="1450802" cy="1733550"/>
          </a:xfrm>
        </p:grpSpPr>
        <p:sp>
          <p:nvSpPr>
            <p:cNvPr id="8" name="TextBox 8"/>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09</a:t>
              </a:r>
            </a:p>
          </p:txBody>
        </p:sp>
      </p:grpSp>
      <p:grpSp>
        <p:nvGrpSpPr>
          <p:cNvPr id="11" name="Group 11"/>
          <p:cNvGrpSpPr/>
          <p:nvPr/>
        </p:nvGrpSpPr>
        <p:grpSpPr>
          <a:xfrm>
            <a:off x="443484" y="832485"/>
            <a:ext cx="7998405" cy="528066"/>
            <a:chOff x="443484" y="832485"/>
            <a:chExt cx="7998405" cy="528066"/>
          </a:xfrm>
        </p:grpSpPr>
        <p:sp>
          <p:nvSpPr>
            <p:cNvPr id="10" name="TextBox 10"/>
            <p:cNvSpPr txBox="1"/>
            <p:nvPr/>
          </p:nvSpPr>
          <p:spPr>
            <a:xfrm>
              <a:off x="443484" y="832485"/>
              <a:ext cx="7998405"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Eight countries, one language of concrete</a:t>
              </a:r>
            </a:p>
          </p:txBody>
        </p:sp>
      </p:grpSp>
      <p:grpSp>
        <p:nvGrpSpPr>
          <p:cNvPr id="42" name="Group 42"/>
          <p:cNvGrpSpPr/>
          <p:nvPr/>
        </p:nvGrpSpPr>
        <p:grpSpPr>
          <a:xfrm>
            <a:off x="448818" y="1790700"/>
            <a:ext cx="11285982" cy="4545139"/>
            <a:chOff x="448818" y="1790700"/>
            <a:chExt cx="11285982" cy="4545139"/>
          </a:xfrm>
        </p:grpSpPr>
        <p:sp>
          <p:nvSpPr>
            <p:cNvPr id="12" name="Rectangle 12"/>
            <p:cNvSpPr/>
            <p:nvPr/>
          </p:nvSpPr>
          <p:spPr>
            <a:xfrm>
              <a:off x="457200" y="1790700"/>
              <a:ext cx="11277600" cy="266700"/>
            </a:xfrm>
            <a:prstGeom prst="rect">
              <a:avLst/>
            </a:prstGeom>
            <a:solidFill>
              <a:schemeClr val="accent1"/>
            </a:solidFill>
            <a:ln>
              <a:noFill/>
            </a:ln>
          </p:spPr>
        </p:sp>
        <p:sp>
          <p:nvSpPr>
            <p:cNvPr id="13" name="Line 13"/>
            <p:cNvSpPr/>
            <p:nvPr/>
          </p:nvSpPr>
          <p:spPr>
            <a:xfrm>
              <a:off x="457200" y="1790700"/>
              <a:ext cx="11277600" cy="9525"/>
            </a:xfrm>
            <a:custGeom>
              <a:avLst/>
              <a:gdLst/>
              <a:ahLst/>
              <a:cxnLst/>
              <a:rect l="l" t="t" r="r" b="b"/>
              <a:pathLst>
                <a:path w="11277600" h="9525">
                  <a:moveTo>
                    <a:pt x="0" y="0"/>
                  </a:moveTo>
                  <a:lnTo>
                    <a:pt x="11277600" y="0"/>
                  </a:lnTo>
                </a:path>
              </a:pathLst>
            </a:custGeom>
            <a:noFill/>
            <a:ln w="19050">
              <a:solidFill>
                <a:schemeClr val="accent1"/>
              </a:solidFill>
            </a:ln>
          </p:spPr>
        </p:sp>
        <p:sp>
          <p:nvSpPr>
            <p:cNvPr id="14" name="TextBox 14"/>
            <p:cNvSpPr txBox="1"/>
            <p:nvPr/>
          </p:nvSpPr>
          <p:spPr>
            <a:xfrm>
              <a:off x="565404" y="1851660"/>
              <a:ext cx="814852" cy="234696"/>
            </a:xfrm>
            <a:prstGeom prst="rect">
              <a:avLst/>
            </a:prstGeom>
            <a:noFill/>
            <a:ln>
              <a:noFill/>
            </a:ln>
          </p:spPr>
          <p:txBody>
            <a:bodyPr wrap="none" lIns="0" tIns="0" rIns="0" bIns="0" anchor="t" anchorCtr="0">
              <a:spAutoFit/>
            </a:bodyPr>
            <a:lstStyle/>
            <a:p>
              <a:pPr algn="l"/>
              <a:r>
                <a:rPr lang="en" sz="1200" b="1" spc="90" dirty="0">
                  <a:solidFill>
                    <a:srgbClr val="F2F0EA"/>
                  </a:solidFill>
                  <a:latin typeface="Consolas"/>
                  <a:ea typeface="Consolas"/>
                  <a:cs typeface="Consolas"/>
                </a:rPr>
                <a:t>COUNTRY</a:t>
              </a:r>
            </a:p>
          </p:txBody>
        </p:sp>
        <p:sp>
          <p:nvSpPr>
            <p:cNvPr id="15" name="TextBox 15"/>
            <p:cNvSpPr txBox="1"/>
            <p:nvPr/>
          </p:nvSpPr>
          <p:spPr>
            <a:xfrm>
              <a:off x="3422904" y="1851660"/>
              <a:ext cx="4395460" cy="234696"/>
            </a:xfrm>
            <a:prstGeom prst="rect">
              <a:avLst/>
            </a:prstGeom>
            <a:noFill/>
            <a:ln>
              <a:noFill/>
            </a:ln>
          </p:spPr>
          <p:txBody>
            <a:bodyPr wrap="none" lIns="0" tIns="0" rIns="0" bIns="0" anchor="t" anchorCtr="0">
              <a:spAutoFit/>
            </a:bodyPr>
            <a:lstStyle/>
            <a:p>
              <a:pPr algn="l"/>
              <a:r>
                <a:rPr lang="en" sz="1200" b="1" spc="90" dirty="0">
                  <a:solidFill>
                    <a:srgbClr val="F2F0EA"/>
                  </a:solidFill>
                  <a:latin typeface="Consolas"/>
                  <a:ea typeface="Consolas"/>
                  <a:cs typeface="Consolas"/>
                </a:rPr>
                <a:t>ARCHITECTS AND THE WORKS THE SOURCE NAMES</a:t>
              </a:r>
            </a:p>
          </p:txBody>
        </p:sp>
        <p:sp>
          <p:nvSpPr>
            <p:cNvPr id="16" name="Line 16"/>
            <p:cNvSpPr/>
            <p:nvPr/>
          </p:nvSpPr>
          <p:spPr>
            <a:xfrm>
              <a:off x="3200400" y="1790700"/>
              <a:ext cx="9525" cy="4495800"/>
            </a:xfrm>
            <a:custGeom>
              <a:avLst/>
              <a:gdLst/>
              <a:ahLst/>
              <a:cxnLst/>
              <a:rect l="l" t="t" r="r" b="b"/>
              <a:pathLst>
                <a:path w="9525" h="4495800">
                  <a:moveTo>
                    <a:pt x="0" y="0"/>
                  </a:moveTo>
                  <a:lnTo>
                    <a:pt x="0" y="4495800"/>
                  </a:lnTo>
                </a:path>
              </a:pathLst>
            </a:custGeom>
            <a:noFill/>
            <a:ln w="9525">
              <a:solidFill>
                <a:schemeClr val="accent6"/>
              </a:solidFill>
            </a:ln>
          </p:spPr>
        </p:sp>
        <p:sp>
          <p:nvSpPr>
            <p:cNvPr id="17" name="Line 17"/>
            <p:cNvSpPr/>
            <p:nvPr/>
          </p:nvSpPr>
          <p:spPr>
            <a:xfrm>
              <a:off x="457200" y="20574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18" name="TextBox 18"/>
            <p:cNvSpPr txBox="1"/>
            <p:nvPr/>
          </p:nvSpPr>
          <p:spPr>
            <a:xfrm>
              <a:off x="448818" y="2050732"/>
              <a:ext cx="1741780"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UNITED KINGDOM</a:t>
              </a:r>
            </a:p>
          </p:txBody>
        </p:sp>
        <p:sp>
          <p:nvSpPr>
            <p:cNvPr id="19" name="TextBox 19"/>
            <p:cNvSpPr txBox="1"/>
            <p:nvPr/>
          </p:nvSpPr>
          <p:spPr>
            <a:xfrm>
              <a:off x="3308604" y="2099310"/>
              <a:ext cx="7380732" cy="6156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Alison and Peter Smithson (pioneers) · Ernő Goldfinger · Chamberlin, Powell and Bon (Barbican) ·</a:t>
              </a:r>
              <a:br/>
              <a:r>
                <a:rPr lang="en" sz="1200" dirty="0">
                  <a:solidFill>
                    <a:schemeClr val="dk1"/>
                  </a:solidFill>
                  <a:latin typeface="Consolas"/>
                  <a:ea typeface="Consolas"/>
                  <a:cs typeface="Consolas"/>
                </a:rPr>
                <a:t>Denys Lasdun (National Theatre) · Norman Engleback (Hayward Gallery) · Basil Spence · Owen Luder</a:t>
              </a:r>
            </a:p>
            <a:p>
              <a:pPr algn="l" marL="129540" indent="-129540">
                <a:lnSpc>
                  <a:spcPts val="1500"/>
                </a:lnSpc>
                <a:buClr>
                  <a:schemeClr val="dk1"/>
                </a:buClr>
                <a:buSzTx/>
                <a:buFontTx/>
                <a:buChar char="•"/>
              </a:pPr>
              <a:r>
                <a:rPr lang="en" sz="1200" dirty="0">
                  <a:solidFill>
                    <a:schemeClr val="dk1"/>
                  </a:solidFill>
                  <a:latin typeface="Consolas"/>
                  <a:ea typeface="Consolas"/>
                  <a:cs typeface="Consolas"/>
                </a:rPr>
                <a:t>John Bancroft · Leslie Martin · James Stirling with James Gowan · LCC/GLC Architects Dept</a:t>
              </a:r>
            </a:p>
          </p:txBody>
        </p:sp>
        <p:sp>
          <p:nvSpPr>
            <p:cNvPr id="20" name="Line 20"/>
            <p:cNvSpPr/>
            <p:nvPr/>
          </p:nvSpPr>
          <p:spPr>
            <a:xfrm>
              <a:off x="457200" y="27051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21" name="TextBox 21"/>
            <p:cNvSpPr txBox="1"/>
            <p:nvPr/>
          </p:nvSpPr>
          <p:spPr>
            <a:xfrm>
              <a:off x="448818" y="2698432"/>
              <a:ext cx="1577492"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UNITED STATES</a:t>
              </a:r>
            </a:p>
          </p:txBody>
        </p:sp>
        <p:sp>
          <p:nvSpPr>
            <p:cNvPr id="22" name="TextBox 22"/>
            <p:cNvSpPr txBox="1"/>
            <p:nvPr/>
          </p:nvSpPr>
          <p:spPr>
            <a:xfrm>
              <a:off x="3308604" y="2747010"/>
              <a:ext cx="7395972" cy="6156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Evans Woollen III (brought the style to Indianapolis) · Walter Netsch (academic buildings) ·</a:t>
              </a:r>
              <a:br/>
              <a:r>
                <a:rPr lang="en" sz="1200" dirty="0">
                  <a:solidFill>
                    <a:schemeClr val="dk1"/>
                  </a:solidFill>
                  <a:latin typeface="Consolas"/>
                  <a:ea typeface="Consolas"/>
                  <a:cs typeface="Consolas"/>
                </a:rPr>
                <a:t>Marcel Breuer (curves, not corners) · Eero Saarinen (Milwaukee County War Memorial, 1957) · Ted</a:t>
              </a:r>
              <a:br/>
              <a:r>
                <a:rPr lang="en" sz="1200" dirty="0">
                  <a:solidFill>
                    <a:schemeClr val="dk1"/>
                  </a:solidFill>
                  <a:latin typeface="Consolas"/>
                  <a:ea typeface="Consolas"/>
                  <a:cs typeface="Consolas"/>
                </a:rPr>
                <a:t>Levy (Plaza Towers, Atlanta) · Louis Kahn, opposed to its posturing yet informed by it</a:t>
              </a:r>
            </a:p>
          </p:txBody>
        </p:sp>
        <p:sp>
          <p:nvSpPr>
            <p:cNvPr id="23" name="Line 23"/>
            <p:cNvSpPr/>
            <p:nvPr/>
          </p:nvSpPr>
          <p:spPr>
            <a:xfrm>
              <a:off x="457200" y="33528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24" name="TextBox 24"/>
            <p:cNvSpPr txBox="1"/>
            <p:nvPr/>
          </p:nvSpPr>
          <p:spPr>
            <a:xfrm>
              <a:off x="448818" y="3346132"/>
              <a:ext cx="1119835"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AUSTRALIA</a:t>
              </a:r>
            </a:p>
          </p:txBody>
        </p:sp>
        <p:sp>
          <p:nvSpPr>
            <p:cNvPr id="25" name="TextBox 25"/>
            <p:cNvSpPr txBox="1"/>
            <p:nvPr/>
          </p:nvSpPr>
          <p:spPr>
            <a:xfrm>
              <a:off x="3308604" y="3394710"/>
              <a:ext cx="7091172" cy="6156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Robin Gibson (Queensland Art Gallery) · Ken Woolley (Fisher Library, Sydney) · Christopher</a:t>
              </a:r>
              <a:br/>
              <a:r>
                <a:rPr lang="en" sz="1200" dirty="0">
                  <a:solidFill>
                    <a:schemeClr val="dk1"/>
                  </a:solidFill>
                  <a:latin typeface="Consolas"/>
                  <a:ea typeface="Consolas"/>
                  <a:cs typeface="Consolas"/>
                </a:rPr>
                <a:t>Kringas (High Court of Australia) · John Andrews · Daryl Jackson and Kevin Borland (Harold Holt</a:t>
              </a:r>
              <a:br/>
              <a:r>
                <a:rPr lang="en" sz="1200" dirty="0">
                  <a:solidFill>
                    <a:schemeClr val="dk1"/>
                  </a:solidFill>
                  <a:latin typeface="Consolas"/>
                  <a:ea typeface="Consolas"/>
                  <a:cs typeface="Consolas"/>
                </a:rPr>
                <a:t>Memorial Swimming Centre, Malvern, 1967)</a:t>
              </a:r>
            </a:p>
          </p:txBody>
        </p:sp>
        <p:sp>
          <p:nvSpPr>
            <p:cNvPr id="26" name="Line 26"/>
            <p:cNvSpPr/>
            <p:nvPr/>
          </p:nvSpPr>
          <p:spPr>
            <a:xfrm>
              <a:off x="457200" y="40005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27" name="TextBox 27"/>
            <p:cNvSpPr txBox="1"/>
            <p:nvPr/>
          </p:nvSpPr>
          <p:spPr>
            <a:xfrm>
              <a:off x="448818" y="3993832"/>
              <a:ext cx="791261"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CANADA</a:t>
              </a:r>
            </a:p>
          </p:txBody>
        </p:sp>
        <p:sp>
          <p:nvSpPr>
            <p:cNvPr id="28" name="TextBox 28"/>
            <p:cNvSpPr txBox="1"/>
            <p:nvPr/>
          </p:nvSpPr>
          <p:spPr>
            <a:xfrm>
              <a:off x="3308604" y="4042410"/>
              <a:ext cx="7342632" cy="6156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Arthur Erickson (Simon Fraser University, MacMillan Bloedel Building, UBC Museum of</a:t>
              </a:r>
              <a:br/>
              <a:r>
                <a:rPr lang="en" sz="1200" dirty="0">
                  <a:solidFill>
                    <a:schemeClr val="dk1"/>
                  </a:solidFill>
                  <a:latin typeface="Consolas"/>
                  <a:ea typeface="Consolas"/>
                  <a:cs typeface="Consolas"/>
                </a:rPr>
                <a:t>Anthropology, Vancouver Law Courts) · Green Blankstein Russell (Winnipeg Civic Centre) · Waisman</a:t>
              </a:r>
              <a:br/>
              <a:r>
                <a:rPr lang="en" sz="1200" dirty="0">
                  <a:solidFill>
                    <a:schemeClr val="dk1"/>
                  </a:solidFill>
                  <a:latin typeface="Consolas"/>
                  <a:ea typeface="Consolas"/>
                  <a:cs typeface="Consolas"/>
                </a:rPr>
                <a:t>Ross Blankstein Coop Gillmor Hanna (Manitoba Students' Union; Royal Manitoba Theatre Centre)</a:t>
              </a:r>
            </a:p>
          </p:txBody>
        </p:sp>
        <p:sp>
          <p:nvSpPr>
            <p:cNvPr id="29" name="Line 29"/>
            <p:cNvSpPr/>
            <p:nvPr/>
          </p:nvSpPr>
          <p:spPr>
            <a:xfrm>
              <a:off x="457200" y="46482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30" name="TextBox 30"/>
            <p:cNvSpPr txBox="1"/>
            <p:nvPr/>
          </p:nvSpPr>
          <p:spPr>
            <a:xfrm>
              <a:off x="448818" y="4641532"/>
              <a:ext cx="1119835"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ARGENTINA</a:t>
              </a:r>
            </a:p>
          </p:txBody>
        </p:sp>
        <p:sp>
          <p:nvSpPr>
            <p:cNvPr id="31" name="TextBox 31"/>
            <p:cNvSpPr txBox="1"/>
            <p:nvPr/>
          </p:nvSpPr>
          <p:spPr>
            <a:xfrm>
              <a:off x="3308604" y="4690110"/>
              <a:ext cx="6961632" cy="4251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Clorindo Testa (Banco de Londres y América del Sur; National Library of Argentina) · Federico</a:t>
              </a:r>
              <a:br/>
              <a:r>
                <a:rPr lang="en" sz="1200" dirty="0">
                  <a:solidFill>
                    <a:schemeClr val="dk1"/>
                  </a:solidFill>
                  <a:latin typeface="Consolas"/>
                  <a:ea typeface="Consolas"/>
                  <a:cs typeface="Consolas"/>
                </a:rPr>
                <a:t>Peralta Ramos (Entel building)</a:t>
              </a:r>
            </a:p>
          </p:txBody>
        </p:sp>
        <p:sp>
          <p:nvSpPr>
            <p:cNvPr id="32" name="Line 32"/>
            <p:cNvSpPr/>
            <p:nvPr/>
          </p:nvSpPr>
          <p:spPr>
            <a:xfrm>
              <a:off x="457200" y="51054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33" name="TextBox 33"/>
            <p:cNvSpPr txBox="1"/>
            <p:nvPr/>
          </p:nvSpPr>
          <p:spPr>
            <a:xfrm>
              <a:off x="448818" y="5098732"/>
              <a:ext cx="732587"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SERBIA</a:t>
              </a:r>
            </a:p>
          </p:txBody>
        </p:sp>
        <p:sp>
          <p:nvSpPr>
            <p:cNvPr id="34" name="TextBox 34"/>
            <p:cNvSpPr txBox="1"/>
            <p:nvPr/>
          </p:nvSpPr>
          <p:spPr>
            <a:xfrm>
              <a:off x="3308604" y="5147310"/>
              <a:ext cx="6984492" cy="4251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Božidar Janković (the “Belgrade School of residence”) · Mihajlo Mitrović (Western City Gate /</a:t>
              </a:r>
              <a:br/>
              <a:r>
                <a:rPr lang="en" sz="1200" dirty="0">
                  <a:solidFill>
                    <a:schemeClr val="dk1"/>
                  </a:solidFill>
                  <a:latin typeface="Consolas"/>
                  <a:ea typeface="Consolas"/>
                  <a:cs typeface="Consolas"/>
                </a:rPr>
                <a:t>Genex Tower, 1977)</a:t>
              </a:r>
            </a:p>
          </p:txBody>
        </p:sp>
        <p:sp>
          <p:nvSpPr>
            <p:cNvPr id="35" name="Line 35"/>
            <p:cNvSpPr/>
            <p:nvPr/>
          </p:nvSpPr>
          <p:spPr>
            <a:xfrm>
              <a:off x="457200" y="55626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36" name="TextBox 36"/>
            <p:cNvSpPr txBox="1"/>
            <p:nvPr/>
          </p:nvSpPr>
          <p:spPr>
            <a:xfrm>
              <a:off x="448818" y="5555932"/>
              <a:ext cx="908609"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VIETNAM</a:t>
              </a:r>
            </a:p>
          </p:txBody>
        </p:sp>
        <p:sp>
          <p:nvSpPr>
            <p:cNvPr id="37" name="TextBox 37"/>
            <p:cNvSpPr txBox="1"/>
            <p:nvPr/>
          </p:nvSpPr>
          <p:spPr>
            <a:xfrm>
              <a:off x="3308604" y="5604510"/>
              <a:ext cx="6961632" cy="4251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Garol Isakovich (Vietnam-Soviet Friendship Palace of Culture and Labour, 1985) · Ngô Viết Thụ</a:t>
              </a:r>
              <a:br/>
              <a:r>
                <a:rPr lang="en" sz="1200" dirty="0">
                  <a:solidFill>
                    <a:schemeClr val="dk1"/>
                  </a:solidFill>
                  <a:latin typeface="Consolas"/>
                  <a:ea typeface="Consolas"/>
                  <a:cs typeface="Consolas"/>
                </a:rPr>
                <a:t>(Independence Palace, 1966)</a:t>
              </a:r>
            </a:p>
          </p:txBody>
        </p:sp>
        <p:sp>
          <p:nvSpPr>
            <p:cNvPr id="38" name="Line 38"/>
            <p:cNvSpPr/>
            <p:nvPr/>
          </p:nvSpPr>
          <p:spPr>
            <a:xfrm>
              <a:off x="457200" y="60198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39" name="TextBox 39"/>
            <p:cNvSpPr txBox="1"/>
            <p:nvPr/>
          </p:nvSpPr>
          <p:spPr>
            <a:xfrm>
              <a:off x="448818" y="6013132"/>
              <a:ext cx="2715768"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BOSNIA AND HERZEGOVINA</a:t>
              </a:r>
            </a:p>
          </p:txBody>
        </p:sp>
        <p:sp>
          <p:nvSpPr>
            <p:cNvPr id="40" name="TextBox 40"/>
            <p:cNvSpPr txBox="1"/>
            <p:nvPr/>
          </p:nvSpPr>
          <p:spPr>
            <a:xfrm>
              <a:off x="3308604" y="6061710"/>
              <a:ext cx="6933665"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Slobodan Jovandić (Hotel Internacional; the residential building Lamela — both in Zenica)</a:t>
              </a:r>
            </a:p>
          </p:txBody>
        </p:sp>
        <p:sp>
          <p:nvSpPr>
            <p:cNvPr id="41" name="Line 41"/>
            <p:cNvSpPr/>
            <p:nvPr/>
          </p:nvSpPr>
          <p:spPr>
            <a:xfrm>
              <a:off x="457200" y="6286500"/>
              <a:ext cx="11277600" cy="9525"/>
            </a:xfrm>
            <a:custGeom>
              <a:avLst/>
              <a:gdLst/>
              <a:ahLst/>
              <a:cxnLst/>
              <a:rect l="l" t="t" r="r" b="b"/>
              <a:pathLst>
                <a:path w="11277600" h="9525">
                  <a:moveTo>
                    <a:pt x="0" y="0"/>
                  </a:moveTo>
                  <a:lnTo>
                    <a:pt x="11277600" y="0"/>
                  </a:lnTo>
                </a:path>
              </a:pathLst>
            </a:custGeom>
            <a:noFill/>
            <a:ln w="19050">
              <a:solidFill>
                <a:schemeClr val="accent1"/>
              </a:solidFill>
            </a:ln>
          </p:spPr>
        </p:sp>
      </p:grpSp>
      <p:grpSp>
        <p:nvGrpSpPr>
          <p:cNvPr id="45" name="Group 45"/>
          <p:cNvGrpSpPr/>
          <p:nvPr/>
        </p:nvGrpSpPr>
        <p:grpSpPr>
          <a:xfrm>
            <a:off x="452438" y="6570345"/>
            <a:ext cx="11287124" cy="176212"/>
            <a:chOff x="452438" y="6570345"/>
            <a:chExt cx="11287124" cy="176212"/>
          </a:xfrm>
        </p:grpSpPr>
        <p:sp>
          <p:nvSpPr>
            <p:cNvPr id="43" name="TextBox 43"/>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44" name="TextBox 44"/>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09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450"/>
                                        <p:tgtEl>
                                          <p:spTgt spid="7"/>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450"/>
                                        <p:tgtEl>
                                          <p:spTgt spid="9"/>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450"/>
                                        <p:tgtEl>
                                          <p:spTgt spid="11"/>
                                        </p:tgtEl>
                                      </p:cBhvr>
                                    </p:animEffect>
                                  </p:childTnLst>
                                </p:cTn>
                              </p:par>
                            </p:childTnLst>
                          </p:cTn>
                        </p:par>
                        <p:par>
                          <p:cTn id="16" fill="hold">
                            <p:stCondLst>
                              <p:cond delay="1590"/>
                            </p:stCondLst>
                            <p:childTnLst>
                              <p:par>
                                <p:cTn xmlns:p="http://schemas.openxmlformats.org/presentationml/2006/main" id="17" presetID="18" presetClass="entr" presetSubtype="12" fill="hold" grpId="0" nodeType="afterEffect">
                                  <p:stCondLst>
                                    <p:cond delay="120"/>
                                  </p:stCondLst>
                                  <p:childTnLst>
                                    <p:set>
                                      <p:cBhvr>
                                        <p:cTn id="18" dur="1" fill="hold">
                                          <p:stCondLst>
                                            <p:cond delay="0"/>
                                          </p:stCondLst>
                                        </p:cTn>
                                        <p:tgtEl>
                                          <p:spTgt spid="42"/>
                                        </p:tgtEl>
                                        <p:attrNameLst>
                                          <p:attrName>style.visibility</p:attrName>
                                        </p:attrNameLst>
                                      </p:cBhvr>
                                      <p:to>
                                        <p:strVal val="visible"/>
                                      </p:to>
                                    </p:set>
                                    <p:animEffect transition="in" filter="strips(downLeft)">
                                      <p:cBhvr>
                                        <p:cTn id="19" dur="9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171950" y="1771650"/>
            <a:ext cx="9525" cy="3810000"/>
          </a:xfrm>
          <a:custGeom>
            <a:avLst/>
            <a:gdLst/>
            <a:ahLst/>
            <a:cxnLst/>
            <a:rect l="l" t="t" r="r" b="b"/>
            <a:pathLst>
              <a:path w="9525" h="3810000">
                <a:moveTo>
                  <a:pt x="0" y="0"/>
                </a:moveTo>
                <a:lnTo>
                  <a:pt x="0" y="3810000"/>
                </a:lnTo>
              </a:path>
            </a:pathLst>
          </a:custGeom>
          <a:noFill/>
          <a:ln w="9525">
            <a:solidFill>
              <a:schemeClr val="accent6"/>
            </a:solidFill>
          </a:ln>
        </p:spPr>
      </p:sp>
      <p:sp>
        <p:nvSpPr>
          <p:cNvPr id="6" name="Line 6"/>
          <p:cNvSpPr/>
          <p:nvPr/>
        </p:nvSpPr>
        <p:spPr>
          <a:xfrm>
            <a:off x="8020050" y="1771650"/>
            <a:ext cx="9525" cy="3810000"/>
          </a:xfrm>
          <a:custGeom>
            <a:avLst/>
            <a:gdLst/>
            <a:ahLst/>
            <a:cxnLst/>
            <a:rect l="l" t="t" r="r" b="b"/>
            <a:pathLst>
              <a:path w="9525" h="3810000">
                <a:moveTo>
                  <a:pt x="0" y="0"/>
                </a:moveTo>
                <a:lnTo>
                  <a:pt x="0" y="3810000"/>
                </a:lnTo>
              </a:path>
            </a:pathLst>
          </a:custGeom>
          <a:noFill/>
          <a:ln w="9525">
            <a:solidFill>
              <a:schemeClr val="accent6"/>
            </a:solidFill>
          </a:ln>
        </p:spPr>
      </p:sp>
      <p:sp>
        <p:nvSpPr>
          <p:cNvPr id="7" name="Line 7"/>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9" name="Group 9"/>
          <p:cNvGrpSpPr/>
          <p:nvPr/>
        </p:nvGrpSpPr>
        <p:grpSpPr>
          <a:xfrm>
            <a:off x="451104" y="384810"/>
            <a:ext cx="2570378" cy="234696"/>
            <a:chOff x="451104" y="384810"/>
            <a:chExt cx="2570378" cy="234696"/>
          </a:xfrm>
        </p:grpSpPr>
        <p:sp>
          <p:nvSpPr>
            <p:cNvPr id="8" name="TextBox 8"/>
            <p:cNvSpPr txBox="1"/>
            <p:nvPr/>
          </p:nvSpPr>
          <p:spPr>
            <a:xfrm>
              <a:off x="451104" y="384810"/>
              <a:ext cx="2570378"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THREE · THE BUILDINGS</a:t>
              </a:r>
            </a:p>
          </p:txBody>
        </p:sp>
      </p:grpSp>
      <p:grpSp>
        <p:nvGrpSpPr>
          <p:cNvPr id="11" name="Group 11"/>
          <p:cNvGrpSpPr/>
          <p:nvPr/>
        </p:nvGrpSpPr>
        <p:grpSpPr>
          <a:xfrm>
            <a:off x="10303048" y="361950"/>
            <a:ext cx="1450802" cy="1733550"/>
            <a:chOff x="10303048" y="361950"/>
            <a:chExt cx="1450802" cy="1733550"/>
          </a:xfrm>
        </p:grpSpPr>
        <p:sp>
          <p:nvSpPr>
            <p:cNvPr id="10" name="TextBox 10"/>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10</a:t>
              </a:r>
            </a:p>
          </p:txBody>
        </p:sp>
      </p:grpSp>
      <p:grpSp>
        <p:nvGrpSpPr>
          <p:cNvPr id="13" name="Group 13"/>
          <p:cNvGrpSpPr/>
          <p:nvPr/>
        </p:nvGrpSpPr>
        <p:grpSpPr>
          <a:xfrm>
            <a:off x="443484" y="832485"/>
            <a:ext cx="8651865" cy="528066"/>
            <a:chOff x="443484" y="832485"/>
            <a:chExt cx="8651865" cy="528066"/>
          </a:xfrm>
        </p:grpSpPr>
        <p:sp>
          <p:nvSpPr>
            <p:cNvPr id="12" name="TextBox 12"/>
            <p:cNvSpPr txBox="1"/>
            <p:nvPr/>
          </p:nvSpPr>
          <p:spPr>
            <a:xfrm>
              <a:off x="443484" y="832485"/>
              <a:ext cx="8651865"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The universities built them first, and biggest</a:t>
              </a:r>
            </a:p>
          </p:txBody>
        </p:sp>
      </p:grpSp>
      <p:grpSp>
        <p:nvGrpSpPr>
          <p:cNvPr id="19" name="Group 19"/>
          <p:cNvGrpSpPr/>
          <p:nvPr/>
        </p:nvGrpSpPr>
        <p:grpSpPr>
          <a:xfrm>
            <a:off x="448818" y="1784032"/>
            <a:ext cx="3589782" cy="3788474"/>
            <a:chOff x="448818" y="1784032"/>
            <a:chExt cx="3589782" cy="3788474"/>
          </a:xfrm>
        </p:grpSpPr>
        <p:sp>
          <p:nvSpPr>
            <p:cNvPr id="14" name="TextBox 14"/>
            <p:cNvSpPr txBox="1"/>
            <p:nvPr/>
          </p:nvSpPr>
          <p:spPr>
            <a:xfrm>
              <a:off x="448818" y="1784032"/>
              <a:ext cx="1814322" cy="322707"/>
            </a:xfrm>
            <a:prstGeom prst="rect">
              <a:avLst/>
            </a:prstGeom>
            <a:noFill/>
            <a:ln>
              <a:noFill/>
            </a:ln>
          </p:spPr>
          <p:txBody>
            <a:bodyPr wrap="none" lIns="0" tIns="0" rIns="0" bIns="0" anchor="t" anchorCtr="0">
              <a:spAutoFit/>
            </a:bodyPr>
            <a:lstStyle/>
            <a:p>
              <a:pPr algn="l"/>
              <a:r>
                <a:rPr lang="en" sz="1650" spc="90" dirty="0">
                  <a:solidFill>
                    <a:schemeClr val="accent2"/>
                  </a:solidFill>
                  <a:latin typeface="Consolas"/>
                  <a:ea typeface="Consolas"/>
                  <a:cs typeface="Consolas"/>
                </a:rPr>
                <a:t>BRITAIN, EARLY</a:t>
              </a:r>
            </a:p>
          </p:txBody>
        </p:sp>
        <p:sp>
          <p:nvSpPr>
            <p:cNvPr id="15" name="Line 15"/>
            <p:cNvSpPr/>
            <p:nvPr/>
          </p:nvSpPr>
          <p:spPr>
            <a:xfrm>
              <a:off x="457200" y="2057400"/>
              <a:ext cx="3581400" cy="9525"/>
            </a:xfrm>
            <a:custGeom>
              <a:avLst/>
              <a:gdLst/>
              <a:ahLst/>
              <a:cxnLst/>
              <a:rect l="l" t="t" r="r" b="b"/>
              <a:pathLst>
                <a:path w="3581400" h="9525">
                  <a:moveTo>
                    <a:pt x="0" y="0"/>
                  </a:moveTo>
                  <a:lnTo>
                    <a:pt x="3581400" y="0"/>
                  </a:lnTo>
                </a:path>
              </a:pathLst>
            </a:custGeom>
            <a:noFill/>
            <a:ln w="19050">
              <a:solidFill>
                <a:schemeClr val="accent1"/>
              </a:solidFill>
            </a:ln>
          </p:spPr>
        </p:sp>
        <p:sp>
          <p:nvSpPr>
            <p:cNvPr id="16" name="TextBox 16"/>
            <p:cNvSpPr txBox="1"/>
            <p:nvPr/>
          </p:nvSpPr>
          <p:spPr>
            <a:xfrm>
              <a:off x="451104" y="2137410"/>
              <a:ext cx="3105912" cy="65379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The 'beehives' at St John's College,</a:t>
              </a:r>
              <a:br/>
              <a:r>
                <a:rPr lang="en" sz="1200" dirty="0">
                  <a:solidFill>
                    <a:schemeClr val="dk1"/>
                  </a:solidFill>
                  <a:latin typeface="Consolas"/>
                  <a:ea typeface="Consolas"/>
                  <a:cs typeface="Consolas"/>
                </a:rPr>
                <a:t>Oxford (Michael Powers, Architects' Co-</a:t>
              </a:r>
              <a:br/>
              <a:r>
                <a:rPr lang="en" sz="1200" dirty="0">
                  <a:solidFill>
                    <a:schemeClr val="dk1"/>
                  </a:solidFill>
                  <a:latin typeface="Consolas"/>
                  <a:ea typeface="Consolas"/>
                  <a:cs typeface="Consolas"/>
                </a:rPr>
                <a:t>Partnership, 1958–60).</a:t>
              </a:r>
            </a:p>
          </p:txBody>
        </p:sp>
        <p:sp>
          <p:nvSpPr>
            <p:cNvPr id="17" name="TextBox 17"/>
            <p:cNvSpPr txBox="1"/>
            <p:nvPr/>
          </p:nvSpPr>
          <p:spPr>
            <a:xfrm>
              <a:off x="451104" y="2899410"/>
              <a:ext cx="2930652" cy="128244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The 1959 architecture department</a:t>
              </a:r>
              <a:br/>
              <a:r>
                <a:rPr lang="en" sz="1200" dirty="0">
                  <a:solidFill>
                    <a:schemeClr val="dk1"/>
                  </a:solidFill>
                  <a:latin typeface="Consolas"/>
                  <a:ea typeface="Consolas"/>
                  <a:cs typeface="Consolas"/>
                </a:rPr>
                <a:t>extension at Cambridge under Leslie</a:t>
              </a:r>
              <a:br/>
              <a:r>
                <a:rPr lang="en" sz="1200" dirty="0">
                  <a:solidFill>
                    <a:schemeClr val="dk1"/>
                  </a:solidFill>
                  <a:latin typeface="Consolas"/>
                  <a:ea typeface="Consolas"/>
                  <a:cs typeface="Consolas"/>
                </a:rPr>
                <a:t>Martin, by Colin St John Wilson and Alex</a:t>
              </a:r>
              <a:br/>
              <a:r>
                <a:rPr lang="en" sz="1200" dirty="0">
                  <a:solidFill>
                    <a:schemeClr val="dk1"/>
                  </a:solidFill>
                  <a:latin typeface="Consolas"/>
                  <a:ea typeface="Consolas"/>
                  <a:cs typeface="Consolas"/>
                </a:rPr>
                <a:t>Hardy with student participation — it</a:t>
              </a:r>
              <a:br/>
              <a:r>
                <a:rPr lang="en" sz="1200" dirty="0">
                  <a:solidFill>
                    <a:schemeClr val="dk1"/>
                  </a:solidFill>
                  <a:latin typeface="Consolas"/>
                  <a:ea typeface="Consolas"/>
                  <a:cs typeface="Consolas"/>
                </a:rPr>
                <a:t>inspired the Grade II listed University</a:t>
              </a:r>
              <a:br/>
              <a:r>
                <a:rPr lang="en" sz="1200" dirty="0">
                  <a:solidFill>
                    <a:schemeClr val="dk1"/>
                  </a:solidFill>
                  <a:latin typeface="Consolas"/>
                  <a:ea typeface="Consolas"/>
                  <a:cs typeface="Consolas"/>
                </a:rPr>
                <a:t>Centre.</a:t>
              </a:r>
            </a:p>
          </p:txBody>
        </p:sp>
        <p:sp>
          <p:nvSpPr>
            <p:cNvPr id="18" name="TextBox 18"/>
            <p:cNvSpPr txBox="1"/>
            <p:nvPr/>
          </p:nvSpPr>
          <p:spPr>
            <a:xfrm>
              <a:off x="451104" y="4290060"/>
              <a:ext cx="3105912" cy="128244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Stirling's Red Trilogy: Leicester</a:t>
              </a:r>
              <a:br/>
              <a:r>
                <a:rPr lang="en" sz="1200" dirty="0">
                  <a:solidFill>
                    <a:schemeClr val="dk1"/>
                  </a:solidFill>
                  <a:latin typeface="Consolas"/>
                  <a:ea typeface="Consolas"/>
                  <a:cs typeface="Consolas"/>
                </a:rPr>
                <a:t>Engineering with James Gowan (1959–63),</a:t>
              </a:r>
              <a:br/>
              <a:r>
                <a:rPr lang="en" sz="1200" dirty="0">
                  <a:solidFill>
                    <a:schemeClr val="dk1"/>
                  </a:solidFill>
                  <a:latin typeface="Consolas"/>
                  <a:ea typeface="Consolas"/>
                  <a:cs typeface="Consolas"/>
                </a:rPr>
                <a:t>often called Britain's first postmodern</a:t>
              </a:r>
              <a:br/>
              <a:r>
                <a:rPr lang="en" sz="1200" dirty="0">
                  <a:solidFill>
                    <a:schemeClr val="dk1"/>
                  </a:solidFill>
                  <a:latin typeface="Consolas"/>
                  <a:ea typeface="Consolas"/>
                  <a:cs typeface="Consolas"/>
                </a:rPr>
                <a:t>building; the Grade II* History Faculty,</a:t>
              </a:r>
              <a:br/>
              <a:r>
                <a:rPr lang="en" sz="1200" dirty="0">
                  <a:solidFill>
                    <a:schemeClr val="dk1"/>
                  </a:solidFill>
                  <a:latin typeface="Consolas"/>
                  <a:ea typeface="Consolas"/>
                  <a:cs typeface="Consolas"/>
                </a:rPr>
                <a:t>Cambridge (1964–67); the Florey</a:t>
              </a:r>
              <a:br/>
              <a:r>
                <a:rPr lang="en" sz="1200" dirty="0">
                  <a:solidFill>
                    <a:schemeClr val="dk1"/>
                  </a:solidFill>
                  <a:latin typeface="Consolas"/>
                  <a:ea typeface="Consolas"/>
                  <a:cs typeface="Consolas"/>
                </a:rPr>
                <a:t>Building, Oxford (1966–71).</a:t>
              </a:r>
            </a:p>
          </p:txBody>
        </p:sp>
      </p:grpSp>
      <p:grpSp>
        <p:nvGrpSpPr>
          <p:cNvPr id="25" name="Group 25"/>
          <p:cNvGrpSpPr/>
          <p:nvPr/>
        </p:nvGrpSpPr>
        <p:grpSpPr>
          <a:xfrm>
            <a:off x="4296918" y="1784032"/>
            <a:ext cx="3589782" cy="3788474"/>
            <a:chOff x="4296918" y="1784032"/>
            <a:chExt cx="3589782" cy="3788474"/>
          </a:xfrm>
        </p:grpSpPr>
        <p:sp>
          <p:nvSpPr>
            <p:cNvPr id="20" name="TextBox 20"/>
            <p:cNvSpPr txBox="1"/>
            <p:nvPr/>
          </p:nvSpPr>
          <p:spPr>
            <a:xfrm>
              <a:off x="4296918" y="1784032"/>
              <a:ext cx="2595220" cy="322707"/>
            </a:xfrm>
            <a:prstGeom prst="rect">
              <a:avLst/>
            </a:prstGeom>
            <a:noFill/>
            <a:ln>
              <a:noFill/>
            </a:ln>
          </p:spPr>
          <p:txBody>
            <a:bodyPr wrap="none" lIns="0" tIns="0" rIns="0" bIns="0" anchor="t" anchorCtr="0">
              <a:spAutoFit/>
            </a:bodyPr>
            <a:lstStyle/>
            <a:p>
              <a:pPr algn="l"/>
              <a:r>
                <a:rPr lang="en" sz="1650" spc="90" dirty="0">
                  <a:solidFill>
                    <a:schemeClr val="accent5"/>
                  </a:solidFill>
                  <a:latin typeface="Consolas"/>
                  <a:ea typeface="Consolas"/>
                  <a:cs typeface="Consolas"/>
                </a:rPr>
                <a:t>THE NEW UNIVERSITIES</a:t>
              </a:r>
            </a:p>
          </p:txBody>
        </p:sp>
        <p:sp>
          <p:nvSpPr>
            <p:cNvPr id="21" name="Line 21"/>
            <p:cNvSpPr/>
            <p:nvPr/>
          </p:nvSpPr>
          <p:spPr>
            <a:xfrm>
              <a:off x="4305300" y="2057400"/>
              <a:ext cx="3581400" cy="9525"/>
            </a:xfrm>
            <a:custGeom>
              <a:avLst/>
              <a:gdLst/>
              <a:ahLst/>
              <a:cxnLst/>
              <a:rect l="l" t="t" r="r" b="b"/>
              <a:pathLst>
                <a:path w="3581400" h="9525">
                  <a:moveTo>
                    <a:pt x="0" y="0"/>
                  </a:moveTo>
                  <a:lnTo>
                    <a:pt x="3581400" y="0"/>
                  </a:lnTo>
                </a:path>
              </a:pathLst>
            </a:custGeom>
            <a:noFill/>
            <a:ln w="19050">
              <a:solidFill>
                <a:schemeClr val="accent1"/>
              </a:solidFill>
            </a:ln>
          </p:spPr>
        </p:sp>
        <p:sp>
          <p:nvSpPr>
            <p:cNvPr id="22" name="TextBox 22"/>
            <p:cNvSpPr txBox="1"/>
            <p:nvPr/>
          </p:nvSpPr>
          <p:spPr>
            <a:xfrm>
              <a:off x="4299204" y="2137410"/>
              <a:ext cx="3128772" cy="128244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Basil Spence's Grade I Falmer House at</a:t>
              </a:r>
              <a:br/>
              <a:r>
                <a:rPr lang="en" sz="1200" dirty="0">
                  <a:solidFill>
                    <a:schemeClr val="dk1"/>
                  </a:solidFill>
                  <a:latin typeface="Consolas"/>
                  <a:ea typeface="Consolas"/>
                  <a:cs typeface="Consolas"/>
                </a:rPr>
                <a:t>Sussex (1960–62), a “meeting of Arts and</a:t>
              </a:r>
              <a:br/>
              <a:r>
                <a:rPr lang="en" sz="1200" dirty="0">
                  <a:solidFill>
                    <a:schemeClr val="dk1"/>
                  </a:solidFill>
                  <a:latin typeface="Consolas"/>
                  <a:ea typeface="Consolas"/>
                  <a:cs typeface="Consolas"/>
                </a:rPr>
                <a:t>Crafts with modernism” — hand-made</a:t>
              </a:r>
              <a:br/>
              <a:r>
                <a:rPr lang="en" sz="1200" dirty="0">
                  <a:solidFill>
                    <a:schemeClr val="dk1"/>
                  </a:solidFill>
                  <a:latin typeface="Consolas"/>
                  <a:ea typeface="Consolas"/>
                  <a:cs typeface="Consolas"/>
                </a:rPr>
                <a:t>bricks and colonnades of board-marked</a:t>
              </a:r>
              <a:br/>
              <a:r>
                <a:rPr lang="en" sz="1200" dirty="0">
                  <a:solidFill>
                    <a:schemeClr val="dk1"/>
                  </a:solidFill>
                  <a:latin typeface="Consolas"/>
                  <a:ea typeface="Consolas"/>
                  <a:cs typeface="Consolas"/>
                </a:rPr>
                <a:t>concrete arches inspired by the</a:t>
              </a:r>
              <a:br/>
              <a:r>
                <a:rPr lang="en" sz="1200" dirty="0">
                  <a:solidFill>
                    <a:schemeClr val="dk1"/>
                  </a:solidFill>
                  <a:latin typeface="Consolas"/>
                  <a:ea typeface="Consolas"/>
                  <a:cs typeface="Consolas"/>
                </a:rPr>
                <a:t>Colosseum.</a:t>
              </a:r>
            </a:p>
          </p:txBody>
        </p:sp>
        <p:sp>
          <p:nvSpPr>
            <p:cNvPr id="23" name="TextBox 23"/>
            <p:cNvSpPr txBox="1"/>
            <p:nvPr/>
          </p:nvSpPr>
          <p:spPr>
            <a:xfrm>
              <a:off x="4299204" y="3528060"/>
              <a:ext cx="2923032" cy="107289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Denys Lasdun's 'ziggurats' at UEA</a:t>
              </a:r>
            </a:p>
            <a:p>
              <a:pPr algn="l">
                <a:lnSpc>
                  <a:spcPts val="1650"/>
                </a:lnSpc>
              </a:pPr>
              <a:r>
                <a:rPr lang="en" sz="1200" dirty="0">
                  <a:solidFill>
                    <a:schemeClr val="dk1"/>
                  </a:solidFill>
                  <a:latin typeface="Consolas"/>
                  <a:ea typeface="Consolas"/>
                  <a:cs typeface="Consolas"/>
                </a:rPr>
                <a:t>(1968): six linked halls in Norfolk</a:t>
              </a:r>
              <a:br/>
              <a:r>
                <a:rPr lang="en" sz="1200" dirty="0">
                  <a:solidFill>
                    <a:schemeClr val="dk1"/>
                  </a:solidFill>
                  <a:latin typeface="Consolas"/>
                  <a:ea typeface="Consolas"/>
                  <a:cs typeface="Consolas"/>
                </a:rPr>
                <a:t>Terrace, four in Suffolk Terrace, with</a:t>
              </a:r>
              <a:br/>
              <a:r>
                <a:rPr lang="en" sz="1200" dirty="0">
                  <a:solidFill>
                    <a:schemeClr val="dk1"/>
                  </a:solidFill>
                  <a:latin typeface="Consolas"/>
                  <a:ea typeface="Consolas"/>
                  <a:cs typeface="Consolas"/>
                </a:rPr>
                <a:t>the library and teaching wall between</a:t>
              </a:r>
              <a:br/>
              <a:r>
                <a:rPr lang="en" sz="1200" dirty="0">
                  <a:solidFill>
                    <a:schemeClr val="dk1"/>
                  </a:solidFill>
                  <a:latin typeface="Consolas"/>
                  <a:ea typeface="Consolas"/>
                  <a:cs typeface="Consolas"/>
                </a:rPr>
                <a:t>them.</a:t>
              </a:r>
            </a:p>
          </p:txBody>
        </p:sp>
        <p:sp>
          <p:nvSpPr>
            <p:cNvPr id="24" name="TextBox 24"/>
            <p:cNvSpPr txBox="1"/>
            <p:nvPr/>
          </p:nvSpPr>
          <p:spPr>
            <a:xfrm>
              <a:off x="4299204" y="4709160"/>
              <a:ext cx="3083052" cy="86334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Ove Arup's Grade I Kingsgate Bridge at</a:t>
              </a:r>
              <a:br/>
              <a:r>
                <a:rPr lang="en" sz="1200" dirty="0">
                  <a:solidFill>
                    <a:schemeClr val="dk1"/>
                  </a:solidFill>
                  <a:latin typeface="Consolas"/>
                  <a:ea typeface="Consolas"/>
                  <a:cs typeface="Consolas"/>
                </a:rPr>
                <a:t>Durham (1963) and Dunelm House</a:t>
              </a:r>
              <a:br/>
              <a:r>
                <a:rPr lang="en" sz="1200" dirty="0">
                  <a:solidFill>
                    <a:schemeClr val="dk1"/>
                  </a:solidFill>
                  <a:latin typeface="Consolas"/>
                  <a:ea typeface="Consolas"/>
                  <a:cs typeface="Consolas"/>
                </a:rPr>
                <a:t>(1964–66), saved from demolition in 2021</a:t>
              </a:r>
              <a:br/>
              <a:r>
                <a:rPr lang="en" sz="1200" dirty="0">
                  <a:solidFill>
                    <a:schemeClr val="dk1"/>
                  </a:solidFill>
                  <a:latin typeface="Consolas"/>
                  <a:ea typeface="Consolas"/>
                  <a:cs typeface="Consolas"/>
                </a:rPr>
                <a:t>after a five-year campaign.</a:t>
              </a:r>
            </a:p>
          </p:txBody>
        </p:sp>
      </p:grpSp>
      <p:grpSp>
        <p:nvGrpSpPr>
          <p:cNvPr id="31" name="Group 31"/>
          <p:cNvGrpSpPr/>
          <p:nvPr/>
        </p:nvGrpSpPr>
        <p:grpSpPr>
          <a:xfrm>
            <a:off x="8145018" y="1784032"/>
            <a:ext cx="3589782" cy="3578924"/>
            <a:chOff x="8145018" y="1784032"/>
            <a:chExt cx="3589782" cy="3578924"/>
          </a:xfrm>
        </p:grpSpPr>
        <p:sp>
          <p:nvSpPr>
            <p:cNvPr id="26" name="TextBox 26"/>
            <p:cNvSpPr txBox="1"/>
            <p:nvPr/>
          </p:nvSpPr>
          <p:spPr>
            <a:xfrm>
              <a:off x="8145018" y="1784032"/>
              <a:ext cx="2475738" cy="322707"/>
            </a:xfrm>
            <a:prstGeom prst="rect">
              <a:avLst/>
            </a:prstGeom>
            <a:noFill/>
            <a:ln>
              <a:noFill/>
            </a:ln>
          </p:spPr>
          <p:txBody>
            <a:bodyPr wrap="none" lIns="0" tIns="0" rIns="0" bIns="0" anchor="t" anchorCtr="0">
              <a:spAutoFit/>
            </a:bodyPr>
            <a:lstStyle/>
            <a:p>
              <a:pPr algn="l"/>
              <a:r>
                <a:rPr lang="en" sz="1650" spc="90" dirty="0">
                  <a:solidFill>
                    <a:schemeClr val="accent5"/>
                  </a:solidFill>
                  <a:latin typeface="Consolas"/>
                  <a:ea typeface="Consolas"/>
                  <a:cs typeface="Consolas"/>
                </a:rPr>
                <a:t>AMERICA AND BEYOND</a:t>
              </a:r>
            </a:p>
          </p:txBody>
        </p:sp>
        <p:sp>
          <p:nvSpPr>
            <p:cNvPr id="27" name="Line 27"/>
            <p:cNvSpPr/>
            <p:nvPr/>
          </p:nvSpPr>
          <p:spPr>
            <a:xfrm>
              <a:off x="8153400" y="2057400"/>
              <a:ext cx="3581400" cy="9525"/>
            </a:xfrm>
            <a:custGeom>
              <a:avLst/>
              <a:gdLst/>
              <a:ahLst/>
              <a:cxnLst/>
              <a:rect l="l" t="t" r="r" b="b"/>
              <a:pathLst>
                <a:path w="3581400" h="9525">
                  <a:moveTo>
                    <a:pt x="0" y="0"/>
                  </a:moveTo>
                  <a:lnTo>
                    <a:pt x="3581400" y="0"/>
                  </a:lnTo>
                </a:path>
              </a:pathLst>
            </a:custGeom>
            <a:noFill/>
            <a:ln w="19050">
              <a:solidFill>
                <a:schemeClr val="accent1"/>
              </a:solidFill>
            </a:ln>
          </p:spPr>
        </p:sp>
        <p:sp>
          <p:nvSpPr>
            <p:cNvPr id="28" name="TextBox 28"/>
            <p:cNvSpPr txBox="1"/>
            <p:nvPr/>
          </p:nvSpPr>
          <p:spPr>
            <a:xfrm>
              <a:off x="8147304" y="2137410"/>
              <a:ext cx="3083052" cy="107289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Paul Rudolph's Art and Architecture</a:t>
              </a:r>
              <a:br/>
              <a:r>
                <a:rPr lang="en" sz="1200" dirty="0">
                  <a:solidFill>
                    <a:schemeClr val="dk1"/>
                  </a:solidFill>
                  <a:latin typeface="Consolas"/>
                  <a:ea typeface="Consolas"/>
                  <a:cs typeface="Consolas"/>
                </a:rPr>
                <a:t>Building at Yale (1963), where as</a:t>
              </a:r>
              <a:br/>
              <a:r>
                <a:rPr lang="en" sz="1200" dirty="0">
                  <a:solidFill>
                    <a:schemeClr val="dk1"/>
                  </a:solidFill>
                  <a:latin typeface="Consolas"/>
                  <a:ea typeface="Consolas"/>
                  <a:cs typeface="Consolas"/>
                </a:rPr>
                <a:t>department chair he was both client and</a:t>
              </a:r>
              <a:br/>
              <a:r>
                <a:rPr lang="en" sz="1200" dirty="0">
                  <a:solidFill>
                    <a:schemeClr val="dk1"/>
                  </a:solidFill>
                  <a:latin typeface="Consolas"/>
                  <a:ea typeface="Consolas"/>
                  <a:cs typeface="Consolas"/>
                </a:rPr>
                <a:t>architect. His 1964 UMass Dartmouth is a</a:t>
              </a:r>
              <a:br/>
              <a:r>
                <a:rPr lang="en" sz="1200" dirty="0">
                  <a:solidFill>
                    <a:schemeClr val="dk1"/>
                  </a:solidFill>
                  <a:latin typeface="Consolas"/>
                  <a:ea typeface="Consolas"/>
                  <a:cs typeface="Consolas"/>
                </a:rPr>
                <a:t>rare entire campus in the style.</a:t>
              </a:r>
            </a:p>
          </p:txBody>
        </p:sp>
        <p:sp>
          <p:nvSpPr>
            <p:cNvPr id="29" name="TextBox 29"/>
            <p:cNvSpPr txBox="1"/>
            <p:nvPr/>
          </p:nvSpPr>
          <p:spPr>
            <a:xfrm>
              <a:off x="8147304" y="3318510"/>
              <a:ext cx="3067812" cy="107289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William Pereira's Geisel Library at UC</a:t>
              </a:r>
              <a:br/>
              <a:r>
                <a:rPr lang="en" sz="1200" dirty="0">
                  <a:solidFill>
                    <a:schemeClr val="dk1"/>
                  </a:solidFill>
                  <a:latin typeface="Consolas"/>
                  <a:ea typeface="Consolas"/>
                  <a:cs typeface="Consolas"/>
                </a:rPr>
                <a:t>San Diego (1969–70), “a fascinating</a:t>
              </a:r>
              <a:br/>
              <a:r>
                <a:rPr lang="en" sz="1200" dirty="0">
                  <a:solidFill>
                    <a:schemeClr val="dk1"/>
                  </a:solidFill>
                  <a:latin typeface="Consolas"/>
                  <a:ea typeface="Consolas"/>
                  <a:cs typeface="Consolas"/>
                </a:rPr>
                <a:t>nexus between brutalism and futurism” —</a:t>
              </a:r>
              <a:br/>
              <a:r>
                <a:rPr lang="en" sz="1200" dirty="0">
                  <a:solidFill>
                    <a:schemeClr val="dk1"/>
                  </a:solidFill>
                  <a:latin typeface="Consolas"/>
                  <a:ea typeface="Consolas"/>
                  <a:cs typeface="Consolas"/>
                </a:rPr>
                <a:t>intended in steel and glass until cost</a:t>
              </a:r>
              <a:br/>
              <a:r>
                <a:rPr lang="en" sz="1200" dirty="0">
                  <a:solidFill>
                    <a:schemeClr val="dk1"/>
                  </a:solidFill>
                  <a:latin typeface="Consolas"/>
                  <a:ea typeface="Consolas"/>
                  <a:cs typeface="Consolas"/>
                </a:rPr>
                <a:t>moved the structure outside.</a:t>
              </a:r>
            </a:p>
          </p:txBody>
        </p:sp>
        <p:sp>
          <p:nvSpPr>
            <p:cNvPr id="30" name="TextBox 30"/>
            <p:cNvSpPr txBox="1"/>
            <p:nvPr/>
          </p:nvSpPr>
          <p:spPr>
            <a:xfrm>
              <a:off x="8147304" y="4499610"/>
              <a:ext cx="3204972" cy="863346"/>
            </a:xfrm>
            <a:prstGeom prst="rect">
              <a:avLst/>
            </a:prstGeom>
            <a:noFill/>
            <a:ln>
              <a:noFill/>
            </a:ln>
          </p:spPr>
          <p:txBody>
            <a:bodyPr wrap="none" lIns="0" tIns="0" rIns="0" bIns="0" anchor="t" anchorCtr="0">
              <a:spAutoFit/>
            </a:bodyPr>
            <a:lstStyle/>
            <a:p>
              <a:pPr algn="l">
                <a:lnSpc>
                  <a:spcPts val="1650"/>
                </a:lnSpc>
              </a:pPr>
              <a:r>
                <a:rPr lang="en" sz="1200" dirty="0">
                  <a:solidFill>
                    <a:schemeClr val="dk1"/>
                  </a:solidFill>
                  <a:latin typeface="Consolas"/>
                  <a:ea typeface="Consolas"/>
                  <a:cs typeface="Consolas"/>
                </a:rPr>
                <a:t>Robarts Library, Toronto (Warner, Burns,</a:t>
              </a:r>
              <a:br/>
              <a:r>
                <a:rPr lang="en" sz="1200" dirty="0">
                  <a:solidFill>
                    <a:schemeClr val="dk1"/>
                  </a:solidFill>
                  <a:latin typeface="Consolas"/>
                  <a:ea typeface="Consolas"/>
                  <a:cs typeface="Consolas"/>
                </a:rPr>
                <a:t>Toan and Lunde, 1968–73), condemned on</a:t>
              </a:r>
              <a:br/>
              <a:r>
                <a:rPr lang="en" sz="1200" dirty="0">
                  <a:solidFill>
                    <a:schemeClr val="dk1"/>
                  </a:solidFill>
                  <a:latin typeface="Consolas"/>
                  <a:ea typeface="Consolas"/>
                  <a:cs typeface="Consolas"/>
                </a:rPr>
                <a:t>opening as “a blunder on the grandest</a:t>
              </a:r>
              <a:br/>
              <a:r>
                <a:rPr lang="en" sz="1200" dirty="0">
                  <a:solidFill>
                    <a:schemeClr val="dk1"/>
                  </a:solidFill>
                  <a:latin typeface="Consolas"/>
                  <a:ea typeface="Consolas"/>
                  <a:cs typeface="Consolas"/>
                </a:rPr>
                <a:t>scale”.</a:t>
              </a:r>
            </a:p>
          </p:txBody>
        </p:sp>
      </p:grpSp>
      <p:grpSp>
        <p:nvGrpSpPr>
          <p:cNvPr id="35" name="Group 35"/>
          <p:cNvGrpSpPr/>
          <p:nvPr/>
        </p:nvGrpSpPr>
        <p:grpSpPr>
          <a:xfrm>
            <a:off x="457200" y="5810250"/>
            <a:ext cx="11277600" cy="664845"/>
            <a:chOff x="457200" y="5810250"/>
            <a:chExt cx="11277600" cy="664845"/>
          </a:xfrm>
        </p:grpSpPr>
        <p:sp>
          <p:nvSpPr>
            <p:cNvPr id="32" name="Rectangle 32"/>
            <p:cNvSpPr/>
            <p:nvPr/>
          </p:nvSpPr>
          <p:spPr>
            <a:xfrm>
              <a:off x="457200" y="5810250"/>
              <a:ext cx="11277600" cy="647700"/>
            </a:xfrm>
            <a:prstGeom prst="rect">
              <a:avLst/>
            </a:prstGeom>
            <a:solidFill>
              <a:schemeClr val="accent1"/>
            </a:solidFill>
            <a:ln>
              <a:noFill/>
            </a:ln>
          </p:spPr>
        </p:sp>
        <p:sp>
          <p:nvSpPr>
            <p:cNvPr id="33" name="TextBox 33"/>
            <p:cNvSpPr txBox="1"/>
            <p:nvPr/>
          </p:nvSpPr>
          <p:spPr>
            <a:xfrm>
              <a:off x="755904" y="5947410"/>
              <a:ext cx="1426769" cy="234696"/>
            </a:xfrm>
            <a:prstGeom prst="rect">
              <a:avLst/>
            </a:prstGeom>
            <a:noFill/>
            <a:ln>
              <a:noFill/>
            </a:ln>
          </p:spPr>
          <p:txBody>
            <a:bodyPr wrap="none" lIns="0" tIns="0" rIns="0" bIns="0" anchor="t" anchorCtr="0">
              <a:spAutoFit/>
            </a:bodyPr>
            <a:lstStyle/>
            <a:p>
              <a:pPr algn="l"/>
              <a:r>
                <a:rPr lang="en" sz="1200" spc="105" dirty="0">
                  <a:solidFill>
                    <a:schemeClr val="accent2"/>
                  </a:solidFill>
                  <a:latin typeface="Consolas"/>
                  <a:ea typeface="Consolas"/>
                  <a:cs typeface="Consolas"/>
                </a:rPr>
                <a:t>STILL CLOSED —</a:t>
              </a:r>
            </a:p>
          </p:txBody>
        </p:sp>
        <p:sp>
          <p:nvSpPr>
            <p:cNvPr id="34" name="TextBox 34"/>
            <p:cNvSpPr txBox="1"/>
            <p:nvPr/>
          </p:nvSpPr>
          <p:spPr>
            <a:xfrm>
              <a:off x="2354580" y="5915025"/>
              <a:ext cx="6549390" cy="560070"/>
            </a:xfrm>
            <a:prstGeom prst="rect">
              <a:avLst/>
            </a:prstGeom>
            <a:noFill/>
            <a:ln>
              <a:noFill/>
            </a:ln>
          </p:spPr>
          <p:txBody>
            <a:bodyPr wrap="none" lIns="0" tIns="0" rIns="0" bIns="0" anchor="t" anchorCtr="0">
              <a:spAutoFit/>
            </a:bodyPr>
            <a:lstStyle/>
            <a:p>
              <a:pPr algn="l">
                <a:lnSpc>
                  <a:spcPts val="2100"/>
                </a:lnSpc>
              </a:pPr>
              <a:r>
                <a:rPr lang="en" sz="1500" dirty="0">
                  <a:solidFill>
                    <a:srgbClr val="F2F0EA"/>
                  </a:solidFill>
                  <a:latin typeface="+mn-lt"/>
                  <a:ea typeface="+mn-ea"/>
                  <a:cs typeface="+mn-cs"/>
                </a:rPr>
                <a:t>The UEA ziggurats closed in 2023 in the reinforced autoclaved aerated</a:t>
              </a:r>
              <a:br/>
              <a:r>
                <a:rPr lang="en" sz="1500" dirty="0">
                  <a:solidFill>
                    <a:srgbClr val="F2F0EA"/>
                  </a:solidFill>
                  <a:latin typeface="+mn-lt"/>
                  <a:ea typeface="+mn-ea"/>
                  <a:cs typeface="+mn-cs"/>
                </a:rPr>
                <a:t>concrete crisis, with no refurbishment date set as of February 2025.</a:t>
              </a:r>
            </a:p>
          </p:txBody>
        </p:sp>
      </p:grpSp>
      <p:grpSp>
        <p:nvGrpSpPr>
          <p:cNvPr id="38" name="Group 38"/>
          <p:cNvGrpSpPr/>
          <p:nvPr/>
        </p:nvGrpSpPr>
        <p:grpSpPr>
          <a:xfrm>
            <a:off x="452438" y="6570345"/>
            <a:ext cx="11287124" cy="176212"/>
            <a:chOff x="452438" y="6570345"/>
            <a:chExt cx="11287124" cy="176212"/>
          </a:xfrm>
        </p:grpSpPr>
        <p:sp>
          <p:nvSpPr>
            <p:cNvPr id="36" name="TextBox 36"/>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7" name="TextBox 37"/>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10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450"/>
                                        <p:tgtEl>
                                          <p:spTgt spid="9"/>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450"/>
                                        <p:tgtEl>
                                          <p:spTgt spid="11"/>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450"/>
                                        <p:tgtEl>
                                          <p:spTgt spid="13"/>
                                        </p:tgtEl>
                                      </p:cBhvr>
                                    </p:animEffect>
                                  </p:childTnLst>
                                </p:cTn>
                              </p:par>
                            </p:childTnLst>
                          </p:cTn>
                        </p:par>
                        <p:par>
                          <p:cTn id="16" fill="hold">
                            <p:stCondLst>
                              <p:cond delay="159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450"/>
                                        <p:tgtEl>
                                          <p:spTgt spid="19"/>
                                        </p:tgtEl>
                                      </p:cBhvr>
                                    </p:animEffect>
                                  </p:childTnLst>
                                </p:cTn>
                              </p:par>
                            </p:childTnLst>
                          </p:cTn>
                        </p:par>
                        <p:par>
                          <p:cTn id="20" fill="hold">
                            <p:stCondLst>
                              <p:cond delay="2160"/>
                            </p:stCondLst>
                            <p:childTnLst>
                              <p:par>
                                <p:cTn xmlns:p="http://schemas.openxmlformats.org/presentationml/2006/main" id="21" presetID="22" presetClass="entr" presetSubtype="4" fill="hold" grpId="0" nodeType="afterEffect">
                                  <p:stCondLst>
                                    <p:cond delay="120"/>
                                  </p:stCondLst>
                                  <p:childTnLst>
                                    <p:set>
                                      <p:cBhvr>
                                        <p:cTn id="22" dur="1" fill="hold">
                                          <p:stCondLst>
                                            <p:cond delay="0"/>
                                          </p:stCondLst>
                                        </p:cTn>
                                        <p:tgtEl>
                                          <p:spTgt spid="25"/>
                                        </p:tgtEl>
                                        <p:attrNameLst>
                                          <p:attrName>style.visibility</p:attrName>
                                        </p:attrNameLst>
                                      </p:cBhvr>
                                      <p:to>
                                        <p:strVal val="visible"/>
                                      </p:to>
                                    </p:set>
                                    <p:animEffect transition="in" filter="wipe(down)">
                                      <p:cBhvr>
                                        <p:cTn id="23" dur="450"/>
                                        <p:tgtEl>
                                          <p:spTgt spid="25"/>
                                        </p:tgtEl>
                                      </p:cBhvr>
                                    </p:animEffect>
                                  </p:childTnLst>
                                </p:cTn>
                              </p:par>
                            </p:childTnLst>
                          </p:cTn>
                        </p:par>
                        <p:par>
                          <p:cTn id="24" fill="hold">
                            <p:stCondLst>
                              <p:cond delay="2730"/>
                            </p:stCondLst>
                            <p:childTnLst>
                              <p:par>
                                <p:cTn xmlns:p="http://schemas.openxmlformats.org/presentationml/2006/main" id="25" presetID="22" presetClass="entr" presetSubtype="4" fill="hold" grpId="0" nodeType="afterEffect">
                                  <p:stCondLst>
                                    <p:cond delay="12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450"/>
                                        <p:tgtEl>
                                          <p:spTgt spid="31"/>
                                        </p:tgtEl>
                                      </p:cBhvr>
                                    </p:animEffect>
                                  </p:childTnLst>
                                </p:cTn>
                              </p:par>
                            </p:childTnLst>
                          </p:cTn>
                        </p:par>
                        <p:par>
                          <p:cTn id="28" fill="hold">
                            <p:stCondLst>
                              <p:cond delay="3300"/>
                            </p:stCondLst>
                            <p:childTnLst>
                              <p:par>
                                <p:cTn xmlns:p="http://schemas.openxmlformats.org/presentationml/2006/main" id="29" presetID="16" presetClass="entr" presetSubtype="21" fill="hold" grpId="0" nodeType="afterEffect">
                                  <p:stCondLst>
                                    <p:cond delay="300"/>
                                  </p:stCondLst>
                                  <p:childTnLst>
                                    <p:set>
                                      <p:cBhvr>
                                        <p:cTn id="30" dur="1" fill="hold">
                                          <p:stCondLst>
                                            <p:cond delay="0"/>
                                          </p:stCondLst>
                                        </p:cTn>
                                        <p:tgtEl>
                                          <p:spTgt spid="35"/>
                                        </p:tgtEl>
                                        <p:attrNameLst>
                                          <p:attrName>style.visibility</p:attrName>
                                        </p:attrNameLst>
                                      </p:cBhvr>
                                      <p:to>
                                        <p:strVal val="visible"/>
                                      </p:to>
                                    </p:set>
                                    <p:animEffect transition="in" filter="barn(inVertical)">
                                      <p:cBhvr>
                                        <p:cTn id="31" dur="6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7" name="Group 7"/>
          <p:cNvGrpSpPr/>
          <p:nvPr/>
        </p:nvGrpSpPr>
        <p:grpSpPr>
          <a:xfrm>
            <a:off x="451104" y="384810"/>
            <a:ext cx="2570378" cy="234696"/>
            <a:chOff x="451104" y="384810"/>
            <a:chExt cx="2570378" cy="234696"/>
          </a:xfrm>
        </p:grpSpPr>
        <p:sp>
          <p:nvSpPr>
            <p:cNvPr id="6" name="TextBox 6"/>
            <p:cNvSpPr txBox="1"/>
            <p:nvPr/>
          </p:nvSpPr>
          <p:spPr>
            <a:xfrm>
              <a:off x="451104" y="384810"/>
              <a:ext cx="2570378"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THREE · THE BUILDINGS</a:t>
              </a:r>
            </a:p>
          </p:txBody>
        </p:sp>
      </p:grpSp>
      <p:grpSp>
        <p:nvGrpSpPr>
          <p:cNvPr id="9" name="Group 9"/>
          <p:cNvGrpSpPr/>
          <p:nvPr/>
        </p:nvGrpSpPr>
        <p:grpSpPr>
          <a:xfrm>
            <a:off x="10303048" y="361950"/>
            <a:ext cx="1450802" cy="1733550"/>
            <a:chOff x="10303048" y="361950"/>
            <a:chExt cx="1450802" cy="1733550"/>
          </a:xfrm>
        </p:grpSpPr>
        <p:sp>
          <p:nvSpPr>
            <p:cNvPr id="8" name="TextBox 8"/>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11</a:t>
              </a:r>
            </a:p>
          </p:txBody>
        </p:sp>
      </p:grpSp>
      <p:grpSp>
        <p:nvGrpSpPr>
          <p:cNvPr id="11" name="Group 11"/>
          <p:cNvGrpSpPr/>
          <p:nvPr/>
        </p:nvGrpSpPr>
        <p:grpSpPr>
          <a:xfrm>
            <a:off x="443484" y="832485"/>
            <a:ext cx="4445472" cy="528066"/>
            <a:chOff x="443484" y="832485"/>
            <a:chExt cx="4445472" cy="528066"/>
          </a:xfrm>
        </p:grpSpPr>
        <p:sp>
          <p:nvSpPr>
            <p:cNvPr id="10" name="TextBox 10"/>
            <p:cNvSpPr txBox="1"/>
            <p:nvPr/>
          </p:nvSpPr>
          <p:spPr>
            <a:xfrm>
              <a:off x="443484" y="832485"/>
              <a:ext cx="4445472"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117 metres of Belgrade</a:t>
              </a:r>
            </a:p>
          </p:txBody>
        </p:sp>
      </p:grpSp>
      <p:grpSp>
        <p:nvGrpSpPr>
          <p:cNvPr id="13" name="Group 13"/>
          <p:cNvGrpSpPr/>
          <p:nvPr/>
        </p:nvGrpSpPr>
        <p:grpSpPr>
          <a:xfrm>
            <a:off x="448056" y="1824990"/>
            <a:ext cx="9942807" cy="352044"/>
            <a:chOff x="448056" y="1824990"/>
            <a:chExt cx="9942807" cy="352044"/>
          </a:xfrm>
        </p:grpSpPr>
        <p:sp>
          <p:nvSpPr>
            <p:cNvPr id="12" name="TextBox 12"/>
            <p:cNvSpPr txBox="1"/>
            <p:nvPr/>
          </p:nvSpPr>
          <p:spPr>
            <a:xfrm>
              <a:off x="448056" y="1824990"/>
              <a:ext cx="9942807" cy="352044"/>
            </a:xfrm>
            <a:prstGeom prst="rect">
              <a:avLst/>
            </a:prstGeom>
            <a:noFill/>
            <a:ln>
              <a:noFill/>
            </a:ln>
          </p:spPr>
          <p:txBody>
            <a:bodyPr wrap="none" lIns="0" tIns="0" rIns="0" bIns="0" anchor="t" anchorCtr="0">
              <a:spAutoFit/>
            </a:bodyPr>
            <a:lstStyle/>
            <a:p>
              <a:pPr algn="l"/>
              <a:r>
                <a:rPr lang="en" sz="1800" dirty="0">
                  <a:solidFill>
                    <a:schemeClr val="accent1"/>
                  </a:solidFill>
                  <a:latin typeface="+mn-lt"/>
                  <a:ea typeface="+mn-ea"/>
                  <a:cs typeface="+mn-cs"/>
                </a:rPr>
                <a:t>The Western City Gate — also known as the Genex Tower — in Belgrade, Serbia.</a:t>
              </a:r>
            </a:p>
          </p:txBody>
        </p:sp>
      </p:grpSp>
      <p:grpSp>
        <p:nvGrpSpPr>
          <p:cNvPr id="23" name="Group 23"/>
          <p:cNvGrpSpPr/>
          <p:nvPr/>
        </p:nvGrpSpPr>
        <p:grpSpPr>
          <a:xfrm>
            <a:off x="438150" y="2266950"/>
            <a:ext cx="11296650" cy="1973389"/>
            <a:chOff x="438150" y="2266950"/>
            <a:chExt cx="11296650" cy="1973389"/>
          </a:xfrm>
        </p:grpSpPr>
        <p:sp>
          <p:nvSpPr>
            <p:cNvPr id="14" name="TextBox 14"/>
            <p:cNvSpPr txBox="1"/>
            <p:nvPr/>
          </p:nvSpPr>
          <p:spPr>
            <a:xfrm>
              <a:off x="438150" y="2266950"/>
              <a:ext cx="1450802" cy="1733550"/>
            </a:xfrm>
            <a:prstGeom prst="rect">
              <a:avLst/>
            </a:prstGeom>
            <a:noFill/>
            <a:ln>
              <a:noFill/>
            </a:ln>
          </p:spPr>
          <p:txBody>
            <a:bodyPr wrap="none" lIns="0" tIns="0" rIns="0" bIns="0" anchor="t" anchorCtr="0">
              <a:spAutoFit/>
            </a:bodyPr>
            <a:lstStyle/>
            <a:p>
              <a:pPr algn="l"/>
              <a:r>
                <a:rPr lang="en" sz="9000" dirty="0">
                  <a:solidFill>
                    <a:schemeClr val="accent1"/>
                  </a:solidFill>
                  <a:latin typeface="+mj-lt"/>
                  <a:ea typeface="+mj-ea"/>
                  <a:cs typeface="+mj-cs"/>
                </a:rPr>
                <a:t>36</a:t>
              </a:r>
            </a:p>
          </p:txBody>
        </p:sp>
        <p:sp>
          <p:nvSpPr>
            <p:cNvPr id="15" name="Line 15"/>
            <p:cNvSpPr/>
            <p:nvPr/>
          </p:nvSpPr>
          <p:spPr>
            <a:xfrm>
              <a:off x="457200" y="3810000"/>
              <a:ext cx="3352800" cy="9525"/>
            </a:xfrm>
            <a:custGeom>
              <a:avLst/>
              <a:gdLst/>
              <a:ahLst/>
              <a:cxnLst/>
              <a:rect l="l" t="t" r="r" b="b"/>
              <a:pathLst>
                <a:path w="3352800" h="9525">
                  <a:moveTo>
                    <a:pt x="0" y="0"/>
                  </a:moveTo>
                  <a:lnTo>
                    <a:pt x="3352800" y="0"/>
                  </a:lnTo>
                </a:path>
              </a:pathLst>
            </a:custGeom>
            <a:noFill/>
            <a:ln w="28575">
              <a:solidFill>
                <a:schemeClr val="accent1"/>
              </a:solidFill>
            </a:ln>
          </p:spPr>
        </p:sp>
        <p:sp>
          <p:nvSpPr>
            <p:cNvPr id="16" name="TextBox 16"/>
            <p:cNvSpPr txBox="1"/>
            <p:nvPr/>
          </p:nvSpPr>
          <p:spPr>
            <a:xfrm>
              <a:off x="448818" y="3917632"/>
              <a:ext cx="967283"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STOREYS</a:t>
              </a:r>
            </a:p>
          </p:txBody>
        </p:sp>
        <p:sp>
          <p:nvSpPr>
            <p:cNvPr id="17" name="TextBox 17"/>
            <p:cNvSpPr txBox="1"/>
            <p:nvPr/>
          </p:nvSpPr>
          <p:spPr>
            <a:xfrm>
              <a:off x="4362450" y="2266950"/>
              <a:ext cx="2157153" cy="1733550"/>
            </a:xfrm>
            <a:prstGeom prst="rect">
              <a:avLst/>
            </a:prstGeom>
            <a:noFill/>
            <a:ln>
              <a:noFill/>
            </a:ln>
          </p:spPr>
          <p:txBody>
            <a:bodyPr wrap="none" lIns="0" tIns="0" rIns="0" bIns="0" anchor="t" anchorCtr="0">
              <a:spAutoFit/>
            </a:bodyPr>
            <a:lstStyle/>
            <a:p>
              <a:pPr algn="l"/>
              <a:r>
                <a:rPr lang="en" sz="9000" dirty="0">
                  <a:solidFill>
                    <a:schemeClr val="accent2"/>
                  </a:solidFill>
                  <a:latin typeface="+mj-lt"/>
                  <a:ea typeface="+mj-ea"/>
                  <a:cs typeface="+mj-cs"/>
                </a:rPr>
                <a:t>117</a:t>
              </a:r>
            </a:p>
          </p:txBody>
        </p:sp>
        <p:sp>
          <p:nvSpPr>
            <p:cNvPr id="18" name="Line 18"/>
            <p:cNvSpPr/>
            <p:nvPr/>
          </p:nvSpPr>
          <p:spPr>
            <a:xfrm>
              <a:off x="4381500" y="3810000"/>
              <a:ext cx="3352800" cy="9525"/>
            </a:xfrm>
            <a:custGeom>
              <a:avLst/>
              <a:gdLst/>
              <a:ahLst/>
              <a:cxnLst/>
              <a:rect l="l" t="t" r="r" b="b"/>
              <a:pathLst>
                <a:path w="3352800" h="9525">
                  <a:moveTo>
                    <a:pt x="0" y="0"/>
                  </a:moveTo>
                  <a:lnTo>
                    <a:pt x="3352800" y="0"/>
                  </a:lnTo>
                </a:path>
              </a:pathLst>
            </a:custGeom>
            <a:noFill/>
            <a:ln w="28575">
              <a:solidFill>
                <a:schemeClr val="accent1"/>
              </a:solidFill>
            </a:ln>
          </p:spPr>
        </p:sp>
        <p:sp>
          <p:nvSpPr>
            <p:cNvPr id="19" name="TextBox 19"/>
            <p:cNvSpPr txBox="1"/>
            <p:nvPr/>
          </p:nvSpPr>
          <p:spPr>
            <a:xfrm>
              <a:off x="4373118" y="3917632"/>
              <a:ext cx="1823923"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METRES · 384 FT</a:t>
              </a:r>
            </a:p>
          </p:txBody>
        </p:sp>
        <p:sp>
          <p:nvSpPr>
            <p:cNvPr id="20" name="TextBox 20"/>
            <p:cNvSpPr txBox="1"/>
            <p:nvPr/>
          </p:nvSpPr>
          <p:spPr>
            <a:xfrm>
              <a:off x="8362950" y="2266950"/>
              <a:ext cx="2863505" cy="1733550"/>
            </a:xfrm>
            <a:prstGeom prst="rect">
              <a:avLst/>
            </a:prstGeom>
            <a:noFill/>
            <a:ln>
              <a:noFill/>
            </a:ln>
          </p:spPr>
          <p:txBody>
            <a:bodyPr wrap="none" lIns="0" tIns="0" rIns="0" bIns="0" anchor="t" anchorCtr="0">
              <a:spAutoFit/>
            </a:bodyPr>
            <a:lstStyle/>
            <a:p>
              <a:pPr algn="l"/>
              <a:r>
                <a:rPr lang="en" sz="9000" dirty="0">
                  <a:solidFill>
                    <a:schemeClr val="accent1"/>
                  </a:solidFill>
                  <a:latin typeface="+mj-lt"/>
                  <a:ea typeface="+mj-ea"/>
                  <a:cs typeface="+mj-cs"/>
                </a:rPr>
                <a:t>1977</a:t>
              </a:r>
            </a:p>
          </p:txBody>
        </p:sp>
        <p:sp>
          <p:nvSpPr>
            <p:cNvPr id="21" name="Line 21"/>
            <p:cNvSpPr/>
            <p:nvPr/>
          </p:nvSpPr>
          <p:spPr>
            <a:xfrm>
              <a:off x="8382000" y="3810000"/>
              <a:ext cx="3352800" cy="9525"/>
            </a:xfrm>
            <a:custGeom>
              <a:avLst/>
              <a:gdLst/>
              <a:ahLst/>
              <a:cxnLst/>
              <a:rect l="l" t="t" r="r" b="b"/>
              <a:pathLst>
                <a:path w="3352800" h="9525">
                  <a:moveTo>
                    <a:pt x="0" y="0"/>
                  </a:moveTo>
                  <a:lnTo>
                    <a:pt x="3352800" y="0"/>
                  </a:lnTo>
                </a:path>
              </a:pathLst>
            </a:custGeom>
            <a:noFill/>
            <a:ln w="28575">
              <a:solidFill>
                <a:schemeClr val="accent1"/>
              </a:solidFill>
            </a:ln>
          </p:spPr>
        </p:sp>
        <p:sp>
          <p:nvSpPr>
            <p:cNvPr id="22" name="TextBox 22"/>
            <p:cNvSpPr txBox="1"/>
            <p:nvPr/>
          </p:nvSpPr>
          <p:spPr>
            <a:xfrm>
              <a:off x="8373618" y="3917632"/>
              <a:ext cx="2035150"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MIHAJLO MITROVIĆ</a:t>
              </a:r>
            </a:p>
          </p:txBody>
        </p:sp>
      </p:grpSp>
      <p:grpSp>
        <p:nvGrpSpPr>
          <p:cNvPr id="26" name="Group 26"/>
          <p:cNvGrpSpPr/>
          <p:nvPr/>
        </p:nvGrpSpPr>
        <p:grpSpPr>
          <a:xfrm>
            <a:off x="449580" y="4505325"/>
            <a:ext cx="4396740" cy="2007870"/>
            <a:chOff x="449580" y="4505325"/>
            <a:chExt cx="4396740" cy="2007870"/>
          </a:xfrm>
        </p:grpSpPr>
        <p:sp>
          <p:nvSpPr>
            <p:cNvPr id="24" name="TextBox 24"/>
            <p:cNvSpPr txBox="1"/>
            <p:nvPr/>
          </p:nvSpPr>
          <p:spPr>
            <a:xfrm>
              <a:off x="449580" y="4505325"/>
              <a:ext cx="4291965" cy="10934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Formed by two towers connected with a two-</a:t>
              </a:r>
              <a:br/>
              <a:r>
                <a:rPr lang="en" sz="1500" dirty="0">
                  <a:solidFill>
                    <a:schemeClr val="dk1"/>
                  </a:solidFill>
                  <a:latin typeface="+mn-lt"/>
                  <a:ea typeface="+mn-ea"/>
                  <a:cs typeface="+mn-cs"/>
                </a:rPr>
                <a:t>storey bridge, with a revolving restaurant at</a:t>
              </a:r>
              <a:br/>
              <a:r>
                <a:rPr lang="en" sz="1500" dirty="0">
                  <a:solidFill>
                    <a:schemeClr val="dk1"/>
                  </a:solidFill>
                  <a:latin typeface="+mn-lt"/>
                  <a:ea typeface="+mn-ea"/>
                  <a:cs typeface="+mn-cs"/>
                </a:rPr>
                <a:t>the top. With the restaurant it reaches</a:t>
              </a:r>
              <a:br/>
              <a:r>
                <a:rPr lang="en" sz="1500" dirty="0">
                  <a:solidFill>
                    <a:schemeClr val="dk1"/>
                  </a:solidFill>
                  <a:latin typeface="+mn-lt"/>
                  <a:ea typeface="+mn-ea"/>
                  <a:cs typeface="+mn-cs"/>
                </a:rPr>
                <a:t>135–140 m (443–459 ft).</a:t>
              </a:r>
            </a:p>
          </p:txBody>
        </p:sp>
        <p:sp>
          <p:nvSpPr>
            <p:cNvPr id="25" name="TextBox 25"/>
            <p:cNvSpPr txBox="1"/>
            <p:nvPr/>
          </p:nvSpPr>
          <p:spPr>
            <a:xfrm>
              <a:off x="449580" y="5686425"/>
              <a:ext cx="4396740" cy="8267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Considered a prime representative of the style</a:t>
              </a:r>
              <a:br/>
              <a:r>
                <a:rPr lang="en" sz="1500" dirty="0">
                  <a:solidFill>
                    <a:schemeClr val="dk1"/>
                  </a:solidFill>
                  <a:latin typeface="+mn-lt"/>
                  <a:ea typeface="+mn-ea"/>
                  <a:cs typeface="+mn-cs"/>
                </a:rPr>
                <a:t>in Serbia, and one of the best built anywhere</a:t>
              </a:r>
              <a:br/>
              <a:r>
                <a:rPr lang="en" sz="1500" dirty="0">
                  <a:solidFill>
                    <a:schemeClr val="dk1"/>
                  </a:solidFill>
                  <a:latin typeface="+mn-lt"/>
                  <a:ea typeface="+mn-ea"/>
                  <a:cs typeface="+mn-cs"/>
                </a:rPr>
                <a:t>in the 1960s and 1970s.</a:t>
              </a:r>
            </a:p>
          </p:txBody>
        </p:sp>
      </p:grpSp>
      <p:grpSp>
        <p:nvGrpSpPr>
          <p:cNvPr id="31" name="Group 31"/>
          <p:cNvGrpSpPr/>
          <p:nvPr/>
        </p:nvGrpSpPr>
        <p:grpSpPr>
          <a:xfrm>
            <a:off x="6286500" y="4476750"/>
            <a:ext cx="5448300" cy="1905000"/>
            <a:chOff x="6286500" y="4476750"/>
            <a:chExt cx="5448300" cy="1905000"/>
          </a:xfrm>
        </p:grpSpPr>
        <p:sp>
          <p:nvSpPr>
            <p:cNvPr id="27" name="Freeform 27"/>
            <p:cNvSpPr/>
            <p:nvPr/>
          </p:nvSpPr>
          <p:spPr>
            <a:xfrm>
              <a:off x="6286500" y="4476750"/>
              <a:ext cx="5448300" cy="1905000"/>
            </a:xfrm>
            <a:prstGeom prst="snip1Rect">
              <a:avLst>
                <a:gd name="adj" fmla="val 22000"/>
              </a:avLst>
            </a:prstGeom>
            <a:noFill/>
            <a:ln w="28575">
              <a:solidFill>
                <a:schemeClr val="accent1"/>
              </a:solidFill>
            </a:ln>
          </p:spPr>
        </p:sp>
        <p:sp>
          <p:nvSpPr>
            <p:cNvPr id="28" name="TextBox 28"/>
            <p:cNvSpPr txBox="1"/>
            <p:nvPr/>
          </p:nvSpPr>
          <p:spPr>
            <a:xfrm>
              <a:off x="6577584" y="4585335"/>
              <a:ext cx="1851660" cy="528066"/>
            </a:xfrm>
            <a:prstGeom prst="rect">
              <a:avLst/>
            </a:prstGeom>
            <a:noFill/>
            <a:ln>
              <a:noFill/>
            </a:ln>
          </p:spPr>
          <p:txBody>
            <a:bodyPr wrap="none" lIns="0" tIns="0" rIns="0" bIns="0" anchor="t" anchorCtr="0">
              <a:spAutoFit/>
            </a:bodyPr>
            <a:lstStyle/>
            <a:p>
              <a:pPr algn="l"/>
              <a:r>
                <a:rPr lang="en" sz="2700" dirty="0">
                  <a:solidFill>
                    <a:schemeClr val="accent2"/>
                  </a:solidFill>
                  <a:latin typeface="+mj-lt"/>
                  <a:ea typeface="+mj-ea"/>
                  <a:cs typeface="+mj-cs"/>
                </a:rPr>
                <a:t>NO DATA</a:t>
              </a:r>
            </a:p>
          </p:txBody>
        </p:sp>
        <p:sp>
          <p:nvSpPr>
            <p:cNvPr id="29" name="Line 29"/>
            <p:cNvSpPr/>
            <p:nvPr/>
          </p:nvSpPr>
          <p:spPr>
            <a:xfrm>
              <a:off x="6591300" y="5029200"/>
              <a:ext cx="4838700" cy="9525"/>
            </a:xfrm>
            <a:custGeom>
              <a:avLst/>
              <a:gdLst/>
              <a:ahLst/>
              <a:cxnLst/>
              <a:rect l="l" t="t" r="r" b="b"/>
              <a:pathLst>
                <a:path w="4838700" h="9525">
                  <a:moveTo>
                    <a:pt x="0" y="0"/>
                  </a:moveTo>
                  <a:lnTo>
                    <a:pt x="4838700" y="0"/>
                  </a:lnTo>
                </a:path>
              </a:pathLst>
            </a:custGeom>
            <a:noFill/>
            <a:ln w="9525">
              <a:solidFill>
                <a:schemeClr val="accent6"/>
              </a:solidFill>
            </a:ln>
          </p:spPr>
        </p:sp>
        <p:sp>
          <p:nvSpPr>
            <p:cNvPr id="30" name="TextBox 30"/>
            <p:cNvSpPr txBox="1"/>
            <p:nvPr/>
          </p:nvSpPr>
          <p:spPr>
            <a:xfrm>
              <a:off x="6583680" y="5191125"/>
              <a:ext cx="3930015" cy="10934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The source calls the Genex Tower the</a:t>
              </a:r>
              <a:br/>
              <a:r>
                <a:rPr lang="en" sz="1500" dirty="0">
                  <a:solidFill>
                    <a:schemeClr val="dk1"/>
                  </a:solidFill>
                  <a:latin typeface="+mn-lt"/>
                  <a:ea typeface="+mn-ea"/>
                  <a:cs typeface="+mn-cs"/>
                </a:rPr>
                <a:t>second-tallest high-rise in Belgrade,</a:t>
              </a:r>
              <a:br/>
              <a:r>
                <a:rPr lang="en" sz="1500" dirty="0">
                  <a:solidFill>
                    <a:schemeClr val="dk1"/>
                  </a:solidFill>
                  <a:latin typeface="+mn-lt"/>
                  <a:ea typeface="+mn-ea"/>
                  <a:cs typeface="+mn-cs"/>
                </a:rPr>
                <a:t>after Ušće Tower — but gives no height</a:t>
              </a:r>
              <a:br/>
              <a:r>
                <a:rPr lang="en" sz="1500" dirty="0">
                  <a:solidFill>
                    <a:schemeClr val="dk1"/>
                  </a:solidFill>
                  <a:latin typeface="+mn-lt"/>
                  <a:ea typeface="+mn-ea"/>
                  <a:cs typeface="+mn-cs"/>
                </a:rPr>
                <a:t>for it. The gap is printed, not estimated.</a:t>
              </a:r>
            </a:p>
          </p:txBody>
        </p:sp>
      </p:grpSp>
      <p:grpSp>
        <p:nvGrpSpPr>
          <p:cNvPr id="34" name="Group 34"/>
          <p:cNvGrpSpPr/>
          <p:nvPr/>
        </p:nvGrpSpPr>
        <p:grpSpPr>
          <a:xfrm>
            <a:off x="452438" y="6570345"/>
            <a:ext cx="11287124" cy="176212"/>
            <a:chOff x="452438" y="6570345"/>
            <a:chExt cx="11287124" cy="176212"/>
          </a:xfrm>
        </p:grpSpPr>
        <p:sp>
          <p:nvSpPr>
            <p:cNvPr id="32" name="TextBox 32"/>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33" name="TextBox 33"/>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11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450"/>
                                        <p:tgtEl>
                                          <p:spTgt spid="7"/>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450"/>
                                        <p:tgtEl>
                                          <p:spTgt spid="9"/>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450"/>
                                        <p:tgtEl>
                                          <p:spTgt spid="11"/>
                                        </p:tgtEl>
                                      </p:cBhvr>
                                    </p:animEffect>
                                  </p:childTnLst>
                                </p:cTn>
                              </p:par>
                            </p:childTnLst>
                          </p:cTn>
                        </p:par>
                        <p:par>
                          <p:cTn id="16" fill="hold">
                            <p:stCondLst>
                              <p:cond delay="159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450"/>
                                        <p:tgtEl>
                                          <p:spTgt spid="13"/>
                                        </p:tgtEl>
                                      </p:cBhvr>
                                    </p:animEffect>
                                  </p:childTnLst>
                                </p:cTn>
                              </p:par>
                            </p:childTnLst>
                          </p:cTn>
                        </p:par>
                        <p:par>
                          <p:cTn id="20" fill="hold">
                            <p:stCondLst>
                              <p:cond delay="2160"/>
                            </p:stCondLst>
                            <p:childTnLst>
                              <p:par>
                                <p:cTn xmlns:p="http://schemas.openxmlformats.org/presentationml/2006/main" id="21" presetID="17" presetClass="entr" presetSubtype="10" fill="hold" grpId="0" nodeType="afterEffect">
                                  <p:stCondLst>
                                    <p:cond delay="120"/>
                                  </p:stCondLst>
                                  <p:childTnLst>
                                    <p:set>
                                      <p:cBhvr>
                                        <p:cTn id="22" dur="1" fill="hold">
                                          <p:stCondLst>
                                            <p:cond delay="0"/>
                                          </p:stCondLst>
                                        </p:cTn>
                                        <p:tgtEl>
                                          <p:spTgt spid="23"/>
                                        </p:tgtEl>
                                        <p:attrNameLst>
                                          <p:attrName>style.visibility</p:attrName>
                                        </p:attrNameLst>
                                      </p:cBhvr>
                                      <p:to>
                                        <p:strVal val="visible"/>
                                      </p:to>
                                    </p:set>
                                    <p:anim calcmode="lin" valueType="num">
                                      <p:cBhvr>
                                        <p:cTn id="23" dur="700" fill="hold"/>
                                        <p:tgtEl>
                                          <p:spTgt spid="23"/>
                                        </p:tgtEl>
                                        <p:attrNameLst>
                                          <p:attrName>ppt_w</p:attrName>
                                        </p:attrNameLst>
                                      </p:cBhvr>
                                      <p:tavLst>
                                        <p:tav tm="0">
                                          <p:val>
                                            <p:fltVal val="0"/>
                                          </p:val>
                                        </p:tav>
                                        <p:tav tm="100000">
                                          <p:val>
                                            <p:strVal val="#ppt_w"/>
                                          </p:val>
                                        </p:tav>
                                      </p:tavLst>
                                    </p:anim>
                                    <p:anim calcmode="lin" valueType="num">
                                      <p:cBhvr>
                                        <p:cTn id="24" dur="700" fill="hold"/>
                                        <p:tgtEl>
                                          <p:spTgt spid="23"/>
                                        </p:tgtEl>
                                        <p:attrNameLst>
                                          <p:attrName>ppt_h</p:attrName>
                                        </p:attrNameLst>
                                      </p:cBhvr>
                                      <p:tavLst>
                                        <p:tav tm="0">
                                          <p:val>
                                            <p:strVal val="#ppt_h"/>
                                          </p:val>
                                        </p:tav>
                                        <p:tav tm="100000">
                                          <p:val>
                                            <p:strVal val="#ppt_h"/>
                                          </p:val>
                                        </p:tav>
                                      </p:tavLst>
                                    </p:anim>
                                  </p:childTnLst>
                                </p:cTn>
                              </p:par>
                            </p:childTnLst>
                          </p:cTn>
                        </p:par>
                        <p:par>
                          <p:cTn id="25" fill="hold">
                            <p:stCondLst>
                              <p:cond delay="2980"/>
                            </p:stCondLst>
                            <p:childTnLst>
                              <p:par>
                                <p:cTn xmlns:p="http://schemas.openxmlformats.org/presentationml/2006/main" id="26" presetID="22" presetClass="entr" presetSubtype="4" fill="hold" grpId="0" nodeType="afterEffect">
                                  <p:stCondLst>
                                    <p:cond delay="120"/>
                                  </p:stCondLst>
                                  <p:childTnLst>
                                    <p:set>
                                      <p:cBhvr>
                                        <p:cTn id="27" dur="1" fill="hold">
                                          <p:stCondLst>
                                            <p:cond delay="0"/>
                                          </p:stCondLst>
                                        </p:cTn>
                                        <p:tgtEl>
                                          <p:spTgt spid="26"/>
                                        </p:tgtEl>
                                        <p:attrNameLst>
                                          <p:attrName>style.visibility</p:attrName>
                                        </p:attrNameLst>
                                      </p:cBhvr>
                                      <p:to>
                                        <p:strVal val="visible"/>
                                      </p:to>
                                    </p:set>
                                    <p:animEffect transition="in" filter="wipe(down)">
                                      <p:cBhvr>
                                        <p:cTn id="28" dur="450"/>
                                        <p:tgtEl>
                                          <p:spTgt spid="26"/>
                                        </p:tgtEl>
                                      </p:cBhvr>
                                    </p:animEffect>
                                  </p:childTnLst>
                                </p:cTn>
                              </p:par>
                            </p:childTnLst>
                          </p:cTn>
                        </p:par>
                        <p:par>
                          <p:cTn id="29" fill="hold">
                            <p:stCondLst>
                              <p:cond delay="3550"/>
                            </p:stCondLst>
                            <p:childTnLst>
                              <p:par>
                                <p:cTn xmlns:p="http://schemas.openxmlformats.org/presentationml/2006/main" id="30" presetID="4" presetClass="entr" presetSubtype="16" fill="hold" grpId="0" nodeType="afterEffect">
                                  <p:stCondLst>
                                    <p:cond delay="300"/>
                                  </p:stCondLst>
                                  <p:childTnLst>
                                    <p:set>
                                      <p:cBhvr>
                                        <p:cTn id="31" dur="1" fill="hold">
                                          <p:stCondLst>
                                            <p:cond delay="0"/>
                                          </p:stCondLst>
                                        </p:cTn>
                                        <p:tgtEl>
                                          <p:spTgt spid="31"/>
                                        </p:tgtEl>
                                        <p:attrNameLst>
                                          <p:attrName>style.visibility</p:attrName>
                                        </p:attrNameLst>
                                      </p:cBhvr>
                                      <p:to>
                                        <p:strVal val="visible"/>
                                      </p:to>
                                    </p:set>
                                    <p:animEffect transition="in" filter="box(in)">
                                      <p:cBhvr>
                                        <p:cTn id="32" dur="4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7" name="Group 7"/>
          <p:cNvGrpSpPr/>
          <p:nvPr/>
        </p:nvGrpSpPr>
        <p:grpSpPr>
          <a:xfrm>
            <a:off x="451104" y="384810"/>
            <a:ext cx="2572512" cy="234696"/>
            <a:chOff x="451104" y="384810"/>
            <a:chExt cx="2572512" cy="234696"/>
          </a:xfrm>
        </p:grpSpPr>
        <p:sp>
          <p:nvSpPr>
            <p:cNvPr id="6" name="TextBox 6"/>
            <p:cNvSpPr txBox="1"/>
            <p:nvPr/>
          </p:nvSpPr>
          <p:spPr>
            <a:xfrm>
              <a:off x="451104" y="384810"/>
              <a:ext cx="2572512"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FOUR · THE RECKONING</a:t>
              </a:r>
            </a:p>
          </p:txBody>
        </p:sp>
      </p:grpSp>
      <p:grpSp>
        <p:nvGrpSpPr>
          <p:cNvPr id="9" name="Group 9"/>
          <p:cNvGrpSpPr/>
          <p:nvPr/>
        </p:nvGrpSpPr>
        <p:grpSpPr>
          <a:xfrm>
            <a:off x="10303048" y="361950"/>
            <a:ext cx="1450802" cy="1733550"/>
            <a:chOff x="10303048" y="361950"/>
            <a:chExt cx="1450802" cy="1733550"/>
          </a:xfrm>
        </p:grpSpPr>
        <p:sp>
          <p:nvSpPr>
            <p:cNvPr id="8" name="TextBox 8"/>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12</a:t>
              </a:r>
            </a:p>
          </p:txBody>
        </p:sp>
      </p:grpSp>
      <p:grpSp>
        <p:nvGrpSpPr>
          <p:cNvPr id="11" name="Group 11"/>
          <p:cNvGrpSpPr/>
          <p:nvPr/>
        </p:nvGrpSpPr>
        <p:grpSpPr>
          <a:xfrm>
            <a:off x="443484" y="832485"/>
            <a:ext cx="3409383" cy="528066"/>
            <a:chOff x="443484" y="832485"/>
            <a:chExt cx="3409383" cy="528066"/>
          </a:xfrm>
        </p:grpSpPr>
        <p:sp>
          <p:nvSpPr>
            <p:cNvPr id="10" name="TextBox 10"/>
            <p:cNvSpPr txBox="1"/>
            <p:nvPr/>
          </p:nvSpPr>
          <p:spPr>
            <a:xfrm>
              <a:off x="443484" y="832485"/>
              <a:ext cx="3409383"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The public verdict</a:t>
              </a:r>
            </a:p>
          </p:txBody>
        </p:sp>
      </p:grpSp>
      <p:grpSp>
        <p:nvGrpSpPr>
          <p:cNvPr id="16" name="Group 16"/>
          <p:cNvGrpSpPr/>
          <p:nvPr/>
        </p:nvGrpSpPr>
        <p:grpSpPr>
          <a:xfrm>
            <a:off x="457200" y="1790700"/>
            <a:ext cx="7543800" cy="2343150"/>
            <a:chOff x="457200" y="1790700"/>
            <a:chExt cx="7543800" cy="2343150"/>
          </a:xfrm>
        </p:grpSpPr>
        <p:sp>
          <p:nvSpPr>
            <p:cNvPr id="12" name="Rectangle 12"/>
            <p:cNvSpPr/>
            <p:nvPr/>
          </p:nvSpPr>
          <p:spPr>
            <a:xfrm>
              <a:off x="457200" y="1790700"/>
              <a:ext cx="7543800" cy="2343150"/>
            </a:xfrm>
            <a:prstGeom prst="rect">
              <a:avLst/>
            </a:prstGeom>
            <a:solidFill>
              <a:schemeClr val="accent1"/>
            </a:solidFill>
            <a:ln>
              <a:noFill/>
            </a:ln>
          </p:spPr>
        </p:sp>
        <p:sp>
          <p:nvSpPr>
            <p:cNvPr id="13" name="TextBox 13"/>
            <p:cNvSpPr txBox="1"/>
            <p:nvPr/>
          </p:nvSpPr>
          <p:spPr>
            <a:xfrm>
              <a:off x="749427" y="1999774"/>
              <a:ext cx="6521477" cy="1436560"/>
            </a:xfrm>
            <a:prstGeom prst="rect">
              <a:avLst/>
            </a:prstGeom>
            <a:noFill/>
            <a:ln>
              <a:noFill/>
            </a:ln>
          </p:spPr>
          <p:txBody>
            <a:bodyPr wrap="none" lIns="0" tIns="0" rIns="0" bIns="0" anchor="t" anchorCtr="0">
              <a:spAutoFit/>
            </a:bodyPr>
            <a:lstStyle/>
            <a:p>
              <a:pPr algn="l">
                <a:lnSpc>
                  <a:spcPts val="3750"/>
                </a:lnSpc>
              </a:pPr>
              <a:r>
                <a:rPr lang="en" sz="2480" dirty="0">
                  <a:solidFill>
                    <a:srgbClr val="F2F0EA"/>
                  </a:solidFill>
                  <a:latin typeface="+mj-lt"/>
                  <a:ea typeface="+mj-ea"/>
                  <a:cs typeface="+mj-cs"/>
                </a:rPr>
                <a:t>Few styles in history can have been met</a:t>
              </a:r>
              <a:br/>
              <a:r>
                <a:rPr lang="en" sz="2480" dirty="0">
                  <a:solidFill>
                    <a:srgbClr val="F2F0EA"/>
                  </a:solidFill>
                  <a:latin typeface="+mj-lt"/>
                  <a:ea typeface="+mj-ea"/>
                  <a:cs typeface="+mj-cs"/>
                </a:rPr>
                <a:t>with so many pleas from its users to</a:t>
              </a:r>
              <a:br/>
              <a:r>
                <a:rPr lang="en" sz="2480" dirty="0">
                  <a:solidFill>
                    <a:srgbClr val="F2F0EA"/>
                  </a:solidFill>
                  <a:latin typeface="+mj-lt"/>
                  <a:ea typeface="+mj-ea"/>
                  <a:cs typeface="+mj-cs"/>
                </a:rPr>
                <a:t>see it destroyed.</a:t>
              </a:r>
            </a:p>
          </p:txBody>
        </p:sp>
        <p:sp>
          <p:nvSpPr>
            <p:cNvPr id="14" name="TextBox 14"/>
            <p:cNvSpPr txBox="1"/>
            <p:nvPr/>
          </p:nvSpPr>
          <p:spPr>
            <a:xfrm>
              <a:off x="755904" y="3375660"/>
              <a:ext cx="1527048" cy="234696"/>
            </a:xfrm>
            <a:prstGeom prst="rect">
              <a:avLst/>
            </a:prstGeom>
            <a:noFill/>
            <a:ln>
              <a:noFill/>
            </a:ln>
          </p:spPr>
          <p:txBody>
            <a:bodyPr wrap="none" lIns="0" tIns="0" rIns="0" bIns="0" anchor="t" anchorCtr="0">
              <a:spAutoFit/>
            </a:bodyPr>
            <a:lstStyle/>
            <a:p>
              <a:pPr algn="l"/>
              <a:r>
                <a:rPr lang="en" sz="1200" spc="105" dirty="0">
                  <a:solidFill>
                    <a:schemeClr val="accent2"/>
                  </a:solidFill>
                  <a:latin typeface="Consolas"/>
                  <a:ea typeface="Consolas"/>
                  <a:cs typeface="Consolas"/>
                </a:rPr>
                <a:t>— SIMON JENKINS</a:t>
              </a:r>
            </a:p>
          </p:txBody>
        </p:sp>
        <p:sp>
          <p:nvSpPr>
            <p:cNvPr id="15" name="TextBox 15"/>
            <p:cNvSpPr txBox="1"/>
            <p:nvPr/>
          </p:nvSpPr>
          <p:spPr>
            <a:xfrm>
              <a:off x="755904" y="3642360"/>
              <a:ext cx="5597652" cy="444246"/>
            </a:xfrm>
            <a:prstGeom prst="rect">
              <a:avLst/>
            </a:prstGeom>
            <a:noFill/>
            <a:ln>
              <a:noFill/>
            </a:ln>
          </p:spPr>
          <p:txBody>
            <a:bodyPr wrap="none" lIns="0" tIns="0" rIns="0" bIns="0" anchor="t" anchorCtr="0">
              <a:spAutoFit/>
            </a:bodyPr>
            <a:lstStyle/>
            <a:p>
              <a:pPr algn="l">
                <a:lnSpc>
                  <a:spcPts val="1650"/>
                </a:lnSpc>
              </a:pPr>
              <a:r>
                <a:rPr lang="en" sz="1200" dirty="0">
                  <a:solidFill>
                    <a:schemeClr val="accent6"/>
                  </a:solidFill>
                  <a:latin typeface="Consolas"/>
                  <a:ea typeface="Consolas"/>
                  <a:cs typeface="Consolas"/>
                </a:rPr>
                <a:t>A 2014 article in The Economist noted that a campaign to demolish a building</a:t>
              </a:r>
              <a:br/>
              <a:r>
                <a:rPr lang="en" sz="1200" dirty="0">
                  <a:solidFill>
                    <a:schemeClr val="accent6"/>
                  </a:solidFill>
                  <a:latin typeface="Consolas"/>
                  <a:ea typeface="Consolas"/>
                  <a:cs typeface="Consolas"/>
                </a:rPr>
                <a:t>will usually be directed against a brutalist one.</a:t>
              </a:r>
            </a:p>
          </p:txBody>
        </p:sp>
      </p:grpSp>
      <p:grpSp>
        <p:nvGrpSpPr>
          <p:cNvPr id="19" name="Group 19"/>
          <p:cNvGrpSpPr/>
          <p:nvPr/>
        </p:nvGrpSpPr>
        <p:grpSpPr>
          <a:xfrm>
            <a:off x="438150" y="4267200"/>
            <a:ext cx="5770245" cy="1733550"/>
            <a:chOff x="438150" y="4267200"/>
            <a:chExt cx="5770245" cy="1733550"/>
          </a:xfrm>
        </p:grpSpPr>
        <p:sp>
          <p:nvSpPr>
            <p:cNvPr id="17" name="TextBox 17"/>
            <p:cNvSpPr txBox="1"/>
            <p:nvPr/>
          </p:nvSpPr>
          <p:spPr>
            <a:xfrm>
              <a:off x="438150" y="4267200"/>
              <a:ext cx="744451" cy="1733550"/>
            </a:xfrm>
            <a:prstGeom prst="rect">
              <a:avLst/>
            </a:prstGeom>
            <a:noFill/>
            <a:ln>
              <a:noFill/>
            </a:ln>
          </p:spPr>
          <p:txBody>
            <a:bodyPr wrap="none" lIns="0" tIns="0" rIns="0" bIns="0" anchor="t" anchorCtr="0">
              <a:spAutoFit/>
            </a:bodyPr>
            <a:lstStyle/>
            <a:p>
              <a:pPr algn="l"/>
              <a:r>
                <a:rPr lang="en" sz="9000" dirty="0">
                  <a:solidFill>
                    <a:schemeClr val="accent2"/>
                  </a:solidFill>
                  <a:latin typeface="+mj-lt"/>
                  <a:ea typeface="+mj-ea"/>
                  <a:cs typeface="+mj-cs"/>
                </a:rPr>
                <a:t>8</a:t>
              </a:r>
            </a:p>
          </p:txBody>
        </p:sp>
        <p:sp>
          <p:nvSpPr>
            <p:cNvPr id="18" name="TextBox 18"/>
            <p:cNvSpPr txBox="1"/>
            <p:nvPr/>
          </p:nvSpPr>
          <p:spPr>
            <a:xfrm>
              <a:off x="1421130" y="4505325"/>
              <a:ext cx="4787265" cy="10934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 xml:space="preserve">In 2005 the British TV programme </a:t>
              </a:r>
              <a:r>
                <a:rPr lang="en" sz="1500" i="1" dirty="0">
                  <a:solidFill>
                    <a:schemeClr val="dk1"/>
                  </a:solidFill>
                  <a:latin typeface="+mn-lt"/>
                  <a:ea typeface="+mn-ea"/>
                  <a:cs typeface="+mn-cs"/>
                </a:rPr>
                <a:t>Demolition</a:t>
              </a:r>
              <a:r>
                <a:rPr lang="en" sz="1500" dirty="0">
                  <a:solidFill>
                    <a:schemeClr val="dk1"/>
                  </a:solidFill>
                  <a:latin typeface="+mn-lt"/>
                  <a:ea typeface="+mn-ea"/>
                  <a:cs typeface="+mn-cs"/>
                </a:rPr>
                <a:t xml:space="preserve"> ran a</a:t>
              </a:r>
              <a:br/>
              <a:r>
                <a:rPr lang="en" sz="1500" dirty="0">
                  <a:solidFill>
                    <a:schemeClr val="dk1"/>
                  </a:solidFill>
                  <a:latin typeface="+mn-lt"/>
                  <a:ea typeface="+mn-ea"/>
                  <a:cs typeface="+mn-cs"/>
                </a:rPr>
                <a:t>public vote to select twelve buildings that ought to</a:t>
              </a:r>
              <a:br/>
              <a:r>
                <a:rPr lang="en" sz="1500" dirty="0">
                  <a:solidFill>
                    <a:schemeClr val="dk1"/>
                  </a:solidFill>
                  <a:latin typeface="+mn-lt"/>
                  <a:ea typeface="+mn-ea"/>
                  <a:cs typeface="+mn-cs"/>
                </a:rPr>
                <a:t>be demolished — eight of those selected were</a:t>
              </a:r>
              <a:br/>
              <a:r>
                <a:rPr lang="en" sz="1500" dirty="0">
                  <a:solidFill>
                    <a:schemeClr val="dk1"/>
                  </a:solidFill>
                  <a:latin typeface="+mn-lt"/>
                  <a:ea typeface="+mn-ea"/>
                  <a:cs typeface="+mn-cs"/>
                </a:rPr>
                <a:t>brutalist.</a:t>
              </a:r>
            </a:p>
          </p:txBody>
        </p:sp>
      </p:grpSp>
      <p:grpSp>
        <p:nvGrpSpPr>
          <p:cNvPr id="21" name="Group 21"/>
          <p:cNvGrpSpPr/>
          <p:nvPr/>
        </p:nvGrpSpPr>
        <p:grpSpPr>
          <a:xfrm>
            <a:off x="449580" y="5724525"/>
            <a:ext cx="5958840" cy="826770"/>
            <a:chOff x="449580" y="5724525"/>
            <a:chExt cx="5958840" cy="826770"/>
          </a:xfrm>
        </p:grpSpPr>
        <p:sp>
          <p:nvSpPr>
            <p:cNvPr id="20" name="TextBox 20"/>
            <p:cNvSpPr txBox="1"/>
            <p:nvPr/>
          </p:nvSpPr>
          <p:spPr>
            <a:xfrm>
              <a:off x="449580" y="5724525"/>
              <a:ext cx="5958840" cy="8267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Concrete façades do not age well in damp maritime climates:</a:t>
              </a:r>
              <a:br/>
              <a:r>
                <a:rPr lang="en" sz="1500" dirty="0">
                  <a:solidFill>
                    <a:schemeClr val="dk1"/>
                  </a:solidFill>
                  <a:latin typeface="+mn-lt"/>
                  <a:ea typeface="+mn-ea"/>
                  <a:cs typeface="+mn-cs"/>
                </a:rPr>
                <a:t>water stains, moss and lichen, rust from the reinforcing bars.</a:t>
              </a:r>
              <a:br/>
              <a:r>
                <a:rPr lang="en" sz="1500" dirty="0">
                  <a:solidFill>
                    <a:schemeClr val="dk1"/>
                  </a:solidFill>
                  <a:latin typeface="+mn-lt"/>
                  <a:ea typeface="+mn-ea"/>
                  <a:cs typeface="+mn-cs"/>
                </a:rPr>
                <a:t>Critics add the "cold" look and an air of totalitarianism.</a:t>
              </a:r>
            </a:p>
          </p:txBody>
        </p:sp>
      </p:grpSp>
      <p:grpSp>
        <p:nvGrpSpPr>
          <p:cNvPr id="25" name="Group 25"/>
          <p:cNvGrpSpPr/>
          <p:nvPr/>
        </p:nvGrpSpPr>
        <p:grpSpPr>
          <a:xfrm>
            <a:off x="8375904" y="1790700"/>
            <a:ext cx="3358896" cy="4639056"/>
            <a:chOff x="8375904" y="1790700"/>
            <a:chExt cx="3358896" cy="4639056"/>
          </a:xfrm>
        </p:grpSpPr>
        <p:pic>
          <p:nvPicPr>
            <p:cNvPr id="22" name="Image 22"/>
            <p:cNvPicPr>
              <a:picLocks noChangeAspect="1"/>
            </p:cNvPicPr>
            <p:nvPr/>
          </p:nvPicPr>
          <p:blipFill>
            <a:blip r:embed="rId2"/>
            <a:srcRect l="20798" t="0" r="20798" b="0"/>
            <a:stretch>
              <a:fillRect/>
            </a:stretch>
          </p:blipFill>
          <p:spPr>
            <a:xfrm>
              <a:off x="8382000" y="1790700"/>
              <a:ext cx="3352800" cy="3829050"/>
            </a:xfrm>
            <a:prstGeom prst="rect">
              <a:avLst/>
            </a:prstGeom>
          </p:spPr>
        </p:pic>
        <p:sp>
          <p:nvSpPr>
            <p:cNvPr id="23" name="Rectangle 23"/>
            <p:cNvSpPr/>
            <p:nvPr/>
          </p:nvSpPr>
          <p:spPr>
            <a:xfrm>
              <a:off x="8382000" y="1790700"/>
              <a:ext cx="3352800" cy="3829050"/>
            </a:xfrm>
            <a:prstGeom prst="rect">
              <a:avLst/>
            </a:prstGeom>
            <a:noFill/>
            <a:ln w="38100">
              <a:solidFill>
                <a:schemeClr val="accent1"/>
              </a:solidFill>
            </a:ln>
          </p:spPr>
        </p:sp>
        <p:sp>
          <p:nvSpPr>
            <p:cNvPr id="24" name="TextBox 24"/>
            <p:cNvSpPr txBox="1"/>
            <p:nvPr/>
          </p:nvSpPr>
          <p:spPr>
            <a:xfrm>
              <a:off x="8375904" y="5775960"/>
              <a:ext cx="2564892" cy="653796"/>
            </a:xfrm>
            <a:prstGeom prst="rect">
              <a:avLst/>
            </a:prstGeom>
            <a:noFill/>
            <a:ln>
              <a:noFill/>
            </a:ln>
          </p:spPr>
          <p:txBody>
            <a:bodyPr wrap="none" lIns="0" tIns="0" rIns="0" bIns="0" anchor="t" anchorCtr="0">
              <a:spAutoFit/>
            </a:bodyPr>
            <a:lstStyle/>
            <a:p>
              <a:pPr algn="l">
                <a:lnSpc>
                  <a:spcPts val="1650"/>
                </a:lnSpc>
              </a:pPr>
              <a:r>
                <a:rPr lang="en" sz="1200" dirty="0">
                  <a:solidFill>
                    <a:schemeClr val="accent5"/>
                  </a:solidFill>
                  <a:latin typeface="Consolas"/>
                  <a:ea typeface="Consolas"/>
                  <a:cs typeface="Consolas"/>
                </a:rPr>
                <a:t>The Queen Elizabeth Square flats</a:t>
              </a:r>
              <a:br/>
              <a:r>
                <a:rPr lang="en" sz="1200" dirty="0">
                  <a:solidFill>
                    <a:schemeClr val="accent5"/>
                  </a:solidFill>
                  <a:latin typeface="Consolas"/>
                  <a:ea typeface="Consolas"/>
                  <a:cs typeface="Consolas"/>
                </a:rPr>
                <a:t>in Glasgow (1962) were demolished</a:t>
              </a:r>
              <a:br/>
              <a:r>
                <a:rPr lang="en" sz="1200" dirty="0">
                  <a:solidFill>
                    <a:schemeClr val="accent5"/>
                  </a:solidFill>
                  <a:latin typeface="Consolas"/>
                  <a:ea typeface="Consolas"/>
                  <a:cs typeface="Consolas"/>
                </a:rPr>
                <a:t>in 1993.</a:t>
              </a:r>
            </a:p>
          </p:txBody>
        </p:sp>
      </p:grpSp>
      <p:grpSp>
        <p:nvGrpSpPr>
          <p:cNvPr id="28" name="Group 28"/>
          <p:cNvGrpSpPr/>
          <p:nvPr/>
        </p:nvGrpSpPr>
        <p:grpSpPr>
          <a:xfrm>
            <a:off x="452438" y="6570345"/>
            <a:ext cx="11287124" cy="176212"/>
            <a:chOff x="452438" y="6570345"/>
            <a:chExt cx="11287124" cy="176212"/>
          </a:xfrm>
        </p:grpSpPr>
        <p:sp>
          <p:nvSpPr>
            <p:cNvPr id="26" name="TextBox 26"/>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27" name="TextBox 27"/>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12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450"/>
                                        <p:tgtEl>
                                          <p:spTgt spid="7"/>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450"/>
                                        <p:tgtEl>
                                          <p:spTgt spid="9"/>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450"/>
                                        <p:tgtEl>
                                          <p:spTgt spid="11"/>
                                        </p:tgtEl>
                                      </p:cBhvr>
                                    </p:animEffect>
                                  </p:childTnLst>
                                </p:cTn>
                              </p:par>
                            </p:childTnLst>
                          </p:cTn>
                        </p:par>
                        <p:par>
                          <p:cTn id="16" fill="hold">
                            <p:stCondLst>
                              <p:cond delay="1590"/>
                            </p:stCondLst>
                            <p:childTnLst>
                              <p:par>
                                <p:cTn xmlns:p="http://schemas.openxmlformats.org/presentationml/2006/main" id="17" presetID="16" presetClass="entr" presetSubtype="21" fill="hold" grpId="0" nodeType="afterEffect">
                                  <p:stCondLst>
                                    <p:cond delay="120"/>
                                  </p:stCondLst>
                                  <p:childTnLst>
                                    <p:set>
                                      <p:cBhvr>
                                        <p:cTn id="18" dur="1" fill="hold">
                                          <p:stCondLst>
                                            <p:cond delay="0"/>
                                          </p:stCondLst>
                                        </p:cTn>
                                        <p:tgtEl>
                                          <p:spTgt spid="16"/>
                                        </p:tgtEl>
                                        <p:attrNameLst>
                                          <p:attrName>style.visibility</p:attrName>
                                        </p:attrNameLst>
                                      </p:cBhvr>
                                      <p:to>
                                        <p:strVal val="visible"/>
                                      </p:to>
                                    </p:set>
                                    <p:animEffect transition="in" filter="barn(inVertical)">
                                      <p:cBhvr>
                                        <p:cTn id="19" dur="700"/>
                                        <p:tgtEl>
                                          <p:spTgt spid="16"/>
                                        </p:tgtEl>
                                      </p:cBhvr>
                                    </p:animEffect>
                                  </p:childTnLst>
                                </p:cTn>
                              </p:par>
                            </p:childTnLst>
                          </p:cTn>
                        </p:par>
                        <p:par>
                          <p:cTn id="20" fill="hold">
                            <p:stCondLst>
                              <p:cond delay="2410"/>
                            </p:stCondLst>
                            <p:childTnLst>
                              <p:par>
                                <p:cTn xmlns:p="http://schemas.openxmlformats.org/presentationml/2006/main" id="21" presetID="17" presetClass="entr" presetSubtype="10" fill="hold" grpId="0" nodeType="afterEffect">
                                  <p:stCondLst>
                                    <p:cond delay="120"/>
                                  </p:stCondLst>
                                  <p:childTnLst>
                                    <p:set>
                                      <p:cBhvr>
                                        <p:cTn id="22" dur="1" fill="hold">
                                          <p:stCondLst>
                                            <p:cond delay="0"/>
                                          </p:stCondLst>
                                        </p:cTn>
                                        <p:tgtEl>
                                          <p:spTgt spid="19"/>
                                        </p:tgtEl>
                                        <p:attrNameLst>
                                          <p:attrName>style.visibility</p:attrName>
                                        </p:attrNameLst>
                                      </p:cBhvr>
                                      <p:to>
                                        <p:strVal val="visible"/>
                                      </p:to>
                                    </p:set>
                                    <p:anim calcmode="lin" valueType="num">
                                      <p:cBhvr>
                                        <p:cTn id="23" dur="600" fill="hold"/>
                                        <p:tgtEl>
                                          <p:spTgt spid="19"/>
                                        </p:tgtEl>
                                        <p:attrNameLst>
                                          <p:attrName>ppt_w</p:attrName>
                                        </p:attrNameLst>
                                      </p:cBhvr>
                                      <p:tavLst>
                                        <p:tav tm="0">
                                          <p:val>
                                            <p:fltVal val="0"/>
                                          </p:val>
                                        </p:tav>
                                        <p:tav tm="100000">
                                          <p:val>
                                            <p:strVal val="#ppt_w"/>
                                          </p:val>
                                        </p:tav>
                                      </p:tavLst>
                                    </p:anim>
                                    <p:anim calcmode="lin" valueType="num">
                                      <p:cBhvr>
                                        <p:cTn id="24" dur="600" fill="hold"/>
                                        <p:tgtEl>
                                          <p:spTgt spid="19"/>
                                        </p:tgtEl>
                                        <p:attrNameLst>
                                          <p:attrName>ppt_h</p:attrName>
                                        </p:attrNameLst>
                                      </p:cBhvr>
                                      <p:tavLst>
                                        <p:tav tm="0">
                                          <p:val>
                                            <p:strVal val="#ppt_h"/>
                                          </p:val>
                                        </p:tav>
                                        <p:tav tm="100000">
                                          <p:val>
                                            <p:strVal val="#ppt_h"/>
                                          </p:val>
                                        </p:tav>
                                      </p:tavLst>
                                    </p:anim>
                                  </p:childTnLst>
                                </p:cTn>
                              </p:par>
                            </p:childTnLst>
                          </p:cTn>
                        </p:par>
                        <p:par>
                          <p:cTn id="25" fill="hold">
                            <p:stCondLst>
                              <p:cond delay="3130"/>
                            </p:stCondLst>
                            <p:childTnLst>
                              <p:par>
                                <p:cTn xmlns:p="http://schemas.openxmlformats.org/presentationml/2006/main" id="26" presetID="23" presetClass="entr" presetSubtype="16" fill="hold" grpId="0" nodeType="afterEffect">
                                  <p:stCondLst>
                                    <p:cond delay="120"/>
                                  </p:stCondLst>
                                  <p:childTnLst>
                                    <p:set>
                                      <p:cBhvr>
                                        <p:cTn id="27" dur="1" fill="hold">
                                          <p:stCondLst>
                                            <p:cond delay="0"/>
                                          </p:stCondLst>
                                        </p:cTn>
                                        <p:tgtEl>
                                          <p:spTgt spid="25"/>
                                        </p:tgtEl>
                                        <p:attrNameLst>
                                          <p:attrName>style.visibility</p:attrName>
                                        </p:attrNameLst>
                                      </p:cBhvr>
                                      <p:to>
                                        <p:strVal val="visible"/>
                                      </p:to>
                                    </p:set>
                                    <p:anim calcmode="lin" valueType="num">
                                      <p:cBhvr>
                                        <p:cTn id="28" dur="800" fill="hold"/>
                                        <p:tgtEl>
                                          <p:spTgt spid="25"/>
                                        </p:tgtEl>
                                        <p:attrNameLst>
                                          <p:attrName>ppt_w</p:attrName>
                                        </p:attrNameLst>
                                      </p:cBhvr>
                                      <p:tavLst>
                                        <p:tav tm="0">
                                          <p:val>
                                            <p:fltVal val="0"/>
                                          </p:val>
                                        </p:tav>
                                        <p:tav tm="100000">
                                          <p:val>
                                            <p:strVal val="#ppt_w"/>
                                          </p:val>
                                        </p:tav>
                                      </p:tavLst>
                                    </p:anim>
                                    <p:anim calcmode="lin" valueType="num">
                                      <p:cBhvr>
                                        <p:cTn id="29" dur="800" fill="hold"/>
                                        <p:tgtEl>
                                          <p:spTgt spid="25"/>
                                        </p:tgtEl>
                                        <p:attrNameLst>
                                          <p:attrName>ppt_h</p:attrName>
                                        </p:attrNameLst>
                                      </p:cBhvr>
                                      <p:tavLst>
                                        <p:tav tm="0">
                                          <p:val>
                                            <p:fltVal val="0"/>
                                          </p:val>
                                        </p:tav>
                                        <p:tav tm="100000">
                                          <p:val>
                                            <p:strVal val="#ppt_h"/>
                                          </p:val>
                                        </p:tav>
                                      </p:tavLst>
                                    </p:anim>
                                  </p:childTnLst>
                                </p:cTn>
                              </p:par>
                            </p:childTnLst>
                          </p:cTn>
                        </p:par>
                        <p:par>
                          <p:cTn id="30" fill="hold">
                            <p:stCondLst>
                              <p:cond delay="4050"/>
                            </p:stCondLst>
                            <p:childTnLst>
                              <p:par>
                                <p:cTn xmlns:p="http://schemas.openxmlformats.org/presentationml/2006/main" id="31" presetID="22" presetClass="entr" presetSubtype="4" fill="hold" grpId="0" nodeType="afterEffect">
                                  <p:stCondLst>
                                    <p:cond delay="120"/>
                                  </p:stCondLst>
                                  <p:childTnLst>
                                    <p:set>
                                      <p:cBhvr>
                                        <p:cTn id="32" dur="1" fill="hold">
                                          <p:stCondLst>
                                            <p:cond delay="0"/>
                                          </p:stCondLst>
                                        </p:cTn>
                                        <p:tgtEl>
                                          <p:spTgt spid="21"/>
                                        </p:tgtEl>
                                        <p:attrNameLst>
                                          <p:attrName>style.visibility</p:attrName>
                                        </p:attrNameLst>
                                      </p:cBhvr>
                                      <p:to>
                                        <p:strVal val="visible"/>
                                      </p:to>
                                    </p:set>
                                    <p:animEffect transition="in" filter="wipe(down)">
                                      <p:cBhvr>
                                        <p:cTn id="33" dur="4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Line 5"/>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7" name="Group 7"/>
          <p:cNvGrpSpPr/>
          <p:nvPr/>
        </p:nvGrpSpPr>
        <p:grpSpPr>
          <a:xfrm>
            <a:off x="451104" y="384810"/>
            <a:ext cx="2572512" cy="234696"/>
            <a:chOff x="451104" y="384810"/>
            <a:chExt cx="2572512" cy="234696"/>
          </a:xfrm>
        </p:grpSpPr>
        <p:sp>
          <p:nvSpPr>
            <p:cNvPr id="6" name="TextBox 6"/>
            <p:cNvSpPr txBox="1"/>
            <p:nvPr/>
          </p:nvSpPr>
          <p:spPr>
            <a:xfrm>
              <a:off x="451104" y="384810"/>
              <a:ext cx="2572512"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FOUR · THE RECKONING</a:t>
              </a:r>
            </a:p>
          </p:txBody>
        </p:sp>
      </p:grpSp>
      <p:grpSp>
        <p:nvGrpSpPr>
          <p:cNvPr id="9" name="Group 9"/>
          <p:cNvGrpSpPr/>
          <p:nvPr/>
        </p:nvGrpSpPr>
        <p:grpSpPr>
          <a:xfrm>
            <a:off x="10303048" y="361950"/>
            <a:ext cx="1450802" cy="1733550"/>
            <a:chOff x="10303048" y="361950"/>
            <a:chExt cx="1450802" cy="1733550"/>
          </a:xfrm>
        </p:grpSpPr>
        <p:sp>
          <p:nvSpPr>
            <p:cNvPr id="8" name="TextBox 8"/>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13</a:t>
              </a:r>
            </a:p>
          </p:txBody>
        </p:sp>
      </p:grpSp>
      <p:grpSp>
        <p:nvGrpSpPr>
          <p:cNvPr id="11" name="Group 11"/>
          <p:cNvGrpSpPr/>
          <p:nvPr/>
        </p:nvGrpSpPr>
        <p:grpSpPr>
          <a:xfrm>
            <a:off x="443484" y="832485"/>
            <a:ext cx="3067722" cy="528066"/>
            <a:chOff x="443484" y="832485"/>
            <a:chExt cx="3067722" cy="528066"/>
          </a:xfrm>
        </p:grpSpPr>
        <p:sp>
          <p:nvSpPr>
            <p:cNvPr id="10" name="TextBox 10"/>
            <p:cNvSpPr txBox="1"/>
            <p:nvPr/>
          </p:nvSpPr>
          <p:spPr>
            <a:xfrm>
              <a:off x="443484" y="832485"/>
              <a:ext cx="3067722"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The score sheet</a:t>
              </a:r>
            </a:p>
          </p:txBody>
        </p:sp>
      </p:grpSp>
      <p:grpSp>
        <p:nvGrpSpPr>
          <p:cNvPr id="76" name="Group 76"/>
          <p:cNvGrpSpPr/>
          <p:nvPr/>
        </p:nvGrpSpPr>
        <p:grpSpPr>
          <a:xfrm>
            <a:off x="457200" y="1790700"/>
            <a:ext cx="11277600" cy="4371975"/>
            <a:chOff x="457200" y="1790700"/>
            <a:chExt cx="11277600" cy="4371975"/>
          </a:xfrm>
        </p:grpSpPr>
        <p:sp>
          <p:nvSpPr>
            <p:cNvPr id="12" name="Rectangle 12"/>
            <p:cNvSpPr/>
            <p:nvPr/>
          </p:nvSpPr>
          <p:spPr>
            <a:xfrm>
              <a:off x="457200" y="1790700"/>
              <a:ext cx="11277600" cy="285750"/>
            </a:xfrm>
            <a:prstGeom prst="rect">
              <a:avLst/>
            </a:prstGeom>
            <a:solidFill>
              <a:schemeClr val="accent1"/>
            </a:solidFill>
            <a:ln>
              <a:noFill/>
            </a:ln>
          </p:spPr>
        </p:sp>
        <p:sp>
          <p:nvSpPr>
            <p:cNvPr id="13" name="Line 13"/>
            <p:cNvSpPr/>
            <p:nvPr/>
          </p:nvSpPr>
          <p:spPr>
            <a:xfrm>
              <a:off x="457200" y="1790700"/>
              <a:ext cx="11277600" cy="9525"/>
            </a:xfrm>
            <a:custGeom>
              <a:avLst/>
              <a:gdLst/>
              <a:ahLst/>
              <a:cxnLst/>
              <a:rect l="l" t="t" r="r" b="b"/>
              <a:pathLst>
                <a:path w="11277600" h="9525">
                  <a:moveTo>
                    <a:pt x="0" y="0"/>
                  </a:moveTo>
                  <a:lnTo>
                    <a:pt x="11277600" y="0"/>
                  </a:lnTo>
                </a:path>
              </a:pathLst>
            </a:custGeom>
            <a:noFill/>
            <a:ln w="19050">
              <a:solidFill>
                <a:schemeClr val="accent1"/>
              </a:solidFill>
            </a:ln>
          </p:spPr>
        </p:sp>
        <p:sp>
          <p:nvSpPr>
            <p:cNvPr id="14" name="TextBox 14"/>
            <p:cNvSpPr txBox="1"/>
            <p:nvPr/>
          </p:nvSpPr>
          <p:spPr>
            <a:xfrm>
              <a:off x="527304" y="1851660"/>
              <a:ext cx="800771" cy="234696"/>
            </a:xfrm>
            <a:prstGeom prst="rect">
              <a:avLst/>
            </a:prstGeom>
            <a:noFill/>
            <a:ln>
              <a:noFill/>
            </a:ln>
          </p:spPr>
          <p:txBody>
            <a:bodyPr wrap="none" lIns="0" tIns="0" rIns="0" bIns="0" anchor="t" anchorCtr="0">
              <a:spAutoFit/>
            </a:bodyPr>
            <a:lstStyle/>
            <a:p>
              <a:pPr algn="l"/>
              <a:r>
                <a:rPr lang="en" sz="1200" b="1" spc="90" dirty="0">
                  <a:solidFill>
                    <a:srgbClr val="F2F0EA"/>
                  </a:solidFill>
                  <a:latin typeface="Consolas"/>
                  <a:ea typeface="Consolas"/>
                  <a:cs typeface="Consolas"/>
                </a:rPr>
                <a:t>BUILDING</a:t>
              </a:r>
            </a:p>
          </p:txBody>
        </p:sp>
        <p:sp>
          <p:nvSpPr>
            <p:cNvPr id="15" name="TextBox 15"/>
            <p:cNvSpPr txBox="1"/>
            <p:nvPr/>
          </p:nvSpPr>
          <p:spPr>
            <a:xfrm>
              <a:off x="4527804" y="1851660"/>
              <a:ext cx="956950" cy="234696"/>
            </a:xfrm>
            <a:prstGeom prst="rect">
              <a:avLst/>
            </a:prstGeom>
            <a:noFill/>
            <a:ln>
              <a:noFill/>
            </a:ln>
          </p:spPr>
          <p:txBody>
            <a:bodyPr wrap="none" lIns="0" tIns="0" rIns="0" bIns="0" anchor="t" anchorCtr="0">
              <a:spAutoFit/>
            </a:bodyPr>
            <a:lstStyle/>
            <a:p>
              <a:pPr algn="l"/>
              <a:r>
                <a:rPr lang="en" sz="1200" b="1" spc="90" dirty="0">
                  <a:solidFill>
                    <a:srgbClr val="F2F0EA"/>
                  </a:solidFill>
                  <a:latin typeface="Consolas"/>
                  <a:ea typeface="Consolas"/>
                  <a:cs typeface="Consolas"/>
                </a:rPr>
                <a:t>ARCHITECT</a:t>
              </a:r>
            </a:p>
          </p:txBody>
        </p:sp>
        <p:sp>
          <p:nvSpPr>
            <p:cNvPr id="16" name="TextBox 16"/>
            <p:cNvSpPr txBox="1"/>
            <p:nvPr/>
          </p:nvSpPr>
          <p:spPr>
            <a:xfrm>
              <a:off x="8337804" y="1851660"/>
              <a:ext cx="444886" cy="234696"/>
            </a:xfrm>
            <a:prstGeom prst="rect">
              <a:avLst/>
            </a:prstGeom>
            <a:noFill/>
            <a:ln>
              <a:noFill/>
            </a:ln>
          </p:spPr>
          <p:txBody>
            <a:bodyPr wrap="none" lIns="0" tIns="0" rIns="0" bIns="0" anchor="t" anchorCtr="0">
              <a:spAutoFit/>
            </a:bodyPr>
            <a:lstStyle/>
            <a:p>
              <a:pPr algn="l"/>
              <a:r>
                <a:rPr lang="en" sz="1200" b="1" spc="90" dirty="0">
                  <a:solidFill>
                    <a:srgbClr val="F2F0EA"/>
                  </a:solidFill>
                  <a:latin typeface="Consolas"/>
                  <a:ea typeface="Consolas"/>
                  <a:cs typeface="Consolas"/>
                </a:rPr>
                <a:t>YEAR</a:t>
              </a:r>
            </a:p>
          </p:txBody>
        </p:sp>
        <p:sp>
          <p:nvSpPr>
            <p:cNvPr id="17" name="TextBox 17"/>
            <p:cNvSpPr txBox="1"/>
            <p:nvPr/>
          </p:nvSpPr>
          <p:spPr>
            <a:xfrm>
              <a:off x="9385554" y="1851660"/>
              <a:ext cx="886541" cy="234696"/>
            </a:xfrm>
            <a:prstGeom prst="rect">
              <a:avLst/>
            </a:prstGeom>
            <a:noFill/>
            <a:ln>
              <a:noFill/>
            </a:ln>
          </p:spPr>
          <p:txBody>
            <a:bodyPr wrap="none" lIns="0" tIns="0" rIns="0" bIns="0" anchor="t" anchorCtr="0">
              <a:spAutoFit/>
            </a:bodyPr>
            <a:lstStyle/>
            <a:p>
              <a:pPr algn="l"/>
              <a:r>
                <a:rPr lang="en" sz="1200" b="1" spc="90" dirty="0">
                  <a:solidFill>
                    <a:srgbClr val="F2F0EA"/>
                  </a:solidFill>
                  <a:latin typeface="Consolas"/>
                  <a:ea typeface="Consolas"/>
                  <a:cs typeface="Consolas"/>
                </a:rPr>
                <a:t>OUTCOME</a:t>
              </a:r>
            </a:p>
          </p:txBody>
        </p:sp>
        <p:sp>
          <p:nvSpPr>
            <p:cNvPr id="18" name="Line 18"/>
            <p:cNvSpPr/>
            <p:nvPr/>
          </p:nvSpPr>
          <p:spPr>
            <a:xfrm>
              <a:off x="4457700" y="1790700"/>
              <a:ext cx="9525" cy="4362450"/>
            </a:xfrm>
            <a:custGeom>
              <a:avLst/>
              <a:gdLst/>
              <a:ahLst/>
              <a:cxnLst/>
              <a:rect l="l" t="t" r="r" b="b"/>
              <a:pathLst>
                <a:path w="9525" h="4362450">
                  <a:moveTo>
                    <a:pt x="0" y="0"/>
                  </a:moveTo>
                  <a:lnTo>
                    <a:pt x="0" y="4362450"/>
                  </a:lnTo>
                </a:path>
              </a:pathLst>
            </a:custGeom>
            <a:noFill/>
            <a:ln w="9525">
              <a:solidFill>
                <a:schemeClr val="accent6"/>
              </a:solidFill>
            </a:ln>
          </p:spPr>
        </p:sp>
        <p:sp>
          <p:nvSpPr>
            <p:cNvPr id="19" name="Line 19"/>
            <p:cNvSpPr/>
            <p:nvPr/>
          </p:nvSpPr>
          <p:spPr>
            <a:xfrm>
              <a:off x="8267700" y="1790700"/>
              <a:ext cx="9525" cy="4362450"/>
            </a:xfrm>
            <a:custGeom>
              <a:avLst/>
              <a:gdLst/>
              <a:ahLst/>
              <a:cxnLst/>
              <a:rect l="l" t="t" r="r" b="b"/>
              <a:pathLst>
                <a:path w="9525" h="4362450">
                  <a:moveTo>
                    <a:pt x="0" y="0"/>
                  </a:moveTo>
                  <a:lnTo>
                    <a:pt x="0" y="4362450"/>
                  </a:lnTo>
                </a:path>
              </a:pathLst>
            </a:custGeom>
            <a:noFill/>
            <a:ln w="9525">
              <a:solidFill>
                <a:schemeClr val="accent6"/>
              </a:solidFill>
            </a:ln>
          </p:spPr>
        </p:sp>
        <p:sp>
          <p:nvSpPr>
            <p:cNvPr id="20" name="Line 20"/>
            <p:cNvSpPr/>
            <p:nvPr/>
          </p:nvSpPr>
          <p:spPr>
            <a:xfrm>
              <a:off x="9315450" y="1790700"/>
              <a:ext cx="9525" cy="4362450"/>
            </a:xfrm>
            <a:custGeom>
              <a:avLst/>
              <a:gdLst/>
              <a:ahLst/>
              <a:cxnLst/>
              <a:rect l="l" t="t" r="r" b="b"/>
              <a:pathLst>
                <a:path w="9525" h="4362450">
                  <a:moveTo>
                    <a:pt x="0" y="0"/>
                  </a:moveTo>
                  <a:lnTo>
                    <a:pt x="0" y="4362450"/>
                  </a:lnTo>
                </a:path>
              </a:pathLst>
            </a:custGeom>
            <a:noFill/>
            <a:ln w="9525">
              <a:solidFill>
                <a:schemeClr val="accent6"/>
              </a:solidFill>
            </a:ln>
          </p:spPr>
        </p:sp>
        <p:sp>
          <p:nvSpPr>
            <p:cNvPr id="21" name="Line 21"/>
            <p:cNvSpPr/>
            <p:nvPr/>
          </p:nvSpPr>
          <p:spPr>
            <a:xfrm>
              <a:off x="457200" y="2076450"/>
              <a:ext cx="11277600" cy="9525"/>
            </a:xfrm>
            <a:custGeom>
              <a:avLst/>
              <a:gdLst/>
              <a:ahLst/>
              <a:cxnLst/>
              <a:rect l="l" t="t" r="r" b="b"/>
              <a:pathLst>
                <a:path w="11277600" h="9525">
                  <a:moveTo>
                    <a:pt x="0" y="0"/>
                  </a:moveTo>
                  <a:lnTo>
                    <a:pt x="11277600" y="0"/>
                  </a:lnTo>
                </a:path>
              </a:pathLst>
            </a:custGeom>
            <a:noFill/>
            <a:ln w="38100">
              <a:solidFill>
                <a:schemeClr val="accent1"/>
              </a:solidFill>
            </a:ln>
          </p:spPr>
        </p:sp>
        <p:sp>
          <p:nvSpPr>
            <p:cNvPr id="22" name="TextBox 22"/>
            <p:cNvSpPr txBox="1"/>
            <p:nvPr/>
          </p:nvSpPr>
          <p:spPr>
            <a:xfrm>
              <a:off x="527304" y="2156460"/>
              <a:ext cx="1178418" cy="234696"/>
            </a:xfrm>
            <a:prstGeom prst="rect">
              <a:avLst/>
            </a:prstGeom>
            <a:noFill/>
            <a:ln>
              <a:noFill/>
            </a:ln>
          </p:spPr>
          <p:txBody>
            <a:bodyPr wrap="none" lIns="0" tIns="0" rIns="0" bIns="0" anchor="t" anchorCtr="0">
              <a:spAutoFit/>
            </a:bodyPr>
            <a:lstStyle/>
            <a:p>
              <a:pPr algn="l"/>
              <a:r>
                <a:rPr lang="en" sz="1200" b="1" spc="120" dirty="0">
                  <a:solidFill>
                    <a:schemeClr val="accent1"/>
                  </a:solidFill>
                  <a:latin typeface="Consolas"/>
                  <a:ea typeface="Consolas"/>
                  <a:cs typeface="Consolas"/>
                </a:rPr>
                <a:t>DEMOLISHED</a:t>
              </a:r>
            </a:p>
          </p:txBody>
        </p:sp>
        <p:sp>
          <p:nvSpPr>
            <p:cNvPr id="23" name="Line 23"/>
            <p:cNvSpPr/>
            <p:nvPr/>
          </p:nvSpPr>
          <p:spPr>
            <a:xfrm>
              <a:off x="457200" y="24003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24" name="TextBox 24"/>
            <p:cNvSpPr txBox="1"/>
            <p:nvPr/>
          </p:nvSpPr>
          <p:spPr>
            <a:xfrm>
              <a:off x="527304" y="2480310"/>
              <a:ext cx="2249822"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Tricorn Centre, Portsmouth</a:t>
              </a:r>
            </a:p>
          </p:txBody>
        </p:sp>
        <p:sp>
          <p:nvSpPr>
            <p:cNvPr id="25" name="TextBox 25"/>
            <p:cNvSpPr txBox="1"/>
            <p:nvPr/>
          </p:nvSpPr>
          <p:spPr>
            <a:xfrm>
              <a:off x="4527804" y="2480310"/>
              <a:ext cx="2425598"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Owen Luder and Rodney Gordon</a:t>
              </a:r>
            </a:p>
          </p:txBody>
        </p:sp>
        <p:sp>
          <p:nvSpPr>
            <p:cNvPr id="26" name="TextBox 26"/>
            <p:cNvSpPr txBox="1"/>
            <p:nvPr/>
          </p:nvSpPr>
          <p:spPr>
            <a:xfrm>
              <a:off x="8337804" y="248031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2004</a:t>
              </a:r>
            </a:p>
          </p:txBody>
        </p:sp>
        <p:sp>
          <p:nvSpPr>
            <p:cNvPr id="27" name="TextBox 27"/>
            <p:cNvSpPr txBox="1"/>
            <p:nvPr/>
          </p:nvSpPr>
          <p:spPr>
            <a:xfrm>
              <a:off x="9385554" y="2480310"/>
              <a:ext cx="85697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Demolished</a:t>
              </a:r>
            </a:p>
          </p:txBody>
        </p:sp>
        <p:sp>
          <p:nvSpPr>
            <p:cNvPr id="28" name="Line 28"/>
            <p:cNvSpPr/>
            <p:nvPr/>
          </p:nvSpPr>
          <p:spPr>
            <a:xfrm>
              <a:off x="457200" y="27432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29" name="TextBox 29"/>
            <p:cNvSpPr txBox="1"/>
            <p:nvPr/>
          </p:nvSpPr>
          <p:spPr>
            <a:xfrm>
              <a:off x="527304" y="2823210"/>
              <a:ext cx="3148950"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Third Church of Christ, Scientist, D.C.</a:t>
              </a:r>
            </a:p>
          </p:txBody>
        </p:sp>
        <p:sp>
          <p:nvSpPr>
            <p:cNvPr id="30" name="TextBox 30"/>
            <p:cNvSpPr txBox="1"/>
            <p:nvPr/>
          </p:nvSpPr>
          <p:spPr>
            <a:xfrm>
              <a:off x="4527804" y="2823210"/>
              <a:ext cx="1274282"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Araldo Cossutta</a:t>
              </a:r>
            </a:p>
          </p:txBody>
        </p:sp>
        <p:sp>
          <p:nvSpPr>
            <p:cNvPr id="31" name="TextBox 31"/>
            <p:cNvSpPr txBox="1"/>
            <p:nvPr/>
          </p:nvSpPr>
          <p:spPr>
            <a:xfrm>
              <a:off x="8337804" y="282321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2014</a:t>
              </a:r>
            </a:p>
          </p:txBody>
        </p:sp>
        <p:sp>
          <p:nvSpPr>
            <p:cNvPr id="32" name="TextBox 32"/>
            <p:cNvSpPr txBox="1"/>
            <p:nvPr/>
          </p:nvSpPr>
          <p:spPr>
            <a:xfrm>
              <a:off x="9385554" y="2823210"/>
              <a:ext cx="85697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Demolished</a:t>
              </a:r>
            </a:p>
          </p:txBody>
        </p:sp>
        <p:sp>
          <p:nvSpPr>
            <p:cNvPr id="33" name="Line 33"/>
            <p:cNvSpPr/>
            <p:nvPr/>
          </p:nvSpPr>
          <p:spPr>
            <a:xfrm>
              <a:off x="457200" y="30861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34" name="TextBox 34"/>
            <p:cNvSpPr txBox="1"/>
            <p:nvPr/>
          </p:nvSpPr>
          <p:spPr>
            <a:xfrm>
              <a:off x="527304" y="3166110"/>
              <a:ext cx="2159660"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Birmingham Central Library</a:t>
              </a:r>
            </a:p>
          </p:txBody>
        </p:sp>
        <p:sp>
          <p:nvSpPr>
            <p:cNvPr id="35" name="TextBox 35"/>
            <p:cNvSpPr txBox="1"/>
            <p:nvPr/>
          </p:nvSpPr>
          <p:spPr>
            <a:xfrm>
              <a:off x="4527804" y="3166110"/>
              <a:ext cx="862787"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John Madin</a:t>
              </a:r>
            </a:p>
          </p:txBody>
        </p:sp>
        <p:sp>
          <p:nvSpPr>
            <p:cNvPr id="36" name="TextBox 36"/>
            <p:cNvSpPr txBox="1"/>
            <p:nvPr/>
          </p:nvSpPr>
          <p:spPr>
            <a:xfrm>
              <a:off x="8337804" y="316611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2016</a:t>
              </a:r>
            </a:p>
          </p:txBody>
        </p:sp>
        <p:sp>
          <p:nvSpPr>
            <p:cNvPr id="37" name="TextBox 37"/>
            <p:cNvSpPr txBox="1"/>
            <p:nvPr/>
          </p:nvSpPr>
          <p:spPr>
            <a:xfrm>
              <a:off x="9385554" y="3166110"/>
              <a:ext cx="85697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Demolished</a:t>
              </a:r>
            </a:p>
          </p:txBody>
        </p:sp>
        <p:sp>
          <p:nvSpPr>
            <p:cNvPr id="38" name="Line 38"/>
            <p:cNvSpPr/>
            <p:nvPr/>
          </p:nvSpPr>
          <p:spPr>
            <a:xfrm>
              <a:off x="457200" y="34290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39" name="TextBox 39"/>
            <p:cNvSpPr txBox="1"/>
            <p:nvPr/>
          </p:nvSpPr>
          <p:spPr>
            <a:xfrm>
              <a:off x="527304" y="3509010"/>
              <a:ext cx="2592371"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Robin Hood Gardens, East London</a:t>
              </a:r>
            </a:p>
          </p:txBody>
        </p:sp>
        <p:sp>
          <p:nvSpPr>
            <p:cNvPr id="40" name="TextBox 40"/>
            <p:cNvSpPr txBox="1"/>
            <p:nvPr/>
          </p:nvSpPr>
          <p:spPr>
            <a:xfrm>
              <a:off x="4527804" y="3509010"/>
              <a:ext cx="203893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Alison and Peter Smithson</a:t>
              </a:r>
            </a:p>
          </p:txBody>
        </p:sp>
        <p:sp>
          <p:nvSpPr>
            <p:cNvPr id="41" name="TextBox 41"/>
            <p:cNvSpPr txBox="1"/>
            <p:nvPr/>
          </p:nvSpPr>
          <p:spPr>
            <a:xfrm>
              <a:off x="8337804" y="350901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2017</a:t>
              </a:r>
            </a:p>
          </p:txBody>
        </p:sp>
        <p:sp>
          <p:nvSpPr>
            <p:cNvPr id="42" name="TextBox 42"/>
            <p:cNvSpPr txBox="1"/>
            <p:nvPr/>
          </p:nvSpPr>
          <p:spPr>
            <a:xfrm>
              <a:off x="9385554" y="3509010"/>
              <a:ext cx="85697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Demolished</a:t>
              </a:r>
            </a:p>
          </p:txBody>
        </p:sp>
        <p:sp>
          <p:nvSpPr>
            <p:cNvPr id="43" name="Line 43"/>
            <p:cNvSpPr/>
            <p:nvPr/>
          </p:nvSpPr>
          <p:spPr>
            <a:xfrm>
              <a:off x="457200" y="37719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44" name="TextBox 44"/>
            <p:cNvSpPr txBox="1"/>
            <p:nvPr/>
          </p:nvSpPr>
          <p:spPr>
            <a:xfrm>
              <a:off x="527304" y="3851910"/>
              <a:ext cx="2613777"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Welbeck Street car park, London</a:t>
              </a:r>
            </a:p>
          </p:txBody>
        </p:sp>
        <p:sp>
          <p:nvSpPr>
            <p:cNvPr id="45" name="TextBox 45"/>
            <p:cNvSpPr txBox="1"/>
            <p:nvPr/>
          </p:nvSpPr>
          <p:spPr>
            <a:xfrm>
              <a:off x="4527804" y="3851910"/>
              <a:ext cx="660806" cy="234696"/>
            </a:xfrm>
            <a:prstGeom prst="rect">
              <a:avLst/>
            </a:prstGeom>
            <a:noFill/>
            <a:ln>
              <a:noFill/>
            </a:ln>
          </p:spPr>
          <p:txBody>
            <a:bodyPr wrap="none" lIns="0" tIns="0" rIns="0" bIns="0" anchor="t" anchorCtr="0">
              <a:spAutoFit/>
            </a:bodyPr>
            <a:lstStyle/>
            <a:p>
              <a:pPr algn="l"/>
              <a:r>
                <a:rPr lang="en" sz="1200" dirty="0">
                  <a:solidFill>
                    <a:schemeClr val="accent2"/>
                  </a:solidFill>
                  <a:latin typeface="Consolas"/>
                  <a:ea typeface="Consolas"/>
                  <a:cs typeface="Consolas"/>
                </a:rPr>
                <a:t>NO DATA</a:t>
              </a:r>
            </a:p>
          </p:txBody>
        </p:sp>
        <p:sp>
          <p:nvSpPr>
            <p:cNvPr id="46" name="TextBox 46"/>
            <p:cNvSpPr txBox="1"/>
            <p:nvPr/>
          </p:nvSpPr>
          <p:spPr>
            <a:xfrm>
              <a:off x="8337804" y="385191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2019</a:t>
              </a:r>
            </a:p>
          </p:txBody>
        </p:sp>
        <p:sp>
          <p:nvSpPr>
            <p:cNvPr id="47" name="TextBox 47"/>
            <p:cNvSpPr txBox="1"/>
            <p:nvPr/>
          </p:nvSpPr>
          <p:spPr>
            <a:xfrm>
              <a:off x="9385554" y="3851910"/>
              <a:ext cx="85697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Demolished</a:t>
              </a:r>
            </a:p>
          </p:txBody>
        </p:sp>
        <p:sp>
          <p:nvSpPr>
            <p:cNvPr id="48" name="Line 48"/>
            <p:cNvSpPr/>
            <p:nvPr/>
          </p:nvSpPr>
          <p:spPr>
            <a:xfrm>
              <a:off x="457200" y="411480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49" name="TextBox 49"/>
            <p:cNvSpPr txBox="1"/>
            <p:nvPr/>
          </p:nvSpPr>
          <p:spPr>
            <a:xfrm>
              <a:off x="527304" y="4194810"/>
              <a:ext cx="2903891"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American Press Institute, Reston VA</a:t>
              </a:r>
            </a:p>
          </p:txBody>
        </p:sp>
        <p:sp>
          <p:nvSpPr>
            <p:cNvPr id="50" name="TextBox 50"/>
            <p:cNvSpPr txBox="1"/>
            <p:nvPr/>
          </p:nvSpPr>
          <p:spPr>
            <a:xfrm>
              <a:off x="4527804" y="4194810"/>
              <a:ext cx="1129208"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Marcel Breuer</a:t>
              </a:r>
            </a:p>
          </p:txBody>
        </p:sp>
        <p:sp>
          <p:nvSpPr>
            <p:cNvPr id="51" name="TextBox 51"/>
            <p:cNvSpPr txBox="1"/>
            <p:nvPr/>
          </p:nvSpPr>
          <p:spPr>
            <a:xfrm>
              <a:off x="8337804" y="4194810"/>
              <a:ext cx="660806" cy="234696"/>
            </a:xfrm>
            <a:prstGeom prst="rect">
              <a:avLst/>
            </a:prstGeom>
            <a:noFill/>
            <a:ln>
              <a:noFill/>
            </a:ln>
          </p:spPr>
          <p:txBody>
            <a:bodyPr wrap="none" lIns="0" tIns="0" rIns="0" bIns="0" anchor="t" anchorCtr="0">
              <a:spAutoFit/>
            </a:bodyPr>
            <a:lstStyle/>
            <a:p>
              <a:pPr algn="l"/>
              <a:r>
                <a:rPr lang="en" sz="1200" dirty="0">
                  <a:solidFill>
                    <a:schemeClr val="accent2"/>
                  </a:solidFill>
                  <a:latin typeface="Consolas"/>
                  <a:ea typeface="Consolas"/>
                  <a:cs typeface="Consolas"/>
                </a:rPr>
                <a:t>NO DATA</a:t>
              </a:r>
            </a:p>
          </p:txBody>
        </p:sp>
        <p:sp>
          <p:nvSpPr>
            <p:cNvPr id="52" name="TextBox 52"/>
            <p:cNvSpPr txBox="1"/>
            <p:nvPr/>
          </p:nvSpPr>
          <p:spPr>
            <a:xfrm>
              <a:off x="9385554" y="4194810"/>
              <a:ext cx="85697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Demolished</a:t>
              </a:r>
            </a:p>
          </p:txBody>
        </p:sp>
        <p:sp>
          <p:nvSpPr>
            <p:cNvPr id="53" name="Line 53"/>
            <p:cNvSpPr/>
            <p:nvPr/>
          </p:nvSpPr>
          <p:spPr>
            <a:xfrm>
              <a:off x="457200" y="4457700"/>
              <a:ext cx="11277600" cy="9525"/>
            </a:xfrm>
            <a:custGeom>
              <a:avLst/>
              <a:gdLst/>
              <a:ahLst/>
              <a:cxnLst/>
              <a:rect l="l" t="t" r="r" b="b"/>
              <a:pathLst>
                <a:path w="11277600" h="9525">
                  <a:moveTo>
                    <a:pt x="0" y="0"/>
                  </a:moveTo>
                  <a:lnTo>
                    <a:pt x="11277600" y="0"/>
                  </a:lnTo>
                </a:path>
              </a:pathLst>
            </a:custGeom>
            <a:noFill/>
            <a:ln w="38100">
              <a:solidFill>
                <a:schemeClr val="accent1"/>
              </a:solidFill>
            </a:ln>
          </p:spPr>
        </p:sp>
        <p:sp>
          <p:nvSpPr>
            <p:cNvPr id="54" name="TextBox 54"/>
            <p:cNvSpPr txBox="1"/>
            <p:nvPr/>
          </p:nvSpPr>
          <p:spPr>
            <a:xfrm>
              <a:off x="527304" y="4537710"/>
              <a:ext cx="1631168" cy="234696"/>
            </a:xfrm>
            <a:prstGeom prst="rect">
              <a:avLst/>
            </a:prstGeom>
            <a:noFill/>
            <a:ln>
              <a:noFill/>
            </a:ln>
          </p:spPr>
          <p:txBody>
            <a:bodyPr wrap="none" lIns="0" tIns="0" rIns="0" bIns="0" anchor="t" anchorCtr="0">
              <a:spAutoFit/>
            </a:bodyPr>
            <a:lstStyle/>
            <a:p>
              <a:pPr algn="l"/>
              <a:r>
                <a:rPr lang="en" sz="1200" b="1" spc="120" dirty="0">
                  <a:solidFill>
                    <a:schemeClr val="accent1"/>
                  </a:solidFill>
                  <a:latin typeface="Consolas"/>
                  <a:ea typeface="Consolas"/>
                  <a:cs typeface="Consolas"/>
                </a:rPr>
                <a:t>SAVED OR LISTED</a:t>
              </a:r>
            </a:p>
          </p:txBody>
        </p:sp>
        <p:sp>
          <p:nvSpPr>
            <p:cNvPr id="55" name="Line 55"/>
            <p:cNvSpPr/>
            <p:nvPr/>
          </p:nvSpPr>
          <p:spPr>
            <a:xfrm>
              <a:off x="457200" y="478155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56" name="TextBox 56"/>
            <p:cNvSpPr txBox="1"/>
            <p:nvPr/>
          </p:nvSpPr>
          <p:spPr>
            <a:xfrm>
              <a:off x="527304" y="4861560"/>
              <a:ext cx="147335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Villa Göth, Uppsala</a:t>
              </a:r>
            </a:p>
          </p:txBody>
        </p:sp>
        <p:sp>
          <p:nvSpPr>
            <p:cNvPr id="57" name="TextBox 57"/>
            <p:cNvSpPr txBox="1"/>
            <p:nvPr/>
          </p:nvSpPr>
          <p:spPr>
            <a:xfrm>
              <a:off x="4527804" y="4861560"/>
              <a:ext cx="2384831"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Bengt Edman and Lennart Holm</a:t>
              </a:r>
            </a:p>
          </p:txBody>
        </p:sp>
        <p:sp>
          <p:nvSpPr>
            <p:cNvPr id="58" name="TextBox 58"/>
            <p:cNvSpPr txBox="1"/>
            <p:nvPr/>
          </p:nvSpPr>
          <p:spPr>
            <a:xfrm>
              <a:off x="8337804" y="486156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1995</a:t>
              </a:r>
            </a:p>
          </p:txBody>
        </p:sp>
        <p:sp>
          <p:nvSpPr>
            <p:cNvPr id="59" name="TextBox 59"/>
            <p:cNvSpPr txBox="1"/>
            <p:nvPr/>
          </p:nvSpPr>
          <p:spPr>
            <a:xfrm>
              <a:off x="9385554" y="4861560"/>
              <a:ext cx="1953050"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Listed by Uppsala county</a:t>
              </a:r>
            </a:p>
          </p:txBody>
        </p:sp>
        <p:sp>
          <p:nvSpPr>
            <p:cNvPr id="60" name="Line 60"/>
            <p:cNvSpPr/>
            <p:nvPr/>
          </p:nvSpPr>
          <p:spPr>
            <a:xfrm>
              <a:off x="457200" y="512445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61" name="TextBox 61"/>
            <p:cNvSpPr txBox="1"/>
            <p:nvPr/>
          </p:nvSpPr>
          <p:spPr>
            <a:xfrm>
              <a:off x="527304" y="5204460"/>
              <a:ext cx="2166015"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Preston bus station garage</a:t>
              </a:r>
            </a:p>
          </p:txBody>
        </p:sp>
        <p:sp>
          <p:nvSpPr>
            <p:cNvPr id="62" name="TextBox 62"/>
            <p:cNvSpPr txBox="1"/>
            <p:nvPr/>
          </p:nvSpPr>
          <p:spPr>
            <a:xfrm>
              <a:off x="4527804" y="5204460"/>
              <a:ext cx="660806" cy="234696"/>
            </a:xfrm>
            <a:prstGeom prst="rect">
              <a:avLst/>
            </a:prstGeom>
            <a:noFill/>
            <a:ln>
              <a:noFill/>
            </a:ln>
          </p:spPr>
          <p:txBody>
            <a:bodyPr wrap="none" lIns="0" tIns="0" rIns="0" bIns="0" anchor="t" anchorCtr="0">
              <a:spAutoFit/>
            </a:bodyPr>
            <a:lstStyle/>
            <a:p>
              <a:pPr algn="l"/>
              <a:r>
                <a:rPr lang="en" sz="1200" dirty="0">
                  <a:solidFill>
                    <a:schemeClr val="accent2"/>
                  </a:solidFill>
                  <a:latin typeface="Consolas"/>
                  <a:ea typeface="Consolas"/>
                  <a:cs typeface="Consolas"/>
                </a:rPr>
                <a:t>NO DATA</a:t>
              </a:r>
            </a:p>
          </p:txBody>
        </p:sp>
        <p:sp>
          <p:nvSpPr>
            <p:cNvPr id="63" name="TextBox 63"/>
            <p:cNvSpPr txBox="1"/>
            <p:nvPr/>
          </p:nvSpPr>
          <p:spPr>
            <a:xfrm>
              <a:off x="8337804" y="520446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2013</a:t>
              </a:r>
            </a:p>
          </p:txBody>
        </p:sp>
        <p:sp>
          <p:nvSpPr>
            <p:cNvPr id="64" name="TextBox 64"/>
            <p:cNvSpPr txBox="1"/>
            <p:nvPr/>
          </p:nvSpPr>
          <p:spPr>
            <a:xfrm>
              <a:off x="9385554" y="5204460"/>
              <a:ext cx="1116858"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Grade II listed</a:t>
              </a:r>
            </a:p>
          </p:txBody>
        </p:sp>
        <p:sp>
          <p:nvSpPr>
            <p:cNvPr id="65" name="Line 65"/>
            <p:cNvSpPr/>
            <p:nvPr/>
          </p:nvSpPr>
          <p:spPr>
            <a:xfrm>
              <a:off x="457200" y="546735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66" name="TextBox 66"/>
            <p:cNvSpPr txBox="1"/>
            <p:nvPr/>
          </p:nvSpPr>
          <p:spPr>
            <a:xfrm>
              <a:off x="527304" y="5547360"/>
              <a:ext cx="1749821"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Dunelm House, Durham</a:t>
              </a:r>
            </a:p>
          </p:txBody>
        </p:sp>
        <p:sp>
          <p:nvSpPr>
            <p:cNvPr id="67" name="TextBox 67"/>
            <p:cNvSpPr txBox="1"/>
            <p:nvPr/>
          </p:nvSpPr>
          <p:spPr>
            <a:xfrm>
              <a:off x="4527804" y="5547360"/>
              <a:ext cx="2217274"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Architects' Co-Partnership</a:t>
              </a:r>
            </a:p>
          </p:txBody>
        </p:sp>
        <p:sp>
          <p:nvSpPr>
            <p:cNvPr id="68" name="TextBox 68"/>
            <p:cNvSpPr txBox="1"/>
            <p:nvPr/>
          </p:nvSpPr>
          <p:spPr>
            <a:xfrm>
              <a:off x="8337804" y="554736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2021</a:t>
              </a:r>
            </a:p>
          </p:txBody>
        </p:sp>
        <p:sp>
          <p:nvSpPr>
            <p:cNvPr id="69" name="TextBox 69"/>
            <p:cNvSpPr txBox="1"/>
            <p:nvPr/>
          </p:nvSpPr>
          <p:spPr>
            <a:xfrm>
              <a:off x="9385554" y="5547360"/>
              <a:ext cx="1884238"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Saved, 5-year campaign</a:t>
              </a:r>
            </a:p>
          </p:txBody>
        </p:sp>
        <p:sp>
          <p:nvSpPr>
            <p:cNvPr id="70" name="Line 70"/>
            <p:cNvSpPr/>
            <p:nvPr/>
          </p:nvSpPr>
          <p:spPr>
            <a:xfrm>
              <a:off x="457200" y="5810250"/>
              <a:ext cx="11277600" cy="9525"/>
            </a:xfrm>
            <a:custGeom>
              <a:avLst/>
              <a:gdLst/>
              <a:ahLst/>
              <a:cxnLst/>
              <a:rect l="l" t="t" r="r" b="b"/>
              <a:pathLst>
                <a:path w="11277600" h="9525">
                  <a:moveTo>
                    <a:pt x="0" y="0"/>
                  </a:moveTo>
                  <a:lnTo>
                    <a:pt x="11277600" y="0"/>
                  </a:lnTo>
                </a:path>
              </a:pathLst>
            </a:custGeom>
            <a:noFill/>
            <a:ln w="9525">
              <a:solidFill>
                <a:schemeClr val="accent6"/>
              </a:solidFill>
            </a:ln>
          </p:spPr>
        </p:sp>
        <p:sp>
          <p:nvSpPr>
            <p:cNvPr id="71" name="TextBox 71"/>
            <p:cNvSpPr txBox="1"/>
            <p:nvPr/>
          </p:nvSpPr>
          <p:spPr>
            <a:xfrm>
              <a:off x="527304" y="5890260"/>
              <a:ext cx="2080391"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Southbank Centre, London</a:t>
              </a:r>
            </a:p>
          </p:txBody>
        </p:sp>
        <p:sp>
          <p:nvSpPr>
            <p:cNvPr id="72" name="TextBox 72"/>
            <p:cNvSpPr txBox="1"/>
            <p:nvPr/>
          </p:nvSpPr>
          <p:spPr>
            <a:xfrm>
              <a:off x="4527804" y="5890260"/>
              <a:ext cx="660806" cy="234696"/>
            </a:xfrm>
            <a:prstGeom prst="rect">
              <a:avLst/>
            </a:prstGeom>
            <a:noFill/>
            <a:ln>
              <a:noFill/>
            </a:ln>
          </p:spPr>
          <p:txBody>
            <a:bodyPr wrap="none" lIns="0" tIns="0" rIns="0" bIns="0" anchor="t" anchorCtr="0">
              <a:spAutoFit/>
            </a:bodyPr>
            <a:lstStyle/>
            <a:p>
              <a:pPr algn="l"/>
              <a:r>
                <a:rPr lang="en" sz="1200" dirty="0">
                  <a:solidFill>
                    <a:schemeClr val="accent2"/>
                  </a:solidFill>
                  <a:latin typeface="Consolas"/>
                  <a:ea typeface="Consolas"/>
                  <a:cs typeface="Consolas"/>
                </a:rPr>
                <a:t>NO DATA</a:t>
              </a:r>
            </a:p>
          </p:txBody>
        </p:sp>
        <p:sp>
          <p:nvSpPr>
            <p:cNvPr id="73" name="TextBox 73"/>
            <p:cNvSpPr txBox="1"/>
            <p:nvPr/>
          </p:nvSpPr>
          <p:spPr>
            <a:xfrm>
              <a:off x="8337804" y="5890260"/>
              <a:ext cx="3675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2026</a:t>
              </a:r>
            </a:p>
          </p:txBody>
        </p:sp>
        <p:sp>
          <p:nvSpPr>
            <p:cNvPr id="74" name="TextBox 74"/>
            <p:cNvSpPr txBox="1"/>
            <p:nvPr/>
          </p:nvSpPr>
          <p:spPr>
            <a:xfrm>
              <a:off x="9385554" y="5890260"/>
              <a:ext cx="1116858"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Grade II listed</a:t>
              </a:r>
            </a:p>
          </p:txBody>
        </p:sp>
        <p:sp>
          <p:nvSpPr>
            <p:cNvPr id="75" name="Line 75"/>
            <p:cNvSpPr/>
            <p:nvPr/>
          </p:nvSpPr>
          <p:spPr>
            <a:xfrm>
              <a:off x="457200" y="6153150"/>
              <a:ext cx="11277600" cy="9525"/>
            </a:xfrm>
            <a:custGeom>
              <a:avLst/>
              <a:gdLst/>
              <a:ahLst/>
              <a:cxnLst/>
              <a:rect l="l" t="t" r="r" b="b"/>
              <a:pathLst>
                <a:path w="11277600" h="9525">
                  <a:moveTo>
                    <a:pt x="0" y="0"/>
                  </a:moveTo>
                  <a:lnTo>
                    <a:pt x="11277600" y="0"/>
                  </a:lnTo>
                </a:path>
              </a:pathLst>
            </a:custGeom>
            <a:noFill/>
            <a:ln w="19050">
              <a:solidFill>
                <a:schemeClr val="accent1"/>
              </a:solidFill>
            </a:ln>
          </p:spPr>
        </p:sp>
      </p:grpSp>
      <p:grpSp>
        <p:nvGrpSpPr>
          <p:cNvPr id="78" name="Group 78"/>
          <p:cNvGrpSpPr/>
          <p:nvPr/>
        </p:nvGrpSpPr>
        <p:grpSpPr>
          <a:xfrm>
            <a:off x="451104" y="6328410"/>
            <a:ext cx="8252144" cy="234696"/>
            <a:chOff x="451104" y="6328410"/>
            <a:chExt cx="8252144" cy="234696"/>
          </a:xfrm>
        </p:grpSpPr>
        <p:sp>
          <p:nvSpPr>
            <p:cNvPr id="77" name="TextBox 77"/>
            <p:cNvSpPr txBox="1"/>
            <p:nvPr/>
          </p:nvSpPr>
          <p:spPr>
            <a:xfrm>
              <a:off x="451104" y="6328410"/>
              <a:ext cx="8252144" cy="234696"/>
            </a:xfrm>
            <a:prstGeom prst="rect">
              <a:avLst/>
            </a:prstGeom>
            <a:noFill/>
            <a:ln>
              <a:noFill/>
            </a:ln>
          </p:spPr>
          <p:txBody>
            <a:bodyPr wrap="none" lIns="0" tIns="0" rIns="0" bIns="0" anchor="t" anchorCtr="0">
              <a:spAutoFit/>
            </a:bodyPr>
            <a:lstStyle/>
            <a:p>
              <a:pPr algn="l"/>
              <a:r>
                <a:rPr lang="en" sz="1200" dirty="0">
                  <a:solidFill>
                    <a:schemeClr val="accent5"/>
                  </a:solidFill>
                  <a:latin typeface="Consolas"/>
                  <a:ea typeface="Consolas"/>
                  <a:cs typeface="Consolas"/>
                </a:rPr>
                <a:t>The Twentieth Century Society lost the Tricorn and Trinity Square, and won Preston and the Southbank.</a:t>
              </a:r>
            </a:p>
          </p:txBody>
        </p:sp>
      </p:grpSp>
      <p:grpSp>
        <p:nvGrpSpPr>
          <p:cNvPr id="81" name="Group 81"/>
          <p:cNvGrpSpPr/>
          <p:nvPr/>
        </p:nvGrpSpPr>
        <p:grpSpPr>
          <a:xfrm>
            <a:off x="452438" y="6570345"/>
            <a:ext cx="11287124" cy="176212"/>
            <a:chOff x="452438" y="6570345"/>
            <a:chExt cx="11287124" cy="176212"/>
          </a:xfrm>
        </p:grpSpPr>
        <p:sp>
          <p:nvSpPr>
            <p:cNvPr id="79" name="TextBox 79"/>
            <p:cNvSpPr txBox="1"/>
            <p:nvPr/>
          </p:nvSpPr>
          <p:spPr>
            <a:xfrm>
              <a:off x="452438" y="6570345"/>
              <a:ext cx="2678659"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NO DATA = A FACT THE SOURCE DOES NOT GIVE</a:t>
              </a:r>
            </a:p>
          </p:txBody>
        </p:sp>
        <p:sp>
          <p:nvSpPr>
            <p:cNvPr id="80" name="TextBox 80"/>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13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450"/>
                                        <p:tgtEl>
                                          <p:spTgt spid="7"/>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450"/>
                                        <p:tgtEl>
                                          <p:spTgt spid="9"/>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450"/>
                                        <p:tgtEl>
                                          <p:spTgt spid="11"/>
                                        </p:tgtEl>
                                      </p:cBhvr>
                                    </p:animEffect>
                                  </p:childTnLst>
                                </p:cTn>
                              </p:par>
                            </p:childTnLst>
                          </p:cTn>
                        </p:par>
                        <p:par>
                          <p:cTn id="16" fill="hold">
                            <p:stCondLst>
                              <p:cond delay="1590"/>
                            </p:stCondLst>
                            <p:childTnLst>
                              <p:par>
                                <p:cTn xmlns:p="http://schemas.openxmlformats.org/presentationml/2006/main" id="17" presetID="18" presetClass="entr" presetSubtype="12" fill="hold" grpId="0" nodeType="afterEffect">
                                  <p:stCondLst>
                                    <p:cond delay="120"/>
                                  </p:stCondLst>
                                  <p:childTnLst>
                                    <p:set>
                                      <p:cBhvr>
                                        <p:cTn id="18" dur="1" fill="hold">
                                          <p:stCondLst>
                                            <p:cond delay="0"/>
                                          </p:stCondLst>
                                        </p:cTn>
                                        <p:tgtEl>
                                          <p:spTgt spid="76"/>
                                        </p:tgtEl>
                                        <p:attrNameLst>
                                          <p:attrName>style.visibility</p:attrName>
                                        </p:attrNameLst>
                                      </p:cBhvr>
                                      <p:to>
                                        <p:strVal val="visible"/>
                                      </p:to>
                                    </p:set>
                                    <p:animEffect transition="in" filter="strips(downLeft)">
                                      <p:cBhvr>
                                        <p:cTn id="19" dur="900"/>
                                        <p:tgtEl>
                                          <p:spTgt spid="76"/>
                                        </p:tgtEl>
                                      </p:cBhvr>
                                    </p:animEffect>
                                  </p:childTnLst>
                                </p:cTn>
                              </p:par>
                            </p:childTnLst>
                          </p:cTn>
                        </p:par>
                        <p:par>
                          <p:cTn id="20" fill="hold">
                            <p:stCondLst>
                              <p:cond delay="2610"/>
                            </p:stCondLst>
                            <p:childTnLst>
                              <p:par>
                                <p:cTn xmlns:p="http://schemas.openxmlformats.org/presentationml/2006/main" id="21" presetID="22" presetClass="entr" presetSubtype="4" fill="hold" grpId="0" nodeType="afterEffect">
                                  <p:stCondLst>
                                    <p:cond delay="120"/>
                                  </p:stCondLst>
                                  <p:childTnLst>
                                    <p:set>
                                      <p:cBhvr>
                                        <p:cTn id="22" dur="1" fill="hold">
                                          <p:stCondLst>
                                            <p:cond delay="0"/>
                                          </p:stCondLst>
                                        </p:cTn>
                                        <p:tgtEl>
                                          <p:spTgt spid="78"/>
                                        </p:tgtEl>
                                        <p:attrNameLst>
                                          <p:attrName>style.visibility</p:attrName>
                                        </p:attrNameLst>
                                      </p:cBhvr>
                                      <p:to>
                                        <p:strVal val="visible"/>
                                      </p:to>
                                    </p:set>
                                    <p:animEffect transition="in" filter="wipe(down)">
                                      <p:cBhvr>
                                        <p:cTn id="23" dur="45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Line 4"/>
          <p:cNvSpPr/>
          <p:nvPr/>
        </p:nvSpPr>
        <p:spPr>
          <a:xfrm>
            <a:off x="4191000" y="1771650"/>
            <a:ext cx="9525" cy="3657600"/>
          </a:xfrm>
          <a:custGeom>
            <a:avLst/>
            <a:gdLst/>
            <a:ahLst/>
            <a:cxnLst/>
            <a:rect l="l" t="t" r="r" b="b"/>
            <a:pathLst>
              <a:path w="9525" h="3657600">
                <a:moveTo>
                  <a:pt x="0" y="0"/>
                </a:moveTo>
                <a:lnTo>
                  <a:pt x="0" y="3657600"/>
                </a:lnTo>
              </a:path>
            </a:pathLst>
          </a:custGeom>
          <a:noFill/>
          <a:ln w="9525">
            <a:solidFill>
              <a:schemeClr val="accent6"/>
            </a:solidFill>
          </a:ln>
        </p:spPr>
      </p:sp>
      <p:sp>
        <p:nvSpPr>
          <p:cNvPr id="5" name="Line 5"/>
          <p:cNvSpPr/>
          <p:nvPr/>
        </p:nvSpPr>
        <p:spPr>
          <a:xfrm>
            <a:off x="7924800" y="1771650"/>
            <a:ext cx="9525" cy="3657600"/>
          </a:xfrm>
          <a:custGeom>
            <a:avLst/>
            <a:gdLst/>
            <a:ahLst/>
            <a:cxnLst/>
            <a:rect l="l" t="t" r="r" b="b"/>
            <a:pathLst>
              <a:path w="9525" h="3657600">
                <a:moveTo>
                  <a:pt x="0" y="0"/>
                </a:moveTo>
                <a:lnTo>
                  <a:pt x="0" y="3657600"/>
                </a:lnTo>
              </a:path>
            </a:pathLst>
          </a:custGeom>
          <a:noFill/>
          <a:ln w="9525">
            <a:solidFill>
              <a:schemeClr val="accent6"/>
            </a:solid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section-rule"/>
          <p:cNvGrpSpPr/>
          <p:nvPr/>
        </p:nvGrpSpPr>
        <p:grpSpPr>
          <a:xfrm>
            <a:off x="0" y="1428750"/>
            <a:ext cx="9906000" cy="76200"/>
            <a:chOff x="0" y="1428750"/>
            <a:chExt cx="9906000" cy="76200"/>
          </a:xfrm>
        </p:grpSpPr>
        <p:sp>
          <p:nvSpPr>
            <p:cNvPr id="7" name="Rectangle 7"/>
            <p:cNvSpPr/>
            <p:nvPr/>
          </p:nvSpPr>
          <p:spPr>
            <a:xfrm>
              <a:off x="0" y="1428750"/>
              <a:ext cx="9906000" cy="76200"/>
            </a:xfrm>
            <a:prstGeom prst="rect">
              <a:avLst/>
            </a:prstGeom>
            <a:solidFill>
              <a:schemeClr val="accent1"/>
            </a:solidFill>
            <a:ln>
              <a:noFill/>
            </a:ln>
          </p:spPr>
        </p:sp>
      </p:grpSp>
      <p:grpSp>
        <p:nvGrpSpPr>
          <p:cNvPr id="10" name="Group 10"/>
          <p:cNvGrpSpPr/>
          <p:nvPr/>
        </p:nvGrpSpPr>
        <p:grpSpPr>
          <a:xfrm>
            <a:off x="451104" y="384810"/>
            <a:ext cx="2572512" cy="234696"/>
            <a:chOff x="451104" y="384810"/>
            <a:chExt cx="2572512" cy="234696"/>
          </a:xfrm>
        </p:grpSpPr>
        <p:sp>
          <p:nvSpPr>
            <p:cNvPr id="9" name="TextBox 9"/>
            <p:cNvSpPr txBox="1"/>
            <p:nvPr/>
          </p:nvSpPr>
          <p:spPr>
            <a:xfrm>
              <a:off x="451104" y="384810"/>
              <a:ext cx="2572512"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FOUR · THE RECKONING</a:t>
              </a:r>
            </a:p>
          </p:txBody>
        </p:sp>
      </p:grpSp>
      <p:grpSp>
        <p:nvGrpSpPr>
          <p:cNvPr id="12" name="Group 12"/>
          <p:cNvGrpSpPr/>
          <p:nvPr/>
        </p:nvGrpSpPr>
        <p:grpSpPr>
          <a:xfrm>
            <a:off x="10303048" y="361950"/>
            <a:ext cx="1450802" cy="1733550"/>
            <a:chOff x="10303048" y="361950"/>
            <a:chExt cx="1450802" cy="1733550"/>
          </a:xfrm>
        </p:grpSpPr>
        <p:sp>
          <p:nvSpPr>
            <p:cNvPr id="11" name="TextBox 11"/>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14</a:t>
              </a:r>
            </a:p>
          </p:txBody>
        </p:sp>
      </p:grpSp>
      <p:grpSp>
        <p:nvGrpSpPr>
          <p:cNvPr id="14" name="Group 14"/>
          <p:cNvGrpSpPr/>
          <p:nvPr/>
        </p:nvGrpSpPr>
        <p:grpSpPr>
          <a:xfrm>
            <a:off x="443484" y="832485"/>
            <a:ext cx="4797838" cy="528066"/>
            <a:chOff x="443484" y="832485"/>
            <a:chExt cx="4797838" cy="528066"/>
          </a:xfrm>
        </p:grpSpPr>
        <p:sp>
          <p:nvSpPr>
            <p:cNvPr id="13" name="TextBox 13"/>
            <p:cNvSpPr txBox="1"/>
            <p:nvPr/>
          </p:nvSpPr>
          <p:spPr>
            <a:xfrm>
              <a:off x="443484" y="832485"/>
              <a:ext cx="4797838"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Printed back into fashion</a:t>
              </a:r>
            </a:p>
          </p:txBody>
        </p:sp>
      </p:grpSp>
      <p:grpSp>
        <p:nvGrpSpPr>
          <p:cNvPr id="28" name="Group 28"/>
          <p:cNvGrpSpPr/>
          <p:nvPr/>
        </p:nvGrpSpPr>
        <p:grpSpPr>
          <a:xfrm>
            <a:off x="451104" y="1832610"/>
            <a:ext cx="3625596" cy="3606546"/>
            <a:chOff x="451104" y="1832610"/>
            <a:chExt cx="3625596" cy="3606546"/>
          </a:xfrm>
        </p:grpSpPr>
        <p:sp>
          <p:nvSpPr>
            <p:cNvPr id="15" name="TextBox 15"/>
            <p:cNvSpPr txBox="1"/>
            <p:nvPr/>
          </p:nvSpPr>
          <p:spPr>
            <a:xfrm>
              <a:off x="451104" y="1832610"/>
              <a:ext cx="1917497" cy="234696"/>
            </a:xfrm>
            <a:prstGeom prst="rect">
              <a:avLst/>
            </a:prstGeom>
            <a:noFill/>
            <a:ln>
              <a:noFill/>
            </a:ln>
          </p:spPr>
          <p:txBody>
            <a:bodyPr wrap="none" lIns="0" tIns="0" rIns="0" bIns="0" anchor="t" anchorCtr="0">
              <a:spAutoFit/>
            </a:bodyPr>
            <a:lstStyle/>
            <a:p>
              <a:pPr algn="l"/>
              <a:r>
                <a:rPr lang="en" sz="1200" spc="105" dirty="0">
                  <a:solidFill>
                    <a:schemeClr val="accent2"/>
                  </a:solidFill>
                  <a:latin typeface="Consolas"/>
                  <a:ea typeface="Consolas"/>
                  <a:cs typeface="Consolas"/>
                </a:rPr>
                <a:t>THE REVIVAL IN PRINT</a:t>
              </a:r>
            </a:p>
          </p:txBody>
        </p:sp>
        <p:sp>
          <p:nvSpPr>
            <p:cNvPr id="16" name="Line 16"/>
            <p:cNvSpPr/>
            <p:nvPr/>
          </p:nvSpPr>
          <p:spPr>
            <a:xfrm>
              <a:off x="457200" y="2057400"/>
              <a:ext cx="3619500" cy="9525"/>
            </a:xfrm>
            <a:custGeom>
              <a:avLst/>
              <a:gdLst/>
              <a:ahLst/>
              <a:cxnLst/>
              <a:rect l="l" t="t" r="r" b="b"/>
              <a:pathLst>
                <a:path w="3619500" h="9525">
                  <a:moveTo>
                    <a:pt x="0" y="0"/>
                  </a:moveTo>
                  <a:lnTo>
                    <a:pt x="3619500" y="0"/>
                  </a:lnTo>
                </a:path>
              </a:pathLst>
            </a:custGeom>
            <a:noFill/>
            <a:ln w="19050">
              <a:solidFill>
                <a:schemeClr val="accent1"/>
              </a:solidFill>
            </a:ln>
          </p:spPr>
        </p:sp>
        <p:sp>
          <p:nvSpPr>
            <p:cNvPr id="17" name="TextBox 17"/>
            <p:cNvSpPr txBox="1"/>
            <p:nvPr/>
          </p:nvSpPr>
          <p:spPr>
            <a:xfrm>
              <a:off x="451104" y="2251710"/>
              <a:ext cx="2896316"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BRUTAL LONDON · Zupagrafika, 2015</a:t>
              </a:r>
            </a:p>
          </p:txBody>
        </p:sp>
        <p:sp>
          <p:nvSpPr>
            <p:cNvPr id="18" name="Line 18"/>
            <p:cNvSpPr/>
            <p:nvPr/>
          </p:nvSpPr>
          <p:spPr>
            <a:xfrm>
              <a:off x="457200" y="2495550"/>
              <a:ext cx="3619500" cy="9525"/>
            </a:xfrm>
            <a:custGeom>
              <a:avLst/>
              <a:gdLst/>
              <a:ahLst/>
              <a:cxnLst/>
              <a:rect l="l" t="t" r="r" b="b"/>
              <a:pathLst>
                <a:path w="3619500" h="9525">
                  <a:moveTo>
                    <a:pt x="0" y="0"/>
                  </a:moveTo>
                  <a:lnTo>
                    <a:pt x="3619500" y="0"/>
                  </a:lnTo>
                </a:path>
              </a:pathLst>
            </a:custGeom>
            <a:noFill/>
            <a:ln w="9525">
              <a:solidFill>
                <a:schemeClr val="accent6"/>
              </a:solidFill>
            </a:ln>
          </p:spPr>
        </p:sp>
        <p:sp>
          <p:nvSpPr>
            <p:cNvPr id="19" name="TextBox 19"/>
            <p:cNvSpPr txBox="1"/>
            <p:nvPr/>
          </p:nvSpPr>
          <p:spPr>
            <a:xfrm>
              <a:off x="451104" y="2632710"/>
              <a:ext cx="2435962"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BRUTALIST LONDON MAP · 2015</a:t>
              </a:r>
            </a:p>
          </p:txBody>
        </p:sp>
        <p:sp>
          <p:nvSpPr>
            <p:cNvPr id="20" name="Line 20"/>
            <p:cNvSpPr/>
            <p:nvPr/>
          </p:nvSpPr>
          <p:spPr>
            <a:xfrm>
              <a:off x="457200" y="2876550"/>
              <a:ext cx="3619500" cy="9525"/>
            </a:xfrm>
            <a:custGeom>
              <a:avLst/>
              <a:gdLst/>
              <a:ahLst/>
              <a:cxnLst/>
              <a:rect l="l" t="t" r="r" b="b"/>
              <a:pathLst>
                <a:path w="3619500" h="9525">
                  <a:moveTo>
                    <a:pt x="0" y="0"/>
                  </a:moveTo>
                  <a:lnTo>
                    <a:pt x="3619500" y="0"/>
                  </a:lnTo>
                </a:path>
              </a:pathLst>
            </a:custGeom>
            <a:noFill/>
            <a:ln w="9525">
              <a:solidFill>
                <a:schemeClr val="accent6"/>
              </a:solidFill>
            </a:ln>
          </p:spPr>
        </p:sp>
        <p:sp>
          <p:nvSpPr>
            <p:cNvPr id="21" name="TextBox 21"/>
            <p:cNvSpPr txBox="1"/>
            <p:nvPr/>
          </p:nvSpPr>
          <p:spPr>
            <a:xfrm>
              <a:off x="451104" y="3013710"/>
              <a:ext cx="2120189"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THIS BRUTAL WORLD · 2016</a:t>
              </a:r>
            </a:p>
          </p:txBody>
        </p:sp>
        <p:sp>
          <p:nvSpPr>
            <p:cNvPr id="22" name="Line 22"/>
            <p:cNvSpPr/>
            <p:nvPr/>
          </p:nvSpPr>
          <p:spPr>
            <a:xfrm>
              <a:off x="457200" y="3257550"/>
              <a:ext cx="3619500" cy="9525"/>
            </a:xfrm>
            <a:custGeom>
              <a:avLst/>
              <a:gdLst/>
              <a:ahLst/>
              <a:cxnLst/>
              <a:rect l="l" t="t" r="r" b="b"/>
              <a:pathLst>
                <a:path w="3619500" h="9525">
                  <a:moveTo>
                    <a:pt x="0" y="0"/>
                  </a:moveTo>
                  <a:lnTo>
                    <a:pt x="3619500" y="0"/>
                  </a:lnTo>
                </a:path>
              </a:pathLst>
            </a:custGeom>
            <a:noFill/>
            <a:ln w="9525">
              <a:solidFill>
                <a:schemeClr val="accent6"/>
              </a:solidFill>
            </a:ln>
          </p:spPr>
        </p:sp>
        <p:sp>
          <p:nvSpPr>
            <p:cNvPr id="23" name="TextBox 23"/>
            <p:cNvSpPr txBox="1"/>
            <p:nvPr/>
          </p:nvSpPr>
          <p:spPr>
            <a:xfrm>
              <a:off x="451104" y="3394710"/>
              <a:ext cx="3289402"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SOS BRUTALISM: A GLOBAL SURVEY · 2017</a:t>
              </a:r>
            </a:p>
          </p:txBody>
        </p:sp>
        <p:sp>
          <p:nvSpPr>
            <p:cNvPr id="24" name="Line 24"/>
            <p:cNvSpPr/>
            <p:nvPr/>
          </p:nvSpPr>
          <p:spPr>
            <a:xfrm>
              <a:off x="457200" y="3638550"/>
              <a:ext cx="3619500" cy="9525"/>
            </a:xfrm>
            <a:custGeom>
              <a:avLst/>
              <a:gdLst/>
              <a:ahLst/>
              <a:cxnLst/>
              <a:rect l="l" t="t" r="r" b="b"/>
              <a:pathLst>
                <a:path w="3619500" h="9525">
                  <a:moveTo>
                    <a:pt x="0" y="0"/>
                  </a:moveTo>
                  <a:lnTo>
                    <a:pt x="3619500" y="0"/>
                  </a:lnTo>
                </a:path>
              </a:pathLst>
            </a:custGeom>
            <a:noFill/>
            <a:ln w="9525">
              <a:solidFill>
                <a:schemeClr val="accent6"/>
              </a:solidFill>
            </a:ln>
          </p:spPr>
        </p:sp>
        <p:sp>
          <p:nvSpPr>
            <p:cNvPr id="25" name="TextBox 25"/>
            <p:cNvSpPr txBox="1"/>
            <p:nvPr/>
          </p:nvSpPr>
          <p:spPr>
            <a:xfrm>
              <a:off x="451104" y="3775710"/>
              <a:ext cx="3315005" cy="234696"/>
            </a:xfrm>
            <a:prstGeom prst="rect">
              <a:avLst/>
            </a:prstGeom>
            <a:noFill/>
            <a:ln>
              <a:noFill/>
            </a:ln>
          </p:spPr>
          <p:txBody>
            <a:bodyPr wrap="none" lIns="0" tIns="0" rIns="0" bIns="0" anchor="t" anchorCtr="0">
              <a:spAutoFit/>
            </a:bodyPr>
            <a:lstStyle/>
            <a:p>
              <a:pPr algn="l"/>
              <a:r>
                <a:rPr lang="en" sz="1200" dirty="0">
                  <a:solidFill>
                    <a:schemeClr val="dk1"/>
                  </a:solidFill>
                  <a:latin typeface="Consolas"/>
                  <a:ea typeface="Consolas"/>
                  <a:cs typeface="Consolas"/>
                </a:rPr>
                <a:t>ATLAS OF BRUTALIST ARCHITECTURE · 2018</a:t>
              </a:r>
            </a:p>
          </p:txBody>
        </p:sp>
        <p:sp>
          <p:nvSpPr>
            <p:cNvPr id="26" name="Line 26"/>
            <p:cNvSpPr/>
            <p:nvPr/>
          </p:nvSpPr>
          <p:spPr>
            <a:xfrm>
              <a:off x="457200" y="4019550"/>
              <a:ext cx="3619500" cy="9525"/>
            </a:xfrm>
            <a:custGeom>
              <a:avLst/>
              <a:gdLst/>
              <a:ahLst/>
              <a:cxnLst/>
              <a:rect l="l" t="t" r="r" b="b"/>
              <a:pathLst>
                <a:path w="3619500" h="9525">
                  <a:moveTo>
                    <a:pt x="0" y="0"/>
                  </a:moveTo>
                  <a:lnTo>
                    <a:pt x="3619500" y="0"/>
                  </a:lnTo>
                </a:path>
              </a:pathLst>
            </a:custGeom>
            <a:noFill/>
            <a:ln w="19050">
              <a:solidFill>
                <a:schemeClr val="accent1"/>
              </a:solidFill>
            </a:ln>
          </p:spPr>
        </p:sp>
        <p:sp>
          <p:nvSpPr>
            <p:cNvPr id="27" name="TextBox 27"/>
            <p:cNvSpPr txBox="1"/>
            <p:nvPr/>
          </p:nvSpPr>
          <p:spPr>
            <a:xfrm>
              <a:off x="451104" y="4251960"/>
              <a:ext cx="3197352" cy="11871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The original movement was largely over by</a:t>
              </a:r>
              <a:br/>
              <a:r>
                <a:rPr lang="en" sz="1200" dirty="0">
                  <a:solidFill>
                    <a:schemeClr val="dk1"/>
                  </a:solidFill>
                  <a:latin typeface="Consolas"/>
                  <a:ea typeface="Consolas"/>
                  <a:cs typeface="Consolas"/>
                </a:rPr>
                <a:t>the late 1970s and early 1980s, having</a:t>
              </a:r>
              <a:br/>
              <a:r>
                <a:rPr lang="en" sz="1200" dirty="0">
                  <a:solidFill>
                    <a:schemeClr val="dk1"/>
                  </a:solidFill>
                  <a:latin typeface="Consolas"/>
                  <a:ea typeface="Consolas"/>
                  <a:cs typeface="Consolas"/>
                </a:rPr>
                <a:t>given way to structural expressionism and</a:t>
              </a:r>
              <a:br/>
              <a:r>
                <a:rPr lang="en" sz="1200" dirty="0">
                  <a:solidFill>
                    <a:schemeClr val="dk1"/>
                  </a:solidFill>
                  <a:latin typeface="Consolas"/>
                  <a:ea typeface="Consolas"/>
                  <a:cs typeface="Consolas"/>
                </a:rPr>
                <a:t>deconstructivism. Interest resurged from</a:t>
              </a:r>
              <a:br/>
              <a:r>
                <a:rPr lang="en" sz="1200" dirty="0">
                  <a:solidFill>
                    <a:schemeClr val="dk1"/>
                  </a:solidFill>
                  <a:latin typeface="Consolas"/>
                  <a:ea typeface="Consolas"/>
                  <a:cs typeface="Consolas"/>
                </a:rPr>
                <a:t>2015, and new construction followed,</a:t>
              </a:r>
              <a:br/>
              <a:r>
                <a:rPr lang="en" sz="1200" dirty="0">
                  <a:solidFill>
                    <a:schemeClr val="dk1"/>
                  </a:solidFill>
                  <a:latin typeface="Consolas"/>
                  <a:ea typeface="Consolas"/>
                  <a:cs typeface="Consolas"/>
                </a:rPr>
                <a:t>termed neobrutalism.</a:t>
              </a:r>
            </a:p>
          </p:txBody>
        </p:sp>
      </p:grpSp>
      <p:grpSp>
        <p:nvGrpSpPr>
          <p:cNvPr id="33" name="Group 33"/>
          <p:cNvGrpSpPr/>
          <p:nvPr/>
        </p:nvGrpSpPr>
        <p:grpSpPr>
          <a:xfrm>
            <a:off x="4375404" y="1832610"/>
            <a:ext cx="3435096" cy="2558796"/>
            <a:chOff x="4375404" y="1832610"/>
            <a:chExt cx="3435096" cy="2558796"/>
          </a:xfrm>
        </p:grpSpPr>
        <p:sp>
          <p:nvSpPr>
            <p:cNvPr id="29" name="TextBox 29"/>
            <p:cNvSpPr txBox="1"/>
            <p:nvPr/>
          </p:nvSpPr>
          <p:spPr>
            <a:xfrm>
              <a:off x="4375404" y="1832610"/>
              <a:ext cx="1066190"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BUILT AGAIN</a:t>
              </a:r>
            </a:p>
          </p:txBody>
        </p:sp>
        <p:sp>
          <p:nvSpPr>
            <p:cNvPr id="30" name="Line 30"/>
            <p:cNvSpPr/>
            <p:nvPr/>
          </p:nvSpPr>
          <p:spPr>
            <a:xfrm>
              <a:off x="4381500" y="2057400"/>
              <a:ext cx="3429000" cy="9525"/>
            </a:xfrm>
            <a:custGeom>
              <a:avLst/>
              <a:gdLst/>
              <a:ahLst/>
              <a:cxnLst/>
              <a:rect l="l" t="t" r="r" b="b"/>
              <a:pathLst>
                <a:path w="3429000" h="9525">
                  <a:moveTo>
                    <a:pt x="0" y="0"/>
                  </a:moveTo>
                  <a:lnTo>
                    <a:pt x="3429000" y="0"/>
                  </a:lnTo>
                </a:path>
              </a:pathLst>
            </a:custGeom>
            <a:noFill/>
            <a:ln w="19050">
              <a:solidFill>
                <a:schemeClr val="accent1"/>
              </a:solidFill>
            </a:ln>
          </p:spPr>
        </p:sp>
        <p:sp>
          <p:nvSpPr>
            <p:cNvPr id="31" name="TextBox 31"/>
            <p:cNvSpPr txBox="1"/>
            <p:nvPr/>
          </p:nvSpPr>
          <p:spPr>
            <a:xfrm>
              <a:off x="4375404" y="2251710"/>
              <a:ext cx="3006852" cy="9966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Wang Shu's Ningbo Museum (2008) shows</a:t>
              </a:r>
              <a:br/>
              <a:r>
                <a:rPr lang="en" sz="1200" dirty="0">
                  <a:solidFill>
                    <a:schemeClr val="dk1"/>
                  </a:solidFill>
                  <a:latin typeface="Consolas"/>
                  <a:ea typeface="Consolas"/>
                  <a:cs typeface="Consolas"/>
                </a:rPr>
                <a:t>traces of the bamboo framework on its</a:t>
              </a:r>
              <a:br/>
              <a:r>
                <a:rPr lang="en" sz="1200" dirty="0">
                  <a:solidFill>
                    <a:schemeClr val="dk1"/>
                  </a:solidFill>
                  <a:latin typeface="Consolas"/>
                  <a:ea typeface="Consolas"/>
                  <a:cs typeface="Consolas"/>
                </a:rPr>
                <a:t>monumental concrete, called "an urban</a:t>
              </a:r>
              <a:br/>
              <a:r>
                <a:rPr lang="en" sz="1200" dirty="0">
                  <a:solidFill>
                    <a:schemeClr val="dk1"/>
                  </a:solidFill>
                  <a:latin typeface="Consolas"/>
                  <a:ea typeface="Consolas"/>
                  <a:cs typeface="Consolas"/>
                </a:rPr>
                <a:t>icon" in his 2012 Pritzker Prize</a:t>
              </a:r>
              <a:br/>
              <a:r>
                <a:rPr lang="en" sz="1200" dirty="0">
                  <a:solidFill>
                    <a:schemeClr val="dk1"/>
                  </a:solidFill>
                  <a:latin typeface="Consolas"/>
                  <a:ea typeface="Consolas"/>
                  <a:cs typeface="Consolas"/>
                </a:rPr>
                <a:t>citation.</a:t>
              </a:r>
            </a:p>
          </p:txBody>
        </p:sp>
        <p:sp>
          <p:nvSpPr>
            <p:cNvPr id="32" name="TextBox 32"/>
            <p:cNvSpPr txBox="1"/>
            <p:nvPr/>
          </p:nvSpPr>
          <p:spPr>
            <a:xfrm>
              <a:off x="4375404" y="3394710"/>
              <a:ext cx="2968752" cy="9966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The campus of the private University of</a:t>
              </a:r>
              <a:br/>
              <a:r>
                <a:rPr lang="en" sz="1200" dirty="0">
                  <a:solidFill>
                    <a:schemeClr val="dk1"/>
                  </a:solidFill>
                  <a:latin typeface="Consolas"/>
                  <a:ea typeface="Consolas"/>
                  <a:cs typeface="Consolas"/>
                </a:rPr>
                <a:t>Engineering and Technology (UTEC) in</a:t>
              </a:r>
              <a:br/>
              <a:r>
                <a:rPr lang="en" sz="1200" dirty="0">
                  <a:solidFill>
                    <a:schemeClr val="dk1"/>
                  </a:solidFill>
                  <a:latin typeface="Consolas"/>
                  <a:ea typeface="Consolas"/>
                  <a:cs typeface="Consolas"/>
                </a:rPr>
                <a:t>Peru, by Yvonne Farrell and Shelley</a:t>
              </a:r>
              <a:br/>
              <a:r>
                <a:rPr lang="en" sz="1200" dirty="0">
                  <a:solidFill>
                    <a:schemeClr val="dk1"/>
                  </a:solidFill>
                  <a:latin typeface="Consolas"/>
                  <a:ea typeface="Consolas"/>
                  <a:cs typeface="Consolas"/>
                </a:rPr>
                <a:t>McNamara, is referenced in their 2020</a:t>
              </a:r>
              <a:br/>
              <a:r>
                <a:rPr lang="en" sz="1200" dirty="0">
                  <a:solidFill>
                    <a:schemeClr val="dk1"/>
                  </a:solidFill>
                  <a:latin typeface="Consolas"/>
                  <a:ea typeface="Consolas"/>
                  <a:cs typeface="Consolas"/>
                </a:rPr>
                <a:t>Pritzker citation.</a:t>
              </a:r>
            </a:p>
          </p:txBody>
        </p:sp>
      </p:grpSp>
      <p:grpSp>
        <p:nvGrpSpPr>
          <p:cNvPr id="37" name="Group 37"/>
          <p:cNvGrpSpPr/>
          <p:nvPr/>
        </p:nvGrpSpPr>
        <p:grpSpPr>
          <a:xfrm>
            <a:off x="8071104" y="1809750"/>
            <a:ext cx="3663696" cy="3134106"/>
            <a:chOff x="8071104" y="1809750"/>
            <a:chExt cx="3663696" cy="3134106"/>
          </a:xfrm>
        </p:grpSpPr>
        <p:pic>
          <p:nvPicPr>
            <p:cNvPr id="34" name="Image 34"/>
            <p:cNvPicPr>
              <a:picLocks noChangeAspect="1"/>
            </p:cNvPicPr>
            <p:nvPr/>
          </p:nvPicPr>
          <p:blipFill>
            <a:blip r:embed="rId2"/>
            <a:stretch>
              <a:fillRect/>
            </a:stretch>
          </p:blipFill>
          <p:spPr>
            <a:xfrm>
              <a:off x="8077200" y="1809750"/>
              <a:ext cx="3657600" cy="2438400"/>
            </a:xfrm>
            <a:prstGeom prst="rect">
              <a:avLst/>
            </a:prstGeom>
          </p:spPr>
        </p:pic>
        <p:sp>
          <p:nvSpPr>
            <p:cNvPr id="35" name="Rectangle 35"/>
            <p:cNvSpPr/>
            <p:nvPr/>
          </p:nvSpPr>
          <p:spPr>
            <a:xfrm>
              <a:off x="8077200" y="1809750"/>
              <a:ext cx="3657600" cy="2438400"/>
            </a:xfrm>
            <a:prstGeom prst="rect">
              <a:avLst/>
            </a:prstGeom>
            <a:noFill/>
            <a:ln w="38100">
              <a:solidFill>
                <a:schemeClr val="accent1"/>
              </a:solidFill>
            </a:ln>
          </p:spPr>
        </p:sp>
        <p:sp>
          <p:nvSpPr>
            <p:cNvPr id="36" name="TextBox 36"/>
            <p:cNvSpPr txBox="1"/>
            <p:nvPr/>
          </p:nvSpPr>
          <p:spPr>
            <a:xfrm>
              <a:off x="8071104" y="4499610"/>
              <a:ext cx="2930652" cy="444246"/>
            </a:xfrm>
            <a:prstGeom prst="rect">
              <a:avLst/>
            </a:prstGeom>
            <a:noFill/>
            <a:ln>
              <a:noFill/>
            </a:ln>
          </p:spPr>
          <p:txBody>
            <a:bodyPr wrap="none" lIns="0" tIns="0" rIns="0" bIns="0" anchor="t" anchorCtr="0">
              <a:spAutoFit/>
            </a:bodyPr>
            <a:lstStyle/>
            <a:p>
              <a:pPr algn="l">
                <a:lnSpc>
                  <a:spcPts val="1650"/>
                </a:lnSpc>
              </a:pPr>
              <a:r>
                <a:rPr lang="en" sz="1200" dirty="0">
                  <a:solidFill>
                    <a:schemeClr val="accent5"/>
                  </a:solidFill>
                  <a:latin typeface="Consolas"/>
                  <a:ea typeface="Consolas"/>
                  <a:cs typeface="Consolas"/>
                </a:rPr>
                <a:t>© Siyuwj , building designed by Wang Shu</a:t>
              </a:r>
              <a:br/>
              <a:r>
                <a:rPr lang="en" sz="1200" dirty="0">
                  <a:solidFill>
                    <a:schemeClr val="accent5"/>
                  </a:solidFill>
                  <a:latin typeface="Consolas"/>
                  <a:ea typeface="Consolas"/>
                  <a:cs typeface="Consolas"/>
                </a:rPr>
                <a:t>/ Wikimedia Commons / CC BY-SA 3.0</a:t>
              </a:r>
            </a:p>
          </p:txBody>
        </p:sp>
      </p:grpSp>
      <p:grpSp>
        <p:nvGrpSpPr>
          <p:cNvPr id="40" name="Group 40"/>
          <p:cNvGrpSpPr/>
          <p:nvPr/>
        </p:nvGrpSpPr>
        <p:grpSpPr>
          <a:xfrm>
            <a:off x="457200" y="5448300"/>
            <a:ext cx="5638800" cy="914400"/>
            <a:chOff x="457200" y="5448300"/>
            <a:chExt cx="5638800" cy="914400"/>
          </a:xfrm>
        </p:grpSpPr>
        <p:sp>
          <p:nvSpPr>
            <p:cNvPr id="38" name="Rectangle 38"/>
            <p:cNvSpPr/>
            <p:nvPr/>
          </p:nvSpPr>
          <p:spPr>
            <a:xfrm>
              <a:off x="457200" y="5448300"/>
              <a:ext cx="5638800" cy="914400"/>
            </a:xfrm>
            <a:prstGeom prst="rect">
              <a:avLst/>
            </a:prstGeom>
            <a:solidFill>
              <a:schemeClr val="accent1"/>
            </a:solidFill>
            <a:ln>
              <a:noFill/>
            </a:ln>
          </p:spPr>
        </p:sp>
        <p:sp>
          <p:nvSpPr>
            <p:cNvPr id="39" name="TextBox 39"/>
            <p:cNvSpPr txBox="1"/>
            <p:nvPr/>
          </p:nvSpPr>
          <p:spPr>
            <a:xfrm>
              <a:off x="755904" y="5623560"/>
              <a:ext cx="4576572" cy="653796"/>
            </a:xfrm>
            <a:prstGeom prst="rect">
              <a:avLst/>
            </a:prstGeom>
            <a:noFill/>
            <a:ln>
              <a:noFill/>
            </a:ln>
          </p:spPr>
          <p:txBody>
            <a:bodyPr wrap="none" lIns="0" tIns="0" rIns="0" bIns="0" anchor="t" anchorCtr="0">
              <a:spAutoFit/>
            </a:bodyPr>
            <a:lstStyle/>
            <a:p>
              <a:pPr algn="l">
                <a:lnSpc>
                  <a:spcPts val="1650"/>
                </a:lnSpc>
              </a:pPr>
              <a:r>
                <a:rPr lang="en" sz="1200" dirty="0">
                  <a:solidFill>
                    <a:srgbClr val="F2F0EA"/>
                  </a:solidFill>
                  <a:latin typeface="Consolas"/>
                  <a:ea typeface="Consolas"/>
                  <a:cs typeface="Consolas"/>
                </a:rPr>
                <a:t>Neobrutalist buildings tend to be commissioned by the</a:t>
              </a:r>
              <a:br/>
              <a:r>
                <a:rPr lang="en" sz="1200" dirty="0">
                  <a:solidFill>
                    <a:srgbClr val="F2F0EA"/>
                  </a:solidFill>
                  <a:latin typeface="Consolas"/>
                  <a:ea typeface="Consolas"/>
                  <a:cs typeface="Consolas"/>
                </a:rPr>
                <a:t>private sector, and may use recycled brick or timber rather</a:t>
              </a:r>
              <a:br/>
              <a:r>
                <a:rPr lang="en" sz="1200" dirty="0">
                  <a:solidFill>
                    <a:srgbClr val="F2F0EA"/>
                  </a:solidFill>
                  <a:latin typeface="Consolas"/>
                  <a:ea typeface="Consolas"/>
                  <a:cs typeface="Consolas"/>
                </a:rPr>
                <a:t>than concrete — while still exposing materials and structure.</a:t>
              </a:r>
            </a:p>
          </p:txBody>
        </p:sp>
      </p:grpSp>
      <p:grpSp>
        <p:nvGrpSpPr>
          <p:cNvPr id="42" name="Group 42"/>
          <p:cNvGrpSpPr/>
          <p:nvPr/>
        </p:nvGrpSpPr>
        <p:grpSpPr>
          <a:xfrm>
            <a:off x="6394704" y="5337810"/>
            <a:ext cx="4774692" cy="1187196"/>
            <a:chOff x="6394704" y="5337810"/>
            <a:chExt cx="4774692" cy="1187196"/>
          </a:xfrm>
        </p:grpSpPr>
        <p:sp>
          <p:nvSpPr>
            <p:cNvPr id="41" name="TextBox 41"/>
            <p:cNvSpPr txBox="1"/>
            <p:nvPr/>
          </p:nvSpPr>
          <p:spPr>
            <a:xfrm>
              <a:off x="6394704" y="5337810"/>
              <a:ext cx="4774692" cy="1187196"/>
            </a:xfrm>
            <a:prstGeom prst="rect">
              <a:avLst/>
            </a:prstGeom>
            <a:noFill/>
            <a:ln>
              <a:noFill/>
            </a:ln>
          </p:spPr>
          <p:txBody>
            <a:bodyPr wrap="none" lIns="0" tIns="0" rIns="0" bIns="0" anchor="t" anchorCtr="0">
              <a:spAutoFit/>
            </a:bodyPr>
            <a:lstStyle/>
            <a:p>
              <a:pPr algn="l">
                <a:lnSpc>
                  <a:spcPts val="1500"/>
                </a:lnSpc>
              </a:pPr>
              <a:r>
                <a:rPr lang="en" sz="1200" dirty="0">
                  <a:solidFill>
                    <a:schemeClr val="dk1"/>
                  </a:solidFill>
                  <a:latin typeface="Consolas"/>
                  <a:ea typeface="Consolas"/>
                  <a:cs typeface="Consolas"/>
                </a:rPr>
                <a:t>Many defining aspects have been softened: façades sandblasted</a:t>
              </a:r>
              <a:br/>
              <a:r>
                <a:rPr lang="en" sz="1200" dirty="0">
                  <a:solidFill>
                    <a:schemeClr val="dk1"/>
                  </a:solidFill>
                  <a:latin typeface="Consolas"/>
                  <a:ea typeface="Consolas"/>
                  <a:cs typeface="Consolas"/>
                </a:rPr>
                <a:t>to a stone-like surface, covered in stucco, or made of</a:t>
              </a:r>
              <a:br/>
              <a:r>
                <a:rPr lang="en" sz="1200" dirty="0">
                  <a:solidFill>
                    <a:schemeClr val="dk1"/>
                  </a:solidFill>
                  <a:latin typeface="Consolas"/>
                  <a:ea typeface="Consolas"/>
                  <a:cs typeface="Consolas"/>
                </a:rPr>
                <a:t>patterned precast elements — as in the redevelopment of</a:t>
              </a:r>
              <a:br/>
              <a:r>
                <a:rPr lang="en" sz="1200" dirty="0">
                  <a:solidFill>
                    <a:schemeClr val="dk1"/>
                  </a:solidFill>
                  <a:latin typeface="Consolas"/>
                  <a:ea typeface="Consolas"/>
                  <a:cs typeface="Consolas"/>
                </a:rPr>
                <a:t>Sheffield's Park Hill. But board-marked concrete is still</a:t>
              </a:r>
              <a:br/>
              <a:r>
                <a:rPr lang="en" sz="1200" dirty="0">
                  <a:solidFill>
                    <a:schemeClr val="dk1"/>
                  </a:solidFill>
                  <a:latin typeface="Consolas"/>
                  <a:ea typeface="Consolas"/>
                  <a:cs typeface="Consolas"/>
                </a:rPr>
                <a:t>used, as at the neobrutalist Silberrad Student Centre,</a:t>
              </a:r>
              <a:br/>
              <a:r>
                <a:rPr lang="en" sz="1200" dirty="0">
                  <a:solidFill>
                    <a:schemeClr val="dk1"/>
                  </a:solidFill>
                  <a:latin typeface="Consolas"/>
                  <a:ea typeface="Consolas"/>
                  <a:cs typeface="Consolas"/>
                </a:rPr>
                <a:t>University of Essex (2015).</a:t>
              </a:r>
            </a:p>
          </p:txBody>
        </p:sp>
      </p:grpSp>
      <p:grpSp>
        <p:nvGrpSpPr>
          <p:cNvPr id="45" name="Group 45"/>
          <p:cNvGrpSpPr/>
          <p:nvPr/>
        </p:nvGrpSpPr>
        <p:grpSpPr>
          <a:xfrm>
            <a:off x="452438" y="6570345"/>
            <a:ext cx="11287124" cy="176212"/>
            <a:chOff x="452438" y="6570345"/>
            <a:chExt cx="11287124" cy="176212"/>
          </a:xfrm>
        </p:grpSpPr>
        <p:sp>
          <p:nvSpPr>
            <p:cNvPr id="43" name="TextBox 43"/>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44" name="TextBox 44"/>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14 / 16</a:t>
              </a:r>
            </a:p>
          </p:txBody>
        </p:sp>
      </p:grpSp>
    </p:spTree>
  </p:cSld>
  <p:clrMapOvr>
    <a:masterClrMapping/>
  </p:clrMapOvr>
  <p:transitio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id="17" presetID="22" presetClass="entr" presetSubtype="4" fill="hold" grpId="0" nodeType="afterEffect">
                                  <p:stCondLst>
                                    <p:cond delay="12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450"/>
                                        <p:tgtEl>
                                          <p:spTgt spid="14"/>
                                        </p:tgtEl>
                                      </p:cBhvr>
                                    </p:animEffect>
                                  </p:childTnLst>
                                </p:cTn>
                              </p:par>
                            </p:childTnLst>
                          </p:cTn>
                        </p:par>
                        <p:par>
                          <p:cTn id="20" fill="hold">
                            <p:stCondLst>
                              <p:cond delay="2160"/>
                            </p:stCondLst>
                            <p:childTnLst>
                              <p:par>
                                <p:cTn id="21" presetID="22" presetClass="entr" presetSubtype="4" fill="hold" grpId="0" nodeType="afterEffect">
                                  <p:stCondLst>
                                    <p:cond delay="120"/>
                                  </p:stCondLst>
                                  <p:childTnLst>
                                    <p:set>
                                      <p:cBhvr>
                                        <p:cTn id="22" dur="1" fill="hold">
                                          <p:stCondLst>
                                            <p:cond delay="0"/>
                                          </p:stCondLst>
                                        </p:cTn>
                                        <p:tgtEl>
                                          <p:spTgt spid="28"/>
                                        </p:tgtEl>
                                        <p:attrNameLst>
                                          <p:attrName>style.visibility</p:attrName>
                                        </p:attrNameLst>
                                      </p:cBhvr>
                                      <p:to>
                                        <p:strVal val="visible"/>
                                      </p:to>
                                    </p:set>
                                    <p:animEffect transition="in" filter="wipe(down)">
                                      <p:cBhvr>
                                        <p:cTn id="23" dur="600"/>
                                        <p:tgtEl>
                                          <p:spTgt spid="28"/>
                                        </p:tgtEl>
                                      </p:cBhvr>
                                    </p:animEffect>
                                  </p:childTnLst>
                                </p:cTn>
                              </p:par>
                            </p:childTnLst>
                          </p:cTn>
                        </p:par>
                        <p:par>
                          <p:cTn id="24" fill="hold">
                            <p:stCondLst>
                              <p:cond delay="2880"/>
                            </p:stCondLst>
                            <p:childTnLst>
                              <p:par>
                                <p:cTn id="25" presetID="22" presetClass="entr" presetSubtype="4" fill="hold" grpId="0" nodeType="afterEffect">
                                  <p:stCondLst>
                                    <p:cond delay="12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450"/>
                                        <p:tgtEl>
                                          <p:spTgt spid="33"/>
                                        </p:tgtEl>
                                      </p:cBhvr>
                                    </p:animEffect>
                                  </p:childTnLst>
                                </p:cTn>
                              </p:par>
                            </p:childTnLst>
                          </p:cTn>
                        </p:par>
                        <p:par>
                          <p:cTn id="28" fill="hold">
                            <p:stCondLst>
                              <p:cond delay="3450"/>
                            </p:stCondLst>
                            <p:childTnLst>
                              <p:par>
                                <p:cTn id="29" presetID="23" presetClass="entr" presetSubtype="16" fill="hold" grpId="0" nodeType="afterEffect">
                                  <p:stCondLst>
                                    <p:cond delay="120"/>
                                  </p:stCondLst>
                                  <p:childTnLst>
                                    <p:set>
                                      <p:cBhvr>
                                        <p:cTn id="30" dur="1" fill="hold">
                                          <p:stCondLst>
                                            <p:cond delay="0"/>
                                          </p:stCondLst>
                                        </p:cTn>
                                        <p:tgtEl>
                                          <p:spTgt spid="37"/>
                                        </p:tgtEl>
                                        <p:attrNameLst>
                                          <p:attrName>style.visibility</p:attrName>
                                        </p:attrNameLst>
                                      </p:cBhvr>
                                      <p:to>
                                        <p:strVal val="visible"/>
                                      </p:to>
                                    </p:set>
                                    <p:anim calcmode="lin" valueType="num">
                                      <p:cBhvr>
                                        <p:cTn id="31" dur="700" fill="hold"/>
                                        <p:tgtEl>
                                          <p:spTgt spid="37"/>
                                        </p:tgtEl>
                                        <p:attrNameLst>
                                          <p:attrName>ppt_w</p:attrName>
                                        </p:attrNameLst>
                                      </p:cBhvr>
                                      <p:tavLst>
                                        <p:tav tm="0">
                                          <p:val>
                                            <p:fltVal val="0"/>
                                          </p:val>
                                        </p:tav>
                                        <p:tav tm="100000">
                                          <p:val>
                                            <p:strVal val="#ppt_w"/>
                                          </p:val>
                                        </p:tav>
                                      </p:tavLst>
                                    </p:anim>
                                    <p:anim calcmode="lin" valueType="num">
                                      <p:cBhvr>
                                        <p:cTn id="32" dur="700" fill="hold"/>
                                        <p:tgtEl>
                                          <p:spTgt spid="37"/>
                                        </p:tgtEl>
                                        <p:attrNameLst>
                                          <p:attrName>ppt_h</p:attrName>
                                        </p:attrNameLst>
                                      </p:cBhvr>
                                      <p:tavLst>
                                        <p:tav tm="0">
                                          <p:val>
                                            <p:fltVal val="0"/>
                                          </p:val>
                                        </p:tav>
                                        <p:tav tm="100000">
                                          <p:val>
                                            <p:strVal val="#ppt_h"/>
                                          </p:val>
                                        </p:tav>
                                      </p:tavLst>
                                    </p:anim>
                                  </p:childTnLst>
                                </p:cTn>
                              </p:par>
                            </p:childTnLst>
                          </p:cTn>
                        </p:par>
                        <p:par>
                          <p:cTn id="33" fill="hold">
                            <p:stCondLst>
                              <p:cond delay="4270"/>
                            </p:stCondLst>
                            <p:childTnLst>
                              <p:par>
                                <p:cTn id="34" presetID="16" presetClass="entr" presetSubtype="21" fill="hold" grpId="0" nodeType="afterEffect">
                                  <p:stCondLst>
                                    <p:cond delay="120"/>
                                  </p:stCondLst>
                                  <p:childTnLst>
                                    <p:set>
                                      <p:cBhvr>
                                        <p:cTn id="35" dur="1" fill="hold">
                                          <p:stCondLst>
                                            <p:cond delay="0"/>
                                          </p:stCondLst>
                                        </p:cTn>
                                        <p:tgtEl>
                                          <p:spTgt spid="40"/>
                                        </p:tgtEl>
                                        <p:attrNameLst>
                                          <p:attrName>style.visibility</p:attrName>
                                        </p:attrNameLst>
                                      </p:cBhvr>
                                      <p:to>
                                        <p:strVal val="visible"/>
                                      </p:to>
                                    </p:set>
                                    <p:animEffect transition="in" filter="barn(inVertical)">
                                      <p:cBhvr>
                                        <p:cTn id="36" dur="600"/>
                                        <p:tgtEl>
                                          <p:spTgt spid="40"/>
                                        </p:tgtEl>
                                      </p:cBhvr>
                                    </p:animEffect>
                                  </p:childTnLst>
                                </p:cTn>
                              </p:par>
                            </p:childTnLst>
                          </p:cTn>
                        </p:par>
                        <p:par>
                          <p:cTn id="37" fill="hold">
                            <p:stCondLst>
                              <p:cond delay="4990"/>
                            </p:stCondLst>
                            <p:childTnLst>
                              <p:par>
                                <p:cTn id="38" presetID="22" presetClass="entr" presetSubtype="4" fill="hold" grpId="0" nodeType="afterEffect">
                                  <p:stCondLst>
                                    <p:cond delay="120"/>
                                  </p:stCondLst>
                                  <p:childTnLst>
                                    <p:set>
                                      <p:cBhvr>
                                        <p:cTn id="39" dur="1" fill="hold">
                                          <p:stCondLst>
                                            <p:cond delay="0"/>
                                          </p:stCondLst>
                                        </p:cTn>
                                        <p:tgtEl>
                                          <p:spTgt spid="42"/>
                                        </p:tgtEl>
                                        <p:attrNameLst>
                                          <p:attrName>style.visibility</p:attrName>
                                        </p:attrNameLst>
                                      </p:cBhvr>
                                      <p:to>
                                        <p:strVal val="visible"/>
                                      </p:to>
                                    </p:set>
                                    <p:animEffect transition="in" filter="wipe(down)">
                                      <p:cBhvr>
                                        <p:cTn id="40" dur="4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Line 4"/>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6" name="Group 6"/>
          <p:cNvGrpSpPr/>
          <p:nvPr/>
        </p:nvGrpSpPr>
        <p:grpSpPr>
          <a:xfrm>
            <a:off x="451104" y="384810"/>
            <a:ext cx="1710538" cy="234696"/>
            <a:chOff x="451104" y="384810"/>
            <a:chExt cx="1710538" cy="234696"/>
          </a:xfrm>
        </p:grpSpPr>
        <p:sp>
          <p:nvSpPr>
            <p:cNvPr id="5" name="TextBox 5"/>
            <p:cNvSpPr txBox="1"/>
            <p:nvPr/>
          </p:nvSpPr>
          <p:spPr>
            <a:xfrm>
              <a:off x="451104" y="384810"/>
              <a:ext cx="1710538"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FIVE · CLOSE</a:t>
              </a:r>
            </a:p>
          </p:txBody>
        </p:sp>
      </p:grpSp>
      <p:grpSp>
        <p:nvGrpSpPr>
          <p:cNvPr id="8" name="Group 8"/>
          <p:cNvGrpSpPr/>
          <p:nvPr/>
        </p:nvGrpSpPr>
        <p:grpSpPr>
          <a:xfrm>
            <a:off x="10303048" y="361950"/>
            <a:ext cx="1450802" cy="1733550"/>
            <a:chOff x="10303048" y="361950"/>
            <a:chExt cx="1450802" cy="1733550"/>
          </a:xfrm>
        </p:grpSpPr>
        <p:sp>
          <p:nvSpPr>
            <p:cNvPr id="7" name="TextBox 7"/>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15</a:t>
              </a:r>
            </a:p>
          </p:txBody>
        </p:sp>
      </p:grpSp>
      <p:grpSp>
        <p:nvGrpSpPr>
          <p:cNvPr id="10" name="Group 10"/>
          <p:cNvGrpSpPr/>
          <p:nvPr/>
        </p:nvGrpSpPr>
        <p:grpSpPr>
          <a:xfrm>
            <a:off x="443484" y="832485"/>
            <a:ext cx="3396852" cy="528066"/>
            <a:chOff x="443484" y="832485"/>
            <a:chExt cx="3396852" cy="528066"/>
          </a:xfrm>
        </p:grpSpPr>
        <p:sp>
          <p:nvSpPr>
            <p:cNvPr id="9" name="TextBox 9"/>
            <p:cNvSpPr txBox="1"/>
            <p:nvPr/>
          </p:nvSpPr>
          <p:spPr>
            <a:xfrm>
              <a:off x="443484" y="832485"/>
              <a:ext cx="3396852"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Honest to the end</a:t>
              </a:r>
            </a:p>
          </p:txBody>
        </p:sp>
      </p:grpSp>
      <p:grpSp>
        <p:nvGrpSpPr>
          <p:cNvPr id="12" name="Group 12"/>
          <p:cNvGrpSpPr/>
          <p:nvPr/>
        </p:nvGrpSpPr>
        <p:grpSpPr>
          <a:xfrm>
            <a:off x="438150" y="2242185"/>
            <a:ext cx="7143106" cy="1962150"/>
            <a:chOff x="438150" y="2242185"/>
            <a:chExt cx="7143106" cy="1962150"/>
          </a:xfrm>
        </p:grpSpPr>
        <p:sp>
          <p:nvSpPr>
            <p:cNvPr id="11" name="TextBox 11"/>
            <p:cNvSpPr txBox="1"/>
            <p:nvPr/>
          </p:nvSpPr>
          <p:spPr>
            <a:xfrm>
              <a:off x="438150" y="2242185"/>
              <a:ext cx="7143106" cy="1962150"/>
            </a:xfrm>
            <a:prstGeom prst="rect">
              <a:avLst/>
            </a:prstGeom>
            <a:noFill/>
            <a:ln>
              <a:noFill/>
            </a:ln>
          </p:spPr>
          <p:txBody>
            <a:bodyPr wrap="none" lIns="0" tIns="0" rIns="0" bIns="0" anchor="t" anchorCtr="0">
              <a:spAutoFit/>
            </a:bodyPr>
            <a:lstStyle/>
            <a:p>
              <a:pPr algn="l">
                <a:lnSpc>
                  <a:spcPts val="6750"/>
                </a:lnSpc>
              </a:pPr>
              <a:r>
                <a:rPr lang="en" sz="5700" dirty="0">
                  <a:solidFill>
                    <a:schemeClr val="accent1"/>
                  </a:solidFill>
                  <a:latin typeface="+mj-lt"/>
                  <a:ea typeface="+mj-ea"/>
                  <a:cs typeface="+mj-cs"/>
                </a:rPr>
                <a:t>Judge it the way it</a:t>
              </a:r>
              <a:br/>
              <a:r>
                <a:rPr lang="en" sz="5700" dirty="0">
                  <a:solidFill>
                    <a:schemeClr val="accent1"/>
                  </a:solidFill>
                  <a:latin typeface="+mj-lt"/>
                  <a:ea typeface="+mj-ea"/>
                  <a:cs typeface="+mj-cs"/>
                </a:rPr>
                <a:t>asked to be judged</a:t>
              </a:r>
            </a:p>
          </p:txBody>
        </p:sp>
      </p:grpSp>
      <p:grpSp>
        <p:nvGrpSpPr>
          <p:cNvPr id="16" name="Group 16"/>
          <p:cNvGrpSpPr/>
          <p:nvPr/>
        </p:nvGrpSpPr>
        <p:grpSpPr>
          <a:xfrm>
            <a:off x="8603742" y="2781300"/>
            <a:ext cx="2604516" cy="533400"/>
            <a:chOff x="8603742" y="2781300"/>
            <a:chExt cx="2604516" cy="533400"/>
          </a:xfrm>
        </p:grpSpPr>
        <p:grpSp>
          <p:nvGrpSpPr>
            <p:cNvPr id="15" name="Group 15"/>
            <p:cNvGrpSpPr/>
            <p:nvPr/>
          </p:nvGrpSpPr>
          <p:grpSpPr>
            <a:xfrm rot="180000">
              <a:off x="8603742" y="2781300"/>
              <a:ext cx="2604516" cy="533400"/>
              <a:chOff x="8603742" y="2781300"/>
              <a:chExt cx="2604516" cy="533400"/>
            </a:xfrm>
          </p:grpSpPr>
          <p:sp>
            <p:nvSpPr>
              <p:cNvPr id="13" name="Rectangle 13"/>
              <p:cNvSpPr/>
              <p:nvPr/>
            </p:nvSpPr>
            <p:spPr>
              <a:xfrm>
                <a:off x="8667750" y="2781300"/>
                <a:ext cx="2476500" cy="533400"/>
              </a:xfrm>
              <a:prstGeom prst="rect">
                <a:avLst/>
              </a:prstGeom>
              <a:noFill/>
              <a:ln w="28575">
                <a:solidFill>
                  <a:schemeClr val="accent2"/>
                </a:solidFill>
              </a:ln>
            </p:spPr>
          </p:sp>
          <p:sp>
            <p:nvSpPr>
              <p:cNvPr id="14" name="TextBox 14"/>
              <p:cNvSpPr txBox="1"/>
              <p:nvPr/>
            </p:nvSpPr>
            <p:spPr>
              <a:xfrm>
                <a:off x="8603742" y="2975610"/>
                <a:ext cx="2604516" cy="234696"/>
              </a:xfrm>
              <a:prstGeom prst="rect">
                <a:avLst/>
              </a:prstGeom>
              <a:noFill/>
              <a:ln>
                <a:noFill/>
              </a:ln>
            </p:spPr>
            <p:txBody>
              <a:bodyPr wrap="none" lIns="0" tIns="0" rIns="0" bIns="0" anchor="t" anchorCtr="0">
                <a:spAutoFit/>
              </a:bodyPr>
              <a:lstStyle/>
              <a:p>
                <a:pPr algn="ctr"/>
                <a:r>
                  <a:rPr lang="en" sz="1200" spc="105" dirty="0">
                    <a:solidFill>
                      <a:schemeClr val="accent2"/>
                    </a:solidFill>
                    <a:latin typeface="Consolas"/>
                    <a:ea typeface="Consolas"/>
                    <a:cs typeface="Consolas"/>
                  </a:rPr>
                  <a:t>AN ETHIC, NOT AN AESTHETIC</a:t>
                </a:r>
              </a:p>
            </p:txBody>
          </p:sp>
        </p:grpSp>
      </p:grpSp>
      <p:grpSp>
        <p:nvGrpSpPr>
          <p:cNvPr id="18" name="!!section-rule"/>
          <p:cNvGrpSpPr/>
          <p:nvPr/>
        </p:nvGrpSpPr>
        <p:grpSpPr>
          <a:xfrm>
            <a:off x="0" y="4476750"/>
            <a:ext cx="12192000" cy="114300"/>
            <a:chOff x="0" y="4476750"/>
            <a:chExt cx="12192000" cy="114300"/>
          </a:xfrm>
        </p:grpSpPr>
        <p:sp>
          <p:nvSpPr>
            <p:cNvPr id="17" name="Rectangle 17"/>
            <p:cNvSpPr/>
            <p:nvPr/>
          </p:nvSpPr>
          <p:spPr>
            <a:xfrm>
              <a:off x="0" y="4476750"/>
              <a:ext cx="12192000" cy="114300"/>
            </a:xfrm>
            <a:prstGeom prst="rect">
              <a:avLst/>
            </a:prstGeom>
            <a:solidFill>
              <a:schemeClr val="accent1"/>
            </a:solidFill>
            <a:ln>
              <a:noFill/>
            </a:ln>
          </p:spPr>
        </p:sp>
      </p:grpSp>
      <p:grpSp>
        <p:nvGrpSpPr>
          <p:cNvPr id="20" name="Group 20"/>
          <p:cNvGrpSpPr/>
          <p:nvPr/>
        </p:nvGrpSpPr>
        <p:grpSpPr>
          <a:xfrm>
            <a:off x="448818" y="4965382"/>
            <a:ext cx="10271912" cy="322707"/>
            <a:chOff x="448818" y="4965382"/>
            <a:chExt cx="10271912" cy="322707"/>
          </a:xfrm>
        </p:grpSpPr>
        <p:sp>
          <p:nvSpPr>
            <p:cNvPr id="19" name="TextBox 19"/>
            <p:cNvSpPr txBox="1"/>
            <p:nvPr/>
          </p:nvSpPr>
          <p:spPr>
            <a:xfrm>
              <a:off x="448818" y="4965382"/>
              <a:ext cx="10271912" cy="322707"/>
            </a:xfrm>
            <a:prstGeom prst="rect">
              <a:avLst/>
            </a:prstGeom>
            <a:noFill/>
            <a:ln>
              <a:noFill/>
            </a:ln>
          </p:spPr>
          <p:txBody>
            <a:bodyPr wrap="none" lIns="0" tIns="0" rIns="0" bIns="0" anchor="t" anchorCtr="0">
              <a:spAutoFit/>
            </a:bodyPr>
            <a:lstStyle/>
            <a:p>
              <a:pPr algn="l"/>
              <a:r>
                <a:rPr lang="en" sz="1650" spc="90" dirty="0">
                  <a:solidFill>
                    <a:schemeClr val="dk1"/>
                  </a:solidFill>
                  <a:latin typeface="Consolas"/>
                  <a:ea typeface="Consolas"/>
                  <a:cs typeface="Consolas"/>
                </a:rPr>
                <a:t xml:space="preserve">FORMAL LEGIBILITY OF PLAN · CLEAR EXHIBITION OF STRUCTURE · </a:t>
              </a:r>
              <a:r>
                <a:rPr lang="en" sz="1650" spc="90" dirty="0">
                  <a:solidFill>
                    <a:schemeClr val="accent2"/>
                  </a:solidFill>
                  <a:latin typeface="Consolas"/>
                  <a:ea typeface="Consolas"/>
                  <a:cs typeface="Consolas"/>
                </a:rPr>
                <a:t>MATERIALS AS FOUND</a:t>
              </a:r>
            </a:p>
          </p:txBody>
        </p:sp>
      </p:grpSp>
      <p:grpSp>
        <p:nvGrpSpPr>
          <p:cNvPr id="22" name="Group 22"/>
          <p:cNvGrpSpPr/>
          <p:nvPr/>
        </p:nvGrpSpPr>
        <p:grpSpPr>
          <a:xfrm>
            <a:off x="449580" y="5553075"/>
            <a:ext cx="7911465" cy="560070"/>
            <a:chOff x="449580" y="5553075"/>
            <a:chExt cx="7911465" cy="560070"/>
          </a:xfrm>
        </p:grpSpPr>
        <p:sp>
          <p:nvSpPr>
            <p:cNvPr id="21" name="TextBox 21"/>
            <p:cNvSpPr txBox="1"/>
            <p:nvPr/>
          </p:nvSpPr>
          <p:spPr>
            <a:xfrm>
              <a:off x="449580" y="5553075"/>
              <a:ext cx="7911465" cy="560070"/>
            </a:xfrm>
            <a:prstGeom prst="rect">
              <a:avLst/>
            </a:prstGeom>
            <a:noFill/>
            <a:ln>
              <a:noFill/>
            </a:ln>
          </p:spPr>
          <p:txBody>
            <a:bodyPr wrap="none" lIns="0" tIns="0" rIns="0" bIns="0" anchor="t" anchorCtr="0">
              <a:spAutoFit/>
            </a:bodyPr>
            <a:lstStyle/>
            <a:p>
              <a:pPr algn="l">
                <a:lnSpc>
                  <a:spcPts val="2100"/>
                </a:lnSpc>
              </a:pPr>
              <a:r>
                <a:rPr lang="en" sz="1500" dirty="0">
                  <a:solidFill>
                    <a:schemeClr val="dk1"/>
                  </a:solidFill>
                  <a:latin typeface="+mn-lt"/>
                  <a:ea typeface="+mn-ea"/>
                  <a:cs typeface="+mn-cs"/>
                </a:rPr>
                <a:t>The style has been polarising throughout its history — public campaigns to demolish</a:t>
              </a:r>
              <a:br/>
              <a:r>
                <a:rPr lang="en" sz="1500" dirty="0">
                  <a:solidFill>
                    <a:schemeClr val="dk1"/>
                  </a:solidFill>
                  <a:latin typeface="+mn-lt"/>
                  <a:ea typeface="+mn-ea"/>
                  <a:cs typeface="+mn-cs"/>
                </a:rPr>
                <a:t>brutalist buildings are common, and in the United Kingdom some have been preserved.</a:t>
              </a:r>
            </a:p>
          </p:txBody>
        </p:sp>
      </p:grpSp>
      <p:grpSp>
        <p:nvGrpSpPr>
          <p:cNvPr id="25" name="Group 25"/>
          <p:cNvGrpSpPr/>
          <p:nvPr/>
        </p:nvGrpSpPr>
        <p:grpSpPr>
          <a:xfrm>
            <a:off x="452438" y="6570345"/>
            <a:ext cx="11287124" cy="176212"/>
            <a:chOff x="452438" y="6570345"/>
            <a:chExt cx="11287124" cy="176212"/>
          </a:xfrm>
        </p:grpSpPr>
        <p:sp>
          <p:nvSpPr>
            <p:cNvPr id="23" name="TextBox 23"/>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24" name="TextBox 24"/>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15 / 16</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450"/>
                                        <p:tgtEl>
                                          <p:spTgt spid="6"/>
                                        </p:tgtEl>
                                      </p:cBhvr>
                                    </p:animEffect>
                                  </p:childTnLst>
                                </p:cTn>
                              </p:par>
                            </p:childTnLst>
                          </p:cTn>
                        </p:par>
                        <p:par>
                          <p:cTn id="8" fill="hold">
                            <p:stCondLst>
                              <p:cond delay="450"/>
                            </p:stCondLst>
                            <p:childTnLst>
                              <p:par>
                                <p:cTn id="9" presetID="22" presetClass="entr" presetSubtype="4" fill="hold" grpId="0" nodeType="afterEffect">
                                  <p:stCondLst>
                                    <p:cond delay="12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450"/>
                                        <p:tgtEl>
                                          <p:spTgt spid="8"/>
                                        </p:tgtEl>
                                      </p:cBhvr>
                                    </p:animEffect>
                                  </p:childTnLst>
                                </p:cTn>
                              </p:par>
                            </p:childTnLst>
                          </p:cTn>
                        </p:par>
                        <p:par>
                          <p:cTn id="12" fill="hold">
                            <p:stCondLst>
                              <p:cond delay="1020"/>
                            </p:stCondLst>
                            <p:childTnLst>
                              <p:par>
                                <p:cTn id="13" presetID="22" presetClass="entr" presetSubtype="4" fill="hold" grpId="0" nodeType="afterEffect">
                                  <p:stCondLst>
                                    <p:cond delay="12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450"/>
                                        <p:tgtEl>
                                          <p:spTgt spid="10"/>
                                        </p:tgtEl>
                                      </p:cBhvr>
                                    </p:animEffect>
                                  </p:childTnLst>
                                </p:cTn>
                              </p:par>
                            </p:childTnLst>
                          </p:cTn>
                        </p:par>
                        <p:par>
                          <p:cTn id="16" fill="hold">
                            <p:stCondLst>
                              <p:cond delay="1590"/>
                            </p:stCondLst>
                            <p:childTnLst>
                              <p:par>
                                <p:cTn id="17" presetID="17" presetClass="entr" presetSubtype="10" fill="hold" grpId="0" nodeType="afterEffect">
                                  <p:stCondLst>
                                    <p:cond delay="120"/>
                                  </p:stCondLst>
                                  <p:childTnLst>
                                    <p:set>
                                      <p:cBhvr>
                                        <p:cTn id="18" dur="1" fill="hold">
                                          <p:stCondLst>
                                            <p:cond delay="0"/>
                                          </p:stCondLst>
                                        </p:cTn>
                                        <p:tgtEl>
                                          <p:spTgt spid="12"/>
                                        </p:tgtEl>
                                        <p:attrNameLst>
                                          <p:attrName>style.visibility</p:attrName>
                                        </p:attrNameLst>
                                      </p:cBhvr>
                                      <p:to>
                                        <p:strVal val="visible"/>
                                      </p:to>
                                    </p:set>
                                    <p:anim calcmode="lin" valueType="num">
                                      <p:cBhvr>
                                        <p:cTn id="19" dur="800" fill="hold"/>
                                        <p:tgtEl>
                                          <p:spTgt spid="12"/>
                                        </p:tgtEl>
                                        <p:attrNameLst>
                                          <p:attrName>ppt_w</p:attrName>
                                        </p:attrNameLst>
                                      </p:cBhvr>
                                      <p:tavLst>
                                        <p:tav tm="0">
                                          <p:val>
                                            <p:fltVal val="0"/>
                                          </p:val>
                                        </p:tav>
                                        <p:tav tm="100000">
                                          <p:val>
                                            <p:strVal val="#ppt_w"/>
                                          </p:val>
                                        </p:tav>
                                      </p:tavLst>
                                    </p:anim>
                                    <p:anim calcmode="lin" valueType="num">
                                      <p:cBhvr>
                                        <p:cTn id="20" dur="800" fill="hold"/>
                                        <p:tgtEl>
                                          <p:spTgt spid="12"/>
                                        </p:tgtEl>
                                        <p:attrNameLst>
                                          <p:attrName>ppt_h</p:attrName>
                                        </p:attrNameLst>
                                      </p:cBhvr>
                                      <p:tavLst>
                                        <p:tav tm="0">
                                          <p:val>
                                            <p:strVal val="#ppt_h"/>
                                          </p:val>
                                        </p:tav>
                                        <p:tav tm="100000">
                                          <p:val>
                                            <p:strVal val="#ppt_h"/>
                                          </p:val>
                                        </p:tav>
                                      </p:tavLst>
                                    </p:anim>
                                  </p:childTnLst>
                                </p:cTn>
                              </p:par>
                            </p:childTnLst>
                          </p:cTn>
                        </p:par>
                        <p:par>
                          <p:cTn id="21" fill="hold">
                            <p:stCondLst>
                              <p:cond delay="2510"/>
                            </p:stCondLst>
                            <p:childTnLst>
                              <p:par>
                                <p:cTn id="22" presetID="4" presetClass="entr" presetSubtype="16" fill="hold" grpId="0" nodeType="afterEffect">
                                  <p:stCondLst>
                                    <p:cond delay="300"/>
                                  </p:stCondLst>
                                  <p:childTnLst>
                                    <p:set>
                                      <p:cBhvr>
                                        <p:cTn id="23" dur="1" fill="hold">
                                          <p:stCondLst>
                                            <p:cond delay="0"/>
                                          </p:stCondLst>
                                        </p:cTn>
                                        <p:tgtEl>
                                          <p:spTgt spid="16"/>
                                        </p:tgtEl>
                                        <p:attrNameLst>
                                          <p:attrName>style.visibility</p:attrName>
                                        </p:attrNameLst>
                                      </p:cBhvr>
                                      <p:to>
                                        <p:strVal val="visible"/>
                                      </p:to>
                                    </p:set>
                                    <p:animEffect transition="in" filter="box(in)">
                                      <p:cBhvr>
                                        <p:cTn id="24" dur="450"/>
                                        <p:tgtEl>
                                          <p:spTgt spid="16"/>
                                        </p:tgtEl>
                                      </p:cBhvr>
                                    </p:animEffect>
                                  </p:childTnLst>
                                </p:cTn>
                              </p:par>
                            </p:childTnLst>
                          </p:cTn>
                        </p:par>
                        <p:par>
                          <p:cTn id="25" fill="hold">
                            <p:stCondLst>
                              <p:cond delay="3260"/>
                            </p:stCondLst>
                            <p:childTnLst>
                              <p:par>
                                <p:cTn id="26" presetID="22" presetClass="entr" presetSubtype="4" fill="hold" grpId="0" nodeType="afterEffect">
                                  <p:stCondLst>
                                    <p:cond delay="120"/>
                                  </p:stCondLst>
                                  <p:childTnLst>
                                    <p:set>
                                      <p:cBhvr>
                                        <p:cTn id="27" dur="1" fill="hold">
                                          <p:stCondLst>
                                            <p:cond delay="0"/>
                                          </p:stCondLst>
                                        </p:cTn>
                                        <p:tgtEl>
                                          <p:spTgt spid="18"/>
                                        </p:tgtEl>
                                        <p:attrNameLst>
                                          <p:attrName>style.visibility</p:attrName>
                                        </p:attrNameLst>
                                      </p:cBhvr>
                                      <p:to>
                                        <p:strVal val="visible"/>
                                      </p:to>
                                    </p:set>
                                    <p:animEffect transition="in" filter="wipe(down)">
                                      <p:cBhvr>
                                        <p:cTn id="28" dur="450"/>
                                        <p:tgtEl>
                                          <p:spTgt spid="18"/>
                                        </p:tgtEl>
                                      </p:cBhvr>
                                    </p:animEffect>
                                  </p:childTnLst>
                                </p:cTn>
                              </p:par>
                            </p:childTnLst>
                          </p:cTn>
                        </p:par>
                        <p:par>
                          <p:cTn id="29" fill="hold">
                            <p:stCondLst>
                              <p:cond delay="3830"/>
                            </p:stCondLst>
                            <p:childTnLst>
                              <p:par>
                                <p:cTn id="30" presetID="22" presetClass="entr" presetSubtype="2" fill="hold" grpId="0" nodeType="afterEffect">
                                  <p:stCondLst>
                                    <p:cond delay="12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700"/>
                                        <p:tgtEl>
                                          <p:spTgt spid="20"/>
                                        </p:tgtEl>
                                      </p:cBhvr>
                                    </p:animEffect>
                                  </p:childTnLst>
                                </p:cTn>
                              </p:par>
                            </p:childTnLst>
                          </p:cTn>
                        </p:par>
                        <p:par>
                          <p:cTn id="33" fill="hold">
                            <p:stCondLst>
                              <p:cond delay="4650"/>
                            </p:stCondLst>
                            <p:childTnLst>
                              <p:par>
                                <p:cTn id="34" presetID="22" presetClass="entr" presetSubtype="4" fill="hold" grpId="0" nodeType="afterEffect">
                                  <p:stCondLst>
                                    <p:cond delay="120"/>
                                  </p:stCondLst>
                                  <p:childTnLst>
                                    <p:set>
                                      <p:cBhvr>
                                        <p:cTn id="35" dur="1" fill="hold">
                                          <p:stCondLst>
                                            <p:cond delay="0"/>
                                          </p:stCondLst>
                                        </p:cTn>
                                        <p:tgtEl>
                                          <p:spTgt spid="22"/>
                                        </p:tgtEl>
                                        <p:attrNameLst>
                                          <p:attrName>style.visibility</p:attrName>
                                        </p:attrNameLst>
                                      </p:cBhvr>
                                      <p:to>
                                        <p:strVal val="visible"/>
                                      </p:to>
                                    </p:set>
                                    <p:animEffect transition="in" filter="wipe(down)">
                                      <p:cBhvr>
                                        <p:cTn id="36" dur="4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Rectangle 2"/>
          <p:cNvSpPr/>
          <p:nvPr/>
        </p:nvSpPr>
        <p:spPr>
          <a:xfrm>
            <a:off x="0" y="0"/>
            <a:ext cx="12192000" cy="95250"/>
          </a:xfrm>
          <a:prstGeom prst="rect">
            <a:avLst/>
          </a:prstGeom>
          <a:solidFill>
            <a:schemeClr val="accent1"/>
          </a:solidFill>
          <a:ln>
            <a:noFill/>
          </a:ln>
        </p:spPr>
      </p:sp>
      <p:sp>
        <p:nvSpPr>
          <p:cNvPr id="3" name="Line 3"/>
          <p:cNvSpPr/>
          <p:nvPr/>
        </p:nvSpPr>
        <p:spPr>
          <a:xfrm>
            <a:off x="457200" y="609600"/>
            <a:ext cx="11277600" cy="9525"/>
          </a:xfrm>
          <a:custGeom>
            <a:avLst/>
            <a:gdLst/>
            <a:ahLst/>
            <a:cxnLst/>
            <a:rect l="l" t="t" r="r" b="b"/>
            <a:pathLst>
              <a:path w="11277600" h="9525">
                <a:moveTo>
                  <a:pt x="0" y="0"/>
                </a:moveTo>
                <a:lnTo>
                  <a:pt x="11277600" y="0"/>
                </a:lnTo>
              </a:path>
            </a:pathLst>
          </a:custGeom>
          <a:noFill/>
          <a:ln w="9525">
            <a:solidFill>
              <a:schemeClr val="accent1"/>
            </a:solidFill>
          </a:ln>
        </p:spPr>
      </p:sp>
      <p:sp>
        <p:nvSpPr>
          <p:cNvPr id="4" name="Rectangle 4"/>
          <p:cNvSpPr/>
          <p:nvPr/>
        </p:nvSpPr>
        <p:spPr>
          <a:xfrm>
            <a:off x="0" y="1428750"/>
            <a:ext cx="12192000" cy="76200"/>
          </a:xfrm>
          <a:prstGeom prst="rect">
            <a:avLst/>
          </a:prstGeom>
          <a:solidFill>
            <a:schemeClr val="accent1"/>
          </a:solidFill>
          <a:ln>
            <a:noFill/>
          </a:ln>
        </p:spPr>
      </p:sp>
      <p:sp>
        <p:nvSpPr>
          <p:cNvPr id="5" name="Rectangle 5"/>
          <p:cNvSpPr/>
          <p:nvPr/>
        </p:nvSpPr>
        <p:spPr>
          <a:xfrm>
            <a:off x="0" y="5886450"/>
            <a:ext cx="12192000" cy="57150"/>
          </a:xfrm>
          <a:prstGeom prst="rect">
            <a:avLst/>
          </a:prstGeom>
          <a:solidFill>
            <a:schemeClr val="accent1"/>
          </a:solidFill>
          <a:ln>
            <a:noFill/>
          </a:ln>
        </p:spPr>
      </p:sp>
      <p:sp>
        <p:nvSpPr>
          <p:cNvPr id="6" name="Line 6"/>
          <p:cNvSpPr/>
          <p:nvPr/>
        </p:nvSpPr>
        <p:spPr>
          <a:xfrm>
            <a:off x="457200" y="6457950"/>
            <a:ext cx="11277600" cy="9525"/>
          </a:xfrm>
          <a:custGeom>
            <a:avLst/>
            <a:gdLst/>
            <a:ahLst/>
            <a:cxnLst/>
            <a:rect l="l" t="t" r="r" b="b"/>
            <a:pathLst>
              <a:path w="11277600" h="9525">
                <a:moveTo>
                  <a:pt x="0" y="0"/>
                </a:moveTo>
                <a:lnTo>
                  <a:pt x="11277600" y="0"/>
                </a:lnTo>
              </a:path>
            </a:pathLst>
          </a:custGeom>
          <a:noFill/>
          <a:ln w="9525">
            <a:solidFill>
              <a:schemeClr val="accent6"/>
            </a:solidFill>
          </a:ln>
        </p:spPr>
      </p:sp>
      <p:grpSp>
        <p:nvGrpSpPr>
          <p:cNvPr id="8" name="Group 8"/>
          <p:cNvGrpSpPr/>
          <p:nvPr/>
        </p:nvGrpSpPr>
        <p:grpSpPr>
          <a:xfrm>
            <a:off x="451104" y="384810"/>
            <a:ext cx="1710538" cy="234696"/>
            <a:chOff x="451104" y="384810"/>
            <a:chExt cx="1710538" cy="234696"/>
          </a:xfrm>
        </p:grpSpPr>
        <p:sp>
          <p:nvSpPr>
            <p:cNvPr id="7" name="TextBox 7"/>
            <p:cNvSpPr txBox="1"/>
            <p:nvPr/>
          </p:nvSpPr>
          <p:spPr>
            <a:xfrm>
              <a:off x="451104" y="384810"/>
              <a:ext cx="1710538" cy="234696"/>
            </a:xfrm>
            <a:prstGeom prst="rect">
              <a:avLst/>
            </a:prstGeom>
            <a:noFill/>
            <a:ln>
              <a:noFill/>
            </a:ln>
          </p:spPr>
          <p:txBody>
            <a:bodyPr wrap="none" lIns="0" tIns="0" rIns="0" bIns="0" anchor="t" anchorCtr="0">
              <a:spAutoFit/>
            </a:bodyPr>
            <a:lstStyle/>
            <a:p>
              <a:pPr algn="l"/>
              <a:r>
                <a:rPr lang="en" sz="1200" spc="105" dirty="0">
                  <a:solidFill>
                    <a:schemeClr val="accent5"/>
                  </a:solidFill>
                  <a:latin typeface="Consolas"/>
                  <a:ea typeface="Consolas"/>
                  <a:cs typeface="Consolas"/>
                </a:rPr>
                <a:t>PART FIVE · CLOSE</a:t>
              </a:r>
            </a:p>
          </p:txBody>
        </p:sp>
      </p:grpSp>
      <p:grpSp>
        <p:nvGrpSpPr>
          <p:cNvPr id="10" name="Group 10"/>
          <p:cNvGrpSpPr/>
          <p:nvPr/>
        </p:nvGrpSpPr>
        <p:grpSpPr>
          <a:xfrm>
            <a:off x="10303048" y="361950"/>
            <a:ext cx="1450802" cy="1733550"/>
            <a:chOff x="10303048" y="361950"/>
            <a:chExt cx="1450802" cy="1733550"/>
          </a:xfrm>
        </p:grpSpPr>
        <p:sp>
          <p:nvSpPr>
            <p:cNvPr id="9" name="TextBox 9"/>
            <p:cNvSpPr txBox="1"/>
            <p:nvPr/>
          </p:nvSpPr>
          <p:spPr>
            <a:xfrm>
              <a:off x="10303048" y="361950"/>
              <a:ext cx="1450802" cy="1733550"/>
            </a:xfrm>
            <a:prstGeom prst="rect">
              <a:avLst/>
            </a:prstGeom>
            <a:noFill/>
            <a:ln>
              <a:noFill/>
            </a:ln>
          </p:spPr>
          <p:txBody>
            <a:bodyPr wrap="none" lIns="0" tIns="0" rIns="0" bIns="0" anchor="t" anchorCtr="0">
              <a:spAutoFit/>
            </a:bodyPr>
            <a:lstStyle/>
            <a:p>
              <a:pPr algn="r"/>
              <a:r>
                <a:rPr lang="en" sz="9000" dirty="0">
                  <a:solidFill>
                    <a:schemeClr val="accent1"/>
                  </a:solidFill>
                  <a:latin typeface="+mj-lt"/>
                  <a:ea typeface="+mj-ea"/>
                  <a:cs typeface="+mj-cs"/>
                </a:rPr>
                <a:t>16</a:t>
              </a:r>
            </a:p>
          </p:txBody>
        </p:sp>
      </p:grpSp>
      <p:grpSp>
        <p:nvGrpSpPr>
          <p:cNvPr id="12" name="Group 12"/>
          <p:cNvGrpSpPr/>
          <p:nvPr/>
        </p:nvGrpSpPr>
        <p:grpSpPr>
          <a:xfrm>
            <a:off x="443484" y="832485"/>
            <a:ext cx="1349200" cy="528066"/>
            <a:chOff x="443484" y="832485"/>
            <a:chExt cx="1349200" cy="528066"/>
          </a:xfrm>
        </p:grpSpPr>
        <p:sp>
          <p:nvSpPr>
            <p:cNvPr id="11" name="TextBox 11"/>
            <p:cNvSpPr txBox="1"/>
            <p:nvPr/>
          </p:nvSpPr>
          <p:spPr>
            <a:xfrm>
              <a:off x="443484" y="832485"/>
              <a:ext cx="1349200"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Source</a:t>
              </a:r>
            </a:p>
          </p:txBody>
        </p:sp>
      </p:grpSp>
      <p:grpSp>
        <p:nvGrpSpPr>
          <p:cNvPr id="19" name="Group 19"/>
          <p:cNvGrpSpPr/>
          <p:nvPr/>
        </p:nvGrpSpPr>
        <p:grpSpPr>
          <a:xfrm>
            <a:off x="448818" y="2156460"/>
            <a:ext cx="7382243" cy="3461385"/>
            <a:chOff x="448818" y="2156460"/>
            <a:chExt cx="7382243" cy="3461385"/>
          </a:xfrm>
        </p:grpSpPr>
        <p:sp>
          <p:nvSpPr>
            <p:cNvPr id="13" name="TextBox 13"/>
            <p:cNvSpPr txBox="1"/>
            <p:nvPr/>
          </p:nvSpPr>
          <p:spPr>
            <a:xfrm>
              <a:off x="451104" y="2156460"/>
              <a:ext cx="4578096" cy="234696"/>
            </a:xfrm>
            <a:prstGeom prst="rect">
              <a:avLst/>
            </a:prstGeom>
            <a:noFill/>
            <a:ln>
              <a:noFill/>
            </a:ln>
          </p:spPr>
          <p:txBody>
            <a:bodyPr wrap="none" lIns="0" tIns="0" rIns="0" bIns="0" anchor="t" anchorCtr="0">
              <a:spAutoFit/>
            </a:bodyPr>
            <a:lstStyle/>
            <a:p>
              <a:pPr algn="l"/>
              <a:r>
                <a:rPr lang="en" sz="1200" spc="120" dirty="0">
                  <a:solidFill>
                    <a:schemeClr val="accent2"/>
                  </a:solidFill>
                  <a:latin typeface="Consolas"/>
                  <a:ea typeface="Consolas"/>
                  <a:cs typeface="Consolas"/>
                </a:rPr>
                <a:t>EVERY FACT IN THIS GUIDE COMES FROM ONE PAGE</a:t>
              </a:r>
            </a:p>
          </p:txBody>
        </p:sp>
        <p:sp>
          <p:nvSpPr>
            <p:cNvPr id="14" name="TextBox 14"/>
            <p:cNvSpPr txBox="1"/>
            <p:nvPr/>
          </p:nvSpPr>
          <p:spPr>
            <a:xfrm>
              <a:off x="448818" y="2679382"/>
              <a:ext cx="6562268"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"Brutalist architecture", Wikipedia, the free encyclopedia.</a:t>
              </a:r>
            </a:p>
          </p:txBody>
        </p:sp>
        <p:sp>
          <p:nvSpPr>
            <p:cNvPr id="15" name="TextBox 15"/>
            <p:cNvSpPr txBox="1"/>
            <p:nvPr/>
          </p:nvSpPr>
          <p:spPr>
            <a:xfrm>
              <a:off x="448818" y="3098482"/>
              <a:ext cx="5123847" cy="322707"/>
            </a:xfrm>
            <a:prstGeom prst="rect">
              <a:avLst/>
            </a:prstGeom>
            <a:noFill/>
            <a:ln>
              <a:noFill/>
            </a:ln>
          </p:spPr>
          <p:txBody>
            <a:bodyPr wrap="none" lIns="0" tIns="0" rIns="0" bIns="0" anchor="t" anchorCtr="0">
              <a:spAutoFit/>
            </a:bodyPr>
            <a:lstStyle/>
            <a:p>
              <a:pPr algn="l"/>
              <a:r>
                <a:rPr lang="en" sz="1650" dirty="0">
                  <a:solidFill>
                    <a:schemeClr val="dk1"/>
                  </a:solidFill>
                  <a:latin typeface="Consolas"/>
                  <a:ea typeface="Consolas"/>
                  <a:cs typeface="Consolas"/>
                </a:rPr>
                <a:t xml:space="preserve">Retrieved 4 September 2026 · </a:t>
              </a:r>
              <a:r>
                <a:rPr lang="en" sz="1650" u="sng" dirty="0">
                  <a:solidFill>
                    <a:schemeClr val="accent2"/>
                  </a:solidFill>
                  <a:latin typeface="Consolas"/>
                  <a:ea typeface="Consolas"/>
                  <a:cs typeface="Consolas"/>
                  <a:hlinkClick r:id="rId2"/>
                </a:rPr>
                <a:t>en.wikipedia.org</a:t>
              </a:r>
            </a:p>
          </p:txBody>
        </p:sp>
        <p:sp>
          <p:nvSpPr>
            <p:cNvPr id="16" name="TextBox 16"/>
            <p:cNvSpPr txBox="1"/>
            <p:nvPr/>
          </p:nvSpPr>
          <p:spPr>
            <a:xfrm>
              <a:off x="449580" y="3743325"/>
              <a:ext cx="6216015" cy="5791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 xml:space="preserve">Text from that article is reused under </a:t>
              </a:r>
              <a:r>
                <a:rPr lang="en" sz="1500" u="sng" dirty="0">
                  <a:solidFill>
                    <a:schemeClr val="accent2"/>
                  </a:solidFill>
                  <a:latin typeface="+mn-lt"/>
                  <a:ea typeface="+mn-ea"/>
                  <a:cs typeface="+mn-cs"/>
                  <a:hlinkClick r:id="rId3"/>
                </a:rPr>
                <a:t>CC BY-SA 4.0</a:t>
              </a:r>
              <a:r>
                <a:rPr lang="en" sz="1500" dirty="0">
                  <a:solidFill>
                    <a:schemeClr val="dk1"/>
                  </a:solidFill>
                  <a:latin typeface="+mn-lt"/>
                  <a:ea typeface="+mn-ea"/>
                  <a:cs typeface="+mn-cs"/>
                </a:rPr>
                <a:t>; this deck is a</a:t>
              </a:r>
              <a:br/>
              <a:r>
                <a:rPr lang="en" sz="1500" dirty="0">
                  <a:solidFill>
                    <a:schemeClr val="dk1"/>
                  </a:solidFill>
                  <a:latin typeface="+mn-lt"/>
                  <a:ea typeface="+mn-ea"/>
                  <a:cs typeface="+mn-cs"/>
                </a:rPr>
                <a:t>derivative work and carries the same licence.</a:t>
              </a:r>
            </a:p>
          </p:txBody>
        </p:sp>
        <p:sp>
          <p:nvSpPr>
            <p:cNvPr id="17" name="TextBox 17"/>
            <p:cNvSpPr txBox="1"/>
            <p:nvPr/>
          </p:nvSpPr>
          <p:spPr>
            <a:xfrm>
              <a:off x="449580" y="4562475"/>
              <a:ext cx="7381481" cy="293370"/>
            </a:xfrm>
            <a:prstGeom prst="rect">
              <a:avLst/>
            </a:prstGeom>
            <a:noFill/>
            <a:ln>
              <a:noFill/>
            </a:ln>
          </p:spPr>
          <p:txBody>
            <a:bodyPr wrap="none" lIns="0" tIns="0" rIns="0" bIns="0" anchor="t" anchorCtr="0">
              <a:spAutoFit/>
            </a:bodyPr>
            <a:lstStyle/>
            <a:p>
              <a:pPr algn="l"/>
              <a:r>
                <a:rPr lang="en" sz="1500" dirty="0">
                  <a:solidFill>
                    <a:schemeClr val="dk1"/>
                  </a:solidFill>
                  <a:latin typeface="+mn-lt"/>
                  <a:ea typeface="+mn-ea"/>
                  <a:cs typeface="+mn-cs"/>
                </a:rPr>
                <a:t>Photographs are individually credited on the pages where they appear.</a:t>
              </a:r>
            </a:p>
          </p:txBody>
        </p:sp>
        <p:sp>
          <p:nvSpPr>
            <p:cNvPr id="18" name="TextBox 18"/>
            <p:cNvSpPr txBox="1"/>
            <p:nvPr/>
          </p:nvSpPr>
          <p:spPr>
            <a:xfrm>
              <a:off x="449580" y="5038725"/>
              <a:ext cx="6711315" cy="579120"/>
            </a:xfrm>
            <a:prstGeom prst="rect">
              <a:avLst/>
            </a:prstGeom>
            <a:noFill/>
            <a:ln>
              <a:noFill/>
            </a:ln>
          </p:spPr>
          <p:txBody>
            <a:bodyPr wrap="none" lIns="0" tIns="0" rIns="0" bIns="0" anchor="t" anchorCtr="0">
              <a:spAutoFit/>
            </a:bodyPr>
            <a:lstStyle/>
            <a:p>
              <a:pPr algn="l">
                <a:lnSpc>
                  <a:spcPts val="2250"/>
                </a:lnSpc>
              </a:pPr>
              <a:r>
                <a:rPr lang="en" sz="1500" dirty="0">
                  <a:solidFill>
                    <a:schemeClr val="dk1"/>
                  </a:solidFill>
                  <a:latin typeface="+mn-lt"/>
                  <a:ea typeface="+mn-ea"/>
                  <a:cs typeface="+mn-cs"/>
                </a:rPr>
                <a:t>No claim in this deck comes from outside that article. Where the article</a:t>
              </a:r>
              <a:br/>
              <a:r>
                <a:rPr lang="en" sz="1500" dirty="0">
                  <a:solidFill>
                    <a:schemeClr val="dk1"/>
                  </a:solidFill>
                  <a:latin typeface="+mn-lt"/>
                  <a:ea typeface="+mn-ea"/>
                  <a:cs typeface="+mn-cs"/>
                </a:rPr>
                <a:t>states no figure, the page prints NO DATA rather than an estimate.</a:t>
              </a:r>
            </a:p>
          </p:txBody>
        </p:sp>
      </p:grpSp>
      <p:grpSp>
        <p:nvGrpSpPr>
          <p:cNvPr id="21" name="Group 21"/>
          <p:cNvGrpSpPr/>
          <p:nvPr/>
        </p:nvGrpSpPr>
        <p:grpSpPr>
          <a:xfrm>
            <a:off x="443484" y="6033135"/>
            <a:ext cx="5841837" cy="528066"/>
            <a:chOff x="443484" y="6033135"/>
            <a:chExt cx="5841837" cy="528066"/>
          </a:xfrm>
        </p:grpSpPr>
        <p:sp>
          <p:nvSpPr>
            <p:cNvPr id="20" name="TextBox 20"/>
            <p:cNvSpPr txBox="1"/>
            <p:nvPr/>
          </p:nvSpPr>
          <p:spPr>
            <a:xfrm>
              <a:off x="443484" y="6033135"/>
              <a:ext cx="5841837" cy="528066"/>
            </a:xfrm>
            <a:prstGeom prst="rect">
              <a:avLst/>
            </a:prstGeom>
            <a:noFill/>
            <a:ln>
              <a:noFill/>
            </a:ln>
          </p:spPr>
          <p:txBody>
            <a:bodyPr wrap="none" lIns="0" tIns="0" rIns="0" bIns="0" anchor="t" anchorCtr="0">
              <a:spAutoFit/>
            </a:bodyPr>
            <a:lstStyle/>
            <a:p>
              <a:pPr algn="l"/>
              <a:r>
                <a:rPr lang="en" sz="2700" dirty="0">
                  <a:solidFill>
                    <a:schemeClr val="accent1"/>
                  </a:solidFill>
                  <a:latin typeface="+mj-lt"/>
                  <a:ea typeface="+mj-ea"/>
                  <a:cs typeface="+mj-cs"/>
                </a:rPr>
                <a:t>Concrete, honest, unforgiving</a:t>
              </a:r>
            </a:p>
          </p:txBody>
        </p:sp>
      </p:grpSp>
      <p:grpSp>
        <p:nvGrpSpPr>
          <p:cNvPr id="24" name="Group 24"/>
          <p:cNvGrpSpPr/>
          <p:nvPr/>
        </p:nvGrpSpPr>
        <p:grpSpPr>
          <a:xfrm>
            <a:off x="452438" y="6570345"/>
            <a:ext cx="11287124" cy="176212"/>
            <a:chOff x="452438" y="6570345"/>
            <a:chExt cx="11287124" cy="176212"/>
          </a:xfrm>
        </p:grpSpPr>
        <p:sp>
          <p:nvSpPr>
            <p:cNvPr id="22" name="TextBox 22"/>
            <p:cNvSpPr txBox="1"/>
            <p:nvPr/>
          </p:nvSpPr>
          <p:spPr>
            <a:xfrm>
              <a:off x="452438" y="6570345"/>
              <a:ext cx="2397023" cy="176212"/>
            </a:xfrm>
            <a:prstGeom prst="rect">
              <a:avLst/>
            </a:prstGeom>
            <a:noFill/>
            <a:ln>
              <a:noFill/>
            </a:ln>
          </p:spPr>
          <p:txBody>
            <a:bodyPr wrap="none" lIns="0" tIns="0" rIns="0" bIns="0" anchor="t" anchorCtr="0">
              <a:spAutoFit/>
            </a:bodyPr>
            <a:lstStyle/>
            <a:p>
              <a:pPr algn="l"/>
              <a:r>
                <a:rPr lang="en" sz="900" dirty="0">
                  <a:solidFill>
                    <a:schemeClr val="accent5"/>
                  </a:solidFill>
                  <a:latin typeface="Consolas"/>
                  <a:ea typeface="Consolas"/>
                  <a:cs typeface="Consolas"/>
                </a:rPr>
                <a:t>BRUTALIST ARCHITECTURE · A FIELD GUIDE</a:t>
              </a:r>
            </a:p>
          </p:txBody>
        </p:sp>
        <p:sp>
          <p:nvSpPr>
            <p:cNvPr id="23" name="TextBox 23"/>
            <p:cNvSpPr txBox="1"/>
            <p:nvPr/>
          </p:nvSpPr>
          <p:spPr>
            <a:xfrm>
              <a:off x="11324158" y="6570345"/>
              <a:ext cx="415404" cy="176212"/>
            </a:xfrm>
            <a:prstGeom prst="rect">
              <a:avLst/>
            </a:prstGeom>
            <a:noFill/>
            <a:ln>
              <a:noFill/>
            </a:ln>
          </p:spPr>
          <p:txBody>
            <a:bodyPr wrap="none" lIns="0" tIns="0" rIns="0" bIns="0" anchor="t" anchorCtr="0">
              <a:spAutoFit/>
            </a:bodyPr>
            <a:lstStyle/>
            <a:p>
              <a:pPr algn="r"/>
              <a:r>
                <a:rPr lang="en" sz="900" dirty="0">
                  <a:solidFill>
                    <a:schemeClr val="accent5"/>
                  </a:solidFill>
                  <a:latin typeface="Consolas"/>
                  <a:ea typeface="Consolas"/>
                  <a:cs typeface="Consolas"/>
                </a:rPr>
                <a:t>16 / 16</a:t>
              </a:r>
            </a:p>
          </p:txBody>
        </p:sp>
      </p:grpSp>
    </p:spTree>
  </p:cSld>
  <p:clrMapOvr>
    <a:masterClrMapping/>
  </p:clrMapOvr>
  <p:transition xmlns:p14="http://schemas.microsoft.com/office/powerpoint/2010/main" p14:dur="500">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450"/>
                                        <p:tgtEl>
                                          <p:spTgt spid="8"/>
                                        </p:tgtEl>
                                      </p:cBhvr>
                                    </p:animEffect>
                                  </p:childTnLst>
                                </p:cTn>
                              </p:par>
                            </p:childTnLst>
                          </p:cTn>
                        </p:par>
                        <p:par>
                          <p:cTn id="8" fill="hold">
                            <p:stCondLst>
                              <p:cond delay="450"/>
                            </p:stCondLst>
                            <p:childTnLst>
                              <p:par>
                                <p:cTn xmlns:p="http://schemas.openxmlformats.org/presentationml/2006/main" id="9" presetID="22" presetClass="entr" presetSubtype="4" fill="hold" grpId="0" nodeType="afterEffect">
                                  <p:stCondLst>
                                    <p:cond delay="12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450"/>
                                        <p:tgtEl>
                                          <p:spTgt spid="10"/>
                                        </p:tgtEl>
                                      </p:cBhvr>
                                    </p:animEffect>
                                  </p:childTnLst>
                                </p:cTn>
                              </p:par>
                            </p:childTnLst>
                          </p:cTn>
                        </p:par>
                        <p:par>
                          <p:cTn id="12" fill="hold">
                            <p:stCondLst>
                              <p:cond delay="1020"/>
                            </p:stCondLst>
                            <p:childTnLst>
                              <p:par>
                                <p:cTn xmlns:p="http://schemas.openxmlformats.org/presentationml/2006/main" id="13" presetID="22" presetClass="entr" presetSubtype="4" fill="hold" grpId="0" nodeType="afterEffect">
                                  <p:stCondLst>
                                    <p:cond delay="120"/>
                                  </p:stCondLst>
                                  <p:childTnLst>
                                    <p:set>
                                      <p:cBhvr>
                                        <p:cTn id="14" dur="1" fill="hold">
                                          <p:stCondLst>
                                            <p:cond delay="0"/>
                                          </p:stCondLst>
                                        </p:cTn>
                                        <p:tgtEl>
                                          <p:spTgt spid="12"/>
                                        </p:tgtEl>
                                        <p:attrNameLst>
                                          <p:attrName>style.visibility</p:attrName>
                                        </p:attrNameLst>
                                      </p:cBhvr>
                                      <p:to>
                                        <p:strVal val="visible"/>
                                      </p:to>
                                    </p:set>
                                    <p:animEffect transition="in" filter="wipe(down)">
                                      <p:cBhvr>
                                        <p:cTn id="15" dur="450"/>
                                        <p:tgtEl>
                                          <p:spTgt spid="12"/>
                                        </p:tgtEl>
                                      </p:cBhvr>
                                    </p:animEffect>
                                  </p:childTnLst>
                                </p:cTn>
                              </p:par>
                            </p:childTnLst>
                          </p:cTn>
                        </p:par>
                        <p:par>
                          <p:cTn id="16" fill="hold">
                            <p:stCondLst>
                              <p:cond delay="1590"/>
                            </p:stCondLst>
                            <p:childTnLst>
                              <p:par>
                                <p:cTn xmlns:p="http://schemas.openxmlformats.org/presentationml/2006/main" id="17" presetID="22" presetClass="entr" presetSubtype="4" fill="hold" grpId="0" nodeType="afterEffect">
                                  <p:stCondLst>
                                    <p:cond delay="120"/>
                                  </p:stCondLst>
                                  <p:childTnLst>
                                    <p:set>
                                      <p:cBhvr>
                                        <p:cTn id="18" dur="1" fill="hold">
                                          <p:stCondLst>
                                            <p:cond delay="0"/>
                                          </p:stCondLst>
                                        </p:cTn>
                                        <p:tgtEl>
                                          <p:spTgt spid="19"/>
                                        </p:tgtEl>
                                        <p:attrNameLst>
                                          <p:attrName>style.visibility</p:attrName>
                                        </p:attrNameLst>
                                      </p:cBhvr>
                                      <p:to>
                                        <p:strVal val="visible"/>
                                      </p:to>
                                    </p:set>
                                    <p:animEffect transition="in" filter="wipe(down)">
                                      <p:cBhvr>
                                        <p:cTn id="19" dur="450"/>
                                        <p:tgtEl>
                                          <p:spTgt spid="19"/>
                                        </p:tgtEl>
                                      </p:cBhvr>
                                    </p:animEffect>
                                  </p:childTnLst>
                                </p:cTn>
                              </p:par>
                            </p:childTnLst>
                          </p:cTn>
                        </p:par>
                        <p:par>
                          <p:cTn id="20" fill="hold">
                            <p:stCondLst>
                              <p:cond delay="2160"/>
                            </p:stCondLst>
                            <p:childTnLst>
                              <p:par>
                                <p:cTn xmlns:p="http://schemas.openxmlformats.org/presentationml/2006/main" id="21" presetID="1" presetClass="entr" presetSubtype="0" fill="hold" grpId="0" nodeType="afterEffect">
                                  <p:stCondLst>
                                    <p:cond delay="40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ppt169_brutalism_field_guide">
  <a:themeElements>
    <a:clrScheme name="ppt169_brutalism_field_guide">
      <a:dk1>
        <a:srgbClr val="1C1A17"/>
      </a:dk1>
      <a:lt1>
        <a:srgbClr val="F2F0EA"/>
      </a:lt1>
      <a:dk2>
        <a:srgbClr val="1F497D"/>
      </a:dk2>
      <a:lt2>
        <a:srgbClr val="E2DFD5"/>
      </a:lt2>
      <a:accent1>
        <a:srgbClr val="14110F"/>
      </a:accent1>
      <a:accent2>
        <a:srgbClr val="C8331E"/>
      </a:accent2>
      <a:accent3>
        <a:srgbClr val="6E6A62"/>
      </a:accent3>
      <a:accent4>
        <a:srgbClr val="14110F"/>
      </a:accent4>
      <a:accent5>
        <a:srgbClr val="55514A"/>
      </a:accent5>
      <a:accent6>
        <a:srgbClr val="9A958B"/>
      </a:accent6>
      <a:hlink>
        <a:srgbClr val="C8331E"/>
      </a:hlink>
      <a:folHlink>
        <a:srgbClr val="6E6A62"/>
      </a:folHlink>
    </a:clrScheme>
    <a:fontScheme name="ppt169_brutalism_field_guide">
      <a:majorFont>
        <a:latin typeface="Arial Black"/>
        <a:ea typeface="Microsoft YaHei"/>
        <a:cs typeface="Arial Black"/>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SimSun"/>
        <a:cs typeface="Cambria"/>
        <a:font script="Jpan" typeface="SimSun"/>
        <a:font script="Hang" typeface="SimSun"/>
        <a:font script="Hans" typeface="SimSun"/>
        <a:font script="Hant" typeface="SimSun"/>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brutalism_field_gui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brutalism_field_guide">
  <a:themeElements>
    <a:clrScheme name="ppt169_brutalism_field_guide">
      <a:dk1>
        <a:srgbClr val="1C1A17"/>
      </a:dk1>
      <a:lt1>
        <a:srgbClr val="F2F0EA"/>
      </a:lt1>
      <a:dk2>
        <a:srgbClr val="1F497D"/>
      </a:dk2>
      <a:lt2>
        <a:srgbClr val="E2DFD5"/>
      </a:lt2>
      <a:accent1>
        <a:srgbClr val="14110F"/>
      </a:accent1>
      <a:accent2>
        <a:srgbClr val="C8331E"/>
      </a:accent2>
      <a:accent3>
        <a:srgbClr val="6E6A62"/>
      </a:accent3>
      <a:accent4>
        <a:srgbClr val="14110F"/>
      </a:accent4>
      <a:accent5>
        <a:srgbClr val="55514A"/>
      </a:accent5>
      <a:accent6>
        <a:srgbClr val="9A958B"/>
      </a:accent6>
      <a:hlink>
        <a:srgbClr val="C8331E"/>
      </a:hlink>
      <a:folHlink>
        <a:srgbClr val="6E6A62"/>
      </a:folHlink>
    </a:clrScheme>
    <a:fontScheme name="ppt169_brutalism_field_guide">
      <a:majorFont>
        <a:latin typeface="Arial Black"/>
        <a:ea typeface="Microsoft YaHei"/>
        <a:cs typeface="Arial Black"/>
        <a:font script="Jpan" typeface="Microsoft YaHei"/>
        <a:font script="Hang" typeface="Microsoft YaHei"/>
        <a:font script="Hans" typeface="Microsoft YaHei"/>
        <a:font script="Hant" typeface="Microsoft YaHei"/>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SimSun"/>
        <a:cs typeface="Cambria"/>
        <a:font script="Jpan" typeface="SimSun"/>
        <a:font script="Hang" typeface="SimSun"/>
        <a:font script="Hans" typeface="SimSun"/>
        <a:font script="Hant" typeface="SimSun"/>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brutalism_field_guid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en</dc:language>
  <cp:lastModifiedBy/>
  <cp:revision>1</cp:revision>
  <dcterms:created xsi:type="dcterms:W3CDTF">2026-09-04T11:42:18Z</dcterms:created>
  <dcterms:modified xsi:type="dcterms:W3CDTF">2026-09-04T11:42:18Z</dcterms:modified>
  <cp:category/>
  <cp:contentStatus/>
</cp:coreProperties>
</file>