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chandrayaan3_hi_quick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chandrayaan3_hi_quick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861f079e912ae11.jp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8d485fb70daaf2c.jp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f542559efe55348.jpg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sp>
        <p:nvSpPr>
          <p:cNvPr id="3" name="vignette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5000">
                <a:srgbClr val="0B1A2B">
                  <a:alpha val="0"/>
                </a:srgbClr>
              </a:gs>
              <a:gs pos="100000">
                <a:srgbClr val="000000">
                  <a:alpha val="45000"/>
                </a:srgbClr>
              </a:gs>
            </a:gsLst>
            <a:path path="circle">
              <a:fillToRect l="50000" t="45000" r="50000" b="55000"/>
            </a:path>
          </a:gradFill>
          <a:ln>
            <a:noFill/>
          </a:ln>
        </p:spPr>
      </p:sp>
      <p:sp>
        <p:nvSpPr>
          <p:cNvPr id="4" name="Freeform 4"/>
          <p:cNvSpPr/>
          <p:nvPr/>
        </p:nvSpPr>
        <p:spPr>
          <a:xfrm>
            <a:off x="8382000" y="952500"/>
            <a:ext cx="5143500" cy="5143500"/>
          </a:xfrm>
          <a:prstGeom prst="donut">
            <a:avLst>
              <a:gd name="adj" fmla="val 12000"/>
            </a:avLst>
          </a:prstGeom>
          <a:noFill/>
          <a:ln w="14288">
            <a:solidFill>
              <a:srgbClr val="8AB4E8"/>
            </a:solidFill>
          </a:ln>
        </p:spPr>
      </p:sp>
      <p:sp>
        <p:nvSpPr>
          <p:cNvPr id="5" name="Freeform 5"/>
          <p:cNvSpPr/>
          <p:nvPr/>
        </p:nvSpPr>
        <p:spPr>
          <a:xfrm>
            <a:off x="8382000" y="952500"/>
            <a:ext cx="5143500" cy="5143500"/>
          </a:xfrm>
          <a:prstGeom prst="pie">
            <a:avLst>
              <a:gd name="adj1" fmla="val 4500000"/>
              <a:gd name="adj2" fmla="val 6300000"/>
            </a:avLst>
          </a:prstGeom>
          <a:solidFill>
            <a:srgbClr val="FF7A3D">
              <a:alpha val="14000"/>
            </a:srgbClr>
          </a:solidFill>
          <a:ln w="14288">
            <a:solidFill>
              <a:srgbClr val="FF7A3D"/>
            </a:solidFill>
          </a:ln>
        </p:spPr>
      </p:sp>
      <p:grpSp>
        <p:nvGrpSpPr>
          <p:cNvPr id="9" name="cover-title"/>
          <p:cNvGrpSpPr/>
          <p:nvPr/>
        </p:nvGrpSpPr>
        <p:grpSpPr>
          <a:xfrm>
            <a:off x="590550" y="1498282"/>
            <a:ext cx="6048261" cy="2662619"/>
            <a:chOff x="590550" y="1498282"/>
            <a:chExt cx="6048261" cy="2662619"/>
          </a:xfrm>
        </p:grpSpPr>
        <p:sp>
          <p:nvSpPr>
            <p:cNvPr id="6" name="TextBox 6"/>
            <p:cNvSpPr txBox="1"/>
            <p:nvPr/>
          </p:nvSpPr>
          <p:spPr>
            <a:xfrm>
              <a:off x="601218" y="1498282"/>
              <a:ext cx="30016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spc="1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ISRO · LVM3-M4 · 2023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969770"/>
              <a:ext cx="5510784" cy="1885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hi-IN" sz="54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चंद्रयान-3</a:t>
              </a:r>
              <a:br/>
              <a:r>
                <a:rPr lang="hi-IN" sz="54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चाँद के दक्षिणी ध्रुव तक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5884" y="3632835"/>
              <a:ext cx="60429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70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एक विज्ञान-व्याख्यान: मिशन, पेलोड और परिणाम</a:t>
              </a:r>
            </a:p>
          </p:txBody>
        </p:sp>
      </p:grpSp>
      <p:grpSp>
        <p:nvGrpSpPr>
          <p:cNvPr id="12" name="cover-hook"/>
          <p:cNvGrpSpPr/>
          <p:nvPr/>
        </p:nvGrpSpPr>
        <p:grpSpPr>
          <a:xfrm>
            <a:off x="596646" y="4400550"/>
            <a:ext cx="3766376" cy="1004507"/>
            <a:chOff x="596646" y="4400550"/>
            <a:chExt cx="3766376" cy="1004507"/>
          </a:xfrm>
        </p:grpSpPr>
        <p:sp>
          <p:nvSpPr>
            <p:cNvPr id="10" name="Line 10"/>
            <p:cNvSpPr/>
            <p:nvPr/>
          </p:nvSpPr>
          <p:spPr>
            <a:xfrm>
              <a:off x="609600" y="440055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28575">
              <a:solidFill>
                <a:srgbClr val="FF7A3D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96646" y="4506278"/>
              <a:ext cx="3766376" cy="8987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hi-IN" sz="25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चाँद पर उतरने वाला चौथा देश —</a:t>
              </a:r>
              <a:br/>
              <a:r>
                <a:rPr lang="hi-IN" sz="25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दक्षिणी ध्रुव के निकट पहला।</a:t>
              </a:r>
            </a:p>
          </p:txBody>
        </p:sp>
      </p:grpSp>
      <p:grpSp>
        <p:nvGrpSpPr>
          <p:cNvPr id="16" name="cover-titleblock"/>
          <p:cNvGrpSpPr/>
          <p:nvPr/>
        </p:nvGrpSpPr>
        <p:grpSpPr>
          <a:xfrm>
            <a:off x="609600" y="5486400"/>
            <a:ext cx="4953000" cy="914400"/>
            <a:chOff x="609600" y="5486400"/>
            <a:chExt cx="4953000" cy="914400"/>
          </a:xfrm>
        </p:grpSpPr>
        <p:sp>
          <p:nvSpPr>
            <p:cNvPr id="13" name="Freeform 13"/>
            <p:cNvSpPr/>
            <p:nvPr/>
          </p:nvSpPr>
          <p:spPr>
            <a:xfrm>
              <a:off x="609600" y="5486400"/>
              <a:ext cx="4953000" cy="914400"/>
            </a:xfrm>
            <a:prstGeom prst="snip2DiagRect">
              <a:avLst/>
            </a:prstGeom>
            <a:solidFill>
              <a:srgbClr val="12263C"/>
            </a:solidFill>
            <a:ln w="14288">
              <a:solidFill>
                <a:srgbClr val="2A4A6B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31342" y="5645468"/>
              <a:ext cx="29100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spc="75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CH3 · LVM3-M4 · SDSC-SHAR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818" y="5917882"/>
              <a:ext cx="42815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प्रक्षेपण: 14 जुलाई 2023 · अवतरण: 23 अगस्त 2023</a:t>
              </a:r>
            </a:p>
          </p:txBody>
        </p:sp>
      </p:grpSp>
      <p:grpSp>
        <p:nvGrpSpPr>
          <p:cNvPr id="21" name="cover-crosshair"/>
          <p:cNvGrpSpPr/>
          <p:nvPr/>
        </p:nvGrpSpPr>
        <p:grpSpPr>
          <a:xfrm>
            <a:off x="10289257" y="5498782"/>
            <a:ext cx="1138485" cy="749618"/>
            <a:chOff x="10289257" y="5498782"/>
            <a:chExt cx="1138485" cy="749618"/>
          </a:xfrm>
        </p:grpSpPr>
        <p:sp>
          <p:nvSpPr>
            <p:cNvPr id="17" name="TextBox 17"/>
            <p:cNvSpPr txBox="1"/>
            <p:nvPr/>
          </p:nvSpPr>
          <p:spPr>
            <a:xfrm>
              <a:off x="10289257" y="5498782"/>
              <a:ext cx="11384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hi-IN" sz="16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दक्षिणी ध्रुव क्षेत्र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10572750" y="600075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14288">
              <a:solidFill>
                <a:srgbClr val="FF7A3D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10858500" y="5753100"/>
              <a:ext cx="9525" cy="495300"/>
            </a:xfrm>
            <a:custGeom>
              <a:avLst/>
              <a:gdLst/>
              <a:ahLst/>
              <a:cxnLst/>
              <a:rect l="l" t="t" r="r" b="b"/>
              <a:pathLst>
                <a:path w="9525" h="495300">
                  <a:moveTo>
                    <a:pt x="0" y="0"/>
                  </a:moveTo>
                  <a:lnTo>
                    <a:pt x="0" y="495300"/>
                  </a:lnTo>
                </a:path>
              </a:pathLst>
            </a:custGeom>
            <a:noFill/>
            <a:ln w="14288">
              <a:solidFill>
                <a:srgbClr val="FF7A3D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10753725" y="5895975"/>
              <a:ext cx="209550" cy="209550"/>
            </a:xfrm>
            <a:prstGeom prst="ellipse">
              <a:avLst/>
            </a:prstGeom>
            <a:noFill/>
            <a:ln w="14288">
              <a:solidFill>
                <a:srgbClr val="FF7A3D"/>
              </a:solidFill>
            </a:ln>
            <a:effectLst>
              <a:glow rad="66675">
                <a:srgbClr val="FF7A3D">
                  <a:alpha val="50000"/>
                </a:srgbClr>
              </a:glow>
            </a:effectLst>
          </p:spPr>
        </p:sp>
      </p:grpSp>
      <p:grpSp>
        <p:nvGrpSpPr>
          <p:cNvPr id="24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03504" y="6537960"/>
              <a:ext cx="66176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 (isro.gov.in) · PIB (pib.gov.in), 2023–2024 — तथ्य F001, F010, F022, F023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01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331874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मिशन के तीन उद्देश्य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25" name="objectives"/>
          <p:cNvGrpSpPr/>
          <p:nvPr/>
        </p:nvGrpSpPr>
        <p:grpSpPr>
          <a:xfrm>
            <a:off x="609600" y="1809750"/>
            <a:ext cx="3384423" cy="3143250"/>
            <a:chOff x="609600" y="1809750"/>
            <a:chExt cx="3384423" cy="3143250"/>
          </a:xfrm>
        </p:grpSpPr>
        <p:sp>
          <p:nvSpPr>
            <p:cNvPr id="7" name="Freeform 7"/>
            <p:cNvSpPr/>
            <p:nvPr/>
          </p:nvSpPr>
          <p:spPr>
            <a:xfrm>
              <a:off x="609600" y="1809750"/>
              <a:ext cx="266700" cy="3143250"/>
            </a:xfrm>
            <a:prstGeom prst="leftBracket">
              <a:avLst/>
            </a:prstGeom>
            <a:noFill/>
            <a:ln w="14288">
              <a:solidFill>
                <a:srgbClr val="8AB4E8"/>
              </a:solidFill>
            </a:ln>
          </p:spPr>
        </p:sp>
        <p:grpSp>
          <p:nvGrpSpPr>
            <p:cNvPr id="13" name="objective-landing"/>
            <p:cNvGrpSpPr/>
            <p:nvPr/>
          </p:nvGrpSpPr>
          <p:grpSpPr>
            <a:xfrm>
              <a:off x="1183481" y="1906905"/>
              <a:ext cx="2810542" cy="772668"/>
              <a:chOff x="1183481" y="1906905"/>
              <a:chExt cx="2810542" cy="772668"/>
            </a:xfrm>
          </p:grpSpPr>
          <p:grpSp>
            <p:nvGrpSpPr>
              <p:cNvPr id="11" name="Group 11"/>
              <p:cNvGrpSpPr/>
              <p:nvPr/>
            </p:nvGrpSpPr>
            <p:grpSpPr>
              <a:xfrm>
                <a:off x="1183481" y="1907381"/>
                <a:ext cx="242888" cy="242888"/>
                <a:chOff x="1183481" y="1907381"/>
                <a:chExt cx="242888" cy="242888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291432" y="2015332"/>
                  <a:ext cx="26988" cy="26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88" h="26988">
                      <a:moveTo>
                        <a:pt x="0" y="13494"/>
                      </a:moveTo>
                      <a:cubicBezTo>
                        <a:pt x="0" y="20946"/>
                        <a:pt x="6041" y="26988"/>
                        <a:pt x="13494" y="26988"/>
                      </a:cubicBezTo>
                      <a:cubicBezTo>
                        <a:pt x="20946" y="26988"/>
                        <a:pt x="26988" y="20946"/>
                        <a:pt x="26988" y="13494"/>
                      </a:cubicBezTo>
                      <a:cubicBezTo>
                        <a:pt x="26988" y="6041"/>
                        <a:pt x="20946" y="0"/>
                        <a:pt x="13494" y="0"/>
                      </a:cubicBezTo>
                      <a:cubicBezTo>
                        <a:pt x="6041" y="0"/>
                        <a:pt x="0" y="6041"/>
                        <a:pt x="0" y="13494"/>
                      </a:cubicBezTo>
                    </a:path>
                  </a:pathLst>
                </a:custGeom>
                <a:noFill/>
                <a:ln w="26988">
                  <a:solidFill>
                    <a:srgbClr val="FF7A3D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1237456" y="1961356"/>
                  <a:ext cx="134938" cy="134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938" h="134938">
                      <a:moveTo>
                        <a:pt x="0" y="67469"/>
                      </a:moveTo>
                      <a:cubicBezTo>
                        <a:pt x="0" y="104731"/>
                        <a:pt x="30207" y="134938"/>
                        <a:pt x="67469" y="134938"/>
                      </a:cubicBezTo>
                      <a:cubicBezTo>
                        <a:pt x="104731" y="134938"/>
                        <a:pt x="134938" y="104731"/>
                        <a:pt x="134938" y="67469"/>
                      </a:cubicBezTo>
                      <a:cubicBezTo>
                        <a:pt x="134938" y="30207"/>
                        <a:pt x="104731" y="0"/>
                        <a:pt x="67469" y="0"/>
                      </a:cubicBezTo>
                      <a:cubicBezTo>
                        <a:pt x="30207" y="0"/>
                        <a:pt x="0" y="30207"/>
                        <a:pt x="0" y="67469"/>
                      </a:cubicBezTo>
                    </a:path>
                  </a:pathLst>
                </a:custGeom>
                <a:noFill/>
                <a:ln w="26988">
                  <a:solidFill>
                    <a:srgbClr val="FF7A3D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1183481" y="1907381"/>
                  <a:ext cx="242888" cy="24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888" h="242888">
                      <a:moveTo>
                        <a:pt x="0" y="121444"/>
                      </a:moveTo>
                      <a:cubicBezTo>
                        <a:pt x="0" y="188516"/>
                        <a:pt x="54372" y="242888"/>
                        <a:pt x="121444" y="242888"/>
                      </a:cubicBezTo>
                      <a:cubicBezTo>
                        <a:pt x="188516" y="242888"/>
                        <a:pt x="242888" y="188516"/>
                        <a:pt x="242888" y="121444"/>
                      </a:cubicBezTo>
                      <a:cubicBezTo>
                        <a:pt x="242888" y="54372"/>
                        <a:pt x="188516" y="0"/>
                        <a:pt x="121444" y="0"/>
                      </a:cubicBezTo>
                      <a:cubicBezTo>
                        <a:pt x="54372" y="0"/>
                        <a:pt x="0" y="54372"/>
                        <a:pt x="0" y="121444"/>
                      </a:cubicBezTo>
                    </a:path>
                  </a:pathLst>
                </a:custGeom>
                <a:noFill/>
                <a:ln w="26988">
                  <a:solidFill>
                    <a:srgbClr val="FF7A3D"/>
                  </a:solidFill>
                </a:ln>
              </p:spPr>
            </p:sp>
          </p:grpSp>
          <p:sp>
            <p:nvSpPr>
              <p:cNvPr id="12" name="TextBox 12"/>
              <p:cNvSpPr txBox="1"/>
              <p:nvPr/>
            </p:nvSpPr>
            <p:spPr>
              <a:xfrm>
                <a:off x="1665732" y="1906905"/>
                <a:ext cx="2328291" cy="772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850"/>
                  </a:lnSpc>
                </a:pPr>
                <a:r>
                  <a:rPr lang="hi-IN" sz="210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चंद्र सतह पर सुरक्षित और</a:t>
                </a:r>
                <a:br/>
                <a:r>
                  <a:rPr lang="hi-IN" sz="210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सॉफ़्ट लैंडिंग का प्रदर्शन</a:t>
                </a:r>
              </a:p>
            </p:txBody>
          </p:sp>
        </p:grpSp>
        <p:grpSp>
          <p:nvGrpSpPr>
            <p:cNvPr id="18" name="objective-roving"/>
            <p:cNvGrpSpPr/>
            <p:nvPr/>
          </p:nvGrpSpPr>
          <p:grpSpPr>
            <a:xfrm>
              <a:off x="1186435" y="3001746"/>
              <a:ext cx="2220848" cy="782727"/>
              <a:chOff x="1186435" y="3001746"/>
              <a:chExt cx="2220848" cy="782727"/>
            </a:xfrm>
          </p:grpSpPr>
          <p:grpSp>
            <p:nvGrpSpPr>
              <p:cNvPr id="16" name="Group 16"/>
              <p:cNvGrpSpPr/>
              <p:nvPr/>
            </p:nvGrpSpPr>
            <p:grpSpPr>
              <a:xfrm>
                <a:off x="1186435" y="3001746"/>
                <a:ext cx="236980" cy="262600"/>
                <a:chOff x="1186435" y="3001746"/>
                <a:chExt cx="236980" cy="262600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1264444" y="3079750"/>
                  <a:ext cx="80963" cy="80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63" h="80963">
                      <a:moveTo>
                        <a:pt x="0" y="40481"/>
                      </a:moveTo>
                      <a:cubicBezTo>
                        <a:pt x="0" y="62839"/>
                        <a:pt x="18124" y="80963"/>
                        <a:pt x="40481" y="80963"/>
                      </a:cubicBezTo>
                      <a:cubicBezTo>
                        <a:pt x="62839" y="80963"/>
                        <a:pt x="80963" y="62839"/>
                        <a:pt x="80963" y="40481"/>
                      </a:cubicBezTo>
                      <a:cubicBezTo>
                        <a:pt x="80963" y="18124"/>
                        <a:pt x="62839" y="0"/>
                        <a:pt x="40481" y="0"/>
                      </a:cubicBezTo>
                      <a:cubicBezTo>
                        <a:pt x="18124" y="0"/>
                        <a:pt x="0" y="18124"/>
                        <a:pt x="0" y="40481"/>
                      </a:cubicBezTo>
                    </a:path>
                  </a:pathLst>
                </a:custGeom>
                <a:noFill/>
                <a:ln w="26988">
                  <a:solidFill>
                    <a:srgbClr val="8AB4E8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1186435" y="3001746"/>
                  <a:ext cx="236980" cy="26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980" h="262600">
                      <a:moveTo>
                        <a:pt x="194824" y="194820"/>
                      </a:moveTo>
                      <a:lnTo>
                        <a:pt x="137570" y="252074"/>
                      </a:lnTo>
                      <a:cubicBezTo>
                        <a:pt x="127033" y="262600"/>
                        <a:pt x="109960" y="262600"/>
                        <a:pt x="99423" y="252074"/>
                      </a:cubicBezTo>
                      <a:lnTo>
                        <a:pt x="42156" y="194820"/>
                      </a:lnTo>
                      <a:cubicBezTo>
                        <a:pt x="0" y="152662"/>
                        <a:pt x="1" y="84313"/>
                        <a:pt x="42158" y="42156"/>
                      </a:cubicBezTo>
                      <a:cubicBezTo>
                        <a:pt x="84315" y="0"/>
                        <a:pt x="152665" y="0"/>
                        <a:pt x="194822" y="42156"/>
                      </a:cubicBezTo>
                      <a:cubicBezTo>
                        <a:pt x="236979" y="84313"/>
                        <a:pt x="236980" y="152662"/>
                        <a:pt x="194824" y="194820"/>
                      </a:cubicBezTo>
                    </a:path>
                  </a:pathLst>
                </a:custGeom>
                <a:noFill/>
                <a:ln w="26988">
                  <a:solidFill>
                    <a:srgbClr val="8AB4E8"/>
                  </a:solidFill>
                </a:ln>
              </p:spPr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1665732" y="3011805"/>
                <a:ext cx="1741551" cy="772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850"/>
                  </a:lnSpc>
                </a:pPr>
                <a:r>
                  <a:rPr lang="hi-IN" sz="210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चंद्रमा पर रोवर के</a:t>
                </a:r>
                <a:br/>
                <a:r>
                  <a:rPr lang="hi-IN" sz="210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भ्रमण का प्रदर्शन</a:t>
                </a:r>
              </a:p>
            </p:txBody>
          </p:sp>
        </p:grpSp>
        <p:grpSp>
          <p:nvGrpSpPr>
            <p:cNvPr id="24" name="objective-science"/>
            <p:cNvGrpSpPr/>
            <p:nvPr/>
          </p:nvGrpSpPr>
          <p:grpSpPr>
            <a:xfrm>
              <a:off x="1222643" y="4116705"/>
              <a:ext cx="2478010" cy="772668"/>
              <a:chOff x="1222643" y="4116705"/>
              <a:chExt cx="2478010" cy="772668"/>
            </a:xfrm>
          </p:grpSpPr>
          <p:grpSp>
            <p:nvGrpSpPr>
              <p:cNvPr id="22" name="Group 22"/>
              <p:cNvGrpSpPr/>
              <p:nvPr/>
            </p:nvGrpSpPr>
            <p:grpSpPr>
              <a:xfrm>
                <a:off x="1222643" y="4117181"/>
                <a:ext cx="164565" cy="242888"/>
                <a:chOff x="1222643" y="4117181"/>
                <a:chExt cx="164565" cy="242888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1264444" y="4117181"/>
                  <a:ext cx="80963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63" h="9525">
                      <a:moveTo>
                        <a:pt x="0" y="0"/>
                      </a:moveTo>
                      <a:lnTo>
                        <a:pt x="80963" y="0"/>
                      </a:lnTo>
                    </a:path>
                  </a:pathLst>
                </a:custGeom>
                <a:noFill/>
                <a:ln w="26988">
                  <a:solidFill>
                    <a:srgbClr val="8AB4E8"/>
                  </a:solidFill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1277938" y="4198144"/>
                  <a:ext cx="5397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75" h="9525">
                      <a:moveTo>
                        <a:pt x="0" y="0"/>
                      </a:moveTo>
                      <a:lnTo>
                        <a:pt x="53975" y="0"/>
                      </a:lnTo>
                    </a:path>
                  </a:pathLst>
                </a:custGeom>
                <a:noFill/>
                <a:ln w="26988">
                  <a:solidFill>
                    <a:srgbClr val="8AB4E8"/>
                  </a:solidFill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1222643" y="4117181"/>
                  <a:ext cx="164565" cy="24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565" h="242888">
                      <a:moveTo>
                        <a:pt x="55295" y="0"/>
                      </a:moveTo>
                      <a:lnTo>
                        <a:pt x="55295" y="80963"/>
                      </a:lnTo>
                      <a:lnTo>
                        <a:pt x="1320" y="229394"/>
                      </a:lnTo>
                      <a:cubicBezTo>
                        <a:pt x="0" y="232050"/>
                        <a:pt x="4" y="235171"/>
                        <a:pt x="1330" y="237823"/>
                      </a:cubicBezTo>
                      <a:cubicBezTo>
                        <a:pt x="2656" y="240475"/>
                        <a:pt x="5151" y="242351"/>
                        <a:pt x="8067" y="242888"/>
                      </a:cubicBezTo>
                      <a:lnTo>
                        <a:pt x="156498" y="242888"/>
                      </a:lnTo>
                      <a:cubicBezTo>
                        <a:pt x="159415" y="242351"/>
                        <a:pt x="161909" y="240475"/>
                        <a:pt x="163235" y="237823"/>
                      </a:cubicBezTo>
                      <a:cubicBezTo>
                        <a:pt x="164562" y="235171"/>
                        <a:pt x="164565" y="232050"/>
                        <a:pt x="163245" y="229394"/>
                      </a:cubicBezTo>
                      <a:lnTo>
                        <a:pt x="109270" y="80963"/>
                      </a:lnTo>
                      <a:lnTo>
                        <a:pt x="109270" y="0"/>
                      </a:lnTo>
                    </a:path>
                  </a:pathLst>
                </a:custGeom>
                <a:noFill/>
                <a:ln w="26988">
                  <a:solidFill>
                    <a:srgbClr val="8AB4E8"/>
                  </a:solidFill>
                </a:ln>
              </p:spPr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1665732" y="4116705"/>
                <a:ext cx="2034921" cy="772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850"/>
                  </a:lnSpc>
                </a:pPr>
                <a:r>
                  <a:rPr lang="hi-IN" sz="210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यथास्थान (in-situ)</a:t>
                </a:r>
                <a:br/>
                <a:r>
                  <a:rPr lang="hi-IN" sz="210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वैज्ञानिक प्रयोग</a:t>
                </a:r>
              </a:p>
            </p:txBody>
          </p:sp>
        </p:grpSp>
      </p:grpSp>
      <p:grpSp>
        <p:nvGrpSpPr>
          <p:cNvPr id="29" name="stack-schematic"/>
          <p:cNvGrpSpPr/>
          <p:nvPr/>
        </p:nvGrpSpPr>
        <p:grpSpPr>
          <a:xfrm>
            <a:off x="6392418" y="1619250"/>
            <a:ext cx="5189982" cy="4487989"/>
            <a:chOff x="6392418" y="1619250"/>
            <a:chExt cx="5189982" cy="4487989"/>
          </a:xfrm>
        </p:grpSpPr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0800" y="1619250"/>
              <a:ext cx="5181600" cy="3867150"/>
            </a:xfrm>
            <a:prstGeom prst="rect">
              <a:avLst/>
            </a:prstGeom>
          </p:spPr>
        </p:pic>
        <p:sp>
          <p:nvSpPr>
            <p:cNvPr id="27" name="Rectangle 27"/>
            <p:cNvSpPr/>
            <p:nvPr/>
          </p:nvSpPr>
          <p:spPr>
            <a:xfrm>
              <a:off x="6400800" y="1619250"/>
              <a:ext cx="5181600" cy="3867150"/>
            </a:xfrm>
            <a:prstGeom prst="rect">
              <a:avLst/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392418" y="5536882"/>
              <a:ext cx="3579114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योजनाबद्ध आरेख (संकलन): ऊपर प्रोपल्शन मॉड्यूल,</a:t>
              </a:r>
              <a:br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मध्य में लैंडर 'विक्रम', नीचे रोवर 'प्रज्ञान'</a:t>
              </a:r>
            </a:p>
          </p:txBody>
        </p:sp>
      </p:grpSp>
      <p:grpSp>
        <p:nvGrpSpPr>
          <p:cNvPr id="32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30" name="TextBox 30"/>
            <p:cNvSpPr txBox="1"/>
            <p:nvPr/>
          </p:nvSpPr>
          <p:spPr>
            <a:xfrm>
              <a:off x="603504" y="6537960"/>
              <a:ext cx="55554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ISRO, Chandrayaan-3 Details (isro.gov.in, 2023) — तथ्य F002, F015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02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499799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2019 का सबक़: चंद्रयान-2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6" name="descent-axis-2019"/>
          <p:cNvGrpSpPr/>
          <p:nvPr/>
        </p:nvGrpSpPr>
        <p:grpSpPr>
          <a:xfrm>
            <a:off x="914400" y="1726882"/>
            <a:ext cx="2558472" cy="3235643"/>
            <a:chOff x="914400" y="1726882"/>
            <a:chExt cx="2558472" cy="3235643"/>
          </a:xfrm>
        </p:grpSpPr>
        <p:sp>
          <p:nvSpPr>
            <p:cNvPr id="7" name="TextBox 7"/>
            <p:cNvSpPr txBox="1"/>
            <p:nvPr/>
          </p:nvSpPr>
          <p:spPr>
            <a:xfrm>
              <a:off x="1668018" y="1726882"/>
              <a:ext cx="18048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अवतरण आरंभ · 2019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181100" y="180975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333500" y="1809750"/>
              <a:ext cx="9525" cy="1333500"/>
            </a:xfrm>
            <a:custGeom>
              <a:avLst/>
              <a:gdLst/>
              <a:ahLst/>
              <a:cxnLst/>
              <a:rect l="l" t="t" r="r" b="b"/>
              <a:pathLst>
                <a:path w="9525" h="1333500">
                  <a:moveTo>
                    <a:pt x="0" y="0"/>
                  </a:moveTo>
                  <a:lnTo>
                    <a:pt x="0" y="133350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181100" y="314325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>
              <a:solidFill>
                <a:srgbClr val="E2574C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665732" y="2840355"/>
              <a:ext cx="168927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2574C"/>
                  </a:solidFill>
                  <a:latin typeface="Nirmala UI"/>
                  <a:ea typeface="Nirmala UI"/>
                  <a:cs typeface="Nirmala UI"/>
                </a:rPr>
                <a:t>2.1 किमी ऊँचाई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68018" y="3174682"/>
              <a:ext cx="7608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संपर्क टूटा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1333500" y="3143250"/>
              <a:ext cx="1" cy="1771650"/>
            </a:xfrm>
            <a:prstGeom prst="line">
              <a:avLst/>
            </a:prstGeom>
            <a:noFill/>
            <a:ln w="19050">
              <a:solidFill>
                <a:srgbClr val="E2574C"/>
              </a:solidFill>
              <a:custDash>
                <a:ds d="400000" sp="300000"/>
              </a:custDash>
              <a:tailEnd type="triangle" w="lg" len="lg"/>
            </a:ln>
          </p:spPr>
        </p:sp>
        <p:sp>
          <p:nvSpPr>
            <p:cNvPr id="14" name="Line 14"/>
            <p:cNvSpPr/>
            <p:nvPr/>
          </p:nvSpPr>
          <p:spPr>
            <a:xfrm>
              <a:off x="914400" y="4953000"/>
              <a:ext cx="2133600" cy="9525"/>
            </a:xfrm>
            <a:custGeom>
              <a:avLst/>
              <a:gdLst/>
              <a:ahLst/>
              <a:cxnLst/>
              <a:rect l="l" t="t" r="r" b="b"/>
              <a:pathLst>
                <a:path w="2133600" h="9525">
                  <a:moveTo>
                    <a:pt x="0" y="0"/>
                  </a:moveTo>
                  <a:lnTo>
                    <a:pt x="2133600" y="0"/>
                  </a:lnTo>
                </a:path>
              </a:pathLst>
            </a:custGeom>
            <a:noFill/>
            <a:ln w="14288">
              <a:solidFill>
                <a:srgbClr val="9FB6CC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668018" y="46224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कठोर अवतरण</a:t>
              </a:r>
            </a:p>
          </p:txBody>
        </p:sp>
      </p:grpSp>
      <p:grpSp>
        <p:nvGrpSpPr>
          <p:cNvPr id="27" name="outcome-contrast"/>
          <p:cNvGrpSpPr/>
          <p:nvPr/>
        </p:nvGrpSpPr>
        <p:grpSpPr>
          <a:xfrm>
            <a:off x="4953000" y="1809750"/>
            <a:ext cx="6629400" cy="2774823"/>
            <a:chOff x="4953000" y="1809750"/>
            <a:chExt cx="6629400" cy="2774823"/>
          </a:xfrm>
        </p:grpSpPr>
        <p:sp>
          <p:nvSpPr>
            <p:cNvPr id="17" name="Freeform 17"/>
            <p:cNvSpPr/>
            <p:nvPr/>
          </p:nvSpPr>
          <p:spPr>
            <a:xfrm>
              <a:off x="4953000" y="1809750"/>
              <a:ext cx="6629400" cy="1238250"/>
            </a:xfrm>
            <a:prstGeom prst="snip1Rect">
              <a:avLst/>
            </a:prstGeom>
            <a:solidFill>
              <a:srgbClr val="12263C"/>
            </a:solidFill>
            <a:ln w="14288">
              <a:solidFill>
                <a:srgbClr val="2A4A6B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953000" y="1809750"/>
              <a:ext cx="57150" cy="1238250"/>
            </a:xfrm>
            <a:prstGeom prst="rect">
              <a:avLst/>
            </a:prstGeom>
            <a:solidFill>
              <a:srgbClr val="E2574C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244846" y="1934528"/>
              <a:ext cx="182813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लैंडर 'विक्रम'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35277" y="2047875"/>
              <a:ext cx="30499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5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22-07-2019 · GSLV MkIII-M1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247132" y="2383155"/>
              <a:ext cx="3915156" cy="734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2.1 किमी तक अवतरण सामान्य रहा, फिर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संपर्क टूटा — कठोर अवतरण।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4953000" y="3276600"/>
              <a:ext cx="6629400" cy="1238250"/>
            </a:xfrm>
            <a:prstGeom prst="snip1Rect">
              <a:avLst/>
            </a:prstGeom>
            <a:solidFill>
              <a:srgbClr val="12263C"/>
            </a:solidFill>
            <a:ln w="14288">
              <a:solidFill>
                <a:srgbClr val="2A4A6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953000" y="3276600"/>
              <a:ext cx="57150" cy="1238250"/>
            </a:xfrm>
            <a:prstGeom prst="rect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244846" y="3401378"/>
              <a:ext cx="92702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ऑर्बिटर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09073" y="3514725"/>
              <a:ext cx="117614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5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0.3 m OHRC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247132" y="3850005"/>
              <a:ext cx="3901821" cy="734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आठ वैज्ञानिक उपकरणों के साथ ऑर्बिटर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कार्यरत रहा; कैमरा विभेदन 0.3 मीटर।</a:t>
              </a:r>
            </a:p>
          </p:txBody>
        </p:sp>
      </p:grpSp>
      <p:grpSp>
        <p:nvGrpSpPr>
          <p:cNvPr id="31" name="lesson-band"/>
          <p:cNvGrpSpPr/>
          <p:nvPr/>
        </p:nvGrpSpPr>
        <p:grpSpPr>
          <a:xfrm>
            <a:off x="609600" y="5295900"/>
            <a:ext cx="10972800" cy="800100"/>
            <a:chOff x="609600" y="5295900"/>
            <a:chExt cx="10972800" cy="800100"/>
          </a:xfrm>
        </p:grpSpPr>
        <p:sp>
          <p:nvSpPr>
            <p:cNvPr id="28" name="Rectangle 28"/>
            <p:cNvSpPr/>
            <p:nvPr/>
          </p:nvSpPr>
          <p:spPr>
            <a:xfrm>
              <a:off x="609600" y="5295900"/>
              <a:ext cx="10972800" cy="800100"/>
            </a:xfrm>
            <a:prstGeom prst="rect">
              <a:avLst/>
            </a:prstGeom>
            <a:solidFill>
              <a:srgbClr val="FF7A3D">
                <a:alpha val="8000"/>
              </a:srgbClr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01446" y="5496878"/>
              <a:ext cx="605049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सबक़: अवतरण-मानदंड पहले से कड़े तय किए गए।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780547" y="5594032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hi-IN" sz="16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संकलन</a:t>
              </a:r>
            </a:p>
          </p:txBody>
        </p:sp>
      </p:grpSp>
      <p:grpSp>
        <p:nvGrpSpPr>
          <p:cNvPr id="34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32" name="TextBox 32"/>
            <p:cNvSpPr txBox="1"/>
            <p:nvPr/>
          </p:nvSpPr>
          <p:spPr>
            <a:xfrm>
              <a:off x="603504" y="6537960"/>
              <a:ext cx="65091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ISRO, Chandrayaan-2 (isro.gov.in, 2019) · PIB (2023) — तथ्य F020, F006, F022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03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456546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प्रक्षेपण: 14 जुलाई 2023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6" name="launch-vehicle"/>
          <p:cNvGrpSpPr/>
          <p:nvPr/>
        </p:nvGrpSpPr>
        <p:grpSpPr>
          <a:xfrm>
            <a:off x="598932" y="1805940"/>
            <a:ext cx="5306568" cy="2988183"/>
            <a:chOff x="598932" y="1805940"/>
            <a:chExt cx="5306568" cy="2988183"/>
          </a:xfrm>
        </p:grpSpPr>
        <p:grpSp>
          <p:nvGrpSpPr>
            <p:cNvPr id="10" name="Group 10"/>
            <p:cNvGrpSpPr/>
            <p:nvPr/>
          </p:nvGrpSpPr>
          <p:grpSpPr>
            <a:xfrm>
              <a:off x="673934" y="1898650"/>
              <a:ext cx="284915" cy="284915"/>
              <a:chOff x="673934" y="1898650"/>
              <a:chExt cx="284915" cy="28491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679450" y="1898650"/>
                <a:ext cx="279399" cy="279399"/>
              </a:xfrm>
              <a:custGeom>
                <a:avLst/>
                <a:gdLst/>
                <a:ahLst/>
                <a:cxnLst/>
                <a:rect l="l" t="t" r="r" b="b"/>
                <a:pathLst>
                  <a:path w="279399" h="279399">
                    <a:moveTo>
                      <a:pt x="0" y="157162"/>
                    </a:moveTo>
                    <a:cubicBezTo>
                      <a:pt x="64091" y="164779"/>
                      <a:pt x="114621" y="215309"/>
                      <a:pt x="122237" y="279399"/>
                    </a:cubicBezTo>
                    <a:cubicBezTo>
                      <a:pt x="153619" y="261308"/>
                      <a:pt x="173429" y="228290"/>
                      <a:pt x="174625" y="192087"/>
                    </a:cubicBezTo>
                    <a:cubicBezTo>
                      <a:pt x="234587" y="170993"/>
                      <a:pt x="275939" y="115857"/>
                      <a:pt x="279399" y="52387"/>
                    </a:cubicBezTo>
                    <a:cubicBezTo>
                      <a:pt x="279399" y="23455"/>
                      <a:pt x="255945" y="0"/>
                      <a:pt x="227012" y="0"/>
                    </a:cubicBezTo>
                    <a:cubicBezTo>
                      <a:pt x="163542" y="3461"/>
                      <a:pt x="108406" y="44813"/>
                      <a:pt x="87312" y="104775"/>
                    </a:cubicBezTo>
                    <a:cubicBezTo>
                      <a:pt x="51109" y="105970"/>
                      <a:pt x="18092" y="125781"/>
                      <a:pt x="0" y="157162"/>
                    </a:cubicBezTo>
                  </a:path>
                </a:pathLst>
              </a:custGeom>
              <a:noFill/>
              <a:ln w="34925">
                <a:solidFill>
                  <a:srgbClr val="FF7A3D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673934" y="2073275"/>
                <a:ext cx="110290" cy="110290"/>
              </a:xfrm>
              <a:custGeom>
                <a:avLst/>
                <a:gdLst/>
                <a:ahLst/>
                <a:cxnLst/>
                <a:rect l="l" t="t" r="r" b="b"/>
                <a:pathLst>
                  <a:path w="110290" h="110290">
                    <a:moveTo>
                      <a:pt x="57903" y="0"/>
                    </a:moveTo>
                    <a:cubicBezTo>
                      <a:pt x="20724" y="20989"/>
                      <a:pt x="0" y="62438"/>
                      <a:pt x="5516" y="104775"/>
                    </a:cubicBezTo>
                    <a:cubicBezTo>
                      <a:pt x="47852" y="110290"/>
                      <a:pt x="89301" y="89566"/>
                      <a:pt x="110290" y="52387"/>
                    </a:cubicBezTo>
                  </a:path>
                </a:pathLst>
              </a:custGeom>
              <a:noFill/>
              <a:ln w="34925">
                <a:solidFill>
                  <a:srgbClr val="FF7A3D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854075" y="1968500"/>
                <a:ext cx="349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34925" h="34925">
                    <a:moveTo>
                      <a:pt x="0" y="17462"/>
                    </a:moveTo>
                    <a:cubicBezTo>
                      <a:pt x="0" y="27107"/>
                      <a:pt x="7818" y="34925"/>
                      <a:pt x="17462" y="34925"/>
                    </a:cubicBezTo>
                    <a:cubicBezTo>
                      <a:pt x="27107" y="34925"/>
                      <a:pt x="34925" y="27107"/>
                      <a:pt x="34925" y="17462"/>
                    </a:cubicBezTo>
                    <a:cubicBezTo>
                      <a:pt x="34925" y="7818"/>
                      <a:pt x="27107" y="0"/>
                      <a:pt x="17462" y="0"/>
                    </a:cubicBezTo>
                    <a:cubicBezTo>
                      <a:pt x="7818" y="0"/>
                      <a:pt x="0" y="7818"/>
                      <a:pt x="0" y="17462"/>
                    </a:cubicBezTo>
                  </a:path>
                </a:pathLst>
              </a:custGeom>
              <a:noFill/>
              <a:ln w="34925">
                <a:solidFill>
                  <a:srgbClr val="FF7A3D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200150" y="1805940"/>
              <a:ext cx="30848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LVM3-M4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10818" y="2469832"/>
              <a:ext cx="13272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भारी प्रक्षेपण यान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609600" y="304800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98932" y="3259455"/>
              <a:ext cx="2408301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दिनांक: 14 जुलाई 2023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समय: 14:35 IST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8932" y="4021455"/>
              <a:ext cx="2621661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स्थल: दूसरा लॉन्च पैड,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SDSC-SHAR, श्रीहरिकोटा</a:t>
              </a:r>
            </a:p>
          </p:txBody>
        </p:sp>
      </p:grpSp>
      <p:grpSp>
        <p:nvGrpSpPr>
          <p:cNvPr id="26" name="spec-tiles"/>
          <p:cNvGrpSpPr/>
          <p:nvPr/>
        </p:nvGrpSpPr>
        <p:grpSpPr>
          <a:xfrm>
            <a:off x="6286500" y="1714500"/>
            <a:ext cx="5295900" cy="4095750"/>
            <a:chOff x="6286500" y="1714500"/>
            <a:chExt cx="5295900" cy="4095750"/>
          </a:xfrm>
        </p:grpSpPr>
        <p:sp>
          <p:nvSpPr>
            <p:cNvPr id="17" name="Freeform 17"/>
            <p:cNvSpPr/>
            <p:nvPr/>
          </p:nvSpPr>
          <p:spPr>
            <a:xfrm>
              <a:off x="6286500" y="1714500"/>
              <a:ext cx="5295900" cy="1238250"/>
            </a:xfrm>
            <a:prstGeom prst="plaque">
              <a:avLst/>
            </a:prstGeom>
            <a:solidFill>
              <a:srgbClr val="12263C"/>
            </a:solidFill>
            <a:ln w="14288">
              <a:solidFill>
                <a:srgbClr val="2A4A6B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648450" y="1901190"/>
              <a:ext cx="209617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1752</a:t>
              </a:r>
              <a:r>
                <a:rPr lang="hi-IN" sz="210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 xml:space="preserve"> किग्रा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59118" y="2603182"/>
              <a:ext cx="17604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लैंडर मॉड्यूल का द्रव्यमान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6286500" y="3143250"/>
              <a:ext cx="5295900" cy="1238250"/>
            </a:xfrm>
            <a:prstGeom prst="plaque">
              <a:avLst/>
            </a:prstGeom>
            <a:solidFill>
              <a:srgbClr val="12263C"/>
            </a:solidFill>
            <a:ln w="14288">
              <a:solidFill>
                <a:srgbClr val="2A4A6B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48450" y="3329940"/>
              <a:ext cx="1349837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26</a:t>
              </a:r>
              <a:r>
                <a:rPr lang="hi-IN" sz="210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 xml:space="preserve"> किग्रा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59118" y="4031932"/>
              <a:ext cx="23268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इसी में रोवर 'प्रज्ञान' शामिल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6286500" y="4572000"/>
              <a:ext cx="5295900" cy="1238250"/>
            </a:xfrm>
            <a:prstGeom prst="plaque">
              <a:avLst/>
            </a:prstGeom>
            <a:solidFill>
              <a:srgbClr val="12263C"/>
            </a:solidFill>
            <a:ln w="14288">
              <a:solidFill>
                <a:srgbClr val="2A4A6B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648450" y="4758690"/>
              <a:ext cx="179367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~14</a:t>
              </a:r>
              <a:r>
                <a:rPr lang="hi-IN" sz="210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 xml:space="preserve"> दिवस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59118" y="5460682"/>
              <a:ext cx="2871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नियोजित मिशन-आयु: एक चंद्र-दिवस</a:t>
              </a:r>
            </a:p>
          </p:txBody>
        </p:sp>
      </p:grpSp>
      <p:grpSp>
        <p:nvGrpSpPr>
          <p:cNvPr id="29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27" name="TextBox 27"/>
            <p:cNvSpPr txBox="1"/>
            <p:nvPr/>
          </p:nvSpPr>
          <p:spPr>
            <a:xfrm>
              <a:off x="603504" y="6537960"/>
              <a:ext cx="74058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ISRO, Chandrayaan-3 / Chandrayaan-3 Details (isro.gov.in, 2023) — तथ्य F001, F003, F004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04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487078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कक्षा-उन्नयन से चंद्र कक्षा तक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4" name="!!mission-axis"/>
          <p:cNvGrpSpPr/>
          <p:nvPr/>
        </p:nvGrpSpPr>
        <p:grpSpPr>
          <a:xfrm>
            <a:off x="914400" y="2038350"/>
            <a:ext cx="10287000" cy="304800"/>
            <a:chOff x="914400" y="2038350"/>
            <a:chExt cx="10287000" cy="304800"/>
          </a:xfrm>
        </p:grpSpPr>
        <p:sp>
          <p:nvSpPr>
            <p:cNvPr id="7" name="Line 7"/>
            <p:cNvSpPr/>
            <p:nvPr/>
          </p:nvSpPr>
          <p:spPr>
            <a:xfrm>
              <a:off x="914400" y="2190750"/>
              <a:ext cx="10287000" cy="1"/>
            </a:xfrm>
            <a:prstGeom prst="line">
              <a:avLst/>
            </a:prstGeom>
            <a:noFill/>
            <a:ln w="19050">
              <a:solidFill>
                <a:srgbClr val="8AB4E8"/>
              </a:solidFill>
              <a:tailEnd type="triangle" w="lg" len="lg"/>
            </a:ln>
          </p:spPr>
        </p:sp>
        <p:sp>
          <p:nvSpPr>
            <p:cNvPr id="8" name="Line 8"/>
            <p:cNvSpPr/>
            <p:nvPr/>
          </p:nvSpPr>
          <p:spPr>
            <a:xfrm>
              <a:off x="1524000" y="207645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810000" y="207645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6096000" y="207645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8382000" y="207645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0668000" y="20383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0534650" y="2057400"/>
              <a:ext cx="266700" cy="26670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</p:grpSp>
      <p:grpSp>
        <p:nvGrpSpPr>
          <p:cNvPr id="35" name="orbit-stages"/>
          <p:cNvGrpSpPr/>
          <p:nvPr/>
        </p:nvGrpSpPr>
        <p:grpSpPr>
          <a:xfrm>
            <a:off x="689609" y="2695575"/>
            <a:ext cx="10812782" cy="1259014"/>
            <a:chOff x="689609" y="2695575"/>
            <a:chExt cx="10812782" cy="1259014"/>
          </a:xfrm>
        </p:grpSpPr>
        <p:grpSp>
          <p:nvGrpSpPr>
            <p:cNvPr id="18" name="stage-jul15"/>
            <p:cNvGrpSpPr/>
            <p:nvPr/>
          </p:nvGrpSpPr>
          <p:grpSpPr>
            <a:xfrm>
              <a:off x="689609" y="2695575"/>
              <a:ext cx="1668782" cy="1259014"/>
              <a:chOff x="689609" y="2695575"/>
              <a:chExt cx="1668782" cy="1259014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961072" y="2695575"/>
                <a:ext cx="1125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15-07-2023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689609" y="3011805"/>
                <a:ext cx="166878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41762 × 173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080802" y="3384232"/>
                <a:ext cx="886397" cy="570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>
                  <a:lnSpc>
                    <a:spcPts val="1950"/>
                  </a:lnSpc>
                </a:pPr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पहला</a:t>
                </a:r>
                <a:br/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कक्षा-उन्नयन</a:t>
                </a:r>
              </a:p>
            </p:txBody>
          </p:sp>
        </p:grpSp>
        <p:grpSp>
          <p:nvGrpSpPr>
            <p:cNvPr id="22" name="stage-jul17"/>
            <p:cNvGrpSpPr/>
            <p:nvPr/>
          </p:nvGrpSpPr>
          <p:grpSpPr>
            <a:xfrm>
              <a:off x="2975609" y="2695575"/>
              <a:ext cx="1668782" cy="1259014"/>
              <a:chOff x="2975609" y="2695575"/>
              <a:chExt cx="1668782" cy="1259014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3247072" y="2695575"/>
                <a:ext cx="1125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17-07-2023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2975609" y="3011805"/>
                <a:ext cx="166878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41603 × 226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366802" y="3384232"/>
                <a:ext cx="886397" cy="570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>
                  <a:lnSpc>
                    <a:spcPts val="1950"/>
                  </a:lnSpc>
                </a:pPr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दूसरा</a:t>
                </a:r>
                <a:br/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कक्षा-उन्नयन</a:t>
                </a:r>
              </a:p>
            </p:txBody>
          </p:sp>
        </p:grpSp>
        <p:grpSp>
          <p:nvGrpSpPr>
            <p:cNvPr id="26" name="stage-jul22"/>
            <p:cNvGrpSpPr/>
            <p:nvPr/>
          </p:nvGrpSpPr>
          <p:grpSpPr>
            <a:xfrm>
              <a:off x="5261609" y="2695575"/>
              <a:ext cx="1668782" cy="1259014"/>
              <a:chOff x="5261609" y="2695575"/>
              <a:chExt cx="1668782" cy="1259014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5533073" y="2695575"/>
                <a:ext cx="1125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22-07-2023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261609" y="3011805"/>
                <a:ext cx="166878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71351 × 233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652802" y="3384232"/>
                <a:ext cx="886397" cy="570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>
                  <a:lnSpc>
                    <a:spcPts val="1950"/>
                  </a:lnSpc>
                </a:pPr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चौथा</a:t>
                </a:r>
                <a:br/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कक्षा-उन्नयन</a:t>
                </a:r>
              </a:p>
            </p:txBody>
          </p:sp>
        </p:grpSp>
        <p:grpSp>
          <p:nvGrpSpPr>
            <p:cNvPr id="30" name="stage-aug01"/>
            <p:cNvGrpSpPr/>
            <p:nvPr/>
          </p:nvGrpSpPr>
          <p:grpSpPr>
            <a:xfrm>
              <a:off x="7465979" y="2695575"/>
              <a:ext cx="1832042" cy="1259014"/>
              <a:chOff x="7465979" y="2695575"/>
              <a:chExt cx="1832042" cy="1259014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7819073" y="2695575"/>
                <a:ext cx="1125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01-08-2023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465979" y="3011805"/>
                <a:ext cx="183204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288 × 369328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996428" y="3384232"/>
                <a:ext cx="771144" cy="570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>
                  <a:lnSpc>
                    <a:spcPts val="1950"/>
                  </a:lnSpc>
                </a:pPr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ट्रांस-लूनर</a:t>
                </a:r>
                <a:br/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कक्षा</a:t>
                </a:r>
              </a:p>
            </p:txBody>
          </p:sp>
        </p:grpSp>
        <p:grpSp>
          <p:nvGrpSpPr>
            <p:cNvPr id="34" name="stage-aug05"/>
            <p:cNvGrpSpPr/>
            <p:nvPr/>
          </p:nvGrpSpPr>
          <p:grpSpPr>
            <a:xfrm>
              <a:off x="9833609" y="2695575"/>
              <a:ext cx="1668782" cy="1259014"/>
              <a:chOff x="9833609" y="2695575"/>
              <a:chExt cx="1668782" cy="1259014"/>
            </a:xfrm>
          </p:grpSpPr>
          <p:sp>
            <p:nvSpPr>
              <p:cNvPr id="31" name="TextBox 31"/>
              <p:cNvSpPr txBox="1"/>
              <p:nvPr/>
            </p:nvSpPr>
            <p:spPr>
              <a:xfrm>
                <a:off x="10105072" y="2695575"/>
                <a:ext cx="1125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FF7A3D"/>
                    </a:solidFill>
                    <a:latin typeface="Consolas"/>
                    <a:ea typeface="Consolas"/>
                    <a:cs typeface="Consolas"/>
                  </a:rPr>
                  <a:t>05-08-2023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833609" y="3011805"/>
                <a:ext cx="166878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FF7A3D"/>
                    </a:solidFill>
                    <a:latin typeface="Nirmala UI"/>
                    <a:ea typeface="Nirmala UI"/>
                    <a:cs typeface="Nirmala UI"/>
                  </a:rPr>
                  <a:t>164 × 18074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10366248" y="3384232"/>
                <a:ext cx="603504" cy="5703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>
                  <a:lnSpc>
                    <a:spcPts val="1950"/>
                  </a:lnSpc>
                </a:pPr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चंद्र कक्षा</a:t>
                </a:r>
                <a:br/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में प्रवेश</a:t>
                </a:r>
              </a:p>
            </p:txBody>
          </p:sp>
        </p:grpSp>
      </p:grpSp>
      <p:grpSp>
        <p:nvGrpSpPr>
          <p:cNvPr id="38" name="scale-note"/>
          <p:cNvGrpSpPr/>
          <p:nvPr/>
        </p:nvGrpSpPr>
        <p:grpSpPr>
          <a:xfrm>
            <a:off x="601218" y="4127182"/>
            <a:ext cx="10989564" cy="322707"/>
            <a:chOff x="601218" y="4127182"/>
            <a:chExt cx="10989564" cy="322707"/>
          </a:xfrm>
        </p:grpSpPr>
        <p:sp>
          <p:nvSpPr>
            <p:cNvPr id="36" name="TextBox 36"/>
            <p:cNvSpPr txBox="1"/>
            <p:nvPr/>
          </p:nvSpPr>
          <p:spPr>
            <a:xfrm>
              <a:off x="601218" y="4127182"/>
              <a:ext cx="21935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मान: अपभू × उपभू (किमी)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153324" y="4127182"/>
              <a:ext cx="34374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hi-IN" sz="16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आरेख योजनाबद्ध है, पैमाने पर नहीं — संकलन</a:t>
              </a:r>
            </a:p>
          </p:txBody>
        </p:sp>
      </p:grpSp>
      <p:grpSp>
        <p:nvGrpSpPr>
          <p:cNvPr id="41" name="takeaway"/>
          <p:cNvGrpSpPr/>
          <p:nvPr/>
        </p:nvGrpSpPr>
        <p:grpSpPr>
          <a:xfrm>
            <a:off x="596646" y="4743450"/>
            <a:ext cx="5725668" cy="1175957"/>
            <a:chOff x="596646" y="4743450"/>
            <a:chExt cx="5725668" cy="1175957"/>
          </a:xfrm>
        </p:grpSpPr>
        <p:sp>
          <p:nvSpPr>
            <p:cNvPr id="39" name="Rectangle 39"/>
            <p:cNvSpPr/>
            <p:nvPr/>
          </p:nvSpPr>
          <p:spPr>
            <a:xfrm>
              <a:off x="609600" y="47434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596646" y="5020628"/>
              <a:ext cx="5725668" cy="8987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hi-IN" sz="25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चार कक्षा-उन्नयन और एक ट्रांस-लूनर इंजेक्शन के बाद</a:t>
              </a:r>
              <a:br/>
              <a:r>
                <a:rPr lang="hi-IN" sz="25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5 अगस्त को चंद्र कक्षा — कुल 22 दिन (संकलन)।</a:t>
              </a:r>
            </a:p>
          </p:txBody>
        </p:sp>
      </p:grpSp>
      <p:grpSp>
        <p:nvGrpSpPr>
          <p:cNvPr id="44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603504" y="6537960"/>
              <a:ext cx="54736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ISRO, Chandrayaan-3 (isro.gov.in, 2023) — तथ्य F007, F008, F009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05 / 13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5150655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23 अगस्त 2023: सॉफ़्ट लैंडिंग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4" name="!!mission-axis"/>
          <p:cNvGrpSpPr/>
          <p:nvPr/>
        </p:nvGrpSpPr>
        <p:grpSpPr>
          <a:xfrm>
            <a:off x="914400" y="1752600"/>
            <a:ext cx="3848100" cy="620839"/>
            <a:chOff x="914400" y="1752600"/>
            <a:chExt cx="3848100" cy="620839"/>
          </a:xfrm>
        </p:grpSpPr>
        <p:sp>
          <p:nvSpPr>
            <p:cNvPr id="7" name="Line 7"/>
            <p:cNvSpPr/>
            <p:nvPr/>
          </p:nvSpPr>
          <p:spPr>
            <a:xfrm>
              <a:off x="914400" y="1905000"/>
              <a:ext cx="3848100" cy="1"/>
            </a:xfrm>
            <a:prstGeom prst="line">
              <a:avLst/>
            </a:prstGeom>
            <a:noFill/>
            <a:ln w="19050">
              <a:solidFill>
                <a:srgbClr val="8AB4E8"/>
              </a:solidFill>
              <a:tailEnd type="triangle" w="lg" len="lg"/>
            </a:ln>
          </p:spPr>
        </p:sp>
        <p:sp>
          <p:nvSpPr>
            <p:cNvPr id="8" name="Line 8"/>
            <p:cNvSpPr/>
            <p:nvPr/>
          </p:nvSpPr>
          <p:spPr>
            <a:xfrm>
              <a:off x="1333500" y="179070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667000" y="179070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rgbClr val="8AB4E8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4191000" y="17526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4057650" y="1771650"/>
              <a:ext cx="266700" cy="26670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19699" y="205073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अवतरण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999367" y="2050732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hi-IN" sz="16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सतह</a:t>
              </a:r>
            </a:p>
          </p:txBody>
        </p:sp>
      </p:grpSp>
      <p:grpSp>
        <p:nvGrpSpPr>
          <p:cNvPr id="22" name="landing-specs"/>
          <p:cNvGrpSpPr/>
          <p:nvPr/>
        </p:nvGrpSpPr>
        <p:grpSpPr>
          <a:xfrm>
            <a:off x="601218" y="2526982"/>
            <a:ext cx="2698547" cy="1581341"/>
            <a:chOff x="601218" y="2526982"/>
            <a:chExt cx="2698547" cy="1581341"/>
          </a:xfrm>
        </p:grpSpPr>
        <p:sp>
          <p:nvSpPr>
            <p:cNvPr id="15" name="TextBox 15"/>
            <p:cNvSpPr txBox="1"/>
            <p:nvPr/>
          </p:nvSpPr>
          <p:spPr>
            <a:xfrm>
              <a:off x="601218" y="2526982"/>
              <a:ext cx="20602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नियोजित अवतरण-मानदंड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638175" y="303847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03732" y="2935605"/>
              <a:ext cx="18447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ऊर्ध्व वेग ≤ 2 मी/से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638175" y="341947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03732" y="3316605"/>
              <a:ext cx="239603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क्षैतिज वेग ≤ 0.5 मी/से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638175" y="380047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03732" y="3697605"/>
              <a:ext cx="136417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ढलान ≤ 12°</a:t>
              </a:r>
            </a:p>
          </p:txBody>
        </p:sp>
      </p:grpSp>
      <p:grpSp>
        <p:nvGrpSpPr>
          <p:cNvPr id="28" name="!!landing-marker"/>
          <p:cNvGrpSpPr/>
          <p:nvPr/>
        </p:nvGrpSpPr>
        <p:grpSpPr>
          <a:xfrm>
            <a:off x="723900" y="4889182"/>
            <a:ext cx="2190350" cy="842963"/>
            <a:chOff x="723900" y="4889182"/>
            <a:chExt cx="2190350" cy="842963"/>
          </a:xfrm>
        </p:grpSpPr>
        <p:sp>
          <p:nvSpPr>
            <p:cNvPr id="23" name="Line 23"/>
            <p:cNvSpPr/>
            <p:nvPr/>
          </p:nvSpPr>
          <p:spPr>
            <a:xfrm>
              <a:off x="723900" y="5191125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990600" y="4924425"/>
              <a:ext cx="9525" cy="533400"/>
            </a:xfrm>
            <a:custGeom>
              <a:avLst/>
              <a:gdLst/>
              <a:ahLst/>
              <a:cxnLst/>
              <a:rect l="l" t="t" r="r" b="b"/>
              <a:pathLst>
                <a:path w="9525"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895350" y="5095875"/>
              <a:ext cx="190500" cy="190500"/>
            </a:xfrm>
            <a:prstGeom prst="ellipse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420368" y="4889182"/>
              <a:ext cx="14938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लक्षित अवतरण-क्षेत्र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21130" y="5191125"/>
              <a:ext cx="1167765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rgbClr val="E8F1FA"/>
                  </a:solidFill>
                  <a:latin typeface="Consolas"/>
                  <a:ea typeface="Consolas"/>
                  <a:cs typeface="Consolas"/>
                </a:rPr>
                <a:t>69.367621 S</a:t>
              </a:r>
              <a:br/>
              <a:r>
                <a:rPr lang="en-US" sz="1500" dirty="0">
                  <a:solidFill>
                    <a:srgbClr val="E8F1FA"/>
                  </a:solidFill>
                  <a:latin typeface="Consolas"/>
                  <a:ea typeface="Consolas"/>
                  <a:cs typeface="Consolas"/>
                </a:rPr>
                <a:t>32.348126 E</a:t>
              </a:r>
            </a:p>
          </p:txBody>
        </p:sp>
      </p:grpSp>
      <p:grpSp>
        <p:nvGrpSpPr>
          <p:cNvPr id="32" name="terrain-band"/>
          <p:cNvGrpSpPr/>
          <p:nvPr/>
        </p:nvGrpSpPr>
        <p:grpSpPr>
          <a:xfrm>
            <a:off x="5325618" y="1695450"/>
            <a:ext cx="6256782" cy="4173665"/>
            <a:chOff x="5325618" y="1695450"/>
            <a:chExt cx="6256782" cy="4173665"/>
          </a:xfrm>
        </p:grpSpPr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0" y="1698942"/>
              <a:ext cx="6248400" cy="3488690"/>
            </a:xfrm>
            <a:prstGeom prst="rect">
              <a:avLst/>
            </a:prstGeom>
          </p:spPr>
        </p:pic>
        <p:sp>
          <p:nvSpPr>
            <p:cNvPr id="30" name="Rectangle 30"/>
            <p:cNvSpPr/>
            <p:nvPr/>
          </p:nvSpPr>
          <p:spPr>
            <a:xfrm>
              <a:off x="5334000" y="1695450"/>
              <a:ext cx="6248400" cy="3495675"/>
            </a:xfrm>
            <a:prstGeom prst="rect">
              <a:avLst/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5325618" y="5298758"/>
              <a:ext cx="3306699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दक्षिणी ध्रुव क्षेत्र का योजनाबद्ध चार्ट (संकलन);</a:t>
              </a:r>
              <a:br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नारंगी बॉक्स = 4 × 2.4 किमी का लक्षित क्षेत्र</a:t>
              </a:r>
            </a:p>
          </p:txBody>
        </p:sp>
      </p:grpSp>
      <p:grpSp>
        <p:nvGrpSpPr>
          <p:cNvPr id="35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33" name="TextBox 33"/>
            <p:cNvSpPr txBox="1"/>
            <p:nvPr/>
          </p:nvSpPr>
          <p:spPr>
            <a:xfrm>
              <a:off x="603504" y="6537960"/>
              <a:ext cx="74058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ISRO, Chandrayaan-3 / Chandrayaan-3 Details (isro.gov.in, 2023) — तथ्य F005, F006, F010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06 / 13</a:t>
              </a:r>
            </a:p>
          </p:txBody>
        </p:sp>
      </p:grp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sp>
        <p:nvSpPr>
          <p:cNvPr id="3" name="vignette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5000">
                <a:srgbClr val="0B1A2B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path path="circle">
              <a:fillToRect l="28000" t="50000" r="72000" b="50000"/>
            </a:path>
          </a:gradFill>
          <a:ln>
            <a:noFill/>
          </a:ln>
        </p:spPr>
      </p:sp>
      <p:grpSp>
        <p:nvGrpSpPr>
          <p:cNvPr id="5" name="kicker"/>
          <p:cNvGrpSpPr/>
          <p:nvPr/>
        </p:nvGrpSpPr>
        <p:grpSpPr>
          <a:xfrm>
            <a:off x="601218" y="945832"/>
            <a:ext cx="3555587" cy="322707"/>
            <a:chOff x="601218" y="945832"/>
            <a:chExt cx="3555587" cy="322707"/>
          </a:xfrm>
        </p:grpSpPr>
        <p:sp>
          <p:nvSpPr>
            <p:cNvPr id="4" name="TextBox 4"/>
            <p:cNvSpPr txBox="1"/>
            <p:nvPr/>
          </p:nvSpPr>
          <p:spPr>
            <a:xfrm>
              <a:off x="601218" y="945832"/>
              <a:ext cx="35555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spc="1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26 अगस्त 2023 · प्रधानमंत्री की घोषणा</a:t>
              </a:r>
            </a:p>
          </p:txBody>
        </p:sp>
      </p:grpSp>
      <p:grpSp>
        <p:nvGrpSpPr>
          <p:cNvPr id="10" name="!!landing-marker"/>
          <p:cNvGrpSpPr/>
          <p:nvPr/>
        </p:nvGrpSpPr>
        <p:grpSpPr>
          <a:xfrm>
            <a:off x="1905000" y="2667000"/>
            <a:ext cx="1714500" cy="1714500"/>
            <a:chOff x="1905000" y="2667000"/>
            <a:chExt cx="1714500" cy="1714500"/>
          </a:xfrm>
        </p:grpSpPr>
        <p:sp>
          <p:nvSpPr>
            <p:cNvPr id="6" name="Line 6"/>
            <p:cNvSpPr/>
            <p:nvPr/>
          </p:nvSpPr>
          <p:spPr>
            <a:xfrm>
              <a:off x="1905000" y="35242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2762250" y="2667000"/>
              <a:ext cx="9525" cy="1714500"/>
            </a:xfrm>
            <a:custGeom>
              <a:avLst/>
              <a:gdLst/>
              <a:ahLst/>
              <a:cxnLst/>
              <a:rect l="l" t="t" r="r" b="b"/>
              <a:pathLst>
                <a:path w="9525" h="1714500">
                  <a:moveTo>
                    <a:pt x="0" y="0"/>
                  </a:moveTo>
                  <a:lnTo>
                    <a:pt x="0" y="171450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2324100" y="3086100"/>
              <a:ext cx="876300" cy="876300"/>
            </a:xfrm>
            <a:prstGeom prst="ellipse">
              <a:avLst/>
            </a:prstGeom>
            <a:noFill/>
            <a:ln w="23812">
              <a:solidFill>
                <a:srgbClr val="FF7A3D"/>
              </a:solidFill>
            </a:ln>
            <a:effectLst>
              <a:glow rad="76200">
                <a:srgbClr val="FF7A3D">
                  <a:alpha val="50000"/>
                </a:srgbClr>
              </a:glow>
            </a:effectLst>
          </p:spPr>
        </p:sp>
        <p:sp>
          <p:nvSpPr>
            <p:cNvPr id="9" name="Ellipse 9"/>
            <p:cNvSpPr/>
            <p:nvPr/>
          </p:nvSpPr>
          <p:spPr>
            <a:xfrm>
              <a:off x="2676525" y="3438525"/>
              <a:ext cx="171450" cy="17145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</p:grpSp>
      <p:grpSp>
        <p:nvGrpSpPr>
          <p:cNvPr id="14" name="statement"/>
          <p:cNvGrpSpPr/>
          <p:nvPr/>
        </p:nvGrpSpPr>
        <p:grpSpPr>
          <a:xfrm>
            <a:off x="4362450" y="2339340"/>
            <a:ext cx="4128707" cy="2588133"/>
            <a:chOff x="4362450" y="2339340"/>
            <a:chExt cx="4128707" cy="2588133"/>
          </a:xfrm>
        </p:grpSpPr>
        <p:sp>
          <p:nvSpPr>
            <p:cNvPr id="11" name="TextBox 11"/>
            <p:cNvSpPr txBox="1"/>
            <p:nvPr/>
          </p:nvSpPr>
          <p:spPr>
            <a:xfrm>
              <a:off x="4362450" y="2339340"/>
              <a:ext cx="2887736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48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'शिव शक्ति'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368546" y="3115628"/>
              <a:ext cx="4122611" cy="8987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hi-IN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चंद्रयान-3 के अवतरण बिंदु का नाम</a:t>
              </a:r>
              <a:br/>
              <a:r>
                <a:rPr lang="hi-IN" sz="25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चंद्रयान-2 के बिंदु का नाम 'तिरंगा'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370832" y="4154805"/>
              <a:ext cx="3848481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भारत चाँद पर उतरने वाला चौथा देश और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दक्षिणी ध्रुव के निकट पहला देश बना।</a:t>
              </a:r>
            </a:p>
          </p:txBody>
        </p:sp>
      </p:grpSp>
      <p:grpSp>
        <p:nvGrpSpPr>
          <p:cNvPr id="19" name="space-day"/>
          <p:cNvGrpSpPr/>
          <p:nvPr/>
        </p:nvGrpSpPr>
        <p:grpSpPr>
          <a:xfrm>
            <a:off x="609600" y="5334000"/>
            <a:ext cx="10972800" cy="952500"/>
            <a:chOff x="609600" y="5334000"/>
            <a:chExt cx="10972800" cy="952500"/>
          </a:xfrm>
        </p:grpSpPr>
        <p:sp>
          <p:nvSpPr>
            <p:cNvPr id="15" name="Rectangle 15"/>
            <p:cNvSpPr/>
            <p:nvPr/>
          </p:nvSpPr>
          <p:spPr>
            <a:xfrm>
              <a:off x="609600" y="5334000"/>
              <a:ext cx="10972800" cy="952500"/>
            </a:xfrm>
            <a:prstGeom prst="rect">
              <a:avLst/>
            </a:prstGeom>
            <a:solidFill>
              <a:srgbClr val="FF7A3D">
                <a:alpha val="8000"/>
              </a:srgbClr>
            </a:solidFill>
            <a:ln>
              <a:noFill/>
            </a:ln>
          </p:spPr>
        </p:sp>
        <p:sp>
          <p:nvSpPr>
            <p:cNvPr id="16" name="Freeform 16"/>
            <p:cNvSpPr/>
            <p:nvPr/>
          </p:nvSpPr>
          <p:spPr>
            <a:xfrm>
              <a:off x="990600" y="5600700"/>
              <a:ext cx="419100" cy="419100"/>
            </a:xfrm>
            <a:prstGeom prst="star4">
              <a:avLst/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663446" y="5668328"/>
              <a:ext cx="39736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23 अगस्त · राष्ट्रीय अंतरिक्ष दिवस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392279" y="5765482"/>
              <a:ext cx="189370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भारत सरकार की घोषणा</a:t>
              </a:r>
            </a:p>
          </p:txBody>
        </p:sp>
      </p:grpSp>
      <p:grpSp>
        <p:nvGrpSpPr>
          <p:cNvPr id="22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20" name="TextBox 20"/>
            <p:cNvSpPr txBox="1"/>
            <p:nvPr/>
          </p:nvSpPr>
          <p:spPr>
            <a:xfrm>
              <a:off x="603504" y="6537960"/>
              <a:ext cx="65836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PIB — PM का ISRO सम्बोधन (2023) · राष्ट्रीय अंतरिक्ष दिवस विज्ञप्ति (2024) — तथ्य F022, F023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07 / 13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4896223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प्रज्ञान रोवर और सात पेलोड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8" name="rover-note"/>
          <p:cNvGrpSpPr/>
          <p:nvPr/>
        </p:nvGrpSpPr>
        <p:grpSpPr>
          <a:xfrm>
            <a:off x="598932" y="1716405"/>
            <a:ext cx="4912081" cy="410718"/>
            <a:chOff x="598932" y="1716405"/>
            <a:chExt cx="4912081" cy="410718"/>
          </a:xfrm>
        </p:grpSpPr>
        <p:sp>
          <p:nvSpPr>
            <p:cNvPr id="7" name="TextBox 7"/>
            <p:cNvSpPr txBox="1"/>
            <p:nvPr/>
          </p:nvSpPr>
          <p:spPr>
            <a:xfrm>
              <a:off x="598932" y="1716405"/>
              <a:ext cx="491208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24 अगस्त 2023: रोवर 'प्रज्ञान' लैंडर से उतरा।</a:t>
              </a:r>
            </a:p>
          </p:txBody>
        </p:sp>
      </p:grpSp>
      <p:grpSp>
        <p:nvGrpSpPr>
          <p:cNvPr id="16" name="!!rover-body"/>
          <p:cNvGrpSpPr/>
          <p:nvPr/>
        </p:nvGrpSpPr>
        <p:grpSpPr>
          <a:xfrm>
            <a:off x="9477375" y="1466850"/>
            <a:ext cx="1428750" cy="933450"/>
            <a:chOff x="9477375" y="1466850"/>
            <a:chExt cx="1428750" cy="933450"/>
          </a:xfrm>
        </p:grpSpPr>
        <p:sp>
          <p:nvSpPr>
            <p:cNvPr id="9" name="Rectangle 9"/>
            <p:cNvSpPr/>
            <p:nvPr/>
          </p:nvSpPr>
          <p:spPr>
            <a:xfrm>
              <a:off x="9477375" y="1676400"/>
              <a:ext cx="1428750" cy="76200"/>
            </a:xfrm>
            <a:prstGeom prst="rect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9525000" y="1828800"/>
              <a:ext cx="1333500" cy="381000"/>
            </a:xfrm>
            <a:prstGeom prst="rect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9582150" y="2171700"/>
              <a:ext cx="228600" cy="228600"/>
            </a:xfrm>
            <a:prstGeom prst="ellipse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077450" y="2171700"/>
              <a:ext cx="228600" cy="228600"/>
            </a:xfrm>
            <a:prstGeom prst="ellipse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0572750" y="2171700"/>
              <a:ext cx="228600" cy="228600"/>
            </a:xfrm>
            <a:prstGeom prst="ellipse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0763250" y="160020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2286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0706100" y="1466850"/>
              <a:ext cx="114300" cy="11430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</p:grpSp>
      <p:grpSp>
        <p:nvGrpSpPr>
          <p:cNvPr id="50" name="payload-roster"/>
          <p:cNvGrpSpPr/>
          <p:nvPr/>
        </p:nvGrpSpPr>
        <p:grpSpPr>
          <a:xfrm>
            <a:off x="609600" y="2457450"/>
            <a:ext cx="10972800" cy="3685603"/>
            <a:chOff x="609600" y="2457450"/>
            <a:chExt cx="10972800" cy="3685603"/>
          </a:xfrm>
        </p:grpSpPr>
        <p:sp>
          <p:nvSpPr>
            <p:cNvPr id="17" name="Rectangle 17"/>
            <p:cNvSpPr/>
            <p:nvPr/>
          </p:nvSpPr>
          <p:spPr>
            <a:xfrm>
              <a:off x="609600" y="2457450"/>
              <a:ext cx="10972800" cy="457200"/>
            </a:xfrm>
            <a:prstGeom prst="rect">
              <a:avLst/>
            </a:prstGeom>
            <a:solidFill>
              <a:srgbClr val="12263C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8294" y="2561272"/>
              <a:ext cx="5572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पेलोड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23794" y="2561272"/>
              <a:ext cx="5572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वाहक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400294" y="2561272"/>
              <a:ext cx="11912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क्या मापता है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609600" y="29146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294" y="3018472"/>
              <a:ext cx="963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ChaSTE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23794" y="3018472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लैंडर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400294" y="3018472"/>
              <a:ext cx="42855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सतही तापमान-प्रोफ़ाइल, 10 सेमी गहराई तक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609600" y="33718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8294" y="3475672"/>
              <a:ext cx="5877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ILSA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923794" y="3475672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लैंडर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400294" y="34756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भूकंपीयता; भूपर्पटी और मैंटल की संरचना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609600" y="38290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8294" y="3932872"/>
              <a:ext cx="15196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RAMBHA-LP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923794" y="3932872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लैंडर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400294" y="3932872"/>
              <a:ext cx="21461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निकट-सतह प्लाज़्मा घनत्व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609600" y="42862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28294" y="4390072"/>
              <a:ext cx="5003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LRA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923794" y="4390072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लैंडर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400294" y="4390072"/>
              <a:ext cx="23692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निष्क्रिय चंद्र-गतिकी अध्ययन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609600" y="47434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28294" y="4847272"/>
              <a:ext cx="5877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LIBS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923794" y="4847272"/>
              <a:ext cx="5317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रोवर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400294" y="4847272"/>
              <a:ext cx="20017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तत्व एवं खनिज संरचना</a:t>
              </a:r>
            </a:p>
          </p:txBody>
        </p:sp>
        <p:sp>
          <p:nvSpPr>
            <p:cNvPr id="41" name="Line 41"/>
            <p:cNvSpPr/>
            <p:nvPr/>
          </p:nvSpPr>
          <p:spPr>
            <a:xfrm>
              <a:off x="609600" y="52006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828294" y="5304472"/>
              <a:ext cx="6605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APXS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923794" y="5304472"/>
              <a:ext cx="5317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रोवर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400294" y="5304472"/>
              <a:ext cx="28680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तत्व-संरचना (अल्फ़ा कण एक्स-रे)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609600" y="56578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828294" y="5761672"/>
              <a:ext cx="820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SHAPE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2923794" y="5761672"/>
              <a:ext cx="6760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प्रोपल्शन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400294" y="5761672"/>
              <a:ext cx="2973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9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बहिर्ग्रहों की वासयोग्यता के संकेतक</a:t>
              </a:r>
            </a:p>
          </p:txBody>
        </p:sp>
        <p:sp>
          <p:nvSpPr>
            <p:cNvPr id="49" name="Line 49"/>
            <p:cNvSpPr/>
            <p:nvPr/>
          </p:nvSpPr>
          <p:spPr>
            <a:xfrm>
              <a:off x="609600" y="61150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</p:grpSp>
      <p:grpSp>
        <p:nvGrpSpPr>
          <p:cNvPr id="53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51" name="TextBox 51"/>
            <p:cNvSpPr txBox="1"/>
            <p:nvPr/>
          </p:nvSpPr>
          <p:spPr>
            <a:xfrm>
              <a:off x="603504" y="6537960"/>
              <a:ext cx="76444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ISRO, Chandrayaan-3 Details · ChaSTE प्रेक्षण (isro.gov.in, 2023) — तथ्य F011, F013, F014, F015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08 / 13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651546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LIBS: गंधक (S) की असंदिग्ध पुष्टि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8" name="!!rover-body"/>
          <p:cNvGrpSpPr/>
          <p:nvPr/>
        </p:nvGrpSpPr>
        <p:grpSpPr>
          <a:xfrm>
            <a:off x="762000" y="1428750"/>
            <a:ext cx="3333750" cy="1619250"/>
            <a:chOff x="762000" y="1428750"/>
            <a:chExt cx="3333750" cy="1619250"/>
          </a:xfrm>
        </p:grpSpPr>
        <p:sp>
          <p:nvSpPr>
            <p:cNvPr id="7" name="Ellipse 7"/>
            <p:cNvSpPr/>
            <p:nvPr/>
          </p:nvSpPr>
          <p:spPr>
            <a:xfrm>
              <a:off x="2686050" y="1428750"/>
              <a:ext cx="152400" cy="15240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8" name="Line 8"/>
            <p:cNvSpPr/>
            <p:nvPr/>
          </p:nvSpPr>
          <p:spPr>
            <a:xfrm>
              <a:off x="2762250" y="15811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28575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7A3D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952500" y="1714500"/>
              <a:ext cx="2000250" cy="95250"/>
            </a:xfrm>
            <a:prstGeom prst="rect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1028700" y="1866900"/>
              <a:ext cx="1866900" cy="533400"/>
            </a:xfrm>
            <a:prstGeom prst="rect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114425" y="2400300"/>
              <a:ext cx="323850" cy="323850"/>
            </a:xfrm>
            <a:prstGeom prst="ellipse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800225" y="2400300"/>
              <a:ext cx="323850" cy="323850"/>
            </a:xfrm>
            <a:prstGeom prst="ellipse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486025" y="2400300"/>
              <a:ext cx="323850" cy="323850"/>
            </a:xfrm>
            <a:prstGeom prst="ellipse">
              <a:avLst/>
            </a:prstGeom>
            <a:noFill/>
            <a:ln w="19050">
              <a:solidFill>
                <a:srgbClr val="FF7A3D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962150" y="2724150"/>
              <a:ext cx="9525" cy="133350"/>
            </a:xfrm>
            <a:custGeom>
              <a:avLst/>
              <a:gdLst/>
              <a:ahLst/>
              <a:cxnLst/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noFill/>
            <a:ln w="23812">
              <a:solidFill>
                <a:srgbClr val="FF7A3D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828800" y="2781300"/>
              <a:ext cx="266700" cy="266700"/>
            </a:xfrm>
            <a:prstGeom prst="ellipse">
              <a:avLst/>
            </a:prstGeom>
            <a:solidFill>
              <a:srgbClr val="FF7A3D">
                <a:alpha val="30000"/>
              </a:srgbClr>
            </a:solidFill>
            <a:ln>
              <a:noFill/>
            </a:ln>
            <a:effectLst>
              <a:glow rad="57150">
                <a:srgbClr val="FF7A3D">
                  <a:alpha val="55000"/>
                </a:srgbClr>
              </a:glow>
            </a:effectLst>
          </p:spPr>
        </p:sp>
        <p:sp>
          <p:nvSpPr>
            <p:cNvPr id="16" name="Ellipse 16"/>
            <p:cNvSpPr/>
            <p:nvPr/>
          </p:nvSpPr>
          <p:spPr>
            <a:xfrm>
              <a:off x="1905000" y="2857500"/>
              <a:ext cx="114300" cy="11430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17" name="Line 17"/>
            <p:cNvSpPr/>
            <p:nvPr/>
          </p:nvSpPr>
          <p:spPr>
            <a:xfrm>
              <a:off x="762000" y="291465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14288">
              <a:solidFill>
                <a:srgbClr val="9FB6CC"/>
              </a:solidFill>
            </a:ln>
          </p:spPr>
        </p:sp>
      </p:grpSp>
      <p:grpSp>
        <p:nvGrpSpPr>
          <p:cNvPr id="27" name="libs-chain"/>
          <p:cNvGrpSpPr/>
          <p:nvPr/>
        </p:nvGrpSpPr>
        <p:grpSpPr>
          <a:xfrm>
            <a:off x="4476750" y="1714500"/>
            <a:ext cx="6629400" cy="952500"/>
            <a:chOff x="4476750" y="1714500"/>
            <a:chExt cx="6629400" cy="952500"/>
          </a:xfrm>
        </p:grpSpPr>
        <p:sp>
          <p:nvSpPr>
            <p:cNvPr id="19" name="Freeform 19"/>
            <p:cNvSpPr/>
            <p:nvPr/>
          </p:nvSpPr>
          <p:spPr>
            <a:xfrm>
              <a:off x="4476750" y="1714500"/>
              <a:ext cx="1905000" cy="952500"/>
            </a:xfrm>
            <a:prstGeom prst="snipRoundRect">
              <a:avLst/>
            </a:prstGeom>
            <a:solidFill>
              <a:srgbClr val="12263C"/>
            </a:solidFill>
            <a:ln w="14288">
              <a:solidFill>
                <a:srgbClr val="8AB4E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069872" y="1955482"/>
              <a:ext cx="718757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50"/>
                </a:lnSpc>
              </a:pPr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तीव्र लेज़र</a:t>
              </a:r>
              <a:br/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स्पंद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6419850" y="2000250"/>
              <a:ext cx="419100" cy="381000"/>
            </a:xfrm>
            <a:prstGeom prst="rightArrow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2" name="Freeform 22"/>
            <p:cNvSpPr/>
            <p:nvPr/>
          </p:nvSpPr>
          <p:spPr>
            <a:xfrm>
              <a:off x="6838950" y="1714500"/>
              <a:ext cx="1905000" cy="952500"/>
            </a:xfrm>
            <a:prstGeom prst="snipRoundRect">
              <a:avLst/>
            </a:prstGeom>
            <a:solidFill>
              <a:srgbClr val="12263C"/>
            </a:solidFill>
            <a:ln w="14288">
              <a:solidFill>
                <a:srgbClr val="8AB4E8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63504" y="1955482"/>
              <a:ext cx="655892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50"/>
                </a:lnSpc>
              </a:pPr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अत्यंत गर्म</a:t>
              </a:r>
              <a:br/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प्लाज़्मा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782050" y="2000250"/>
              <a:ext cx="419100" cy="381000"/>
            </a:xfrm>
            <a:prstGeom prst="rightArrow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5" name="Freeform 25"/>
            <p:cNvSpPr/>
            <p:nvPr/>
          </p:nvSpPr>
          <p:spPr>
            <a:xfrm>
              <a:off x="9201150" y="1714500"/>
              <a:ext cx="1905000" cy="952500"/>
            </a:xfrm>
            <a:prstGeom prst="snipRoundRect">
              <a:avLst/>
            </a:prstGeom>
            <a:solidFill>
              <a:srgbClr val="12263C"/>
            </a:solidFill>
            <a:ln w="14288">
              <a:solidFill>
                <a:srgbClr val="FF7A3D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83330" y="1955482"/>
              <a:ext cx="540639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50"/>
                </a:lnSpc>
              </a:pPr>
              <a:r>
                <a:rPr lang="hi-IN" sz="16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वर्णक्रम</a:t>
              </a:r>
              <a:br/>
              <a:r>
                <a:rPr lang="hi-IN" sz="16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विश्लेषण</a:t>
              </a:r>
            </a:p>
          </p:txBody>
        </p:sp>
      </p:grpSp>
      <p:grpSp>
        <p:nvGrpSpPr>
          <p:cNvPr id="48" name="elements-found"/>
          <p:cNvGrpSpPr/>
          <p:nvPr/>
        </p:nvGrpSpPr>
        <p:grpSpPr>
          <a:xfrm>
            <a:off x="609600" y="3143250"/>
            <a:ext cx="10877550" cy="1725739"/>
            <a:chOff x="609600" y="3143250"/>
            <a:chExt cx="10877550" cy="1725739"/>
          </a:xfrm>
        </p:grpSpPr>
        <p:sp>
          <p:nvSpPr>
            <p:cNvPr id="28" name="Rectangle 28"/>
            <p:cNvSpPr/>
            <p:nvPr/>
          </p:nvSpPr>
          <p:spPr>
            <a:xfrm>
              <a:off x="609600" y="3143250"/>
              <a:ext cx="1905000" cy="1428750"/>
            </a:xfrm>
            <a:prstGeom prst="roundRect">
              <a:avLst>
                <a:gd name="adj" fmla="val 2667"/>
              </a:avLst>
            </a:prstGeom>
            <a:solidFill>
              <a:srgbClr val="FF7A3D">
                <a:alpha val="14000"/>
              </a:srgbClr>
            </a:solidFill>
            <a:ln w="14288">
              <a:solidFill>
                <a:srgbClr val="FF7A3D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345905" y="3482340"/>
              <a:ext cx="43238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S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318203" y="4173855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गंधक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27622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3094572" y="3534728"/>
              <a:ext cx="32595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Al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38671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155348" y="3534728"/>
              <a:ext cx="4142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Ca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49720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260248" y="3534728"/>
              <a:ext cx="4142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Fe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0769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365148" y="3534728"/>
              <a:ext cx="4142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Cr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71818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514172" y="3534728"/>
              <a:ext cx="32595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Ti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82867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8539648" y="3534728"/>
              <a:ext cx="48480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Mn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93916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723972" y="3534728"/>
              <a:ext cx="32595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Si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10496550" y="3333750"/>
              <a:ext cx="990600" cy="762000"/>
            </a:xfrm>
            <a:prstGeom prst="roundRect">
              <a:avLst>
                <a:gd name="adj" fmla="val 5000"/>
              </a:avLst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842879" y="3534728"/>
              <a:ext cx="2979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O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2753868" y="4298632"/>
              <a:ext cx="3065716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ऐलुमिनियम, कैल्शियम, लोहा, क्रोमियम,</a:t>
              </a:r>
              <a:br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टाइटेनियम, मैंगनीज़, सिलिकॉन, ऑक्सीजन</a:t>
              </a:r>
            </a:p>
          </p:txBody>
        </p:sp>
      </p:grpSp>
      <p:grpSp>
        <p:nvGrpSpPr>
          <p:cNvPr id="51" name="libs-note"/>
          <p:cNvGrpSpPr/>
          <p:nvPr/>
        </p:nvGrpSpPr>
        <p:grpSpPr>
          <a:xfrm>
            <a:off x="598932" y="5200650"/>
            <a:ext cx="10983468" cy="965073"/>
            <a:chOff x="598932" y="5200650"/>
            <a:chExt cx="10983468" cy="965073"/>
          </a:xfrm>
        </p:grpSpPr>
        <p:sp>
          <p:nvSpPr>
            <p:cNvPr id="49" name="Line 49"/>
            <p:cNvSpPr/>
            <p:nvPr/>
          </p:nvSpPr>
          <p:spPr>
            <a:xfrm>
              <a:off x="609600" y="52006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598932" y="5393055"/>
              <a:ext cx="6302121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28 अगस्त 2023: दक्षिणी ध्रुव क्षेत्र में गंधक की असंदिग्ध यथास्थान पुष्टि।</a:t>
              </a:r>
              <a:br/>
              <a:r>
                <a:rPr lang="hi-IN" sz="21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हाइड्रोजन की खोज जारी। विकसित: LEOS/ISRO, बेंगलूरु।</a:t>
              </a:r>
            </a:p>
          </p:txBody>
        </p:sp>
      </p:grpSp>
      <p:grpSp>
        <p:nvGrpSpPr>
          <p:cNvPr id="54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52" name="TextBox 52"/>
            <p:cNvSpPr txBox="1"/>
            <p:nvPr/>
          </p:nvSpPr>
          <p:spPr>
            <a:xfrm>
              <a:off x="603504" y="6537960"/>
              <a:ext cx="42826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ISRO, LIBS Results (isro.gov.in, 2023) — तथ्य F012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09 / 13</a:t>
              </a:r>
            </a:p>
          </p:txBody>
        </p:sp>
      </p:grp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518522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ChaSTE और 'हॉप' प्रयोग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2" name="regolith-figure"/>
          <p:cNvGrpSpPr/>
          <p:nvPr/>
        </p:nvGrpSpPr>
        <p:grpSpPr>
          <a:xfrm>
            <a:off x="601218" y="1619250"/>
            <a:ext cx="5304282" cy="4364165"/>
            <a:chOff x="601218" y="1619250"/>
            <a:chExt cx="5304282" cy="4364165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619250"/>
              <a:ext cx="5295900" cy="3952875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09600" y="1619250"/>
              <a:ext cx="5295900" cy="3952875"/>
            </a:xfrm>
            <a:prstGeom prst="rect">
              <a:avLst/>
            </a:prstGeom>
            <a:noFill/>
            <a:ln w="14288">
              <a:solidFill>
                <a:srgbClr val="2A4A6B"/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838200" y="1809750"/>
              <a:ext cx="2857500" cy="952500"/>
            </a:xfrm>
            <a:prstGeom prst="wedgeRectCallout">
              <a:avLst/>
            </a:prstGeom>
            <a:solidFill>
              <a:srgbClr val="0B1A2B">
                <a:alpha val="88000"/>
              </a:srgbClr>
            </a:solidFill>
            <a:ln w="14288">
              <a:solidFill>
                <a:srgbClr val="FF7A3D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418" y="2031682"/>
              <a:ext cx="1598867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hi-IN" sz="1650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ऊपरी 2–6 सेमी परत</a:t>
              </a:r>
              <a:br/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अति-सरंध्र और संसक्त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1218" y="5660708"/>
              <a:ext cx="41149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योजनाबद्ध परिच्छेद (संकलन); गहराई-पैमाना सेमी में</a:t>
              </a:r>
            </a:p>
          </p:txBody>
        </p:sp>
      </p:grpSp>
      <p:grpSp>
        <p:nvGrpSpPr>
          <p:cNvPr id="20" name="chaste-facts"/>
          <p:cNvGrpSpPr/>
          <p:nvPr/>
        </p:nvGrpSpPr>
        <p:grpSpPr>
          <a:xfrm>
            <a:off x="6273546" y="1667828"/>
            <a:ext cx="3409874" cy="2211895"/>
            <a:chOff x="6273546" y="1667828"/>
            <a:chExt cx="3409874" cy="2211895"/>
          </a:xfrm>
        </p:grpSpPr>
        <p:sp>
          <p:nvSpPr>
            <p:cNvPr id="13" name="TextBox 13"/>
            <p:cNvSpPr txBox="1"/>
            <p:nvPr/>
          </p:nvSpPr>
          <p:spPr>
            <a:xfrm>
              <a:off x="6273546" y="1667828"/>
              <a:ext cx="126026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ChaSTE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6315075" y="2295525"/>
              <a:ext cx="95250" cy="9525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80632" y="2192655"/>
              <a:ext cx="2634996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10 तापमान-संवेदक,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सतह से 10 सेमी गहराई तक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6315075" y="311467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80632" y="3011805"/>
              <a:ext cx="31027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पहली रिपोर्ट: 27 अगस्त 2023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6315075" y="357187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580632" y="3469005"/>
              <a:ext cx="309798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विकास: SPL/VSSC + PRL</a:t>
              </a:r>
            </a:p>
          </p:txBody>
        </p:sp>
      </p:grpSp>
      <p:grpSp>
        <p:nvGrpSpPr>
          <p:cNvPr id="31" name="hop-facts"/>
          <p:cNvGrpSpPr/>
          <p:nvPr/>
        </p:nvGrpSpPr>
        <p:grpSpPr>
          <a:xfrm>
            <a:off x="6273546" y="3953828"/>
            <a:ext cx="5316474" cy="2021395"/>
            <a:chOff x="6273546" y="3953828"/>
            <a:chExt cx="5316474" cy="2021395"/>
          </a:xfrm>
        </p:grpSpPr>
        <p:sp>
          <p:nvSpPr>
            <p:cNvPr id="21" name="TextBox 21"/>
            <p:cNvSpPr txBox="1"/>
            <p:nvPr/>
          </p:nvSpPr>
          <p:spPr>
            <a:xfrm>
              <a:off x="6273546" y="3953828"/>
              <a:ext cx="17380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'हॉप' प्रयोग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464165" y="4067175"/>
              <a:ext cx="1125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5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02-09-2023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6315075" y="4581525"/>
              <a:ext cx="95250" cy="95250"/>
            </a:xfrm>
            <a:prstGeom prst="ellipse">
              <a:avLst/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580632" y="4478655"/>
              <a:ext cx="24808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लगभग 50 सेमी की छलांग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6315075" y="494347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4840605"/>
              <a:ext cx="31027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घनत्व 750 → 1600 किग्रा/मी³</a:t>
              </a:r>
            </a:p>
          </p:txBody>
        </p:sp>
        <p:sp>
          <p:nvSpPr>
            <p:cNvPr id="27" name="Ellipse 27"/>
            <p:cNvSpPr/>
            <p:nvPr/>
          </p:nvSpPr>
          <p:spPr>
            <a:xfrm>
              <a:off x="6315075" y="530542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580632" y="5202555"/>
              <a:ext cx="39167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संसक्ति 300 → 1600 Pa (6.5 सेमी)</a:t>
              </a:r>
            </a:p>
          </p:txBody>
        </p:sp>
        <p:sp>
          <p:nvSpPr>
            <p:cNvPr id="29" name="Ellipse 29"/>
            <p:cNvSpPr/>
            <p:nvPr/>
          </p:nvSpPr>
          <p:spPr>
            <a:xfrm>
              <a:off x="6315075" y="5667375"/>
              <a:ext cx="95250" cy="95250"/>
            </a:xfrm>
            <a:prstGeom prst="ellipse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580632" y="5564505"/>
              <a:ext cx="327240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इंजन-निकास से ~3 सेमी धूल हटी</a:t>
              </a:r>
            </a:p>
          </p:txBody>
        </p:sp>
      </p:grpSp>
      <p:grpSp>
        <p:nvGrpSpPr>
          <p:cNvPr id="34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32" name="TextBox 32"/>
            <p:cNvSpPr txBox="1"/>
            <p:nvPr/>
          </p:nvSpPr>
          <p:spPr>
            <a:xfrm>
              <a:off x="603504" y="6537960"/>
              <a:ext cx="65571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 — ChaSTE पहला प्रेक्षण (2023) · Hop Experiment / ApJ (2026) — तथ्य F013, F017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10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749142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मिशन के बाद: निद्रा, वापसी और एक खोज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3" name="crater-discovery"/>
          <p:cNvGrpSpPr/>
          <p:nvPr/>
        </p:nvGrpSpPr>
        <p:grpSpPr>
          <a:xfrm>
            <a:off x="609600" y="1619250"/>
            <a:ext cx="6248400" cy="3810000"/>
            <a:chOff x="609600" y="1619250"/>
            <a:chExt cx="6248400" cy="3810000"/>
          </a:xfrm>
        </p:grpSpPr>
        <p:sp>
          <p:nvSpPr>
            <p:cNvPr id="7" name="Freeform 7"/>
            <p:cNvSpPr/>
            <p:nvPr/>
          </p:nvSpPr>
          <p:spPr>
            <a:xfrm>
              <a:off x="609600" y="1619250"/>
              <a:ext cx="6248400" cy="3810000"/>
            </a:xfrm>
            <a:prstGeom prst="halfFrame">
              <a:avLst>
                <a:gd name="adj1" fmla="val 2000"/>
                <a:gd name="adj2" fmla="val 2000"/>
              </a:avLst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53846" y="1877378"/>
              <a:ext cx="265715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दबा हुआ प्राचीन क्रेटर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47750" y="2434590"/>
              <a:ext cx="251457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4800" b="1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160 किमी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56132" y="3164205"/>
              <a:ext cx="30321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व्यास, लगभग 4.4 किमी गहरा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6132" y="3678555"/>
              <a:ext cx="3008376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प्रज्ञान के कैमरों और चंद्रयान-2 के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OHRC चित्रों से पता चला।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418" y="4508182"/>
              <a:ext cx="2835212" cy="570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SPA बेसिन से भी पुराना हो सकता है।</a:t>
              </a:r>
              <a:br/>
              <a:r>
                <a:rPr lang="hi-IN" sz="165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स्थल पर SPA से ~1400 मी मलबा जमा</a:t>
              </a:r>
            </a:p>
          </p:txBody>
        </p:sp>
      </p:grpSp>
      <p:grpSp>
        <p:nvGrpSpPr>
          <p:cNvPr id="20" name="sleep-mode"/>
          <p:cNvGrpSpPr/>
          <p:nvPr/>
        </p:nvGrpSpPr>
        <p:grpSpPr>
          <a:xfrm>
            <a:off x="7226046" y="1739900"/>
            <a:ext cx="2423922" cy="1930273"/>
            <a:chOff x="7226046" y="1739900"/>
            <a:chExt cx="2423922" cy="1930273"/>
          </a:xfrm>
        </p:grpSpPr>
        <p:grpSp>
          <p:nvGrpSpPr>
            <p:cNvPr id="16" name="Group 16"/>
            <p:cNvGrpSpPr/>
            <p:nvPr/>
          </p:nvGrpSpPr>
          <p:grpSpPr>
            <a:xfrm>
              <a:off x="7302500" y="1739900"/>
              <a:ext cx="254000" cy="254000"/>
              <a:chOff x="7302500" y="1739900"/>
              <a:chExt cx="254000" cy="254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302500" y="1866900"/>
                <a:ext cx="9525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27000">
                    <a:moveTo>
                      <a:pt x="0" y="0"/>
                    </a:moveTo>
                    <a:lnTo>
                      <a:pt x="95250" y="0"/>
                    </a:lnTo>
                    <a:lnTo>
                      <a:pt x="0" y="127000"/>
                    </a:lnTo>
                    <a:lnTo>
                      <a:pt x="95250" y="127000"/>
                    </a:ln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461250" y="1739900"/>
                <a:ext cx="9525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27000">
                    <a:moveTo>
                      <a:pt x="0" y="0"/>
                    </a:moveTo>
                    <a:lnTo>
                      <a:pt x="95250" y="0"/>
                    </a:lnTo>
                    <a:lnTo>
                      <a:pt x="0" y="127000"/>
                    </a:lnTo>
                    <a:lnTo>
                      <a:pt x="95250" y="127000"/>
                    </a:ln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7226046" y="2144078"/>
              <a:ext cx="153977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निद्रा-अवस्था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31380" y="2562225"/>
              <a:ext cx="1125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04-09-2023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28332" y="2897505"/>
              <a:ext cx="2421636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लैंडर और रोवर को निद्रा-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अवस्था में रखा गया।</a:t>
              </a:r>
            </a:p>
          </p:txBody>
        </p:sp>
      </p:grpSp>
      <p:grpSp>
        <p:nvGrpSpPr>
          <p:cNvPr id="30" name="pm-return"/>
          <p:cNvGrpSpPr/>
          <p:nvPr/>
        </p:nvGrpSpPr>
        <p:grpSpPr>
          <a:xfrm>
            <a:off x="7226046" y="3724275"/>
            <a:ext cx="2690622" cy="2003298"/>
            <a:chOff x="7226046" y="3724275"/>
            <a:chExt cx="2690622" cy="2003298"/>
          </a:xfrm>
        </p:grpSpPr>
        <p:grpSp>
          <p:nvGrpSpPr>
            <p:cNvPr id="27" name="Group 27"/>
            <p:cNvGrpSpPr/>
            <p:nvPr/>
          </p:nvGrpSpPr>
          <p:grpSpPr>
            <a:xfrm>
              <a:off x="7286625" y="3724275"/>
              <a:ext cx="285750" cy="285750"/>
              <a:chOff x="7286625" y="3724275"/>
              <a:chExt cx="285750" cy="2857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7291651" y="3729301"/>
                <a:ext cx="164573" cy="164573"/>
              </a:xfrm>
              <a:custGeom>
                <a:avLst/>
                <a:gdLst/>
                <a:ahLst/>
                <a:cxnLst/>
                <a:rect l="l" t="t" r="r" b="b"/>
                <a:pathLst>
                  <a:path w="164573" h="164573">
                    <a:moveTo>
                      <a:pt x="6197" y="47250"/>
                    </a:moveTo>
                    <a:lnTo>
                      <a:pt x="47250" y="6197"/>
                    </a:lnTo>
                    <a:cubicBezTo>
                      <a:pt x="53449" y="0"/>
                      <a:pt x="63498" y="0"/>
                      <a:pt x="69697" y="6197"/>
                    </a:cubicBezTo>
                    <a:lnTo>
                      <a:pt x="158375" y="94875"/>
                    </a:lnTo>
                    <a:cubicBezTo>
                      <a:pt x="164573" y="101074"/>
                      <a:pt x="164573" y="111123"/>
                      <a:pt x="158375" y="117323"/>
                    </a:cubicBezTo>
                    <a:lnTo>
                      <a:pt x="117323" y="158375"/>
                    </a:lnTo>
                    <a:cubicBezTo>
                      <a:pt x="111123" y="164573"/>
                      <a:pt x="101074" y="164573"/>
                      <a:pt x="94875" y="158375"/>
                    </a:cubicBezTo>
                    <a:lnTo>
                      <a:pt x="6197" y="69697"/>
                    </a:lnTo>
                    <a:cubicBezTo>
                      <a:pt x="0" y="63498"/>
                      <a:pt x="0" y="53449"/>
                      <a:pt x="6197" y="47250"/>
                    </a:cubicBez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286625" y="3835400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47625" y="0"/>
                    </a:moveTo>
                    <a:lnTo>
                      <a:pt x="0" y="47625"/>
                    </a:lnTo>
                    <a:lnTo>
                      <a:pt x="47625" y="95250"/>
                    </a:lnTo>
                    <a:lnTo>
                      <a:pt x="95250" y="47625"/>
                    </a:ln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397750" y="372427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lnTo>
                      <a:pt x="47625" y="0"/>
                    </a:lnTo>
                    <a:lnTo>
                      <a:pt x="95250" y="47625"/>
                    </a:lnTo>
                    <a:lnTo>
                      <a:pt x="47625" y="95250"/>
                    </a:ln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429500" y="3867150"/>
                <a:ext cx="23813" cy="23813"/>
              </a:xfrm>
              <a:custGeom>
                <a:avLst/>
                <a:gdLst/>
                <a:ahLst/>
                <a:cxnLst/>
                <a:rect l="l" t="t" r="r" b="b"/>
                <a:pathLst>
                  <a:path w="23813" h="23813">
                    <a:moveTo>
                      <a:pt x="0" y="0"/>
                    </a:moveTo>
                    <a:lnTo>
                      <a:pt x="23813" y="23813"/>
                    </a:ln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469188" y="3906838"/>
                <a:ext cx="39688" cy="39688"/>
              </a:xfrm>
              <a:custGeom>
                <a:avLst/>
                <a:gdLst/>
                <a:ahLst/>
                <a:cxnLst/>
                <a:rect l="l" t="t" r="r" b="b"/>
                <a:pathLst>
                  <a:path w="39688" h="39688">
                    <a:moveTo>
                      <a:pt x="0" y="39688"/>
                    </a:moveTo>
                    <a:cubicBezTo>
                      <a:pt x="21919" y="39688"/>
                      <a:pt x="39688" y="21919"/>
                      <a:pt x="39688" y="0"/>
                    </a:cubicBez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477125" y="391477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95250"/>
                    </a:moveTo>
                    <a:cubicBezTo>
                      <a:pt x="52605" y="95250"/>
                      <a:pt x="95250" y="52605"/>
                      <a:pt x="95250" y="0"/>
                    </a:cubicBezTo>
                  </a:path>
                </a:pathLst>
              </a:custGeom>
              <a:noFill/>
              <a:ln w="31750">
                <a:solidFill>
                  <a:srgbClr val="8AB4E8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7226046" y="4144328"/>
              <a:ext cx="17380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प्रोपल्शन मॉड्यूल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228332" y="4592955"/>
              <a:ext cx="2688336" cy="1134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13 अक्तूबर 2023: ट्रांस-अर्थ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इंजेक्शन; 100+ किग्रा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प्रणोदक शेष था।</a:t>
              </a:r>
            </a:p>
          </p:txBody>
        </p:sp>
      </p:grpSp>
      <p:grpSp>
        <p:nvGrpSpPr>
          <p:cNvPr id="33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603504" y="6537960"/>
              <a:ext cx="84330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ISRO — Chandrayaan-3 · Propulsion Module वापसी · Buried Crater / Icarus (2024) — तथ्य F016, F018, F019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11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530331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लागत: कम खर्च, बड़ा प्रतिफल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28" name="mission-cost-compare"/>
          <p:cNvGrpSpPr/>
          <p:nvPr/>
        </p:nvGrpSpPr>
        <p:grpSpPr>
          <a:xfrm>
            <a:off x="1521924" y="1905000"/>
            <a:ext cx="8927967" cy="3211639"/>
            <a:chOff x="1521924" y="1905000"/>
            <a:chExt cx="8927967" cy="3211639"/>
          </a:xfrm>
        </p:grpSpPr>
        <p:grpSp>
          <p:nvGrpSpPr>
            <p:cNvPr id="27" name="mission-cost-compare-chartArea"/>
            <p:cNvGrpSpPr/>
            <p:nvPr/>
          </p:nvGrpSpPr>
          <p:grpSpPr>
            <a:xfrm>
              <a:off x="1521924" y="1905000"/>
              <a:ext cx="8927967" cy="3211639"/>
              <a:chOff x="1521924" y="1905000"/>
              <a:chExt cx="8927967" cy="3211639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3048000" y="1905000"/>
                <a:ext cx="9525" cy="2476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476500">
                    <a:moveTo>
                      <a:pt x="0" y="0"/>
                    </a:moveTo>
                    <a:lnTo>
                      <a:pt x="0" y="2476500"/>
                    </a:lnTo>
                  </a:path>
                </a:pathLst>
              </a:custGeom>
              <a:noFill/>
              <a:ln w="14288">
                <a:solidFill>
                  <a:srgbClr val="2A4A6B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4572000" y="1905000"/>
                <a:ext cx="9525" cy="2476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476500">
                    <a:moveTo>
                      <a:pt x="0" y="0"/>
                    </a:moveTo>
                    <a:lnTo>
                      <a:pt x="0" y="2476500"/>
                    </a:lnTo>
                  </a:path>
                </a:pathLst>
              </a:custGeom>
              <a:noFill/>
              <a:ln w="9525">
                <a:solidFill>
                  <a:srgbClr val="16324F"/>
                </a:solidFill>
                <a:prstDash val="dash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6096000" y="1905000"/>
                <a:ext cx="9525" cy="2476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476500">
                    <a:moveTo>
                      <a:pt x="0" y="0"/>
                    </a:moveTo>
                    <a:lnTo>
                      <a:pt x="0" y="2476500"/>
                    </a:lnTo>
                  </a:path>
                </a:pathLst>
              </a:custGeom>
              <a:noFill/>
              <a:ln w="9525">
                <a:solidFill>
                  <a:srgbClr val="16324F"/>
                </a:solidFill>
                <a:prstDash val="dash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7620000" y="1905000"/>
                <a:ext cx="9525" cy="2476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476500">
                    <a:moveTo>
                      <a:pt x="0" y="0"/>
                    </a:moveTo>
                    <a:lnTo>
                      <a:pt x="0" y="2476500"/>
                    </a:lnTo>
                  </a:path>
                </a:pathLst>
              </a:custGeom>
              <a:noFill/>
              <a:ln w="9525">
                <a:solidFill>
                  <a:srgbClr val="16324F"/>
                </a:solidFill>
                <a:prstDash val="dash"/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9144000" y="1905000"/>
                <a:ext cx="9525" cy="2476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476500">
                    <a:moveTo>
                      <a:pt x="0" y="0"/>
                    </a:moveTo>
                    <a:lnTo>
                      <a:pt x="0" y="2476500"/>
                    </a:lnTo>
                  </a:path>
                </a:pathLst>
              </a:custGeom>
              <a:noFill/>
              <a:ln w="9525">
                <a:solidFill>
                  <a:srgbClr val="16324F"/>
                </a:solidFill>
                <a:prstDash val="dash"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902562" y="2189798"/>
                <a:ext cx="96484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hi-IN" sz="195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चंद्रयान-3</a:t>
                </a:r>
              </a:p>
            </p:txBody>
          </p:sp>
          <p:sp>
            <p:nvSpPr>
              <p:cNvPr id="13" name="Rectangle 13"/>
              <p:cNvSpPr/>
              <p:nvPr/>
            </p:nvSpPr>
            <p:spPr>
              <a:xfrm>
                <a:off x="3048000" y="2088832"/>
                <a:ext cx="228600" cy="458152"/>
              </a:xfrm>
              <a:prstGeom prst="rect">
                <a:avLst/>
              </a:prstGeom>
              <a:solidFill>
                <a:srgbClr val="FF7A3D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9285732" y="2173605"/>
                <a:ext cx="51111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FF7A3D"/>
                    </a:solidFill>
                    <a:latin typeface="Nirmala UI"/>
                    <a:ea typeface="Nirmala UI"/>
                    <a:cs typeface="Nirmala UI"/>
                  </a:rPr>
                  <a:t>600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902562" y="3018472"/>
                <a:ext cx="96484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hi-IN" sz="195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चंद्रयान-4</a:t>
                </a:r>
              </a:p>
            </p:txBody>
          </p:sp>
          <p:sp>
            <p:nvSpPr>
              <p:cNvPr id="16" name="Rectangle 16"/>
              <p:cNvSpPr/>
              <p:nvPr/>
            </p:nvSpPr>
            <p:spPr>
              <a:xfrm>
                <a:off x="3048000" y="2913698"/>
                <a:ext cx="802005" cy="458152"/>
              </a:xfrm>
              <a:prstGeom prst="rect">
                <a:avLst/>
              </a:prstGeom>
              <a:solidFill>
                <a:srgbClr val="8AB4E8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9285732" y="3002280"/>
                <a:ext cx="1164159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8AB4E8"/>
                    </a:solidFill>
                    <a:latin typeface="Nirmala UI"/>
                    <a:ea typeface="Nirmala UI"/>
                    <a:cs typeface="Nirmala UI"/>
                  </a:rPr>
                  <a:t>2104.06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521924" y="3847148"/>
                <a:ext cx="134548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hi-IN" sz="1950" dirty="0">
                    <a:solidFill>
                      <a:srgbClr val="E8F1FA"/>
                    </a:solidFill>
                    <a:latin typeface="Nirmala UI"/>
                    <a:ea typeface="Nirmala UI"/>
                    <a:cs typeface="Nirmala UI"/>
                  </a:rPr>
                  <a:t>रूसी चंद्र मिशन</a:t>
                </a:r>
              </a:p>
            </p:txBody>
          </p:sp>
          <p:sp>
            <p:nvSpPr>
              <p:cNvPr id="19" name="Rectangle 19"/>
              <p:cNvSpPr/>
              <p:nvPr/>
            </p:nvSpPr>
            <p:spPr>
              <a:xfrm>
                <a:off x="3048000" y="3739515"/>
                <a:ext cx="6096000" cy="458152"/>
              </a:xfrm>
              <a:prstGeom prst="rect">
                <a:avLst/>
              </a:prstGeom>
              <a:solidFill>
                <a:srgbClr val="4E7FA8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9285732" y="3830955"/>
                <a:ext cx="837638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16000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2984849" y="4505325"/>
                <a:ext cx="12630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342257" y="4505325"/>
                <a:ext cx="459486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4000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866257" y="4505325"/>
                <a:ext cx="459486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8000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334726" y="4505325"/>
                <a:ext cx="57054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12000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8858726" y="4505325"/>
                <a:ext cx="57054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9FB6CC"/>
                    </a:solidFill>
                    <a:latin typeface="Consolas"/>
                    <a:ea typeface="Consolas"/>
                    <a:cs typeface="Consolas"/>
                  </a:rPr>
                  <a:t>16000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5654478" y="4793932"/>
                <a:ext cx="88304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hi-IN" sz="1650" dirty="0">
                    <a:solidFill>
                      <a:srgbClr val="9FB6CC"/>
                    </a:solidFill>
                    <a:latin typeface="Nirmala UI"/>
                    <a:ea typeface="Nirmala UI"/>
                    <a:cs typeface="Nirmala UI"/>
                  </a:rPr>
                  <a:t>करोड़ रुपये</a:t>
                </a:r>
              </a:p>
            </p:txBody>
          </p:sp>
        </p:grpSp>
      </p:grpSp>
      <p:grpSp>
        <p:nvGrpSpPr>
          <p:cNvPr id="30" name="cost-context"/>
          <p:cNvGrpSpPr/>
          <p:nvPr/>
        </p:nvGrpSpPr>
        <p:grpSpPr>
          <a:xfrm>
            <a:off x="598932" y="5488305"/>
            <a:ext cx="6555486" cy="772668"/>
            <a:chOff x="598932" y="5488305"/>
            <a:chExt cx="6555486" cy="772668"/>
          </a:xfrm>
        </p:grpSpPr>
        <p:sp>
          <p:nvSpPr>
            <p:cNvPr id="29" name="TextBox 29"/>
            <p:cNvSpPr txBox="1"/>
            <p:nvPr/>
          </p:nvSpPr>
          <p:spPr>
            <a:xfrm>
              <a:off x="598932" y="5488305"/>
              <a:ext cx="6555486" cy="772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PIB (26 अगस्त 2023): असफल रूसी चंद्र मिशन ₹16,000 करोड़;</a:t>
              </a:r>
              <a:br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चंद्रयान-3 लगभग ₹600 करोड़ — चंद्रयान-4 हेतु ₹2104.06 करोड़।</a:t>
              </a:r>
            </a:p>
          </p:txBody>
        </p:sp>
      </p:grpSp>
      <p:grpSp>
        <p:nvGrpSpPr>
          <p:cNvPr id="33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603504" y="6537960"/>
              <a:ext cx="68823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PIB — लागत-प्रभावी अंतरिक्ष मिशन (2023) · चंद्रयान-4 मंत्रिमंडल स्वीकृति (2024) — तथ्य F021, F024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12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id-fiel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smGrid">
            <a:fgClr>
              <a:srgbClr val="16324F"/>
            </a:fgClr>
            <a:bgClr>
              <a:srgbClr val="0B1A2B"/>
            </a:bgClr>
          </a:pattFill>
          <a:ln>
            <a:noFill/>
          </a:ln>
        </p:spPr>
      </p:sp>
      <p:grpSp>
        <p:nvGrpSpPr>
          <p:cNvPr id="6" name="page-title"/>
          <p:cNvGrpSpPr/>
          <p:nvPr/>
        </p:nvGrpSpPr>
        <p:grpSpPr>
          <a:xfrm>
            <a:off x="591312" y="563880"/>
            <a:ext cx="10991088" cy="712470"/>
            <a:chOff x="591312" y="563880"/>
            <a:chExt cx="10991088" cy="712470"/>
          </a:xfrm>
        </p:grpSpPr>
        <p:sp>
          <p:nvSpPr>
            <p:cNvPr id="3" name="TextBox 3"/>
            <p:cNvSpPr txBox="1"/>
            <p:nvPr/>
          </p:nvSpPr>
          <p:spPr>
            <a:xfrm>
              <a:off x="591312" y="563880"/>
              <a:ext cx="2046587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3600" b="1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आगे की राह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1257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2A4A6B"/>
              </a:solidFill>
            </a:ln>
          </p:spPr>
        </p:sp>
        <p:sp>
          <p:nvSpPr>
            <p:cNvPr id="5" name="Rectangle 5"/>
            <p:cNvSpPr/>
            <p:nvPr/>
          </p:nvSpPr>
          <p:spPr>
            <a:xfrm>
              <a:off x="609600" y="123825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6" name="roadmap"/>
          <p:cNvGrpSpPr/>
          <p:nvPr/>
        </p:nvGrpSpPr>
        <p:grpSpPr>
          <a:xfrm>
            <a:off x="609600" y="1809750"/>
            <a:ext cx="10972800" cy="1143000"/>
            <a:chOff x="609600" y="1809750"/>
            <a:chExt cx="10972800" cy="1143000"/>
          </a:xfrm>
        </p:grpSpPr>
        <p:sp>
          <p:nvSpPr>
            <p:cNvPr id="7" name="Freeform 7"/>
            <p:cNvSpPr/>
            <p:nvPr/>
          </p:nvSpPr>
          <p:spPr>
            <a:xfrm>
              <a:off x="609600" y="1809750"/>
              <a:ext cx="3810000" cy="1143000"/>
            </a:xfrm>
            <a:prstGeom prst="chevron">
              <a:avLst/>
            </a:prstGeom>
            <a:solidFill>
              <a:srgbClr val="12263C"/>
            </a:solidFill>
            <a:ln w="14288">
              <a:solidFill>
                <a:srgbClr val="FF7A3D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192960" y="1983105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FF7A3D"/>
                  </a:solidFill>
                  <a:latin typeface="Consolas"/>
                  <a:ea typeface="Consolas"/>
                  <a:cs typeface="Consolas"/>
                </a:rPr>
                <a:t>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856508" y="2374582"/>
              <a:ext cx="131618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चंद्रयान-4 स्वीकृत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91000" y="1809750"/>
              <a:ext cx="3810000" cy="1143000"/>
            </a:xfrm>
            <a:prstGeom prst="chevron">
              <a:avLst/>
            </a:prstGeom>
            <a:solidFill>
              <a:srgbClr val="12263C"/>
            </a:solidFill>
            <a:ln w="14288">
              <a:solidFill>
                <a:srgbClr val="8AB4E8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831510" y="1983105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8AB4E8"/>
                  </a:solidFill>
                  <a:latin typeface="Consolas"/>
                  <a:ea typeface="Consolas"/>
                  <a:cs typeface="Consolas"/>
                </a:rPr>
                <a:t>2035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650544" y="2374582"/>
              <a:ext cx="10052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अंतरिक्ष स्टेशन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72400" y="1809750"/>
              <a:ext cx="3810000" cy="1143000"/>
            </a:xfrm>
            <a:prstGeom prst="chevron">
              <a:avLst/>
            </a:prstGeom>
            <a:solidFill>
              <a:srgbClr val="12263C"/>
            </a:solidFill>
            <a:ln w="14288">
              <a:solidFill>
                <a:srgbClr val="8AB4E8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2910" y="1983105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rgbClr val="8AB4E8"/>
                  </a:solidFill>
                  <a:latin typeface="Consolas"/>
                  <a:ea typeface="Consolas"/>
                  <a:cs typeface="Consolas"/>
                </a:rPr>
                <a:t>2040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26570" y="2374582"/>
              <a:ext cx="18159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hi-IN" sz="16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चाँद पर मानव अवतरण</a:t>
              </a:r>
            </a:p>
          </p:txBody>
        </p:sp>
      </p:grpSp>
      <p:grpSp>
        <p:nvGrpSpPr>
          <p:cNvPr id="24" name="ch4-details"/>
          <p:cNvGrpSpPr/>
          <p:nvPr/>
        </p:nvGrpSpPr>
        <p:grpSpPr>
          <a:xfrm>
            <a:off x="596646" y="3439478"/>
            <a:ext cx="9795243" cy="992695"/>
            <a:chOff x="596646" y="3439478"/>
            <a:chExt cx="9795243" cy="992695"/>
          </a:xfrm>
        </p:grpSpPr>
        <p:sp>
          <p:nvSpPr>
            <p:cNvPr id="17" name="TextBox 17"/>
            <p:cNvSpPr txBox="1"/>
            <p:nvPr/>
          </p:nvSpPr>
          <p:spPr>
            <a:xfrm>
              <a:off x="596646" y="3439478"/>
              <a:ext cx="406289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550" b="1" dirty="0">
                  <a:solidFill>
                    <a:srgbClr val="8AB4E8"/>
                  </a:solidFill>
                  <a:latin typeface="Nirmala UI"/>
                  <a:ea typeface="Nirmala UI"/>
                  <a:cs typeface="Nirmala UI"/>
                </a:rPr>
                <a:t>चंद्रयान-4: नमूना लाकर लौटना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4114800"/>
              <a:ext cx="76200" cy="76200"/>
            </a:xfrm>
            <a:prstGeom prst="rect">
              <a:avLst/>
            </a:prstGeom>
            <a:solidFill>
              <a:srgbClr val="FF7A3D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7532" y="4021455"/>
              <a:ext cx="25373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₹2104.06 करोड़ स्वीकृत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953000" y="4114800"/>
              <a:ext cx="76200" cy="76200"/>
            </a:xfrm>
            <a:prstGeom prst="rect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170932" y="4021455"/>
              <a:ext cx="182849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दो LVM3 प्रक्षेपण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848600" y="4114800"/>
              <a:ext cx="76200" cy="76200"/>
            </a:xfrm>
            <a:prstGeom prst="rect">
              <a:avLst/>
            </a:prstGeom>
            <a:solidFill>
              <a:srgbClr val="8AB4E8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066532" y="4021455"/>
              <a:ext cx="232535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210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36 माह की समय-सीमा</a:t>
              </a:r>
            </a:p>
          </p:txBody>
        </p:sp>
      </p:grpSp>
      <p:grpSp>
        <p:nvGrpSpPr>
          <p:cNvPr id="28" name="closing"/>
          <p:cNvGrpSpPr/>
          <p:nvPr/>
        </p:nvGrpSpPr>
        <p:grpSpPr>
          <a:xfrm>
            <a:off x="596646" y="4800600"/>
            <a:ext cx="11004804" cy="1156907"/>
            <a:chOff x="596646" y="4800600"/>
            <a:chExt cx="11004804" cy="1156907"/>
          </a:xfrm>
        </p:grpSpPr>
        <p:sp>
          <p:nvSpPr>
            <p:cNvPr id="25" name="Rectangle 25"/>
            <p:cNvSpPr/>
            <p:nvPr/>
          </p:nvSpPr>
          <p:spPr>
            <a:xfrm>
              <a:off x="609600" y="4800600"/>
              <a:ext cx="1676400" cy="38100"/>
            </a:xfrm>
            <a:prstGeom prst="rect">
              <a:avLst/>
            </a:prstGeom>
            <a:gradFill>
              <a:gsLst>
                <a:gs pos="0">
                  <a:srgbClr val="FF7A3D"/>
                </a:gs>
                <a:gs pos="100000">
                  <a:srgbClr val="8AB4E8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96646" y="5058728"/>
              <a:ext cx="5191316" cy="8987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hi-IN" sz="25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चंद्रयान-3 ने तकनीक सिद्ध की; चंद्रयान-4 उसे</a:t>
              </a:r>
              <a:br/>
              <a:r>
                <a:rPr lang="hi-IN" sz="2550" dirty="0">
                  <a:solidFill>
                    <a:srgbClr val="E8F1FA"/>
                  </a:solidFill>
                  <a:latin typeface="Nirmala UI"/>
                  <a:ea typeface="Nirmala UI"/>
                  <a:cs typeface="Nirmala UI"/>
                </a:rPr>
                <a:t>नमूना-वापसी तक ले जाएगा।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070683" y="5006340"/>
              <a:ext cx="1530767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4800" b="1" dirty="0">
                  <a:solidFill>
                    <a:srgbClr val="FF7A3D"/>
                  </a:solidFill>
                  <a:latin typeface="Nirmala UI"/>
                  <a:ea typeface="Nirmala UI"/>
                  <a:cs typeface="Nirmala UI"/>
                </a:rPr>
                <a:t>2040</a:t>
              </a:r>
            </a:p>
          </p:txBody>
        </p:sp>
      </p:grpSp>
      <p:grpSp>
        <p:nvGrpSpPr>
          <p:cNvPr id="31" name="footer"/>
          <p:cNvGrpSpPr/>
          <p:nvPr/>
        </p:nvGrpSpPr>
        <p:grpSpPr>
          <a:xfrm>
            <a:off x="603504" y="6537960"/>
            <a:ext cx="10984992" cy="234696"/>
            <a:chOff x="603504" y="6537960"/>
            <a:chExt cx="10984992" cy="234696"/>
          </a:xfrm>
        </p:grpSpPr>
        <p:sp>
          <p:nvSpPr>
            <p:cNvPr id="29" name="TextBox 29"/>
            <p:cNvSpPr txBox="1"/>
            <p:nvPr/>
          </p:nvSpPr>
          <p:spPr>
            <a:xfrm>
              <a:off x="603504" y="6537960"/>
              <a:ext cx="53943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hi-IN" sz="1200" dirty="0">
                  <a:solidFill>
                    <a:srgbClr val="9FB6CC"/>
                  </a:solidFill>
                  <a:latin typeface="Nirmala UI"/>
                  <a:ea typeface="Nirmala UI"/>
                  <a:cs typeface="Nirmala UI"/>
                </a:rPr>
                <a:t>स्रोत: PIB — चंद्रयान-4 मंत्रिमंडल स्वीकृति, 18 सितंबर 2024 (pib.gov.in) — तथ्य F024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954360" y="653796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9FB6CC"/>
                  </a:solidFill>
                  <a:latin typeface="Consolas"/>
                  <a:ea typeface="Consolas"/>
                  <a:cs typeface="Consolas"/>
                </a:rPr>
                <a:t>13 / 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600">
    <p:push dir="l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chandrayaan3_hi_quick">
  <a:themeElements>
    <a:clrScheme name="ppt169_chandrayaan3_hi_qui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chandrayaan3_hi_quick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chandrayaan3_hi_qui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2026-09-12T02:49:03Z</dcterms:created>
  <dcterms:modified xsi:type="dcterms:W3CDTF">2026-09-12T02:49:03Z</dcterms:modified>
  <cp:category/>
  <cp:contentStatus/>
</cp:coreProperties>
</file>