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2000" cy="6858000" type="screen16x9"/>
  <p:notesSz cx="6858000" cy="9144000"/>
  <p:defaultTextStyle>
    <a:defPPr>
      <a:defRPr lang="zh-CN"/>
    </a:defPPr>
    <a:lvl1pPr marL="0" algn="l" defTabSz="457200" rtl="0" eaLnBrk="1" latinLnBrk="0" hangingPunct="1">
      <a:defRPr sz="1800" kern="1200" lang="zh-CN">
        <a:solidFill>
          <a:schemeClr val="tx1"/>
        </a:solidFill>
        <a:latin typeface="+mn-lt"/>
        <a:ea typeface="+mn-ea"/>
        <a:cs typeface="+mn-cs"/>
      </a:defRPr>
    </a:lvl1pPr>
    <a:lvl2pPr marL="457200" algn="l" defTabSz="457200" rtl="0" eaLnBrk="1" latinLnBrk="0" hangingPunct="1">
      <a:defRPr sz="1800" kern="1200" lang="zh-CN">
        <a:solidFill>
          <a:schemeClr val="tx1"/>
        </a:solidFill>
        <a:latin typeface="+mn-lt"/>
        <a:ea typeface="+mn-ea"/>
        <a:cs typeface="+mn-cs"/>
      </a:defRPr>
    </a:lvl2pPr>
    <a:lvl3pPr marL="914400" algn="l" defTabSz="457200" rtl="0" eaLnBrk="1" latinLnBrk="0" hangingPunct="1">
      <a:defRPr sz="1800" kern="1200" lang="zh-CN">
        <a:solidFill>
          <a:schemeClr val="tx1"/>
        </a:solidFill>
        <a:latin typeface="+mn-lt"/>
        <a:ea typeface="+mn-ea"/>
        <a:cs typeface="+mn-cs"/>
      </a:defRPr>
    </a:lvl3pPr>
    <a:lvl4pPr marL="1371600" algn="l" defTabSz="457200" rtl="0" eaLnBrk="1" latinLnBrk="0" hangingPunct="1">
      <a:defRPr sz="1800" kern="1200" lang="zh-CN">
        <a:solidFill>
          <a:schemeClr val="tx1"/>
        </a:solidFill>
        <a:latin typeface="+mn-lt"/>
        <a:ea typeface="+mn-ea"/>
        <a:cs typeface="+mn-cs"/>
      </a:defRPr>
    </a:lvl4pPr>
    <a:lvl5pPr marL="1828800" algn="l" defTabSz="457200" rtl="0" eaLnBrk="1" latinLnBrk="0" hangingPunct="1">
      <a:defRPr sz="1800" kern="1200" lang="zh-CN">
        <a:solidFill>
          <a:schemeClr val="tx1"/>
        </a:solidFill>
        <a:latin typeface="+mn-lt"/>
        <a:ea typeface="+mn-ea"/>
        <a:cs typeface="+mn-cs"/>
      </a:defRPr>
    </a:lvl5pPr>
    <a:lvl6pPr marL="2286000" algn="l" defTabSz="457200" rtl="0" eaLnBrk="1" latinLnBrk="0" hangingPunct="1">
      <a:defRPr sz="1800" kern="1200" lang="zh-CN">
        <a:solidFill>
          <a:schemeClr val="tx1"/>
        </a:solidFill>
        <a:latin typeface="+mn-lt"/>
        <a:ea typeface="+mn-ea"/>
        <a:cs typeface="+mn-cs"/>
      </a:defRPr>
    </a:lvl6pPr>
    <a:lvl7pPr marL="2743200" algn="l" defTabSz="457200" rtl="0" eaLnBrk="1" latinLnBrk="0" hangingPunct="1">
      <a:defRPr sz="1800" kern="1200" lang="zh-CN">
        <a:solidFill>
          <a:schemeClr val="tx1"/>
        </a:solidFill>
        <a:latin typeface="+mn-lt"/>
        <a:ea typeface="+mn-ea"/>
        <a:cs typeface="+mn-cs"/>
      </a:defRPr>
    </a:lvl7pPr>
    <a:lvl8pPr marL="3200400" algn="l" defTabSz="457200" rtl="0" eaLnBrk="1" latinLnBrk="0" hangingPunct="1">
      <a:defRPr sz="1800" kern="1200" lang="zh-CN">
        <a:solidFill>
          <a:schemeClr val="tx1"/>
        </a:solidFill>
        <a:latin typeface="+mn-lt"/>
        <a:ea typeface="+mn-ea"/>
        <a:cs typeface="+mn-cs"/>
      </a:defRPr>
    </a:lvl8pPr>
    <a:lvl9pPr marL="3657600" algn="l" defTabSz="457200" rtl="0" eaLnBrk="1" latinLnBrk="0" hangingPunct="1">
      <a:defRPr sz="1800" kern="1200" lang="zh-CN">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  <Relationship Id="rId21"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说一句可能让人意外的话：我们今天要讲的这座工程，公元前二五六年动工，到二零二五年还在上班。画面上这条被分开的江，就是岷江，分它的那道堤，就是都江堰的鱼嘴。它不是一处需要被保护起来的遗址，它是一套今天仍然每天在配水的基础设施。二零二五年，它计划服务的农田是一千一百六十四点七万亩。这个数字来自四川在线二零二五年四月的报道，联合国教科文组织的工程年代则来自世界遗产名录第一零零一号的官方记载。接下来的四十分钟，我想带大家把这件事拆开看：它到底在做什么，又为什么能做这么久。</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我把这一讲分成四段走。第一段问一个最容易被跳过的问题：成都平原当年到底遇到了什么麻烦，非修不可。第二段是全场的重点，把鱼嘴、飞沙堰、宝瓶口这三件工程拆开，看它们各自管哪一段水。第三段讲一件更容易被忽略的事——这座工程为什么两千年没有荒废，答案不在石头上，在制度里。第四段回到今天，看它现在服务多大范围。要说明的是，这个四段分法是我为了讲清楚而整理的顺序，史料本身并没有这样分章，页面右上角标注的"整理"两个字就是这个意思。这一讲里凡是我自己搭的框架，都会这样标出来。</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看地形。岷江从岷山南麓一路奔下来，到都江堰市的玉垒山口冲出山区，再往东南就是成都平原。这里有一个很多人不知道的数字：都江堰市距离成都市区直线只有大约五十公里，海拔落差却有二百七十三米。五十公里跌二百七十三米，意味着汛期江水顺势而下、水流湍急，历史上极易成灾。可麻烦不止一面。玉垒山横在东边，挡住江水东流，于是同一片土地上出现了一个很拧巴的局面——山西边涝，山东边旱。所以都江堰要解决的从来不是"水少"，而是"水来得不是时候"，它得同时应付太多和太少这两件相反的事。这两条事实都来自人民网二零一八年的报道和水利部水利文明网的记载。</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把渠首的总图摆出来。请记住三个位置和一个顺序。岷江从上游来，第一件遇到的是鱼嘴，它把一条江分成内外两江；第二件是飞沙堰，位置在内江的一侧，负责把多余的水和泥沙送回外江；第三件是宝瓶口，控制到底有多少水能进成都平原。三件的排列不是并列关系，是水流经过的先后。还有一个容易被忽略的选址细节：渠首枢纽在海拔七百二十六米，是整个成都平原的最高点——正因为站在最高点，水才能靠自己往下走遍全灌区，不需要提水。这张示意图是我按文献描述整理绘制的，只表示相对位置和水流顺序，不按实际比例。</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一件，鱼嘴。它的正式作用在古籍里叫"平旱潦，分四六"。翻译过来就是：枯水季节，大约六成的水进内江，保住灌溉；洪水季节，大约六成的水走外江，减轻下游压力。右边这两根条形就是这个比例。关键在于最后那句注记——这个分配是随水位自动改变的，整个过程没有一个人工调节动作，没有闸门，没有阀门。它靠的是河床的坡度和堤形。李冰当年做鱼嘴也不是一次成功的，最初想建拦河坝，岷江水流太大，屡建屡冲，最后才改成用竹笼装卵石堆成的这道分水堤。一个不去硬挡水、而是顺着水势安排位置的决定，换来了两千年的持续运行。</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二件，飞沙堰。它看上去最不起眼，本事全在一个"低"字上——堰坝只高出河床两米，堰口宽二百四十米。为什么要修得这么低？因为它要让水自己漫过去。原理在左边这张图上：内江在这里转了个弯，水一转弯就会产生弯道环流，表层水往凹岸走，底层水裹着泥沙被甩向凸岸，而飞沙堰正好就修在凸岸这一侧。于是泥沙和多余的水一起从堰顶溢出，回到外江。都江堰整体遵循的就是这八个字——凹岸取水，凸岸排沙。同一道堰因此同时干了三件事：拦引春水、排泄洪水、排砂石。它不需要有人去开关，只需要有人每年把它修回到该有的高度。</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三件，宝瓶口。这是内江灌区的总进水口，平均口宽只有二十米，是李冰当年用火烧石的办法，在玉垒山上凿开的。它的妙处在于：正因为过水断面窄，它天然就起到节制闸的作用。进得来多少水，是这道口子的形状决定的，不是人决定的。洪水再大，能挤进成都平原的水量也有上限，多出来的那部分，上一页的飞沙堰会替它处理掉。右边这把尺子叫"水则"，刻在宝瓶口左岸的石壁上，一共二十四划，每划一市尺，也就是三分之一米，古人靠它读水位。请注意这个组合的完整性：一个限流的断面，加上一把可以读数的标尺，这已经是一套可运行的水量管理系统了。</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面三件讲完了，现在把它们放回同一张图，按一次洪水的时间顺序走一遍。第一步，鱼嘴动作：洪水期把约六成的水推入外江。第二步，飞沙堰动作：内江里多出来的水和泥沙，从堰顶溢回外江。第三步，宝瓶口动作：狭窄的断面把真正进入平原的水量压在上限之内。三件工程不是三个可以单独参观的景点，是一条流水线上的三道工序——分流分沙、泄洪排沙、限洪引水，少了任何一道，另外两道都会失效。这个动作顺序是我整理出来的读法，方便大家记住它们的分工。</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讲到这里，很多人会问一个问题：石头和竹笼而已，为什么能撑两千年？答案不在工程上，在这六个字上——深淘滩，低作堰。淘滩要淘到规定深度，保证内江进水够用；作堰不能作高，堰高了就挡住洪水和泥沙的出路。另外还有八个字是配套的：逢正抽心，遇弯截角，说的是顺直河段要把河床挖成凹形，弯道处要在维修时截去锐角，减轻对堤岸的冲击。这两句话今天仍然作为遗迹保存着，"深淘滩，低作堰"就镶嵌在二王庙的石壁上。请体会一下这个设计：它没有把维护规则写进一本没人读的技术文件，而是刻成了六个字，让每一代管水的人都能背下来。</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规则要能背只是第一步，真正让它延续的是制度。从宋代开始，都江堰的岁修就成了定制——每年固定要修一次，不是坏了才修。看这条时间线：现在我们看到的鱼嘴是一九三六年始建的，一九七四年修外江闸的时候用混凝土和浆砌卵石覆盖加固，二零零二年冬修又以钢筋混凝土加固了基础。换句话说，这座工程一直在被重新做，能活两千年不是因为它没坏，而是因为修它这件事被写进了制度。最后这个验证点值得记住：二零零八年五月十二日四川地震，震中离这里并不远，都江堰水利工程基本未受损坏——这是联合国教科文组织在世界遗产文件里的评价。</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回到今天，先看这条线。它的横轴是我选取的里程碑年份，不是等距时间轴，这一点在左边的口径说明里写清楚了。工程刚建成的时候，只灌溉蜀、广汉、犍为三郡，农田大约一百万亩；到一九四九年新中国成立前，扩大到十四个县、二百八十万亩；二零一八年是一千零七十六万亩；灌区一体化改革前的二零二一年是一千零九十点六万亩；然后是二零二三年一千一百三十三点二万亩、二零二四年一千一百五十四点八万亩，到二零二五年计划一千一百六十四点七万亩。要特别说明的是，二零二五年这个数字是计划用水面积，其余年份是当年灌溉面积，口径略有差别，所以我把它们并列而不做加减推算。这条线真正的看点不是最后那个数字有多大，而是它到今天还在往上走。</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这条线换算成今天的规模。都江堰灌区覆盖成都、德阳等八个市、四十一个县市区，灌区常住人口三千一百四十二万人，二零二五年计划保栽水稻六百零五万亩。它也早就不只是农田用水了，工业、生活、生态四类需求都由它统筹。支撑这个规模的是下面这张渠系表：干渠及分干渠一百一十一条、长三千五百六十七公里，万亩以上支渠二百六十八条、长三千三百五十四公里，支渠以下各级末级渠道加起来超过三万五千公里——这是二零一八年的口径，页脚已经标明。右边还有两件正在发生的事：二零二五年都江堰的水第一次送进川南经济区，计划全年向资中县供水一千零四十四万立方米；同时灌区在一千二百六十四处关键控制断面建了计量设施，完成二百九十三处闸门自动化改造。最后这行值得记住——这片灌区以占四川省约二十分之一的土地，提供了全省四分之一的粮食产能。</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都江堰手里有两块牌子，认的是两件不同的事。第一块是二零零零年，青城山—都江堰被联合国教科文组织列入《世界遗产名录》，编号一零零一，依据的是文化遗产标准第二、第四和第六条。其中标准第二条的评语我建议大家原文记一下：它是水管理与技术发展史上的重大里程碑，至今仍在完美地履行其功能——"至今仍在履行功能"这半句，才是它区别于一般古迹的地方。第二块是二零一八年，国际灌溉排水委员会第六十九届国际执行理事会通过评选，把都江堰列入世界灌溉工程遗产名录，时间是加拿大时间二零一八年八月十三日晚，会议在加拿大萨斯卡通召开。加上二零零六年入选的世界自然遗产"四川大熊猫栖息地"重要组成部分，都江堰成为全球为数不多同时拥有三个世界遗产的城市。</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最后我想把这一讲收在一句判断上：都江堰给出的答案，不是更高的坝，而是把顺应水势的做法，固定成每年都要做的事。这句话有两个支点。工程这一侧，它利用出山口的地形和河湾水流，凹岸取水、凸岸排沙，全程不靠一道拦河坝，所以它不会因为坝体老化而整体失效。管理这一侧，岁修从宋代起成为定制，维护动作被写成可以背诵的规则，所以它不会因为某一代人的疏忽而中断。两千两百多年之后，结果就是这一行：二零二五年计划用水面积一千一百六十四点七万亩，覆盖八个市、四十一个县市区。今天这一讲引用的所有数字，来源都列在页脚，检索日期是二零二六年九月十二日，大家可以自己去核对。</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dujiangyan_zh_sparse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zh-CN" smtClean="0"/>
              <a:t>1/27/13</a:t>
            </a:fld>
            <a:endParaRPr lang="zh-CN"/>
          </a:p>
        </p:txBody>
      </p:sp>
      <p:sp>
        <p:nvSpPr>
          <p:cNvPr id="3" name="Footer Placeholder 2"/>
          <p:cNvSpPr>
            <a:spLocks noGrp="1"/>
          </p:cNvSpPr>
          <p:nvPr>
            <p:ph type="ftr" sz="quarter" idx="11"/>
          </p:nvPr>
        </p:nvSpPr>
        <p:spPr/>
        <p:txBody>
          <a:bodyPr/>
          <a:lstStyle/>
          <a:p>
            <a:endParaRPr lang="zh-CN"/>
          </a:p>
        </p:txBody>
      </p:sp>
      <p:sp>
        <p:nvSpPr>
          <p:cNvPr id="4" name="Slide Number Placeholder 3"/>
          <p:cNvSpPr>
            <a:spLocks noGrp="1"/>
          </p:cNvSpPr>
          <p:nvPr>
            <p:ph type="sldNum" sz="quarter" idx="12"/>
          </p:nvPr>
        </p:nvSpPr>
        <p:spPr/>
        <p:txBody>
          <a:bodyPr/>
          <a:lstStyle/>
          <a:p>
            <a:fld id="{C1FF6DA9-008F-8B48-92A6-B652298478BF}" type="slidenum">
              <a:rPr lang="zh-CN" smtClean="0"/>
              <a:t>‹#›</a:t>
            </a:fld>
            <a:endParaRPr lang="zh-CN"/>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dujiangyan_zh_sparse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lang="zh-CN">
                <a:solidFill>
                  <a:schemeClr val="tx1">
                    <a:tint val="75000"/>
                  </a:schemeClr>
                </a:solidFill>
              </a:defRPr>
            </a:lvl1pPr>
          </a:lstStyle>
          <a:p>
            <a:fld id="{5BCAD085-E8A6-8845-BD4E-CB4CCA059FC4}" type="datetimeFigureOut">
              <a:rPr lang="zh-CN" smtClean="0"/>
              <a:t>1/27/13</a:t>
            </a:fld>
            <a:endParaRPr lang="zh-C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lang="zh-CN">
                <a:solidFill>
                  <a:schemeClr val="tx1">
                    <a:tint val="75000"/>
                  </a:schemeClr>
                </a:solidFill>
              </a:defRPr>
            </a:lvl1pPr>
          </a:lstStyle>
          <a:p>
            <a:endParaRPr lang="zh-C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lang="zh-CN">
                <a:solidFill>
                  <a:schemeClr val="tx1">
                    <a:tint val="75000"/>
                  </a:schemeClr>
                </a:solidFill>
              </a:defRPr>
            </a:lvl1pPr>
          </a:lstStyle>
          <a:p>
            <a:fld id="{C1FF6DA9-008F-8B48-92A6-B652298478BF}" type="slidenum">
              <a:rPr lang="zh-CN" smtClean="0"/>
              <a:t>‹#›</a:t>
            </a:fld>
            <a:endParaRPr lang="zh-CN"/>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150" kern="1200" lang="zh-CN">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lang="zh-CN">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lang="zh-CN">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lang="zh-CN">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lang="zh-CN">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lang="zh-CN">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lang="zh-CN">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lang="zh-CN">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lang="zh-CN">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lang="zh-CN">
          <a:solidFill>
            <a:schemeClr val="tx1"/>
          </a:solidFill>
          <a:latin typeface="+mn-lt"/>
          <a:ea typeface="+mn-ea"/>
          <a:cs typeface="+mn-cs"/>
        </a:defRPr>
      </a:lvl9pPr>
    </p:bodyStyle>
    <p:otherStyle>
      <a:defPPr>
        <a:defRPr lang="zh-CN"/>
      </a:defPPr>
      <a:lvl1pPr marL="0" algn="l" defTabSz="457200" rtl="0" eaLnBrk="1" latinLnBrk="0" hangingPunct="1">
        <a:defRPr sz="1800" kern="1200" lang="zh-CN">
          <a:solidFill>
            <a:schemeClr val="tx1"/>
          </a:solidFill>
          <a:latin typeface="+mn-lt"/>
          <a:ea typeface="+mn-ea"/>
          <a:cs typeface="+mn-cs"/>
        </a:defRPr>
      </a:lvl1pPr>
      <a:lvl2pPr marL="457200" algn="l" defTabSz="457200" rtl="0" eaLnBrk="1" latinLnBrk="0" hangingPunct="1">
        <a:defRPr sz="1700" kern="1200" lang="zh-CN">
          <a:solidFill>
            <a:schemeClr val="tx1"/>
          </a:solidFill>
          <a:latin typeface="+mn-lt"/>
          <a:ea typeface="+mn-ea"/>
          <a:cs typeface="+mn-cs"/>
        </a:defRPr>
      </a:lvl2pPr>
      <a:lvl3pPr marL="914400" algn="l" defTabSz="457200" rtl="0" eaLnBrk="1" latinLnBrk="0" hangingPunct="1">
        <a:defRPr sz="1600" kern="1200" lang="zh-CN">
          <a:solidFill>
            <a:schemeClr val="tx1"/>
          </a:solidFill>
          <a:latin typeface="+mn-lt"/>
          <a:ea typeface="+mn-ea"/>
          <a:cs typeface="+mn-cs"/>
        </a:defRPr>
      </a:lvl3pPr>
      <a:lvl4pPr marL="1371600" algn="l" defTabSz="457200" rtl="0" eaLnBrk="1" latinLnBrk="0" hangingPunct="1">
        <a:defRPr sz="1450" kern="1200" lang="zh-CN">
          <a:solidFill>
            <a:schemeClr val="tx1"/>
          </a:solidFill>
          <a:latin typeface="+mn-lt"/>
          <a:ea typeface="+mn-ea"/>
          <a:cs typeface="+mn-cs"/>
        </a:defRPr>
      </a:lvl4pPr>
      <a:lvl5pPr marL="1828800" algn="l" defTabSz="457200" rtl="0" eaLnBrk="1" latinLnBrk="0" hangingPunct="1">
        <a:defRPr sz="1350" kern="1200" lang="zh-CN">
          <a:solidFill>
            <a:schemeClr val="tx1"/>
          </a:solidFill>
          <a:latin typeface="+mn-lt"/>
          <a:ea typeface="+mn-ea"/>
          <a:cs typeface="+mn-cs"/>
        </a:defRPr>
      </a:lvl5pPr>
      <a:lvl6pPr marL="2286000" algn="l" defTabSz="457200" rtl="0" eaLnBrk="1" latinLnBrk="0" hangingPunct="1">
        <a:defRPr sz="1250" kern="1200" lang="zh-CN">
          <a:solidFill>
            <a:schemeClr val="tx1"/>
          </a:solidFill>
          <a:latin typeface="+mn-lt"/>
          <a:ea typeface="+mn-ea"/>
          <a:cs typeface="+mn-cs"/>
        </a:defRPr>
      </a:lvl6pPr>
      <a:lvl7pPr marL="2743200" algn="l" defTabSz="457200" rtl="0" eaLnBrk="1" latinLnBrk="0" hangingPunct="1">
        <a:defRPr sz="1100" kern="1200" lang="zh-CN">
          <a:solidFill>
            <a:schemeClr val="tx1"/>
          </a:solidFill>
          <a:latin typeface="+mn-lt"/>
          <a:ea typeface="+mn-ea"/>
          <a:cs typeface="+mn-cs"/>
        </a:defRPr>
      </a:lvl7pPr>
      <a:lvl8pPr marL="3200400" algn="l" defTabSz="457200" rtl="0" eaLnBrk="1" latinLnBrk="0" hangingPunct="1">
        <a:defRPr sz="1000" kern="1200" lang="zh-CN">
          <a:solidFill>
            <a:schemeClr val="tx1"/>
          </a:solidFill>
          <a:latin typeface="+mn-lt"/>
          <a:ea typeface="+mn-ea"/>
          <a:cs typeface="+mn-cs"/>
        </a:defRPr>
      </a:lvl8pPr>
      <a:lvl9pPr marL="3657600" algn="l" defTabSz="457200" rtl="0" eaLnBrk="1" latinLnBrk="0" hangingPunct="1">
        <a:defRPr sz="900" kern="1200" lang="zh-CN">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95e639a88c617955.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72a3e3efbd9d4db.jp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cover-photo"/>
          <p:cNvPicPr>
            <a:picLocks noChangeAspect="1"/>
          </p:cNvPicPr>
          <p:nvPr/>
        </p:nvPicPr>
        <p:blipFill>
          <a:blip r:embed="rId2"/>
          <a:srcRect l="0" t="11743" r="0" b="11743"/>
          <a:stretch>
            <a:fillRect/>
          </a:stretch>
        </p:blipFill>
        <p:spPr>
          <a:xfrm>
            <a:off x="0" y="0"/>
            <a:ext cx="12192000" cy="6858000"/>
          </a:xfrm>
          <a:prstGeom prst="rect">
            <a:avLst/>
          </a:prstGeom>
        </p:spPr>
      </p:pic>
      <p:sp>
        <p:nvSpPr>
          <p:cNvPr id="3" name="cover-scrim"/>
          <p:cNvSpPr/>
          <p:nvPr/>
        </p:nvSpPr>
        <p:spPr>
          <a:xfrm>
            <a:off x="0" y="0"/>
            <a:ext cx="12192000" cy="6858000"/>
          </a:xfrm>
          <a:prstGeom prst="rect">
            <a:avLst/>
          </a:prstGeom>
          <a:gradFill>
            <a:gsLst>
              <a:gs pos="0">
                <a:schemeClr val="lt1">
                  <a:alpha val="94000"/>
                </a:schemeClr>
              </a:gs>
              <a:gs pos="50000">
                <a:schemeClr val="lt1">
                  <a:alpha val="74000"/>
                </a:schemeClr>
              </a:gs>
              <a:gs pos="100000">
                <a:schemeClr val="lt1">
                  <a:alpha val="38000"/>
                </a:schemeClr>
              </a:gs>
            </a:gsLst>
            <a:lin ang="0" scaled="1"/>
          </a:gradFill>
          <a:ln>
            <a:noFill/>
          </a:ln>
        </p:spPr>
      </p:sp>
      <p:sp>
        <p:nvSpPr>
          <p:cNvPr id="4" name="cover-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chemeClr val="accent1">
                <a:alpha val="14000"/>
              </a:schemeClr>
            </a:solidFill>
          </a:ln>
        </p:spPr>
      </p:sp>
      <p:grpSp>
        <p:nvGrpSpPr>
          <p:cNvPr id="7" name="cover-title"/>
          <p:cNvGrpSpPr/>
          <p:nvPr/>
        </p:nvGrpSpPr>
        <p:grpSpPr>
          <a:xfrm>
            <a:off x="933450" y="2354580"/>
            <a:ext cx="6861048" cy="1821180"/>
            <a:chOff x="933450" y="2354580"/>
            <a:chExt cx="6861048" cy="1821180"/>
          </a:xfrm>
        </p:grpSpPr>
        <p:sp>
          <p:nvSpPr>
            <p:cNvPr id="5" name="TextBox 5"/>
            <p:cNvSpPr txBox="1"/>
            <p:nvPr/>
          </p:nvSpPr>
          <p:spPr>
            <a:xfrm>
              <a:off x="933450" y="2354580"/>
              <a:ext cx="2703576" cy="1276350"/>
            </a:xfrm>
            <a:prstGeom prst="rect">
              <a:avLst/>
            </a:prstGeom>
            <a:noFill/>
            <a:ln>
              <a:noFill/>
            </a:ln>
          </p:spPr>
          <p:txBody>
            <a:bodyPr wrap="none" lIns="0" tIns="0" rIns="0" bIns="0" anchor="t" anchorCtr="0">
              <a:spAutoFit/>
            </a:bodyPr>
            <a:lstStyle/>
            <a:p>
              <a:pPr algn="l"/>
              <a:r>
                <a:rPr lang="zh-CN" sz="6600" b="1" dirty="0">
                  <a:solidFill>
                    <a:srgbClr val="EAF3FB"/>
                  </a:solidFill>
                  <a:latin typeface="+mj-lt"/>
                  <a:ea typeface="+mj-ea"/>
                  <a:cs typeface="+mj-cs"/>
                </a:rPr>
                <a:t>都江堰</a:t>
              </a:r>
            </a:p>
          </p:txBody>
        </p:sp>
        <p:sp>
          <p:nvSpPr>
            <p:cNvPr id="6" name="TextBox 6"/>
            <p:cNvSpPr txBox="1"/>
            <p:nvPr/>
          </p:nvSpPr>
          <p:spPr>
            <a:xfrm>
              <a:off x="971550" y="3356610"/>
              <a:ext cx="6822948" cy="819150"/>
            </a:xfrm>
            <a:prstGeom prst="rect">
              <a:avLst/>
            </a:prstGeom>
            <a:noFill/>
            <a:ln>
              <a:noFill/>
            </a:ln>
          </p:spPr>
          <p:txBody>
            <a:bodyPr wrap="none" lIns="0" tIns="0" rIns="0" bIns="0" anchor="t" anchorCtr="0">
              <a:spAutoFit/>
            </a:bodyPr>
            <a:lstStyle/>
            <a:p>
              <a:pPr algn="l"/>
              <a:r>
                <a:rPr lang="zh-CN" sz="4200" dirty="0">
                  <a:solidFill>
                    <a:schemeClr val="accent2"/>
                  </a:solidFill>
                  <a:latin typeface="+mj-lt"/>
                  <a:ea typeface="+mj-ea"/>
                  <a:cs typeface="+mj-cs"/>
                </a:rPr>
                <a:t>一座还在上班的两千岁工程</a:t>
              </a:r>
            </a:p>
          </p:txBody>
        </p:sp>
      </p:grpSp>
      <p:grpSp>
        <p:nvGrpSpPr>
          <p:cNvPr id="9" name="cover-hook"/>
          <p:cNvGrpSpPr/>
          <p:nvPr/>
        </p:nvGrpSpPr>
        <p:grpSpPr>
          <a:xfrm>
            <a:off x="979170" y="4233862"/>
            <a:ext cx="9111982" cy="440055"/>
            <a:chOff x="979170" y="4233862"/>
            <a:chExt cx="9111982" cy="440055"/>
          </a:xfrm>
        </p:grpSpPr>
        <p:sp>
          <p:nvSpPr>
            <p:cNvPr id="8" name="TextBox 8"/>
            <p:cNvSpPr txBox="1"/>
            <p:nvPr/>
          </p:nvSpPr>
          <p:spPr>
            <a:xfrm>
              <a:off x="979170" y="4233862"/>
              <a:ext cx="9111982" cy="440055"/>
            </a:xfrm>
            <a:prstGeom prst="rect">
              <a:avLst/>
            </a:prstGeom>
            <a:noFill/>
            <a:ln>
              <a:noFill/>
            </a:ln>
          </p:spPr>
          <p:txBody>
            <a:bodyPr wrap="none" lIns="0" tIns="0" rIns="0" bIns="0" anchor="t" anchorCtr="0">
              <a:spAutoFit/>
            </a:bodyPr>
            <a:lstStyle/>
            <a:p>
              <a:pPr algn="l"/>
              <a:r>
                <a:rPr lang="zh-CN" sz="2250" dirty="0">
                  <a:solidFill>
                    <a:schemeClr val="dk1"/>
                  </a:solidFill>
                  <a:latin typeface="+mn-lt"/>
                  <a:ea typeface="+mn-ea"/>
                  <a:cs typeface="+mn-cs"/>
                </a:rPr>
                <a:t xml:space="preserve">公元前 </a:t>
              </a:r>
              <a:r>
                <a:rPr lang="zh-CN" sz="2250" b="1" dirty="0">
                  <a:solidFill>
                    <a:srgbClr val="EAF3FB"/>
                  </a:solidFill>
                  <a:latin typeface="+mn-lt"/>
                  <a:ea typeface="+mn-ea"/>
                  <a:cs typeface="+mn-cs"/>
                </a:rPr>
                <a:t>256</a:t>
              </a:r>
              <a:r>
                <a:rPr lang="zh-CN" sz="2250" dirty="0">
                  <a:solidFill>
                    <a:schemeClr val="dk1"/>
                  </a:solidFill>
                  <a:latin typeface="+mn-lt"/>
                  <a:ea typeface="+mn-ea"/>
                  <a:cs typeface="+mn-cs"/>
                </a:rPr>
                <a:t xml:space="preserve"> 年动工的工程，</a:t>
              </a:r>
              <a:r>
                <a:rPr lang="zh-CN" sz="2250" b="1" dirty="0">
                  <a:solidFill>
                    <a:srgbClr val="EAF3FB"/>
                  </a:solidFill>
                  <a:latin typeface="+mn-lt"/>
                  <a:ea typeface="+mn-ea"/>
                  <a:cs typeface="+mn-cs"/>
                </a:rPr>
                <a:t>2025</a:t>
              </a:r>
              <a:r>
                <a:rPr lang="zh-CN" sz="2250" dirty="0">
                  <a:solidFill>
                    <a:schemeClr val="dk1"/>
                  </a:solidFill>
                  <a:latin typeface="+mn-lt"/>
                  <a:ea typeface="+mn-ea"/>
                  <a:cs typeface="+mn-cs"/>
                </a:rPr>
                <a:t xml:space="preserve"> 年仍在为 </a:t>
              </a:r>
              <a:r>
                <a:rPr lang="zh-CN" sz="2250" b="1" dirty="0">
                  <a:solidFill>
                    <a:schemeClr val="accent2"/>
                  </a:solidFill>
                  <a:latin typeface="+mn-lt"/>
                  <a:ea typeface="+mn-ea"/>
                  <a:cs typeface="+mn-cs"/>
                </a:rPr>
                <a:t>1164.7</a:t>
              </a:r>
              <a:r>
                <a:rPr lang="zh-CN" sz="2250" dirty="0">
                  <a:solidFill>
                    <a:schemeClr val="dk1"/>
                  </a:solidFill>
                  <a:latin typeface="+mn-lt"/>
                  <a:ea typeface="+mn-ea"/>
                  <a:cs typeface="+mn-cs"/>
                </a:rPr>
                <a:t xml:space="preserve"> 万亩农田配水。</a:t>
              </a:r>
            </a:p>
          </p:txBody>
        </p:sp>
      </p:grpSp>
      <p:grpSp>
        <p:nvGrpSpPr>
          <p:cNvPr id="15" name="cover-yearband"/>
          <p:cNvGrpSpPr/>
          <p:nvPr/>
        </p:nvGrpSpPr>
        <p:grpSpPr>
          <a:xfrm>
            <a:off x="983742" y="5124450"/>
            <a:ext cx="5693283" cy="499301"/>
            <a:chOff x="983742" y="5124450"/>
            <a:chExt cx="5693283" cy="499301"/>
          </a:xfrm>
        </p:grpSpPr>
        <p:sp>
          <p:nvSpPr>
            <p:cNvPr id="10" name="Line 10"/>
            <p:cNvSpPr/>
            <p:nvPr/>
          </p:nvSpPr>
          <p:spPr>
            <a:xfrm>
              <a:off x="990600" y="5191125"/>
              <a:ext cx="5676900" cy="9525"/>
            </a:xfrm>
            <a:custGeom>
              <a:avLst/>
              <a:gdLst/>
              <a:ahLst/>
              <a:cxnLst/>
              <a:rect l="l" t="t" r="r" b="b"/>
              <a:pathLst>
                <a:path w="5676900" h="9525">
                  <a:moveTo>
                    <a:pt x="0" y="0"/>
                  </a:moveTo>
                  <a:lnTo>
                    <a:pt x="5676900" y="0"/>
                  </a:lnTo>
                </a:path>
              </a:pathLst>
            </a:custGeom>
            <a:noFill/>
            <a:ln w="19050">
              <a:solidFill>
                <a:schemeClr val="accent1"/>
              </a:solidFill>
            </a:ln>
          </p:spPr>
        </p:sp>
        <p:sp>
          <p:nvSpPr>
            <p:cNvPr id="11" name="Line 11"/>
            <p:cNvSpPr/>
            <p:nvPr/>
          </p:nvSpPr>
          <p:spPr>
            <a:xfrm>
              <a:off x="990600" y="5124450"/>
              <a:ext cx="9525" cy="133350"/>
            </a:xfrm>
            <a:custGeom>
              <a:avLst/>
              <a:gdLst/>
              <a:ahLst/>
              <a:cxnLst/>
              <a:rect l="l" t="t" r="r" b="b"/>
              <a:pathLst>
                <a:path w="9525" h="133350">
                  <a:moveTo>
                    <a:pt x="0" y="0"/>
                  </a:moveTo>
                  <a:lnTo>
                    <a:pt x="0" y="133350"/>
                  </a:lnTo>
                </a:path>
              </a:pathLst>
            </a:custGeom>
            <a:noFill/>
            <a:ln w="19050">
              <a:solidFill>
                <a:schemeClr val="accent1"/>
              </a:solidFill>
            </a:ln>
          </p:spPr>
        </p:sp>
        <p:sp>
          <p:nvSpPr>
            <p:cNvPr id="12" name="Line 12"/>
            <p:cNvSpPr/>
            <p:nvPr/>
          </p:nvSpPr>
          <p:spPr>
            <a:xfrm>
              <a:off x="6667500" y="5124450"/>
              <a:ext cx="9525" cy="133350"/>
            </a:xfrm>
            <a:custGeom>
              <a:avLst/>
              <a:gdLst/>
              <a:ahLst/>
              <a:cxnLst/>
              <a:rect l="l" t="t" r="r" b="b"/>
              <a:pathLst>
                <a:path w="9525" h="133350">
                  <a:moveTo>
                    <a:pt x="0" y="0"/>
                  </a:moveTo>
                  <a:lnTo>
                    <a:pt x="0" y="133350"/>
                  </a:lnTo>
                </a:path>
              </a:pathLst>
            </a:custGeom>
            <a:noFill/>
            <a:ln w="19050">
              <a:solidFill>
                <a:schemeClr val="accent2"/>
              </a:solidFill>
            </a:ln>
          </p:spPr>
        </p:sp>
        <p:sp>
          <p:nvSpPr>
            <p:cNvPr id="13" name="TextBox 13"/>
            <p:cNvSpPr txBox="1"/>
            <p:nvPr/>
          </p:nvSpPr>
          <p:spPr>
            <a:xfrm>
              <a:off x="983742" y="5359718"/>
              <a:ext cx="244899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公元前 256 年 · 李冰主持兴建</a:t>
              </a:r>
            </a:p>
          </p:txBody>
        </p:sp>
        <p:sp>
          <p:nvSpPr>
            <p:cNvPr id="14" name="TextBox 14"/>
            <p:cNvSpPr txBox="1"/>
            <p:nvPr/>
          </p:nvSpPr>
          <p:spPr>
            <a:xfrm>
              <a:off x="5088617" y="5359718"/>
              <a:ext cx="1585741" cy="264033"/>
            </a:xfrm>
            <a:prstGeom prst="rect">
              <a:avLst/>
            </a:prstGeom>
            <a:noFill/>
            <a:ln>
              <a:noFill/>
            </a:ln>
          </p:spPr>
          <p:txBody>
            <a:bodyPr wrap="none" lIns="0" tIns="0" rIns="0" bIns="0" anchor="t" anchorCtr="0">
              <a:spAutoFit/>
            </a:bodyPr>
            <a:lstStyle/>
            <a:p>
              <a:pPr algn="r"/>
              <a:r>
                <a:rPr lang="zh-CN" sz="1350" dirty="0">
                  <a:solidFill>
                    <a:schemeClr val="accent2"/>
                  </a:solidFill>
                  <a:latin typeface="+mn-lt"/>
                  <a:ea typeface="+mn-ea"/>
                  <a:cs typeface="+mn-cs"/>
                </a:rPr>
                <a:t>2025 年 · 仍在供水</a:t>
              </a:r>
            </a:p>
          </p:txBody>
        </p:sp>
      </p:grpSp>
      <p:grpSp>
        <p:nvGrpSpPr>
          <p:cNvPr id="19" name="page-footer"/>
          <p:cNvGrpSpPr/>
          <p:nvPr/>
        </p:nvGrpSpPr>
        <p:grpSpPr>
          <a:xfrm>
            <a:off x="679704" y="6096000"/>
            <a:ext cx="10832592" cy="371856"/>
            <a:chOff x="679704" y="6096000"/>
            <a:chExt cx="10832592" cy="371856"/>
          </a:xfrm>
        </p:grpSpPr>
        <p:sp>
          <p:nvSpPr>
            <p:cNvPr id="16" name="Line 16"/>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7" name="TextBox 17"/>
            <p:cNvSpPr txBox="1"/>
            <p:nvPr/>
          </p:nvSpPr>
          <p:spPr>
            <a:xfrm>
              <a:off x="679704" y="6233160"/>
              <a:ext cx="611047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来源：联合国教科文组织世界遗产中心（whc.unesco.org）；四川在线（2025-04）</a:t>
              </a:r>
            </a:p>
          </p:txBody>
        </p:sp>
        <p:sp>
          <p:nvSpPr>
            <p:cNvPr id="18" name="TextBox 18"/>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01 / 14</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childTnLst>
                                </p:cTn>
                              </p:par>
                            </p:childTnLst>
                          </p:cTn>
                        </p:par>
                        <p:par>
                          <p:cTn id="8" fill="hold">
                            <p:stCondLst>
                              <p:cond delay="800"/>
                            </p:stCondLst>
                            <p:childTnLst>
                              <p:par>
                                <p:cTn xmlns:p="http://schemas.openxmlformats.org/presentationml/2006/main" id="9" presetID="10" presetClass="entr" presetSubtype="0" fill="hold" grpId="0" nodeType="afterEffect">
                                  <p:stCondLst>
                                    <p:cond delay="2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600"/>
                                        <p:tgtEl>
                                          <p:spTgt spid="9"/>
                                        </p:tgtEl>
                                      </p:cBhvr>
                                    </p:animEffect>
                                  </p:childTnLst>
                                </p:cTn>
                              </p:par>
                            </p:childTnLst>
                          </p:cTn>
                        </p:par>
                        <p:par>
                          <p:cTn id="12" fill="hold">
                            <p:stCondLst>
                              <p:cond delay="1600"/>
                            </p:stCondLst>
                            <p:childTnLst>
                              <p:par>
                                <p:cTn xmlns:p="http://schemas.openxmlformats.org/presentationml/2006/main" id="13" presetID="22" presetClass="entr" presetSubtype="2" fill="hold" grpId="0" nodeType="afterEffect">
                                  <p:stCondLst>
                                    <p:cond delay="15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7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sp>
        <p:nvSpPr>
          <p:cNvPr id="3" name="toc-rail"/>
          <p:cNvSpPr/>
          <p:nvPr/>
        </p:nvSpPr>
        <p:spPr>
          <a:xfrm>
            <a:off x="1905000" y="2209800"/>
            <a:ext cx="9525" cy="3790950"/>
          </a:xfrm>
          <a:custGeom>
            <a:avLst/>
            <a:gdLst/>
            <a:ahLst/>
            <a:cxnLst/>
            <a:rect l="l" t="t" r="r" b="b"/>
            <a:pathLst>
              <a:path w="9525" h="3790950">
                <a:moveTo>
                  <a:pt x="0" y="0"/>
                </a:moveTo>
                <a:lnTo>
                  <a:pt x="0" y="3790950"/>
                </a:lnTo>
              </a:path>
            </a:pathLst>
          </a:custGeom>
          <a:noFill/>
          <a:ln w="19050">
            <a:solidFill>
              <a:schemeClr val="accent6"/>
            </a:solidFill>
          </a:ln>
        </p:spPr>
      </p:sp>
      <p:grpSp>
        <p:nvGrpSpPr>
          <p:cNvPr id="6" name="page-title"/>
          <p:cNvGrpSpPr/>
          <p:nvPr/>
        </p:nvGrpSpPr>
        <p:grpSpPr>
          <a:xfrm>
            <a:off x="669798" y="688658"/>
            <a:ext cx="3588258" cy="616077"/>
            <a:chOff x="669798" y="688658"/>
            <a:chExt cx="3588258" cy="616077"/>
          </a:xfrm>
        </p:grpSpPr>
        <p:sp>
          <p:nvSpPr>
            <p:cNvPr id="4" name="TextBox 4"/>
            <p:cNvSpPr txBox="1"/>
            <p:nvPr/>
          </p:nvSpPr>
          <p:spPr>
            <a:xfrm>
              <a:off x="669798" y="688658"/>
              <a:ext cx="2576322"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本讲的四段路</a:t>
              </a:r>
            </a:p>
          </p:txBody>
        </p:sp>
        <p:sp>
          <p:nvSpPr>
            <p:cNvPr id="5" name="TextBox 5"/>
            <p:cNvSpPr txBox="1"/>
            <p:nvPr/>
          </p:nvSpPr>
          <p:spPr>
            <a:xfrm>
              <a:off x="3517392" y="8448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［整理］</a:t>
              </a:r>
            </a:p>
          </p:txBody>
        </p:sp>
      </p:grpSp>
      <p:grpSp>
        <p:nvGrpSpPr>
          <p:cNvPr id="8" name="page-lead"/>
          <p:cNvGrpSpPr/>
          <p:nvPr/>
        </p:nvGrpSpPr>
        <p:grpSpPr>
          <a:xfrm>
            <a:off x="674370" y="1357312"/>
            <a:ext cx="6023610" cy="802005"/>
            <a:chOff x="674370" y="1357312"/>
            <a:chExt cx="6023610" cy="802005"/>
          </a:xfrm>
        </p:grpSpPr>
        <p:sp>
          <p:nvSpPr>
            <p:cNvPr id="7" name="TextBox 7"/>
            <p:cNvSpPr txBox="1"/>
            <p:nvPr/>
          </p:nvSpPr>
          <p:spPr>
            <a:xfrm>
              <a:off x="674370" y="1357312"/>
              <a:ext cx="6023610" cy="802005"/>
            </a:xfrm>
            <a:prstGeom prst="rect">
              <a:avLst/>
            </a:prstGeom>
            <a:noFill/>
            <a:ln>
              <a:noFill/>
            </a:ln>
          </p:spPr>
          <p:txBody>
            <a:bodyPr wrap="none" lIns="0" tIns="0" rIns="0" bIns="0" anchor="t" anchorCtr="0">
              <a:spAutoFit/>
            </a:bodyPr>
            <a:lstStyle/>
            <a:p>
              <a:pPr algn="l">
                <a:lnSpc>
                  <a:spcPts val="2850"/>
                </a:lnSpc>
              </a:pPr>
              <a:r>
                <a:rPr lang="zh-CN" sz="2250" dirty="0">
                  <a:solidFill>
                    <a:schemeClr val="dk1"/>
                  </a:solidFill>
                  <a:latin typeface="+mn-lt"/>
                  <a:ea typeface="+mn-ea"/>
                  <a:cs typeface="+mn-cs"/>
                </a:rPr>
                <a:t>先看它要解决什么问题，再看它怎么工作，</a:t>
              </a:r>
              <a:br/>
              <a:r>
                <a:rPr lang="zh-CN" sz="2250" dirty="0">
                  <a:solidFill>
                    <a:schemeClr val="dk1"/>
                  </a:solidFill>
                  <a:latin typeface="+mn-lt"/>
                  <a:ea typeface="+mn-ea"/>
                  <a:cs typeface="+mn-cs"/>
                </a:rPr>
                <a:t>然后看它为什么没坏，最后看它今天在做什么。</a:t>
              </a:r>
            </a:p>
          </p:txBody>
        </p:sp>
      </p:grpSp>
      <p:grpSp>
        <p:nvGrpSpPr>
          <p:cNvPr id="13" name="toc-item-1"/>
          <p:cNvGrpSpPr/>
          <p:nvPr/>
        </p:nvGrpSpPr>
        <p:grpSpPr>
          <a:xfrm>
            <a:off x="895350" y="2293620"/>
            <a:ext cx="10617708" cy="1047750"/>
            <a:chOff x="895350" y="2293620"/>
            <a:chExt cx="10617708" cy="1047750"/>
          </a:xfrm>
        </p:grpSpPr>
        <p:sp>
          <p:nvSpPr>
            <p:cNvPr id="9" name="TextBox 9"/>
            <p:cNvSpPr txBox="1"/>
            <p:nvPr/>
          </p:nvSpPr>
          <p:spPr>
            <a:xfrm>
              <a:off x="895350" y="2293620"/>
              <a:ext cx="837743" cy="1047750"/>
            </a:xfrm>
            <a:prstGeom prst="rect">
              <a:avLst/>
            </a:prstGeom>
            <a:noFill/>
            <a:ln>
              <a:noFill/>
            </a:ln>
          </p:spPr>
          <p:txBody>
            <a:bodyPr wrap="none" lIns="0" tIns="0" rIns="0" bIns="0" anchor="t" anchorCtr="0">
              <a:spAutoFit/>
            </a:bodyPr>
            <a:lstStyle/>
            <a:p>
              <a:pPr algn="l"/>
              <a:r>
                <a:rPr lang="zh-CN" sz="5400" dirty="0">
                  <a:solidFill>
                    <a:schemeClr val="accent1">
                      <a:alphaMod val="50000"/>
                    </a:schemeClr>
                  </a:solidFill>
                  <a:latin typeface="+mj-lt"/>
                  <a:ea typeface="+mj-ea"/>
                  <a:cs typeface="+mj-cs"/>
                </a:rPr>
                <a:t>01</a:t>
              </a:r>
            </a:p>
          </p:txBody>
        </p:sp>
        <p:sp>
          <p:nvSpPr>
            <p:cNvPr id="10" name="TextBox 10"/>
            <p:cNvSpPr txBox="1"/>
            <p:nvPr/>
          </p:nvSpPr>
          <p:spPr>
            <a:xfrm>
              <a:off x="2197608" y="2369820"/>
              <a:ext cx="1639824"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为什么要修</a:t>
              </a:r>
            </a:p>
          </p:txBody>
        </p:sp>
        <p:sp>
          <p:nvSpPr>
            <p:cNvPr id="11" name="TextBox 11"/>
            <p:cNvSpPr txBox="1"/>
            <p:nvPr/>
          </p:nvSpPr>
          <p:spPr>
            <a:xfrm>
              <a:off x="2200656" y="2796540"/>
              <a:ext cx="4379976"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成都平原同时闹涝又闹旱，根子在地形。</a:t>
              </a:r>
            </a:p>
          </p:txBody>
        </p:sp>
        <p:sp>
          <p:nvSpPr>
            <p:cNvPr id="12" name="TextBox 12"/>
            <p:cNvSpPr txBox="1"/>
            <p:nvPr/>
          </p:nvSpPr>
          <p:spPr>
            <a:xfrm>
              <a:off x="10926870" y="2845118"/>
              <a:ext cx="586188" cy="264033"/>
            </a:xfrm>
            <a:prstGeom prst="rect">
              <a:avLst/>
            </a:prstGeom>
            <a:noFill/>
            <a:ln>
              <a:noFill/>
            </a:ln>
          </p:spPr>
          <p:txBody>
            <a:bodyPr wrap="none" lIns="0" tIns="0" rIns="0" bIns="0" anchor="t" anchorCtr="0">
              <a:spAutoFit/>
            </a:bodyPr>
            <a:lstStyle/>
            <a:p>
              <a:pPr algn="r"/>
              <a:r>
                <a:rPr lang="zh-CN" sz="1350" dirty="0">
                  <a:solidFill>
                    <a:schemeClr val="accent1"/>
                  </a:solidFill>
                  <a:latin typeface="+mn-lt"/>
                  <a:ea typeface="+mn-ea"/>
                  <a:cs typeface="+mn-cs"/>
                </a:rPr>
                <a:t>第 3 页</a:t>
              </a:r>
            </a:p>
          </p:txBody>
        </p:sp>
      </p:grpSp>
      <p:grpSp>
        <p:nvGrpSpPr>
          <p:cNvPr id="18" name="toc-item-2"/>
          <p:cNvGrpSpPr/>
          <p:nvPr/>
        </p:nvGrpSpPr>
        <p:grpSpPr>
          <a:xfrm>
            <a:off x="895350" y="3227070"/>
            <a:ext cx="10617708" cy="1047750"/>
            <a:chOff x="895350" y="3227070"/>
            <a:chExt cx="10617708" cy="1047750"/>
          </a:xfrm>
        </p:grpSpPr>
        <p:sp>
          <p:nvSpPr>
            <p:cNvPr id="14" name="TextBox 14"/>
            <p:cNvSpPr txBox="1"/>
            <p:nvPr/>
          </p:nvSpPr>
          <p:spPr>
            <a:xfrm>
              <a:off x="895350" y="3227070"/>
              <a:ext cx="837743" cy="1047750"/>
            </a:xfrm>
            <a:prstGeom prst="rect">
              <a:avLst/>
            </a:prstGeom>
            <a:noFill/>
            <a:ln>
              <a:noFill/>
            </a:ln>
          </p:spPr>
          <p:txBody>
            <a:bodyPr wrap="none" lIns="0" tIns="0" rIns="0" bIns="0" anchor="t" anchorCtr="0">
              <a:spAutoFit/>
            </a:bodyPr>
            <a:lstStyle/>
            <a:p>
              <a:pPr algn="l"/>
              <a:r>
                <a:rPr lang="zh-CN" sz="5400" dirty="0">
                  <a:solidFill>
                    <a:schemeClr val="accent1">
                      <a:alphaMod val="50000"/>
                    </a:schemeClr>
                  </a:solidFill>
                  <a:latin typeface="+mj-lt"/>
                  <a:ea typeface="+mj-ea"/>
                  <a:cs typeface="+mj-cs"/>
                </a:rPr>
                <a:t>02</a:t>
              </a:r>
            </a:p>
          </p:txBody>
        </p:sp>
        <p:sp>
          <p:nvSpPr>
            <p:cNvPr id="15" name="TextBox 15"/>
            <p:cNvSpPr txBox="1"/>
            <p:nvPr/>
          </p:nvSpPr>
          <p:spPr>
            <a:xfrm>
              <a:off x="2197608" y="3303270"/>
              <a:ext cx="1639824"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它怎么工作</a:t>
              </a:r>
            </a:p>
          </p:txBody>
        </p:sp>
        <p:sp>
          <p:nvSpPr>
            <p:cNvPr id="16" name="TextBox 16"/>
            <p:cNvSpPr txBox="1"/>
            <p:nvPr/>
          </p:nvSpPr>
          <p:spPr>
            <a:xfrm>
              <a:off x="2200656" y="3729990"/>
              <a:ext cx="4404208"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分水、排沙、引水——三件工程各管一段。</a:t>
              </a:r>
            </a:p>
          </p:txBody>
        </p:sp>
        <p:sp>
          <p:nvSpPr>
            <p:cNvPr id="17" name="TextBox 17"/>
            <p:cNvSpPr txBox="1"/>
            <p:nvPr/>
          </p:nvSpPr>
          <p:spPr>
            <a:xfrm>
              <a:off x="10726960" y="3778568"/>
              <a:ext cx="786098" cy="264033"/>
            </a:xfrm>
            <a:prstGeom prst="rect">
              <a:avLst/>
            </a:prstGeom>
            <a:noFill/>
            <a:ln>
              <a:noFill/>
            </a:ln>
          </p:spPr>
          <p:txBody>
            <a:bodyPr wrap="none" lIns="0" tIns="0" rIns="0" bIns="0" anchor="t" anchorCtr="0">
              <a:spAutoFit/>
            </a:bodyPr>
            <a:lstStyle/>
            <a:p>
              <a:pPr algn="r"/>
              <a:r>
                <a:rPr lang="zh-CN" sz="1350" dirty="0">
                  <a:solidFill>
                    <a:schemeClr val="accent1"/>
                  </a:solidFill>
                  <a:latin typeface="+mn-lt"/>
                  <a:ea typeface="+mn-ea"/>
                  <a:cs typeface="+mn-cs"/>
                </a:rPr>
                <a:t>第 4–8 页</a:t>
              </a:r>
            </a:p>
          </p:txBody>
        </p:sp>
      </p:grpSp>
      <p:grpSp>
        <p:nvGrpSpPr>
          <p:cNvPr id="23" name="toc-item-3"/>
          <p:cNvGrpSpPr/>
          <p:nvPr/>
        </p:nvGrpSpPr>
        <p:grpSpPr>
          <a:xfrm>
            <a:off x="895350" y="4160520"/>
            <a:ext cx="10617708" cy="1047750"/>
            <a:chOff x="895350" y="4160520"/>
            <a:chExt cx="10617708" cy="1047750"/>
          </a:xfrm>
        </p:grpSpPr>
        <p:sp>
          <p:nvSpPr>
            <p:cNvPr id="19" name="TextBox 19"/>
            <p:cNvSpPr txBox="1"/>
            <p:nvPr/>
          </p:nvSpPr>
          <p:spPr>
            <a:xfrm>
              <a:off x="895350" y="4160520"/>
              <a:ext cx="837743" cy="1047750"/>
            </a:xfrm>
            <a:prstGeom prst="rect">
              <a:avLst/>
            </a:prstGeom>
            <a:noFill/>
            <a:ln>
              <a:noFill/>
            </a:ln>
          </p:spPr>
          <p:txBody>
            <a:bodyPr wrap="none" lIns="0" tIns="0" rIns="0" bIns="0" anchor="t" anchorCtr="0">
              <a:spAutoFit/>
            </a:bodyPr>
            <a:lstStyle/>
            <a:p>
              <a:pPr algn="l"/>
              <a:r>
                <a:rPr lang="zh-CN" sz="5400" dirty="0">
                  <a:solidFill>
                    <a:schemeClr val="accent1">
                      <a:alphaMod val="50000"/>
                    </a:schemeClr>
                  </a:solidFill>
                  <a:latin typeface="+mj-lt"/>
                  <a:ea typeface="+mj-ea"/>
                  <a:cs typeface="+mj-cs"/>
                </a:rPr>
                <a:t>03</a:t>
              </a:r>
            </a:p>
          </p:txBody>
        </p:sp>
        <p:sp>
          <p:nvSpPr>
            <p:cNvPr id="20" name="TextBox 20"/>
            <p:cNvSpPr txBox="1"/>
            <p:nvPr/>
          </p:nvSpPr>
          <p:spPr>
            <a:xfrm>
              <a:off x="2197608" y="4236720"/>
              <a:ext cx="2932176"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它为什么能活两千年</a:t>
              </a:r>
            </a:p>
          </p:txBody>
        </p:sp>
        <p:sp>
          <p:nvSpPr>
            <p:cNvPr id="21" name="TextBox 21"/>
            <p:cNvSpPr txBox="1"/>
            <p:nvPr/>
          </p:nvSpPr>
          <p:spPr>
            <a:xfrm>
              <a:off x="2200656" y="4663440"/>
              <a:ext cx="3653028"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六个字写成口诀，维护写成制度。</a:t>
              </a:r>
            </a:p>
          </p:txBody>
        </p:sp>
        <p:sp>
          <p:nvSpPr>
            <p:cNvPr id="22" name="TextBox 22"/>
            <p:cNvSpPr txBox="1"/>
            <p:nvPr/>
          </p:nvSpPr>
          <p:spPr>
            <a:xfrm>
              <a:off x="10627004" y="4712018"/>
              <a:ext cx="886054" cy="264033"/>
            </a:xfrm>
            <a:prstGeom prst="rect">
              <a:avLst/>
            </a:prstGeom>
            <a:noFill/>
            <a:ln>
              <a:noFill/>
            </a:ln>
          </p:spPr>
          <p:txBody>
            <a:bodyPr wrap="none" lIns="0" tIns="0" rIns="0" bIns="0" anchor="t" anchorCtr="0">
              <a:spAutoFit/>
            </a:bodyPr>
            <a:lstStyle/>
            <a:p>
              <a:pPr algn="r"/>
              <a:r>
                <a:rPr lang="zh-CN" sz="1350" dirty="0">
                  <a:solidFill>
                    <a:schemeClr val="accent1"/>
                  </a:solidFill>
                  <a:latin typeface="+mn-lt"/>
                  <a:ea typeface="+mn-ea"/>
                  <a:cs typeface="+mn-cs"/>
                </a:rPr>
                <a:t>第 9–10 页</a:t>
              </a:r>
            </a:p>
          </p:txBody>
        </p:sp>
      </p:grpSp>
      <p:grpSp>
        <p:nvGrpSpPr>
          <p:cNvPr id="28" name="toc-item-4"/>
          <p:cNvGrpSpPr/>
          <p:nvPr/>
        </p:nvGrpSpPr>
        <p:grpSpPr>
          <a:xfrm>
            <a:off x="895350" y="5093970"/>
            <a:ext cx="10617708" cy="1047750"/>
            <a:chOff x="895350" y="5093970"/>
            <a:chExt cx="10617708" cy="1047750"/>
          </a:xfrm>
        </p:grpSpPr>
        <p:sp>
          <p:nvSpPr>
            <p:cNvPr id="24" name="TextBox 24"/>
            <p:cNvSpPr txBox="1"/>
            <p:nvPr/>
          </p:nvSpPr>
          <p:spPr>
            <a:xfrm>
              <a:off x="895350" y="5093970"/>
              <a:ext cx="837743" cy="1047750"/>
            </a:xfrm>
            <a:prstGeom prst="rect">
              <a:avLst/>
            </a:prstGeom>
            <a:noFill/>
            <a:ln>
              <a:noFill/>
            </a:ln>
          </p:spPr>
          <p:txBody>
            <a:bodyPr wrap="none" lIns="0" tIns="0" rIns="0" bIns="0" anchor="t" anchorCtr="0">
              <a:spAutoFit/>
            </a:bodyPr>
            <a:lstStyle/>
            <a:p>
              <a:pPr algn="l"/>
              <a:r>
                <a:rPr lang="zh-CN" sz="5400" dirty="0">
                  <a:solidFill>
                    <a:schemeClr val="accent2">
                      <a:alphaMod val="60000"/>
                    </a:schemeClr>
                  </a:solidFill>
                  <a:latin typeface="+mj-lt"/>
                  <a:ea typeface="+mj-ea"/>
                  <a:cs typeface="+mj-cs"/>
                </a:rPr>
                <a:t>04</a:t>
              </a:r>
            </a:p>
          </p:txBody>
        </p:sp>
        <p:sp>
          <p:nvSpPr>
            <p:cNvPr id="25" name="TextBox 25"/>
            <p:cNvSpPr txBox="1"/>
            <p:nvPr/>
          </p:nvSpPr>
          <p:spPr>
            <a:xfrm>
              <a:off x="2197608" y="5170170"/>
              <a:ext cx="2286000"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它今天在做什么</a:t>
              </a:r>
            </a:p>
          </p:txBody>
        </p:sp>
        <p:sp>
          <p:nvSpPr>
            <p:cNvPr id="26" name="TextBox 26"/>
            <p:cNvSpPr txBox="1"/>
            <p:nvPr/>
          </p:nvSpPr>
          <p:spPr>
            <a:xfrm>
              <a:off x="2200656" y="5596890"/>
              <a:ext cx="5446166"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全国第一大灌区，2025 年计划灌面 1164.7 万亩。</a:t>
              </a:r>
            </a:p>
          </p:txBody>
        </p:sp>
        <p:sp>
          <p:nvSpPr>
            <p:cNvPr id="27" name="TextBox 27"/>
            <p:cNvSpPr txBox="1"/>
            <p:nvPr/>
          </p:nvSpPr>
          <p:spPr>
            <a:xfrm>
              <a:off x="10527049" y="5645468"/>
              <a:ext cx="986009" cy="264033"/>
            </a:xfrm>
            <a:prstGeom prst="rect">
              <a:avLst/>
            </a:prstGeom>
            <a:noFill/>
            <a:ln>
              <a:noFill/>
            </a:ln>
          </p:spPr>
          <p:txBody>
            <a:bodyPr wrap="none" lIns="0" tIns="0" rIns="0" bIns="0" anchor="t" anchorCtr="0">
              <a:spAutoFit/>
            </a:bodyPr>
            <a:lstStyle/>
            <a:p>
              <a:pPr algn="r"/>
              <a:r>
                <a:rPr lang="zh-CN" sz="1350" dirty="0">
                  <a:solidFill>
                    <a:schemeClr val="accent1"/>
                  </a:solidFill>
                  <a:latin typeface="+mn-lt"/>
                  <a:ea typeface="+mn-ea"/>
                  <a:cs typeface="+mn-cs"/>
                </a:rPr>
                <a:t>第 11–13 页</a:t>
              </a:r>
            </a:p>
          </p:txBody>
        </p:sp>
      </p:grpSp>
      <p:grpSp>
        <p:nvGrpSpPr>
          <p:cNvPr id="32" name="page-footer"/>
          <p:cNvGrpSpPr/>
          <p:nvPr/>
        </p:nvGrpSpPr>
        <p:grpSpPr>
          <a:xfrm>
            <a:off x="679704" y="6096000"/>
            <a:ext cx="10832592" cy="371856"/>
            <a:chOff x="679704" y="6096000"/>
            <a:chExt cx="10832592" cy="371856"/>
          </a:xfrm>
        </p:grpSpPr>
        <p:sp>
          <p:nvSpPr>
            <p:cNvPr id="29" name="Line 29"/>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30" name="TextBox 30"/>
            <p:cNvSpPr txBox="1"/>
            <p:nvPr/>
          </p:nvSpPr>
          <p:spPr>
            <a:xfrm>
              <a:off x="679704" y="6233160"/>
              <a:ext cx="437388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本页的四段分法是本讲整理的讲解顺序，不是史料原有分法。</a:t>
              </a:r>
            </a:p>
          </p:txBody>
        </p:sp>
        <p:sp>
          <p:nvSpPr>
            <p:cNvPr id="31" name="TextBox 31"/>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02 / 14</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1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150"/>
                            </p:stCondLst>
                            <p:childTnLst>
                              <p:par>
                                <p:cTn xmlns:p="http://schemas.openxmlformats.org/presentationml/2006/main" id="13" presetID="10" presetClass="entr" presetSubtype="0" fill="hold" grpId="0" nodeType="afterEffect">
                                  <p:stCondLst>
                                    <p:cond delay="15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800"/>
                            </p:stCondLst>
                            <p:childTnLst>
                              <p:par>
                                <p:cTn xmlns:p="http://schemas.openxmlformats.org/presentationml/2006/main" id="17" presetID="10" presetClass="entr" presetSubtype="0" fill="hold" grpId="0" nodeType="afterEffect">
                                  <p:stCondLst>
                                    <p:cond delay="15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450"/>
                            </p:stCondLst>
                            <p:childTnLst>
                              <p:par>
                                <p:cTn xmlns:p="http://schemas.openxmlformats.org/presentationml/2006/main" id="21" presetID="10" presetClass="entr" presetSubtype="0" fill="hold" grpId="0" nodeType="afterEffect">
                                  <p:stCondLst>
                                    <p:cond delay="15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3100"/>
                            </p:stCondLst>
                            <p:childTnLst>
                              <p:par>
                                <p:cTn xmlns:p="http://schemas.openxmlformats.org/presentationml/2006/main" id="25" presetID="10" presetClass="entr" presetSubtype="0" fill="hold" grpId="0" nodeType="afterEffect">
                                  <p:stCondLst>
                                    <p:cond delay="15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4" name="page-title"/>
          <p:cNvGrpSpPr/>
          <p:nvPr/>
        </p:nvGrpSpPr>
        <p:grpSpPr>
          <a:xfrm>
            <a:off x="669798" y="688658"/>
            <a:ext cx="4272534" cy="616077"/>
            <a:chOff x="669798" y="688658"/>
            <a:chExt cx="4272534" cy="616077"/>
          </a:xfrm>
        </p:grpSpPr>
        <p:sp>
          <p:nvSpPr>
            <p:cNvPr id="3" name="TextBox 3"/>
            <p:cNvSpPr txBox="1"/>
            <p:nvPr/>
          </p:nvSpPr>
          <p:spPr>
            <a:xfrm>
              <a:off x="669798" y="688658"/>
              <a:ext cx="4272534"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一条出山就发脾气的江</a:t>
              </a:r>
            </a:p>
          </p:txBody>
        </p:sp>
      </p:grpSp>
      <p:grpSp>
        <p:nvGrpSpPr>
          <p:cNvPr id="6" name="page-lead"/>
          <p:cNvGrpSpPr/>
          <p:nvPr/>
        </p:nvGrpSpPr>
        <p:grpSpPr>
          <a:xfrm>
            <a:off x="674370" y="1357312"/>
            <a:ext cx="9442894" cy="440055"/>
            <a:chOff x="674370" y="1357312"/>
            <a:chExt cx="9442894" cy="440055"/>
          </a:xfrm>
        </p:grpSpPr>
        <p:sp>
          <p:nvSpPr>
            <p:cNvPr id="5" name="TextBox 5"/>
            <p:cNvSpPr txBox="1"/>
            <p:nvPr/>
          </p:nvSpPr>
          <p:spPr>
            <a:xfrm>
              <a:off x="674370" y="1357312"/>
              <a:ext cx="9442894"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问题不是水少，是水来得不是时候——涝和旱在同一片平原上轮流出现。</a:t>
              </a:r>
            </a:p>
          </p:txBody>
        </p:sp>
      </p:grpSp>
      <p:grpSp>
        <p:nvGrpSpPr>
          <p:cNvPr id="19" name="terrain-section"/>
          <p:cNvGrpSpPr/>
          <p:nvPr/>
        </p:nvGrpSpPr>
        <p:grpSpPr>
          <a:xfrm>
            <a:off x="857250" y="1987868"/>
            <a:ext cx="10477500" cy="2359533"/>
            <a:chOff x="857250" y="1987868"/>
            <a:chExt cx="10477500" cy="2359533"/>
          </a:xfrm>
        </p:grpSpPr>
        <p:sp>
          <p:nvSpPr>
            <p:cNvPr id="7" name="terrain-body"/>
            <p:cNvSpPr/>
            <p:nvPr/>
          </p:nvSpPr>
          <p:spPr>
            <a:xfrm>
              <a:off x="857250" y="2247900"/>
              <a:ext cx="10477500" cy="2038350"/>
            </a:xfrm>
            <a:custGeom>
              <a:avLst/>
              <a:gdLst/>
              <a:ahLst/>
              <a:cxnLst/>
              <a:rect l="l" t="t" r="r" b="b"/>
              <a:pathLst>
                <a:path w="10477500" h="2038350">
                  <a:moveTo>
                    <a:pt x="0" y="2038350"/>
                  </a:moveTo>
                  <a:lnTo>
                    <a:pt x="0" y="533400"/>
                  </a:lnTo>
                  <a:lnTo>
                    <a:pt x="571500" y="0"/>
                  </a:lnTo>
                  <a:lnTo>
                    <a:pt x="1143000" y="209550"/>
                  </a:lnTo>
                  <a:lnTo>
                    <a:pt x="1543050" y="0"/>
                  </a:lnTo>
                  <a:lnTo>
                    <a:pt x="2095500" y="476250"/>
                  </a:lnTo>
                  <a:lnTo>
                    <a:pt x="2686050" y="895350"/>
                  </a:lnTo>
                  <a:lnTo>
                    <a:pt x="3619500" y="1257300"/>
                  </a:lnTo>
                  <a:lnTo>
                    <a:pt x="4857750" y="1485900"/>
                  </a:lnTo>
                  <a:lnTo>
                    <a:pt x="6381750" y="1619250"/>
                  </a:lnTo>
                  <a:lnTo>
                    <a:pt x="8191500" y="1695450"/>
                  </a:lnTo>
                  <a:lnTo>
                    <a:pt x="9620250" y="1733550"/>
                  </a:lnTo>
                  <a:lnTo>
                    <a:pt x="10477500" y="1743075"/>
                  </a:lnTo>
                  <a:lnTo>
                    <a:pt x="10477500" y="2038350"/>
                  </a:lnTo>
                  <a:close/>
                </a:path>
              </a:pathLst>
            </a:custGeom>
            <a:gradFill>
              <a:gsLst>
                <a:gs pos="0">
                  <a:srgbClr val="16314C"/>
                </a:gs>
                <a:gs pos="100000">
                  <a:srgbClr val="0F2439"/>
                </a:gs>
              </a:gsLst>
              <a:lin ang="5400000" scaled="1"/>
            </a:gradFill>
            <a:ln w="19050">
              <a:solidFill>
                <a:schemeClr val="accent1"/>
              </a:solidFill>
              <a:bevel/>
            </a:ln>
          </p:spPr>
        </p:sp>
        <p:sp>
          <p:nvSpPr>
            <p:cNvPr id="8" name="river-course"/>
            <p:cNvSpPr/>
            <p:nvPr/>
          </p:nvSpPr>
          <p:spPr>
            <a:xfrm>
              <a:off x="2990850" y="2590800"/>
              <a:ext cx="7677150" cy="1238250"/>
            </a:xfrm>
            <a:custGeom>
              <a:avLst/>
              <a:gdLst/>
              <a:ahLst/>
              <a:cxnLst/>
              <a:rect l="l" t="t" r="r" b="b"/>
              <a:pathLst>
                <a:path w="7677150" h="1238250">
                  <a:moveTo>
                    <a:pt x="0" y="0"/>
                  </a:moveTo>
                  <a:lnTo>
                    <a:pt x="590550" y="419100"/>
                  </a:lnTo>
                  <a:lnTo>
                    <a:pt x="1524000" y="781050"/>
                  </a:lnTo>
                  <a:lnTo>
                    <a:pt x="2762250" y="1009650"/>
                  </a:lnTo>
                  <a:lnTo>
                    <a:pt x="4286250" y="1143000"/>
                  </a:lnTo>
                  <a:lnTo>
                    <a:pt x="7677150" y="1238250"/>
                  </a:lnTo>
                </a:path>
              </a:pathLst>
            </a:custGeom>
            <a:noFill/>
            <a:ln w="57150" cap="rnd">
              <a:solidFill>
                <a:schemeClr val="accent1"/>
              </a:solidFill>
              <a:tailEnd type="triangle" w="lg" len="lg"/>
            </a:ln>
          </p:spPr>
        </p:sp>
        <p:sp>
          <p:nvSpPr>
            <p:cNvPr id="9" name="Line 9"/>
            <p:cNvSpPr/>
            <p:nvPr/>
          </p:nvSpPr>
          <p:spPr>
            <a:xfrm>
              <a:off x="2990850" y="2590800"/>
              <a:ext cx="7867650" cy="9525"/>
            </a:xfrm>
            <a:custGeom>
              <a:avLst/>
              <a:gdLst/>
              <a:ahLst/>
              <a:cxnLst/>
              <a:rect l="l" t="t" r="r" b="b"/>
              <a:pathLst>
                <a:path w="7867650" h="9525">
                  <a:moveTo>
                    <a:pt x="0" y="0"/>
                  </a:moveTo>
                  <a:lnTo>
                    <a:pt x="7867650" y="0"/>
                  </a:lnTo>
                </a:path>
              </a:pathLst>
            </a:custGeom>
            <a:noFill/>
            <a:ln w="9525">
              <a:solidFill>
                <a:srgbClr val="93AEC8"/>
              </a:solidFill>
              <a:prstDash val="lgDashDot"/>
            </a:ln>
          </p:spPr>
        </p:sp>
        <p:sp>
          <p:nvSpPr>
            <p:cNvPr id="10" name="Line 10"/>
            <p:cNvSpPr/>
            <p:nvPr/>
          </p:nvSpPr>
          <p:spPr>
            <a:xfrm>
              <a:off x="5753100" y="3829050"/>
              <a:ext cx="5105400" cy="9525"/>
            </a:xfrm>
            <a:custGeom>
              <a:avLst/>
              <a:gdLst/>
              <a:ahLst/>
              <a:cxnLst/>
              <a:rect l="l" t="t" r="r" b="b"/>
              <a:pathLst>
                <a:path w="5105400" h="9525">
                  <a:moveTo>
                    <a:pt x="0" y="0"/>
                  </a:moveTo>
                  <a:lnTo>
                    <a:pt x="5105400" y="0"/>
                  </a:lnTo>
                </a:path>
              </a:pathLst>
            </a:custGeom>
            <a:noFill/>
            <a:ln w="9525">
              <a:solidFill>
                <a:srgbClr val="93AEC8"/>
              </a:solidFill>
              <a:prstDash val="lgDashDot"/>
            </a:ln>
          </p:spPr>
        </p:sp>
        <p:sp>
          <p:nvSpPr>
            <p:cNvPr id="11" name="Line 11"/>
            <p:cNvSpPr/>
            <p:nvPr/>
          </p:nvSpPr>
          <p:spPr>
            <a:xfrm>
              <a:off x="10858500" y="2590800"/>
              <a:ext cx="9525" cy="1238250"/>
            </a:xfrm>
            <a:custGeom>
              <a:avLst/>
              <a:gdLst/>
              <a:ahLst/>
              <a:cxnLst/>
              <a:rect l="l" t="t" r="r" b="b"/>
              <a:pathLst>
                <a:path w="9525" h="1238250">
                  <a:moveTo>
                    <a:pt x="0" y="0"/>
                  </a:moveTo>
                  <a:lnTo>
                    <a:pt x="0" y="1238250"/>
                  </a:lnTo>
                </a:path>
              </a:pathLst>
            </a:custGeom>
            <a:noFill/>
            <a:ln w="19050">
              <a:solidFill>
                <a:schemeClr val="accent2"/>
              </a:solidFill>
            </a:ln>
          </p:spPr>
        </p:sp>
        <p:sp>
          <p:nvSpPr>
            <p:cNvPr id="12" name="Line 12"/>
            <p:cNvSpPr/>
            <p:nvPr/>
          </p:nvSpPr>
          <p:spPr>
            <a:xfrm>
              <a:off x="10782300" y="2590800"/>
              <a:ext cx="152400" cy="9525"/>
            </a:xfrm>
            <a:custGeom>
              <a:avLst/>
              <a:gdLst/>
              <a:ahLst/>
              <a:cxnLst/>
              <a:rect l="l" t="t" r="r" b="b"/>
              <a:pathLst>
                <a:path w="152400" h="9525">
                  <a:moveTo>
                    <a:pt x="0" y="0"/>
                  </a:moveTo>
                  <a:lnTo>
                    <a:pt x="152400" y="0"/>
                  </a:lnTo>
                </a:path>
              </a:pathLst>
            </a:custGeom>
            <a:noFill/>
            <a:ln w="19050">
              <a:solidFill>
                <a:schemeClr val="accent2"/>
              </a:solidFill>
            </a:ln>
          </p:spPr>
        </p:sp>
        <p:sp>
          <p:nvSpPr>
            <p:cNvPr id="13" name="Line 13"/>
            <p:cNvSpPr/>
            <p:nvPr/>
          </p:nvSpPr>
          <p:spPr>
            <a:xfrm>
              <a:off x="10782300" y="3829050"/>
              <a:ext cx="152400" cy="9525"/>
            </a:xfrm>
            <a:custGeom>
              <a:avLst/>
              <a:gdLst/>
              <a:ahLst/>
              <a:cxnLst/>
              <a:rect l="l" t="t" r="r" b="b"/>
              <a:pathLst>
                <a:path w="152400" h="9525">
                  <a:moveTo>
                    <a:pt x="0" y="0"/>
                  </a:moveTo>
                  <a:lnTo>
                    <a:pt x="152400" y="0"/>
                  </a:lnTo>
                </a:path>
              </a:pathLst>
            </a:custGeom>
            <a:noFill/>
            <a:ln w="19050">
              <a:solidFill>
                <a:schemeClr val="accent2"/>
              </a:solidFill>
            </a:ln>
          </p:spPr>
        </p:sp>
        <p:sp>
          <p:nvSpPr>
            <p:cNvPr id="14" name="TextBox 14"/>
            <p:cNvSpPr txBox="1"/>
            <p:nvPr/>
          </p:nvSpPr>
          <p:spPr>
            <a:xfrm>
              <a:off x="9745123" y="3130868"/>
              <a:ext cx="967835" cy="264033"/>
            </a:xfrm>
            <a:prstGeom prst="rect">
              <a:avLst/>
            </a:prstGeom>
            <a:noFill/>
            <a:ln>
              <a:noFill/>
            </a:ln>
          </p:spPr>
          <p:txBody>
            <a:bodyPr wrap="none" lIns="0" tIns="0" rIns="0" bIns="0" anchor="t" anchorCtr="0">
              <a:spAutoFit/>
            </a:bodyPr>
            <a:lstStyle/>
            <a:p>
              <a:pPr algn="r"/>
              <a:r>
                <a:rPr lang="zh-CN" sz="1350" dirty="0">
                  <a:solidFill>
                    <a:schemeClr val="accent2"/>
                  </a:solidFill>
                  <a:latin typeface="+mn-lt"/>
                  <a:ea typeface="+mn-ea"/>
                  <a:cs typeface="+mn-cs"/>
                </a:rPr>
                <a:t>落差 273 米</a:t>
              </a:r>
            </a:p>
          </p:txBody>
        </p:sp>
        <p:sp>
          <p:nvSpPr>
            <p:cNvPr id="15" name="Line 15"/>
            <p:cNvSpPr/>
            <p:nvPr/>
          </p:nvSpPr>
          <p:spPr>
            <a:xfrm>
              <a:off x="2857500" y="2438400"/>
              <a:ext cx="133350" cy="133350"/>
            </a:xfrm>
            <a:custGeom>
              <a:avLst/>
              <a:gdLst/>
              <a:ahLst/>
              <a:cxnLst/>
              <a:rect l="l" t="t" r="r" b="b"/>
              <a:pathLst>
                <a:path w="133350" h="133350">
                  <a:moveTo>
                    <a:pt x="0" y="0"/>
                  </a:moveTo>
                  <a:lnTo>
                    <a:pt x="133350" y="133350"/>
                  </a:lnTo>
                </a:path>
              </a:pathLst>
            </a:custGeom>
            <a:noFill/>
            <a:ln w="9525">
              <a:solidFill>
                <a:srgbClr val="93AEC8"/>
              </a:solidFill>
            </a:ln>
          </p:spPr>
        </p:sp>
        <p:sp>
          <p:nvSpPr>
            <p:cNvPr id="16" name="TextBox 16"/>
            <p:cNvSpPr txBox="1"/>
            <p:nvPr/>
          </p:nvSpPr>
          <p:spPr>
            <a:xfrm>
              <a:off x="2267331" y="2216468"/>
              <a:ext cx="55892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出山口</a:t>
              </a:r>
            </a:p>
          </p:txBody>
        </p:sp>
        <p:sp>
          <p:nvSpPr>
            <p:cNvPr id="17" name="TextBox 17"/>
            <p:cNvSpPr txBox="1"/>
            <p:nvPr/>
          </p:nvSpPr>
          <p:spPr>
            <a:xfrm>
              <a:off x="983742" y="1987868"/>
              <a:ext cx="558927"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玉垒山</a:t>
              </a:r>
            </a:p>
          </p:txBody>
        </p:sp>
        <p:sp>
          <p:nvSpPr>
            <p:cNvPr id="18" name="TextBox 18"/>
            <p:cNvSpPr txBox="1"/>
            <p:nvPr/>
          </p:nvSpPr>
          <p:spPr>
            <a:xfrm>
              <a:off x="7803642" y="4083368"/>
              <a:ext cx="740664"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成都平原</a:t>
              </a:r>
            </a:p>
          </p:txBody>
        </p:sp>
      </p:grpSp>
      <p:grpSp>
        <p:nvGrpSpPr>
          <p:cNvPr id="24" name="scale-dimensions"/>
          <p:cNvGrpSpPr/>
          <p:nvPr/>
        </p:nvGrpSpPr>
        <p:grpSpPr>
          <a:xfrm>
            <a:off x="2990850" y="4686300"/>
            <a:ext cx="7686675" cy="537401"/>
            <a:chOff x="2990850" y="4686300"/>
            <a:chExt cx="7686675" cy="537401"/>
          </a:xfrm>
        </p:grpSpPr>
        <p:sp>
          <p:nvSpPr>
            <p:cNvPr id="20" name="Line 20"/>
            <p:cNvSpPr/>
            <p:nvPr/>
          </p:nvSpPr>
          <p:spPr>
            <a:xfrm>
              <a:off x="2990850" y="4762500"/>
              <a:ext cx="7677150" cy="9525"/>
            </a:xfrm>
            <a:custGeom>
              <a:avLst/>
              <a:gdLst/>
              <a:ahLst/>
              <a:cxnLst/>
              <a:rect l="l" t="t" r="r" b="b"/>
              <a:pathLst>
                <a:path w="7677150" h="9525">
                  <a:moveTo>
                    <a:pt x="0" y="0"/>
                  </a:moveTo>
                  <a:lnTo>
                    <a:pt x="7677150" y="0"/>
                  </a:lnTo>
                </a:path>
              </a:pathLst>
            </a:custGeom>
            <a:noFill/>
            <a:ln w="9525">
              <a:solidFill>
                <a:srgbClr val="93AEC8"/>
              </a:solidFill>
              <a:prstDash val="lgDashDot"/>
            </a:ln>
          </p:spPr>
        </p:sp>
        <p:sp>
          <p:nvSpPr>
            <p:cNvPr id="21" name="Line 21"/>
            <p:cNvSpPr/>
            <p:nvPr/>
          </p:nvSpPr>
          <p:spPr>
            <a:xfrm>
              <a:off x="2990850" y="4686300"/>
              <a:ext cx="9525" cy="152400"/>
            </a:xfrm>
            <a:custGeom>
              <a:avLst/>
              <a:gdLst/>
              <a:ahLst/>
              <a:cxnLst/>
              <a:rect l="l" t="t" r="r" b="b"/>
              <a:pathLst>
                <a:path w="9525" h="152400">
                  <a:moveTo>
                    <a:pt x="0" y="0"/>
                  </a:moveTo>
                  <a:lnTo>
                    <a:pt x="0" y="152400"/>
                  </a:lnTo>
                </a:path>
              </a:pathLst>
            </a:custGeom>
            <a:noFill/>
            <a:ln w="9525">
              <a:solidFill>
                <a:srgbClr val="93AEC8"/>
              </a:solidFill>
            </a:ln>
          </p:spPr>
        </p:sp>
        <p:sp>
          <p:nvSpPr>
            <p:cNvPr id="22" name="Line 22"/>
            <p:cNvSpPr/>
            <p:nvPr/>
          </p:nvSpPr>
          <p:spPr>
            <a:xfrm>
              <a:off x="10668000" y="4686300"/>
              <a:ext cx="9525" cy="152400"/>
            </a:xfrm>
            <a:custGeom>
              <a:avLst/>
              <a:gdLst/>
              <a:ahLst/>
              <a:cxnLst/>
              <a:rect l="l" t="t" r="r" b="b"/>
              <a:pathLst>
                <a:path w="9525" h="152400">
                  <a:moveTo>
                    <a:pt x="0" y="0"/>
                  </a:moveTo>
                  <a:lnTo>
                    <a:pt x="0" y="152400"/>
                  </a:lnTo>
                </a:path>
              </a:pathLst>
            </a:custGeom>
            <a:noFill/>
            <a:ln w="9525">
              <a:solidFill>
                <a:srgbClr val="93AEC8"/>
              </a:solidFill>
            </a:ln>
          </p:spPr>
        </p:sp>
        <p:sp>
          <p:nvSpPr>
            <p:cNvPr id="23" name="TextBox 23"/>
            <p:cNvSpPr txBox="1"/>
            <p:nvPr/>
          </p:nvSpPr>
          <p:spPr>
            <a:xfrm>
              <a:off x="5355041" y="4959668"/>
              <a:ext cx="2948769" cy="264033"/>
            </a:xfrm>
            <a:prstGeom prst="rect">
              <a:avLst/>
            </a:prstGeom>
            <a:noFill/>
            <a:ln>
              <a:noFill/>
            </a:ln>
          </p:spPr>
          <p:txBody>
            <a:bodyPr wrap="none" lIns="0" tIns="0" rIns="0" bIns="0" anchor="t" anchorCtr="0">
              <a:spAutoFit/>
            </a:bodyPr>
            <a:lstStyle/>
            <a:p>
              <a:pPr algn="ctr"/>
              <a:r>
                <a:rPr lang="zh-CN" sz="1350" dirty="0">
                  <a:solidFill>
                    <a:schemeClr val="accent5"/>
                  </a:solidFill>
                  <a:latin typeface="+mn-lt"/>
                  <a:ea typeface="+mn-ea"/>
                  <a:cs typeface="+mn-cs"/>
                </a:rPr>
                <a:t>都江堰市 → 成都市区 直线约 50 公里</a:t>
              </a:r>
            </a:p>
          </p:txBody>
        </p:sp>
      </p:grpSp>
      <p:grpSp>
        <p:nvGrpSpPr>
          <p:cNvPr id="30" name="note-flood"/>
          <p:cNvGrpSpPr/>
          <p:nvPr/>
        </p:nvGrpSpPr>
        <p:grpSpPr>
          <a:xfrm>
            <a:off x="745179" y="5311140"/>
            <a:ext cx="3797865" cy="675894"/>
            <a:chOff x="745179" y="5311140"/>
            <a:chExt cx="3797865" cy="675894"/>
          </a:xfrm>
        </p:grpSpPr>
        <p:grpSp>
          <p:nvGrpSpPr>
            <p:cNvPr id="28" name="Group 28"/>
            <p:cNvGrpSpPr/>
            <p:nvPr/>
          </p:nvGrpSpPr>
          <p:grpSpPr>
            <a:xfrm>
              <a:off x="745179" y="5363646"/>
              <a:ext cx="224134" cy="192560"/>
              <a:chOff x="745179" y="5363646"/>
              <a:chExt cx="224134" cy="192560"/>
            </a:xfrm>
          </p:grpSpPr>
          <p:sp>
            <p:nvSpPr>
              <p:cNvPr id="25" name="Freeform 25"/>
              <p:cNvSpPr/>
              <p:nvPr/>
            </p:nvSpPr>
            <p:spPr>
              <a:xfrm>
                <a:off x="857250" y="5434013"/>
                <a:ext cx="9525" cy="44450"/>
              </a:xfrm>
              <a:custGeom>
                <a:avLst/>
                <a:gdLst/>
                <a:ahLst/>
                <a:cxnLst/>
                <a:rect l="l" t="t" r="r" b="b"/>
                <a:pathLst>
                  <a:path w="9525" h="44450">
                    <a:moveTo>
                      <a:pt x="0" y="0"/>
                    </a:moveTo>
                    <a:lnTo>
                      <a:pt x="0" y="44450"/>
                    </a:lnTo>
                  </a:path>
                </a:pathLst>
              </a:custGeom>
              <a:noFill/>
              <a:ln w="22225">
                <a:solidFill>
                  <a:schemeClr val="accent2"/>
                </a:solidFill>
              </a:ln>
            </p:spPr>
          </p:sp>
          <p:sp>
            <p:nvSpPr>
              <p:cNvPr id="26" name="Freeform 26"/>
              <p:cNvSpPr/>
              <p:nvPr/>
            </p:nvSpPr>
            <p:spPr>
              <a:xfrm>
                <a:off x="745179" y="5363646"/>
                <a:ext cx="224134" cy="192560"/>
              </a:xfrm>
              <a:custGeom>
                <a:avLst/>
                <a:gdLst/>
                <a:ahLst/>
                <a:cxnLst/>
                <a:rect l="l" t="t" r="r" b="b"/>
                <a:pathLst>
                  <a:path w="224134" h="192560">
                    <a:moveTo>
                      <a:pt x="93880" y="10259"/>
                    </a:moveTo>
                    <a:lnTo>
                      <a:pt x="3802" y="160656"/>
                    </a:lnTo>
                    <a:cubicBezTo>
                      <a:pt x="23" y="167200"/>
                      <a:pt x="0" y="175257"/>
                      <a:pt x="3741" y="181823"/>
                    </a:cubicBezTo>
                    <a:cubicBezTo>
                      <a:pt x="7482" y="188388"/>
                      <a:pt x="14426" y="192476"/>
                      <a:pt x="21982" y="192560"/>
                    </a:cubicBezTo>
                    <a:lnTo>
                      <a:pt x="202160" y="192560"/>
                    </a:lnTo>
                    <a:cubicBezTo>
                      <a:pt x="209713" y="192473"/>
                      <a:pt x="216653" y="188387"/>
                      <a:pt x="220393" y="181826"/>
                    </a:cubicBezTo>
                    <a:cubicBezTo>
                      <a:pt x="224134" y="175264"/>
                      <a:pt x="224114" y="167211"/>
                      <a:pt x="220341" y="160667"/>
                    </a:cubicBezTo>
                    <a:lnTo>
                      <a:pt x="130262" y="10248"/>
                    </a:lnTo>
                    <a:cubicBezTo>
                      <a:pt x="126408" y="3886"/>
                      <a:pt x="119510" y="0"/>
                      <a:pt x="112071" y="0"/>
                    </a:cubicBezTo>
                    <a:cubicBezTo>
                      <a:pt x="104633" y="0"/>
                      <a:pt x="97734" y="3886"/>
                      <a:pt x="93880" y="10248"/>
                    </a:cubicBezTo>
                  </a:path>
                </a:pathLst>
              </a:custGeom>
              <a:noFill/>
              <a:ln w="22225">
                <a:solidFill>
                  <a:schemeClr val="accent2"/>
                </a:solidFill>
              </a:ln>
            </p:spPr>
          </p:sp>
          <p:sp>
            <p:nvSpPr>
              <p:cNvPr id="27" name="Freeform 27"/>
              <p:cNvSpPr/>
              <p:nvPr/>
            </p:nvSpPr>
            <p:spPr>
              <a:xfrm>
                <a:off x="857250" y="5511801"/>
                <a:ext cx="9525" cy="9525"/>
              </a:xfrm>
              <a:custGeom>
                <a:avLst/>
                <a:gdLst/>
                <a:ahLst/>
                <a:cxnLst/>
                <a:rect l="l" t="t" r="r" b="b"/>
                <a:pathLst>
                  <a:path w="9525" h="9525">
                    <a:moveTo>
                      <a:pt x="0" y="0"/>
                    </a:moveTo>
                    <a:lnTo>
                      <a:pt x="111" y="0"/>
                    </a:lnTo>
                  </a:path>
                </a:pathLst>
              </a:custGeom>
              <a:noFill/>
              <a:ln w="22225">
                <a:solidFill>
                  <a:schemeClr val="accent2"/>
                </a:solidFill>
              </a:ln>
            </p:spPr>
          </p:sp>
        </p:grpSp>
        <p:sp>
          <p:nvSpPr>
            <p:cNvPr id="29" name="TextBox 29"/>
            <p:cNvSpPr txBox="1"/>
            <p:nvPr/>
          </p:nvSpPr>
          <p:spPr>
            <a:xfrm>
              <a:off x="1095756" y="5311140"/>
              <a:ext cx="3447288" cy="675894"/>
            </a:xfrm>
            <a:prstGeom prst="rect">
              <a:avLst/>
            </a:prstGeom>
            <a:noFill/>
            <a:ln>
              <a:noFill/>
            </a:ln>
          </p:spPr>
          <p:txBody>
            <a:bodyPr wrap="none" lIns="0" tIns="0" rIns="0" bIns="0" anchor="t" anchorCtr="0">
              <a:spAutoFit/>
            </a:bodyPr>
            <a:lstStyle/>
            <a:p>
              <a:pPr algn="l">
                <a:lnSpc>
                  <a:spcPts val="2550"/>
                </a:lnSpc>
              </a:pPr>
              <a:r>
                <a:rPr lang="zh-CN" sz="1800" b="1" dirty="0">
                  <a:solidFill>
                    <a:schemeClr val="accent2"/>
                  </a:solidFill>
                  <a:latin typeface="+mn-lt"/>
                  <a:ea typeface="+mn-ea"/>
                  <a:cs typeface="+mn-cs"/>
                </a:rPr>
                <a:t>汛期：</a:t>
              </a:r>
              <a:r>
                <a:rPr lang="zh-CN" sz="1800" dirty="0">
                  <a:solidFill>
                    <a:schemeClr val="dk1"/>
                  </a:solidFill>
                  <a:latin typeface="+mn-lt"/>
                  <a:ea typeface="+mn-ea"/>
                  <a:cs typeface="+mn-cs"/>
                </a:rPr>
                <a:t>江水顺势而下、水流湍急，</a:t>
              </a:r>
              <a:br/>
              <a:r>
                <a:rPr lang="zh-CN" sz="1800" dirty="0">
                  <a:solidFill>
                    <a:schemeClr val="dk1"/>
                  </a:solidFill>
                  <a:latin typeface="+mn-lt"/>
                  <a:ea typeface="+mn-ea"/>
                  <a:cs typeface="+mn-cs"/>
                </a:rPr>
                <a:t>历史上极易成灾。</a:t>
              </a:r>
            </a:p>
          </p:txBody>
        </p:sp>
      </p:grpSp>
      <p:grpSp>
        <p:nvGrpSpPr>
          <p:cNvPr id="35" name="note-drought"/>
          <p:cNvGrpSpPr/>
          <p:nvPr/>
        </p:nvGrpSpPr>
        <p:grpSpPr>
          <a:xfrm>
            <a:off x="6281738" y="5311140"/>
            <a:ext cx="3557206" cy="675894"/>
            <a:chOff x="6281738" y="5311140"/>
            <a:chExt cx="3557206" cy="675894"/>
          </a:xfrm>
        </p:grpSpPr>
        <p:grpSp>
          <p:nvGrpSpPr>
            <p:cNvPr id="33" name="Group 33"/>
            <p:cNvGrpSpPr/>
            <p:nvPr/>
          </p:nvGrpSpPr>
          <p:grpSpPr>
            <a:xfrm>
              <a:off x="6281738" y="5379247"/>
              <a:ext cx="200026" cy="177003"/>
              <a:chOff x="6281738" y="5379247"/>
              <a:chExt cx="200026" cy="177003"/>
            </a:xfrm>
          </p:grpSpPr>
          <p:sp>
            <p:nvSpPr>
              <p:cNvPr id="31" name="Freeform 31"/>
              <p:cNvSpPr/>
              <p:nvPr/>
            </p:nvSpPr>
            <p:spPr>
              <a:xfrm>
                <a:off x="6281738" y="5379247"/>
                <a:ext cx="200026" cy="177003"/>
              </a:xfrm>
              <a:custGeom>
                <a:avLst/>
                <a:gdLst/>
                <a:ahLst/>
                <a:cxnLst/>
                <a:rect l="l" t="t" r="r" b="b"/>
                <a:pathLst>
                  <a:path w="200026" h="177003">
                    <a:moveTo>
                      <a:pt x="0" y="177003"/>
                    </a:moveTo>
                    <a:lnTo>
                      <a:pt x="200026" y="177003"/>
                    </a:lnTo>
                    <a:lnTo>
                      <a:pt x="123116" y="14627"/>
                    </a:lnTo>
                    <a:cubicBezTo>
                      <a:pt x="118890" y="5695"/>
                      <a:pt x="109894" y="0"/>
                      <a:pt x="100013" y="0"/>
                    </a:cubicBezTo>
                    <a:cubicBezTo>
                      <a:pt x="90132" y="0"/>
                      <a:pt x="81136" y="5695"/>
                      <a:pt x="76910" y="14627"/>
                    </a:cubicBezTo>
                    <a:lnTo>
                      <a:pt x="0" y="177003"/>
                    </a:lnTo>
                  </a:path>
                </a:pathLst>
              </a:custGeom>
              <a:noFill/>
              <a:ln w="22225">
                <a:solidFill>
                  <a:schemeClr val="accent3"/>
                </a:solidFill>
              </a:ln>
            </p:spPr>
          </p:sp>
          <p:sp>
            <p:nvSpPr>
              <p:cNvPr id="32" name="Freeform 32"/>
              <p:cNvSpPr/>
              <p:nvPr/>
            </p:nvSpPr>
            <p:spPr>
              <a:xfrm>
                <a:off x="6331744" y="5456238"/>
                <a:ext cx="100013" cy="33338"/>
              </a:xfrm>
              <a:custGeom>
                <a:avLst/>
                <a:gdLst/>
                <a:ahLst/>
                <a:cxnLst/>
                <a:rect l="l" t="t" r="r" b="b"/>
                <a:pathLst>
                  <a:path w="100013" h="33338">
                    <a:moveTo>
                      <a:pt x="0" y="0"/>
                    </a:moveTo>
                    <a:lnTo>
                      <a:pt x="22225" y="27781"/>
                    </a:lnTo>
                    <a:lnTo>
                      <a:pt x="50006" y="0"/>
                    </a:lnTo>
                    <a:lnTo>
                      <a:pt x="72231" y="33338"/>
                    </a:lnTo>
                    <a:lnTo>
                      <a:pt x="100013" y="11113"/>
                    </a:lnTo>
                  </a:path>
                </a:pathLst>
              </a:custGeom>
              <a:noFill/>
              <a:ln w="22225">
                <a:solidFill>
                  <a:schemeClr val="accent3"/>
                </a:solidFill>
              </a:ln>
            </p:spPr>
          </p:sp>
        </p:grpSp>
        <p:sp>
          <p:nvSpPr>
            <p:cNvPr id="34" name="TextBox 34"/>
            <p:cNvSpPr txBox="1"/>
            <p:nvPr/>
          </p:nvSpPr>
          <p:spPr>
            <a:xfrm>
              <a:off x="6620256" y="5311140"/>
              <a:ext cx="3218688" cy="675894"/>
            </a:xfrm>
            <a:prstGeom prst="rect">
              <a:avLst/>
            </a:prstGeom>
            <a:noFill/>
            <a:ln>
              <a:noFill/>
            </a:ln>
          </p:spPr>
          <p:txBody>
            <a:bodyPr wrap="none" lIns="0" tIns="0" rIns="0" bIns="0" anchor="t" anchorCtr="0">
              <a:spAutoFit/>
            </a:bodyPr>
            <a:lstStyle/>
            <a:p>
              <a:pPr algn="l">
                <a:lnSpc>
                  <a:spcPts val="2550"/>
                </a:lnSpc>
              </a:pPr>
              <a:r>
                <a:rPr lang="zh-CN" sz="1800" b="1" dirty="0">
                  <a:solidFill>
                    <a:schemeClr val="accent3"/>
                  </a:solidFill>
                  <a:latin typeface="+mn-lt"/>
                  <a:ea typeface="+mn-ea"/>
                  <a:cs typeface="+mn-cs"/>
                </a:rPr>
                <a:t>另一面：</a:t>
              </a:r>
              <a:r>
                <a:rPr lang="zh-CN" sz="1800" dirty="0">
                  <a:solidFill>
                    <a:schemeClr val="dk1"/>
                  </a:solidFill>
                  <a:latin typeface="+mn-lt"/>
                  <a:ea typeface="+mn-ea"/>
                  <a:cs typeface="+mn-cs"/>
                </a:rPr>
                <a:t>玉垒山阻隔江水东流，</a:t>
              </a:r>
              <a:br/>
              <a:r>
                <a:rPr lang="zh-CN" sz="1800" dirty="0">
                  <a:solidFill>
                    <a:schemeClr val="dk1"/>
                  </a:solidFill>
                  <a:latin typeface="+mn-lt"/>
                  <a:ea typeface="+mn-ea"/>
                  <a:cs typeface="+mn-cs"/>
                </a:rPr>
                <a:t>造成东旱西涝。</a:t>
              </a:r>
            </a:p>
          </p:txBody>
        </p:sp>
      </p:grpSp>
      <p:grpSp>
        <p:nvGrpSpPr>
          <p:cNvPr id="39" name="page-footer"/>
          <p:cNvGrpSpPr/>
          <p:nvPr/>
        </p:nvGrpSpPr>
        <p:grpSpPr>
          <a:xfrm>
            <a:off x="679704" y="6096000"/>
            <a:ext cx="10832592" cy="371856"/>
            <a:chOff x="679704" y="6096000"/>
            <a:chExt cx="10832592" cy="371856"/>
          </a:xfrm>
        </p:grpSpPr>
        <p:sp>
          <p:nvSpPr>
            <p:cNvPr id="36" name="Line 36"/>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37" name="TextBox 37"/>
            <p:cNvSpPr txBox="1"/>
            <p:nvPr/>
          </p:nvSpPr>
          <p:spPr>
            <a:xfrm>
              <a:off x="679704" y="6233160"/>
              <a:ext cx="810554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来源：人民网《成都平原何以成"天府之国"》（2018-09-14）；水利文明网《以水为师都江堰》（2022-09-03）</a:t>
              </a:r>
            </a:p>
          </p:txBody>
        </p:sp>
        <p:sp>
          <p:nvSpPr>
            <p:cNvPr id="38" name="TextBox 38"/>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03 / 14</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1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150"/>
                            </p:stCondLst>
                            <p:childTnLst>
                              <p:par>
                                <p:cTn xmlns:p="http://schemas.openxmlformats.org/presentationml/2006/main" id="13" presetID="22" presetClass="entr" presetSubtype="2" fill="hold" grpId="0" nodeType="afterEffect">
                                  <p:stCondLst>
                                    <p:cond delay="15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900"/>
                                        <p:tgtEl>
                                          <p:spTgt spid="19"/>
                                        </p:tgtEl>
                                      </p:cBhvr>
                                    </p:animEffect>
                                  </p:childTnLst>
                                </p:cTn>
                              </p:par>
                            </p:childTnLst>
                          </p:cTn>
                        </p:par>
                        <p:par>
                          <p:cTn id="16" fill="hold">
                            <p:stCondLst>
                              <p:cond delay="2200"/>
                            </p:stCondLst>
                            <p:childTnLst>
                              <p:par>
                                <p:cTn xmlns:p="http://schemas.openxmlformats.org/presentationml/2006/main" id="17" presetID="10" presetClass="entr" presetSubtype="0" fill="hold" grpId="0" nodeType="afterEffect">
                                  <p:stCondLst>
                                    <p:cond delay="15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850"/>
                            </p:stCondLst>
                            <p:childTnLst>
                              <p:par>
                                <p:cTn xmlns:p="http://schemas.openxmlformats.org/presentationml/2006/main" id="21" presetID="10" presetClass="entr" presetSubtype="0" fill="hold" grpId="0" nodeType="afterEffect">
                                  <p:stCondLst>
                                    <p:cond delay="15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3500"/>
                            </p:stCondLst>
                            <p:childTnLst>
                              <p:par>
                                <p:cTn xmlns:p="http://schemas.openxmlformats.org/presentationml/2006/main" id="25" presetID="10" presetClass="entr" presetSubtype="0" fill="hold" grpId="0" nodeType="afterEffect">
                                  <p:stCondLst>
                                    <p:cond delay="15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5" name="page-title"/>
          <p:cNvGrpSpPr/>
          <p:nvPr/>
        </p:nvGrpSpPr>
        <p:grpSpPr>
          <a:xfrm>
            <a:off x="669798" y="688658"/>
            <a:ext cx="6636258" cy="616077"/>
            <a:chOff x="669798" y="688658"/>
            <a:chExt cx="6636258" cy="616077"/>
          </a:xfrm>
        </p:grpSpPr>
        <p:sp>
          <p:nvSpPr>
            <p:cNvPr id="3" name="TextBox 3"/>
            <p:cNvSpPr txBox="1"/>
            <p:nvPr/>
          </p:nvSpPr>
          <p:spPr>
            <a:xfrm>
              <a:off x="669798" y="688658"/>
              <a:ext cx="5186368"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分水—排沙—引水：三件一套</a:t>
              </a:r>
            </a:p>
          </p:txBody>
        </p:sp>
        <p:sp>
          <p:nvSpPr>
            <p:cNvPr id="4" name="TextBox 4"/>
            <p:cNvSpPr txBox="1"/>
            <p:nvPr/>
          </p:nvSpPr>
          <p:spPr>
            <a:xfrm>
              <a:off x="6565392" y="8448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［整理］</a:t>
              </a:r>
            </a:p>
          </p:txBody>
        </p:sp>
      </p:grpSp>
      <p:grpSp>
        <p:nvGrpSpPr>
          <p:cNvPr id="7" name="page-lead"/>
          <p:cNvGrpSpPr/>
          <p:nvPr/>
        </p:nvGrpSpPr>
        <p:grpSpPr>
          <a:xfrm>
            <a:off x="674370" y="1357312"/>
            <a:ext cx="7292340" cy="440055"/>
            <a:chOff x="674370" y="1357312"/>
            <a:chExt cx="7292340" cy="440055"/>
          </a:xfrm>
        </p:grpSpPr>
        <p:sp>
          <p:nvSpPr>
            <p:cNvPr id="6" name="TextBox 6"/>
            <p:cNvSpPr txBox="1"/>
            <p:nvPr/>
          </p:nvSpPr>
          <p:spPr>
            <a:xfrm>
              <a:off x="674370" y="1357312"/>
              <a:ext cx="7292340"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三件工程按水流顺序排在同一条河道上，各管一件事。</a:t>
              </a:r>
            </a:p>
          </p:txBody>
        </p:sp>
      </p:grpSp>
      <p:grpSp>
        <p:nvGrpSpPr>
          <p:cNvPr id="25" name="!!weir-figure"/>
          <p:cNvGrpSpPr/>
          <p:nvPr/>
        </p:nvGrpSpPr>
        <p:grpSpPr>
          <a:xfrm>
            <a:off x="1212342" y="1905000"/>
            <a:ext cx="4990890" cy="3985451"/>
            <a:chOff x="1212342" y="1905000"/>
            <a:chExt cx="4990890" cy="3985451"/>
          </a:xfrm>
        </p:grpSpPr>
        <p:sp>
          <p:nvSpPr>
            <p:cNvPr id="8" name="overview-upstream"/>
            <p:cNvSpPr/>
            <p:nvPr/>
          </p:nvSpPr>
          <p:spPr>
            <a:xfrm>
              <a:off x="3333750" y="1905000"/>
              <a:ext cx="9525" cy="952500"/>
            </a:xfrm>
            <a:custGeom>
              <a:avLst/>
              <a:gdLst/>
              <a:ahLst/>
              <a:cxnLst/>
              <a:rect l="l" t="t" r="r" b="b"/>
              <a:pathLst>
                <a:path w="9525" h="952500">
                  <a:moveTo>
                    <a:pt x="0" y="0"/>
                  </a:moveTo>
                  <a:lnTo>
                    <a:pt x="0" y="952500"/>
                  </a:lnTo>
                </a:path>
              </a:pathLst>
            </a:custGeom>
            <a:noFill/>
            <a:ln w="285750">
              <a:solidFill>
                <a:schemeClr val="accent1"/>
              </a:solidFill>
            </a:ln>
          </p:spPr>
        </p:sp>
        <p:sp>
          <p:nvSpPr>
            <p:cNvPr id="9" name="overview-outer-river"/>
            <p:cNvSpPr/>
            <p:nvPr/>
          </p:nvSpPr>
          <p:spPr>
            <a:xfrm>
              <a:off x="2038350" y="2914650"/>
              <a:ext cx="1104900" cy="2686050"/>
            </a:xfrm>
            <a:custGeom>
              <a:avLst/>
              <a:gdLst/>
              <a:ahLst/>
              <a:cxnLst/>
              <a:rect l="l" t="t" r="r" b="b"/>
              <a:pathLst>
                <a:path w="1104900" h="2686050">
                  <a:moveTo>
                    <a:pt x="1104900" y="0"/>
                  </a:moveTo>
                  <a:cubicBezTo>
                    <a:pt x="781050" y="628650"/>
                    <a:pt x="361950" y="1562100"/>
                    <a:pt x="0" y="2686050"/>
                  </a:cubicBezTo>
                </a:path>
              </a:pathLst>
            </a:custGeom>
            <a:noFill/>
            <a:ln w="228600" cap="rnd">
              <a:solidFill>
                <a:schemeClr val="accent1"/>
              </a:solidFill>
            </a:ln>
          </p:spPr>
        </p:sp>
        <p:sp>
          <p:nvSpPr>
            <p:cNvPr id="10" name="overview-inner-river"/>
            <p:cNvSpPr/>
            <p:nvPr/>
          </p:nvSpPr>
          <p:spPr>
            <a:xfrm>
              <a:off x="3543300" y="2914650"/>
              <a:ext cx="1333500" cy="2686050"/>
            </a:xfrm>
            <a:custGeom>
              <a:avLst/>
              <a:gdLst/>
              <a:ahLst/>
              <a:cxnLst/>
              <a:rect l="l" t="t" r="r" b="b"/>
              <a:pathLst>
                <a:path w="1333500" h="2686050">
                  <a:moveTo>
                    <a:pt x="0" y="0"/>
                  </a:moveTo>
                  <a:cubicBezTo>
                    <a:pt x="381000" y="628650"/>
                    <a:pt x="895350" y="1524000"/>
                    <a:pt x="1333500" y="2686050"/>
                  </a:cubicBezTo>
                </a:path>
              </a:pathLst>
            </a:custGeom>
            <a:noFill/>
            <a:ln w="228600" cap="rnd">
              <a:solidFill>
                <a:schemeClr val="accent1"/>
              </a:solidFill>
            </a:ln>
          </p:spPr>
        </p:sp>
        <p:sp>
          <p:nvSpPr>
            <p:cNvPr id="11" name="overview-yuzui"/>
            <p:cNvSpPr/>
            <p:nvPr/>
          </p:nvSpPr>
          <p:spPr>
            <a:xfrm>
              <a:off x="3086100" y="2819400"/>
              <a:ext cx="495300" cy="933450"/>
            </a:xfrm>
            <a:custGeom>
              <a:avLst/>
              <a:gdLst/>
              <a:ahLst/>
              <a:cxnLst/>
              <a:rect l="l" t="t" r="r" b="b"/>
              <a:pathLst>
                <a:path w="495300" h="933450">
                  <a:moveTo>
                    <a:pt x="247650" y="0"/>
                  </a:moveTo>
                  <a:lnTo>
                    <a:pt x="495300" y="419100"/>
                  </a:lnTo>
                  <a:lnTo>
                    <a:pt x="447675" y="933450"/>
                  </a:lnTo>
                  <a:lnTo>
                    <a:pt x="47625" y="933450"/>
                  </a:lnTo>
                  <a:lnTo>
                    <a:pt x="0" y="419100"/>
                  </a:lnTo>
                  <a:close/>
                </a:path>
              </a:pathLst>
            </a:custGeom>
            <a:solidFill>
              <a:srgbClr val="16314C"/>
            </a:solidFill>
            <a:ln w="19050">
              <a:solidFill>
                <a:schemeClr val="dk1"/>
              </a:solidFill>
              <a:round/>
            </a:ln>
          </p:spPr>
        </p:sp>
        <p:sp>
          <p:nvSpPr>
            <p:cNvPr id="12" name="Line 12"/>
            <p:cNvSpPr/>
            <p:nvPr/>
          </p:nvSpPr>
          <p:spPr>
            <a:xfrm>
              <a:off x="4267200" y="4191000"/>
              <a:ext cx="228600" cy="495300"/>
            </a:xfrm>
            <a:custGeom>
              <a:avLst/>
              <a:gdLst/>
              <a:ahLst/>
              <a:cxnLst/>
              <a:rect l="l" t="t" r="r" b="b"/>
              <a:pathLst>
                <a:path w="228600" h="495300">
                  <a:moveTo>
                    <a:pt x="0" y="0"/>
                  </a:moveTo>
                  <a:lnTo>
                    <a:pt x="228600" y="495300"/>
                  </a:lnTo>
                </a:path>
              </a:pathLst>
            </a:custGeom>
            <a:noFill/>
            <a:ln w="66675" cap="rnd">
              <a:solidFill>
                <a:schemeClr val="accent2"/>
              </a:solidFill>
            </a:ln>
          </p:spPr>
        </p:sp>
        <p:sp>
          <p:nvSpPr>
            <p:cNvPr id="13" name="overview-lidui"/>
            <p:cNvSpPr/>
            <p:nvPr/>
          </p:nvSpPr>
          <p:spPr>
            <a:xfrm>
              <a:off x="4400550" y="5086350"/>
              <a:ext cx="285750" cy="419100"/>
            </a:xfrm>
            <a:custGeom>
              <a:avLst/>
              <a:gdLst/>
              <a:ahLst/>
              <a:cxnLst/>
              <a:rect l="l" t="t" r="r" b="b"/>
              <a:pathLst>
                <a:path w="285750" h="419100">
                  <a:moveTo>
                    <a:pt x="0" y="0"/>
                  </a:moveTo>
                  <a:lnTo>
                    <a:pt x="285750" y="209550"/>
                  </a:lnTo>
                  <a:lnTo>
                    <a:pt x="0" y="419100"/>
                  </a:lnTo>
                  <a:close/>
                </a:path>
              </a:pathLst>
            </a:custGeom>
            <a:solidFill>
              <a:srgbClr val="16314C"/>
            </a:solidFill>
            <a:ln w="19050">
              <a:solidFill>
                <a:schemeClr val="dk1"/>
              </a:solidFill>
              <a:round/>
            </a:ln>
          </p:spPr>
        </p:sp>
        <p:sp>
          <p:nvSpPr>
            <p:cNvPr id="14" name="overview-yulei"/>
            <p:cNvSpPr/>
            <p:nvPr/>
          </p:nvSpPr>
          <p:spPr>
            <a:xfrm>
              <a:off x="4876800" y="5086350"/>
              <a:ext cx="285750" cy="419100"/>
            </a:xfrm>
            <a:custGeom>
              <a:avLst/>
              <a:gdLst/>
              <a:ahLst/>
              <a:cxnLst/>
              <a:rect l="l" t="t" r="r" b="b"/>
              <a:pathLst>
                <a:path w="285750" h="419100">
                  <a:moveTo>
                    <a:pt x="285750" y="0"/>
                  </a:moveTo>
                  <a:lnTo>
                    <a:pt x="0" y="209550"/>
                  </a:lnTo>
                  <a:lnTo>
                    <a:pt x="285750" y="419100"/>
                  </a:lnTo>
                  <a:close/>
                </a:path>
              </a:pathLst>
            </a:custGeom>
            <a:solidFill>
              <a:srgbClr val="16314C"/>
            </a:solidFill>
            <a:ln w="19050">
              <a:solidFill>
                <a:schemeClr val="dk1"/>
              </a:solidFill>
              <a:round/>
            </a:ln>
          </p:spPr>
        </p:sp>
        <p:sp>
          <p:nvSpPr>
            <p:cNvPr id="15" name="Ellipse 15"/>
            <p:cNvSpPr/>
            <p:nvPr/>
          </p:nvSpPr>
          <p:spPr>
            <a:xfrm>
              <a:off x="2600325" y="2981325"/>
              <a:ext cx="323850" cy="323850"/>
            </a:xfrm>
            <a:prstGeom prst="ellipse">
              <a:avLst/>
            </a:prstGeom>
            <a:solidFill>
              <a:schemeClr val="lt1"/>
            </a:solidFill>
            <a:ln w="19050">
              <a:solidFill>
                <a:schemeClr val="accent2"/>
              </a:solidFill>
            </a:ln>
          </p:spPr>
        </p:sp>
        <p:sp>
          <p:nvSpPr>
            <p:cNvPr id="16" name="TextBox 16"/>
            <p:cNvSpPr txBox="1"/>
            <p:nvPr/>
          </p:nvSpPr>
          <p:spPr>
            <a:xfrm>
              <a:off x="2699099" y="3048000"/>
              <a:ext cx="126302" cy="293370"/>
            </a:xfrm>
            <a:prstGeom prst="rect">
              <a:avLst/>
            </a:prstGeom>
            <a:noFill/>
            <a:ln>
              <a:noFill/>
            </a:ln>
          </p:spPr>
          <p:txBody>
            <a:bodyPr wrap="none" lIns="0" tIns="0" rIns="0" bIns="0" anchor="t" anchorCtr="0">
              <a:spAutoFit/>
            </a:bodyPr>
            <a:lstStyle/>
            <a:p>
              <a:pPr algn="ctr"/>
              <a:r>
                <a:rPr lang="zh-CN" sz="1500" dirty="0">
                  <a:solidFill>
                    <a:schemeClr val="accent2"/>
                  </a:solidFill>
                  <a:latin typeface="+mj-lt"/>
                  <a:ea typeface="+mj-ea"/>
                  <a:cs typeface="+mj-cs"/>
                </a:rPr>
                <a:t>1</a:t>
              </a:r>
            </a:p>
          </p:txBody>
        </p:sp>
        <p:sp>
          <p:nvSpPr>
            <p:cNvPr id="17" name="Ellipse 17"/>
            <p:cNvSpPr/>
            <p:nvPr/>
          </p:nvSpPr>
          <p:spPr>
            <a:xfrm>
              <a:off x="3743325" y="4238625"/>
              <a:ext cx="323850" cy="323850"/>
            </a:xfrm>
            <a:prstGeom prst="ellipse">
              <a:avLst/>
            </a:prstGeom>
            <a:solidFill>
              <a:schemeClr val="lt1"/>
            </a:solidFill>
            <a:ln w="19050">
              <a:solidFill>
                <a:schemeClr val="accent2"/>
              </a:solidFill>
            </a:ln>
          </p:spPr>
        </p:sp>
        <p:sp>
          <p:nvSpPr>
            <p:cNvPr id="18" name="TextBox 18"/>
            <p:cNvSpPr txBox="1"/>
            <p:nvPr/>
          </p:nvSpPr>
          <p:spPr>
            <a:xfrm>
              <a:off x="3842099" y="4305300"/>
              <a:ext cx="126302" cy="293370"/>
            </a:xfrm>
            <a:prstGeom prst="rect">
              <a:avLst/>
            </a:prstGeom>
            <a:noFill/>
            <a:ln>
              <a:noFill/>
            </a:ln>
          </p:spPr>
          <p:txBody>
            <a:bodyPr wrap="none" lIns="0" tIns="0" rIns="0" bIns="0" anchor="t" anchorCtr="0">
              <a:spAutoFit/>
            </a:bodyPr>
            <a:lstStyle/>
            <a:p>
              <a:pPr algn="ctr"/>
              <a:r>
                <a:rPr lang="zh-CN" sz="1500" dirty="0">
                  <a:solidFill>
                    <a:schemeClr val="accent2"/>
                  </a:solidFill>
                  <a:latin typeface="+mj-lt"/>
                  <a:ea typeface="+mj-ea"/>
                  <a:cs typeface="+mj-cs"/>
                </a:rPr>
                <a:t>2</a:t>
              </a:r>
            </a:p>
          </p:txBody>
        </p:sp>
        <p:sp>
          <p:nvSpPr>
            <p:cNvPr id="19" name="Ellipse 19"/>
            <p:cNvSpPr/>
            <p:nvPr/>
          </p:nvSpPr>
          <p:spPr>
            <a:xfrm>
              <a:off x="5438775" y="5133975"/>
              <a:ext cx="323850" cy="323850"/>
            </a:xfrm>
            <a:prstGeom prst="ellipse">
              <a:avLst/>
            </a:prstGeom>
            <a:solidFill>
              <a:schemeClr val="lt1"/>
            </a:solidFill>
            <a:ln w="19050">
              <a:solidFill>
                <a:schemeClr val="accent2"/>
              </a:solidFill>
            </a:ln>
          </p:spPr>
        </p:sp>
        <p:sp>
          <p:nvSpPr>
            <p:cNvPr id="20" name="TextBox 20"/>
            <p:cNvSpPr txBox="1"/>
            <p:nvPr/>
          </p:nvSpPr>
          <p:spPr>
            <a:xfrm>
              <a:off x="5537549" y="5200650"/>
              <a:ext cx="126302" cy="293370"/>
            </a:xfrm>
            <a:prstGeom prst="rect">
              <a:avLst/>
            </a:prstGeom>
            <a:noFill/>
            <a:ln>
              <a:noFill/>
            </a:ln>
          </p:spPr>
          <p:txBody>
            <a:bodyPr wrap="none" lIns="0" tIns="0" rIns="0" bIns="0" anchor="t" anchorCtr="0">
              <a:spAutoFit/>
            </a:bodyPr>
            <a:lstStyle/>
            <a:p>
              <a:pPr algn="ctr"/>
              <a:r>
                <a:rPr lang="zh-CN" sz="1500" dirty="0">
                  <a:solidFill>
                    <a:schemeClr val="accent2"/>
                  </a:solidFill>
                  <a:latin typeface="+mj-lt"/>
                  <a:ea typeface="+mj-ea"/>
                  <a:cs typeface="+mj-cs"/>
                </a:rPr>
                <a:t>3</a:t>
              </a:r>
            </a:p>
          </p:txBody>
        </p:sp>
        <p:sp>
          <p:nvSpPr>
            <p:cNvPr id="21" name="TextBox 21"/>
            <p:cNvSpPr txBox="1"/>
            <p:nvPr/>
          </p:nvSpPr>
          <p:spPr>
            <a:xfrm>
              <a:off x="3612642" y="2121218"/>
              <a:ext cx="146761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岷江（上游来水）</a:t>
              </a:r>
            </a:p>
          </p:txBody>
        </p:sp>
        <p:sp>
          <p:nvSpPr>
            <p:cNvPr id="22" name="TextBox 22"/>
            <p:cNvSpPr txBox="1"/>
            <p:nvPr/>
          </p:nvSpPr>
          <p:spPr>
            <a:xfrm>
              <a:off x="1212342" y="5188268"/>
              <a:ext cx="37719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外江</a:t>
              </a:r>
            </a:p>
          </p:txBody>
        </p:sp>
        <p:sp>
          <p:nvSpPr>
            <p:cNvPr id="23" name="TextBox 23"/>
            <p:cNvSpPr txBox="1"/>
            <p:nvPr/>
          </p:nvSpPr>
          <p:spPr>
            <a:xfrm>
              <a:off x="5212842" y="4331018"/>
              <a:ext cx="37719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内江</a:t>
              </a:r>
            </a:p>
          </p:txBody>
        </p:sp>
        <p:sp>
          <p:nvSpPr>
            <p:cNvPr id="24" name="TextBox 24"/>
            <p:cNvSpPr txBox="1"/>
            <p:nvPr/>
          </p:nvSpPr>
          <p:spPr>
            <a:xfrm>
              <a:off x="5308092" y="5626418"/>
              <a:ext cx="89514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 成都平原</a:t>
              </a:r>
            </a:p>
          </p:txBody>
        </p:sp>
      </p:grpSp>
      <p:grpSp>
        <p:nvGrpSpPr>
          <p:cNvPr id="30" name="caption-yuzui"/>
          <p:cNvGrpSpPr/>
          <p:nvPr/>
        </p:nvGrpSpPr>
        <p:grpSpPr>
          <a:xfrm>
            <a:off x="7639050" y="2324100"/>
            <a:ext cx="2704338" cy="786384"/>
            <a:chOff x="7639050" y="2324100"/>
            <a:chExt cx="2704338" cy="786384"/>
          </a:xfrm>
        </p:grpSpPr>
        <p:sp>
          <p:nvSpPr>
            <p:cNvPr id="26" name="Ellipse 26"/>
            <p:cNvSpPr/>
            <p:nvPr/>
          </p:nvSpPr>
          <p:spPr>
            <a:xfrm>
              <a:off x="7639050" y="2324100"/>
              <a:ext cx="342900" cy="342900"/>
            </a:xfrm>
            <a:prstGeom prst="ellipse">
              <a:avLst/>
            </a:prstGeom>
            <a:solidFill>
              <a:schemeClr val="accent2"/>
            </a:solidFill>
            <a:ln>
              <a:noFill/>
            </a:ln>
          </p:spPr>
        </p:sp>
        <p:sp>
          <p:nvSpPr>
            <p:cNvPr id="27" name="TextBox 27"/>
            <p:cNvSpPr txBox="1"/>
            <p:nvPr/>
          </p:nvSpPr>
          <p:spPr>
            <a:xfrm>
              <a:off x="7747349" y="2400300"/>
              <a:ext cx="126302" cy="293370"/>
            </a:xfrm>
            <a:prstGeom prst="rect">
              <a:avLst/>
            </a:prstGeom>
            <a:noFill/>
            <a:ln>
              <a:noFill/>
            </a:ln>
          </p:spPr>
          <p:txBody>
            <a:bodyPr wrap="none" lIns="0" tIns="0" rIns="0" bIns="0" anchor="t" anchorCtr="0">
              <a:spAutoFit/>
            </a:bodyPr>
            <a:lstStyle/>
            <a:p>
              <a:pPr algn="ctr"/>
              <a:r>
                <a:rPr lang="zh-CN" sz="1500" dirty="0">
                  <a:solidFill>
                    <a:srgbClr val="0B1B2E"/>
                  </a:solidFill>
                  <a:latin typeface="+mj-lt"/>
                  <a:ea typeface="+mj-ea"/>
                  <a:cs typeface="+mj-cs"/>
                </a:rPr>
                <a:t>1</a:t>
              </a:r>
            </a:p>
          </p:txBody>
        </p:sp>
        <p:sp>
          <p:nvSpPr>
            <p:cNvPr id="28" name="TextBox 28"/>
            <p:cNvSpPr txBox="1"/>
            <p:nvPr/>
          </p:nvSpPr>
          <p:spPr>
            <a:xfrm>
              <a:off x="8141208" y="2331720"/>
              <a:ext cx="670560"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鱼嘴</a:t>
              </a:r>
            </a:p>
          </p:txBody>
        </p:sp>
        <p:sp>
          <p:nvSpPr>
            <p:cNvPr id="29" name="TextBox 29"/>
            <p:cNvSpPr txBox="1"/>
            <p:nvPr/>
          </p:nvSpPr>
          <p:spPr>
            <a:xfrm>
              <a:off x="8144256" y="2758440"/>
              <a:ext cx="2199132"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把岷江分成内外两江</a:t>
              </a:r>
            </a:p>
          </p:txBody>
        </p:sp>
      </p:grpSp>
      <p:grpSp>
        <p:nvGrpSpPr>
          <p:cNvPr id="35" name="caption-feishayan"/>
          <p:cNvGrpSpPr/>
          <p:nvPr/>
        </p:nvGrpSpPr>
        <p:grpSpPr>
          <a:xfrm>
            <a:off x="7639050" y="3562350"/>
            <a:ext cx="3188970" cy="786384"/>
            <a:chOff x="7639050" y="3562350"/>
            <a:chExt cx="3188970" cy="786384"/>
          </a:xfrm>
        </p:grpSpPr>
        <p:sp>
          <p:nvSpPr>
            <p:cNvPr id="31" name="Ellipse 31"/>
            <p:cNvSpPr/>
            <p:nvPr/>
          </p:nvSpPr>
          <p:spPr>
            <a:xfrm>
              <a:off x="7639050" y="3562350"/>
              <a:ext cx="342900" cy="342900"/>
            </a:xfrm>
            <a:prstGeom prst="ellipse">
              <a:avLst/>
            </a:prstGeom>
            <a:solidFill>
              <a:schemeClr val="accent2"/>
            </a:solidFill>
            <a:ln>
              <a:noFill/>
            </a:ln>
          </p:spPr>
        </p:sp>
        <p:sp>
          <p:nvSpPr>
            <p:cNvPr id="32" name="TextBox 32"/>
            <p:cNvSpPr txBox="1"/>
            <p:nvPr/>
          </p:nvSpPr>
          <p:spPr>
            <a:xfrm>
              <a:off x="7747349" y="3638550"/>
              <a:ext cx="126302" cy="293370"/>
            </a:xfrm>
            <a:prstGeom prst="rect">
              <a:avLst/>
            </a:prstGeom>
            <a:noFill/>
            <a:ln>
              <a:noFill/>
            </a:ln>
          </p:spPr>
          <p:txBody>
            <a:bodyPr wrap="none" lIns="0" tIns="0" rIns="0" bIns="0" anchor="t" anchorCtr="0">
              <a:spAutoFit/>
            </a:bodyPr>
            <a:lstStyle/>
            <a:p>
              <a:pPr algn="ctr"/>
              <a:r>
                <a:rPr lang="zh-CN" sz="1500" dirty="0">
                  <a:solidFill>
                    <a:srgbClr val="0B1B2E"/>
                  </a:solidFill>
                  <a:latin typeface="+mj-lt"/>
                  <a:ea typeface="+mj-ea"/>
                  <a:cs typeface="+mj-cs"/>
                </a:rPr>
                <a:t>2</a:t>
              </a:r>
            </a:p>
          </p:txBody>
        </p:sp>
        <p:sp>
          <p:nvSpPr>
            <p:cNvPr id="33" name="TextBox 33"/>
            <p:cNvSpPr txBox="1"/>
            <p:nvPr/>
          </p:nvSpPr>
          <p:spPr>
            <a:xfrm>
              <a:off x="8141208" y="3569970"/>
              <a:ext cx="993648"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飞沙堰</a:t>
              </a:r>
            </a:p>
          </p:txBody>
        </p:sp>
        <p:sp>
          <p:nvSpPr>
            <p:cNvPr id="34" name="TextBox 34"/>
            <p:cNvSpPr txBox="1"/>
            <p:nvPr/>
          </p:nvSpPr>
          <p:spPr>
            <a:xfrm>
              <a:off x="8144256" y="3996690"/>
              <a:ext cx="2683764"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把多余的水和沙送回外江</a:t>
              </a:r>
            </a:p>
          </p:txBody>
        </p:sp>
      </p:grpSp>
      <p:grpSp>
        <p:nvGrpSpPr>
          <p:cNvPr id="40" name="caption-baopingkou"/>
          <p:cNvGrpSpPr/>
          <p:nvPr/>
        </p:nvGrpSpPr>
        <p:grpSpPr>
          <a:xfrm>
            <a:off x="7639050" y="4800600"/>
            <a:ext cx="3188970" cy="786384"/>
            <a:chOff x="7639050" y="4800600"/>
            <a:chExt cx="3188970" cy="786384"/>
          </a:xfrm>
        </p:grpSpPr>
        <p:sp>
          <p:nvSpPr>
            <p:cNvPr id="36" name="Ellipse 36"/>
            <p:cNvSpPr/>
            <p:nvPr/>
          </p:nvSpPr>
          <p:spPr>
            <a:xfrm>
              <a:off x="7639050" y="4800600"/>
              <a:ext cx="342900" cy="342900"/>
            </a:xfrm>
            <a:prstGeom prst="ellipse">
              <a:avLst/>
            </a:prstGeom>
            <a:solidFill>
              <a:schemeClr val="accent2"/>
            </a:solidFill>
            <a:ln>
              <a:noFill/>
            </a:ln>
          </p:spPr>
        </p:sp>
        <p:sp>
          <p:nvSpPr>
            <p:cNvPr id="37" name="TextBox 37"/>
            <p:cNvSpPr txBox="1"/>
            <p:nvPr/>
          </p:nvSpPr>
          <p:spPr>
            <a:xfrm>
              <a:off x="7747349" y="4876800"/>
              <a:ext cx="126302" cy="293370"/>
            </a:xfrm>
            <a:prstGeom prst="rect">
              <a:avLst/>
            </a:prstGeom>
            <a:noFill/>
            <a:ln>
              <a:noFill/>
            </a:ln>
          </p:spPr>
          <p:txBody>
            <a:bodyPr wrap="none" lIns="0" tIns="0" rIns="0" bIns="0" anchor="t" anchorCtr="0">
              <a:spAutoFit/>
            </a:bodyPr>
            <a:lstStyle/>
            <a:p>
              <a:pPr algn="ctr"/>
              <a:r>
                <a:rPr lang="zh-CN" sz="1500" dirty="0">
                  <a:solidFill>
                    <a:srgbClr val="0B1B2E"/>
                  </a:solidFill>
                  <a:latin typeface="+mj-lt"/>
                  <a:ea typeface="+mj-ea"/>
                  <a:cs typeface="+mj-cs"/>
                </a:rPr>
                <a:t>3</a:t>
              </a:r>
            </a:p>
          </p:txBody>
        </p:sp>
        <p:sp>
          <p:nvSpPr>
            <p:cNvPr id="38" name="TextBox 38"/>
            <p:cNvSpPr txBox="1"/>
            <p:nvPr/>
          </p:nvSpPr>
          <p:spPr>
            <a:xfrm>
              <a:off x="8141208" y="4808220"/>
              <a:ext cx="993648"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宝瓶口</a:t>
              </a:r>
            </a:p>
          </p:txBody>
        </p:sp>
        <p:sp>
          <p:nvSpPr>
            <p:cNvPr id="39" name="TextBox 39"/>
            <p:cNvSpPr txBox="1"/>
            <p:nvPr/>
          </p:nvSpPr>
          <p:spPr>
            <a:xfrm>
              <a:off x="8144256" y="5234940"/>
              <a:ext cx="2683764"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控制进入成都平原的水量</a:t>
              </a:r>
            </a:p>
          </p:txBody>
        </p:sp>
      </p:grpSp>
      <p:grpSp>
        <p:nvGrpSpPr>
          <p:cNvPr id="42" name="elevation-note"/>
          <p:cNvGrpSpPr/>
          <p:nvPr/>
        </p:nvGrpSpPr>
        <p:grpSpPr>
          <a:xfrm>
            <a:off x="7651242" y="5721668"/>
            <a:ext cx="2785205" cy="264033"/>
            <a:chOff x="7651242" y="5721668"/>
            <a:chExt cx="2785205" cy="264033"/>
          </a:xfrm>
        </p:grpSpPr>
        <p:sp>
          <p:nvSpPr>
            <p:cNvPr id="41" name="TextBox 41"/>
            <p:cNvSpPr txBox="1"/>
            <p:nvPr/>
          </p:nvSpPr>
          <p:spPr>
            <a:xfrm>
              <a:off x="7651242" y="5721668"/>
              <a:ext cx="2785205"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渠首海拔 726 米，成都平原最高点</a:t>
              </a:r>
            </a:p>
          </p:txBody>
        </p:sp>
      </p:grpSp>
      <p:grpSp>
        <p:nvGrpSpPr>
          <p:cNvPr id="46" name="page-footer"/>
          <p:cNvGrpSpPr/>
          <p:nvPr/>
        </p:nvGrpSpPr>
        <p:grpSpPr>
          <a:xfrm>
            <a:off x="679704" y="6096000"/>
            <a:ext cx="10832592" cy="371856"/>
            <a:chOff x="679704" y="6096000"/>
            <a:chExt cx="10832592" cy="371856"/>
          </a:xfrm>
        </p:grpSpPr>
        <p:sp>
          <p:nvSpPr>
            <p:cNvPr id="43" name="Line 43"/>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44" name="TextBox 44"/>
            <p:cNvSpPr txBox="1"/>
            <p:nvPr/>
          </p:nvSpPr>
          <p:spPr>
            <a:xfrm>
              <a:off x="679704" y="6233160"/>
              <a:ext cx="82667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示意图为本讲整理绘制，仅示相对位置与水流顺序，不按实际比例。来源：水利文明网（2022）；UNESCO（2000）</a:t>
              </a:r>
            </a:p>
          </p:txBody>
        </p:sp>
        <p:sp>
          <p:nvSpPr>
            <p:cNvPr id="45" name="TextBox 45"/>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04 / 14</a:t>
              </a:r>
            </a:p>
          </p:txBody>
        </p:sp>
      </p:grpSp>
    </p:spTree>
  </p:cSld>
  <p:clrMapOvr>
    <a:masterClrMapping/>
  </p:clrMapOvr>
  <p:transitio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1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150"/>
                            </p:stCondLst>
                            <p:childTnLst>
                              <p:par>
                                <p:cTn id="13" presetID="10" presetClass="entr" presetSubtype="0" fill="hold" grpId="0" nodeType="afterEffect">
                                  <p:stCondLst>
                                    <p:cond delay="15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800"/>
                                        <p:tgtEl>
                                          <p:spTgt spid="25"/>
                                        </p:tgtEl>
                                      </p:cBhvr>
                                    </p:animEffect>
                                  </p:childTnLst>
                                </p:cTn>
                              </p:par>
                            </p:childTnLst>
                          </p:cTn>
                        </p:par>
                        <p:par>
                          <p:cTn id="16" fill="hold">
                            <p:stCondLst>
                              <p:cond delay="2100"/>
                            </p:stCondLst>
                            <p:childTnLst>
                              <p:par>
                                <p:cTn id="17" presetID="10" presetClass="entr" presetSubtype="0" fill="hold" grpId="0" nodeType="afterEffect">
                                  <p:stCondLst>
                                    <p:cond delay="15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400"/>
                                        <p:tgtEl>
                                          <p:spTgt spid="30"/>
                                        </p:tgtEl>
                                      </p:cBhvr>
                                    </p:animEffect>
                                  </p:childTnLst>
                                </p:cTn>
                              </p:par>
                            </p:childTnLst>
                          </p:cTn>
                        </p:par>
                        <p:par>
                          <p:cTn id="20" fill="hold">
                            <p:stCondLst>
                              <p:cond delay="2650"/>
                            </p:stCondLst>
                            <p:childTnLst>
                              <p:par>
                                <p:cTn id="21" presetID="10" presetClass="entr" presetSubtype="0" fill="hold" grpId="0" nodeType="afterEffect">
                                  <p:stCondLst>
                                    <p:cond delay="15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400"/>
                                        <p:tgtEl>
                                          <p:spTgt spid="35"/>
                                        </p:tgtEl>
                                      </p:cBhvr>
                                    </p:animEffect>
                                  </p:childTnLst>
                                </p:cTn>
                              </p:par>
                            </p:childTnLst>
                          </p:cTn>
                        </p:par>
                        <p:par>
                          <p:cTn id="24" fill="hold">
                            <p:stCondLst>
                              <p:cond delay="3200"/>
                            </p:stCondLst>
                            <p:childTnLst>
                              <p:par>
                                <p:cTn id="25" presetID="10" presetClass="entr" presetSubtype="0" fill="hold" grpId="0" nodeType="afterEffect">
                                  <p:stCondLst>
                                    <p:cond delay="15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400"/>
                                        <p:tgtEl>
                                          <p:spTgt spid="40"/>
                                        </p:tgtEl>
                                      </p:cBhvr>
                                    </p:animEffect>
                                  </p:childTnLst>
                                </p:cTn>
                              </p:par>
                            </p:childTnLst>
                          </p:cTn>
                        </p:par>
                        <p:par>
                          <p:cTn id="28" fill="hold">
                            <p:stCondLst>
                              <p:cond delay="3750"/>
                            </p:stCondLst>
                            <p:childTnLst>
                              <p:par>
                                <p:cTn id="29" presetID="10" presetClass="entr" presetSubtype="0" fill="hold" grpId="0" nodeType="afterEffect">
                                  <p:stCondLst>
                                    <p:cond delay="15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4" name="page-title"/>
          <p:cNvGrpSpPr/>
          <p:nvPr/>
        </p:nvGrpSpPr>
        <p:grpSpPr>
          <a:xfrm>
            <a:off x="669798" y="688658"/>
            <a:ext cx="6816852" cy="616077"/>
            <a:chOff x="669798" y="688658"/>
            <a:chExt cx="6816852" cy="616077"/>
          </a:xfrm>
        </p:grpSpPr>
        <p:sp>
          <p:nvSpPr>
            <p:cNvPr id="3" name="TextBox 3"/>
            <p:cNvSpPr txBox="1"/>
            <p:nvPr/>
          </p:nvSpPr>
          <p:spPr>
            <a:xfrm>
              <a:off x="669798" y="688658"/>
              <a:ext cx="6816852"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鱼嘴：把一条江分成会看季节的两条</a:t>
              </a:r>
            </a:p>
          </p:txBody>
        </p:sp>
      </p:grpSp>
      <p:grpSp>
        <p:nvGrpSpPr>
          <p:cNvPr id="6" name="page-lead"/>
          <p:cNvGrpSpPr/>
          <p:nvPr/>
        </p:nvGrpSpPr>
        <p:grpSpPr>
          <a:xfrm>
            <a:off x="674370" y="1357312"/>
            <a:ext cx="7958709" cy="440055"/>
            <a:chOff x="674370" y="1357312"/>
            <a:chExt cx="7958709" cy="440055"/>
          </a:xfrm>
        </p:grpSpPr>
        <p:sp>
          <p:nvSpPr>
            <p:cNvPr id="5" name="TextBox 5"/>
            <p:cNvSpPr txBox="1"/>
            <p:nvPr/>
          </p:nvSpPr>
          <p:spPr>
            <a:xfrm>
              <a:off x="674370" y="1357312"/>
              <a:ext cx="7958709"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它的作用是"平旱潦，分四六"——不靠闸门，靠河床与堤形。</a:t>
              </a:r>
            </a:p>
          </p:txBody>
        </p:sp>
      </p:grpSp>
      <p:grpSp>
        <p:nvGrpSpPr>
          <p:cNvPr id="16" name="!!weir-figure"/>
          <p:cNvGrpSpPr/>
          <p:nvPr/>
        </p:nvGrpSpPr>
        <p:grpSpPr>
          <a:xfrm>
            <a:off x="850392" y="1905000"/>
            <a:ext cx="4723638" cy="3928301"/>
            <a:chOff x="850392" y="1905000"/>
            <a:chExt cx="4723638" cy="3928301"/>
          </a:xfrm>
        </p:grpSpPr>
        <p:sp>
          <p:nvSpPr>
            <p:cNvPr id="7" name="closeup-upstream"/>
            <p:cNvSpPr/>
            <p:nvPr/>
          </p:nvSpPr>
          <p:spPr>
            <a:xfrm>
              <a:off x="3057525" y="1905000"/>
              <a:ext cx="9525" cy="952500"/>
            </a:xfrm>
            <a:custGeom>
              <a:avLst/>
              <a:gdLst/>
              <a:ahLst/>
              <a:cxnLst/>
              <a:rect l="l" t="t" r="r" b="b"/>
              <a:pathLst>
                <a:path w="9525" h="952500">
                  <a:moveTo>
                    <a:pt x="0" y="0"/>
                  </a:moveTo>
                  <a:lnTo>
                    <a:pt x="0" y="952500"/>
                  </a:lnTo>
                </a:path>
              </a:pathLst>
            </a:custGeom>
            <a:noFill/>
            <a:ln w="438150">
              <a:solidFill>
                <a:schemeClr val="accent1"/>
              </a:solidFill>
            </a:ln>
          </p:spPr>
        </p:sp>
        <p:sp>
          <p:nvSpPr>
            <p:cNvPr id="8" name="closeup-outer-river"/>
            <p:cNvSpPr/>
            <p:nvPr/>
          </p:nvSpPr>
          <p:spPr>
            <a:xfrm>
              <a:off x="1428750" y="2952750"/>
              <a:ext cx="1333500" cy="2647950"/>
            </a:xfrm>
            <a:custGeom>
              <a:avLst/>
              <a:gdLst/>
              <a:ahLst/>
              <a:cxnLst/>
              <a:rect l="l" t="t" r="r" b="b"/>
              <a:pathLst>
                <a:path w="1333500" h="2647950">
                  <a:moveTo>
                    <a:pt x="1333500" y="0"/>
                  </a:moveTo>
                  <a:cubicBezTo>
                    <a:pt x="857250" y="666750"/>
                    <a:pt x="381000" y="1524000"/>
                    <a:pt x="0" y="2647950"/>
                  </a:cubicBezTo>
                </a:path>
              </a:pathLst>
            </a:custGeom>
            <a:noFill/>
            <a:ln w="381000" cap="rnd">
              <a:solidFill>
                <a:schemeClr val="accent1"/>
              </a:solidFill>
            </a:ln>
          </p:spPr>
        </p:sp>
        <p:sp>
          <p:nvSpPr>
            <p:cNvPr id="9" name="closeup-inner-river"/>
            <p:cNvSpPr/>
            <p:nvPr/>
          </p:nvSpPr>
          <p:spPr>
            <a:xfrm>
              <a:off x="3352800" y="2952750"/>
              <a:ext cx="1409700" cy="2647950"/>
            </a:xfrm>
            <a:custGeom>
              <a:avLst/>
              <a:gdLst/>
              <a:ahLst/>
              <a:cxnLst/>
              <a:rect l="l" t="t" r="r" b="b"/>
              <a:pathLst>
                <a:path w="1409700" h="2647950">
                  <a:moveTo>
                    <a:pt x="0" y="0"/>
                  </a:moveTo>
                  <a:cubicBezTo>
                    <a:pt x="495300" y="666750"/>
                    <a:pt x="1028700" y="1524000"/>
                    <a:pt x="1409700" y="2647950"/>
                  </a:cubicBezTo>
                </a:path>
              </a:pathLst>
            </a:custGeom>
            <a:noFill/>
            <a:ln w="381000" cap="rnd">
              <a:solidFill>
                <a:schemeClr val="accent1"/>
              </a:solidFill>
            </a:ln>
          </p:spPr>
        </p:sp>
        <p:sp>
          <p:nvSpPr>
            <p:cNvPr id="10" name="closeup-yuzui"/>
            <p:cNvSpPr/>
            <p:nvPr/>
          </p:nvSpPr>
          <p:spPr>
            <a:xfrm>
              <a:off x="2647950" y="2762250"/>
              <a:ext cx="819150" cy="1428750"/>
            </a:xfrm>
            <a:custGeom>
              <a:avLst/>
              <a:gdLst/>
              <a:ahLst/>
              <a:cxnLst/>
              <a:rect l="l" t="t" r="r" b="b"/>
              <a:pathLst>
                <a:path w="819150" h="1428750">
                  <a:moveTo>
                    <a:pt x="409575" y="0"/>
                  </a:moveTo>
                  <a:lnTo>
                    <a:pt x="819150" y="571500"/>
                  </a:lnTo>
                  <a:lnTo>
                    <a:pt x="742950" y="1428750"/>
                  </a:lnTo>
                  <a:lnTo>
                    <a:pt x="76200" y="1428750"/>
                  </a:lnTo>
                  <a:lnTo>
                    <a:pt x="0" y="571500"/>
                  </a:lnTo>
                  <a:close/>
                </a:path>
              </a:pathLst>
            </a:custGeom>
            <a:solidFill>
              <a:srgbClr val="16314C"/>
            </a:solidFill>
            <a:ln w="28575">
              <a:solidFill>
                <a:schemeClr val="accent2"/>
              </a:solidFill>
              <a:round/>
            </a:ln>
          </p:spPr>
        </p:sp>
        <p:sp>
          <p:nvSpPr>
            <p:cNvPr id="11" name="TextBox 11"/>
            <p:cNvSpPr txBox="1"/>
            <p:nvPr/>
          </p:nvSpPr>
          <p:spPr>
            <a:xfrm>
              <a:off x="2806065" y="4320540"/>
              <a:ext cx="502920" cy="352044"/>
            </a:xfrm>
            <a:prstGeom prst="rect">
              <a:avLst/>
            </a:prstGeom>
            <a:noFill/>
            <a:ln>
              <a:noFill/>
            </a:ln>
          </p:spPr>
          <p:txBody>
            <a:bodyPr wrap="none" lIns="0" tIns="0" rIns="0" bIns="0" anchor="t" anchorCtr="0">
              <a:spAutoFit/>
            </a:bodyPr>
            <a:lstStyle/>
            <a:p>
              <a:pPr algn="ctr"/>
              <a:r>
                <a:rPr lang="zh-CN" sz="1800" dirty="0">
                  <a:solidFill>
                    <a:schemeClr val="accent2"/>
                  </a:solidFill>
                  <a:latin typeface="+mj-lt"/>
                  <a:ea typeface="+mj-ea"/>
                  <a:cs typeface="+mj-cs"/>
                </a:rPr>
                <a:t>鱼嘴</a:t>
              </a:r>
            </a:p>
          </p:txBody>
        </p:sp>
        <p:sp>
          <p:nvSpPr>
            <p:cNvPr id="12" name="TextBox 12"/>
            <p:cNvSpPr txBox="1"/>
            <p:nvPr/>
          </p:nvSpPr>
          <p:spPr>
            <a:xfrm>
              <a:off x="3345942" y="2140268"/>
              <a:ext cx="37719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岷江</a:t>
              </a:r>
            </a:p>
          </p:txBody>
        </p:sp>
        <p:sp>
          <p:nvSpPr>
            <p:cNvPr id="13" name="TextBox 13"/>
            <p:cNvSpPr txBox="1"/>
            <p:nvPr/>
          </p:nvSpPr>
          <p:spPr>
            <a:xfrm>
              <a:off x="983742" y="5112068"/>
              <a:ext cx="110413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外江（泄洪）</a:t>
              </a:r>
            </a:p>
          </p:txBody>
        </p:sp>
        <p:sp>
          <p:nvSpPr>
            <p:cNvPr id="14" name="TextBox 14"/>
            <p:cNvSpPr txBox="1"/>
            <p:nvPr/>
          </p:nvSpPr>
          <p:spPr>
            <a:xfrm>
              <a:off x="4469892" y="4807268"/>
              <a:ext cx="110413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内江（灌溉）</a:t>
              </a:r>
            </a:p>
          </p:txBody>
        </p:sp>
        <p:sp>
          <p:nvSpPr>
            <p:cNvPr id="15" name="TextBox 15"/>
            <p:cNvSpPr txBox="1"/>
            <p:nvPr/>
          </p:nvSpPr>
          <p:spPr>
            <a:xfrm>
              <a:off x="850392" y="5569268"/>
              <a:ext cx="2376297"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图示为鱼嘴分水处的放大示意</a:t>
              </a:r>
            </a:p>
          </p:txBody>
        </p:sp>
      </p:grpSp>
      <p:grpSp>
        <p:nvGrpSpPr>
          <p:cNvPr id="33" name="flow-split-ratio"/>
          <p:cNvGrpSpPr/>
          <p:nvPr/>
        </p:nvGrpSpPr>
        <p:grpSpPr>
          <a:xfrm>
            <a:off x="6039231" y="2359342"/>
            <a:ext cx="5200269" cy="2079308"/>
            <a:chOff x="6039231" y="2359342"/>
            <a:chExt cx="5200269" cy="2079308"/>
          </a:xfrm>
        </p:grpSpPr>
        <p:sp>
          <p:nvSpPr>
            <p:cNvPr id="17" name="Rectangle 17"/>
            <p:cNvSpPr/>
            <p:nvPr/>
          </p:nvSpPr>
          <p:spPr>
            <a:xfrm>
              <a:off x="6667500" y="2381250"/>
              <a:ext cx="152400" cy="152400"/>
            </a:xfrm>
            <a:prstGeom prst="rect">
              <a:avLst/>
            </a:prstGeom>
            <a:solidFill>
              <a:schemeClr val="accent1"/>
            </a:solidFill>
            <a:ln>
              <a:noFill/>
            </a:ln>
          </p:spPr>
        </p:sp>
        <p:sp>
          <p:nvSpPr>
            <p:cNvPr id="18" name="TextBox 18"/>
            <p:cNvSpPr txBox="1"/>
            <p:nvPr/>
          </p:nvSpPr>
          <p:spPr>
            <a:xfrm>
              <a:off x="6889242" y="2359342"/>
              <a:ext cx="377190"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内江</a:t>
              </a:r>
            </a:p>
          </p:txBody>
        </p:sp>
        <p:sp>
          <p:nvSpPr>
            <p:cNvPr id="19" name="Rectangle 19"/>
            <p:cNvSpPr/>
            <p:nvPr/>
          </p:nvSpPr>
          <p:spPr>
            <a:xfrm>
              <a:off x="7810500" y="2381250"/>
              <a:ext cx="152400" cy="152400"/>
            </a:xfrm>
            <a:prstGeom prst="rect">
              <a:avLst/>
            </a:prstGeom>
            <a:solidFill>
              <a:schemeClr val="accent3"/>
            </a:solidFill>
            <a:ln>
              <a:noFill/>
            </a:ln>
          </p:spPr>
        </p:sp>
        <p:sp>
          <p:nvSpPr>
            <p:cNvPr id="20" name="TextBox 20"/>
            <p:cNvSpPr txBox="1"/>
            <p:nvPr/>
          </p:nvSpPr>
          <p:spPr>
            <a:xfrm>
              <a:off x="8032242" y="2359342"/>
              <a:ext cx="377190"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外江</a:t>
              </a:r>
            </a:p>
          </p:txBody>
        </p:sp>
        <p:grpSp>
          <p:nvGrpSpPr>
            <p:cNvPr id="30" name="flow-split-ratio-chartArea"/>
            <p:cNvGrpSpPr/>
            <p:nvPr/>
          </p:nvGrpSpPr>
          <p:grpSpPr>
            <a:xfrm>
              <a:off x="6667500" y="2724150"/>
              <a:ext cx="4572000" cy="1714500"/>
              <a:chOff x="6667500" y="2724150"/>
              <a:chExt cx="4572000" cy="1714500"/>
            </a:xfrm>
          </p:grpSpPr>
          <p:sp>
            <p:nvSpPr>
              <p:cNvPr id="21" name="Line 21"/>
              <p:cNvSpPr/>
              <p:nvPr/>
            </p:nvSpPr>
            <p:spPr>
              <a:xfrm>
                <a:off x="6667500" y="2724150"/>
                <a:ext cx="9525" cy="1714500"/>
              </a:xfrm>
              <a:custGeom>
                <a:avLst/>
                <a:gdLst/>
                <a:ahLst/>
                <a:cxnLst/>
                <a:rect l="l" t="t" r="r" b="b"/>
                <a:pathLst>
                  <a:path w="9525" h="1714500">
                    <a:moveTo>
                      <a:pt x="0" y="0"/>
                    </a:moveTo>
                    <a:lnTo>
                      <a:pt x="0" y="1714500"/>
                    </a:lnTo>
                  </a:path>
                </a:pathLst>
              </a:custGeom>
              <a:noFill/>
              <a:ln w="19050">
                <a:solidFill>
                  <a:schemeClr val="accent6"/>
                </a:solidFill>
              </a:ln>
            </p:spPr>
          </p:sp>
          <p:sp>
            <p:nvSpPr>
              <p:cNvPr id="22" name="Rectangle 22"/>
              <p:cNvSpPr/>
              <p:nvPr/>
            </p:nvSpPr>
            <p:spPr>
              <a:xfrm>
                <a:off x="6667500" y="2905125"/>
                <a:ext cx="2743200" cy="533400"/>
              </a:xfrm>
              <a:prstGeom prst="rect">
                <a:avLst/>
              </a:prstGeom>
              <a:solidFill>
                <a:schemeClr val="accent1"/>
              </a:solidFill>
              <a:ln>
                <a:noFill/>
              </a:ln>
            </p:spPr>
          </p:sp>
          <p:sp>
            <p:nvSpPr>
              <p:cNvPr id="23" name="Rectangle 23"/>
              <p:cNvSpPr/>
              <p:nvPr/>
            </p:nvSpPr>
            <p:spPr>
              <a:xfrm>
                <a:off x="9410700" y="2905125"/>
                <a:ext cx="1828800" cy="533400"/>
              </a:xfrm>
              <a:prstGeom prst="rect">
                <a:avLst/>
              </a:prstGeom>
              <a:solidFill>
                <a:schemeClr val="accent3"/>
              </a:solidFill>
              <a:ln>
                <a:noFill/>
              </a:ln>
            </p:spPr>
          </p:sp>
          <p:sp>
            <p:nvSpPr>
              <p:cNvPr id="24" name="Rectangle 24"/>
              <p:cNvSpPr/>
              <p:nvPr/>
            </p:nvSpPr>
            <p:spPr>
              <a:xfrm>
                <a:off x="6667500" y="3724275"/>
                <a:ext cx="1828800" cy="533400"/>
              </a:xfrm>
              <a:prstGeom prst="rect">
                <a:avLst/>
              </a:prstGeom>
              <a:solidFill>
                <a:schemeClr val="accent1"/>
              </a:solidFill>
              <a:ln>
                <a:noFill/>
              </a:ln>
            </p:spPr>
          </p:sp>
          <p:sp>
            <p:nvSpPr>
              <p:cNvPr id="25" name="Rectangle 25"/>
              <p:cNvSpPr/>
              <p:nvPr/>
            </p:nvSpPr>
            <p:spPr>
              <a:xfrm>
                <a:off x="8496300" y="3724275"/>
                <a:ext cx="2743200" cy="533400"/>
              </a:xfrm>
              <a:prstGeom prst="rect">
                <a:avLst/>
              </a:prstGeom>
              <a:solidFill>
                <a:schemeClr val="accent3"/>
              </a:solidFill>
              <a:ln>
                <a:noFill/>
              </a:ln>
            </p:spPr>
          </p:sp>
          <p:sp>
            <p:nvSpPr>
              <p:cNvPr id="26" name="TextBox 26"/>
              <p:cNvSpPr txBox="1"/>
              <p:nvPr/>
            </p:nvSpPr>
            <p:spPr>
              <a:xfrm>
                <a:off x="7855730" y="3083242"/>
                <a:ext cx="366740" cy="264033"/>
              </a:xfrm>
              <a:prstGeom prst="rect">
                <a:avLst/>
              </a:prstGeom>
              <a:noFill/>
              <a:ln>
                <a:noFill/>
              </a:ln>
            </p:spPr>
            <p:txBody>
              <a:bodyPr wrap="none" lIns="0" tIns="0" rIns="0" bIns="0" anchor="t" anchorCtr="0">
                <a:spAutoFit/>
              </a:bodyPr>
              <a:lstStyle/>
              <a:p>
                <a:pPr algn="ctr"/>
                <a:r>
                  <a:rPr lang="zh-CN" sz="1350" b="1" dirty="0">
                    <a:solidFill>
                      <a:srgbClr val="0B1B2E"/>
                    </a:solidFill>
                    <a:latin typeface="+mn-lt"/>
                    <a:ea typeface="+mn-ea"/>
                    <a:cs typeface="+mn-cs"/>
                  </a:rPr>
                  <a:t>60%</a:t>
                </a:r>
              </a:p>
            </p:txBody>
          </p:sp>
          <p:sp>
            <p:nvSpPr>
              <p:cNvPr id="27" name="TextBox 27"/>
              <p:cNvSpPr txBox="1"/>
              <p:nvPr/>
            </p:nvSpPr>
            <p:spPr>
              <a:xfrm>
                <a:off x="10141730" y="3083242"/>
                <a:ext cx="366740" cy="264033"/>
              </a:xfrm>
              <a:prstGeom prst="rect">
                <a:avLst/>
              </a:prstGeom>
              <a:noFill/>
              <a:ln>
                <a:noFill/>
              </a:ln>
            </p:spPr>
            <p:txBody>
              <a:bodyPr wrap="none" lIns="0" tIns="0" rIns="0" bIns="0" anchor="t" anchorCtr="0">
                <a:spAutoFit/>
              </a:bodyPr>
              <a:lstStyle/>
              <a:p>
                <a:pPr algn="ctr"/>
                <a:r>
                  <a:rPr lang="zh-CN" sz="1350" b="1" dirty="0">
                    <a:solidFill>
                      <a:srgbClr val="0B1B2E"/>
                    </a:solidFill>
                    <a:latin typeface="+mn-lt"/>
                    <a:ea typeface="+mn-ea"/>
                    <a:cs typeface="+mn-cs"/>
                  </a:rPr>
                  <a:t>40%</a:t>
                </a:r>
              </a:p>
            </p:txBody>
          </p:sp>
          <p:sp>
            <p:nvSpPr>
              <p:cNvPr id="28" name="TextBox 28"/>
              <p:cNvSpPr txBox="1"/>
              <p:nvPr/>
            </p:nvSpPr>
            <p:spPr>
              <a:xfrm>
                <a:off x="7398530" y="3902392"/>
                <a:ext cx="366740" cy="264033"/>
              </a:xfrm>
              <a:prstGeom prst="rect">
                <a:avLst/>
              </a:prstGeom>
              <a:noFill/>
              <a:ln>
                <a:noFill/>
              </a:ln>
            </p:spPr>
            <p:txBody>
              <a:bodyPr wrap="none" lIns="0" tIns="0" rIns="0" bIns="0" anchor="t" anchorCtr="0">
                <a:spAutoFit/>
              </a:bodyPr>
              <a:lstStyle/>
              <a:p>
                <a:pPr algn="ctr"/>
                <a:r>
                  <a:rPr lang="zh-CN" sz="1350" b="1" dirty="0">
                    <a:solidFill>
                      <a:srgbClr val="0B1B2E"/>
                    </a:solidFill>
                    <a:latin typeface="+mn-lt"/>
                    <a:ea typeface="+mn-ea"/>
                    <a:cs typeface="+mn-cs"/>
                  </a:rPr>
                  <a:t>40%</a:t>
                </a:r>
              </a:p>
            </p:txBody>
          </p:sp>
          <p:sp>
            <p:nvSpPr>
              <p:cNvPr id="29" name="TextBox 29"/>
              <p:cNvSpPr txBox="1"/>
              <p:nvPr/>
            </p:nvSpPr>
            <p:spPr>
              <a:xfrm>
                <a:off x="9684530" y="3902392"/>
                <a:ext cx="366740" cy="264033"/>
              </a:xfrm>
              <a:prstGeom prst="rect">
                <a:avLst/>
              </a:prstGeom>
              <a:noFill/>
              <a:ln>
                <a:noFill/>
              </a:ln>
            </p:spPr>
            <p:txBody>
              <a:bodyPr wrap="none" lIns="0" tIns="0" rIns="0" bIns="0" anchor="t" anchorCtr="0">
                <a:spAutoFit/>
              </a:bodyPr>
              <a:lstStyle/>
              <a:p>
                <a:pPr algn="ctr"/>
                <a:r>
                  <a:rPr lang="zh-CN" sz="1350" b="1" dirty="0">
                    <a:solidFill>
                      <a:srgbClr val="0B1B2E"/>
                    </a:solidFill>
                    <a:latin typeface="+mn-lt"/>
                    <a:ea typeface="+mn-ea"/>
                    <a:cs typeface="+mn-cs"/>
                  </a:rPr>
                  <a:t>60%</a:t>
                </a:r>
              </a:p>
            </p:txBody>
          </p:sp>
        </p:grpSp>
        <p:sp>
          <p:nvSpPr>
            <p:cNvPr id="31" name="TextBox 31"/>
            <p:cNvSpPr txBox="1"/>
            <p:nvPr/>
          </p:nvSpPr>
          <p:spPr>
            <a:xfrm>
              <a:off x="6039231" y="3083242"/>
              <a:ext cx="558927"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枯水期</a:t>
              </a:r>
            </a:p>
          </p:txBody>
        </p:sp>
        <p:sp>
          <p:nvSpPr>
            <p:cNvPr id="32" name="TextBox 32"/>
            <p:cNvSpPr txBox="1"/>
            <p:nvPr/>
          </p:nvSpPr>
          <p:spPr>
            <a:xfrm>
              <a:off x="6039231" y="3902392"/>
              <a:ext cx="558927"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洪水期</a:t>
              </a:r>
            </a:p>
          </p:txBody>
        </p:sp>
      </p:grpSp>
      <p:grpSp>
        <p:nvGrpSpPr>
          <p:cNvPr id="40" name="reading-note"/>
          <p:cNvGrpSpPr/>
          <p:nvPr/>
        </p:nvGrpSpPr>
        <p:grpSpPr>
          <a:xfrm>
            <a:off x="6167438" y="4911090"/>
            <a:ext cx="4014406" cy="713994"/>
            <a:chOff x="6167438" y="4911090"/>
            <a:chExt cx="4014406" cy="713994"/>
          </a:xfrm>
        </p:grpSpPr>
        <p:grpSp>
          <p:nvGrpSpPr>
            <p:cNvPr id="38" name="Group 38"/>
            <p:cNvGrpSpPr/>
            <p:nvPr/>
          </p:nvGrpSpPr>
          <p:grpSpPr>
            <a:xfrm>
              <a:off x="6167438" y="4921250"/>
              <a:ext cx="200026" cy="177800"/>
              <a:chOff x="6167438" y="4921250"/>
              <a:chExt cx="200026" cy="177800"/>
            </a:xfrm>
          </p:grpSpPr>
          <p:sp>
            <p:nvSpPr>
              <p:cNvPr id="34" name="Freeform 34"/>
              <p:cNvSpPr/>
              <p:nvPr/>
            </p:nvSpPr>
            <p:spPr>
              <a:xfrm>
                <a:off x="6167438" y="5010150"/>
                <a:ext cx="200026" cy="55563"/>
              </a:xfrm>
              <a:custGeom>
                <a:avLst/>
                <a:gdLst/>
                <a:ahLst/>
                <a:cxnLst/>
                <a:rect l="l" t="t" r="r" b="b"/>
                <a:pathLst>
                  <a:path w="200026" h="55563">
                    <a:moveTo>
                      <a:pt x="200026" y="55563"/>
                    </a:moveTo>
                    <a:lnTo>
                      <a:pt x="111125" y="55563"/>
                    </a:lnTo>
                    <a:lnTo>
                      <a:pt x="72231" y="0"/>
                    </a:lnTo>
                    <a:lnTo>
                      <a:pt x="0" y="0"/>
                    </a:lnTo>
                  </a:path>
                </a:pathLst>
              </a:custGeom>
              <a:noFill/>
              <a:ln w="22225">
                <a:solidFill>
                  <a:schemeClr val="accent2"/>
                </a:solidFill>
              </a:ln>
            </p:spPr>
          </p:sp>
          <p:sp>
            <p:nvSpPr>
              <p:cNvPr id="35" name="Freeform 35"/>
              <p:cNvSpPr/>
              <p:nvPr/>
            </p:nvSpPr>
            <p:spPr>
              <a:xfrm>
                <a:off x="6239725" y="4954588"/>
                <a:ext cx="127739" cy="55563"/>
              </a:xfrm>
              <a:custGeom>
                <a:avLst/>
                <a:gdLst/>
                <a:ahLst/>
                <a:cxnLst/>
                <a:rect l="l" t="t" r="r" b="b"/>
                <a:pathLst>
                  <a:path w="127739" h="55563">
                    <a:moveTo>
                      <a:pt x="127739" y="0"/>
                    </a:moveTo>
                    <a:lnTo>
                      <a:pt x="38838" y="0"/>
                    </a:lnTo>
                    <a:lnTo>
                      <a:pt x="0" y="55563"/>
                    </a:lnTo>
                  </a:path>
                </a:pathLst>
              </a:custGeom>
              <a:noFill/>
              <a:ln w="22225">
                <a:solidFill>
                  <a:schemeClr val="accent2"/>
                </a:solidFill>
              </a:ln>
            </p:spPr>
          </p:sp>
          <p:sp>
            <p:nvSpPr>
              <p:cNvPr id="36" name="Freeform 36"/>
              <p:cNvSpPr/>
              <p:nvPr/>
            </p:nvSpPr>
            <p:spPr>
              <a:xfrm>
                <a:off x="6334126" y="4921250"/>
                <a:ext cx="33338" cy="66675"/>
              </a:xfrm>
              <a:custGeom>
                <a:avLst/>
                <a:gdLst/>
                <a:ahLst/>
                <a:cxnLst/>
                <a:rect l="l" t="t" r="r" b="b"/>
                <a:pathLst>
                  <a:path w="33338" h="66675">
                    <a:moveTo>
                      <a:pt x="0" y="66675"/>
                    </a:moveTo>
                    <a:lnTo>
                      <a:pt x="33338" y="33338"/>
                    </a:lnTo>
                    <a:lnTo>
                      <a:pt x="0" y="0"/>
                    </a:lnTo>
                  </a:path>
                </a:pathLst>
              </a:custGeom>
              <a:noFill/>
              <a:ln w="22225">
                <a:solidFill>
                  <a:schemeClr val="accent2"/>
                </a:solidFill>
              </a:ln>
            </p:spPr>
          </p:sp>
          <p:sp>
            <p:nvSpPr>
              <p:cNvPr id="37" name="Freeform 37"/>
              <p:cNvSpPr/>
              <p:nvPr/>
            </p:nvSpPr>
            <p:spPr>
              <a:xfrm>
                <a:off x="6334126" y="5032375"/>
                <a:ext cx="33338" cy="66675"/>
              </a:xfrm>
              <a:custGeom>
                <a:avLst/>
                <a:gdLst/>
                <a:ahLst/>
                <a:cxnLst/>
                <a:rect l="l" t="t" r="r" b="b"/>
                <a:pathLst>
                  <a:path w="33338" h="66675">
                    <a:moveTo>
                      <a:pt x="0" y="66675"/>
                    </a:moveTo>
                    <a:lnTo>
                      <a:pt x="33338" y="33338"/>
                    </a:lnTo>
                    <a:lnTo>
                      <a:pt x="0" y="0"/>
                    </a:lnTo>
                  </a:path>
                </a:pathLst>
              </a:custGeom>
              <a:noFill/>
              <a:ln w="22225">
                <a:solidFill>
                  <a:schemeClr val="accent2"/>
                </a:solidFill>
              </a:ln>
            </p:spPr>
          </p:sp>
        </p:grpSp>
        <p:sp>
          <p:nvSpPr>
            <p:cNvPr id="39" name="TextBox 39"/>
            <p:cNvSpPr txBox="1"/>
            <p:nvPr/>
          </p:nvSpPr>
          <p:spPr>
            <a:xfrm>
              <a:off x="6505956" y="4911090"/>
              <a:ext cx="367588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dk1"/>
                  </a:solidFill>
                  <a:latin typeface="+mn-lt"/>
                  <a:ea typeface="+mn-ea"/>
                  <a:cs typeface="+mn-cs"/>
                </a:rPr>
                <a:t>怎么读：这一分配随水位自动改变，</a:t>
              </a:r>
              <a:br/>
              <a:r>
                <a:rPr lang="zh-CN" sz="1800" dirty="0">
                  <a:solidFill>
                    <a:schemeClr val="dk1"/>
                  </a:solidFill>
                  <a:latin typeface="+mn-lt"/>
                  <a:ea typeface="+mn-ea"/>
                  <a:cs typeface="+mn-cs"/>
                </a:rPr>
                <a:t>没有人工调节动作。</a:t>
              </a:r>
            </a:p>
          </p:txBody>
        </p:sp>
      </p:grpSp>
      <p:grpSp>
        <p:nvGrpSpPr>
          <p:cNvPr id="44" name="page-footer"/>
          <p:cNvGrpSpPr/>
          <p:nvPr/>
        </p:nvGrpSpPr>
        <p:grpSpPr>
          <a:xfrm>
            <a:off x="679704" y="6096000"/>
            <a:ext cx="10832592" cy="371856"/>
            <a:chOff x="679704" y="6096000"/>
            <a:chExt cx="10832592" cy="371856"/>
          </a:xfrm>
        </p:grpSpPr>
        <p:sp>
          <p:nvSpPr>
            <p:cNvPr id="41" name="Line 41"/>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42" name="TextBox 42"/>
            <p:cNvSpPr txBox="1"/>
            <p:nvPr/>
          </p:nvSpPr>
          <p:spPr>
            <a:xfrm>
              <a:off x="679704" y="6233160"/>
              <a:ext cx="397002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来源：水利文明网《以水为师都江堰》（2022-09-03）</a:t>
              </a:r>
            </a:p>
          </p:txBody>
        </p:sp>
        <p:sp>
          <p:nvSpPr>
            <p:cNvPr id="43" name="TextBox 43"/>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05 / 14</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1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150"/>
                            </p:stCondLst>
                            <p:childTnLst>
                              <p:par>
                                <p:cTn id="13" presetID="22" presetClass="entr" presetSubtype="2" fill="hold" grpId="0" nodeType="afterEffect">
                                  <p:stCondLst>
                                    <p:cond delay="150"/>
                                  </p:stCondLst>
                                  <p:childTnLst>
                                    <p:set>
                                      <p:cBhvr>
                                        <p:cTn id="14" dur="1" fill="hold">
                                          <p:stCondLst>
                                            <p:cond delay="0"/>
                                          </p:stCondLst>
                                        </p:cTn>
                                        <p:tgtEl>
                                          <p:spTgt spid="33"/>
                                        </p:tgtEl>
                                        <p:attrNameLst>
                                          <p:attrName>style.visibility</p:attrName>
                                        </p:attrNameLst>
                                      </p:cBhvr>
                                      <p:to>
                                        <p:strVal val="visible"/>
                                      </p:to>
                                    </p:set>
                                    <p:animEffect transition="in" filter="wipe(right)">
                                      <p:cBhvr>
                                        <p:cTn id="15" dur="800"/>
                                        <p:tgtEl>
                                          <p:spTgt spid="33"/>
                                        </p:tgtEl>
                                      </p:cBhvr>
                                    </p:animEffect>
                                  </p:childTnLst>
                                </p:cTn>
                              </p:par>
                            </p:childTnLst>
                          </p:cTn>
                        </p:par>
                        <p:par>
                          <p:cTn id="16" fill="hold">
                            <p:stCondLst>
                              <p:cond delay="2100"/>
                            </p:stCondLst>
                            <p:childTnLst>
                              <p:par>
                                <p:cTn id="17" presetID="10" presetClass="entr" presetSubtype="0" fill="hold" grpId="0" nodeType="afterEffect">
                                  <p:stCondLst>
                                    <p:cond delay="15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4" name="page-title"/>
          <p:cNvGrpSpPr/>
          <p:nvPr/>
        </p:nvGrpSpPr>
        <p:grpSpPr>
          <a:xfrm>
            <a:off x="669798" y="688658"/>
            <a:ext cx="4696587" cy="616077"/>
            <a:chOff x="669798" y="688658"/>
            <a:chExt cx="4696587" cy="616077"/>
          </a:xfrm>
        </p:grpSpPr>
        <p:sp>
          <p:nvSpPr>
            <p:cNvPr id="3" name="TextBox 3"/>
            <p:cNvSpPr txBox="1"/>
            <p:nvPr/>
          </p:nvSpPr>
          <p:spPr>
            <a:xfrm>
              <a:off x="669798" y="688658"/>
              <a:ext cx="4696587"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飞沙堰：让弯道替人排沙</a:t>
              </a:r>
            </a:p>
          </p:txBody>
        </p:sp>
      </p:grpSp>
      <p:grpSp>
        <p:nvGrpSpPr>
          <p:cNvPr id="6" name="page-lead"/>
          <p:cNvGrpSpPr/>
          <p:nvPr/>
        </p:nvGrpSpPr>
        <p:grpSpPr>
          <a:xfrm>
            <a:off x="674370" y="1357312"/>
            <a:ext cx="7050024" cy="440055"/>
            <a:chOff x="674370" y="1357312"/>
            <a:chExt cx="7050024" cy="440055"/>
          </a:xfrm>
        </p:grpSpPr>
        <p:sp>
          <p:nvSpPr>
            <p:cNvPr id="5" name="TextBox 5"/>
            <p:cNvSpPr txBox="1"/>
            <p:nvPr/>
          </p:nvSpPr>
          <p:spPr>
            <a:xfrm>
              <a:off x="674370" y="1357312"/>
              <a:ext cx="7050024"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这道堰的本事在"低"——水一转弯就自己把沙甩出去。</a:t>
              </a:r>
            </a:p>
          </p:txBody>
        </p:sp>
      </p:grpSp>
      <p:grpSp>
        <p:nvGrpSpPr>
          <p:cNvPr id="18" name="bend-section"/>
          <p:cNvGrpSpPr/>
          <p:nvPr/>
        </p:nvGrpSpPr>
        <p:grpSpPr>
          <a:xfrm>
            <a:off x="1059942" y="1987868"/>
            <a:ext cx="4932083" cy="2950083"/>
            <a:chOff x="1059942" y="1987868"/>
            <a:chExt cx="4932083" cy="2950083"/>
          </a:xfrm>
        </p:grpSpPr>
        <p:sp>
          <p:nvSpPr>
            <p:cNvPr id="7" name="bend-inner-river"/>
            <p:cNvSpPr/>
            <p:nvPr/>
          </p:nvSpPr>
          <p:spPr>
            <a:xfrm>
              <a:off x="1333500" y="2381250"/>
              <a:ext cx="3810000" cy="2428875"/>
            </a:xfrm>
            <a:custGeom>
              <a:avLst/>
              <a:gdLst/>
              <a:ahLst/>
              <a:cxnLst/>
              <a:rect l="l" t="t" r="r" b="b"/>
              <a:pathLst>
                <a:path w="3810000" h="2428875">
                  <a:moveTo>
                    <a:pt x="0" y="95250"/>
                  </a:moveTo>
                  <a:cubicBezTo>
                    <a:pt x="1333500" y="0"/>
                    <a:pt x="2381250" y="361950"/>
                    <a:pt x="3009900" y="1028700"/>
                  </a:cubicBezTo>
                  <a:cubicBezTo>
                    <a:pt x="3505200" y="1552575"/>
                    <a:pt x="3733800" y="2000250"/>
                    <a:pt x="3810000" y="2428875"/>
                  </a:cubicBezTo>
                </a:path>
              </a:pathLst>
            </a:custGeom>
            <a:noFill/>
            <a:ln w="609600" cap="rnd">
              <a:solidFill>
                <a:schemeClr val="accent1"/>
              </a:solidFill>
            </a:ln>
          </p:spPr>
        </p:sp>
        <p:sp>
          <p:nvSpPr>
            <p:cNvPr id="8" name="circulation-1"/>
            <p:cNvSpPr/>
            <p:nvPr/>
          </p:nvSpPr>
          <p:spPr>
            <a:xfrm>
              <a:off x="2324100" y="2247900"/>
              <a:ext cx="292100" cy="647700"/>
            </a:xfrm>
            <a:custGeom>
              <a:avLst/>
              <a:gdLst/>
              <a:ahLst/>
              <a:cxnLst/>
              <a:rect l="l" t="t" r="r" b="b"/>
              <a:pathLst>
                <a:path w="292100" h="647700">
                  <a:moveTo>
                    <a:pt x="0" y="0"/>
                  </a:moveTo>
                  <a:cubicBezTo>
                    <a:pt x="292100" y="215900"/>
                    <a:pt x="292100" y="431800"/>
                    <a:pt x="0" y="647700"/>
                  </a:cubicBezTo>
                </a:path>
              </a:pathLst>
            </a:custGeom>
            <a:noFill/>
            <a:ln w="28575">
              <a:solidFill>
                <a:schemeClr val="accent3"/>
              </a:solidFill>
              <a:tailEnd type="triangle" w="lg" len="lg"/>
            </a:ln>
          </p:spPr>
        </p:sp>
        <p:sp>
          <p:nvSpPr>
            <p:cNvPr id="9" name="circulation-2"/>
            <p:cNvSpPr/>
            <p:nvPr/>
          </p:nvSpPr>
          <p:spPr>
            <a:xfrm>
              <a:off x="3162300" y="2495550"/>
              <a:ext cx="298450" cy="742950"/>
            </a:xfrm>
            <a:custGeom>
              <a:avLst/>
              <a:gdLst/>
              <a:ahLst/>
              <a:cxnLst/>
              <a:rect l="l" t="t" r="r" b="b"/>
              <a:pathLst>
                <a:path w="298450" h="742950">
                  <a:moveTo>
                    <a:pt x="19050" y="0"/>
                  </a:moveTo>
                  <a:cubicBezTo>
                    <a:pt x="298450" y="254000"/>
                    <a:pt x="292100" y="501650"/>
                    <a:pt x="0" y="742950"/>
                  </a:cubicBezTo>
                </a:path>
              </a:pathLst>
            </a:custGeom>
            <a:noFill/>
            <a:ln w="28575">
              <a:solidFill>
                <a:schemeClr val="accent3"/>
              </a:solidFill>
              <a:tailEnd type="triangle" w="lg" len="lg"/>
            </a:ln>
          </p:spPr>
        </p:sp>
        <p:sp>
          <p:nvSpPr>
            <p:cNvPr id="10" name="Line 10"/>
            <p:cNvSpPr/>
            <p:nvPr/>
          </p:nvSpPr>
          <p:spPr>
            <a:xfrm>
              <a:off x="3600450" y="3200400"/>
              <a:ext cx="571500" cy="457200"/>
            </a:xfrm>
            <a:custGeom>
              <a:avLst/>
              <a:gdLst/>
              <a:ahLst/>
              <a:cxnLst/>
              <a:rect l="l" t="t" r="r" b="b"/>
              <a:pathLst>
                <a:path w="571500" h="457200">
                  <a:moveTo>
                    <a:pt x="0" y="0"/>
                  </a:moveTo>
                  <a:lnTo>
                    <a:pt x="571500" y="457200"/>
                  </a:lnTo>
                </a:path>
              </a:pathLst>
            </a:custGeom>
            <a:noFill/>
            <a:ln w="76200" cap="rnd">
              <a:solidFill>
                <a:schemeClr val="accent2"/>
              </a:solidFill>
            </a:ln>
          </p:spPr>
        </p:sp>
        <p:sp>
          <p:nvSpPr>
            <p:cNvPr id="11" name="Line 11"/>
            <p:cNvSpPr/>
            <p:nvPr/>
          </p:nvSpPr>
          <p:spPr>
            <a:xfrm flipH="1">
              <a:off x="2857500" y="3486150"/>
              <a:ext cx="990600" cy="990600"/>
            </a:xfrm>
            <a:prstGeom prst="line">
              <a:avLst/>
            </a:prstGeom>
            <a:noFill/>
            <a:ln w="28575">
              <a:solidFill>
                <a:schemeClr val="accent2"/>
              </a:solidFill>
              <a:tailEnd type="triangle" w="lg" len="lg"/>
            </a:ln>
          </p:spPr>
        </p:sp>
        <p:sp>
          <p:nvSpPr>
            <p:cNvPr id="12" name="TextBox 12"/>
            <p:cNvSpPr txBox="1"/>
            <p:nvPr/>
          </p:nvSpPr>
          <p:spPr>
            <a:xfrm>
              <a:off x="4296156" y="3596640"/>
              <a:ext cx="745236" cy="352044"/>
            </a:xfrm>
            <a:prstGeom prst="rect">
              <a:avLst/>
            </a:prstGeom>
            <a:noFill/>
            <a:ln>
              <a:noFill/>
            </a:ln>
          </p:spPr>
          <p:txBody>
            <a:bodyPr wrap="none" lIns="0" tIns="0" rIns="0" bIns="0" anchor="t" anchorCtr="0">
              <a:spAutoFit/>
            </a:bodyPr>
            <a:lstStyle/>
            <a:p>
              <a:pPr algn="l"/>
              <a:r>
                <a:rPr lang="zh-CN" sz="1800" dirty="0">
                  <a:solidFill>
                    <a:schemeClr val="accent2"/>
                  </a:solidFill>
                  <a:latin typeface="+mj-lt"/>
                  <a:ea typeface="+mj-ea"/>
                  <a:cs typeface="+mj-cs"/>
                </a:rPr>
                <a:t>飞沙堰</a:t>
              </a:r>
            </a:p>
          </p:txBody>
        </p:sp>
        <p:sp>
          <p:nvSpPr>
            <p:cNvPr id="13" name="TextBox 13"/>
            <p:cNvSpPr txBox="1"/>
            <p:nvPr/>
          </p:nvSpPr>
          <p:spPr>
            <a:xfrm>
              <a:off x="1059942" y="1987868"/>
              <a:ext cx="146761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内江（上游来水）</a:t>
              </a:r>
            </a:p>
          </p:txBody>
        </p:sp>
        <p:sp>
          <p:nvSpPr>
            <p:cNvPr id="14" name="TextBox 14"/>
            <p:cNvSpPr txBox="1"/>
            <p:nvPr/>
          </p:nvSpPr>
          <p:spPr>
            <a:xfrm>
              <a:off x="4469892" y="2711768"/>
              <a:ext cx="1522133"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凹岸 · 水深 · 取水</a:t>
              </a:r>
            </a:p>
          </p:txBody>
        </p:sp>
        <p:sp>
          <p:nvSpPr>
            <p:cNvPr id="15" name="TextBox 15"/>
            <p:cNvSpPr txBox="1"/>
            <p:nvPr/>
          </p:nvSpPr>
          <p:spPr>
            <a:xfrm>
              <a:off x="1612392" y="3054668"/>
              <a:ext cx="740664"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弯道环流</a:t>
              </a:r>
            </a:p>
          </p:txBody>
        </p:sp>
        <p:sp>
          <p:nvSpPr>
            <p:cNvPr id="16" name="TextBox 16"/>
            <p:cNvSpPr txBox="1"/>
            <p:nvPr/>
          </p:nvSpPr>
          <p:spPr>
            <a:xfrm>
              <a:off x="1421892" y="4159568"/>
              <a:ext cx="1522133"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凸岸 · 淤沙 · 排沙</a:t>
              </a:r>
            </a:p>
          </p:txBody>
        </p:sp>
        <p:sp>
          <p:nvSpPr>
            <p:cNvPr id="17" name="TextBox 17"/>
            <p:cNvSpPr txBox="1"/>
            <p:nvPr/>
          </p:nvSpPr>
          <p:spPr>
            <a:xfrm>
              <a:off x="2336292" y="4673918"/>
              <a:ext cx="1858347"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多余的水与泥沙 → 外江</a:t>
              </a:r>
            </a:p>
          </p:txBody>
        </p:sp>
      </p:grpSp>
      <p:grpSp>
        <p:nvGrpSpPr>
          <p:cNvPr id="33" name="weir-dimensions"/>
          <p:cNvGrpSpPr/>
          <p:nvPr/>
        </p:nvGrpSpPr>
        <p:grpSpPr>
          <a:xfrm>
            <a:off x="8210550" y="1976438"/>
            <a:ext cx="1657579" cy="2165032"/>
            <a:chOff x="8210550" y="1976438"/>
            <a:chExt cx="1657579" cy="2165032"/>
          </a:xfrm>
        </p:grpSpPr>
        <p:grpSp>
          <p:nvGrpSpPr>
            <p:cNvPr id="28" name="Group 28"/>
            <p:cNvGrpSpPr/>
            <p:nvPr/>
          </p:nvGrpSpPr>
          <p:grpSpPr>
            <a:xfrm>
              <a:off x="8262938" y="1976438"/>
              <a:ext cx="209550" cy="188912"/>
              <a:chOff x="8262938" y="1976438"/>
              <a:chExt cx="209550" cy="188912"/>
            </a:xfrm>
          </p:grpSpPr>
          <p:sp>
            <p:nvSpPr>
              <p:cNvPr id="19" name="Freeform 19"/>
              <p:cNvSpPr/>
              <p:nvPr/>
            </p:nvSpPr>
            <p:spPr>
              <a:xfrm>
                <a:off x="8262938" y="2076450"/>
                <a:ext cx="200026" cy="88900"/>
              </a:xfrm>
              <a:custGeom>
                <a:avLst/>
                <a:gdLst/>
                <a:ahLst/>
                <a:cxnLst/>
                <a:rect l="l" t="t" r="r" b="b"/>
                <a:pathLst>
                  <a:path w="200026" h="88900">
                    <a:moveTo>
                      <a:pt x="187524" y="0"/>
                    </a:moveTo>
                    <a:cubicBezTo>
                      <a:pt x="194425" y="0"/>
                      <a:pt x="200026" y="5690"/>
                      <a:pt x="200026" y="12702"/>
                    </a:cubicBezTo>
                    <a:lnTo>
                      <a:pt x="200026" y="76199"/>
                    </a:lnTo>
                    <a:cubicBezTo>
                      <a:pt x="200026" y="83211"/>
                      <a:pt x="194425" y="88900"/>
                      <a:pt x="187524" y="88900"/>
                    </a:cubicBezTo>
                    <a:lnTo>
                      <a:pt x="11113" y="88900"/>
                    </a:lnTo>
                    <a:cubicBezTo>
                      <a:pt x="4975" y="88900"/>
                      <a:pt x="0" y="83925"/>
                      <a:pt x="0" y="77788"/>
                    </a:cubicBezTo>
                    <a:lnTo>
                      <a:pt x="0" y="12702"/>
                    </a:lnTo>
                    <a:cubicBezTo>
                      <a:pt x="0" y="5690"/>
                      <a:pt x="5601" y="0"/>
                      <a:pt x="12502" y="0"/>
                    </a:cubicBezTo>
                    <a:lnTo>
                      <a:pt x="187524" y="0"/>
                    </a:lnTo>
                  </a:path>
                </a:pathLst>
              </a:custGeom>
              <a:noFill/>
              <a:ln w="22225">
                <a:solidFill>
                  <a:schemeClr val="accent1"/>
                </a:solidFill>
              </a:ln>
            </p:spPr>
          </p:sp>
          <p:sp>
            <p:nvSpPr>
              <p:cNvPr id="20" name="Freeform 20"/>
              <p:cNvSpPr/>
              <p:nvPr/>
            </p:nvSpPr>
            <p:spPr>
              <a:xfrm>
                <a:off x="8329613" y="2076450"/>
                <a:ext cx="9525" cy="22225"/>
              </a:xfrm>
              <a:custGeom>
                <a:avLst/>
                <a:gdLst/>
                <a:ahLst/>
                <a:cxnLst/>
                <a:rect l="l" t="t" r="r" b="b"/>
                <a:pathLst>
                  <a:path w="9525" h="22225">
                    <a:moveTo>
                      <a:pt x="0" y="0"/>
                    </a:moveTo>
                    <a:lnTo>
                      <a:pt x="0" y="22225"/>
                    </a:lnTo>
                  </a:path>
                </a:pathLst>
              </a:custGeom>
              <a:noFill/>
              <a:ln w="22225">
                <a:solidFill>
                  <a:schemeClr val="accent1"/>
                </a:solidFill>
              </a:ln>
            </p:spPr>
          </p:sp>
          <p:sp>
            <p:nvSpPr>
              <p:cNvPr id="21" name="Freeform 21"/>
              <p:cNvSpPr/>
              <p:nvPr/>
            </p:nvSpPr>
            <p:spPr>
              <a:xfrm>
                <a:off x="8296275" y="2076450"/>
                <a:ext cx="9525" cy="33338"/>
              </a:xfrm>
              <a:custGeom>
                <a:avLst/>
                <a:gdLst/>
                <a:ahLst/>
                <a:cxnLst/>
                <a:rect l="l" t="t" r="r" b="b"/>
                <a:pathLst>
                  <a:path w="9525" h="33338">
                    <a:moveTo>
                      <a:pt x="0" y="0"/>
                    </a:moveTo>
                    <a:lnTo>
                      <a:pt x="0" y="33338"/>
                    </a:lnTo>
                  </a:path>
                </a:pathLst>
              </a:custGeom>
              <a:noFill/>
              <a:ln w="22225">
                <a:solidFill>
                  <a:schemeClr val="accent1"/>
                </a:solidFill>
              </a:ln>
            </p:spPr>
          </p:sp>
          <p:sp>
            <p:nvSpPr>
              <p:cNvPr id="22" name="Freeform 22"/>
              <p:cNvSpPr/>
              <p:nvPr/>
            </p:nvSpPr>
            <p:spPr>
              <a:xfrm>
                <a:off x="8362950" y="2076450"/>
                <a:ext cx="9525" cy="33338"/>
              </a:xfrm>
              <a:custGeom>
                <a:avLst/>
                <a:gdLst/>
                <a:ahLst/>
                <a:cxnLst/>
                <a:rect l="l" t="t" r="r" b="b"/>
                <a:pathLst>
                  <a:path w="9525" h="33338">
                    <a:moveTo>
                      <a:pt x="0" y="0"/>
                    </a:moveTo>
                    <a:lnTo>
                      <a:pt x="0" y="33338"/>
                    </a:lnTo>
                  </a:path>
                </a:pathLst>
              </a:custGeom>
              <a:noFill/>
              <a:ln w="22225">
                <a:solidFill>
                  <a:schemeClr val="accent1"/>
                </a:solidFill>
              </a:ln>
            </p:spPr>
          </p:sp>
          <p:sp>
            <p:nvSpPr>
              <p:cNvPr id="23" name="Freeform 23"/>
              <p:cNvSpPr/>
              <p:nvPr/>
            </p:nvSpPr>
            <p:spPr>
              <a:xfrm>
                <a:off x="8429626" y="2076450"/>
                <a:ext cx="9525" cy="33338"/>
              </a:xfrm>
              <a:custGeom>
                <a:avLst/>
                <a:gdLst/>
                <a:ahLst/>
                <a:cxnLst/>
                <a:rect l="l" t="t" r="r" b="b"/>
                <a:pathLst>
                  <a:path w="9525" h="33338">
                    <a:moveTo>
                      <a:pt x="0" y="0"/>
                    </a:moveTo>
                    <a:lnTo>
                      <a:pt x="0" y="33338"/>
                    </a:lnTo>
                  </a:path>
                </a:pathLst>
              </a:custGeom>
              <a:noFill/>
              <a:ln w="22225">
                <a:solidFill>
                  <a:schemeClr val="accent1"/>
                </a:solidFill>
              </a:ln>
            </p:spPr>
          </p:sp>
          <p:sp>
            <p:nvSpPr>
              <p:cNvPr id="24" name="Freeform 24"/>
              <p:cNvSpPr/>
              <p:nvPr/>
            </p:nvSpPr>
            <p:spPr>
              <a:xfrm>
                <a:off x="8396288" y="2076450"/>
                <a:ext cx="9525" cy="22225"/>
              </a:xfrm>
              <a:custGeom>
                <a:avLst/>
                <a:gdLst/>
                <a:ahLst/>
                <a:cxnLst/>
                <a:rect l="l" t="t" r="r" b="b"/>
                <a:pathLst>
                  <a:path w="9525" h="22225">
                    <a:moveTo>
                      <a:pt x="0" y="0"/>
                    </a:moveTo>
                    <a:lnTo>
                      <a:pt x="0" y="22225"/>
                    </a:lnTo>
                  </a:path>
                </a:pathLst>
              </a:custGeom>
              <a:noFill/>
              <a:ln w="22225">
                <a:solidFill>
                  <a:schemeClr val="accent1"/>
                </a:solidFill>
              </a:ln>
            </p:spPr>
          </p:sp>
          <p:sp>
            <p:nvSpPr>
              <p:cNvPr id="25" name="Freeform 25"/>
              <p:cNvSpPr/>
              <p:nvPr/>
            </p:nvSpPr>
            <p:spPr>
              <a:xfrm>
                <a:off x="8262938" y="1976438"/>
                <a:ext cx="9525" cy="44450"/>
              </a:xfrm>
              <a:custGeom>
                <a:avLst/>
                <a:gdLst/>
                <a:ahLst/>
                <a:cxnLst/>
                <a:rect l="l" t="t" r="r" b="b"/>
                <a:pathLst>
                  <a:path w="9525" h="44450">
                    <a:moveTo>
                      <a:pt x="0" y="0"/>
                    </a:moveTo>
                    <a:lnTo>
                      <a:pt x="0" y="44450"/>
                    </a:lnTo>
                  </a:path>
                </a:pathLst>
              </a:custGeom>
              <a:noFill/>
              <a:ln w="22225">
                <a:solidFill>
                  <a:schemeClr val="accent1"/>
                </a:solidFill>
              </a:ln>
            </p:spPr>
          </p:sp>
          <p:sp>
            <p:nvSpPr>
              <p:cNvPr id="26" name="Freeform 26"/>
              <p:cNvSpPr/>
              <p:nvPr/>
            </p:nvSpPr>
            <p:spPr>
              <a:xfrm>
                <a:off x="8262938" y="1998663"/>
                <a:ext cx="200026" cy="9525"/>
              </a:xfrm>
              <a:custGeom>
                <a:avLst/>
                <a:gdLst/>
                <a:ahLst/>
                <a:cxnLst/>
                <a:rect l="l" t="t" r="r" b="b"/>
                <a:pathLst>
                  <a:path w="200026" h="9525">
                    <a:moveTo>
                      <a:pt x="0" y="0"/>
                    </a:moveTo>
                    <a:lnTo>
                      <a:pt x="200026" y="0"/>
                    </a:lnTo>
                  </a:path>
                </a:pathLst>
              </a:custGeom>
              <a:noFill/>
              <a:ln w="22225">
                <a:solidFill>
                  <a:schemeClr val="accent1"/>
                </a:solidFill>
              </a:ln>
            </p:spPr>
          </p:sp>
          <p:sp>
            <p:nvSpPr>
              <p:cNvPr id="27" name="Freeform 27"/>
              <p:cNvSpPr/>
              <p:nvPr/>
            </p:nvSpPr>
            <p:spPr>
              <a:xfrm>
                <a:off x="8462963" y="1976438"/>
                <a:ext cx="9525" cy="44450"/>
              </a:xfrm>
              <a:custGeom>
                <a:avLst/>
                <a:gdLst/>
                <a:ahLst/>
                <a:cxnLst/>
                <a:rect l="l" t="t" r="r" b="b"/>
                <a:pathLst>
                  <a:path w="9525" h="44450">
                    <a:moveTo>
                      <a:pt x="0" y="0"/>
                    </a:moveTo>
                    <a:lnTo>
                      <a:pt x="0" y="44450"/>
                    </a:lnTo>
                  </a:path>
                </a:pathLst>
              </a:custGeom>
              <a:noFill/>
              <a:ln w="22225">
                <a:solidFill>
                  <a:schemeClr val="accent1"/>
                </a:solidFill>
              </a:ln>
            </p:spPr>
          </p:sp>
        </p:grpSp>
        <p:sp>
          <p:nvSpPr>
            <p:cNvPr id="29" name="TextBox 29"/>
            <p:cNvSpPr txBox="1"/>
            <p:nvPr/>
          </p:nvSpPr>
          <p:spPr>
            <a:xfrm>
              <a:off x="8210550" y="2198370"/>
              <a:ext cx="1657579" cy="1047750"/>
            </a:xfrm>
            <a:prstGeom prst="rect">
              <a:avLst/>
            </a:prstGeom>
            <a:noFill/>
            <a:ln>
              <a:noFill/>
            </a:ln>
          </p:spPr>
          <p:txBody>
            <a:bodyPr wrap="none" lIns="0" tIns="0" rIns="0" bIns="0" anchor="t" anchorCtr="0">
              <a:spAutoFit/>
            </a:bodyPr>
            <a:lstStyle/>
            <a:p>
              <a:pPr algn="l"/>
              <a:r>
                <a:rPr lang="zh-CN" sz="5400" dirty="0">
                  <a:solidFill>
                    <a:srgbClr val="EAF3FB"/>
                  </a:solidFill>
                  <a:latin typeface="+mj-lt"/>
                  <a:ea typeface="+mj-ea"/>
                  <a:cs typeface="+mj-cs"/>
                </a:rPr>
                <a:t>240</a:t>
              </a:r>
              <a:r>
                <a:rPr lang="zh-CN" sz="2400" dirty="0">
                  <a:solidFill>
                    <a:schemeClr val="accent5"/>
                  </a:solidFill>
                  <a:latin typeface="+mj-lt"/>
                  <a:ea typeface="+mj-ea"/>
                  <a:cs typeface="+mj-cs"/>
                </a:rPr>
                <a:t xml:space="preserve"> 米</a:t>
              </a:r>
            </a:p>
          </p:txBody>
        </p:sp>
        <p:sp>
          <p:nvSpPr>
            <p:cNvPr id="30" name="TextBox 30"/>
            <p:cNvSpPr txBox="1"/>
            <p:nvPr/>
          </p:nvSpPr>
          <p:spPr>
            <a:xfrm>
              <a:off x="8222742" y="2921318"/>
              <a:ext cx="740664"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堰口宽度</a:t>
              </a:r>
            </a:p>
          </p:txBody>
        </p:sp>
        <p:sp>
          <p:nvSpPr>
            <p:cNvPr id="31" name="TextBox 31"/>
            <p:cNvSpPr txBox="1"/>
            <p:nvPr/>
          </p:nvSpPr>
          <p:spPr>
            <a:xfrm>
              <a:off x="8210550" y="3093720"/>
              <a:ext cx="857936" cy="1047750"/>
            </a:xfrm>
            <a:prstGeom prst="rect">
              <a:avLst/>
            </a:prstGeom>
            <a:noFill/>
            <a:ln>
              <a:noFill/>
            </a:ln>
          </p:spPr>
          <p:txBody>
            <a:bodyPr wrap="none" lIns="0" tIns="0" rIns="0" bIns="0" anchor="t" anchorCtr="0">
              <a:spAutoFit/>
            </a:bodyPr>
            <a:lstStyle/>
            <a:p>
              <a:pPr algn="l"/>
              <a:r>
                <a:rPr lang="zh-CN" sz="5400" dirty="0">
                  <a:solidFill>
                    <a:srgbClr val="EAF3FB"/>
                  </a:solidFill>
                  <a:latin typeface="+mj-lt"/>
                  <a:ea typeface="+mj-ea"/>
                  <a:cs typeface="+mj-cs"/>
                </a:rPr>
                <a:t>2</a:t>
              </a:r>
              <a:r>
                <a:rPr lang="zh-CN" sz="2400" dirty="0">
                  <a:solidFill>
                    <a:schemeClr val="accent5"/>
                  </a:solidFill>
                  <a:latin typeface="+mj-lt"/>
                  <a:ea typeface="+mj-ea"/>
                  <a:cs typeface="+mj-cs"/>
                </a:rPr>
                <a:t xml:space="preserve"> 米</a:t>
              </a:r>
            </a:p>
          </p:txBody>
        </p:sp>
        <p:sp>
          <p:nvSpPr>
            <p:cNvPr id="32" name="TextBox 32"/>
            <p:cNvSpPr txBox="1"/>
            <p:nvPr/>
          </p:nvSpPr>
          <p:spPr>
            <a:xfrm>
              <a:off x="8222742" y="3816668"/>
              <a:ext cx="110413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堰坝高出河床</a:t>
              </a:r>
            </a:p>
          </p:txBody>
        </p:sp>
      </p:grpSp>
      <p:grpSp>
        <p:nvGrpSpPr>
          <p:cNvPr id="38" name="weir-functions"/>
          <p:cNvGrpSpPr/>
          <p:nvPr/>
        </p:nvGrpSpPr>
        <p:grpSpPr>
          <a:xfrm>
            <a:off x="8220456" y="4263390"/>
            <a:ext cx="1956816" cy="1361694"/>
            <a:chOff x="8220456" y="4263390"/>
            <a:chExt cx="1956816" cy="1361694"/>
          </a:xfrm>
        </p:grpSpPr>
        <p:sp>
          <p:nvSpPr>
            <p:cNvPr id="34" name="TextBox 34"/>
            <p:cNvSpPr txBox="1"/>
            <p:nvPr/>
          </p:nvSpPr>
          <p:spPr>
            <a:xfrm>
              <a:off x="8220456" y="4263390"/>
              <a:ext cx="1956816" cy="352044"/>
            </a:xfrm>
            <a:prstGeom prst="rect">
              <a:avLst/>
            </a:prstGeom>
            <a:noFill/>
            <a:ln>
              <a:noFill/>
            </a:ln>
          </p:spPr>
          <p:txBody>
            <a:bodyPr wrap="none" lIns="0" tIns="0" rIns="0" bIns="0" anchor="t" anchorCtr="0">
              <a:spAutoFit/>
            </a:bodyPr>
            <a:lstStyle/>
            <a:p>
              <a:pPr algn="l"/>
              <a:r>
                <a:rPr lang="zh-CN" sz="1800" b="1" dirty="0">
                  <a:solidFill>
                    <a:schemeClr val="dk1"/>
                  </a:solidFill>
                  <a:latin typeface="+mn-lt"/>
                  <a:ea typeface="+mn-ea"/>
                  <a:cs typeface="+mn-cs"/>
                </a:rPr>
                <a:t>同一道堰，三件事</a:t>
              </a:r>
            </a:p>
          </p:txBody>
        </p:sp>
        <p:sp>
          <p:nvSpPr>
            <p:cNvPr id="35" name="TextBox 35"/>
            <p:cNvSpPr txBox="1"/>
            <p:nvPr/>
          </p:nvSpPr>
          <p:spPr>
            <a:xfrm>
              <a:off x="8220456" y="4625340"/>
              <a:ext cx="1181862" cy="352044"/>
            </a:xfrm>
            <a:prstGeom prst="rect">
              <a:avLst/>
            </a:prstGeom>
            <a:noFill/>
            <a:ln>
              <a:noFill/>
            </a:ln>
          </p:spPr>
          <p:txBody>
            <a:bodyPr wrap="none" lIns="0" tIns="0" rIns="0" bIns="0" anchor="t" anchorCtr="0">
              <a:spAutoFit/>
            </a:bodyPr>
            <a:lstStyle/>
            <a:p>
              <a:pPr algn="l" marL="194310" indent="-194310">
                <a:buClr>
                  <a:schemeClr val="accent5"/>
                </a:buClr>
                <a:buSzTx/>
                <a:buFontTx/>
                <a:buChar char="•"/>
              </a:pPr>
              <a:r>
                <a:rPr lang="zh-CN" sz="1800" dirty="0">
                  <a:solidFill>
                    <a:schemeClr val="accent5"/>
                  </a:solidFill>
                  <a:latin typeface="+mn-lt"/>
                  <a:ea typeface="+mn-ea"/>
                  <a:cs typeface="+mn-cs"/>
                </a:rPr>
                <a:t>拦引春水</a:t>
              </a:r>
            </a:p>
          </p:txBody>
        </p:sp>
        <p:sp>
          <p:nvSpPr>
            <p:cNvPr id="36" name="TextBox 36"/>
            <p:cNvSpPr txBox="1"/>
            <p:nvPr/>
          </p:nvSpPr>
          <p:spPr>
            <a:xfrm>
              <a:off x="8220456" y="4949190"/>
              <a:ext cx="1181862" cy="352044"/>
            </a:xfrm>
            <a:prstGeom prst="rect">
              <a:avLst/>
            </a:prstGeom>
            <a:noFill/>
            <a:ln>
              <a:noFill/>
            </a:ln>
          </p:spPr>
          <p:txBody>
            <a:bodyPr wrap="none" lIns="0" tIns="0" rIns="0" bIns="0" anchor="t" anchorCtr="0">
              <a:spAutoFit/>
            </a:bodyPr>
            <a:lstStyle/>
            <a:p>
              <a:pPr algn="l" marL="194310" indent="-194310">
                <a:buClr>
                  <a:schemeClr val="accent5"/>
                </a:buClr>
                <a:buSzTx/>
                <a:buFontTx/>
                <a:buChar char="•"/>
              </a:pPr>
              <a:r>
                <a:rPr lang="zh-CN" sz="1800" dirty="0">
                  <a:solidFill>
                    <a:schemeClr val="accent5"/>
                  </a:solidFill>
                  <a:latin typeface="+mn-lt"/>
                  <a:ea typeface="+mn-ea"/>
                  <a:cs typeface="+mn-cs"/>
                </a:rPr>
                <a:t>排泄洪水</a:t>
              </a:r>
            </a:p>
          </p:txBody>
        </p:sp>
        <p:sp>
          <p:nvSpPr>
            <p:cNvPr id="37" name="TextBox 37"/>
            <p:cNvSpPr txBox="1"/>
            <p:nvPr/>
          </p:nvSpPr>
          <p:spPr>
            <a:xfrm>
              <a:off x="8220456" y="5273040"/>
              <a:ext cx="939546" cy="352044"/>
            </a:xfrm>
            <a:prstGeom prst="rect">
              <a:avLst/>
            </a:prstGeom>
            <a:noFill/>
            <a:ln>
              <a:noFill/>
            </a:ln>
          </p:spPr>
          <p:txBody>
            <a:bodyPr wrap="none" lIns="0" tIns="0" rIns="0" bIns="0" anchor="t" anchorCtr="0">
              <a:spAutoFit/>
            </a:bodyPr>
            <a:lstStyle/>
            <a:p>
              <a:pPr algn="l" marL="194310" indent="-194310">
                <a:buClr>
                  <a:schemeClr val="accent5"/>
                </a:buClr>
                <a:buSzTx/>
                <a:buFontTx/>
                <a:buChar char="•"/>
              </a:pPr>
              <a:r>
                <a:rPr lang="zh-CN" sz="1800" dirty="0">
                  <a:solidFill>
                    <a:schemeClr val="accent5"/>
                  </a:solidFill>
                  <a:latin typeface="+mn-lt"/>
                  <a:ea typeface="+mn-ea"/>
                  <a:cs typeface="+mn-cs"/>
                </a:rPr>
                <a:t>排砂石</a:t>
              </a:r>
            </a:p>
          </p:txBody>
        </p:sp>
      </p:grpSp>
      <p:grpSp>
        <p:nvGrpSpPr>
          <p:cNvPr id="40" name="reading-note"/>
          <p:cNvGrpSpPr/>
          <p:nvPr/>
        </p:nvGrpSpPr>
        <p:grpSpPr>
          <a:xfrm>
            <a:off x="676656" y="5406390"/>
            <a:ext cx="4590288" cy="675894"/>
            <a:chOff x="676656" y="5406390"/>
            <a:chExt cx="4590288" cy="675894"/>
          </a:xfrm>
        </p:grpSpPr>
        <p:sp>
          <p:nvSpPr>
            <p:cNvPr id="39" name="TextBox 39"/>
            <p:cNvSpPr txBox="1"/>
            <p:nvPr/>
          </p:nvSpPr>
          <p:spPr>
            <a:xfrm>
              <a:off x="676656" y="5406390"/>
              <a:ext cx="4590288" cy="675894"/>
            </a:xfrm>
            <a:prstGeom prst="rect">
              <a:avLst/>
            </a:prstGeom>
            <a:noFill/>
            <a:ln>
              <a:noFill/>
            </a:ln>
          </p:spPr>
          <p:txBody>
            <a:bodyPr wrap="none" lIns="0" tIns="0" rIns="0" bIns="0" anchor="t" anchorCtr="0">
              <a:spAutoFit/>
            </a:bodyPr>
            <a:lstStyle/>
            <a:p>
              <a:pPr algn="l">
                <a:lnSpc>
                  <a:spcPts val="2550"/>
                </a:lnSpc>
              </a:pPr>
              <a:r>
                <a:rPr lang="zh-CN" sz="1800" dirty="0">
                  <a:solidFill>
                    <a:schemeClr val="dk1"/>
                  </a:solidFill>
                  <a:latin typeface="+mn-lt"/>
                  <a:ea typeface="+mn-ea"/>
                  <a:cs typeface="+mn-cs"/>
                </a:rPr>
                <a:t>怎么读：内江水量超过宝瓶口能吃下的量时，</a:t>
              </a:r>
              <a:br/>
              <a:r>
                <a:rPr lang="zh-CN" sz="1800" dirty="0">
                  <a:solidFill>
                    <a:schemeClr val="dk1"/>
                  </a:solidFill>
                  <a:latin typeface="+mn-lt"/>
                  <a:ea typeface="+mn-ea"/>
                  <a:cs typeface="+mn-cs"/>
                </a:rPr>
                <a:t>多余的水就从这道低堰的堰顶自行溢回外江。</a:t>
              </a:r>
            </a:p>
          </p:txBody>
        </p:sp>
      </p:grpSp>
      <p:grpSp>
        <p:nvGrpSpPr>
          <p:cNvPr id="44" name="page-footer"/>
          <p:cNvGrpSpPr/>
          <p:nvPr/>
        </p:nvGrpSpPr>
        <p:grpSpPr>
          <a:xfrm>
            <a:off x="679704" y="6096000"/>
            <a:ext cx="10832592" cy="371856"/>
            <a:chOff x="679704" y="6096000"/>
            <a:chExt cx="10832592" cy="371856"/>
          </a:xfrm>
        </p:grpSpPr>
        <p:sp>
          <p:nvSpPr>
            <p:cNvPr id="41" name="Line 41"/>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42" name="TextBox 42"/>
            <p:cNvSpPr txBox="1"/>
            <p:nvPr/>
          </p:nvSpPr>
          <p:spPr>
            <a:xfrm>
              <a:off x="679704" y="6233160"/>
              <a:ext cx="574700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示意图为本讲整理绘制。来源：水利文明网《以水为师都江堰》（2022-09-03）</a:t>
              </a:r>
            </a:p>
          </p:txBody>
        </p:sp>
        <p:sp>
          <p:nvSpPr>
            <p:cNvPr id="43" name="TextBox 43"/>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06 / 14</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1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150"/>
                            </p:stCondLst>
                            <p:childTnLst>
                              <p:par>
                                <p:cTn xmlns:p="http://schemas.openxmlformats.org/presentationml/2006/main" id="13" presetID="10" presetClass="entr" presetSubtype="0" fill="hold" grpId="0" nodeType="afterEffect">
                                  <p:stCondLst>
                                    <p:cond delay="15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800"/>
                                        <p:tgtEl>
                                          <p:spTgt spid="18"/>
                                        </p:tgtEl>
                                      </p:cBhvr>
                                    </p:animEffect>
                                  </p:childTnLst>
                                </p:cTn>
                              </p:par>
                            </p:childTnLst>
                          </p:cTn>
                        </p:par>
                        <p:par>
                          <p:cTn id="16" fill="hold">
                            <p:stCondLst>
                              <p:cond delay="2100"/>
                            </p:stCondLst>
                            <p:childTnLst>
                              <p:par>
                                <p:cTn xmlns:p="http://schemas.openxmlformats.org/presentationml/2006/main" id="17" presetID="10" presetClass="entr" presetSubtype="0" fill="hold" grpId="0" nodeType="afterEffect">
                                  <p:stCondLst>
                                    <p:cond delay="15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750"/>
                            </p:stCondLst>
                            <p:childTnLst>
                              <p:par>
                                <p:cTn xmlns:p="http://schemas.openxmlformats.org/presentationml/2006/main" id="21" presetID="10" presetClass="entr" presetSubtype="0" fill="hold" grpId="0" nodeType="afterEffect">
                                  <p:stCondLst>
                                    <p:cond delay="15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par>
                          <p:cTn id="24" fill="hold">
                            <p:stCondLst>
                              <p:cond delay="3400"/>
                            </p:stCondLst>
                            <p:childTnLst>
                              <p:par>
                                <p:cTn xmlns:p="http://schemas.openxmlformats.org/presentationml/2006/main" id="25" presetID="10" presetClass="entr" presetSubtype="0" fill="hold" grpId="0" nodeType="afterEffect">
                                  <p:stCondLst>
                                    <p:cond delay="15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4" name="page-title"/>
          <p:cNvGrpSpPr/>
          <p:nvPr/>
        </p:nvGrpSpPr>
        <p:grpSpPr>
          <a:xfrm>
            <a:off x="669798" y="688658"/>
            <a:ext cx="5544693" cy="616077"/>
            <a:chOff x="669798" y="688658"/>
            <a:chExt cx="5544693" cy="616077"/>
          </a:xfrm>
        </p:grpSpPr>
        <p:sp>
          <p:nvSpPr>
            <p:cNvPr id="3" name="TextBox 3"/>
            <p:cNvSpPr txBox="1"/>
            <p:nvPr/>
          </p:nvSpPr>
          <p:spPr>
            <a:xfrm>
              <a:off x="669798" y="688658"/>
              <a:ext cx="5544693"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宝瓶口：一道不会关上的闸门</a:t>
              </a:r>
            </a:p>
          </p:txBody>
        </p:sp>
      </p:grpSp>
      <p:grpSp>
        <p:nvGrpSpPr>
          <p:cNvPr id="6" name="page-lead"/>
          <p:cNvGrpSpPr/>
          <p:nvPr/>
        </p:nvGrpSpPr>
        <p:grpSpPr>
          <a:xfrm>
            <a:off x="674370" y="1357312"/>
            <a:ext cx="7322630" cy="440055"/>
            <a:chOff x="674370" y="1357312"/>
            <a:chExt cx="7322630" cy="440055"/>
          </a:xfrm>
        </p:grpSpPr>
        <p:sp>
          <p:nvSpPr>
            <p:cNvPr id="5" name="TextBox 5"/>
            <p:cNvSpPr txBox="1"/>
            <p:nvPr/>
          </p:nvSpPr>
          <p:spPr>
            <a:xfrm>
              <a:off x="674370" y="1357312"/>
              <a:ext cx="7322630"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没有闸门，所以永远不会忘记开关——限流靠的是断面。</a:t>
              </a:r>
            </a:p>
          </p:txBody>
        </p:sp>
      </p:grpSp>
      <p:grpSp>
        <p:nvGrpSpPr>
          <p:cNvPr id="20" name="!!bottleneck-figure"/>
          <p:cNvGrpSpPr/>
          <p:nvPr/>
        </p:nvGrpSpPr>
        <p:grpSpPr>
          <a:xfrm>
            <a:off x="952500" y="2406968"/>
            <a:ext cx="5334000" cy="2927032"/>
            <a:chOff x="952500" y="2406968"/>
            <a:chExt cx="5334000" cy="2927032"/>
          </a:xfrm>
        </p:grpSpPr>
        <p:sp>
          <p:nvSpPr>
            <p:cNvPr id="7" name="lidui-rock"/>
            <p:cNvSpPr/>
            <p:nvPr/>
          </p:nvSpPr>
          <p:spPr>
            <a:xfrm>
              <a:off x="952500" y="2857500"/>
              <a:ext cx="2076450" cy="2476500"/>
            </a:xfrm>
            <a:custGeom>
              <a:avLst/>
              <a:gdLst/>
              <a:ahLst/>
              <a:cxnLst/>
              <a:rect l="l" t="t" r="r" b="b"/>
              <a:pathLst>
                <a:path w="2076450" h="2476500">
                  <a:moveTo>
                    <a:pt x="0" y="2476500"/>
                  </a:moveTo>
                  <a:lnTo>
                    <a:pt x="0" y="285750"/>
                  </a:lnTo>
                  <a:lnTo>
                    <a:pt x="762000" y="0"/>
                  </a:lnTo>
                  <a:lnTo>
                    <a:pt x="1428750" y="285750"/>
                  </a:lnTo>
                  <a:lnTo>
                    <a:pt x="1905000" y="952500"/>
                  </a:lnTo>
                  <a:lnTo>
                    <a:pt x="2076450" y="1619250"/>
                  </a:lnTo>
                  <a:lnTo>
                    <a:pt x="2076450" y="2476500"/>
                  </a:lnTo>
                  <a:close/>
                </a:path>
              </a:pathLst>
            </a:custGeom>
            <a:gradFill>
              <a:gsLst>
                <a:gs pos="0">
                  <a:srgbClr val="16314C"/>
                </a:gs>
                <a:gs pos="100000">
                  <a:srgbClr val="0F2439"/>
                </a:gs>
              </a:gsLst>
              <a:lin ang="5400000" scaled="1"/>
            </a:gradFill>
            <a:ln w="19050">
              <a:solidFill>
                <a:srgbClr val="93AEC8"/>
              </a:solidFill>
              <a:bevel/>
            </a:ln>
          </p:spPr>
        </p:sp>
        <p:sp>
          <p:nvSpPr>
            <p:cNvPr id="8" name="yulei-rock"/>
            <p:cNvSpPr/>
            <p:nvPr/>
          </p:nvSpPr>
          <p:spPr>
            <a:xfrm>
              <a:off x="4305300" y="2857500"/>
              <a:ext cx="1981200" cy="2476500"/>
            </a:xfrm>
            <a:custGeom>
              <a:avLst/>
              <a:gdLst/>
              <a:ahLst/>
              <a:cxnLst/>
              <a:rect l="l" t="t" r="r" b="b"/>
              <a:pathLst>
                <a:path w="1981200" h="2476500">
                  <a:moveTo>
                    <a:pt x="1981200" y="2476500"/>
                  </a:moveTo>
                  <a:lnTo>
                    <a:pt x="1981200" y="285750"/>
                  </a:lnTo>
                  <a:lnTo>
                    <a:pt x="1219200" y="0"/>
                  </a:lnTo>
                  <a:lnTo>
                    <a:pt x="552450" y="285750"/>
                  </a:lnTo>
                  <a:lnTo>
                    <a:pt x="171450" y="952500"/>
                  </a:lnTo>
                  <a:lnTo>
                    <a:pt x="0" y="1619250"/>
                  </a:lnTo>
                  <a:lnTo>
                    <a:pt x="0" y="2476500"/>
                  </a:lnTo>
                  <a:close/>
                </a:path>
              </a:pathLst>
            </a:custGeom>
            <a:gradFill>
              <a:gsLst>
                <a:gs pos="0">
                  <a:srgbClr val="16314C"/>
                </a:gs>
                <a:gs pos="100000">
                  <a:srgbClr val="0F2439"/>
                </a:gs>
              </a:gsLst>
              <a:lin ang="5400000" scaled="1"/>
            </a:gradFill>
            <a:ln w="19050">
              <a:solidFill>
                <a:srgbClr val="93AEC8"/>
              </a:solidFill>
              <a:bevel/>
            </a:ln>
          </p:spPr>
        </p:sp>
        <p:sp>
          <p:nvSpPr>
            <p:cNvPr id="9" name="Rectangle 9"/>
            <p:cNvSpPr/>
            <p:nvPr/>
          </p:nvSpPr>
          <p:spPr>
            <a:xfrm>
              <a:off x="3028950" y="4400550"/>
              <a:ext cx="1276350" cy="933450"/>
            </a:xfrm>
            <a:prstGeom prst="rect">
              <a:avLst/>
            </a:prstGeom>
            <a:solidFill>
              <a:srgbClr val="1B4A70"/>
            </a:solidFill>
            <a:ln>
              <a:noFill/>
            </a:ln>
          </p:spPr>
        </p:sp>
        <p:sp>
          <p:nvSpPr>
            <p:cNvPr id="10" name="Line 10"/>
            <p:cNvSpPr/>
            <p:nvPr/>
          </p:nvSpPr>
          <p:spPr>
            <a:xfrm>
              <a:off x="3028950" y="4400550"/>
              <a:ext cx="1276350" cy="9525"/>
            </a:xfrm>
            <a:custGeom>
              <a:avLst/>
              <a:gdLst/>
              <a:ahLst/>
              <a:cxnLst/>
              <a:rect l="l" t="t" r="r" b="b"/>
              <a:pathLst>
                <a:path w="1276350" h="9525">
                  <a:moveTo>
                    <a:pt x="0" y="0"/>
                  </a:moveTo>
                  <a:lnTo>
                    <a:pt x="1276350" y="0"/>
                  </a:lnTo>
                </a:path>
              </a:pathLst>
            </a:custGeom>
            <a:noFill/>
            <a:ln w="28575">
              <a:solidFill>
                <a:schemeClr val="accent1"/>
              </a:solidFill>
            </a:ln>
          </p:spPr>
        </p:sp>
        <p:sp>
          <p:nvSpPr>
            <p:cNvPr id="11" name="Line 11"/>
            <p:cNvSpPr/>
            <p:nvPr/>
          </p:nvSpPr>
          <p:spPr>
            <a:xfrm>
              <a:off x="3028950" y="4400550"/>
              <a:ext cx="9525" cy="933450"/>
            </a:xfrm>
            <a:custGeom>
              <a:avLst/>
              <a:gdLst/>
              <a:ahLst/>
              <a:cxnLst/>
              <a:rect l="l" t="t" r="r" b="b"/>
              <a:pathLst>
                <a:path w="9525" h="933450">
                  <a:moveTo>
                    <a:pt x="0" y="0"/>
                  </a:moveTo>
                  <a:lnTo>
                    <a:pt x="0" y="933450"/>
                  </a:lnTo>
                </a:path>
              </a:pathLst>
            </a:custGeom>
            <a:noFill/>
            <a:ln w="28575">
              <a:solidFill>
                <a:schemeClr val="accent2"/>
              </a:solidFill>
            </a:ln>
          </p:spPr>
        </p:sp>
        <p:sp>
          <p:nvSpPr>
            <p:cNvPr id="12" name="Line 12"/>
            <p:cNvSpPr/>
            <p:nvPr/>
          </p:nvSpPr>
          <p:spPr>
            <a:xfrm>
              <a:off x="4305300" y="4400550"/>
              <a:ext cx="9525" cy="933450"/>
            </a:xfrm>
            <a:custGeom>
              <a:avLst/>
              <a:gdLst/>
              <a:ahLst/>
              <a:cxnLst/>
              <a:rect l="l" t="t" r="r" b="b"/>
              <a:pathLst>
                <a:path w="9525" h="933450">
                  <a:moveTo>
                    <a:pt x="0" y="0"/>
                  </a:moveTo>
                  <a:lnTo>
                    <a:pt x="0" y="933450"/>
                  </a:lnTo>
                </a:path>
              </a:pathLst>
            </a:custGeom>
            <a:noFill/>
            <a:ln w="28575">
              <a:solidFill>
                <a:schemeClr val="accent2"/>
              </a:solidFill>
            </a:ln>
          </p:spPr>
        </p:sp>
        <p:sp>
          <p:nvSpPr>
            <p:cNvPr id="13" name="Line 13"/>
            <p:cNvSpPr/>
            <p:nvPr/>
          </p:nvSpPr>
          <p:spPr>
            <a:xfrm>
              <a:off x="3028950" y="2724150"/>
              <a:ext cx="1276350" cy="9525"/>
            </a:xfrm>
            <a:custGeom>
              <a:avLst/>
              <a:gdLst/>
              <a:ahLst/>
              <a:cxnLst/>
              <a:rect l="l" t="t" r="r" b="b"/>
              <a:pathLst>
                <a:path w="1276350" h="9525">
                  <a:moveTo>
                    <a:pt x="0" y="0"/>
                  </a:moveTo>
                  <a:lnTo>
                    <a:pt x="1276350" y="0"/>
                  </a:lnTo>
                </a:path>
              </a:pathLst>
            </a:custGeom>
            <a:noFill/>
            <a:ln w="19050">
              <a:solidFill>
                <a:schemeClr val="accent2"/>
              </a:solidFill>
              <a:prstDash val="lgDashDot"/>
            </a:ln>
          </p:spPr>
        </p:sp>
        <p:sp>
          <p:nvSpPr>
            <p:cNvPr id="14" name="Line 14"/>
            <p:cNvSpPr/>
            <p:nvPr/>
          </p:nvSpPr>
          <p:spPr>
            <a:xfrm>
              <a:off x="3028950" y="2647950"/>
              <a:ext cx="9525" cy="152400"/>
            </a:xfrm>
            <a:custGeom>
              <a:avLst/>
              <a:gdLst/>
              <a:ahLst/>
              <a:cxnLst/>
              <a:rect l="l" t="t" r="r" b="b"/>
              <a:pathLst>
                <a:path w="9525" h="152400">
                  <a:moveTo>
                    <a:pt x="0" y="0"/>
                  </a:moveTo>
                  <a:lnTo>
                    <a:pt x="0" y="152400"/>
                  </a:lnTo>
                </a:path>
              </a:pathLst>
            </a:custGeom>
            <a:noFill/>
            <a:ln w="19050">
              <a:solidFill>
                <a:schemeClr val="accent2"/>
              </a:solidFill>
            </a:ln>
          </p:spPr>
        </p:sp>
        <p:sp>
          <p:nvSpPr>
            <p:cNvPr id="15" name="Line 15"/>
            <p:cNvSpPr/>
            <p:nvPr/>
          </p:nvSpPr>
          <p:spPr>
            <a:xfrm>
              <a:off x="4305300" y="2647950"/>
              <a:ext cx="9525" cy="152400"/>
            </a:xfrm>
            <a:custGeom>
              <a:avLst/>
              <a:gdLst/>
              <a:ahLst/>
              <a:cxnLst/>
              <a:rect l="l" t="t" r="r" b="b"/>
              <a:pathLst>
                <a:path w="9525" h="152400">
                  <a:moveTo>
                    <a:pt x="0" y="0"/>
                  </a:moveTo>
                  <a:lnTo>
                    <a:pt x="0" y="152400"/>
                  </a:lnTo>
                </a:path>
              </a:pathLst>
            </a:custGeom>
            <a:noFill/>
            <a:ln w="19050">
              <a:solidFill>
                <a:schemeClr val="accent2"/>
              </a:solidFill>
            </a:ln>
          </p:spPr>
        </p:sp>
        <p:sp>
          <p:nvSpPr>
            <p:cNvPr id="16" name="TextBox 16"/>
            <p:cNvSpPr txBox="1"/>
            <p:nvPr/>
          </p:nvSpPr>
          <p:spPr>
            <a:xfrm>
              <a:off x="3051448" y="2406968"/>
              <a:ext cx="1231354" cy="264033"/>
            </a:xfrm>
            <a:prstGeom prst="rect">
              <a:avLst/>
            </a:prstGeom>
            <a:noFill/>
            <a:ln>
              <a:noFill/>
            </a:ln>
          </p:spPr>
          <p:txBody>
            <a:bodyPr wrap="none" lIns="0" tIns="0" rIns="0" bIns="0" anchor="t" anchorCtr="0">
              <a:spAutoFit/>
            </a:bodyPr>
            <a:lstStyle/>
            <a:p>
              <a:pPr algn="ctr"/>
              <a:r>
                <a:rPr lang="zh-CN" sz="1350" dirty="0">
                  <a:solidFill>
                    <a:schemeClr val="accent2"/>
                  </a:solidFill>
                  <a:latin typeface="+mn-lt"/>
                  <a:ea typeface="+mn-ea"/>
                  <a:cs typeface="+mn-cs"/>
                </a:rPr>
                <a:t>平均口宽 20 米</a:t>
              </a:r>
            </a:p>
          </p:txBody>
        </p:sp>
        <p:sp>
          <p:nvSpPr>
            <p:cNvPr id="17" name="TextBox 17"/>
            <p:cNvSpPr txBox="1"/>
            <p:nvPr/>
          </p:nvSpPr>
          <p:spPr>
            <a:xfrm>
              <a:off x="1402842" y="3664268"/>
              <a:ext cx="37719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离堆</a:t>
              </a:r>
            </a:p>
          </p:txBody>
        </p:sp>
        <p:sp>
          <p:nvSpPr>
            <p:cNvPr id="18" name="TextBox 18"/>
            <p:cNvSpPr txBox="1"/>
            <p:nvPr/>
          </p:nvSpPr>
          <p:spPr>
            <a:xfrm>
              <a:off x="5212842" y="3664268"/>
              <a:ext cx="558927"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玉垒山</a:t>
              </a:r>
            </a:p>
          </p:txBody>
        </p:sp>
        <p:sp>
          <p:nvSpPr>
            <p:cNvPr id="19" name="TextBox 19"/>
            <p:cNvSpPr txBox="1"/>
            <p:nvPr/>
          </p:nvSpPr>
          <p:spPr>
            <a:xfrm>
              <a:off x="2660713" y="5054918"/>
              <a:ext cx="2012823" cy="264033"/>
            </a:xfrm>
            <a:prstGeom prst="rect">
              <a:avLst/>
            </a:prstGeom>
            <a:noFill/>
            <a:ln>
              <a:noFill/>
            </a:ln>
          </p:spPr>
          <p:txBody>
            <a:bodyPr wrap="none" lIns="0" tIns="0" rIns="0" bIns="0" anchor="t" anchorCtr="0">
              <a:spAutoFit/>
            </a:bodyPr>
            <a:lstStyle/>
            <a:p>
              <a:pPr algn="ctr"/>
              <a:r>
                <a:rPr lang="zh-CN" sz="1350" dirty="0">
                  <a:solidFill>
                    <a:srgbClr val="EAF3FB"/>
                  </a:solidFill>
                  <a:latin typeface="+mn-lt"/>
                  <a:ea typeface="+mn-ea"/>
                  <a:cs typeface="+mn-cs"/>
                </a:rPr>
                <a:t>内江水由此进入成都平原</a:t>
              </a:r>
            </a:p>
          </p:txBody>
        </p:sp>
      </p:grpSp>
      <p:grpSp>
        <p:nvGrpSpPr>
          <p:cNvPr id="37" name="water-gauge"/>
          <p:cNvGrpSpPr/>
          <p:nvPr/>
        </p:nvGrpSpPr>
        <p:grpSpPr>
          <a:xfrm>
            <a:off x="6868182" y="2064068"/>
            <a:ext cx="3920976" cy="3269932"/>
            <a:chOff x="6868182" y="2064068"/>
            <a:chExt cx="3920976" cy="3269932"/>
          </a:xfrm>
        </p:grpSpPr>
        <p:sp>
          <p:nvSpPr>
            <p:cNvPr id="21" name="TextBox 21"/>
            <p:cNvSpPr txBox="1"/>
            <p:nvPr/>
          </p:nvSpPr>
          <p:spPr>
            <a:xfrm>
              <a:off x="6868182" y="2064068"/>
              <a:ext cx="1313136" cy="264033"/>
            </a:xfrm>
            <a:prstGeom prst="rect">
              <a:avLst/>
            </a:prstGeom>
            <a:noFill/>
            <a:ln>
              <a:noFill/>
            </a:ln>
          </p:spPr>
          <p:txBody>
            <a:bodyPr wrap="none" lIns="0" tIns="0" rIns="0" bIns="0" anchor="t" anchorCtr="0">
              <a:spAutoFit/>
            </a:bodyPr>
            <a:lstStyle/>
            <a:p>
              <a:pPr algn="ctr"/>
              <a:r>
                <a:rPr lang="zh-CN" sz="1350" dirty="0">
                  <a:solidFill>
                    <a:schemeClr val="accent1"/>
                  </a:solidFill>
                  <a:latin typeface="+mn-lt"/>
                  <a:ea typeface="+mn-ea"/>
                  <a:cs typeface="+mn-cs"/>
                </a:rPr>
                <a:t>水则 · 二十四划</a:t>
              </a:r>
            </a:p>
          </p:txBody>
        </p:sp>
        <p:sp>
          <p:nvSpPr>
            <p:cNvPr id="22" name="gauge-spine"/>
            <p:cNvSpPr/>
            <p:nvPr/>
          </p:nvSpPr>
          <p:spPr>
            <a:xfrm>
              <a:off x="7524750" y="2476500"/>
              <a:ext cx="9525" cy="2857500"/>
            </a:xfrm>
            <a:custGeom>
              <a:avLst/>
              <a:gdLst/>
              <a:ahLst/>
              <a:cxnLst/>
              <a:rect l="l" t="t" r="r" b="b"/>
              <a:pathLst>
                <a:path w="9525" h="2857500">
                  <a:moveTo>
                    <a:pt x="0" y="0"/>
                  </a:moveTo>
                  <a:lnTo>
                    <a:pt x="0" y="2857500"/>
                  </a:lnTo>
                </a:path>
              </a:pathLst>
            </a:custGeom>
            <a:noFill/>
            <a:ln w="19050">
              <a:solidFill>
                <a:schemeClr val="accent1"/>
              </a:solidFill>
            </a:ln>
          </p:spPr>
        </p:sp>
        <p:sp>
          <p:nvSpPr>
            <p:cNvPr id="23" name="gauge-major-ticks"/>
            <p:cNvSpPr/>
            <p:nvPr/>
          </p:nvSpPr>
          <p:spPr>
            <a:xfrm>
              <a:off x="7372350" y="2476500"/>
              <a:ext cx="304800" cy="2857500"/>
            </a:xfrm>
            <a:custGeom>
              <a:avLst/>
              <a:gdLst/>
              <a:ahLst/>
              <a:cxnLst/>
              <a:rect l="l" t="t" r="r" b="b"/>
              <a:pathLst>
                <a:path w="304800" h="2857500">
                  <a:moveTo>
                    <a:pt x="0" y="0"/>
                  </a:moveTo>
                  <a:lnTo>
                    <a:pt x="304800" y="0"/>
                  </a:lnTo>
                  <a:moveTo>
                    <a:pt x="0" y="476250"/>
                  </a:moveTo>
                  <a:lnTo>
                    <a:pt x="304800" y="476250"/>
                  </a:lnTo>
                  <a:moveTo>
                    <a:pt x="0" y="952500"/>
                  </a:moveTo>
                  <a:lnTo>
                    <a:pt x="304800" y="952500"/>
                  </a:lnTo>
                  <a:moveTo>
                    <a:pt x="0" y="1428750"/>
                  </a:moveTo>
                  <a:lnTo>
                    <a:pt x="304800" y="1428750"/>
                  </a:lnTo>
                  <a:moveTo>
                    <a:pt x="0" y="1905000"/>
                  </a:moveTo>
                  <a:lnTo>
                    <a:pt x="304800" y="1905000"/>
                  </a:lnTo>
                  <a:moveTo>
                    <a:pt x="0" y="2381250"/>
                  </a:moveTo>
                  <a:lnTo>
                    <a:pt x="304800" y="2381250"/>
                  </a:lnTo>
                  <a:moveTo>
                    <a:pt x="0" y="2857500"/>
                  </a:moveTo>
                  <a:lnTo>
                    <a:pt x="304800" y="2857500"/>
                  </a:lnTo>
                </a:path>
              </a:pathLst>
            </a:custGeom>
            <a:noFill/>
            <a:ln w="19050">
              <a:solidFill>
                <a:schemeClr val="accent1"/>
              </a:solidFill>
            </a:ln>
          </p:spPr>
        </p:sp>
        <p:sp>
          <p:nvSpPr>
            <p:cNvPr id="24" name="gauge-minor-ticks"/>
            <p:cNvSpPr/>
            <p:nvPr/>
          </p:nvSpPr>
          <p:spPr>
            <a:xfrm>
              <a:off x="7429500" y="2595562"/>
              <a:ext cx="190500" cy="2619375"/>
            </a:xfrm>
            <a:custGeom>
              <a:avLst/>
              <a:gdLst/>
              <a:ahLst/>
              <a:cxnLst/>
              <a:rect l="l" t="t" r="r" b="b"/>
              <a:pathLst>
                <a:path w="190500" h="2619375">
                  <a:moveTo>
                    <a:pt x="0" y="0"/>
                  </a:moveTo>
                  <a:lnTo>
                    <a:pt x="190500" y="0"/>
                  </a:lnTo>
                  <a:moveTo>
                    <a:pt x="0" y="119062"/>
                  </a:moveTo>
                  <a:lnTo>
                    <a:pt x="190500" y="119062"/>
                  </a:lnTo>
                  <a:moveTo>
                    <a:pt x="0" y="238125"/>
                  </a:moveTo>
                  <a:lnTo>
                    <a:pt x="190500" y="238125"/>
                  </a:lnTo>
                  <a:moveTo>
                    <a:pt x="0" y="476250"/>
                  </a:moveTo>
                  <a:lnTo>
                    <a:pt x="190500" y="476250"/>
                  </a:lnTo>
                  <a:moveTo>
                    <a:pt x="0" y="595312"/>
                  </a:moveTo>
                  <a:lnTo>
                    <a:pt x="190500" y="595312"/>
                  </a:lnTo>
                  <a:moveTo>
                    <a:pt x="0" y="714375"/>
                  </a:moveTo>
                  <a:lnTo>
                    <a:pt x="190500" y="714375"/>
                  </a:lnTo>
                  <a:moveTo>
                    <a:pt x="0" y="952500"/>
                  </a:moveTo>
                  <a:lnTo>
                    <a:pt x="190500" y="952500"/>
                  </a:lnTo>
                  <a:moveTo>
                    <a:pt x="0" y="1071562"/>
                  </a:moveTo>
                  <a:lnTo>
                    <a:pt x="190500" y="1071562"/>
                  </a:lnTo>
                  <a:moveTo>
                    <a:pt x="0" y="1190625"/>
                  </a:moveTo>
                  <a:lnTo>
                    <a:pt x="190500" y="1190625"/>
                  </a:lnTo>
                  <a:moveTo>
                    <a:pt x="0" y="1428750"/>
                  </a:moveTo>
                  <a:lnTo>
                    <a:pt x="190500" y="1428750"/>
                  </a:lnTo>
                  <a:moveTo>
                    <a:pt x="0" y="1547812"/>
                  </a:moveTo>
                  <a:lnTo>
                    <a:pt x="190500" y="1547812"/>
                  </a:lnTo>
                  <a:moveTo>
                    <a:pt x="0" y="1666875"/>
                  </a:moveTo>
                  <a:lnTo>
                    <a:pt x="190500" y="1666875"/>
                  </a:lnTo>
                  <a:moveTo>
                    <a:pt x="0" y="1905000"/>
                  </a:moveTo>
                  <a:lnTo>
                    <a:pt x="190500" y="1905000"/>
                  </a:lnTo>
                  <a:moveTo>
                    <a:pt x="0" y="2024062"/>
                  </a:moveTo>
                  <a:lnTo>
                    <a:pt x="190500" y="2024062"/>
                  </a:lnTo>
                  <a:moveTo>
                    <a:pt x="0" y="2143125"/>
                  </a:moveTo>
                  <a:lnTo>
                    <a:pt x="190500" y="2143125"/>
                  </a:lnTo>
                  <a:moveTo>
                    <a:pt x="0" y="2381250"/>
                  </a:moveTo>
                  <a:lnTo>
                    <a:pt x="190500" y="2381250"/>
                  </a:lnTo>
                  <a:moveTo>
                    <a:pt x="0" y="2500312"/>
                  </a:moveTo>
                  <a:lnTo>
                    <a:pt x="190500" y="2500312"/>
                  </a:lnTo>
                  <a:moveTo>
                    <a:pt x="0" y="2619375"/>
                  </a:moveTo>
                  <a:lnTo>
                    <a:pt x="190500" y="2619375"/>
                  </a:lnTo>
                </a:path>
              </a:pathLst>
            </a:custGeom>
            <a:noFill/>
            <a:ln w="9525">
              <a:solidFill>
                <a:schemeClr val="accent1">
                  <a:alpha val="70000"/>
                </a:schemeClr>
              </a:solidFill>
            </a:ln>
          </p:spPr>
        </p:sp>
        <p:sp>
          <p:nvSpPr>
            <p:cNvPr id="25" name="TextBox 25"/>
            <p:cNvSpPr txBox="1"/>
            <p:nvPr/>
          </p:nvSpPr>
          <p:spPr>
            <a:xfrm>
              <a:off x="8375142" y="2902268"/>
              <a:ext cx="2414016" cy="835533"/>
            </a:xfrm>
            <a:prstGeom prst="rect">
              <a:avLst/>
            </a:prstGeom>
            <a:noFill/>
            <a:ln>
              <a:noFill/>
            </a:ln>
          </p:spPr>
          <p:txBody>
            <a:bodyPr wrap="none" lIns="0" tIns="0" rIns="0" bIns="0" anchor="t" anchorCtr="0">
              <a:spAutoFit/>
            </a:bodyPr>
            <a:lstStyle/>
            <a:p>
              <a:pPr algn="l">
                <a:lnSpc>
                  <a:spcPts val="2250"/>
                </a:lnSpc>
              </a:pPr>
              <a:r>
                <a:rPr lang="zh-CN" sz="1350" dirty="0">
                  <a:solidFill>
                    <a:schemeClr val="accent5"/>
                  </a:solidFill>
                  <a:latin typeface="+mn-lt"/>
                  <a:ea typeface="+mn-ea"/>
                  <a:cs typeface="+mn-cs"/>
                </a:rPr>
                <a:t>左岸石壁刻有水则共二十四划，</a:t>
              </a:r>
              <a:br/>
              <a:r>
                <a:rPr lang="zh-CN" sz="1350" dirty="0">
                  <a:solidFill>
                    <a:schemeClr val="accent5"/>
                  </a:solidFill>
                  <a:latin typeface="+mn-lt"/>
                  <a:ea typeface="+mn-ea"/>
                  <a:cs typeface="+mn-cs"/>
                </a:rPr>
                <a:t>每划一市尺（1/3 米），</a:t>
              </a:r>
              <a:br/>
              <a:r>
                <a:rPr lang="zh-CN" sz="1350" dirty="0">
                  <a:solidFill>
                    <a:schemeClr val="accent5"/>
                  </a:solidFill>
                  <a:latin typeface="+mn-lt"/>
                  <a:ea typeface="+mn-ea"/>
                  <a:cs typeface="+mn-cs"/>
                </a:rPr>
                <a:t>用以观测水位涨落。</a:t>
              </a:r>
            </a:p>
          </p:txBody>
        </p:sp>
        <p:grpSp>
          <p:nvGrpSpPr>
            <p:cNvPr id="35" name="Group 35"/>
            <p:cNvGrpSpPr/>
            <p:nvPr/>
          </p:nvGrpSpPr>
          <p:grpSpPr>
            <a:xfrm>
              <a:off x="8415338" y="3652838"/>
              <a:ext cx="209550" cy="188912"/>
              <a:chOff x="8415338" y="3652838"/>
              <a:chExt cx="209550" cy="188912"/>
            </a:xfrm>
          </p:grpSpPr>
          <p:sp>
            <p:nvSpPr>
              <p:cNvPr id="26" name="Freeform 26"/>
              <p:cNvSpPr/>
              <p:nvPr/>
            </p:nvSpPr>
            <p:spPr>
              <a:xfrm>
                <a:off x="8415338" y="3752850"/>
                <a:ext cx="200026" cy="88900"/>
              </a:xfrm>
              <a:custGeom>
                <a:avLst/>
                <a:gdLst/>
                <a:ahLst/>
                <a:cxnLst/>
                <a:rect l="l" t="t" r="r" b="b"/>
                <a:pathLst>
                  <a:path w="200026" h="88900">
                    <a:moveTo>
                      <a:pt x="187524" y="0"/>
                    </a:moveTo>
                    <a:cubicBezTo>
                      <a:pt x="194425" y="0"/>
                      <a:pt x="200026" y="5690"/>
                      <a:pt x="200026" y="12702"/>
                    </a:cubicBezTo>
                    <a:lnTo>
                      <a:pt x="200026" y="76199"/>
                    </a:lnTo>
                    <a:cubicBezTo>
                      <a:pt x="200026" y="83211"/>
                      <a:pt x="194425" y="88900"/>
                      <a:pt x="187524" y="88900"/>
                    </a:cubicBezTo>
                    <a:lnTo>
                      <a:pt x="11113" y="88900"/>
                    </a:lnTo>
                    <a:cubicBezTo>
                      <a:pt x="4975" y="88900"/>
                      <a:pt x="0" y="83925"/>
                      <a:pt x="0" y="77788"/>
                    </a:cubicBezTo>
                    <a:lnTo>
                      <a:pt x="0" y="12702"/>
                    </a:lnTo>
                    <a:cubicBezTo>
                      <a:pt x="0" y="5690"/>
                      <a:pt x="5601" y="0"/>
                      <a:pt x="12502" y="0"/>
                    </a:cubicBezTo>
                    <a:lnTo>
                      <a:pt x="187524" y="0"/>
                    </a:lnTo>
                  </a:path>
                </a:pathLst>
              </a:custGeom>
              <a:noFill/>
              <a:ln w="22225">
                <a:solidFill>
                  <a:schemeClr val="accent1"/>
                </a:solidFill>
              </a:ln>
            </p:spPr>
          </p:sp>
          <p:sp>
            <p:nvSpPr>
              <p:cNvPr id="27" name="Freeform 27"/>
              <p:cNvSpPr/>
              <p:nvPr/>
            </p:nvSpPr>
            <p:spPr>
              <a:xfrm>
                <a:off x="8482013" y="3752850"/>
                <a:ext cx="9525" cy="22225"/>
              </a:xfrm>
              <a:custGeom>
                <a:avLst/>
                <a:gdLst/>
                <a:ahLst/>
                <a:cxnLst/>
                <a:rect l="l" t="t" r="r" b="b"/>
                <a:pathLst>
                  <a:path w="9525" h="22225">
                    <a:moveTo>
                      <a:pt x="0" y="0"/>
                    </a:moveTo>
                    <a:lnTo>
                      <a:pt x="0" y="22225"/>
                    </a:lnTo>
                  </a:path>
                </a:pathLst>
              </a:custGeom>
              <a:noFill/>
              <a:ln w="22225">
                <a:solidFill>
                  <a:schemeClr val="accent1"/>
                </a:solidFill>
              </a:ln>
            </p:spPr>
          </p:sp>
          <p:sp>
            <p:nvSpPr>
              <p:cNvPr id="28" name="Freeform 28"/>
              <p:cNvSpPr/>
              <p:nvPr/>
            </p:nvSpPr>
            <p:spPr>
              <a:xfrm>
                <a:off x="8448675" y="3752850"/>
                <a:ext cx="9525" cy="33338"/>
              </a:xfrm>
              <a:custGeom>
                <a:avLst/>
                <a:gdLst/>
                <a:ahLst/>
                <a:cxnLst/>
                <a:rect l="l" t="t" r="r" b="b"/>
                <a:pathLst>
                  <a:path w="9525" h="33338">
                    <a:moveTo>
                      <a:pt x="0" y="0"/>
                    </a:moveTo>
                    <a:lnTo>
                      <a:pt x="0" y="33338"/>
                    </a:lnTo>
                  </a:path>
                </a:pathLst>
              </a:custGeom>
              <a:noFill/>
              <a:ln w="22225">
                <a:solidFill>
                  <a:schemeClr val="accent1"/>
                </a:solidFill>
              </a:ln>
            </p:spPr>
          </p:sp>
          <p:sp>
            <p:nvSpPr>
              <p:cNvPr id="29" name="Freeform 29"/>
              <p:cNvSpPr/>
              <p:nvPr/>
            </p:nvSpPr>
            <p:spPr>
              <a:xfrm>
                <a:off x="8515350" y="3752850"/>
                <a:ext cx="9525" cy="33338"/>
              </a:xfrm>
              <a:custGeom>
                <a:avLst/>
                <a:gdLst/>
                <a:ahLst/>
                <a:cxnLst/>
                <a:rect l="l" t="t" r="r" b="b"/>
                <a:pathLst>
                  <a:path w="9525" h="33338">
                    <a:moveTo>
                      <a:pt x="0" y="0"/>
                    </a:moveTo>
                    <a:lnTo>
                      <a:pt x="0" y="33338"/>
                    </a:lnTo>
                  </a:path>
                </a:pathLst>
              </a:custGeom>
              <a:noFill/>
              <a:ln w="22225">
                <a:solidFill>
                  <a:schemeClr val="accent1"/>
                </a:solidFill>
              </a:ln>
            </p:spPr>
          </p:sp>
          <p:sp>
            <p:nvSpPr>
              <p:cNvPr id="30" name="Freeform 30"/>
              <p:cNvSpPr/>
              <p:nvPr/>
            </p:nvSpPr>
            <p:spPr>
              <a:xfrm>
                <a:off x="8582026" y="3752850"/>
                <a:ext cx="9525" cy="33338"/>
              </a:xfrm>
              <a:custGeom>
                <a:avLst/>
                <a:gdLst/>
                <a:ahLst/>
                <a:cxnLst/>
                <a:rect l="l" t="t" r="r" b="b"/>
                <a:pathLst>
                  <a:path w="9525" h="33338">
                    <a:moveTo>
                      <a:pt x="0" y="0"/>
                    </a:moveTo>
                    <a:lnTo>
                      <a:pt x="0" y="33338"/>
                    </a:lnTo>
                  </a:path>
                </a:pathLst>
              </a:custGeom>
              <a:noFill/>
              <a:ln w="22225">
                <a:solidFill>
                  <a:schemeClr val="accent1"/>
                </a:solidFill>
              </a:ln>
            </p:spPr>
          </p:sp>
          <p:sp>
            <p:nvSpPr>
              <p:cNvPr id="31" name="Freeform 31"/>
              <p:cNvSpPr/>
              <p:nvPr/>
            </p:nvSpPr>
            <p:spPr>
              <a:xfrm>
                <a:off x="8548688" y="3752850"/>
                <a:ext cx="9525" cy="22225"/>
              </a:xfrm>
              <a:custGeom>
                <a:avLst/>
                <a:gdLst/>
                <a:ahLst/>
                <a:cxnLst/>
                <a:rect l="l" t="t" r="r" b="b"/>
                <a:pathLst>
                  <a:path w="9525" h="22225">
                    <a:moveTo>
                      <a:pt x="0" y="0"/>
                    </a:moveTo>
                    <a:lnTo>
                      <a:pt x="0" y="22225"/>
                    </a:lnTo>
                  </a:path>
                </a:pathLst>
              </a:custGeom>
              <a:noFill/>
              <a:ln w="22225">
                <a:solidFill>
                  <a:schemeClr val="accent1"/>
                </a:solidFill>
              </a:ln>
            </p:spPr>
          </p:sp>
          <p:sp>
            <p:nvSpPr>
              <p:cNvPr id="32" name="Freeform 32"/>
              <p:cNvSpPr/>
              <p:nvPr/>
            </p:nvSpPr>
            <p:spPr>
              <a:xfrm>
                <a:off x="8415338" y="3652838"/>
                <a:ext cx="9525" cy="44450"/>
              </a:xfrm>
              <a:custGeom>
                <a:avLst/>
                <a:gdLst/>
                <a:ahLst/>
                <a:cxnLst/>
                <a:rect l="l" t="t" r="r" b="b"/>
                <a:pathLst>
                  <a:path w="9525" h="44450">
                    <a:moveTo>
                      <a:pt x="0" y="0"/>
                    </a:moveTo>
                    <a:lnTo>
                      <a:pt x="0" y="44450"/>
                    </a:lnTo>
                  </a:path>
                </a:pathLst>
              </a:custGeom>
              <a:noFill/>
              <a:ln w="22225">
                <a:solidFill>
                  <a:schemeClr val="accent1"/>
                </a:solidFill>
              </a:ln>
            </p:spPr>
          </p:sp>
          <p:sp>
            <p:nvSpPr>
              <p:cNvPr id="33" name="Freeform 33"/>
              <p:cNvSpPr/>
              <p:nvPr/>
            </p:nvSpPr>
            <p:spPr>
              <a:xfrm>
                <a:off x="8415338" y="3675063"/>
                <a:ext cx="200026" cy="9525"/>
              </a:xfrm>
              <a:custGeom>
                <a:avLst/>
                <a:gdLst/>
                <a:ahLst/>
                <a:cxnLst/>
                <a:rect l="l" t="t" r="r" b="b"/>
                <a:pathLst>
                  <a:path w="200026" h="9525">
                    <a:moveTo>
                      <a:pt x="0" y="0"/>
                    </a:moveTo>
                    <a:lnTo>
                      <a:pt x="200026" y="0"/>
                    </a:lnTo>
                  </a:path>
                </a:pathLst>
              </a:custGeom>
              <a:noFill/>
              <a:ln w="22225">
                <a:solidFill>
                  <a:schemeClr val="accent1"/>
                </a:solidFill>
              </a:ln>
            </p:spPr>
          </p:sp>
          <p:sp>
            <p:nvSpPr>
              <p:cNvPr id="34" name="Freeform 34"/>
              <p:cNvSpPr/>
              <p:nvPr/>
            </p:nvSpPr>
            <p:spPr>
              <a:xfrm>
                <a:off x="8615363" y="3652838"/>
                <a:ext cx="9525" cy="44450"/>
              </a:xfrm>
              <a:custGeom>
                <a:avLst/>
                <a:gdLst/>
                <a:ahLst/>
                <a:cxnLst/>
                <a:rect l="l" t="t" r="r" b="b"/>
                <a:pathLst>
                  <a:path w="9525" h="44450">
                    <a:moveTo>
                      <a:pt x="0" y="0"/>
                    </a:moveTo>
                    <a:lnTo>
                      <a:pt x="0" y="44450"/>
                    </a:lnTo>
                  </a:path>
                </a:pathLst>
              </a:custGeom>
              <a:noFill/>
              <a:ln w="22225">
                <a:solidFill>
                  <a:schemeClr val="accent1"/>
                </a:solidFill>
              </a:ln>
            </p:spPr>
          </p:sp>
        </p:grpSp>
        <p:sp>
          <p:nvSpPr>
            <p:cNvPr id="36" name="TextBox 36"/>
            <p:cNvSpPr txBox="1"/>
            <p:nvPr/>
          </p:nvSpPr>
          <p:spPr>
            <a:xfrm>
              <a:off x="8756142" y="3683318"/>
              <a:ext cx="1858347"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断面狭窄 = 天然节制闸</a:t>
              </a:r>
            </a:p>
          </p:txBody>
        </p:sp>
      </p:grpSp>
      <p:grpSp>
        <p:nvGrpSpPr>
          <p:cNvPr id="39" name="reading-note"/>
          <p:cNvGrpSpPr/>
          <p:nvPr/>
        </p:nvGrpSpPr>
        <p:grpSpPr>
          <a:xfrm>
            <a:off x="676656" y="5577840"/>
            <a:ext cx="7287768" cy="352044"/>
            <a:chOff x="676656" y="5577840"/>
            <a:chExt cx="7287768" cy="352044"/>
          </a:xfrm>
        </p:grpSpPr>
        <p:sp>
          <p:nvSpPr>
            <p:cNvPr id="38" name="TextBox 38"/>
            <p:cNvSpPr txBox="1"/>
            <p:nvPr/>
          </p:nvSpPr>
          <p:spPr>
            <a:xfrm>
              <a:off x="676656" y="5577840"/>
              <a:ext cx="728776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怎么读：进得来多少水，是这道口子的形状决定的，不是人决定的。</a:t>
              </a:r>
            </a:p>
          </p:txBody>
        </p:sp>
      </p:grpSp>
      <p:grpSp>
        <p:nvGrpSpPr>
          <p:cNvPr id="43" name="page-footer"/>
          <p:cNvGrpSpPr/>
          <p:nvPr/>
        </p:nvGrpSpPr>
        <p:grpSpPr>
          <a:xfrm>
            <a:off x="679704" y="6096000"/>
            <a:ext cx="10832592" cy="371856"/>
            <a:chOff x="679704" y="6096000"/>
            <a:chExt cx="10832592" cy="371856"/>
          </a:xfrm>
        </p:grpSpPr>
        <p:sp>
          <p:nvSpPr>
            <p:cNvPr id="40" name="Line 40"/>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41" name="TextBox 41"/>
            <p:cNvSpPr txBox="1"/>
            <p:nvPr/>
          </p:nvSpPr>
          <p:spPr>
            <a:xfrm>
              <a:off x="679704" y="6233160"/>
              <a:ext cx="574700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示意图为本讲整理绘制。来源：水利文明网《以水为师都江堰》（2022-09-03）</a:t>
              </a:r>
            </a:p>
          </p:txBody>
        </p:sp>
        <p:sp>
          <p:nvSpPr>
            <p:cNvPr id="42" name="TextBox 42"/>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07 / 14</a:t>
              </a:r>
            </a:p>
          </p:txBody>
        </p:sp>
      </p:grpSp>
    </p:spTree>
  </p:cSld>
  <p:clrMapOvr>
    <a:masterClrMapping/>
  </p:clrMapOvr>
  <p:transitio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1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150"/>
                            </p:stCondLst>
                            <p:childTnLst>
                              <p:par>
                                <p:cTn id="13" presetID="10" presetClass="entr" presetSubtype="0" fill="hold" grpId="0" nodeType="afterEffect">
                                  <p:stCondLst>
                                    <p:cond delay="15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800"/>
                                        <p:tgtEl>
                                          <p:spTgt spid="20"/>
                                        </p:tgtEl>
                                      </p:cBhvr>
                                    </p:animEffect>
                                  </p:childTnLst>
                                </p:cTn>
                              </p:par>
                            </p:childTnLst>
                          </p:cTn>
                        </p:par>
                        <p:par>
                          <p:cTn id="16" fill="hold">
                            <p:stCondLst>
                              <p:cond delay="2100"/>
                            </p:stCondLst>
                            <p:childTnLst>
                              <p:par>
                                <p:cTn id="17" presetID="22" presetClass="entr" presetSubtype="4" fill="hold" grpId="0" nodeType="afterEffect">
                                  <p:stCondLst>
                                    <p:cond delay="15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700"/>
                                        <p:tgtEl>
                                          <p:spTgt spid="37"/>
                                        </p:tgtEl>
                                      </p:cBhvr>
                                    </p:animEffect>
                                  </p:childTnLst>
                                </p:cTn>
                              </p:par>
                            </p:childTnLst>
                          </p:cTn>
                        </p:par>
                        <p:par>
                          <p:cTn id="20" fill="hold">
                            <p:stCondLst>
                              <p:cond delay="2950"/>
                            </p:stCondLst>
                            <p:childTnLst>
                              <p:par>
                                <p:cTn id="21" presetID="10" presetClass="entr" presetSubtype="0" fill="hold" grpId="0" nodeType="afterEffect">
                                  <p:stCondLst>
                                    <p:cond delay="15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5" name="page-title"/>
          <p:cNvGrpSpPr/>
          <p:nvPr/>
        </p:nvGrpSpPr>
        <p:grpSpPr>
          <a:xfrm>
            <a:off x="669798" y="688658"/>
            <a:ext cx="7588758" cy="616077"/>
            <a:chOff x="669798" y="688658"/>
            <a:chExt cx="7588758" cy="616077"/>
          </a:xfrm>
        </p:grpSpPr>
        <p:sp>
          <p:nvSpPr>
            <p:cNvPr id="3" name="TextBox 3"/>
            <p:cNvSpPr txBox="1"/>
            <p:nvPr/>
          </p:nvSpPr>
          <p:spPr>
            <a:xfrm>
              <a:off x="669798" y="688658"/>
              <a:ext cx="6392799"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一次洪水里，三件工程的动作顺序</a:t>
              </a:r>
            </a:p>
          </p:txBody>
        </p:sp>
        <p:sp>
          <p:nvSpPr>
            <p:cNvPr id="4" name="TextBox 4"/>
            <p:cNvSpPr txBox="1"/>
            <p:nvPr/>
          </p:nvSpPr>
          <p:spPr>
            <a:xfrm>
              <a:off x="7517892" y="8448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［整理］</a:t>
              </a:r>
            </a:p>
          </p:txBody>
        </p:sp>
      </p:grpSp>
      <p:grpSp>
        <p:nvGrpSpPr>
          <p:cNvPr id="7" name="page-lead"/>
          <p:cNvGrpSpPr/>
          <p:nvPr/>
        </p:nvGrpSpPr>
        <p:grpSpPr>
          <a:xfrm>
            <a:off x="674370" y="1357312"/>
            <a:ext cx="7292340" cy="440055"/>
            <a:chOff x="674370" y="1357312"/>
            <a:chExt cx="7292340" cy="440055"/>
          </a:xfrm>
        </p:grpSpPr>
        <p:sp>
          <p:nvSpPr>
            <p:cNvPr id="6" name="TextBox 6"/>
            <p:cNvSpPr txBox="1"/>
            <p:nvPr/>
          </p:nvSpPr>
          <p:spPr>
            <a:xfrm>
              <a:off x="674370" y="1357312"/>
              <a:ext cx="7292340"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三件工程不是三个景点，是一条流水线上的三道工序。</a:t>
              </a:r>
            </a:p>
          </p:txBody>
        </p:sp>
      </p:grpSp>
      <p:grpSp>
        <p:nvGrpSpPr>
          <p:cNvPr id="25" name="!!bottleneck-figure"/>
          <p:cNvGrpSpPr/>
          <p:nvPr/>
        </p:nvGrpSpPr>
        <p:grpSpPr>
          <a:xfrm>
            <a:off x="1212342" y="1905000"/>
            <a:ext cx="4990890" cy="3985451"/>
            <a:chOff x="1212342" y="1905000"/>
            <a:chExt cx="4990890" cy="3985451"/>
          </a:xfrm>
        </p:grpSpPr>
        <p:sp>
          <p:nvSpPr>
            <p:cNvPr id="8" name="assembly-upstream"/>
            <p:cNvSpPr/>
            <p:nvPr/>
          </p:nvSpPr>
          <p:spPr>
            <a:xfrm>
              <a:off x="3333750" y="1905000"/>
              <a:ext cx="9525" cy="952500"/>
            </a:xfrm>
            <a:custGeom>
              <a:avLst/>
              <a:gdLst/>
              <a:ahLst/>
              <a:cxnLst/>
              <a:rect l="l" t="t" r="r" b="b"/>
              <a:pathLst>
                <a:path w="9525" h="952500">
                  <a:moveTo>
                    <a:pt x="0" y="0"/>
                  </a:moveTo>
                  <a:lnTo>
                    <a:pt x="0" y="952500"/>
                  </a:lnTo>
                </a:path>
              </a:pathLst>
            </a:custGeom>
            <a:noFill/>
            <a:ln w="285750">
              <a:solidFill>
                <a:schemeClr val="accent1"/>
              </a:solidFill>
            </a:ln>
          </p:spPr>
        </p:sp>
        <p:sp>
          <p:nvSpPr>
            <p:cNvPr id="9" name="assembly-outer-river"/>
            <p:cNvSpPr/>
            <p:nvPr/>
          </p:nvSpPr>
          <p:spPr>
            <a:xfrm>
              <a:off x="2038350" y="2914650"/>
              <a:ext cx="1104900" cy="2686050"/>
            </a:xfrm>
            <a:custGeom>
              <a:avLst/>
              <a:gdLst/>
              <a:ahLst/>
              <a:cxnLst/>
              <a:rect l="l" t="t" r="r" b="b"/>
              <a:pathLst>
                <a:path w="1104900" h="2686050">
                  <a:moveTo>
                    <a:pt x="1104900" y="0"/>
                  </a:moveTo>
                  <a:cubicBezTo>
                    <a:pt x="781050" y="628650"/>
                    <a:pt x="361950" y="1562100"/>
                    <a:pt x="0" y="2686050"/>
                  </a:cubicBezTo>
                </a:path>
              </a:pathLst>
            </a:custGeom>
            <a:noFill/>
            <a:ln w="228600" cap="rnd">
              <a:solidFill>
                <a:schemeClr val="accent1"/>
              </a:solidFill>
            </a:ln>
          </p:spPr>
        </p:sp>
        <p:sp>
          <p:nvSpPr>
            <p:cNvPr id="10" name="assembly-inner-river"/>
            <p:cNvSpPr/>
            <p:nvPr/>
          </p:nvSpPr>
          <p:spPr>
            <a:xfrm>
              <a:off x="3543300" y="2914650"/>
              <a:ext cx="1333500" cy="2686050"/>
            </a:xfrm>
            <a:custGeom>
              <a:avLst/>
              <a:gdLst/>
              <a:ahLst/>
              <a:cxnLst/>
              <a:rect l="l" t="t" r="r" b="b"/>
              <a:pathLst>
                <a:path w="1333500" h="2686050">
                  <a:moveTo>
                    <a:pt x="0" y="0"/>
                  </a:moveTo>
                  <a:cubicBezTo>
                    <a:pt x="381000" y="628650"/>
                    <a:pt x="895350" y="1524000"/>
                    <a:pt x="1333500" y="2686050"/>
                  </a:cubicBezTo>
                </a:path>
              </a:pathLst>
            </a:custGeom>
            <a:noFill/>
            <a:ln w="228600" cap="rnd">
              <a:solidFill>
                <a:schemeClr val="accent1"/>
              </a:solidFill>
            </a:ln>
          </p:spPr>
        </p:sp>
        <p:sp>
          <p:nvSpPr>
            <p:cNvPr id="11" name="assembly-yuzui"/>
            <p:cNvSpPr/>
            <p:nvPr/>
          </p:nvSpPr>
          <p:spPr>
            <a:xfrm>
              <a:off x="3086100" y="2819400"/>
              <a:ext cx="495300" cy="933450"/>
            </a:xfrm>
            <a:custGeom>
              <a:avLst/>
              <a:gdLst/>
              <a:ahLst/>
              <a:cxnLst/>
              <a:rect l="l" t="t" r="r" b="b"/>
              <a:pathLst>
                <a:path w="495300" h="933450">
                  <a:moveTo>
                    <a:pt x="247650" y="0"/>
                  </a:moveTo>
                  <a:lnTo>
                    <a:pt x="495300" y="419100"/>
                  </a:lnTo>
                  <a:lnTo>
                    <a:pt x="447675" y="933450"/>
                  </a:lnTo>
                  <a:lnTo>
                    <a:pt x="47625" y="933450"/>
                  </a:lnTo>
                  <a:lnTo>
                    <a:pt x="0" y="419100"/>
                  </a:lnTo>
                  <a:close/>
                </a:path>
              </a:pathLst>
            </a:custGeom>
            <a:solidFill>
              <a:srgbClr val="16314C"/>
            </a:solidFill>
            <a:ln w="28575">
              <a:solidFill>
                <a:schemeClr val="accent2"/>
              </a:solidFill>
              <a:round/>
            </a:ln>
          </p:spPr>
        </p:sp>
        <p:sp>
          <p:nvSpPr>
            <p:cNvPr id="12" name="Line 12"/>
            <p:cNvSpPr/>
            <p:nvPr/>
          </p:nvSpPr>
          <p:spPr>
            <a:xfrm>
              <a:off x="4267200" y="4191000"/>
              <a:ext cx="228600" cy="495300"/>
            </a:xfrm>
            <a:custGeom>
              <a:avLst/>
              <a:gdLst/>
              <a:ahLst/>
              <a:cxnLst/>
              <a:rect l="l" t="t" r="r" b="b"/>
              <a:pathLst>
                <a:path w="228600" h="495300">
                  <a:moveTo>
                    <a:pt x="0" y="0"/>
                  </a:moveTo>
                  <a:lnTo>
                    <a:pt x="228600" y="495300"/>
                  </a:lnTo>
                </a:path>
              </a:pathLst>
            </a:custGeom>
            <a:noFill/>
            <a:ln w="66675" cap="rnd">
              <a:solidFill>
                <a:schemeClr val="accent2"/>
              </a:solidFill>
            </a:ln>
          </p:spPr>
        </p:sp>
        <p:sp>
          <p:nvSpPr>
            <p:cNvPr id="13" name="assembly-lidui"/>
            <p:cNvSpPr/>
            <p:nvPr/>
          </p:nvSpPr>
          <p:spPr>
            <a:xfrm>
              <a:off x="4400550" y="5086350"/>
              <a:ext cx="285750" cy="419100"/>
            </a:xfrm>
            <a:custGeom>
              <a:avLst/>
              <a:gdLst/>
              <a:ahLst/>
              <a:cxnLst/>
              <a:rect l="l" t="t" r="r" b="b"/>
              <a:pathLst>
                <a:path w="285750" h="419100">
                  <a:moveTo>
                    <a:pt x="0" y="0"/>
                  </a:moveTo>
                  <a:lnTo>
                    <a:pt x="285750" y="209550"/>
                  </a:lnTo>
                  <a:lnTo>
                    <a:pt x="0" y="419100"/>
                  </a:lnTo>
                  <a:close/>
                </a:path>
              </a:pathLst>
            </a:custGeom>
            <a:solidFill>
              <a:srgbClr val="16314C"/>
            </a:solidFill>
            <a:ln w="28575">
              <a:solidFill>
                <a:schemeClr val="accent2"/>
              </a:solidFill>
              <a:round/>
            </a:ln>
          </p:spPr>
        </p:sp>
        <p:sp>
          <p:nvSpPr>
            <p:cNvPr id="14" name="assembly-yulei"/>
            <p:cNvSpPr/>
            <p:nvPr/>
          </p:nvSpPr>
          <p:spPr>
            <a:xfrm>
              <a:off x="4876800" y="5086350"/>
              <a:ext cx="285750" cy="419100"/>
            </a:xfrm>
            <a:custGeom>
              <a:avLst/>
              <a:gdLst/>
              <a:ahLst/>
              <a:cxnLst/>
              <a:rect l="l" t="t" r="r" b="b"/>
              <a:pathLst>
                <a:path w="285750" h="419100">
                  <a:moveTo>
                    <a:pt x="285750" y="0"/>
                  </a:moveTo>
                  <a:lnTo>
                    <a:pt x="0" y="209550"/>
                  </a:lnTo>
                  <a:lnTo>
                    <a:pt x="285750" y="419100"/>
                  </a:lnTo>
                  <a:close/>
                </a:path>
              </a:pathLst>
            </a:custGeom>
            <a:solidFill>
              <a:srgbClr val="16314C"/>
            </a:solidFill>
            <a:ln w="28575">
              <a:solidFill>
                <a:schemeClr val="accent2"/>
              </a:solidFill>
              <a:round/>
            </a:ln>
          </p:spPr>
        </p:sp>
        <p:sp>
          <p:nvSpPr>
            <p:cNvPr id="15" name="Ellipse 15"/>
            <p:cNvSpPr/>
            <p:nvPr/>
          </p:nvSpPr>
          <p:spPr>
            <a:xfrm>
              <a:off x="2600325" y="2981325"/>
              <a:ext cx="323850" cy="323850"/>
            </a:xfrm>
            <a:prstGeom prst="ellipse">
              <a:avLst/>
            </a:prstGeom>
            <a:solidFill>
              <a:schemeClr val="accent2"/>
            </a:solidFill>
            <a:ln>
              <a:noFill/>
            </a:ln>
          </p:spPr>
        </p:sp>
        <p:sp>
          <p:nvSpPr>
            <p:cNvPr id="16" name="TextBox 16"/>
            <p:cNvSpPr txBox="1"/>
            <p:nvPr/>
          </p:nvSpPr>
          <p:spPr>
            <a:xfrm>
              <a:off x="2699099" y="3048000"/>
              <a:ext cx="126302" cy="293370"/>
            </a:xfrm>
            <a:prstGeom prst="rect">
              <a:avLst/>
            </a:prstGeom>
            <a:noFill/>
            <a:ln>
              <a:noFill/>
            </a:ln>
          </p:spPr>
          <p:txBody>
            <a:bodyPr wrap="none" lIns="0" tIns="0" rIns="0" bIns="0" anchor="t" anchorCtr="0">
              <a:spAutoFit/>
            </a:bodyPr>
            <a:lstStyle/>
            <a:p>
              <a:pPr algn="ctr"/>
              <a:r>
                <a:rPr lang="zh-CN" sz="1500" dirty="0">
                  <a:solidFill>
                    <a:srgbClr val="0B1B2E"/>
                  </a:solidFill>
                  <a:latin typeface="+mj-lt"/>
                  <a:ea typeface="+mj-ea"/>
                  <a:cs typeface="+mj-cs"/>
                </a:rPr>
                <a:t>1</a:t>
              </a:r>
            </a:p>
          </p:txBody>
        </p:sp>
        <p:sp>
          <p:nvSpPr>
            <p:cNvPr id="17" name="Ellipse 17"/>
            <p:cNvSpPr/>
            <p:nvPr/>
          </p:nvSpPr>
          <p:spPr>
            <a:xfrm>
              <a:off x="3743325" y="4238625"/>
              <a:ext cx="323850" cy="323850"/>
            </a:xfrm>
            <a:prstGeom prst="ellipse">
              <a:avLst/>
            </a:prstGeom>
            <a:solidFill>
              <a:schemeClr val="accent2"/>
            </a:solidFill>
            <a:ln>
              <a:noFill/>
            </a:ln>
          </p:spPr>
        </p:sp>
        <p:sp>
          <p:nvSpPr>
            <p:cNvPr id="18" name="TextBox 18"/>
            <p:cNvSpPr txBox="1"/>
            <p:nvPr/>
          </p:nvSpPr>
          <p:spPr>
            <a:xfrm>
              <a:off x="3842099" y="4305300"/>
              <a:ext cx="126302" cy="293370"/>
            </a:xfrm>
            <a:prstGeom prst="rect">
              <a:avLst/>
            </a:prstGeom>
            <a:noFill/>
            <a:ln>
              <a:noFill/>
            </a:ln>
          </p:spPr>
          <p:txBody>
            <a:bodyPr wrap="none" lIns="0" tIns="0" rIns="0" bIns="0" anchor="t" anchorCtr="0">
              <a:spAutoFit/>
            </a:bodyPr>
            <a:lstStyle/>
            <a:p>
              <a:pPr algn="ctr"/>
              <a:r>
                <a:rPr lang="zh-CN" sz="1500" dirty="0">
                  <a:solidFill>
                    <a:srgbClr val="0B1B2E"/>
                  </a:solidFill>
                  <a:latin typeface="+mj-lt"/>
                  <a:ea typeface="+mj-ea"/>
                  <a:cs typeface="+mj-cs"/>
                </a:rPr>
                <a:t>2</a:t>
              </a:r>
            </a:p>
          </p:txBody>
        </p:sp>
        <p:sp>
          <p:nvSpPr>
            <p:cNvPr id="19" name="Ellipse 19"/>
            <p:cNvSpPr/>
            <p:nvPr/>
          </p:nvSpPr>
          <p:spPr>
            <a:xfrm>
              <a:off x="5438775" y="5133975"/>
              <a:ext cx="323850" cy="323850"/>
            </a:xfrm>
            <a:prstGeom prst="ellipse">
              <a:avLst/>
            </a:prstGeom>
            <a:solidFill>
              <a:schemeClr val="accent2"/>
            </a:solidFill>
            <a:ln>
              <a:noFill/>
            </a:ln>
          </p:spPr>
        </p:sp>
        <p:sp>
          <p:nvSpPr>
            <p:cNvPr id="20" name="TextBox 20"/>
            <p:cNvSpPr txBox="1"/>
            <p:nvPr/>
          </p:nvSpPr>
          <p:spPr>
            <a:xfrm>
              <a:off x="5537549" y="5200650"/>
              <a:ext cx="126302" cy="293370"/>
            </a:xfrm>
            <a:prstGeom prst="rect">
              <a:avLst/>
            </a:prstGeom>
            <a:noFill/>
            <a:ln>
              <a:noFill/>
            </a:ln>
          </p:spPr>
          <p:txBody>
            <a:bodyPr wrap="none" lIns="0" tIns="0" rIns="0" bIns="0" anchor="t" anchorCtr="0">
              <a:spAutoFit/>
            </a:bodyPr>
            <a:lstStyle/>
            <a:p>
              <a:pPr algn="ctr"/>
              <a:r>
                <a:rPr lang="zh-CN" sz="1500" dirty="0">
                  <a:solidFill>
                    <a:srgbClr val="0B1B2E"/>
                  </a:solidFill>
                  <a:latin typeface="+mj-lt"/>
                  <a:ea typeface="+mj-ea"/>
                  <a:cs typeface="+mj-cs"/>
                </a:rPr>
                <a:t>3</a:t>
              </a:r>
            </a:p>
          </p:txBody>
        </p:sp>
        <p:sp>
          <p:nvSpPr>
            <p:cNvPr id="21" name="TextBox 21"/>
            <p:cNvSpPr txBox="1"/>
            <p:nvPr/>
          </p:nvSpPr>
          <p:spPr>
            <a:xfrm>
              <a:off x="3612642" y="2121218"/>
              <a:ext cx="110413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岷江（洪水）</a:t>
              </a:r>
            </a:p>
          </p:txBody>
        </p:sp>
        <p:sp>
          <p:nvSpPr>
            <p:cNvPr id="22" name="TextBox 22"/>
            <p:cNvSpPr txBox="1"/>
            <p:nvPr/>
          </p:nvSpPr>
          <p:spPr>
            <a:xfrm>
              <a:off x="1212342" y="5188268"/>
              <a:ext cx="37719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外江</a:t>
              </a:r>
            </a:p>
          </p:txBody>
        </p:sp>
        <p:sp>
          <p:nvSpPr>
            <p:cNvPr id="23" name="TextBox 23"/>
            <p:cNvSpPr txBox="1"/>
            <p:nvPr/>
          </p:nvSpPr>
          <p:spPr>
            <a:xfrm>
              <a:off x="5212842" y="4331018"/>
              <a:ext cx="37719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内江</a:t>
              </a:r>
            </a:p>
          </p:txBody>
        </p:sp>
        <p:sp>
          <p:nvSpPr>
            <p:cNvPr id="24" name="TextBox 24"/>
            <p:cNvSpPr txBox="1"/>
            <p:nvPr/>
          </p:nvSpPr>
          <p:spPr>
            <a:xfrm>
              <a:off x="5308092" y="5626418"/>
              <a:ext cx="89514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 成都平原</a:t>
              </a:r>
            </a:p>
          </p:txBody>
        </p:sp>
      </p:grpSp>
      <p:grpSp>
        <p:nvGrpSpPr>
          <p:cNvPr id="29" name="step-1"/>
          <p:cNvGrpSpPr/>
          <p:nvPr/>
        </p:nvGrpSpPr>
        <p:grpSpPr>
          <a:xfrm>
            <a:off x="7648956" y="2095500"/>
            <a:ext cx="2926080" cy="843534"/>
            <a:chOff x="7648956" y="2095500"/>
            <a:chExt cx="2926080" cy="843534"/>
          </a:xfrm>
        </p:grpSpPr>
        <p:sp>
          <p:nvSpPr>
            <p:cNvPr id="26" name="Freeform 26"/>
            <p:cNvSpPr/>
            <p:nvPr/>
          </p:nvSpPr>
          <p:spPr>
            <a:xfrm>
              <a:off x="7658100" y="2095500"/>
              <a:ext cx="495300" cy="381000"/>
            </a:xfrm>
            <a:prstGeom prst="chevron">
              <a:avLst/>
            </a:prstGeom>
            <a:solidFill>
              <a:schemeClr val="accent2"/>
            </a:solidFill>
            <a:ln>
              <a:noFill/>
            </a:ln>
          </p:spPr>
        </p:sp>
        <p:sp>
          <p:nvSpPr>
            <p:cNvPr id="27" name="TextBox 27"/>
            <p:cNvSpPr txBox="1"/>
            <p:nvPr/>
          </p:nvSpPr>
          <p:spPr>
            <a:xfrm>
              <a:off x="8255508" y="2122170"/>
              <a:ext cx="2011375"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第一步 · 鱼嘴</a:t>
              </a:r>
            </a:p>
          </p:txBody>
        </p:sp>
        <p:sp>
          <p:nvSpPr>
            <p:cNvPr id="28" name="TextBox 28"/>
            <p:cNvSpPr txBox="1"/>
            <p:nvPr/>
          </p:nvSpPr>
          <p:spPr>
            <a:xfrm>
              <a:off x="7648956" y="2586990"/>
              <a:ext cx="2926080"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洪水期把约六成水推入外江</a:t>
              </a:r>
            </a:p>
          </p:txBody>
        </p:sp>
      </p:grpSp>
      <p:grpSp>
        <p:nvGrpSpPr>
          <p:cNvPr id="33" name="step-2"/>
          <p:cNvGrpSpPr/>
          <p:nvPr/>
        </p:nvGrpSpPr>
        <p:grpSpPr>
          <a:xfrm>
            <a:off x="7648956" y="3238500"/>
            <a:ext cx="3410712" cy="843534"/>
            <a:chOff x="7648956" y="3238500"/>
            <a:chExt cx="3410712" cy="843534"/>
          </a:xfrm>
        </p:grpSpPr>
        <p:sp>
          <p:nvSpPr>
            <p:cNvPr id="30" name="Freeform 30"/>
            <p:cNvSpPr/>
            <p:nvPr/>
          </p:nvSpPr>
          <p:spPr>
            <a:xfrm>
              <a:off x="7658100" y="3238500"/>
              <a:ext cx="495300" cy="381000"/>
            </a:xfrm>
            <a:prstGeom prst="chevron">
              <a:avLst/>
            </a:prstGeom>
            <a:solidFill>
              <a:schemeClr val="accent2"/>
            </a:solidFill>
            <a:ln>
              <a:noFill/>
            </a:ln>
          </p:spPr>
        </p:sp>
        <p:sp>
          <p:nvSpPr>
            <p:cNvPr id="31" name="TextBox 31"/>
            <p:cNvSpPr txBox="1"/>
            <p:nvPr/>
          </p:nvSpPr>
          <p:spPr>
            <a:xfrm>
              <a:off x="8255508" y="3265170"/>
              <a:ext cx="2334463"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第二步 · 飞沙堰</a:t>
              </a:r>
            </a:p>
          </p:txBody>
        </p:sp>
        <p:sp>
          <p:nvSpPr>
            <p:cNvPr id="32" name="TextBox 32"/>
            <p:cNvSpPr txBox="1"/>
            <p:nvPr/>
          </p:nvSpPr>
          <p:spPr>
            <a:xfrm>
              <a:off x="7648956" y="3729990"/>
              <a:ext cx="3410712"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多余的水与泥沙从堰顶溢回外江</a:t>
              </a:r>
            </a:p>
          </p:txBody>
        </p:sp>
      </p:grpSp>
      <p:grpSp>
        <p:nvGrpSpPr>
          <p:cNvPr id="37" name="step-3"/>
          <p:cNvGrpSpPr/>
          <p:nvPr/>
        </p:nvGrpSpPr>
        <p:grpSpPr>
          <a:xfrm>
            <a:off x="7648956" y="4381500"/>
            <a:ext cx="3410712" cy="843534"/>
            <a:chOff x="7648956" y="4381500"/>
            <a:chExt cx="3410712" cy="843534"/>
          </a:xfrm>
        </p:grpSpPr>
        <p:sp>
          <p:nvSpPr>
            <p:cNvPr id="34" name="Freeform 34"/>
            <p:cNvSpPr/>
            <p:nvPr/>
          </p:nvSpPr>
          <p:spPr>
            <a:xfrm>
              <a:off x="7658100" y="4381500"/>
              <a:ext cx="495300" cy="381000"/>
            </a:xfrm>
            <a:prstGeom prst="chevron">
              <a:avLst/>
            </a:prstGeom>
            <a:solidFill>
              <a:schemeClr val="accent2"/>
            </a:solidFill>
            <a:ln>
              <a:noFill/>
            </a:ln>
          </p:spPr>
        </p:sp>
        <p:sp>
          <p:nvSpPr>
            <p:cNvPr id="35" name="TextBox 35"/>
            <p:cNvSpPr txBox="1"/>
            <p:nvPr/>
          </p:nvSpPr>
          <p:spPr>
            <a:xfrm>
              <a:off x="8255508" y="4408170"/>
              <a:ext cx="2334463"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第三步 · 宝瓶口</a:t>
              </a:r>
            </a:p>
          </p:txBody>
        </p:sp>
        <p:sp>
          <p:nvSpPr>
            <p:cNvPr id="36" name="TextBox 36"/>
            <p:cNvSpPr txBox="1"/>
            <p:nvPr/>
          </p:nvSpPr>
          <p:spPr>
            <a:xfrm>
              <a:off x="7648956" y="4872990"/>
              <a:ext cx="3410712"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狭窄断面把进水量压在上限之内</a:t>
              </a:r>
            </a:p>
          </p:txBody>
        </p:sp>
      </p:grpSp>
      <p:grpSp>
        <p:nvGrpSpPr>
          <p:cNvPr id="39" name="closing-line"/>
          <p:cNvGrpSpPr/>
          <p:nvPr/>
        </p:nvGrpSpPr>
        <p:grpSpPr>
          <a:xfrm>
            <a:off x="7651242" y="5474018"/>
            <a:ext cx="2585466" cy="549783"/>
            <a:chOff x="7651242" y="5474018"/>
            <a:chExt cx="2585466" cy="549783"/>
          </a:xfrm>
        </p:grpSpPr>
        <p:sp>
          <p:nvSpPr>
            <p:cNvPr id="38" name="TextBox 38"/>
            <p:cNvSpPr txBox="1"/>
            <p:nvPr/>
          </p:nvSpPr>
          <p:spPr>
            <a:xfrm>
              <a:off x="7651242" y="5474018"/>
              <a:ext cx="2585466" cy="549783"/>
            </a:xfrm>
            <a:prstGeom prst="rect">
              <a:avLst/>
            </a:prstGeom>
            <a:noFill/>
            <a:ln>
              <a:noFill/>
            </a:ln>
          </p:spPr>
          <p:txBody>
            <a:bodyPr wrap="none" lIns="0" tIns="0" rIns="0" bIns="0" anchor="t" anchorCtr="0">
              <a:spAutoFit/>
            </a:bodyPr>
            <a:lstStyle/>
            <a:p>
              <a:pPr algn="l">
                <a:lnSpc>
                  <a:spcPts val="2250"/>
                </a:lnSpc>
              </a:pPr>
              <a:r>
                <a:rPr lang="zh-CN" sz="1350" dirty="0">
                  <a:solidFill>
                    <a:schemeClr val="accent3"/>
                  </a:solidFill>
                  <a:latin typeface="+mn-lt"/>
                  <a:ea typeface="+mn-ea"/>
                  <a:cs typeface="+mn-cs"/>
                </a:rPr>
                <a:t>分流分沙、泄洪排沙、限洪引水，</a:t>
              </a:r>
              <a:br/>
              <a:r>
                <a:rPr lang="zh-CN" sz="1350" dirty="0">
                  <a:solidFill>
                    <a:schemeClr val="accent3"/>
                  </a:solidFill>
                  <a:latin typeface="+mn-lt"/>
                  <a:ea typeface="+mn-ea"/>
                  <a:cs typeface="+mn-cs"/>
                </a:rPr>
                <a:t>三件相辅相成。</a:t>
              </a:r>
            </a:p>
          </p:txBody>
        </p:sp>
      </p:grpSp>
      <p:grpSp>
        <p:nvGrpSpPr>
          <p:cNvPr id="43" name="page-footer"/>
          <p:cNvGrpSpPr/>
          <p:nvPr/>
        </p:nvGrpSpPr>
        <p:grpSpPr>
          <a:xfrm>
            <a:off x="679704" y="6096000"/>
            <a:ext cx="10832592" cy="371856"/>
            <a:chOff x="679704" y="6096000"/>
            <a:chExt cx="10832592" cy="371856"/>
          </a:xfrm>
        </p:grpSpPr>
        <p:sp>
          <p:nvSpPr>
            <p:cNvPr id="40" name="Line 40"/>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41" name="TextBox 41"/>
            <p:cNvSpPr txBox="1"/>
            <p:nvPr/>
          </p:nvSpPr>
          <p:spPr>
            <a:xfrm>
              <a:off x="679704" y="6233160"/>
              <a:ext cx="607009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动作顺序为本讲整理的读法。来源：水利文明网《以水为师都江堰》（2022-09-03）</a:t>
              </a:r>
            </a:p>
          </p:txBody>
        </p:sp>
        <p:sp>
          <p:nvSpPr>
            <p:cNvPr id="42" name="TextBox 42"/>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08 / 14</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1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150"/>
                            </p:stCondLst>
                            <p:childTnLst>
                              <p:par>
                                <p:cTn id="13" presetID="22" presetClass="entr" presetSubtype="2" fill="hold" grpId="0" nodeType="afterEffect">
                                  <p:stCondLst>
                                    <p:cond delay="150"/>
                                  </p:stCondLst>
                                  <p:childTnLst>
                                    <p:set>
                                      <p:cBhvr>
                                        <p:cTn id="14" dur="1" fill="hold">
                                          <p:stCondLst>
                                            <p:cond delay="0"/>
                                          </p:stCondLst>
                                        </p:cTn>
                                        <p:tgtEl>
                                          <p:spTgt spid="29"/>
                                        </p:tgtEl>
                                        <p:attrNameLst>
                                          <p:attrName>style.visibility</p:attrName>
                                        </p:attrNameLst>
                                      </p:cBhvr>
                                      <p:to>
                                        <p:strVal val="visible"/>
                                      </p:to>
                                    </p:set>
                                    <p:animEffect transition="in" filter="wipe(right)">
                                      <p:cBhvr>
                                        <p:cTn id="15" dur="500"/>
                                        <p:tgtEl>
                                          <p:spTgt spid="29"/>
                                        </p:tgtEl>
                                      </p:cBhvr>
                                    </p:animEffect>
                                  </p:childTnLst>
                                </p:cTn>
                              </p:par>
                            </p:childTnLst>
                          </p:cTn>
                        </p:par>
                        <p:par>
                          <p:cTn id="16" fill="hold">
                            <p:stCondLst>
                              <p:cond delay="1800"/>
                            </p:stCondLst>
                            <p:childTnLst>
                              <p:par>
                                <p:cTn id="17" presetID="22" presetClass="entr" presetSubtype="2" fill="hold" grpId="0" nodeType="afterEffect">
                                  <p:stCondLst>
                                    <p:cond delay="150"/>
                                  </p:stCondLst>
                                  <p:childTnLst>
                                    <p:set>
                                      <p:cBhvr>
                                        <p:cTn id="18" dur="1" fill="hold">
                                          <p:stCondLst>
                                            <p:cond delay="0"/>
                                          </p:stCondLst>
                                        </p:cTn>
                                        <p:tgtEl>
                                          <p:spTgt spid="33"/>
                                        </p:tgtEl>
                                        <p:attrNameLst>
                                          <p:attrName>style.visibility</p:attrName>
                                        </p:attrNameLst>
                                      </p:cBhvr>
                                      <p:to>
                                        <p:strVal val="visible"/>
                                      </p:to>
                                    </p:set>
                                    <p:animEffect transition="in" filter="wipe(right)">
                                      <p:cBhvr>
                                        <p:cTn id="19" dur="500"/>
                                        <p:tgtEl>
                                          <p:spTgt spid="33"/>
                                        </p:tgtEl>
                                      </p:cBhvr>
                                    </p:animEffect>
                                  </p:childTnLst>
                                </p:cTn>
                              </p:par>
                            </p:childTnLst>
                          </p:cTn>
                        </p:par>
                        <p:par>
                          <p:cTn id="20" fill="hold">
                            <p:stCondLst>
                              <p:cond delay="2450"/>
                            </p:stCondLst>
                            <p:childTnLst>
                              <p:par>
                                <p:cTn id="21" presetID="22" presetClass="entr" presetSubtype="2" fill="hold" grpId="0" nodeType="afterEffect">
                                  <p:stCondLst>
                                    <p:cond delay="15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childTnLst>
                          </p:cTn>
                        </p:par>
                        <p:par>
                          <p:cTn id="24" fill="hold">
                            <p:stCondLst>
                              <p:cond delay="3100"/>
                            </p:stCondLst>
                            <p:childTnLst>
                              <p:par>
                                <p:cTn id="25" presetID="10" presetClass="entr" presetSubtype="0" fill="hold" grpId="0" nodeType="afterEffect">
                                  <p:stCondLst>
                                    <p:cond delay="30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maxim-photo"/>
          <p:cNvPicPr>
            <a:picLocks noChangeAspect="1"/>
          </p:cNvPicPr>
          <p:nvPr/>
        </p:nvPicPr>
        <p:blipFill>
          <a:blip r:embed="rId2"/>
          <a:srcRect l="0" t="12500" r="0" b="12500"/>
          <a:stretch>
            <a:fillRect/>
          </a:stretch>
        </p:blipFill>
        <p:spPr>
          <a:xfrm>
            <a:off x="0" y="0"/>
            <a:ext cx="12192000" cy="6858000"/>
          </a:xfrm>
          <a:prstGeom prst="rect">
            <a:avLst/>
          </a:prstGeom>
        </p:spPr>
      </p:pic>
      <p:sp>
        <p:nvSpPr>
          <p:cNvPr id="3" name="maxim-scrim"/>
          <p:cNvSpPr/>
          <p:nvPr/>
        </p:nvSpPr>
        <p:spPr>
          <a:xfrm>
            <a:off x="0" y="0"/>
            <a:ext cx="12192000" cy="6858000"/>
          </a:xfrm>
          <a:prstGeom prst="rect">
            <a:avLst/>
          </a:prstGeom>
          <a:gradFill>
            <a:gsLst>
              <a:gs pos="0">
                <a:schemeClr val="lt1">
                  <a:alpha val="94000"/>
                </a:schemeClr>
              </a:gs>
              <a:gs pos="55000">
                <a:schemeClr val="lt1">
                  <a:alpha val="72000"/>
                </a:schemeClr>
              </a:gs>
              <a:gs pos="100000">
                <a:schemeClr val="lt1">
                  <a:alpha val="42000"/>
                </a:schemeClr>
              </a:gs>
            </a:gsLst>
            <a:lin ang="0" scaled="1"/>
          </a:gradFill>
          <a:ln>
            <a:noFill/>
          </a:ln>
        </p:spPr>
      </p:sp>
      <p:sp>
        <p:nvSpPr>
          <p:cNvPr id="4" name="maxim-foot-fade"/>
          <p:cNvSpPr/>
          <p:nvPr/>
        </p:nvSpPr>
        <p:spPr>
          <a:xfrm>
            <a:off x="0" y="4762500"/>
            <a:ext cx="12192000" cy="2095500"/>
          </a:xfrm>
          <a:prstGeom prst="rect">
            <a:avLst/>
          </a:prstGeom>
          <a:gradFill>
            <a:gsLst>
              <a:gs pos="0">
                <a:schemeClr val="lt1">
                  <a:alpha val="0"/>
                </a:schemeClr>
              </a:gs>
              <a:gs pos="100000">
                <a:schemeClr val="lt1">
                  <a:alpha val="82000"/>
                </a:schemeClr>
              </a:gs>
            </a:gsLst>
            <a:lin ang="5400000" scaled="1"/>
          </a:gradFill>
          <a:ln>
            <a:noFill/>
          </a:ln>
        </p:spPr>
      </p:sp>
      <p:grpSp>
        <p:nvGrpSpPr>
          <p:cNvPr id="6" name="page-title"/>
          <p:cNvGrpSpPr/>
          <p:nvPr/>
        </p:nvGrpSpPr>
        <p:grpSpPr>
          <a:xfrm>
            <a:off x="669798" y="688658"/>
            <a:ext cx="3848481" cy="616077"/>
            <a:chOff x="669798" y="688658"/>
            <a:chExt cx="3848481" cy="616077"/>
          </a:xfrm>
        </p:grpSpPr>
        <p:sp>
          <p:nvSpPr>
            <p:cNvPr id="5" name="TextBox 5"/>
            <p:cNvSpPr txBox="1"/>
            <p:nvPr/>
          </p:nvSpPr>
          <p:spPr>
            <a:xfrm>
              <a:off x="669798" y="688658"/>
              <a:ext cx="3848481"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六个字，管了两千年</a:t>
              </a:r>
            </a:p>
          </p:txBody>
        </p:sp>
      </p:grpSp>
      <p:grpSp>
        <p:nvGrpSpPr>
          <p:cNvPr id="9" name="quote-maxim"/>
          <p:cNvGrpSpPr/>
          <p:nvPr/>
        </p:nvGrpSpPr>
        <p:grpSpPr>
          <a:xfrm>
            <a:off x="1123950" y="2560320"/>
            <a:ext cx="5164836" cy="1729740"/>
            <a:chOff x="1123950" y="2560320"/>
            <a:chExt cx="5164836" cy="1729740"/>
          </a:xfrm>
        </p:grpSpPr>
        <p:sp>
          <p:nvSpPr>
            <p:cNvPr id="7" name="TextBox 7"/>
            <p:cNvSpPr txBox="1"/>
            <p:nvPr/>
          </p:nvSpPr>
          <p:spPr>
            <a:xfrm>
              <a:off x="1123950" y="2560320"/>
              <a:ext cx="5126736" cy="1047750"/>
            </a:xfrm>
            <a:prstGeom prst="rect">
              <a:avLst/>
            </a:prstGeom>
            <a:noFill/>
            <a:ln>
              <a:noFill/>
            </a:ln>
          </p:spPr>
          <p:txBody>
            <a:bodyPr wrap="none" lIns="0" tIns="0" rIns="0" bIns="0" anchor="t" anchorCtr="0">
              <a:spAutoFit/>
            </a:bodyPr>
            <a:lstStyle/>
            <a:p>
              <a:pPr algn="l"/>
              <a:r>
                <a:rPr lang="zh-CN" sz="5400" b="1" dirty="0">
                  <a:solidFill>
                    <a:schemeClr val="accent2"/>
                  </a:solidFill>
                  <a:latin typeface="+mj-lt"/>
                  <a:ea typeface="+mj-ea"/>
                  <a:cs typeface="+mj-cs"/>
                </a:rPr>
                <a:t>深淘滩，低作堰</a:t>
              </a:r>
            </a:p>
          </p:txBody>
        </p:sp>
        <p:sp>
          <p:nvSpPr>
            <p:cNvPr id="8" name="TextBox 8"/>
            <p:cNvSpPr txBox="1"/>
            <p:nvPr/>
          </p:nvSpPr>
          <p:spPr>
            <a:xfrm>
              <a:off x="1162050" y="3470910"/>
              <a:ext cx="5126736" cy="819150"/>
            </a:xfrm>
            <a:prstGeom prst="rect">
              <a:avLst/>
            </a:prstGeom>
            <a:noFill/>
            <a:ln>
              <a:noFill/>
            </a:ln>
          </p:spPr>
          <p:txBody>
            <a:bodyPr wrap="none" lIns="0" tIns="0" rIns="0" bIns="0" anchor="t" anchorCtr="0">
              <a:spAutoFit/>
            </a:bodyPr>
            <a:lstStyle/>
            <a:p>
              <a:pPr algn="l"/>
              <a:r>
                <a:rPr lang="zh-CN" sz="4200" dirty="0">
                  <a:solidFill>
                    <a:srgbClr val="EAF3FB"/>
                  </a:solidFill>
                  <a:latin typeface="+mj-lt"/>
                  <a:ea typeface="+mj-ea"/>
                  <a:cs typeface="+mj-cs"/>
                </a:rPr>
                <a:t>逢正抽心，遇弯截角</a:t>
              </a:r>
            </a:p>
          </p:txBody>
        </p:sp>
      </p:grpSp>
      <p:grpSp>
        <p:nvGrpSpPr>
          <p:cNvPr id="11" name="maxim-reading"/>
          <p:cNvGrpSpPr/>
          <p:nvPr/>
        </p:nvGrpSpPr>
        <p:grpSpPr>
          <a:xfrm>
            <a:off x="1133856" y="4568190"/>
            <a:ext cx="3470148" cy="713994"/>
            <a:chOff x="1133856" y="4568190"/>
            <a:chExt cx="3470148" cy="713994"/>
          </a:xfrm>
        </p:grpSpPr>
        <p:sp>
          <p:nvSpPr>
            <p:cNvPr id="10" name="TextBox 10"/>
            <p:cNvSpPr txBox="1"/>
            <p:nvPr/>
          </p:nvSpPr>
          <p:spPr>
            <a:xfrm>
              <a:off x="1133856" y="4568190"/>
              <a:ext cx="347014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dk1"/>
                  </a:solidFill>
                  <a:latin typeface="+mn-lt"/>
                  <a:ea typeface="+mn-ea"/>
                  <a:cs typeface="+mn-cs"/>
                </a:rPr>
                <a:t>滩要淘到规定深度，堰不能筑高——</a:t>
              </a:r>
              <a:br/>
              <a:r>
                <a:rPr lang="zh-CN" sz="1800" dirty="0">
                  <a:solidFill>
                    <a:schemeClr val="dk1"/>
                  </a:solidFill>
                  <a:latin typeface="+mn-lt"/>
                  <a:ea typeface="+mn-ea"/>
                  <a:cs typeface="+mn-cs"/>
                </a:rPr>
                <a:t>高了就挡住洪水与泥沙的出路。</a:t>
              </a:r>
            </a:p>
          </p:txBody>
        </p:sp>
      </p:grpSp>
      <p:grpSp>
        <p:nvGrpSpPr>
          <p:cNvPr id="13" name="image-credit"/>
          <p:cNvGrpSpPr/>
          <p:nvPr/>
        </p:nvGrpSpPr>
        <p:grpSpPr>
          <a:xfrm>
            <a:off x="7799466" y="5585460"/>
            <a:ext cx="3712830" cy="234696"/>
            <a:chOff x="7799466" y="5585460"/>
            <a:chExt cx="3712830" cy="234696"/>
          </a:xfrm>
        </p:grpSpPr>
        <p:sp>
          <p:nvSpPr>
            <p:cNvPr id="12" name="TextBox 12"/>
            <p:cNvSpPr txBox="1"/>
            <p:nvPr/>
          </p:nvSpPr>
          <p:spPr>
            <a:xfrm>
              <a:off x="7799466" y="5585460"/>
              <a:ext cx="3712830"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《都江堰鱼嘴》星星 / Openverse / CC BY-SA 4.0</a:t>
              </a:r>
            </a:p>
          </p:txBody>
        </p:sp>
      </p:grpSp>
      <p:grpSp>
        <p:nvGrpSpPr>
          <p:cNvPr id="17" name="page-footer"/>
          <p:cNvGrpSpPr/>
          <p:nvPr/>
        </p:nvGrpSpPr>
        <p:grpSpPr>
          <a:xfrm>
            <a:off x="679704" y="6096000"/>
            <a:ext cx="10832592" cy="371856"/>
            <a:chOff x="679704" y="6096000"/>
            <a:chExt cx="10832592" cy="371856"/>
          </a:xfrm>
        </p:grpSpPr>
        <p:sp>
          <p:nvSpPr>
            <p:cNvPr id="14" name="Line 14"/>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5" name="TextBox 15"/>
            <p:cNvSpPr txBox="1"/>
            <p:nvPr/>
          </p:nvSpPr>
          <p:spPr>
            <a:xfrm>
              <a:off x="679704" y="6233160"/>
              <a:ext cx="73785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两句口诀作为遗迹保存至今，"深淘滩，低作堰"镶嵌于二王庙石壁。来源：水利文明网（2022-09-03）</a:t>
              </a:r>
            </a:p>
          </p:txBody>
        </p:sp>
        <p:sp>
          <p:nvSpPr>
            <p:cNvPr id="16" name="TextBox 16"/>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09 / 14</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1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1650"/>
                            </p:stCondLst>
                            <p:childTnLst>
                              <p:par>
                                <p:cTn xmlns:p="http://schemas.openxmlformats.org/presentationml/2006/main" id="13" presetID="10" presetClass="entr" presetSubtype="0" fill="hold" grpId="0" nodeType="afterEffect">
                                  <p:stCondLst>
                                    <p:cond delay="4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5" name="page-title"/>
          <p:cNvGrpSpPr/>
          <p:nvPr/>
        </p:nvGrpSpPr>
        <p:grpSpPr>
          <a:xfrm>
            <a:off x="669798" y="688658"/>
            <a:ext cx="7588758" cy="616077"/>
            <a:chOff x="669798" y="688658"/>
            <a:chExt cx="7588758" cy="616077"/>
          </a:xfrm>
        </p:grpSpPr>
        <p:sp>
          <p:nvSpPr>
            <p:cNvPr id="3" name="TextBox 3"/>
            <p:cNvSpPr txBox="1"/>
            <p:nvPr/>
          </p:nvSpPr>
          <p:spPr>
            <a:xfrm>
              <a:off x="669798" y="688658"/>
              <a:ext cx="6392799"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岁修：把维护变成每年都要做的事</a:t>
              </a:r>
            </a:p>
          </p:txBody>
        </p:sp>
        <p:sp>
          <p:nvSpPr>
            <p:cNvPr id="4" name="TextBox 4"/>
            <p:cNvSpPr txBox="1"/>
            <p:nvPr/>
          </p:nvSpPr>
          <p:spPr>
            <a:xfrm>
              <a:off x="7517892" y="8448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［整理］</a:t>
              </a:r>
            </a:p>
          </p:txBody>
        </p:sp>
      </p:grpSp>
      <p:grpSp>
        <p:nvGrpSpPr>
          <p:cNvPr id="7" name="page-lead"/>
          <p:cNvGrpSpPr/>
          <p:nvPr/>
        </p:nvGrpSpPr>
        <p:grpSpPr>
          <a:xfrm>
            <a:off x="674370" y="1357312"/>
            <a:ext cx="9109710" cy="440055"/>
            <a:chOff x="674370" y="1357312"/>
            <a:chExt cx="9109710" cy="440055"/>
          </a:xfrm>
        </p:grpSpPr>
        <p:sp>
          <p:nvSpPr>
            <p:cNvPr id="6" name="TextBox 6"/>
            <p:cNvSpPr txBox="1"/>
            <p:nvPr/>
          </p:nvSpPr>
          <p:spPr>
            <a:xfrm>
              <a:off x="674370" y="1357312"/>
              <a:ext cx="9109710"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它能活两千年，不是因为没坏，而是因为修它这件事被写进了制度。</a:t>
              </a:r>
            </a:p>
          </p:txBody>
        </p:sp>
      </p:grpSp>
      <p:grpSp>
        <p:nvGrpSpPr>
          <p:cNvPr id="31" name="maintenance-timeline"/>
          <p:cNvGrpSpPr/>
          <p:nvPr/>
        </p:nvGrpSpPr>
        <p:grpSpPr>
          <a:xfrm>
            <a:off x="1041400" y="2712720"/>
            <a:ext cx="10377932" cy="1616964"/>
            <a:chOff x="1041400" y="2712720"/>
            <a:chExt cx="10377932" cy="1616964"/>
          </a:xfrm>
        </p:grpSpPr>
        <p:grpSp>
          <p:nvGrpSpPr>
            <p:cNvPr id="15" name="Group 15"/>
            <p:cNvGrpSpPr/>
            <p:nvPr/>
          </p:nvGrpSpPr>
          <p:grpSpPr>
            <a:xfrm>
              <a:off x="1041400" y="3314700"/>
              <a:ext cx="228599" cy="244496"/>
              <a:chOff x="1041400" y="3314700"/>
              <a:chExt cx="228599" cy="244496"/>
            </a:xfrm>
          </p:grpSpPr>
          <p:sp>
            <p:nvSpPr>
              <p:cNvPr id="8" name="Freeform 8"/>
              <p:cNvSpPr/>
              <p:nvPr/>
            </p:nvSpPr>
            <p:spPr>
              <a:xfrm>
                <a:off x="1041400" y="3340100"/>
                <a:ext cx="203199" cy="203199"/>
              </a:xfrm>
              <a:custGeom>
                <a:avLst/>
                <a:gdLst/>
                <a:ahLst/>
                <a:cxnLst/>
                <a:rect l="l" t="t" r="r" b="b"/>
                <a:pathLst>
                  <a:path w="203199" h="203199">
                    <a:moveTo>
                      <a:pt x="107950" y="203199"/>
                    </a:moveTo>
                    <a:lnTo>
                      <a:pt x="25400" y="203199"/>
                    </a:lnTo>
                    <a:cubicBezTo>
                      <a:pt x="11372" y="203199"/>
                      <a:pt x="0" y="191828"/>
                      <a:pt x="0" y="177800"/>
                    </a:cubicBezTo>
                    <a:lnTo>
                      <a:pt x="0" y="25400"/>
                    </a:lnTo>
                    <a:cubicBezTo>
                      <a:pt x="0" y="11372"/>
                      <a:pt x="11372" y="0"/>
                      <a:pt x="25400" y="0"/>
                    </a:cubicBezTo>
                    <a:lnTo>
                      <a:pt x="177800" y="0"/>
                    </a:lnTo>
                    <a:cubicBezTo>
                      <a:pt x="191828" y="0"/>
                      <a:pt x="203199" y="11372"/>
                      <a:pt x="203199" y="25400"/>
                    </a:cubicBezTo>
                    <a:lnTo>
                      <a:pt x="203199" y="63500"/>
                    </a:lnTo>
                  </a:path>
                </a:pathLst>
              </a:custGeom>
              <a:noFill/>
              <a:ln w="25400">
                <a:solidFill>
                  <a:schemeClr val="accent1"/>
                </a:solidFill>
              </a:ln>
            </p:spPr>
          </p:sp>
          <p:sp>
            <p:nvSpPr>
              <p:cNvPr id="9" name="Freeform 9"/>
              <p:cNvSpPr/>
              <p:nvPr/>
            </p:nvSpPr>
            <p:spPr>
              <a:xfrm>
                <a:off x="1193799" y="3314700"/>
                <a:ext cx="9525" cy="50800"/>
              </a:xfrm>
              <a:custGeom>
                <a:avLst/>
                <a:gdLst/>
                <a:ahLst/>
                <a:cxnLst/>
                <a:rect l="l" t="t" r="r" b="b"/>
                <a:pathLst>
                  <a:path w="9525" h="50800">
                    <a:moveTo>
                      <a:pt x="0" y="0"/>
                    </a:moveTo>
                    <a:lnTo>
                      <a:pt x="0" y="50800"/>
                    </a:lnTo>
                  </a:path>
                </a:pathLst>
              </a:custGeom>
              <a:noFill/>
              <a:ln w="25400">
                <a:solidFill>
                  <a:schemeClr val="accent1"/>
                </a:solidFill>
              </a:ln>
            </p:spPr>
          </p:sp>
          <p:sp>
            <p:nvSpPr>
              <p:cNvPr id="10" name="Freeform 10"/>
              <p:cNvSpPr/>
              <p:nvPr/>
            </p:nvSpPr>
            <p:spPr>
              <a:xfrm>
                <a:off x="1092200" y="3314700"/>
                <a:ext cx="9525" cy="50800"/>
              </a:xfrm>
              <a:custGeom>
                <a:avLst/>
                <a:gdLst/>
                <a:ahLst/>
                <a:cxnLst/>
                <a:rect l="l" t="t" r="r" b="b"/>
                <a:pathLst>
                  <a:path w="9525" h="50800">
                    <a:moveTo>
                      <a:pt x="0" y="0"/>
                    </a:moveTo>
                    <a:lnTo>
                      <a:pt x="0" y="50800"/>
                    </a:lnTo>
                  </a:path>
                </a:pathLst>
              </a:custGeom>
              <a:noFill/>
              <a:ln w="25400">
                <a:solidFill>
                  <a:schemeClr val="accent1"/>
                </a:solidFill>
              </a:ln>
            </p:spPr>
          </p:sp>
          <p:sp>
            <p:nvSpPr>
              <p:cNvPr id="11" name="Freeform 11"/>
              <p:cNvSpPr/>
              <p:nvPr/>
            </p:nvSpPr>
            <p:spPr>
              <a:xfrm>
                <a:off x="1041400" y="3416300"/>
                <a:ext cx="152400" cy="9525"/>
              </a:xfrm>
              <a:custGeom>
                <a:avLst/>
                <a:gdLst/>
                <a:ahLst/>
                <a:cxnLst/>
                <a:rect l="l" t="t" r="r" b="b"/>
                <a:pathLst>
                  <a:path w="152400" h="9525">
                    <a:moveTo>
                      <a:pt x="0" y="0"/>
                    </a:moveTo>
                    <a:lnTo>
                      <a:pt x="152400" y="0"/>
                    </a:lnTo>
                  </a:path>
                </a:pathLst>
              </a:custGeom>
              <a:noFill/>
              <a:ln w="25400">
                <a:solidFill>
                  <a:schemeClr val="accent1"/>
                </a:solidFill>
              </a:ln>
            </p:spPr>
          </p:sp>
          <p:sp>
            <p:nvSpPr>
              <p:cNvPr id="12" name="Freeform 12"/>
              <p:cNvSpPr/>
              <p:nvPr/>
            </p:nvSpPr>
            <p:spPr>
              <a:xfrm>
                <a:off x="1231899" y="3454400"/>
                <a:ext cx="38100" cy="25400"/>
              </a:xfrm>
              <a:custGeom>
                <a:avLst/>
                <a:gdLst/>
                <a:ahLst/>
                <a:cxnLst/>
                <a:rect l="l" t="t" r="r" b="b"/>
                <a:pathLst>
                  <a:path w="38100" h="25400">
                    <a:moveTo>
                      <a:pt x="12700" y="0"/>
                    </a:moveTo>
                    <a:lnTo>
                      <a:pt x="38100" y="25400"/>
                    </a:lnTo>
                    <a:lnTo>
                      <a:pt x="0" y="25400"/>
                    </a:lnTo>
                  </a:path>
                </a:pathLst>
              </a:custGeom>
              <a:noFill/>
              <a:ln w="25400">
                <a:solidFill>
                  <a:schemeClr val="accent1"/>
                </a:solidFill>
              </a:ln>
            </p:spPr>
          </p:sp>
          <p:sp>
            <p:nvSpPr>
              <p:cNvPr id="13" name="Freeform 13"/>
              <p:cNvSpPr/>
              <p:nvPr/>
            </p:nvSpPr>
            <p:spPr>
              <a:xfrm>
                <a:off x="1244599" y="3479799"/>
                <a:ext cx="25400" cy="25400"/>
              </a:xfrm>
              <a:custGeom>
                <a:avLst/>
                <a:gdLst/>
                <a:ahLst/>
                <a:cxnLst/>
                <a:rect l="l" t="t" r="r" b="b"/>
                <a:pathLst>
                  <a:path w="25400" h="25400">
                    <a:moveTo>
                      <a:pt x="0" y="25400"/>
                    </a:moveTo>
                    <a:lnTo>
                      <a:pt x="25400" y="0"/>
                    </a:lnTo>
                  </a:path>
                </a:pathLst>
              </a:custGeom>
              <a:noFill/>
              <a:ln w="25400">
                <a:solidFill>
                  <a:schemeClr val="accent1"/>
                </a:solidFill>
              </a:ln>
            </p:spPr>
          </p:sp>
          <p:sp>
            <p:nvSpPr>
              <p:cNvPr id="14" name="Freeform 14"/>
              <p:cNvSpPr/>
              <p:nvPr/>
            </p:nvSpPr>
            <p:spPr>
              <a:xfrm>
                <a:off x="1190587" y="3479799"/>
                <a:ext cx="66712" cy="79397"/>
              </a:xfrm>
              <a:custGeom>
                <a:avLst/>
                <a:gdLst/>
                <a:ahLst/>
                <a:cxnLst/>
                <a:rect l="l" t="t" r="r" b="b"/>
                <a:pathLst>
                  <a:path w="66712" h="79397">
                    <a:moveTo>
                      <a:pt x="41312" y="0"/>
                    </a:moveTo>
                    <a:cubicBezTo>
                      <a:pt x="24330" y="0"/>
                      <a:pt x="9398" y="11239"/>
                      <a:pt x="4699" y="27558"/>
                    </a:cubicBezTo>
                    <a:cubicBezTo>
                      <a:pt x="0" y="43877"/>
                      <a:pt x="6669" y="61336"/>
                      <a:pt x="21051" y="70367"/>
                    </a:cubicBezTo>
                    <a:cubicBezTo>
                      <a:pt x="35432" y="79397"/>
                      <a:pt x="54055" y="77819"/>
                      <a:pt x="66712" y="66497"/>
                    </a:cubicBezTo>
                  </a:path>
                </a:pathLst>
              </a:custGeom>
              <a:noFill/>
              <a:ln w="25400">
                <a:solidFill>
                  <a:schemeClr val="accent1"/>
                </a:solidFill>
              </a:ln>
            </p:spPr>
          </p:sp>
        </p:grpSp>
        <p:sp>
          <p:nvSpPr>
            <p:cNvPr id="16" name="Line 16"/>
            <p:cNvSpPr/>
            <p:nvPr/>
          </p:nvSpPr>
          <p:spPr>
            <a:xfrm>
              <a:off x="1447800" y="3429000"/>
              <a:ext cx="8648700" cy="1"/>
            </a:xfrm>
            <a:prstGeom prst="line">
              <a:avLst/>
            </a:prstGeom>
            <a:noFill/>
            <a:ln w="19050">
              <a:solidFill>
                <a:schemeClr val="accent1"/>
              </a:solidFill>
              <a:tailEnd type="triangle" w="lg" len="lg"/>
            </a:ln>
          </p:spPr>
        </p:sp>
        <p:sp>
          <p:nvSpPr>
            <p:cNvPr id="17" name="Line 17"/>
            <p:cNvSpPr/>
            <p:nvPr/>
          </p:nvSpPr>
          <p:spPr>
            <a:xfrm>
              <a:off x="10134600" y="3429000"/>
              <a:ext cx="819150" cy="9525"/>
            </a:xfrm>
            <a:custGeom>
              <a:avLst/>
              <a:gdLst/>
              <a:ahLst/>
              <a:cxnLst/>
              <a:rect l="l" t="t" r="r" b="b"/>
              <a:pathLst>
                <a:path w="819150" h="9525">
                  <a:moveTo>
                    <a:pt x="0" y="0"/>
                  </a:moveTo>
                  <a:lnTo>
                    <a:pt x="819150" y="0"/>
                  </a:lnTo>
                </a:path>
              </a:pathLst>
            </a:custGeom>
            <a:noFill/>
            <a:ln w="19050">
              <a:solidFill>
                <a:schemeClr val="accent1"/>
              </a:solidFill>
              <a:prstDash val="lgDash"/>
            </a:ln>
          </p:spPr>
        </p:sp>
        <p:sp>
          <p:nvSpPr>
            <p:cNvPr id="18" name="TextBox 18"/>
            <p:cNvSpPr txBox="1"/>
            <p:nvPr/>
          </p:nvSpPr>
          <p:spPr>
            <a:xfrm>
              <a:off x="11042142" y="3340418"/>
              <a:ext cx="377190"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至今</a:t>
              </a:r>
            </a:p>
          </p:txBody>
        </p:sp>
        <p:sp>
          <p:nvSpPr>
            <p:cNvPr id="19" name="Ellipse 19"/>
            <p:cNvSpPr/>
            <p:nvPr/>
          </p:nvSpPr>
          <p:spPr>
            <a:xfrm>
              <a:off x="1800225" y="3324225"/>
              <a:ext cx="209550" cy="209550"/>
            </a:xfrm>
            <a:prstGeom prst="ellipse">
              <a:avLst/>
            </a:prstGeom>
            <a:solidFill>
              <a:schemeClr val="accent2"/>
            </a:solidFill>
            <a:ln>
              <a:noFill/>
            </a:ln>
          </p:spPr>
        </p:sp>
        <p:sp>
          <p:nvSpPr>
            <p:cNvPr id="20" name="TextBox 20"/>
            <p:cNvSpPr txBox="1"/>
            <p:nvPr/>
          </p:nvSpPr>
          <p:spPr>
            <a:xfrm>
              <a:off x="1569720" y="2712720"/>
              <a:ext cx="670560" cy="469392"/>
            </a:xfrm>
            <a:prstGeom prst="rect">
              <a:avLst/>
            </a:prstGeom>
            <a:noFill/>
            <a:ln>
              <a:noFill/>
            </a:ln>
          </p:spPr>
          <p:txBody>
            <a:bodyPr wrap="none" lIns="0" tIns="0" rIns="0" bIns="0" anchor="t" anchorCtr="0">
              <a:spAutoFit/>
            </a:bodyPr>
            <a:lstStyle/>
            <a:p>
              <a:pPr algn="ctr"/>
              <a:r>
                <a:rPr lang="zh-CN" sz="2400" dirty="0">
                  <a:solidFill>
                    <a:srgbClr val="EAF3FB"/>
                  </a:solidFill>
                  <a:latin typeface="+mj-lt"/>
                  <a:ea typeface="+mj-ea"/>
                  <a:cs typeface="+mj-cs"/>
                </a:rPr>
                <a:t>宋代</a:t>
              </a:r>
            </a:p>
          </p:txBody>
        </p:sp>
        <p:sp>
          <p:nvSpPr>
            <p:cNvPr id="21" name="TextBox 21"/>
            <p:cNvSpPr txBox="1"/>
            <p:nvPr/>
          </p:nvSpPr>
          <p:spPr>
            <a:xfrm>
              <a:off x="1168908" y="3653790"/>
              <a:ext cx="1472184" cy="352044"/>
            </a:xfrm>
            <a:prstGeom prst="rect">
              <a:avLst/>
            </a:prstGeom>
            <a:noFill/>
            <a:ln>
              <a:noFill/>
            </a:ln>
          </p:spPr>
          <p:txBody>
            <a:bodyPr wrap="none" lIns="0" tIns="0" rIns="0" bIns="0" anchor="t" anchorCtr="0">
              <a:spAutoFit/>
            </a:bodyPr>
            <a:lstStyle/>
            <a:p>
              <a:pPr algn="ctr"/>
              <a:r>
                <a:rPr lang="zh-CN" sz="1800" dirty="0">
                  <a:solidFill>
                    <a:schemeClr val="accent5"/>
                  </a:solidFill>
                  <a:latin typeface="+mn-lt"/>
                  <a:ea typeface="+mn-ea"/>
                  <a:cs typeface="+mn-cs"/>
                </a:rPr>
                <a:t>岁修成为定制</a:t>
              </a:r>
            </a:p>
          </p:txBody>
        </p:sp>
        <p:sp>
          <p:nvSpPr>
            <p:cNvPr id="22" name="Ellipse 22"/>
            <p:cNvSpPr/>
            <p:nvPr/>
          </p:nvSpPr>
          <p:spPr>
            <a:xfrm>
              <a:off x="4181475" y="3324225"/>
              <a:ext cx="209550" cy="209550"/>
            </a:xfrm>
            <a:prstGeom prst="ellipse">
              <a:avLst/>
            </a:prstGeom>
            <a:solidFill>
              <a:schemeClr val="accent1"/>
            </a:solidFill>
            <a:ln>
              <a:noFill/>
            </a:ln>
          </p:spPr>
        </p:sp>
        <p:sp>
          <p:nvSpPr>
            <p:cNvPr id="23" name="TextBox 23"/>
            <p:cNvSpPr txBox="1"/>
            <p:nvPr/>
          </p:nvSpPr>
          <p:spPr>
            <a:xfrm>
              <a:off x="3918661" y="2712720"/>
              <a:ext cx="735178" cy="469392"/>
            </a:xfrm>
            <a:prstGeom prst="rect">
              <a:avLst/>
            </a:prstGeom>
            <a:noFill/>
            <a:ln>
              <a:noFill/>
            </a:ln>
          </p:spPr>
          <p:txBody>
            <a:bodyPr wrap="none" lIns="0" tIns="0" rIns="0" bIns="0" anchor="t" anchorCtr="0">
              <a:spAutoFit/>
            </a:bodyPr>
            <a:lstStyle/>
            <a:p>
              <a:pPr algn="ctr"/>
              <a:r>
                <a:rPr lang="zh-CN" sz="2400" dirty="0">
                  <a:solidFill>
                    <a:srgbClr val="EAF3FB"/>
                  </a:solidFill>
                  <a:latin typeface="+mj-lt"/>
                  <a:ea typeface="+mj-ea"/>
                  <a:cs typeface="+mj-cs"/>
                </a:rPr>
                <a:t>1936</a:t>
              </a:r>
            </a:p>
          </p:txBody>
        </p:sp>
        <p:sp>
          <p:nvSpPr>
            <p:cNvPr id="24" name="TextBox 24"/>
            <p:cNvSpPr txBox="1"/>
            <p:nvPr/>
          </p:nvSpPr>
          <p:spPr>
            <a:xfrm>
              <a:off x="3671316" y="3653790"/>
              <a:ext cx="1229868" cy="352044"/>
            </a:xfrm>
            <a:prstGeom prst="rect">
              <a:avLst/>
            </a:prstGeom>
            <a:noFill/>
            <a:ln>
              <a:noFill/>
            </a:ln>
          </p:spPr>
          <p:txBody>
            <a:bodyPr wrap="none" lIns="0" tIns="0" rIns="0" bIns="0" anchor="t" anchorCtr="0">
              <a:spAutoFit/>
            </a:bodyPr>
            <a:lstStyle/>
            <a:p>
              <a:pPr algn="ctr"/>
              <a:r>
                <a:rPr lang="zh-CN" sz="1800" dirty="0">
                  <a:solidFill>
                    <a:schemeClr val="accent5"/>
                  </a:solidFill>
                  <a:latin typeface="+mn-lt"/>
                  <a:ea typeface="+mn-ea"/>
                  <a:cs typeface="+mn-cs"/>
                </a:rPr>
                <a:t>现鱼嘴始建</a:t>
              </a:r>
            </a:p>
          </p:txBody>
        </p:sp>
        <p:sp>
          <p:nvSpPr>
            <p:cNvPr id="25" name="Ellipse 25"/>
            <p:cNvSpPr/>
            <p:nvPr/>
          </p:nvSpPr>
          <p:spPr>
            <a:xfrm>
              <a:off x="6562725" y="3324225"/>
              <a:ext cx="209550" cy="209550"/>
            </a:xfrm>
            <a:prstGeom prst="ellipse">
              <a:avLst/>
            </a:prstGeom>
            <a:solidFill>
              <a:schemeClr val="accent1"/>
            </a:solidFill>
            <a:ln>
              <a:noFill/>
            </a:ln>
          </p:spPr>
        </p:sp>
        <p:sp>
          <p:nvSpPr>
            <p:cNvPr id="26" name="TextBox 26"/>
            <p:cNvSpPr txBox="1"/>
            <p:nvPr/>
          </p:nvSpPr>
          <p:spPr>
            <a:xfrm>
              <a:off x="6299911" y="2712720"/>
              <a:ext cx="735178" cy="469392"/>
            </a:xfrm>
            <a:prstGeom prst="rect">
              <a:avLst/>
            </a:prstGeom>
            <a:noFill/>
            <a:ln>
              <a:noFill/>
            </a:ln>
          </p:spPr>
          <p:txBody>
            <a:bodyPr wrap="none" lIns="0" tIns="0" rIns="0" bIns="0" anchor="t" anchorCtr="0">
              <a:spAutoFit/>
            </a:bodyPr>
            <a:lstStyle/>
            <a:p>
              <a:pPr algn="ctr"/>
              <a:r>
                <a:rPr lang="zh-CN" sz="2400" dirty="0">
                  <a:solidFill>
                    <a:srgbClr val="EAF3FB"/>
                  </a:solidFill>
                  <a:latin typeface="+mj-lt"/>
                  <a:ea typeface="+mj-ea"/>
                  <a:cs typeface="+mj-cs"/>
                </a:rPr>
                <a:t>1974</a:t>
              </a:r>
            </a:p>
          </p:txBody>
        </p:sp>
        <p:sp>
          <p:nvSpPr>
            <p:cNvPr id="27" name="TextBox 27"/>
            <p:cNvSpPr txBox="1"/>
            <p:nvPr/>
          </p:nvSpPr>
          <p:spPr>
            <a:xfrm>
              <a:off x="5972556" y="3653790"/>
              <a:ext cx="1389888" cy="675894"/>
            </a:xfrm>
            <a:prstGeom prst="rect">
              <a:avLst/>
            </a:prstGeom>
            <a:noFill/>
            <a:ln>
              <a:noFill/>
            </a:ln>
          </p:spPr>
          <p:txBody>
            <a:bodyPr wrap="none" lIns="0" tIns="0" rIns="0" bIns="0" anchor="t" anchorCtr="0">
              <a:spAutoFit/>
            </a:bodyPr>
            <a:lstStyle/>
            <a:p>
              <a:pPr algn="ctr">
                <a:lnSpc>
                  <a:spcPts val="2550"/>
                </a:lnSpc>
              </a:pPr>
              <a:r>
                <a:rPr lang="zh-CN" sz="1800" dirty="0">
                  <a:solidFill>
                    <a:schemeClr val="accent5"/>
                  </a:solidFill>
                  <a:latin typeface="+mn-lt"/>
                  <a:ea typeface="+mn-ea"/>
                  <a:cs typeface="+mn-cs"/>
                </a:rPr>
                <a:t>修外江闸时</a:t>
              </a:r>
              <a:br/>
              <a:r>
                <a:rPr lang="zh-CN" sz="1800" dirty="0">
                  <a:solidFill>
                    <a:schemeClr val="accent5"/>
                  </a:solidFill>
                  <a:latin typeface="+mn-lt"/>
                  <a:ea typeface="+mn-ea"/>
                  <a:cs typeface="+mn-cs"/>
                </a:rPr>
                <a:t>以混凝土加固</a:t>
              </a:r>
            </a:p>
          </p:txBody>
        </p:sp>
        <p:sp>
          <p:nvSpPr>
            <p:cNvPr id="28" name="Ellipse 28"/>
            <p:cNvSpPr/>
            <p:nvPr/>
          </p:nvSpPr>
          <p:spPr>
            <a:xfrm>
              <a:off x="8943975" y="3324225"/>
              <a:ext cx="209550" cy="209550"/>
            </a:xfrm>
            <a:prstGeom prst="ellipse">
              <a:avLst/>
            </a:prstGeom>
            <a:solidFill>
              <a:schemeClr val="accent1"/>
            </a:solidFill>
            <a:ln>
              <a:noFill/>
            </a:ln>
          </p:spPr>
        </p:sp>
        <p:sp>
          <p:nvSpPr>
            <p:cNvPr id="29" name="TextBox 29"/>
            <p:cNvSpPr txBox="1"/>
            <p:nvPr/>
          </p:nvSpPr>
          <p:spPr>
            <a:xfrm>
              <a:off x="8681161" y="2712720"/>
              <a:ext cx="735178" cy="469392"/>
            </a:xfrm>
            <a:prstGeom prst="rect">
              <a:avLst/>
            </a:prstGeom>
            <a:noFill/>
            <a:ln>
              <a:noFill/>
            </a:ln>
          </p:spPr>
          <p:txBody>
            <a:bodyPr wrap="none" lIns="0" tIns="0" rIns="0" bIns="0" anchor="t" anchorCtr="0">
              <a:spAutoFit/>
            </a:bodyPr>
            <a:lstStyle/>
            <a:p>
              <a:pPr algn="ctr"/>
              <a:r>
                <a:rPr lang="zh-CN" sz="2400" dirty="0">
                  <a:solidFill>
                    <a:srgbClr val="EAF3FB"/>
                  </a:solidFill>
                  <a:latin typeface="+mj-lt"/>
                  <a:ea typeface="+mj-ea"/>
                  <a:cs typeface="+mj-cs"/>
                </a:rPr>
                <a:t>2002</a:t>
              </a:r>
            </a:p>
          </p:txBody>
        </p:sp>
        <p:sp>
          <p:nvSpPr>
            <p:cNvPr id="30" name="TextBox 30"/>
            <p:cNvSpPr txBox="1"/>
            <p:nvPr/>
          </p:nvSpPr>
          <p:spPr>
            <a:xfrm>
              <a:off x="8239506" y="3653790"/>
              <a:ext cx="1618488" cy="675894"/>
            </a:xfrm>
            <a:prstGeom prst="rect">
              <a:avLst/>
            </a:prstGeom>
            <a:noFill/>
            <a:ln>
              <a:noFill/>
            </a:ln>
          </p:spPr>
          <p:txBody>
            <a:bodyPr wrap="none" lIns="0" tIns="0" rIns="0" bIns="0" anchor="t" anchorCtr="0">
              <a:spAutoFit/>
            </a:bodyPr>
            <a:lstStyle/>
            <a:p>
              <a:pPr algn="ctr">
                <a:lnSpc>
                  <a:spcPts val="2550"/>
                </a:lnSpc>
              </a:pPr>
              <a:r>
                <a:rPr lang="zh-CN" sz="1800" dirty="0">
                  <a:solidFill>
                    <a:schemeClr val="accent5"/>
                  </a:solidFill>
                  <a:latin typeface="+mn-lt"/>
                  <a:ea typeface="+mn-ea"/>
                  <a:cs typeface="+mn-cs"/>
                </a:rPr>
                <a:t>冬修以钢筋</a:t>
              </a:r>
              <a:br/>
              <a:r>
                <a:rPr lang="zh-CN" sz="1800" dirty="0">
                  <a:solidFill>
                    <a:schemeClr val="accent5"/>
                  </a:solidFill>
                  <a:latin typeface="+mn-lt"/>
                  <a:ea typeface="+mn-ea"/>
                  <a:cs typeface="+mn-cs"/>
                </a:rPr>
                <a:t>混凝土加固基础</a:t>
              </a:r>
            </a:p>
          </p:txBody>
        </p:sp>
      </p:grpSp>
      <p:grpSp>
        <p:nvGrpSpPr>
          <p:cNvPr id="38" name="quake-check"/>
          <p:cNvGrpSpPr/>
          <p:nvPr/>
        </p:nvGrpSpPr>
        <p:grpSpPr>
          <a:xfrm>
            <a:off x="685800" y="4762500"/>
            <a:ext cx="10820400" cy="1028700"/>
            <a:chOff x="685800" y="4762500"/>
            <a:chExt cx="10820400" cy="1028700"/>
          </a:xfrm>
        </p:grpSpPr>
        <p:sp>
          <p:nvSpPr>
            <p:cNvPr id="32" name="Freeform 32"/>
            <p:cNvSpPr/>
            <p:nvPr/>
          </p:nvSpPr>
          <p:spPr>
            <a:xfrm>
              <a:off x="685800" y="4762500"/>
              <a:ext cx="10820400" cy="1028700"/>
            </a:xfrm>
            <a:prstGeom prst="snip2DiagRect">
              <a:avLst/>
            </a:prstGeom>
            <a:noFill/>
            <a:ln w="19050">
              <a:solidFill>
                <a:schemeClr val="accent3"/>
              </a:solidFill>
            </a:ln>
          </p:spPr>
        </p:sp>
        <p:grpSp>
          <p:nvGrpSpPr>
            <p:cNvPr id="36" name="Group 36"/>
            <p:cNvGrpSpPr/>
            <p:nvPr/>
          </p:nvGrpSpPr>
          <p:grpSpPr>
            <a:xfrm>
              <a:off x="1014919" y="5044031"/>
              <a:ext cx="256151" cy="220068"/>
              <a:chOff x="1014919" y="5044031"/>
              <a:chExt cx="256151" cy="220068"/>
            </a:xfrm>
          </p:grpSpPr>
          <p:sp>
            <p:nvSpPr>
              <p:cNvPr id="33" name="Freeform 33"/>
              <p:cNvSpPr/>
              <p:nvPr/>
            </p:nvSpPr>
            <p:spPr>
              <a:xfrm>
                <a:off x="1143000" y="5124450"/>
                <a:ext cx="9525" cy="50800"/>
              </a:xfrm>
              <a:custGeom>
                <a:avLst/>
                <a:gdLst/>
                <a:ahLst/>
                <a:cxnLst/>
                <a:rect l="l" t="t" r="r" b="b"/>
                <a:pathLst>
                  <a:path w="9525" h="50800">
                    <a:moveTo>
                      <a:pt x="0" y="0"/>
                    </a:moveTo>
                    <a:lnTo>
                      <a:pt x="0" y="50800"/>
                    </a:lnTo>
                  </a:path>
                </a:pathLst>
              </a:custGeom>
              <a:noFill/>
              <a:ln w="25400">
                <a:solidFill>
                  <a:schemeClr val="accent3"/>
                </a:solidFill>
              </a:ln>
            </p:spPr>
          </p:sp>
          <p:sp>
            <p:nvSpPr>
              <p:cNvPr id="34" name="Freeform 34"/>
              <p:cNvSpPr/>
              <p:nvPr/>
            </p:nvSpPr>
            <p:spPr>
              <a:xfrm>
                <a:off x="1014919" y="5044031"/>
                <a:ext cx="256151" cy="220068"/>
              </a:xfrm>
              <a:custGeom>
                <a:avLst/>
                <a:gdLst/>
                <a:ahLst/>
                <a:cxnLst/>
                <a:rect l="l" t="t" r="r" b="b"/>
                <a:pathLst>
                  <a:path w="256151" h="220068">
                    <a:moveTo>
                      <a:pt x="107291" y="11725"/>
                    </a:moveTo>
                    <a:lnTo>
                      <a:pt x="4345" y="183606"/>
                    </a:lnTo>
                    <a:cubicBezTo>
                      <a:pt x="26" y="191085"/>
                      <a:pt x="0" y="200293"/>
                      <a:pt x="4276" y="207796"/>
                    </a:cubicBezTo>
                    <a:cubicBezTo>
                      <a:pt x="8551" y="215299"/>
                      <a:pt x="16487" y="219971"/>
                      <a:pt x="25122" y="220068"/>
                    </a:cubicBezTo>
                    <a:lnTo>
                      <a:pt x="231039" y="220068"/>
                    </a:lnTo>
                    <a:cubicBezTo>
                      <a:pt x="239671" y="219968"/>
                      <a:pt x="247602" y="215299"/>
                      <a:pt x="251877" y="207800"/>
                    </a:cubicBezTo>
                    <a:cubicBezTo>
                      <a:pt x="256151" y="200300"/>
                      <a:pt x="256128" y="191097"/>
                      <a:pt x="251816" y="183619"/>
                    </a:cubicBezTo>
                    <a:lnTo>
                      <a:pt x="148870" y="11712"/>
                    </a:lnTo>
                    <a:cubicBezTo>
                      <a:pt x="144465" y="4441"/>
                      <a:pt x="136582" y="0"/>
                      <a:pt x="128081" y="0"/>
                    </a:cubicBezTo>
                    <a:cubicBezTo>
                      <a:pt x="119579" y="0"/>
                      <a:pt x="111696" y="4441"/>
                      <a:pt x="107291" y="11712"/>
                    </a:cubicBezTo>
                  </a:path>
                </a:pathLst>
              </a:custGeom>
              <a:noFill/>
              <a:ln w="25400">
                <a:solidFill>
                  <a:schemeClr val="accent3"/>
                </a:solidFill>
              </a:ln>
            </p:spPr>
          </p:sp>
          <p:sp>
            <p:nvSpPr>
              <p:cNvPr id="35" name="Freeform 35"/>
              <p:cNvSpPr/>
              <p:nvPr/>
            </p:nvSpPr>
            <p:spPr>
              <a:xfrm>
                <a:off x="1143000" y="5213349"/>
                <a:ext cx="9525" cy="9525"/>
              </a:xfrm>
              <a:custGeom>
                <a:avLst/>
                <a:gdLst/>
                <a:ahLst/>
                <a:cxnLst/>
                <a:rect l="l" t="t" r="r" b="b"/>
                <a:pathLst>
                  <a:path w="9525" h="9525">
                    <a:moveTo>
                      <a:pt x="0" y="0"/>
                    </a:moveTo>
                    <a:lnTo>
                      <a:pt x="127" y="0"/>
                    </a:lnTo>
                  </a:path>
                </a:pathLst>
              </a:custGeom>
              <a:noFill/>
              <a:ln w="25400">
                <a:solidFill>
                  <a:schemeClr val="accent3"/>
                </a:solidFill>
              </a:ln>
            </p:spPr>
          </p:sp>
        </p:grpSp>
        <p:sp>
          <p:nvSpPr>
            <p:cNvPr id="37" name="TextBox 37"/>
            <p:cNvSpPr txBox="1"/>
            <p:nvPr/>
          </p:nvSpPr>
          <p:spPr>
            <a:xfrm>
              <a:off x="1438656" y="5025390"/>
              <a:ext cx="4213098" cy="713994"/>
            </a:xfrm>
            <a:prstGeom prst="rect">
              <a:avLst/>
            </a:prstGeom>
            <a:noFill/>
            <a:ln>
              <a:noFill/>
            </a:ln>
          </p:spPr>
          <p:txBody>
            <a:bodyPr wrap="none" lIns="0" tIns="0" rIns="0" bIns="0" anchor="t" anchorCtr="0">
              <a:spAutoFit/>
            </a:bodyPr>
            <a:lstStyle/>
            <a:p>
              <a:pPr algn="l">
                <a:lnSpc>
                  <a:spcPts val="2850"/>
                </a:lnSpc>
              </a:pPr>
              <a:r>
                <a:rPr lang="zh-CN" sz="1800" b="1" dirty="0">
                  <a:solidFill>
                    <a:schemeClr val="accent3"/>
                  </a:solidFill>
                  <a:latin typeface="+mn-lt"/>
                  <a:ea typeface="+mn-ea"/>
                  <a:cs typeface="+mn-cs"/>
                </a:rPr>
                <a:t>验证点：</a:t>
              </a:r>
              <a:r>
                <a:rPr lang="zh-CN" sz="1800" dirty="0">
                  <a:solidFill>
                    <a:schemeClr val="dk1"/>
                  </a:solidFill>
                  <a:latin typeface="+mn-lt"/>
                  <a:ea typeface="+mn-ea"/>
                  <a:cs typeface="+mn-cs"/>
                </a:rPr>
                <a:t>2008 年 5 月 12 日四川地震中，</a:t>
              </a:r>
              <a:br/>
              <a:r>
                <a:rPr lang="zh-CN" sz="1800" dirty="0">
                  <a:solidFill>
                    <a:schemeClr val="dk1"/>
                  </a:solidFill>
                  <a:latin typeface="+mn-lt"/>
                  <a:ea typeface="+mn-ea"/>
                  <a:cs typeface="+mn-cs"/>
                </a:rPr>
                <a:t>都江堰水利工程基本未受损坏。</a:t>
              </a:r>
            </a:p>
          </p:txBody>
        </p:sp>
      </p:grpSp>
      <p:grpSp>
        <p:nvGrpSpPr>
          <p:cNvPr id="42" name="page-footer"/>
          <p:cNvGrpSpPr/>
          <p:nvPr/>
        </p:nvGrpSpPr>
        <p:grpSpPr>
          <a:xfrm>
            <a:off x="679704" y="6096000"/>
            <a:ext cx="10832592" cy="371856"/>
            <a:chOff x="679704" y="6096000"/>
            <a:chExt cx="10832592" cy="371856"/>
          </a:xfrm>
        </p:grpSpPr>
        <p:sp>
          <p:nvSpPr>
            <p:cNvPr id="39" name="Line 39"/>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40" name="TextBox 40"/>
            <p:cNvSpPr txBox="1"/>
            <p:nvPr/>
          </p:nvSpPr>
          <p:spPr>
            <a:xfrm>
              <a:off x="679704" y="6233160"/>
              <a:ext cx="679947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时间线为本讲整理。来源：水利文明网（2022-09-03）；UNESCO 世界遗产中心（编号 1001）</a:t>
              </a:r>
            </a:p>
          </p:txBody>
        </p:sp>
        <p:sp>
          <p:nvSpPr>
            <p:cNvPr id="41" name="TextBox 41"/>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10 / 14</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1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150"/>
                            </p:stCondLst>
                            <p:childTnLst>
                              <p:par>
                                <p:cTn xmlns:p="http://schemas.openxmlformats.org/presentationml/2006/main" id="13" presetID="22" presetClass="entr" presetSubtype="2" fill="hold" grpId="0" nodeType="afterEffect">
                                  <p:stCondLst>
                                    <p:cond delay="150"/>
                                  </p:stCondLst>
                                  <p:childTnLst>
                                    <p:set>
                                      <p:cBhvr>
                                        <p:cTn id="14" dur="1" fill="hold">
                                          <p:stCondLst>
                                            <p:cond delay="0"/>
                                          </p:stCondLst>
                                        </p:cTn>
                                        <p:tgtEl>
                                          <p:spTgt spid="31"/>
                                        </p:tgtEl>
                                        <p:attrNameLst>
                                          <p:attrName>style.visibility</p:attrName>
                                        </p:attrNameLst>
                                      </p:cBhvr>
                                      <p:to>
                                        <p:strVal val="visible"/>
                                      </p:to>
                                    </p:set>
                                    <p:animEffect transition="in" filter="wipe(right)">
                                      <p:cBhvr>
                                        <p:cTn id="15" dur="1000"/>
                                        <p:tgtEl>
                                          <p:spTgt spid="31"/>
                                        </p:tgtEl>
                                      </p:cBhvr>
                                    </p:animEffect>
                                  </p:childTnLst>
                                </p:cTn>
                              </p:par>
                            </p:childTnLst>
                          </p:cTn>
                        </p:par>
                        <p:par>
                          <p:cTn id="16" fill="hold">
                            <p:stCondLst>
                              <p:cond delay="23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6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5" name="page-title"/>
          <p:cNvGrpSpPr/>
          <p:nvPr/>
        </p:nvGrpSpPr>
        <p:grpSpPr>
          <a:xfrm>
            <a:off x="669798" y="688658"/>
            <a:ext cx="7779258" cy="616077"/>
            <a:chOff x="669798" y="688658"/>
            <a:chExt cx="7779258" cy="616077"/>
          </a:xfrm>
        </p:grpSpPr>
        <p:sp>
          <p:nvSpPr>
            <p:cNvPr id="3" name="TextBox 3"/>
            <p:cNvSpPr txBox="1"/>
            <p:nvPr/>
          </p:nvSpPr>
          <p:spPr>
            <a:xfrm>
              <a:off x="669798" y="688658"/>
              <a:ext cx="6816852"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灌溉面积：一条走了两千年的上升线</a:t>
              </a:r>
            </a:p>
          </p:txBody>
        </p:sp>
        <p:sp>
          <p:nvSpPr>
            <p:cNvPr id="4" name="TextBox 4"/>
            <p:cNvSpPr txBox="1"/>
            <p:nvPr/>
          </p:nvSpPr>
          <p:spPr>
            <a:xfrm>
              <a:off x="7708392" y="844868"/>
              <a:ext cx="74066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n-lt"/>
                  <a:ea typeface="+mn-ea"/>
                  <a:cs typeface="+mn-cs"/>
                </a:rPr>
                <a:t>［整理］</a:t>
              </a:r>
            </a:p>
          </p:txBody>
        </p:sp>
      </p:grpSp>
      <p:grpSp>
        <p:nvGrpSpPr>
          <p:cNvPr id="7" name="page-lead"/>
          <p:cNvGrpSpPr/>
          <p:nvPr/>
        </p:nvGrpSpPr>
        <p:grpSpPr>
          <a:xfrm>
            <a:off x="674370" y="1357312"/>
            <a:ext cx="10003250" cy="440055"/>
            <a:chOff x="674370" y="1357312"/>
            <a:chExt cx="10003250" cy="440055"/>
          </a:xfrm>
        </p:grpSpPr>
        <p:sp>
          <p:nvSpPr>
            <p:cNvPr id="6" name="TextBox 6"/>
            <p:cNvSpPr txBox="1"/>
            <p:nvPr/>
          </p:nvSpPr>
          <p:spPr>
            <a:xfrm>
              <a:off x="674370" y="1357312"/>
              <a:ext cx="10003250"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从建成之初约 100 万亩到 2025 年计划 1164.7 万亩，这条线还在往上走。</a:t>
              </a:r>
            </a:p>
          </p:txBody>
        </p:sp>
      </p:grpSp>
      <p:grpSp>
        <p:nvGrpSpPr>
          <p:cNvPr id="12" name="scope-note"/>
          <p:cNvGrpSpPr/>
          <p:nvPr/>
        </p:nvGrpSpPr>
        <p:grpSpPr>
          <a:xfrm>
            <a:off x="676656" y="1977390"/>
            <a:ext cx="2219134" cy="2008061"/>
            <a:chOff x="676656" y="1977390"/>
            <a:chExt cx="2219134" cy="2008061"/>
          </a:xfrm>
        </p:grpSpPr>
        <p:sp>
          <p:nvSpPr>
            <p:cNvPr id="8" name="TextBox 8"/>
            <p:cNvSpPr txBox="1"/>
            <p:nvPr/>
          </p:nvSpPr>
          <p:spPr>
            <a:xfrm>
              <a:off x="676656" y="1977390"/>
              <a:ext cx="987552" cy="352044"/>
            </a:xfrm>
            <a:prstGeom prst="rect">
              <a:avLst/>
            </a:prstGeom>
            <a:noFill/>
            <a:ln>
              <a:noFill/>
            </a:ln>
          </p:spPr>
          <p:txBody>
            <a:bodyPr wrap="none" lIns="0" tIns="0" rIns="0" bIns="0" anchor="t" anchorCtr="0">
              <a:spAutoFit/>
            </a:bodyPr>
            <a:lstStyle/>
            <a:p>
              <a:pPr algn="l"/>
              <a:r>
                <a:rPr lang="zh-CN" sz="1800" b="1" dirty="0">
                  <a:solidFill>
                    <a:schemeClr val="dk1"/>
                  </a:solidFill>
                  <a:latin typeface="+mn-lt"/>
                  <a:ea typeface="+mn-ea"/>
                  <a:cs typeface="+mn-cs"/>
                </a:rPr>
                <a:t>口径说明</a:t>
              </a:r>
            </a:p>
          </p:txBody>
        </p:sp>
        <p:sp>
          <p:nvSpPr>
            <p:cNvPr id="9" name="TextBox 9"/>
            <p:cNvSpPr txBox="1"/>
            <p:nvPr/>
          </p:nvSpPr>
          <p:spPr>
            <a:xfrm>
              <a:off x="678942" y="2387918"/>
              <a:ext cx="2216848" cy="549783"/>
            </a:xfrm>
            <a:prstGeom prst="rect">
              <a:avLst/>
            </a:prstGeom>
            <a:noFill/>
            <a:ln>
              <a:noFill/>
            </a:ln>
          </p:spPr>
          <p:txBody>
            <a:bodyPr wrap="none" lIns="0" tIns="0" rIns="0" bIns="0" anchor="t" anchorCtr="0">
              <a:spAutoFit/>
            </a:bodyPr>
            <a:lstStyle/>
            <a:p>
              <a:pPr algn="l" marL="145732" indent="-145732">
                <a:lnSpc>
                  <a:spcPts val="2250"/>
                </a:lnSpc>
                <a:buClr>
                  <a:schemeClr val="accent5"/>
                </a:buClr>
                <a:buSzTx/>
                <a:buFontTx/>
                <a:buChar char="•"/>
              </a:pPr>
              <a:r>
                <a:rPr lang="zh-CN" sz="1350" dirty="0">
                  <a:solidFill>
                    <a:schemeClr val="accent5"/>
                  </a:solidFill>
                  <a:latin typeface="+mn-lt"/>
                  <a:ea typeface="+mn-ea"/>
                  <a:cs typeface="+mn-cs"/>
                </a:rPr>
                <a:t>横轴为选取的里程碑年份，</a:t>
              </a:r>
              <a:br/>
              <a:r>
                <a:rPr lang="zh-CN" sz="1350" dirty="0">
                  <a:solidFill>
                    <a:schemeClr val="accent5"/>
                  </a:solidFill>
                  <a:latin typeface="+mn-lt"/>
                  <a:ea typeface="+mn-ea"/>
                  <a:cs typeface="+mn-cs"/>
                </a:rPr>
                <a:t>非等距时间轴。</a:t>
              </a:r>
            </a:p>
          </p:txBody>
        </p:sp>
        <p:sp>
          <p:nvSpPr>
            <p:cNvPr id="10" name="TextBox 10"/>
            <p:cNvSpPr txBox="1"/>
            <p:nvPr/>
          </p:nvSpPr>
          <p:spPr>
            <a:xfrm>
              <a:off x="678942" y="3054668"/>
              <a:ext cx="2131124" cy="549783"/>
            </a:xfrm>
            <a:prstGeom prst="rect">
              <a:avLst/>
            </a:prstGeom>
            <a:noFill/>
            <a:ln>
              <a:noFill/>
            </a:ln>
          </p:spPr>
          <p:txBody>
            <a:bodyPr wrap="none" lIns="0" tIns="0" rIns="0" bIns="0" anchor="t" anchorCtr="0">
              <a:spAutoFit/>
            </a:bodyPr>
            <a:lstStyle/>
            <a:p>
              <a:pPr algn="l" marL="145732" indent="-145732">
                <a:lnSpc>
                  <a:spcPts val="2250"/>
                </a:lnSpc>
                <a:buClr>
                  <a:schemeClr val="accent5"/>
                </a:buClr>
                <a:buSzTx/>
                <a:buFontTx/>
                <a:buChar char="•"/>
              </a:pPr>
              <a:r>
                <a:rPr lang="zh-CN" sz="1350" dirty="0">
                  <a:solidFill>
                    <a:schemeClr val="accent5"/>
                  </a:solidFill>
                  <a:latin typeface="+mn-lt"/>
                  <a:ea typeface="+mn-ea"/>
                  <a:cs typeface="+mn-cs"/>
                </a:rPr>
                <a:t>2025 年为计划用水面积，</a:t>
              </a:r>
              <a:br/>
              <a:r>
                <a:rPr lang="zh-CN" sz="1350" dirty="0">
                  <a:solidFill>
                    <a:schemeClr val="accent5"/>
                  </a:solidFill>
                  <a:latin typeface="+mn-lt"/>
                  <a:ea typeface="+mn-ea"/>
                  <a:cs typeface="+mn-cs"/>
                </a:rPr>
                <a:t>其余为当年灌溉面积。</a:t>
              </a:r>
            </a:p>
          </p:txBody>
        </p:sp>
        <p:sp>
          <p:nvSpPr>
            <p:cNvPr id="11" name="TextBox 11"/>
            <p:cNvSpPr txBox="1"/>
            <p:nvPr/>
          </p:nvSpPr>
          <p:spPr>
            <a:xfrm>
              <a:off x="678942" y="3721418"/>
              <a:ext cx="1249870" cy="264033"/>
            </a:xfrm>
            <a:prstGeom prst="rect">
              <a:avLst/>
            </a:prstGeom>
            <a:noFill/>
            <a:ln>
              <a:noFill/>
            </a:ln>
          </p:spPr>
          <p:txBody>
            <a:bodyPr wrap="none" lIns="0" tIns="0" rIns="0" bIns="0" anchor="t" anchorCtr="0">
              <a:spAutoFit/>
            </a:bodyPr>
            <a:lstStyle/>
            <a:p>
              <a:pPr algn="l" marL="145732" indent="-145732">
                <a:buClr>
                  <a:schemeClr val="accent5"/>
                </a:buClr>
                <a:buSzTx/>
                <a:buFontTx/>
                <a:buChar char="•"/>
              </a:pPr>
              <a:r>
                <a:rPr lang="zh-CN" sz="1350" dirty="0">
                  <a:solidFill>
                    <a:schemeClr val="accent5"/>
                  </a:solidFill>
                  <a:latin typeface="+mn-lt"/>
                  <a:ea typeface="+mn-ea"/>
                  <a:cs typeface="+mn-cs"/>
                </a:rPr>
                <a:t>单位：万亩。</a:t>
              </a:r>
            </a:p>
          </p:txBody>
        </p:sp>
      </p:grpSp>
      <p:grpSp>
        <p:nvGrpSpPr>
          <p:cNvPr id="16" name="!!area-figure"/>
          <p:cNvGrpSpPr/>
          <p:nvPr/>
        </p:nvGrpSpPr>
        <p:grpSpPr>
          <a:xfrm>
            <a:off x="704850" y="4370070"/>
            <a:ext cx="2556975" cy="1387031"/>
            <a:chOff x="704850" y="4370070"/>
            <a:chExt cx="2556975" cy="1387031"/>
          </a:xfrm>
        </p:grpSpPr>
        <p:sp>
          <p:nvSpPr>
            <p:cNvPr id="13" name="TextBox 13"/>
            <p:cNvSpPr txBox="1"/>
            <p:nvPr/>
          </p:nvSpPr>
          <p:spPr>
            <a:xfrm>
              <a:off x="704850" y="4370070"/>
              <a:ext cx="2556975" cy="1047750"/>
            </a:xfrm>
            <a:prstGeom prst="rect">
              <a:avLst/>
            </a:prstGeom>
            <a:noFill/>
            <a:ln>
              <a:noFill/>
            </a:ln>
          </p:spPr>
          <p:txBody>
            <a:bodyPr wrap="none" lIns="0" tIns="0" rIns="0" bIns="0" anchor="t" anchorCtr="0">
              <a:spAutoFit/>
            </a:bodyPr>
            <a:lstStyle/>
            <a:p>
              <a:pPr algn="l"/>
              <a:r>
                <a:rPr lang="zh-CN" sz="5400" b="1" dirty="0">
                  <a:solidFill>
                    <a:schemeClr val="accent2"/>
                  </a:solidFill>
                  <a:effectLst>
                    <a:glow rad="57150">
                      <a:srgbClr val="E8A33D">
                        <a:alpha val="45000"/>
                      </a:srgbClr>
                    </a:glow>
                  </a:effectLst>
                  <a:latin typeface="+mj-lt"/>
                  <a:ea typeface="+mj-ea"/>
                  <a:cs typeface="+mj-cs"/>
                </a:rPr>
                <a:t>1164.7</a:t>
              </a:r>
            </a:p>
          </p:txBody>
        </p:sp>
        <p:sp>
          <p:nvSpPr>
            <p:cNvPr id="14" name="TextBox 14"/>
            <p:cNvSpPr txBox="1"/>
            <p:nvPr/>
          </p:nvSpPr>
          <p:spPr>
            <a:xfrm>
              <a:off x="711708" y="5074920"/>
              <a:ext cx="670560"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万亩</a:t>
              </a:r>
            </a:p>
          </p:txBody>
        </p:sp>
        <p:sp>
          <p:nvSpPr>
            <p:cNvPr id="15" name="TextBox 15"/>
            <p:cNvSpPr txBox="1"/>
            <p:nvPr/>
          </p:nvSpPr>
          <p:spPr>
            <a:xfrm>
              <a:off x="717042" y="5493068"/>
              <a:ext cx="174021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2025 年计划用水面积</a:t>
              </a:r>
            </a:p>
          </p:txBody>
        </p:sp>
      </p:grpSp>
      <p:grpSp>
        <p:nvGrpSpPr>
          <p:cNvPr id="42" name="irrigated-area-growth"/>
          <p:cNvGrpSpPr/>
          <p:nvPr/>
        </p:nvGrpSpPr>
        <p:grpSpPr>
          <a:xfrm>
            <a:off x="3955771" y="2178368"/>
            <a:ext cx="7093229" cy="3159633"/>
            <a:chOff x="3955771" y="2178368"/>
            <a:chExt cx="7093229" cy="3159633"/>
          </a:xfrm>
        </p:grpSpPr>
        <p:grpSp>
          <p:nvGrpSpPr>
            <p:cNvPr id="30" name="irrigated-area-growth-chartArea"/>
            <p:cNvGrpSpPr/>
            <p:nvPr/>
          </p:nvGrpSpPr>
          <p:grpSpPr>
            <a:xfrm>
              <a:off x="4476750" y="2178368"/>
              <a:ext cx="6572250" cy="2784157"/>
              <a:chOff x="4476750" y="2178368"/>
              <a:chExt cx="6572250" cy="2784157"/>
            </a:xfrm>
          </p:grpSpPr>
          <p:sp>
            <p:nvSpPr>
              <p:cNvPr id="17" name="growth-grid-lines"/>
              <p:cNvSpPr/>
              <p:nvPr/>
            </p:nvSpPr>
            <p:spPr>
              <a:xfrm>
                <a:off x="4476750" y="2381250"/>
                <a:ext cx="6572250" cy="1714500"/>
              </a:xfrm>
              <a:custGeom>
                <a:avLst/>
                <a:gdLst/>
                <a:ahLst/>
                <a:cxnLst/>
                <a:rect l="l" t="t" r="r" b="b"/>
                <a:pathLst>
                  <a:path w="6572250" h="1714500">
                    <a:moveTo>
                      <a:pt x="0" y="0"/>
                    </a:moveTo>
                    <a:lnTo>
                      <a:pt x="6572250" y="0"/>
                    </a:lnTo>
                    <a:moveTo>
                      <a:pt x="0" y="857250"/>
                    </a:moveTo>
                    <a:lnTo>
                      <a:pt x="6572250" y="857250"/>
                    </a:lnTo>
                    <a:moveTo>
                      <a:pt x="0" y="1714500"/>
                    </a:moveTo>
                    <a:lnTo>
                      <a:pt x="6572250" y="1714500"/>
                    </a:lnTo>
                  </a:path>
                </a:pathLst>
              </a:custGeom>
              <a:noFill/>
              <a:ln w="9525">
                <a:solidFill>
                  <a:srgbClr val="17304A"/>
                </a:solidFill>
              </a:ln>
            </p:spPr>
          </p:sp>
          <p:sp>
            <p:nvSpPr>
              <p:cNvPr id="18" name="Line 18"/>
              <p:cNvSpPr/>
              <p:nvPr/>
            </p:nvSpPr>
            <p:spPr>
              <a:xfrm>
                <a:off x="4476750" y="2286000"/>
                <a:ext cx="9525" cy="2667000"/>
              </a:xfrm>
              <a:custGeom>
                <a:avLst/>
                <a:gdLst/>
                <a:ahLst/>
                <a:cxnLst/>
                <a:rect l="l" t="t" r="r" b="b"/>
                <a:pathLst>
                  <a:path w="9525" h="2667000">
                    <a:moveTo>
                      <a:pt x="0" y="0"/>
                    </a:moveTo>
                    <a:lnTo>
                      <a:pt x="0" y="2667000"/>
                    </a:lnTo>
                  </a:path>
                </a:pathLst>
              </a:custGeom>
              <a:noFill/>
              <a:ln w="19050">
                <a:solidFill>
                  <a:schemeClr val="accent6"/>
                </a:solidFill>
              </a:ln>
            </p:spPr>
          </p:sp>
          <p:sp>
            <p:nvSpPr>
              <p:cNvPr id="19" name="Line 19"/>
              <p:cNvSpPr/>
              <p:nvPr/>
            </p:nvSpPr>
            <p:spPr>
              <a:xfrm>
                <a:off x="4476750" y="4953000"/>
                <a:ext cx="6572250" cy="9525"/>
              </a:xfrm>
              <a:custGeom>
                <a:avLst/>
                <a:gdLst/>
                <a:ahLst/>
                <a:cxnLst/>
                <a:rect l="l" t="t" r="r" b="b"/>
                <a:pathLst>
                  <a:path w="6572250" h="9525">
                    <a:moveTo>
                      <a:pt x="0" y="0"/>
                    </a:moveTo>
                    <a:lnTo>
                      <a:pt x="6572250" y="0"/>
                    </a:lnTo>
                  </a:path>
                </a:pathLst>
              </a:custGeom>
              <a:noFill/>
              <a:ln w="19050">
                <a:solidFill>
                  <a:schemeClr val="accent6"/>
                </a:solidFill>
              </a:ln>
            </p:spPr>
          </p:sp>
          <p:sp>
            <p:nvSpPr>
              <p:cNvPr id="20" name="growth-line"/>
              <p:cNvSpPr/>
              <p:nvPr/>
            </p:nvSpPr>
            <p:spPr>
              <a:xfrm>
                <a:off x="4939665" y="2456878"/>
                <a:ext cx="5551170" cy="2281809"/>
              </a:xfrm>
              <a:custGeom>
                <a:avLst/>
                <a:gdLst/>
                <a:ahLst/>
                <a:cxnLst/>
                <a:rect l="l" t="t" r="r" b="b"/>
                <a:pathLst>
                  <a:path w="5551170" h="2281809">
                    <a:moveTo>
                      <a:pt x="0" y="2281809"/>
                    </a:moveTo>
                    <a:lnTo>
                      <a:pt x="924878" y="1896046"/>
                    </a:lnTo>
                    <a:lnTo>
                      <a:pt x="1850707" y="190119"/>
                    </a:lnTo>
                    <a:lnTo>
                      <a:pt x="2775585" y="158687"/>
                    </a:lnTo>
                    <a:lnTo>
                      <a:pt x="3700462" y="67532"/>
                    </a:lnTo>
                    <a:lnTo>
                      <a:pt x="4626292" y="21241"/>
                    </a:lnTo>
                    <a:lnTo>
                      <a:pt x="5551170" y="0"/>
                    </a:lnTo>
                  </a:path>
                </a:pathLst>
              </a:custGeom>
              <a:noFill/>
              <a:ln w="28575">
                <a:solidFill>
                  <a:schemeClr val="accent2"/>
                </a:solidFill>
              </a:ln>
            </p:spPr>
          </p:sp>
          <p:sp>
            <p:nvSpPr>
              <p:cNvPr id="21" name="Ellipse 21"/>
              <p:cNvSpPr/>
              <p:nvPr/>
            </p:nvSpPr>
            <p:spPr>
              <a:xfrm>
                <a:off x="4892040" y="4691062"/>
                <a:ext cx="95250" cy="95250"/>
              </a:xfrm>
              <a:prstGeom prst="ellipse">
                <a:avLst/>
              </a:prstGeom>
              <a:solidFill>
                <a:schemeClr val="accent2"/>
              </a:solidFill>
              <a:ln>
                <a:noFill/>
              </a:ln>
            </p:spPr>
          </p:sp>
          <p:sp>
            <p:nvSpPr>
              <p:cNvPr id="22" name="Ellipse 22"/>
              <p:cNvSpPr/>
              <p:nvPr/>
            </p:nvSpPr>
            <p:spPr>
              <a:xfrm>
                <a:off x="5816918" y="4305300"/>
                <a:ext cx="95250" cy="95250"/>
              </a:xfrm>
              <a:prstGeom prst="ellipse">
                <a:avLst/>
              </a:prstGeom>
              <a:solidFill>
                <a:schemeClr val="accent2"/>
              </a:solidFill>
              <a:ln>
                <a:noFill/>
              </a:ln>
            </p:spPr>
          </p:sp>
          <p:sp>
            <p:nvSpPr>
              <p:cNvPr id="23" name="Ellipse 23"/>
              <p:cNvSpPr/>
              <p:nvPr/>
            </p:nvSpPr>
            <p:spPr>
              <a:xfrm>
                <a:off x="6742748" y="2599372"/>
                <a:ext cx="95250" cy="95250"/>
              </a:xfrm>
              <a:prstGeom prst="ellipse">
                <a:avLst/>
              </a:prstGeom>
              <a:solidFill>
                <a:schemeClr val="accent2"/>
              </a:solidFill>
              <a:ln>
                <a:noFill/>
              </a:ln>
            </p:spPr>
          </p:sp>
          <p:sp>
            <p:nvSpPr>
              <p:cNvPr id="24" name="Ellipse 24"/>
              <p:cNvSpPr/>
              <p:nvPr/>
            </p:nvSpPr>
            <p:spPr>
              <a:xfrm>
                <a:off x="7667625" y="2567940"/>
                <a:ext cx="95250" cy="95250"/>
              </a:xfrm>
              <a:prstGeom prst="ellipse">
                <a:avLst/>
              </a:prstGeom>
              <a:solidFill>
                <a:schemeClr val="accent2"/>
              </a:solidFill>
              <a:ln>
                <a:noFill/>
              </a:ln>
            </p:spPr>
          </p:sp>
          <p:sp>
            <p:nvSpPr>
              <p:cNvPr id="25" name="Ellipse 25"/>
              <p:cNvSpPr/>
              <p:nvPr/>
            </p:nvSpPr>
            <p:spPr>
              <a:xfrm>
                <a:off x="8592502" y="2476786"/>
                <a:ext cx="95250" cy="95250"/>
              </a:xfrm>
              <a:prstGeom prst="ellipse">
                <a:avLst/>
              </a:prstGeom>
              <a:solidFill>
                <a:schemeClr val="accent2"/>
              </a:solidFill>
              <a:ln>
                <a:noFill/>
              </a:ln>
            </p:spPr>
          </p:sp>
          <p:sp>
            <p:nvSpPr>
              <p:cNvPr id="26" name="Ellipse 26"/>
              <p:cNvSpPr/>
              <p:nvPr/>
            </p:nvSpPr>
            <p:spPr>
              <a:xfrm>
                <a:off x="9518332" y="2430494"/>
                <a:ext cx="95250" cy="95250"/>
              </a:xfrm>
              <a:prstGeom prst="ellipse">
                <a:avLst/>
              </a:prstGeom>
              <a:solidFill>
                <a:schemeClr val="accent2"/>
              </a:solidFill>
              <a:ln>
                <a:noFill/>
              </a:ln>
            </p:spPr>
          </p:sp>
          <p:sp>
            <p:nvSpPr>
              <p:cNvPr id="27" name="Ellipse 27"/>
              <p:cNvSpPr/>
              <p:nvPr/>
            </p:nvSpPr>
            <p:spPr>
              <a:xfrm>
                <a:off x="10443210" y="2409254"/>
                <a:ext cx="95250" cy="95250"/>
              </a:xfrm>
              <a:prstGeom prst="ellipse">
                <a:avLst/>
              </a:prstGeom>
              <a:solidFill>
                <a:schemeClr val="accent2"/>
              </a:solidFill>
              <a:ln>
                <a:noFill/>
              </a:ln>
            </p:spPr>
          </p:sp>
          <p:sp>
            <p:nvSpPr>
              <p:cNvPr id="28" name="TextBox 28"/>
              <p:cNvSpPr txBox="1"/>
              <p:nvPr/>
            </p:nvSpPr>
            <p:spPr>
              <a:xfrm>
                <a:off x="4775377" y="4459605"/>
                <a:ext cx="328575" cy="264033"/>
              </a:xfrm>
              <a:prstGeom prst="rect">
                <a:avLst/>
              </a:prstGeom>
              <a:noFill/>
              <a:ln>
                <a:noFill/>
              </a:ln>
            </p:spPr>
            <p:txBody>
              <a:bodyPr wrap="none" lIns="0" tIns="0" rIns="0" bIns="0" anchor="t" anchorCtr="0">
                <a:spAutoFit/>
              </a:bodyPr>
              <a:lstStyle/>
              <a:p>
                <a:pPr algn="ctr"/>
                <a:r>
                  <a:rPr lang="zh-CN" sz="1350" b="1" dirty="0">
                    <a:solidFill>
                      <a:schemeClr val="accent2"/>
                    </a:solidFill>
                    <a:latin typeface="+mn-lt"/>
                    <a:ea typeface="+mn-ea"/>
                    <a:cs typeface="+mn-cs"/>
                  </a:rPr>
                  <a:t>100</a:t>
                </a:r>
              </a:p>
            </p:txBody>
          </p:sp>
          <p:sp>
            <p:nvSpPr>
              <p:cNvPr id="29" name="TextBox 29"/>
              <p:cNvSpPr txBox="1"/>
              <p:nvPr/>
            </p:nvSpPr>
            <p:spPr>
              <a:xfrm>
                <a:off x="10169118" y="2178368"/>
                <a:ext cx="643435" cy="264033"/>
              </a:xfrm>
              <a:prstGeom prst="rect">
                <a:avLst/>
              </a:prstGeom>
              <a:noFill/>
              <a:ln>
                <a:noFill/>
              </a:ln>
            </p:spPr>
            <p:txBody>
              <a:bodyPr wrap="none" lIns="0" tIns="0" rIns="0" bIns="0" anchor="t" anchorCtr="0">
                <a:spAutoFit/>
              </a:bodyPr>
              <a:lstStyle/>
              <a:p>
                <a:pPr algn="ctr"/>
                <a:r>
                  <a:rPr lang="zh-CN" sz="1350" b="1" dirty="0">
                    <a:solidFill>
                      <a:schemeClr val="accent2"/>
                    </a:solidFill>
                    <a:latin typeface="+mn-lt"/>
                    <a:ea typeface="+mn-ea"/>
                    <a:cs typeface="+mn-cs"/>
                  </a:rPr>
                  <a:t>1164.7</a:t>
                </a:r>
              </a:p>
            </p:txBody>
          </p:sp>
        </p:grpSp>
        <p:sp>
          <p:nvSpPr>
            <p:cNvPr id="31" name="TextBox 31"/>
            <p:cNvSpPr txBox="1"/>
            <p:nvPr/>
          </p:nvSpPr>
          <p:spPr>
            <a:xfrm>
              <a:off x="4255637" y="4864418"/>
              <a:ext cx="113671"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0</a:t>
              </a:r>
            </a:p>
          </p:txBody>
        </p:sp>
        <p:sp>
          <p:nvSpPr>
            <p:cNvPr id="32" name="TextBox 32"/>
            <p:cNvSpPr txBox="1"/>
            <p:nvPr/>
          </p:nvSpPr>
          <p:spPr>
            <a:xfrm>
              <a:off x="4055726" y="4007168"/>
              <a:ext cx="313582"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400</a:t>
              </a:r>
            </a:p>
          </p:txBody>
        </p:sp>
        <p:sp>
          <p:nvSpPr>
            <p:cNvPr id="33" name="TextBox 33"/>
            <p:cNvSpPr txBox="1"/>
            <p:nvPr/>
          </p:nvSpPr>
          <p:spPr>
            <a:xfrm>
              <a:off x="4055726" y="3149918"/>
              <a:ext cx="313582"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800</a:t>
              </a:r>
            </a:p>
          </p:txBody>
        </p:sp>
        <p:sp>
          <p:nvSpPr>
            <p:cNvPr id="34" name="TextBox 34"/>
            <p:cNvSpPr txBox="1"/>
            <p:nvPr/>
          </p:nvSpPr>
          <p:spPr>
            <a:xfrm>
              <a:off x="3955771" y="2292668"/>
              <a:ext cx="413537" cy="264033"/>
            </a:xfrm>
            <a:prstGeom prst="rect">
              <a:avLst/>
            </a:prstGeom>
            <a:noFill/>
            <a:ln>
              <a:noFill/>
            </a:ln>
          </p:spPr>
          <p:txBody>
            <a:bodyPr wrap="none" lIns="0" tIns="0" rIns="0" bIns="0" anchor="t" anchorCtr="0">
              <a:spAutoFit/>
            </a:bodyPr>
            <a:lstStyle/>
            <a:p>
              <a:pPr algn="r"/>
              <a:r>
                <a:rPr lang="zh-CN" sz="1350" dirty="0">
                  <a:solidFill>
                    <a:schemeClr val="accent5"/>
                  </a:solidFill>
                  <a:latin typeface="+mn-lt"/>
                  <a:ea typeface="+mn-ea"/>
                  <a:cs typeface="+mn-cs"/>
                </a:rPr>
                <a:t>1200</a:t>
              </a:r>
            </a:p>
          </p:txBody>
        </p:sp>
        <p:sp>
          <p:nvSpPr>
            <p:cNvPr id="35" name="TextBox 35"/>
            <p:cNvSpPr txBox="1"/>
            <p:nvPr/>
          </p:nvSpPr>
          <p:spPr>
            <a:xfrm>
              <a:off x="4569333" y="5073968"/>
              <a:ext cx="740664" cy="264033"/>
            </a:xfrm>
            <a:prstGeom prst="rect">
              <a:avLst/>
            </a:prstGeom>
            <a:noFill/>
            <a:ln>
              <a:noFill/>
            </a:ln>
          </p:spPr>
          <p:txBody>
            <a:bodyPr wrap="none" lIns="0" tIns="0" rIns="0" bIns="0" anchor="t" anchorCtr="0">
              <a:spAutoFit/>
            </a:bodyPr>
            <a:lstStyle/>
            <a:p>
              <a:pPr algn="ctr"/>
              <a:r>
                <a:rPr lang="zh-CN" sz="1350" dirty="0">
                  <a:solidFill>
                    <a:schemeClr val="accent5"/>
                  </a:solidFill>
                  <a:latin typeface="+mn-lt"/>
                  <a:ea typeface="+mn-ea"/>
                  <a:cs typeface="+mn-cs"/>
                </a:rPr>
                <a:t>建成之初</a:t>
              </a:r>
            </a:p>
          </p:txBody>
        </p:sp>
        <p:sp>
          <p:nvSpPr>
            <p:cNvPr id="36" name="TextBox 36"/>
            <p:cNvSpPr txBox="1"/>
            <p:nvPr/>
          </p:nvSpPr>
          <p:spPr>
            <a:xfrm>
              <a:off x="5476037" y="5073968"/>
              <a:ext cx="777011" cy="264033"/>
            </a:xfrm>
            <a:prstGeom prst="rect">
              <a:avLst/>
            </a:prstGeom>
            <a:noFill/>
            <a:ln>
              <a:noFill/>
            </a:ln>
          </p:spPr>
          <p:txBody>
            <a:bodyPr wrap="none" lIns="0" tIns="0" rIns="0" bIns="0" anchor="t" anchorCtr="0">
              <a:spAutoFit/>
            </a:bodyPr>
            <a:lstStyle/>
            <a:p>
              <a:pPr algn="ctr"/>
              <a:r>
                <a:rPr lang="zh-CN" sz="1350" dirty="0">
                  <a:solidFill>
                    <a:schemeClr val="accent5"/>
                  </a:solidFill>
                  <a:latin typeface="+mn-lt"/>
                  <a:ea typeface="+mn-ea"/>
                  <a:cs typeface="+mn-cs"/>
                </a:rPr>
                <a:t>1949年前</a:t>
              </a:r>
            </a:p>
          </p:txBody>
        </p:sp>
        <p:sp>
          <p:nvSpPr>
            <p:cNvPr id="37" name="TextBox 37"/>
            <p:cNvSpPr txBox="1"/>
            <p:nvPr/>
          </p:nvSpPr>
          <p:spPr>
            <a:xfrm>
              <a:off x="6583604" y="5073968"/>
              <a:ext cx="413537" cy="264033"/>
            </a:xfrm>
            <a:prstGeom prst="rect">
              <a:avLst/>
            </a:prstGeom>
            <a:noFill/>
            <a:ln>
              <a:noFill/>
            </a:ln>
          </p:spPr>
          <p:txBody>
            <a:bodyPr wrap="none" lIns="0" tIns="0" rIns="0" bIns="0" anchor="t" anchorCtr="0">
              <a:spAutoFit/>
            </a:bodyPr>
            <a:lstStyle/>
            <a:p>
              <a:pPr algn="ctr"/>
              <a:r>
                <a:rPr lang="zh-CN" sz="1350" dirty="0">
                  <a:solidFill>
                    <a:schemeClr val="accent5"/>
                  </a:solidFill>
                  <a:latin typeface="+mn-lt"/>
                  <a:ea typeface="+mn-ea"/>
                  <a:cs typeface="+mn-cs"/>
                </a:rPr>
                <a:t>2018</a:t>
              </a:r>
            </a:p>
          </p:txBody>
        </p:sp>
        <p:sp>
          <p:nvSpPr>
            <p:cNvPr id="38" name="TextBox 38"/>
            <p:cNvSpPr txBox="1"/>
            <p:nvPr/>
          </p:nvSpPr>
          <p:spPr>
            <a:xfrm>
              <a:off x="7508481" y="5073968"/>
              <a:ext cx="413537" cy="264033"/>
            </a:xfrm>
            <a:prstGeom prst="rect">
              <a:avLst/>
            </a:prstGeom>
            <a:noFill/>
            <a:ln>
              <a:noFill/>
            </a:ln>
          </p:spPr>
          <p:txBody>
            <a:bodyPr wrap="none" lIns="0" tIns="0" rIns="0" bIns="0" anchor="t" anchorCtr="0">
              <a:spAutoFit/>
            </a:bodyPr>
            <a:lstStyle/>
            <a:p>
              <a:pPr algn="ctr"/>
              <a:r>
                <a:rPr lang="zh-CN" sz="1350" dirty="0">
                  <a:solidFill>
                    <a:schemeClr val="accent5"/>
                  </a:solidFill>
                  <a:latin typeface="+mn-lt"/>
                  <a:ea typeface="+mn-ea"/>
                  <a:cs typeface="+mn-cs"/>
                </a:rPr>
                <a:t>2021</a:t>
              </a:r>
            </a:p>
          </p:txBody>
        </p:sp>
        <p:sp>
          <p:nvSpPr>
            <p:cNvPr id="39" name="TextBox 39"/>
            <p:cNvSpPr txBox="1"/>
            <p:nvPr/>
          </p:nvSpPr>
          <p:spPr>
            <a:xfrm>
              <a:off x="8433359" y="5073968"/>
              <a:ext cx="413537" cy="264033"/>
            </a:xfrm>
            <a:prstGeom prst="rect">
              <a:avLst/>
            </a:prstGeom>
            <a:noFill/>
            <a:ln>
              <a:noFill/>
            </a:ln>
          </p:spPr>
          <p:txBody>
            <a:bodyPr wrap="none" lIns="0" tIns="0" rIns="0" bIns="0" anchor="t" anchorCtr="0">
              <a:spAutoFit/>
            </a:bodyPr>
            <a:lstStyle/>
            <a:p>
              <a:pPr algn="ctr"/>
              <a:r>
                <a:rPr lang="zh-CN" sz="1350" dirty="0">
                  <a:solidFill>
                    <a:schemeClr val="accent5"/>
                  </a:solidFill>
                  <a:latin typeface="+mn-lt"/>
                  <a:ea typeface="+mn-ea"/>
                  <a:cs typeface="+mn-cs"/>
                </a:rPr>
                <a:t>2023</a:t>
              </a:r>
            </a:p>
          </p:txBody>
        </p:sp>
        <p:sp>
          <p:nvSpPr>
            <p:cNvPr id="40" name="TextBox 40"/>
            <p:cNvSpPr txBox="1"/>
            <p:nvPr/>
          </p:nvSpPr>
          <p:spPr>
            <a:xfrm>
              <a:off x="9359189" y="5073968"/>
              <a:ext cx="413537" cy="264033"/>
            </a:xfrm>
            <a:prstGeom prst="rect">
              <a:avLst/>
            </a:prstGeom>
            <a:noFill/>
            <a:ln>
              <a:noFill/>
            </a:ln>
          </p:spPr>
          <p:txBody>
            <a:bodyPr wrap="none" lIns="0" tIns="0" rIns="0" bIns="0" anchor="t" anchorCtr="0">
              <a:spAutoFit/>
            </a:bodyPr>
            <a:lstStyle/>
            <a:p>
              <a:pPr algn="ctr"/>
              <a:r>
                <a:rPr lang="zh-CN" sz="1350" dirty="0">
                  <a:solidFill>
                    <a:schemeClr val="accent5"/>
                  </a:solidFill>
                  <a:latin typeface="+mn-lt"/>
                  <a:ea typeface="+mn-ea"/>
                  <a:cs typeface="+mn-cs"/>
                </a:rPr>
                <a:t>2024</a:t>
              </a:r>
            </a:p>
          </p:txBody>
        </p:sp>
        <p:sp>
          <p:nvSpPr>
            <p:cNvPr id="41" name="TextBox 41"/>
            <p:cNvSpPr txBox="1"/>
            <p:nvPr/>
          </p:nvSpPr>
          <p:spPr>
            <a:xfrm>
              <a:off x="10102329" y="5073968"/>
              <a:ext cx="777011" cy="264033"/>
            </a:xfrm>
            <a:prstGeom prst="rect">
              <a:avLst/>
            </a:prstGeom>
            <a:noFill/>
            <a:ln>
              <a:noFill/>
            </a:ln>
          </p:spPr>
          <p:txBody>
            <a:bodyPr wrap="none" lIns="0" tIns="0" rIns="0" bIns="0" anchor="t" anchorCtr="0">
              <a:spAutoFit/>
            </a:bodyPr>
            <a:lstStyle/>
            <a:p>
              <a:pPr algn="ctr"/>
              <a:r>
                <a:rPr lang="zh-CN" sz="1350" dirty="0">
                  <a:solidFill>
                    <a:schemeClr val="accent5"/>
                  </a:solidFill>
                  <a:latin typeface="+mn-lt"/>
                  <a:ea typeface="+mn-ea"/>
                  <a:cs typeface="+mn-cs"/>
                </a:rPr>
                <a:t>2025计划</a:t>
              </a:r>
            </a:p>
          </p:txBody>
        </p:sp>
      </p:grpSp>
      <p:grpSp>
        <p:nvGrpSpPr>
          <p:cNvPr id="46" name="page-footer"/>
          <p:cNvGrpSpPr/>
          <p:nvPr/>
        </p:nvGrpSpPr>
        <p:grpSpPr>
          <a:xfrm>
            <a:off x="679704" y="6096000"/>
            <a:ext cx="10832592" cy="371856"/>
            <a:chOff x="679704" y="6096000"/>
            <a:chExt cx="10832592" cy="371856"/>
          </a:xfrm>
        </p:grpSpPr>
        <p:sp>
          <p:nvSpPr>
            <p:cNvPr id="43" name="Line 43"/>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44" name="TextBox 44"/>
            <p:cNvSpPr txBox="1"/>
            <p:nvPr/>
          </p:nvSpPr>
          <p:spPr>
            <a:xfrm>
              <a:off x="679704" y="6233160"/>
              <a:ext cx="806516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来源：人民网（2018-09-14）；中新网（2024-03-20）；四川在线（2025-04）。跨来源口径为本讲整理并列。</a:t>
              </a:r>
            </a:p>
          </p:txBody>
        </p:sp>
        <p:sp>
          <p:nvSpPr>
            <p:cNvPr id="45" name="TextBox 45"/>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11 / 14</a:t>
              </a:r>
            </a:p>
          </p:txBody>
        </p:sp>
      </p:grpSp>
    </p:spTree>
  </p:cSld>
  <p:clrMapOvr>
    <a:masterClrMapping/>
  </p:clrMapOvr>
  <p:transitio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1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150"/>
                            </p:stCondLst>
                            <p:childTnLst>
                              <p:par>
                                <p:cTn id="13" presetID="22" presetClass="entr" presetSubtype="2" fill="hold" grpId="0" nodeType="afterEffect">
                                  <p:stCondLst>
                                    <p:cond delay="150"/>
                                  </p:stCondLst>
                                  <p:childTnLst>
                                    <p:set>
                                      <p:cBhvr>
                                        <p:cTn id="14" dur="1" fill="hold">
                                          <p:stCondLst>
                                            <p:cond delay="0"/>
                                          </p:stCondLst>
                                        </p:cTn>
                                        <p:tgtEl>
                                          <p:spTgt spid="42"/>
                                        </p:tgtEl>
                                        <p:attrNameLst>
                                          <p:attrName>style.visibility</p:attrName>
                                        </p:attrNameLst>
                                      </p:cBhvr>
                                      <p:to>
                                        <p:strVal val="visible"/>
                                      </p:to>
                                    </p:set>
                                    <p:animEffect transition="in" filter="wipe(right)">
                                      <p:cBhvr>
                                        <p:cTn id="15" dur="1200"/>
                                        <p:tgtEl>
                                          <p:spTgt spid="42"/>
                                        </p:tgtEl>
                                      </p:cBhvr>
                                    </p:animEffect>
                                  </p:childTnLst>
                                </p:cTn>
                              </p:par>
                            </p:childTnLst>
                          </p:cTn>
                        </p:par>
                        <p:par>
                          <p:cTn id="16" fill="hold">
                            <p:stCondLst>
                              <p:cond delay="2500"/>
                            </p:stCondLst>
                            <p:childTnLst>
                              <p:par>
                                <p:cTn id="17" presetID="10" presetClass="entr" presetSubtype="0" fill="hold" grpId="0" nodeType="afterEffect">
                                  <p:stCondLst>
                                    <p:cond delay="15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600"/>
                                        <p:tgtEl>
                                          <p:spTgt spid="16"/>
                                        </p:tgtEl>
                                      </p:cBhvr>
                                    </p:animEffect>
                                  </p:childTnLst>
                                </p:cTn>
                              </p:par>
                            </p:childTnLst>
                          </p:cTn>
                        </p:par>
                        <p:par>
                          <p:cTn id="20" fill="hold">
                            <p:stCondLst>
                              <p:cond delay="3250"/>
                            </p:stCondLst>
                            <p:childTnLst>
                              <p:par>
                                <p:cTn id="21" presetID="10" presetClass="entr" presetSubtype="0" fill="hold" grpId="0" nodeType="afterEffect">
                                  <p:stCondLst>
                                    <p:cond delay="15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4" name="page-title"/>
          <p:cNvGrpSpPr/>
          <p:nvPr/>
        </p:nvGrpSpPr>
        <p:grpSpPr>
          <a:xfrm>
            <a:off x="669798" y="688658"/>
            <a:ext cx="5968746" cy="616077"/>
            <a:chOff x="669798" y="688658"/>
            <a:chExt cx="5968746" cy="616077"/>
          </a:xfrm>
        </p:grpSpPr>
        <p:sp>
          <p:nvSpPr>
            <p:cNvPr id="3" name="TextBox 3"/>
            <p:cNvSpPr txBox="1"/>
            <p:nvPr/>
          </p:nvSpPr>
          <p:spPr>
            <a:xfrm>
              <a:off x="669798" y="688658"/>
              <a:ext cx="5968746"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今天的都江堰灌区：全国第一大</a:t>
              </a:r>
            </a:p>
          </p:txBody>
        </p:sp>
      </p:grpSp>
      <p:grpSp>
        <p:nvGrpSpPr>
          <p:cNvPr id="6" name="page-lead"/>
          <p:cNvGrpSpPr/>
          <p:nvPr/>
        </p:nvGrpSpPr>
        <p:grpSpPr>
          <a:xfrm>
            <a:off x="674370" y="1357312"/>
            <a:ext cx="10124408" cy="440055"/>
            <a:chOff x="674370" y="1357312"/>
            <a:chExt cx="10124408" cy="440055"/>
          </a:xfrm>
        </p:grpSpPr>
        <p:sp>
          <p:nvSpPr>
            <p:cNvPr id="5" name="TextBox 5"/>
            <p:cNvSpPr txBox="1"/>
            <p:nvPr/>
          </p:nvSpPr>
          <p:spPr>
            <a:xfrm>
              <a:off x="674370" y="1357312"/>
              <a:ext cx="10124408"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它今天供的是 8 市 41 县、3142 万常住人口的生产生活用水，不只是农田。</a:t>
              </a:r>
            </a:p>
          </p:txBody>
        </p:sp>
      </p:grpSp>
      <p:grpSp>
        <p:nvGrpSpPr>
          <p:cNvPr id="14" name="!!area-figure"/>
          <p:cNvGrpSpPr/>
          <p:nvPr/>
        </p:nvGrpSpPr>
        <p:grpSpPr>
          <a:xfrm>
            <a:off x="685800" y="1912620"/>
            <a:ext cx="10820400" cy="1049655"/>
            <a:chOff x="685800" y="1912620"/>
            <a:chExt cx="10820400" cy="1049655"/>
          </a:xfrm>
        </p:grpSpPr>
        <p:sp>
          <p:nvSpPr>
            <p:cNvPr id="7" name="TextBox 7"/>
            <p:cNvSpPr txBox="1"/>
            <p:nvPr/>
          </p:nvSpPr>
          <p:spPr>
            <a:xfrm>
              <a:off x="704850" y="1912620"/>
              <a:ext cx="3236267" cy="1047750"/>
            </a:xfrm>
            <a:prstGeom prst="rect">
              <a:avLst/>
            </a:prstGeom>
            <a:noFill/>
            <a:ln>
              <a:noFill/>
            </a:ln>
          </p:spPr>
          <p:txBody>
            <a:bodyPr wrap="none" lIns="0" tIns="0" rIns="0" bIns="0" anchor="t" anchorCtr="0">
              <a:spAutoFit/>
            </a:bodyPr>
            <a:lstStyle/>
            <a:p>
              <a:pPr algn="l"/>
              <a:r>
                <a:rPr lang="zh-CN" sz="5400" b="1" dirty="0">
                  <a:solidFill>
                    <a:schemeClr val="accent2"/>
                  </a:solidFill>
                  <a:latin typeface="+mj-lt"/>
                  <a:ea typeface="+mj-ea"/>
                  <a:cs typeface="+mj-cs"/>
                </a:rPr>
                <a:t>41</a:t>
              </a:r>
              <a:r>
                <a:rPr lang="zh-CN" sz="2400" dirty="0">
                  <a:solidFill>
                    <a:schemeClr val="accent5"/>
                  </a:solidFill>
                  <a:latin typeface="+mj-lt"/>
                  <a:ea typeface="+mj-ea"/>
                  <a:cs typeface="+mj-cs"/>
                </a:rPr>
                <a:t xml:space="preserve"> 个县（市、区）</a:t>
              </a:r>
            </a:p>
          </p:txBody>
        </p:sp>
        <p:sp>
          <p:nvSpPr>
            <p:cNvPr id="8" name="TextBox 8"/>
            <p:cNvSpPr txBox="1"/>
            <p:nvPr/>
          </p:nvSpPr>
          <p:spPr>
            <a:xfrm>
              <a:off x="717042" y="2654618"/>
              <a:ext cx="1858347"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覆盖成都、德阳等 8 市</a:t>
              </a:r>
            </a:p>
          </p:txBody>
        </p:sp>
        <p:sp>
          <p:nvSpPr>
            <p:cNvPr id="9" name="TextBox 9"/>
            <p:cNvSpPr txBox="1"/>
            <p:nvPr/>
          </p:nvSpPr>
          <p:spPr>
            <a:xfrm>
              <a:off x="4514850" y="1912620"/>
              <a:ext cx="2460452" cy="1047750"/>
            </a:xfrm>
            <a:prstGeom prst="rect">
              <a:avLst/>
            </a:prstGeom>
            <a:noFill/>
            <a:ln>
              <a:noFill/>
            </a:ln>
          </p:spPr>
          <p:txBody>
            <a:bodyPr wrap="none" lIns="0" tIns="0" rIns="0" bIns="0" anchor="t" anchorCtr="0">
              <a:spAutoFit/>
            </a:bodyPr>
            <a:lstStyle/>
            <a:p>
              <a:pPr algn="l"/>
              <a:r>
                <a:rPr lang="zh-CN" sz="5400" b="1" dirty="0">
                  <a:solidFill>
                    <a:srgbClr val="EAF3FB"/>
                  </a:solidFill>
                  <a:latin typeface="+mj-lt"/>
                  <a:ea typeface="+mj-ea"/>
                  <a:cs typeface="+mj-cs"/>
                </a:rPr>
                <a:t>3142</a:t>
              </a:r>
              <a:r>
                <a:rPr lang="zh-CN" sz="2400" dirty="0">
                  <a:solidFill>
                    <a:schemeClr val="accent5"/>
                  </a:solidFill>
                  <a:latin typeface="+mj-lt"/>
                  <a:ea typeface="+mj-ea"/>
                  <a:cs typeface="+mj-cs"/>
                </a:rPr>
                <a:t xml:space="preserve"> 万人</a:t>
              </a:r>
            </a:p>
          </p:txBody>
        </p:sp>
        <p:sp>
          <p:nvSpPr>
            <p:cNvPr id="10" name="TextBox 10"/>
            <p:cNvSpPr txBox="1"/>
            <p:nvPr/>
          </p:nvSpPr>
          <p:spPr>
            <a:xfrm>
              <a:off x="4527042" y="2654618"/>
              <a:ext cx="110413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灌区常住人口</a:t>
              </a:r>
            </a:p>
          </p:txBody>
        </p:sp>
        <p:sp>
          <p:nvSpPr>
            <p:cNvPr id="11" name="TextBox 11"/>
            <p:cNvSpPr txBox="1"/>
            <p:nvPr/>
          </p:nvSpPr>
          <p:spPr>
            <a:xfrm>
              <a:off x="8324850" y="1912620"/>
              <a:ext cx="2040640" cy="1047750"/>
            </a:xfrm>
            <a:prstGeom prst="rect">
              <a:avLst/>
            </a:prstGeom>
            <a:noFill/>
            <a:ln>
              <a:noFill/>
            </a:ln>
          </p:spPr>
          <p:txBody>
            <a:bodyPr wrap="none" lIns="0" tIns="0" rIns="0" bIns="0" anchor="t" anchorCtr="0">
              <a:spAutoFit/>
            </a:bodyPr>
            <a:lstStyle/>
            <a:p>
              <a:pPr algn="l"/>
              <a:r>
                <a:rPr lang="zh-CN" sz="5400" b="1" dirty="0">
                  <a:solidFill>
                    <a:srgbClr val="EAF3FB"/>
                  </a:solidFill>
                  <a:latin typeface="+mj-lt"/>
                  <a:ea typeface="+mj-ea"/>
                  <a:cs typeface="+mj-cs"/>
                </a:rPr>
                <a:t>605</a:t>
              </a:r>
              <a:r>
                <a:rPr lang="zh-CN" sz="2400" dirty="0">
                  <a:solidFill>
                    <a:schemeClr val="accent5"/>
                  </a:solidFill>
                  <a:latin typeface="+mj-lt"/>
                  <a:ea typeface="+mj-ea"/>
                  <a:cs typeface="+mj-cs"/>
                </a:rPr>
                <a:t xml:space="preserve"> 万亩</a:t>
              </a:r>
            </a:p>
          </p:txBody>
        </p:sp>
        <p:sp>
          <p:nvSpPr>
            <p:cNvPr id="12" name="TextBox 12"/>
            <p:cNvSpPr txBox="1"/>
            <p:nvPr/>
          </p:nvSpPr>
          <p:spPr>
            <a:xfrm>
              <a:off x="8337042" y="2654618"/>
              <a:ext cx="2103692"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2025 年计划水稻保栽面积</a:t>
              </a:r>
            </a:p>
          </p:txBody>
        </p:sp>
        <p:sp>
          <p:nvSpPr>
            <p:cNvPr id="13" name="Line 13"/>
            <p:cNvSpPr/>
            <p:nvPr/>
          </p:nvSpPr>
          <p:spPr>
            <a:xfrm>
              <a:off x="685800" y="295275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grpSp>
        <p:nvGrpSpPr>
          <p:cNvPr id="31" name="canal-network"/>
          <p:cNvGrpSpPr/>
          <p:nvPr/>
        </p:nvGrpSpPr>
        <p:grpSpPr>
          <a:xfrm>
            <a:off x="685800" y="3329940"/>
            <a:ext cx="6553200" cy="2051685"/>
            <a:chOff x="685800" y="3329940"/>
            <a:chExt cx="6553200" cy="2051685"/>
          </a:xfrm>
        </p:grpSpPr>
        <p:sp>
          <p:nvSpPr>
            <p:cNvPr id="15" name="TextBox 15"/>
            <p:cNvSpPr txBox="1"/>
            <p:nvPr/>
          </p:nvSpPr>
          <p:spPr>
            <a:xfrm>
              <a:off x="790956" y="3329940"/>
              <a:ext cx="987552" cy="352044"/>
            </a:xfrm>
            <a:prstGeom prst="rect">
              <a:avLst/>
            </a:prstGeom>
            <a:noFill/>
            <a:ln>
              <a:noFill/>
            </a:ln>
          </p:spPr>
          <p:txBody>
            <a:bodyPr wrap="none" lIns="0" tIns="0" rIns="0" bIns="0" anchor="t" anchorCtr="0">
              <a:spAutoFit/>
            </a:bodyPr>
            <a:lstStyle/>
            <a:p>
              <a:pPr algn="l"/>
              <a:r>
                <a:rPr lang="zh-CN" sz="1800" b="1" dirty="0">
                  <a:solidFill>
                    <a:srgbClr val="EAF3FB"/>
                  </a:solidFill>
                  <a:latin typeface="+mn-lt"/>
                  <a:ea typeface="+mn-ea"/>
                  <a:cs typeface="+mn-cs"/>
                </a:rPr>
                <a:t>渠系层级</a:t>
              </a:r>
            </a:p>
          </p:txBody>
        </p:sp>
        <p:sp>
          <p:nvSpPr>
            <p:cNvPr id="16" name="TextBox 16"/>
            <p:cNvSpPr txBox="1"/>
            <p:nvPr/>
          </p:nvSpPr>
          <p:spPr>
            <a:xfrm>
              <a:off x="4535424" y="3329940"/>
              <a:ext cx="502920" cy="352044"/>
            </a:xfrm>
            <a:prstGeom prst="rect">
              <a:avLst/>
            </a:prstGeom>
            <a:noFill/>
            <a:ln>
              <a:noFill/>
            </a:ln>
          </p:spPr>
          <p:txBody>
            <a:bodyPr wrap="none" lIns="0" tIns="0" rIns="0" bIns="0" anchor="t" anchorCtr="0">
              <a:spAutoFit/>
            </a:bodyPr>
            <a:lstStyle/>
            <a:p>
              <a:pPr algn="r"/>
              <a:r>
                <a:rPr lang="zh-CN" sz="1800" b="1" dirty="0">
                  <a:solidFill>
                    <a:srgbClr val="EAF3FB"/>
                  </a:solidFill>
                  <a:latin typeface="+mn-lt"/>
                  <a:ea typeface="+mn-ea"/>
                  <a:cs typeface="+mn-cs"/>
                </a:rPr>
                <a:t>条数</a:t>
              </a:r>
            </a:p>
          </p:txBody>
        </p:sp>
        <p:sp>
          <p:nvSpPr>
            <p:cNvPr id="17" name="TextBox 17"/>
            <p:cNvSpPr txBox="1"/>
            <p:nvPr/>
          </p:nvSpPr>
          <p:spPr>
            <a:xfrm>
              <a:off x="5661660" y="3329940"/>
              <a:ext cx="1472184" cy="352044"/>
            </a:xfrm>
            <a:prstGeom prst="rect">
              <a:avLst/>
            </a:prstGeom>
            <a:noFill/>
            <a:ln>
              <a:noFill/>
            </a:ln>
          </p:spPr>
          <p:txBody>
            <a:bodyPr wrap="none" lIns="0" tIns="0" rIns="0" bIns="0" anchor="t" anchorCtr="0">
              <a:spAutoFit/>
            </a:bodyPr>
            <a:lstStyle/>
            <a:p>
              <a:pPr algn="r"/>
              <a:r>
                <a:rPr lang="zh-CN" sz="1800" b="1" dirty="0">
                  <a:solidFill>
                    <a:srgbClr val="EAF3FB"/>
                  </a:solidFill>
                  <a:latin typeface="+mn-lt"/>
                  <a:ea typeface="+mn-ea"/>
                  <a:cs typeface="+mn-cs"/>
                </a:rPr>
                <a:t>长度（公里）</a:t>
              </a:r>
            </a:p>
          </p:txBody>
        </p:sp>
        <p:sp>
          <p:nvSpPr>
            <p:cNvPr id="18" name="Line 18"/>
            <p:cNvSpPr/>
            <p:nvPr/>
          </p:nvSpPr>
          <p:spPr>
            <a:xfrm>
              <a:off x="685800" y="3657600"/>
              <a:ext cx="6553200" cy="9525"/>
            </a:xfrm>
            <a:custGeom>
              <a:avLst/>
              <a:gdLst/>
              <a:ahLst/>
              <a:cxnLst/>
              <a:rect l="l" t="t" r="r" b="b"/>
              <a:pathLst>
                <a:path w="6553200" h="9525">
                  <a:moveTo>
                    <a:pt x="0" y="0"/>
                  </a:moveTo>
                  <a:lnTo>
                    <a:pt x="6553200" y="0"/>
                  </a:lnTo>
                </a:path>
              </a:pathLst>
            </a:custGeom>
            <a:noFill/>
            <a:ln w="19050">
              <a:solidFill>
                <a:schemeClr val="accent1"/>
              </a:solidFill>
            </a:ln>
          </p:spPr>
        </p:sp>
        <p:sp>
          <p:nvSpPr>
            <p:cNvPr id="19" name="TextBox 19"/>
            <p:cNvSpPr txBox="1"/>
            <p:nvPr/>
          </p:nvSpPr>
          <p:spPr>
            <a:xfrm>
              <a:off x="790956" y="3825240"/>
              <a:ext cx="1472184"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干渠及分干渠</a:t>
              </a:r>
            </a:p>
          </p:txBody>
        </p:sp>
        <p:sp>
          <p:nvSpPr>
            <p:cNvPr id="20" name="TextBox 20"/>
            <p:cNvSpPr txBox="1"/>
            <p:nvPr/>
          </p:nvSpPr>
          <p:spPr>
            <a:xfrm>
              <a:off x="4600244" y="3825240"/>
              <a:ext cx="438100" cy="352044"/>
            </a:xfrm>
            <a:prstGeom prst="rect">
              <a:avLst/>
            </a:prstGeom>
            <a:noFill/>
            <a:ln>
              <a:noFill/>
            </a:ln>
          </p:spPr>
          <p:txBody>
            <a:bodyPr wrap="none" lIns="0" tIns="0" rIns="0" bIns="0" anchor="t" anchorCtr="0">
              <a:spAutoFit/>
            </a:bodyPr>
            <a:lstStyle/>
            <a:p>
              <a:pPr algn="r"/>
              <a:r>
                <a:rPr lang="zh-CN" sz="1800" b="1" dirty="0">
                  <a:solidFill>
                    <a:srgbClr val="EAF3FB"/>
                  </a:solidFill>
                  <a:latin typeface="+mn-lt"/>
                  <a:ea typeface="+mn-ea"/>
                  <a:cs typeface="+mn-cs"/>
                </a:rPr>
                <a:t>111</a:t>
              </a:r>
            </a:p>
          </p:txBody>
        </p:sp>
        <p:sp>
          <p:nvSpPr>
            <p:cNvPr id="21" name="TextBox 21"/>
            <p:cNvSpPr txBox="1"/>
            <p:nvPr/>
          </p:nvSpPr>
          <p:spPr>
            <a:xfrm>
              <a:off x="6555806" y="3825240"/>
              <a:ext cx="578038" cy="352044"/>
            </a:xfrm>
            <a:prstGeom prst="rect">
              <a:avLst/>
            </a:prstGeom>
            <a:noFill/>
            <a:ln>
              <a:noFill/>
            </a:ln>
          </p:spPr>
          <p:txBody>
            <a:bodyPr wrap="none" lIns="0" tIns="0" rIns="0" bIns="0" anchor="t" anchorCtr="0">
              <a:spAutoFit/>
            </a:bodyPr>
            <a:lstStyle/>
            <a:p>
              <a:pPr algn="r"/>
              <a:r>
                <a:rPr lang="zh-CN" sz="1800" b="1" dirty="0">
                  <a:solidFill>
                    <a:srgbClr val="EAF3FB"/>
                  </a:solidFill>
                  <a:latin typeface="+mn-lt"/>
                  <a:ea typeface="+mn-ea"/>
                  <a:cs typeface="+mn-cs"/>
                </a:rPr>
                <a:t>3567</a:t>
              </a:r>
            </a:p>
          </p:txBody>
        </p:sp>
        <p:sp>
          <p:nvSpPr>
            <p:cNvPr id="22" name="Line 22"/>
            <p:cNvSpPr/>
            <p:nvPr/>
          </p:nvSpPr>
          <p:spPr>
            <a:xfrm>
              <a:off x="685800" y="4229100"/>
              <a:ext cx="6553200" cy="9525"/>
            </a:xfrm>
            <a:custGeom>
              <a:avLst/>
              <a:gdLst/>
              <a:ahLst/>
              <a:cxnLst/>
              <a:rect l="l" t="t" r="r" b="b"/>
              <a:pathLst>
                <a:path w="6553200" h="9525">
                  <a:moveTo>
                    <a:pt x="0" y="0"/>
                  </a:moveTo>
                  <a:lnTo>
                    <a:pt x="6553200" y="0"/>
                  </a:lnTo>
                </a:path>
              </a:pathLst>
            </a:custGeom>
            <a:noFill/>
            <a:ln w="9525">
              <a:solidFill>
                <a:schemeClr val="accent6"/>
              </a:solidFill>
            </a:ln>
          </p:spPr>
        </p:sp>
        <p:sp>
          <p:nvSpPr>
            <p:cNvPr id="23" name="TextBox 23"/>
            <p:cNvSpPr txBox="1"/>
            <p:nvPr/>
          </p:nvSpPr>
          <p:spPr>
            <a:xfrm>
              <a:off x="790956" y="4396740"/>
              <a:ext cx="1472184"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万亩以上支渠</a:t>
              </a:r>
            </a:p>
          </p:txBody>
        </p:sp>
        <p:sp>
          <p:nvSpPr>
            <p:cNvPr id="24" name="TextBox 24"/>
            <p:cNvSpPr txBox="1"/>
            <p:nvPr/>
          </p:nvSpPr>
          <p:spPr>
            <a:xfrm>
              <a:off x="4600244" y="4396740"/>
              <a:ext cx="438100" cy="352044"/>
            </a:xfrm>
            <a:prstGeom prst="rect">
              <a:avLst/>
            </a:prstGeom>
            <a:noFill/>
            <a:ln>
              <a:noFill/>
            </a:ln>
          </p:spPr>
          <p:txBody>
            <a:bodyPr wrap="none" lIns="0" tIns="0" rIns="0" bIns="0" anchor="t" anchorCtr="0">
              <a:spAutoFit/>
            </a:bodyPr>
            <a:lstStyle/>
            <a:p>
              <a:pPr algn="r"/>
              <a:r>
                <a:rPr lang="zh-CN" sz="1800" b="1" dirty="0">
                  <a:solidFill>
                    <a:srgbClr val="EAF3FB"/>
                  </a:solidFill>
                  <a:latin typeface="+mn-lt"/>
                  <a:ea typeface="+mn-ea"/>
                  <a:cs typeface="+mn-cs"/>
                </a:rPr>
                <a:t>268</a:t>
              </a:r>
            </a:p>
          </p:txBody>
        </p:sp>
        <p:sp>
          <p:nvSpPr>
            <p:cNvPr id="25" name="TextBox 25"/>
            <p:cNvSpPr txBox="1"/>
            <p:nvPr/>
          </p:nvSpPr>
          <p:spPr>
            <a:xfrm>
              <a:off x="6555806" y="4396740"/>
              <a:ext cx="578038" cy="352044"/>
            </a:xfrm>
            <a:prstGeom prst="rect">
              <a:avLst/>
            </a:prstGeom>
            <a:noFill/>
            <a:ln>
              <a:noFill/>
            </a:ln>
          </p:spPr>
          <p:txBody>
            <a:bodyPr wrap="none" lIns="0" tIns="0" rIns="0" bIns="0" anchor="t" anchorCtr="0">
              <a:spAutoFit/>
            </a:bodyPr>
            <a:lstStyle/>
            <a:p>
              <a:pPr algn="r"/>
              <a:r>
                <a:rPr lang="zh-CN" sz="1800" b="1" dirty="0">
                  <a:solidFill>
                    <a:srgbClr val="EAF3FB"/>
                  </a:solidFill>
                  <a:latin typeface="+mn-lt"/>
                  <a:ea typeface="+mn-ea"/>
                  <a:cs typeface="+mn-cs"/>
                </a:rPr>
                <a:t>3354</a:t>
              </a:r>
            </a:p>
          </p:txBody>
        </p:sp>
        <p:sp>
          <p:nvSpPr>
            <p:cNvPr id="26" name="Line 26"/>
            <p:cNvSpPr/>
            <p:nvPr/>
          </p:nvSpPr>
          <p:spPr>
            <a:xfrm>
              <a:off x="685800" y="4800600"/>
              <a:ext cx="6553200" cy="9525"/>
            </a:xfrm>
            <a:custGeom>
              <a:avLst/>
              <a:gdLst/>
              <a:ahLst/>
              <a:cxnLst/>
              <a:rect l="l" t="t" r="r" b="b"/>
              <a:pathLst>
                <a:path w="6553200" h="9525">
                  <a:moveTo>
                    <a:pt x="0" y="0"/>
                  </a:moveTo>
                  <a:lnTo>
                    <a:pt x="6553200" y="0"/>
                  </a:lnTo>
                </a:path>
              </a:pathLst>
            </a:custGeom>
            <a:noFill/>
            <a:ln w="9525">
              <a:solidFill>
                <a:schemeClr val="accent6"/>
              </a:solidFill>
            </a:ln>
          </p:spPr>
        </p:sp>
        <p:sp>
          <p:nvSpPr>
            <p:cNvPr id="27" name="TextBox 27"/>
            <p:cNvSpPr txBox="1"/>
            <p:nvPr/>
          </p:nvSpPr>
          <p:spPr>
            <a:xfrm>
              <a:off x="790956" y="4968240"/>
              <a:ext cx="244144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支渠以下各级末级渠道</a:t>
              </a:r>
            </a:p>
          </p:txBody>
        </p:sp>
        <p:sp>
          <p:nvSpPr>
            <p:cNvPr id="28" name="TextBox 28"/>
            <p:cNvSpPr txBox="1"/>
            <p:nvPr/>
          </p:nvSpPr>
          <p:spPr>
            <a:xfrm>
              <a:off x="4886782" y="4968240"/>
              <a:ext cx="151562" cy="352044"/>
            </a:xfrm>
            <a:prstGeom prst="rect">
              <a:avLst/>
            </a:prstGeom>
            <a:noFill/>
            <a:ln>
              <a:noFill/>
            </a:ln>
          </p:spPr>
          <p:txBody>
            <a:bodyPr wrap="none" lIns="0" tIns="0" rIns="0" bIns="0" anchor="t" anchorCtr="0">
              <a:spAutoFit/>
            </a:bodyPr>
            <a:lstStyle/>
            <a:p>
              <a:pPr algn="r"/>
              <a:r>
                <a:rPr lang="zh-CN" sz="1800" dirty="0">
                  <a:solidFill>
                    <a:schemeClr val="accent5"/>
                  </a:solidFill>
                  <a:latin typeface="+mn-lt"/>
                  <a:ea typeface="+mn-ea"/>
                  <a:cs typeface="+mn-cs"/>
                </a:rPr>
                <a:t>—</a:t>
              </a:r>
            </a:p>
          </p:txBody>
        </p:sp>
        <p:sp>
          <p:nvSpPr>
            <p:cNvPr id="29" name="TextBox 29"/>
            <p:cNvSpPr txBox="1"/>
            <p:nvPr/>
          </p:nvSpPr>
          <p:spPr>
            <a:xfrm>
              <a:off x="5854907" y="4968240"/>
              <a:ext cx="1278937" cy="352044"/>
            </a:xfrm>
            <a:prstGeom prst="rect">
              <a:avLst/>
            </a:prstGeom>
            <a:noFill/>
            <a:ln>
              <a:noFill/>
            </a:ln>
          </p:spPr>
          <p:txBody>
            <a:bodyPr wrap="none" lIns="0" tIns="0" rIns="0" bIns="0" anchor="t" anchorCtr="0">
              <a:spAutoFit/>
            </a:bodyPr>
            <a:lstStyle/>
            <a:p>
              <a:pPr algn="r"/>
              <a:r>
                <a:rPr lang="zh-CN" sz="1800" b="1" dirty="0">
                  <a:solidFill>
                    <a:srgbClr val="EAF3FB"/>
                  </a:solidFill>
                  <a:latin typeface="+mn-lt"/>
                  <a:ea typeface="+mn-ea"/>
                  <a:cs typeface="+mn-cs"/>
                </a:rPr>
                <a:t>35000 以上</a:t>
              </a:r>
            </a:p>
          </p:txBody>
        </p:sp>
        <p:sp>
          <p:nvSpPr>
            <p:cNvPr id="30" name="Line 30"/>
            <p:cNvSpPr/>
            <p:nvPr/>
          </p:nvSpPr>
          <p:spPr>
            <a:xfrm>
              <a:off x="685800" y="5372100"/>
              <a:ext cx="6553200" cy="9525"/>
            </a:xfrm>
            <a:custGeom>
              <a:avLst/>
              <a:gdLst/>
              <a:ahLst/>
              <a:cxnLst/>
              <a:rect l="l" t="t" r="r" b="b"/>
              <a:pathLst>
                <a:path w="6553200" h="9525">
                  <a:moveTo>
                    <a:pt x="0" y="0"/>
                  </a:moveTo>
                  <a:lnTo>
                    <a:pt x="6553200" y="0"/>
                  </a:lnTo>
                </a:path>
              </a:pathLst>
            </a:custGeom>
            <a:noFill/>
            <a:ln w="9525">
              <a:solidFill>
                <a:schemeClr val="accent6"/>
              </a:solidFill>
            </a:ln>
          </p:spPr>
        </p:sp>
      </p:grpSp>
      <p:grpSp>
        <p:nvGrpSpPr>
          <p:cNvPr id="52" name="today-sidebar"/>
          <p:cNvGrpSpPr/>
          <p:nvPr/>
        </p:nvGrpSpPr>
        <p:grpSpPr>
          <a:xfrm>
            <a:off x="7648956" y="3158490"/>
            <a:ext cx="3373984" cy="1817561"/>
            <a:chOff x="7648956" y="3158490"/>
            <a:chExt cx="3373984" cy="1817561"/>
          </a:xfrm>
        </p:grpSpPr>
        <p:sp>
          <p:nvSpPr>
            <p:cNvPr id="32" name="TextBox 32"/>
            <p:cNvSpPr txBox="1"/>
            <p:nvPr/>
          </p:nvSpPr>
          <p:spPr>
            <a:xfrm>
              <a:off x="7648956" y="3158490"/>
              <a:ext cx="987552" cy="352044"/>
            </a:xfrm>
            <a:prstGeom prst="rect">
              <a:avLst/>
            </a:prstGeom>
            <a:noFill/>
            <a:ln>
              <a:noFill/>
            </a:ln>
          </p:spPr>
          <p:txBody>
            <a:bodyPr wrap="none" lIns="0" tIns="0" rIns="0" bIns="0" anchor="t" anchorCtr="0">
              <a:spAutoFit/>
            </a:bodyPr>
            <a:lstStyle/>
            <a:p>
              <a:pPr algn="l"/>
              <a:r>
                <a:rPr lang="zh-CN" sz="1800" b="1" dirty="0">
                  <a:solidFill>
                    <a:schemeClr val="dk1"/>
                  </a:solidFill>
                  <a:latin typeface="+mn-lt"/>
                  <a:ea typeface="+mn-ea"/>
                  <a:cs typeface="+mn-cs"/>
                </a:rPr>
                <a:t>还在长大</a:t>
              </a:r>
            </a:p>
          </p:txBody>
        </p:sp>
        <p:grpSp>
          <p:nvGrpSpPr>
            <p:cNvPr id="35" name="Group 35"/>
            <p:cNvGrpSpPr/>
            <p:nvPr/>
          </p:nvGrpSpPr>
          <p:grpSpPr>
            <a:xfrm>
              <a:off x="7686205" y="3638877"/>
              <a:ext cx="153340" cy="169918"/>
              <a:chOff x="7686205" y="3638877"/>
              <a:chExt cx="153340" cy="169918"/>
            </a:xfrm>
          </p:grpSpPr>
          <p:sp>
            <p:nvSpPr>
              <p:cNvPr id="33" name="Freeform 33"/>
              <p:cNvSpPr/>
              <p:nvPr/>
            </p:nvSpPr>
            <p:spPr>
              <a:xfrm>
                <a:off x="7736681" y="3689350"/>
                <a:ext cx="52388" cy="52388"/>
              </a:xfrm>
              <a:custGeom>
                <a:avLst/>
                <a:gdLst/>
                <a:ahLst/>
                <a:cxnLst/>
                <a:rect l="l" t="t" r="r" b="b"/>
                <a:pathLst>
                  <a:path w="52388" h="52388">
                    <a:moveTo>
                      <a:pt x="0" y="26194"/>
                    </a:moveTo>
                    <a:cubicBezTo>
                      <a:pt x="0" y="40660"/>
                      <a:pt x="11727" y="52388"/>
                      <a:pt x="26194" y="52388"/>
                    </a:cubicBezTo>
                    <a:cubicBezTo>
                      <a:pt x="40660" y="52388"/>
                      <a:pt x="52388" y="40660"/>
                      <a:pt x="52388" y="26194"/>
                    </a:cubicBezTo>
                    <a:cubicBezTo>
                      <a:pt x="52388" y="11727"/>
                      <a:pt x="40660" y="0"/>
                      <a:pt x="26194" y="0"/>
                    </a:cubicBezTo>
                    <a:cubicBezTo>
                      <a:pt x="11727" y="0"/>
                      <a:pt x="0" y="11727"/>
                      <a:pt x="0" y="26194"/>
                    </a:cubicBezTo>
                  </a:path>
                </a:pathLst>
              </a:custGeom>
              <a:noFill/>
              <a:ln w="17463">
                <a:solidFill>
                  <a:schemeClr val="accent2"/>
                </a:solidFill>
              </a:ln>
            </p:spPr>
          </p:sp>
          <p:sp>
            <p:nvSpPr>
              <p:cNvPr id="34" name="Freeform 34"/>
              <p:cNvSpPr/>
              <p:nvPr/>
            </p:nvSpPr>
            <p:spPr>
              <a:xfrm>
                <a:off x="7686205" y="3638877"/>
                <a:ext cx="153340" cy="169918"/>
              </a:xfrm>
              <a:custGeom>
                <a:avLst/>
                <a:gdLst/>
                <a:ahLst/>
                <a:cxnLst/>
                <a:rect l="l" t="t" r="r" b="b"/>
                <a:pathLst>
                  <a:path w="153340" h="169918">
                    <a:moveTo>
                      <a:pt x="126062" y="126060"/>
                    </a:moveTo>
                    <a:lnTo>
                      <a:pt x="89016" y="163106"/>
                    </a:lnTo>
                    <a:cubicBezTo>
                      <a:pt x="82198" y="169918"/>
                      <a:pt x="71151" y="169918"/>
                      <a:pt x="64333" y="163106"/>
                    </a:cubicBezTo>
                    <a:lnTo>
                      <a:pt x="27277" y="126060"/>
                    </a:lnTo>
                    <a:cubicBezTo>
                      <a:pt x="0" y="98781"/>
                      <a:pt x="1" y="54555"/>
                      <a:pt x="27279" y="27278"/>
                    </a:cubicBezTo>
                    <a:cubicBezTo>
                      <a:pt x="54557" y="0"/>
                      <a:pt x="98783" y="0"/>
                      <a:pt x="126061" y="27278"/>
                    </a:cubicBezTo>
                    <a:cubicBezTo>
                      <a:pt x="153339" y="54555"/>
                      <a:pt x="153340" y="98781"/>
                      <a:pt x="126062" y="126060"/>
                    </a:cubicBezTo>
                  </a:path>
                </a:pathLst>
              </a:custGeom>
              <a:noFill/>
              <a:ln w="17463">
                <a:solidFill>
                  <a:schemeClr val="accent2"/>
                </a:solidFill>
              </a:ln>
            </p:spPr>
          </p:sp>
        </p:grpSp>
        <p:sp>
          <p:nvSpPr>
            <p:cNvPr id="36" name="TextBox 36"/>
            <p:cNvSpPr txBox="1"/>
            <p:nvPr/>
          </p:nvSpPr>
          <p:spPr>
            <a:xfrm>
              <a:off x="7956042" y="3626168"/>
              <a:ext cx="2467166"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2025 年首次向川南经济区供水</a:t>
              </a:r>
            </a:p>
          </p:txBody>
        </p:sp>
        <p:sp>
          <p:nvSpPr>
            <p:cNvPr id="37" name="Freeform 37"/>
            <p:cNvSpPr/>
            <p:nvPr/>
          </p:nvSpPr>
          <p:spPr>
            <a:xfrm>
              <a:off x="7695121" y="4006020"/>
              <a:ext cx="135509" cy="163397"/>
            </a:xfrm>
            <a:custGeom>
              <a:avLst/>
              <a:gdLst/>
              <a:ahLst/>
              <a:cxnLst/>
              <a:rect l="l" t="t" r="r" b="b"/>
              <a:pathLst>
                <a:path w="135509" h="163397">
                  <a:moveTo>
                    <a:pt x="28481" y="145017"/>
                  </a:moveTo>
                  <a:cubicBezTo>
                    <a:pt x="51200" y="163397"/>
                    <a:pt x="84318" y="163397"/>
                    <a:pt x="107028" y="145017"/>
                  </a:cubicBezTo>
                  <a:cubicBezTo>
                    <a:pt x="129746" y="126638"/>
                    <a:pt x="135509" y="95179"/>
                    <a:pt x="120701" y="70400"/>
                  </a:cubicBezTo>
                  <a:lnTo>
                    <a:pt x="78005" y="7011"/>
                  </a:lnTo>
                  <a:cubicBezTo>
                    <a:pt x="74338" y="1554"/>
                    <a:pt x="66768" y="0"/>
                    <a:pt x="61101" y="3545"/>
                  </a:cubicBezTo>
                  <a:cubicBezTo>
                    <a:pt x="59679" y="4437"/>
                    <a:pt x="58459" y="5618"/>
                    <a:pt x="57521" y="7011"/>
                  </a:cubicBezTo>
                  <a:lnTo>
                    <a:pt x="14799" y="70400"/>
                  </a:lnTo>
                  <a:cubicBezTo>
                    <a:pt x="0" y="95179"/>
                    <a:pt x="5763" y="126638"/>
                    <a:pt x="28481" y="145017"/>
                  </a:cubicBezTo>
                </a:path>
              </a:pathLst>
            </a:custGeom>
            <a:noFill/>
            <a:ln w="17463">
              <a:solidFill>
                <a:schemeClr val="accent1"/>
              </a:solidFill>
            </a:ln>
          </p:spPr>
        </p:sp>
        <p:sp>
          <p:nvSpPr>
            <p:cNvPr id="38" name="TextBox 38"/>
            <p:cNvSpPr txBox="1"/>
            <p:nvPr/>
          </p:nvSpPr>
          <p:spPr>
            <a:xfrm>
              <a:off x="7956042" y="3988118"/>
              <a:ext cx="3066898"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计划全年向资中县供水 1044 万立方米</a:t>
              </a:r>
            </a:p>
          </p:txBody>
        </p:sp>
        <p:grpSp>
          <p:nvGrpSpPr>
            <p:cNvPr id="48" name="Group 48"/>
            <p:cNvGrpSpPr/>
            <p:nvPr/>
          </p:nvGrpSpPr>
          <p:grpSpPr>
            <a:xfrm>
              <a:off x="7693025" y="4378325"/>
              <a:ext cx="139700" cy="139700"/>
              <a:chOff x="7693025" y="4378325"/>
              <a:chExt cx="139700" cy="139700"/>
            </a:xfrm>
          </p:grpSpPr>
          <p:sp>
            <p:nvSpPr>
              <p:cNvPr id="39" name="Freeform 39"/>
              <p:cNvSpPr/>
              <p:nvPr/>
            </p:nvSpPr>
            <p:spPr>
              <a:xfrm>
                <a:off x="7693025" y="4483100"/>
                <a:ext cx="34925" cy="34925"/>
              </a:xfrm>
              <a:custGeom>
                <a:avLst/>
                <a:gdLst/>
                <a:ahLst/>
                <a:cxnLst/>
                <a:rect l="l" t="t" r="r" b="b"/>
                <a:pathLst>
                  <a:path w="34925" h="34925">
                    <a:moveTo>
                      <a:pt x="34925" y="17463"/>
                    </a:moveTo>
                    <a:cubicBezTo>
                      <a:pt x="34925" y="7818"/>
                      <a:pt x="27107" y="0"/>
                      <a:pt x="17463" y="0"/>
                    </a:cubicBezTo>
                    <a:cubicBezTo>
                      <a:pt x="7818" y="0"/>
                      <a:pt x="0" y="7818"/>
                      <a:pt x="0" y="17463"/>
                    </a:cubicBezTo>
                    <a:cubicBezTo>
                      <a:pt x="0" y="27107"/>
                      <a:pt x="7818" y="34925"/>
                      <a:pt x="17463" y="34925"/>
                    </a:cubicBezTo>
                    <a:cubicBezTo>
                      <a:pt x="27107" y="34925"/>
                      <a:pt x="34925" y="27107"/>
                      <a:pt x="34925" y="17463"/>
                    </a:cubicBezTo>
                  </a:path>
                </a:pathLst>
              </a:custGeom>
              <a:noFill/>
              <a:ln w="17463">
                <a:solidFill>
                  <a:schemeClr val="accent1"/>
                </a:solidFill>
              </a:ln>
            </p:spPr>
          </p:sp>
          <p:sp>
            <p:nvSpPr>
              <p:cNvPr id="40" name="Freeform 40"/>
              <p:cNvSpPr/>
              <p:nvPr/>
            </p:nvSpPr>
            <p:spPr>
              <a:xfrm>
                <a:off x="7797800" y="4378325"/>
                <a:ext cx="34925" cy="34925"/>
              </a:xfrm>
              <a:custGeom>
                <a:avLst/>
                <a:gdLst/>
                <a:ahLst/>
                <a:cxnLst/>
                <a:rect l="l" t="t" r="r" b="b"/>
                <a:pathLst>
                  <a:path w="34925" h="34925">
                    <a:moveTo>
                      <a:pt x="34925" y="17463"/>
                    </a:moveTo>
                    <a:cubicBezTo>
                      <a:pt x="34925" y="7818"/>
                      <a:pt x="27107" y="0"/>
                      <a:pt x="17463" y="0"/>
                    </a:cubicBezTo>
                    <a:cubicBezTo>
                      <a:pt x="7818" y="0"/>
                      <a:pt x="0" y="7818"/>
                      <a:pt x="0" y="17463"/>
                    </a:cubicBezTo>
                    <a:cubicBezTo>
                      <a:pt x="0" y="27107"/>
                      <a:pt x="7818" y="34925"/>
                      <a:pt x="17463" y="34925"/>
                    </a:cubicBezTo>
                    <a:cubicBezTo>
                      <a:pt x="27107" y="34925"/>
                      <a:pt x="34925" y="27107"/>
                      <a:pt x="34925" y="17463"/>
                    </a:cubicBezTo>
                  </a:path>
                </a:pathLst>
              </a:custGeom>
              <a:noFill/>
              <a:ln w="17463">
                <a:solidFill>
                  <a:schemeClr val="accent1"/>
                </a:solidFill>
              </a:ln>
            </p:spPr>
          </p:sp>
          <p:sp>
            <p:nvSpPr>
              <p:cNvPr id="41" name="Freeform 41"/>
              <p:cNvSpPr/>
              <p:nvPr/>
            </p:nvSpPr>
            <p:spPr>
              <a:xfrm>
                <a:off x="7693025" y="4378325"/>
                <a:ext cx="34925" cy="34925"/>
              </a:xfrm>
              <a:custGeom>
                <a:avLst/>
                <a:gdLst/>
                <a:ahLst/>
                <a:cxnLst/>
                <a:rect l="l" t="t" r="r" b="b"/>
                <a:pathLst>
                  <a:path w="34925" h="34925">
                    <a:moveTo>
                      <a:pt x="34925" y="17463"/>
                    </a:moveTo>
                    <a:cubicBezTo>
                      <a:pt x="34925" y="7818"/>
                      <a:pt x="27107" y="0"/>
                      <a:pt x="17463" y="0"/>
                    </a:cubicBezTo>
                    <a:cubicBezTo>
                      <a:pt x="7818" y="0"/>
                      <a:pt x="0" y="7818"/>
                      <a:pt x="0" y="17463"/>
                    </a:cubicBezTo>
                    <a:cubicBezTo>
                      <a:pt x="0" y="27107"/>
                      <a:pt x="7818" y="34925"/>
                      <a:pt x="17463" y="34925"/>
                    </a:cubicBezTo>
                    <a:cubicBezTo>
                      <a:pt x="27107" y="34925"/>
                      <a:pt x="34925" y="27107"/>
                      <a:pt x="34925" y="17463"/>
                    </a:cubicBezTo>
                  </a:path>
                </a:pathLst>
              </a:custGeom>
              <a:noFill/>
              <a:ln w="17463">
                <a:solidFill>
                  <a:schemeClr val="accent1"/>
                </a:solidFill>
              </a:ln>
            </p:spPr>
          </p:sp>
          <p:sp>
            <p:nvSpPr>
              <p:cNvPr id="42" name="Freeform 42"/>
              <p:cNvSpPr/>
              <p:nvPr/>
            </p:nvSpPr>
            <p:spPr>
              <a:xfrm>
                <a:off x="7797800" y="4483100"/>
                <a:ext cx="34925" cy="34925"/>
              </a:xfrm>
              <a:custGeom>
                <a:avLst/>
                <a:gdLst/>
                <a:ahLst/>
                <a:cxnLst/>
                <a:rect l="l" t="t" r="r" b="b"/>
                <a:pathLst>
                  <a:path w="34925" h="34925">
                    <a:moveTo>
                      <a:pt x="34925" y="17463"/>
                    </a:moveTo>
                    <a:cubicBezTo>
                      <a:pt x="34925" y="7818"/>
                      <a:pt x="27107" y="0"/>
                      <a:pt x="17463" y="0"/>
                    </a:cubicBezTo>
                    <a:cubicBezTo>
                      <a:pt x="7818" y="0"/>
                      <a:pt x="0" y="7818"/>
                      <a:pt x="0" y="17463"/>
                    </a:cubicBezTo>
                    <a:cubicBezTo>
                      <a:pt x="0" y="27107"/>
                      <a:pt x="7818" y="34925"/>
                      <a:pt x="17463" y="34925"/>
                    </a:cubicBezTo>
                    <a:cubicBezTo>
                      <a:pt x="27107" y="34925"/>
                      <a:pt x="34925" y="27107"/>
                      <a:pt x="34925" y="17463"/>
                    </a:cubicBezTo>
                  </a:path>
                </a:pathLst>
              </a:custGeom>
              <a:noFill/>
              <a:ln w="17463">
                <a:solidFill>
                  <a:schemeClr val="accent1"/>
                </a:solidFill>
              </a:ln>
            </p:spPr>
          </p:sp>
          <p:sp>
            <p:nvSpPr>
              <p:cNvPr id="43" name="Freeform 43"/>
              <p:cNvSpPr/>
              <p:nvPr/>
            </p:nvSpPr>
            <p:spPr>
              <a:xfrm>
                <a:off x="7745413" y="4430713"/>
                <a:ext cx="34925" cy="34925"/>
              </a:xfrm>
              <a:custGeom>
                <a:avLst/>
                <a:gdLst/>
                <a:ahLst/>
                <a:cxnLst/>
                <a:rect l="l" t="t" r="r" b="b"/>
                <a:pathLst>
                  <a:path w="34925" h="34925">
                    <a:moveTo>
                      <a:pt x="34925" y="17463"/>
                    </a:moveTo>
                    <a:cubicBezTo>
                      <a:pt x="34925" y="7818"/>
                      <a:pt x="27107" y="0"/>
                      <a:pt x="17463" y="0"/>
                    </a:cubicBezTo>
                    <a:cubicBezTo>
                      <a:pt x="7818" y="0"/>
                      <a:pt x="0" y="7818"/>
                      <a:pt x="0" y="17463"/>
                    </a:cubicBezTo>
                    <a:cubicBezTo>
                      <a:pt x="0" y="27107"/>
                      <a:pt x="7818" y="34925"/>
                      <a:pt x="17463" y="34925"/>
                    </a:cubicBezTo>
                    <a:cubicBezTo>
                      <a:pt x="27107" y="34925"/>
                      <a:pt x="34925" y="27107"/>
                      <a:pt x="34925" y="17463"/>
                    </a:cubicBezTo>
                  </a:path>
                </a:pathLst>
              </a:custGeom>
              <a:noFill/>
              <a:ln w="17463">
                <a:solidFill>
                  <a:schemeClr val="accent1"/>
                </a:solidFill>
              </a:ln>
            </p:spPr>
          </p:sp>
          <p:sp>
            <p:nvSpPr>
              <p:cNvPr id="44" name="Freeform 44"/>
              <p:cNvSpPr/>
              <p:nvPr/>
            </p:nvSpPr>
            <p:spPr>
              <a:xfrm>
                <a:off x="7723584" y="4408884"/>
                <a:ext cx="26194" cy="26194"/>
              </a:xfrm>
              <a:custGeom>
                <a:avLst/>
                <a:gdLst/>
                <a:ahLst/>
                <a:cxnLst/>
                <a:rect l="l" t="t" r="r" b="b"/>
                <a:pathLst>
                  <a:path w="26194" h="26194">
                    <a:moveTo>
                      <a:pt x="0" y="0"/>
                    </a:moveTo>
                    <a:lnTo>
                      <a:pt x="26194" y="26194"/>
                    </a:lnTo>
                  </a:path>
                </a:pathLst>
              </a:custGeom>
              <a:noFill/>
              <a:ln w="17463">
                <a:solidFill>
                  <a:schemeClr val="accent1"/>
                </a:solidFill>
              </a:ln>
            </p:spPr>
          </p:sp>
          <p:sp>
            <p:nvSpPr>
              <p:cNvPr id="45" name="Freeform 45"/>
              <p:cNvSpPr/>
              <p:nvPr/>
            </p:nvSpPr>
            <p:spPr>
              <a:xfrm>
                <a:off x="7723584" y="4461272"/>
                <a:ext cx="26194" cy="26194"/>
              </a:xfrm>
              <a:custGeom>
                <a:avLst/>
                <a:gdLst/>
                <a:ahLst/>
                <a:cxnLst/>
                <a:rect l="l" t="t" r="r" b="b"/>
                <a:pathLst>
                  <a:path w="26194" h="26194">
                    <a:moveTo>
                      <a:pt x="0" y="26194"/>
                    </a:moveTo>
                    <a:lnTo>
                      <a:pt x="26194" y="0"/>
                    </a:lnTo>
                  </a:path>
                </a:pathLst>
              </a:custGeom>
              <a:noFill/>
              <a:ln w="17463">
                <a:solidFill>
                  <a:schemeClr val="accent1"/>
                </a:solidFill>
              </a:ln>
            </p:spPr>
          </p:sp>
          <p:sp>
            <p:nvSpPr>
              <p:cNvPr id="46" name="Freeform 46"/>
              <p:cNvSpPr/>
              <p:nvPr/>
            </p:nvSpPr>
            <p:spPr>
              <a:xfrm>
                <a:off x="7775972" y="4461272"/>
                <a:ext cx="26194" cy="26194"/>
              </a:xfrm>
              <a:custGeom>
                <a:avLst/>
                <a:gdLst/>
                <a:ahLst/>
                <a:cxnLst/>
                <a:rect l="l" t="t" r="r" b="b"/>
                <a:pathLst>
                  <a:path w="26194" h="26194">
                    <a:moveTo>
                      <a:pt x="0" y="0"/>
                    </a:moveTo>
                    <a:lnTo>
                      <a:pt x="26194" y="26194"/>
                    </a:lnTo>
                  </a:path>
                </a:pathLst>
              </a:custGeom>
              <a:noFill/>
              <a:ln w="17463">
                <a:solidFill>
                  <a:schemeClr val="accent1"/>
                </a:solidFill>
              </a:ln>
            </p:spPr>
          </p:sp>
          <p:sp>
            <p:nvSpPr>
              <p:cNvPr id="47" name="Freeform 47"/>
              <p:cNvSpPr/>
              <p:nvPr/>
            </p:nvSpPr>
            <p:spPr>
              <a:xfrm>
                <a:off x="7775972" y="4408884"/>
                <a:ext cx="26194" cy="26194"/>
              </a:xfrm>
              <a:custGeom>
                <a:avLst/>
                <a:gdLst/>
                <a:ahLst/>
                <a:cxnLst/>
                <a:rect l="l" t="t" r="r" b="b"/>
                <a:pathLst>
                  <a:path w="26194" h="26194">
                    <a:moveTo>
                      <a:pt x="26194" y="0"/>
                    </a:moveTo>
                    <a:lnTo>
                      <a:pt x="0" y="26194"/>
                    </a:lnTo>
                  </a:path>
                </a:pathLst>
              </a:custGeom>
              <a:noFill/>
              <a:ln w="17463">
                <a:solidFill>
                  <a:schemeClr val="accent1"/>
                </a:solidFill>
              </a:ln>
            </p:spPr>
          </p:sp>
        </p:grpSp>
        <p:sp>
          <p:nvSpPr>
            <p:cNvPr id="49" name="TextBox 49"/>
            <p:cNvSpPr txBox="1"/>
            <p:nvPr/>
          </p:nvSpPr>
          <p:spPr>
            <a:xfrm>
              <a:off x="7956042" y="4350068"/>
              <a:ext cx="2521687"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关键控制断面 1264 处计量设施</a:t>
              </a:r>
            </a:p>
          </p:txBody>
        </p:sp>
        <p:sp>
          <p:nvSpPr>
            <p:cNvPr id="50" name="Freeform 50"/>
            <p:cNvSpPr/>
            <p:nvPr/>
          </p:nvSpPr>
          <p:spPr>
            <a:xfrm>
              <a:off x="7684102" y="4740275"/>
              <a:ext cx="157355" cy="139700"/>
            </a:xfrm>
            <a:custGeom>
              <a:avLst/>
              <a:gdLst/>
              <a:ahLst/>
              <a:cxnLst/>
              <a:rect l="l" t="t" r="r" b="b"/>
              <a:pathLst>
                <a:path w="157355" h="139700">
                  <a:moveTo>
                    <a:pt x="157355" y="69850"/>
                  </a:moveTo>
                  <a:lnTo>
                    <a:pt x="139892" y="69850"/>
                  </a:lnTo>
                  <a:cubicBezTo>
                    <a:pt x="132086" y="69850"/>
                    <a:pt x="125381" y="62367"/>
                    <a:pt x="124516" y="52388"/>
                  </a:cubicBezTo>
                  <a:cubicBezTo>
                    <a:pt x="121932" y="22265"/>
                    <a:pt x="117977" y="0"/>
                    <a:pt x="100514" y="0"/>
                  </a:cubicBezTo>
                  <a:cubicBezTo>
                    <a:pt x="83052" y="0"/>
                    <a:pt x="78686" y="31275"/>
                    <a:pt x="78686" y="69850"/>
                  </a:cubicBezTo>
                  <a:cubicBezTo>
                    <a:pt x="78686" y="108425"/>
                    <a:pt x="74320" y="139700"/>
                    <a:pt x="56858" y="139700"/>
                  </a:cubicBezTo>
                  <a:cubicBezTo>
                    <a:pt x="39395" y="139700"/>
                    <a:pt x="35449" y="117462"/>
                    <a:pt x="32856" y="87313"/>
                  </a:cubicBezTo>
                  <a:cubicBezTo>
                    <a:pt x="31983" y="77298"/>
                    <a:pt x="25286" y="69850"/>
                    <a:pt x="17463" y="69850"/>
                  </a:cubicBezTo>
                  <a:lnTo>
                    <a:pt x="0" y="69850"/>
                  </a:lnTo>
                </a:path>
              </a:pathLst>
            </a:custGeom>
            <a:noFill/>
            <a:ln w="17463">
              <a:solidFill>
                <a:schemeClr val="accent1"/>
              </a:solidFill>
            </a:ln>
          </p:spPr>
        </p:sp>
        <p:sp>
          <p:nvSpPr>
            <p:cNvPr id="51" name="TextBox 51"/>
            <p:cNvSpPr txBox="1"/>
            <p:nvPr/>
          </p:nvSpPr>
          <p:spPr>
            <a:xfrm>
              <a:off x="7956042" y="4712018"/>
              <a:ext cx="1821999"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293 处闸门自动化改造</a:t>
              </a:r>
            </a:p>
          </p:txBody>
        </p:sp>
      </p:grpSp>
      <p:grpSp>
        <p:nvGrpSpPr>
          <p:cNvPr id="59" name="grain-note"/>
          <p:cNvGrpSpPr/>
          <p:nvPr/>
        </p:nvGrpSpPr>
        <p:grpSpPr>
          <a:xfrm>
            <a:off x="7699905" y="5340668"/>
            <a:ext cx="2670153" cy="549783"/>
            <a:chOff x="7699905" y="5340668"/>
            <a:chExt cx="2670153" cy="549783"/>
          </a:xfrm>
        </p:grpSpPr>
        <p:grpSp>
          <p:nvGrpSpPr>
            <p:cNvPr id="57" name="Group 57"/>
            <p:cNvGrpSpPr/>
            <p:nvPr/>
          </p:nvGrpSpPr>
          <p:grpSpPr>
            <a:xfrm>
              <a:off x="7699905" y="5355950"/>
              <a:ext cx="126193" cy="165894"/>
              <a:chOff x="7699905" y="5355950"/>
              <a:chExt cx="126193" cy="165894"/>
            </a:xfrm>
          </p:grpSpPr>
          <p:sp>
            <p:nvSpPr>
              <p:cNvPr id="53" name="Freeform 53"/>
              <p:cNvSpPr/>
              <p:nvPr/>
            </p:nvSpPr>
            <p:spPr>
              <a:xfrm>
                <a:off x="7762997" y="5489102"/>
                <a:ext cx="9525" cy="32742"/>
              </a:xfrm>
              <a:custGeom>
                <a:avLst/>
                <a:gdLst/>
                <a:ahLst/>
                <a:cxnLst/>
                <a:rect l="l" t="t" r="r" b="b"/>
                <a:pathLst>
                  <a:path w="9525" h="32742">
                    <a:moveTo>
                      <a:pt x="0" y="32742"/>
                    </a:moveTo>
                    <a:lnTo>
                      <a:pt x="0" y="0"/>
                    </a:lnTo>
                  </a:path>
                </a:pathLst>
              </a:custGeom>
              <a:noFill/>
              <a:ln w="17463">
                <a:solidFill>
                  <a:srgbClr val="000000"/>
                </a:solidFill>
              </a:ln>
            </p:spPr>
          </p:sp>
          <p:sp>
            <p:nvSpPr>
              <p:cNvPr id="54" name="Freeform 54"/>
              <p:cNvSpPr/>
              <p:nvPr/>
            </p:nvSpPr>
            <p:spPr>
              <a:xfrm>
                <a:off x="7699905" y="5416982"/>
                <a:ext cx="63092" cy="74303"/>
              </a:xfrm>
              <a:custGeom>
                <a:avLst/>
                <a:gdLst/>
                <a:ahLst/>
                <a:cxnLst/>
                <a:rect l="l" t="t" r="r" b="b"/>
                <a:pathLst>
                  <a:path w="63092" h="74303">
                    <a:moveTo>
                      <a:pt x="9971" y="0"/>
                    </a:moveTo>
                    <a:lnTo>
                      <a:pt x="6217" y="14005"/>
                    </a:lnTo>
                    <a:cubicBezTo>
                      <a:pt x="0" y="37221"/>
                      <a:pt x="13778" y="61075"/>
                      <a:pt x="36986" y="67309"/>
                    </a:cubicBezTo>
                    <a:cubicBezTo>
                      <a:pt x="45691" y="69649"/>
                      <a:pt x="54387" y="71980"/>
                      <a:pt x="63092" y="74303"/>
                    </a:cubicBezTo>
                    <a:lnTo>
                      <a:pt x="63092" y="44267"/>
                    </a:lnTo>
                    <a:cubicBezTo>
                      <a:pt x="61660" y="25888"/>
                      <a:pt x="48799" y="10399"/>
                      <a:pt x="30996" y="5623"/>
                    </a:cubicBezTo>
                    <a:lnTo>
                      <a:pt x="9971" y="0"/>
                    </a:lnTo>
                  </a:path>
                </a:pathLst>
              </a:custGeom>
              <a:noFill/>
              <a:ln w="17463">
                <a:solidFill>
                  <a:srgbClr val="000000"/>
                </a:solidFill>
              </a:ln>
            </p:spPr>
          </p:sp>
          <p:sp>
            <p:nvSpPr>
              <p:cNvPr id="55" name="Freeform 55"/>
              <p:cNvSpPr/>
              <p:nvPr/>
            </p:nvSpPr>
            <p:spPr>
              <a:xfrm>
                <a:off x="7735380" y="5355950"/>
                <a:ext cx="55234" cy="75525"/>
              </a:xfrm>
              <a:custGeom>
                <a:avLst/>
                <a:gdLst/>
                <a:ahLst/>
                <a:cxnLst/>
                <a:rect l="l" t="t" r="r" b="b"/>
                <a:pathLst>
                  <a:path w="55234" h="75525">
                    <a:moveTo>
                      <a:pt x="42722" y="75525"/>
                    </a:moveTo>
                    <a:cubicBezTo>
                      <a:pt x="46686" y="71561"/>
                      <a:pt x="49838" y="66846"/>
                      <a:pt x="51986" y="61669"/>
                    </a:cubicBezTo>
                    <a:cubicBezTo>
                      <a:pt x="54134" y="56482"/>
                      <a:pt x="55234" y="50929"/>
                      <a:pt x="55234" y="45315"/>
                    </a:cubicBezTo>
                    <a:cubicBezTo>
                      <a:pt x="55234" y="39701"/>
                      <a:pt x="54134" y="34148"/>
                      <a:pt x="51986" y="28970"/>
                    </a:cubicBezTo>
                    <a:cubicBezTo>
                      <a:pt x="49838" y="23784"/>
                      <a:pt x="46695" y="19078"/>
                      <a:pt x="42722" y="15105"/>
                    </a:cubicBezTo>
                    <a:lnTo>
                      <a:pt x="27617" y="0"/>
                    </a:lnTo>
                    <a:lnTo>
                      <a:pt x="12512" y="15105"/>
                    </a:lnTo>
                    <a:cubicBezTo>
                      <a:pt x="8548" y="19069"/>
                      <a:pt x="5396" y="23784"/>
                      <a:pt x="3257" y="28970"/>
                    </a:cubicBezTo>
                    <a:cubicBezTo>
                      <a:pt x="1109" y="34157"/>
                      <a:pt x="9" y="39710"/>
                      <a:pt x="0" y="45315"/>
                    </a:cubicBezTo>
                    <a:cubicBezTo>
                      <a:pt x="0" y="50929"/>
                      <a:pt x="1109" y="56482"/>
                      <a:pt x="3257" y="61669"/>
                    </a:cubicBezTo>
                    <a:cubicBezTo>
                      <a:pt x="5405" y="66855"/>
                      <a:pt x="8548" y="71561"/>
                      <a:pt x="12512" y="75525"/>
                    </a:cubicBezTo>
                  </a:path>
                </a:pathLst>
              </a:custGeom>
              <a:noFill/>
              <a:ln w="17463">
                <a:solidFill>
                  <a:srgbClr val="000000"/>
                </a:solidFill>
              </a:ln>
            </p:spPr>
          </p:sp>
          <p:sp>
            <p:nvSpPr>
              <p:cNvPr id="56" name="Freeform 56"/>
              <p:cNvSpPr/>
              <p:nvPr/>
            </p:nvSpPr>
            <p:spPr>
              <a:xfrm>
                <a:off x="7762997" y="5416982"/>
                <a:ext cx="63101" cy="74303"/>
              </a:xfrm>
              <a:custGeom>
                <a:avLst/>
                <a:gdLst/>
                <a:ahLst/>
                <a:cxnLst/>
                <a:rect l="l" t="t" r="r" b="b"/>
                <a:pathLst>
                  <a:path w="63101" h="74303">
                    <a:moveTo>
                      <a:pt x="53130" y="0"/>
                    </a:moveTo>
                    <a:lnTo>
                      <a:pt x="56884" y="14005"/>
                    </a:lnTo>
                    <a:cubicBezTo>
                      <a:pt x="63101" y="37221"/>
                      <a:pt x="49323" y="61075"/>
                      <a:pt x="26106" y="67309"/>
                    </a:cubicBezTo>
                    <a:cubicBezTo>
                      <a:pt x="17401" y="69649"/>
                      <a:pt x="8696" y="71980"/>
                      <a:pt x="0" y="74303"/>
                    </a:cubicBezTo>
                    <a:lnTo>
                      <a:pt x="0" y="44267"/>
                    </a:lnTo>
                    <a:cubicBezTo>
                      <a:pt x="1432" y="25888"/>
                      <a:pt x="14293" y="10399"/>
                      <a:pt x="32105" y="5623"/>
                    </a:cubicBezTo>
                    <a:lnTo>
                      <a:pt x="53130" y="0"/>
                    </a:lnTo>
                  </a:path>
                </a:pathLst>
              </a:custGeom>
              <a:noFill/>
              <a:ln w="17463">
                <a:solidFill>
                  <a:srgbClr val="000000"/>
                </a:solidFill>
              </a:ln>
            </p:spPr>
          </p:sp>
        </p:grpSp>
        <p:sp>
          <p:nvSpPr>
            <p:cNvPr id="58" name="TextBox 58"/>
            <p:cNvSpPr txBox="1"/>
            <p:nvPr/>
          </p:nvSpPr>
          <p:spPr>
            <a:xfrm>
              <a:off x="7956042" y="5340668"/>
              <a:ext cx="2414016" cy="549783"/>
            </a:xfrm>
            <a:prstGeom prst="rect">
              <a:avLst/>
            </a:prstGeom>
            <a:noFill/>
            <a:ln>
              <a:noFill/>
            </a:ln>
          </p:spPr>
          <p:txBody>
            <a:bodyPr wrap="none" lIns="0" tIns="0" rIns="0" bIns="0" anchor="t" anchorCtr="0">
              <a:spAutoFit/>
            </a:bodyPr>
            <a:lstStyle/>
            <a:p>
              <a:pPr algn="l">
                <a:lnSpc>
                  <a:spcPts val="2250"/>
                </a:lnSpc>
              </a:pPr>
              <a:r>
                <a:rPr lang="zh-CN" sz="1350" dirty="0">
                  <a:solidFill>
                    <a:schemeClr val="accent3"/>
                  </a:solidFill>
                  <a:latin typeface="+mn-lt"/>
                  <a:ea typeface="+mn-ea"/>
                  <a:cs typeface="+mn-cs"/>
                </a:rPr>
                <a:t>以占全省约二十分之一的土地，</a:t>
              </a:r>
              <a:br/>
              <a:r>
                <a:rPr lang="zh-CN" sz="1350" dirty="0">
                  <a:solidFill>
                    <a:schemeClr val="accent3"/>
                  </a:solidFill>
                  <a:latin typeface="+mn-lt"/>
                  <a:ea typeface="+mn-ea"/>
                  <a:cs typeface="+mn-cs"/>
                </a:rPr>
                <a:t>提供全省四分之一的粮食产能。</a:t>
              </a:r>
            </a:p>
          </p:txBody>
        </p:sp>
      </p:grpSp>
      <p:grpSp>
        <p:nvGrpSpPr>
          <p:cNvPr id="63" name="page-footer"/>
          <p:cNvGrpSpPr/>
          <p:nvPr/>
        </p:nvGrpSpPr>
        <p:grpSpPr>
          <a:xfrm>
            <a:off x="679704" y="6096000"/>
            <a:ext cx="10832592" cy="371856"/>
            <a:chOff x="679704" y="6096000"/>
            <a:chExt cx="10832592" cy="371856"/>
          </a:xfrm>
        </p:grpSpPr>
        <p:sp>
          <p:nvSpPr>
            <p:cNvPr id="60" name="Line 60"/>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61" name="TextBox 61"/>
            <p:cNvSpPr txBox="1"/>
            <p:nvPr/>
          </p:nvSpPr>
          <p:spPr>
            <a:xfrm>
              <a:off x="679704" y="6233160"/>
              <a:ext cx="803285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渠系数据为 2018 年口径。来源：人民网（2018-09-14）；中国水利网（2024-01-16）；四川在线（2025-04）</a:t>
              </a:r>
            </a:p>
          </p:txBody>
        </p:sp>
        <p:sp>
          <p:nvSpPr>
            <p:cNvPr id="62" name="TextBox 62"/>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12 / 14</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1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150"/>
                            </p:stCondLst>
                            <p:childTnLst>
                              <p:par>
                                <p:cTn id="13" presetID="22" presetClass="entr" presetSubtype="4" fill="hold" grpId="0" nodeType="afterEffect">
                                  <p:stCondLst>
                                    <p:cond delay="15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800"/>
                                        <p:tgtEl>
                                          <p:spTgt spid="31"/>
                                        </p:tgtEl>
                                      </p:cBhvr>
                                    </p:animEffect>
                                  </p:childTnLst>
                                </p:cTn>
                              </p:par>
                            </p:childTnLst>
                          </p:cTn>
                        </p:par>
                        <p:par>
                          <p:cTn id="16" fill="hold">
                            <p:stCondLst>
                              <p:cond delay="2100"/>
                            </p:stCondLst>
                            <p:childTnLst>
                              <p:par>
                                <p:cTn id="17" presetID="10" presetClass="entr" presetSubtype="0" fill="hold" grpId="0" nodeType="afterEffect">
                                  <p:stCondLst>
                                    <p:cond delay="15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childTnLst>
                          </p:cTn>
                        </p:par>
                        <p:par>
                          <p:cTn id="20" fill="hold">
                            <p:stCondLst>
                              <p:cond delay="2750"/>
                            </p:stCondLst>
                            <p:childTnLst>
                              <p:par>
                                <p:cTn id="21" presetID="10" presetClass="entr" presetSubtype="0" fill="hold" grpId="0" nodeType="afterEffect">
                                  <p:stCondLst>
                                    <p:cond delay="15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grpSp>
        <p:nvGrpSpPr>
          <p:cNvPr id="4" name="page-title"/>
          <p:cNvGrpSpPr/>
          <p:nvPr/>
        </p:nvGrpSpPr>
        <p:grpSpPr>
          <a:xfrm>
            <a:off x="669798" y="688658"/>
            <a:ext cx="4802600" cy="616077"/>
            <a:chOff x="669798" y="688658"/>
            <a:chExt cx="4802600" cy="616077"/>
          </a:xfrm>
        </p:grpSpPr>
        <p:sp>
          <p:nvSpPr>
            <p:cNvPr id="3" name="TextBox 3"/>
            <p:cNvSpPr txBox="1"/>
            <p:nvPr/>
          </p:nvSpPr>
          <p:spPr>
            <a:xfrm>
              <a:off x="669798" y="688658"/>
              <a:ext cx="4802600" cy="616077"/>
            </a:xfrm>
            <a:prstGeom prst="rect">
              <a:avLst/>
            </a:prstGeom>
            <a:noFill/>
            <a:ln>
              <a:noFill/>
            </a:ln>
          </p:spPr>
          <p:txBody>
            <a:bodyPr wrap="none" lIns="0" tIns="0" rIns="0" bIns="0" anchor="t" anchorCtr="0">
              <a:spAutoFit/>
            </a:bodyPr>
            <a:lstStyle/>
            <a:p>
              <a:pPr algn="l"/>
              <a:r>
                <a:rPr lang="zh-CN" sz="3150" b="1" dirty="0">
                  <a:solidFill>
                    <a:srgbClr val="EAF3FB"/>
                  </a:solidFill>
                  <a:latin typeface="+mj-lt"/>
                  <a:ea typeface="+mj-ea"/>
                  <a:cs typeface="+mj-cs"/>
                </a:rPr>
                <a:t>两块牌子：2000 与 2018</a:t>
              </a:r>
            </a:p>
          </p:txBody>
        </p:sp>
      </p:grpSp>
      <p:grpSp>
        <p:nvGrpSpPr>
          <p:cNvPr id="6" name="page-lead"/>
          <p:cNvGrpSpPr/>
          <p:nvPr/>
        </p:nvGrpSpPr>
        <p:grpSpPr>
          <a:xfrm>
            <a:off x="674370" y="1357312"/>
            <a:ext cx="7898130" cy="440055"/>
            <a:chOff x="674370" y="1357312"/>
            <a:chExt cx="7898130" cy="440055"/>
          </a:xfrm>
        </p:grpSpPr>
        <p:sp>
          <p:nvSpPr>
            <p:cNvPr id="5" name="TextBox 5"/>
            <p:cNvSpPr txBox="1"/>
            <p:nvPr/>
          </p:nvSpPr>
          <p:spPr>
            <a:xfrm>
              <a:off x="674370" y="1357312"/>
              <a:ext cx="7898130" cy="440055"/>
            </a:xfrm>
            <a:prstGeom prst="rect">
              <a:avLst/>
            </a:prstGeom>
            <a:noFill/>
            <a:ln>
              <a:noFill/>
            </a:ln>
          </p:spPr>
          <p:txBody>
            <a:bodyPr wrap="none" lIns="0" tIns="0" rIns="0" bIns="0" anchor="t" anchorCtr="0">
              <a:spAutoFit/>
            </a:bodyPr>
            <a:lstStyle/>
            <a:p>
              <a:pPr algn="l"/>
              <a:r>
                <a:rPr lang="zh-CN" sz="2250" dirty="0">
                  <a:solidFill>
                    <a:schemeClr val="accent3"/>
                  </a:solidFill>
                  <a:latin typeface="+mn-lt"/>
                  <a:ea typeface="+mn-ea"/>
                  <a:cs typeface="+mn-cs"/>
                </a:rPr>
                <a:t>一块认的是它的历史价值，另一块认的是它今天仍在灌溉。</a:t>
              </a:r>
            </a:p>
          </p:txBody>
        </p:sp>
      </p:grpSp>
      <p:grpSp>
        <p:nvGrpSpPr>
          <p:cNvPr id="16" name="heritage-2000"/>
          <p:cNvGrpSpPr/>
          <p:nvPr/>
        </p:nvGrpSpPr>
        <p:grpSpPr>
          <a:xfrm>
            <a:off x="685800" y="1905000"/>
            <a:ext cx="5295900" cy="3356801"/>
            <a:chOff x="685800" y="1905000"/>
            <a:chExt cx="5295900" cy="3356801"/>
          </a:xfrm>
        </p:grpSpPr>
        <p:sp>
          <p:nvSpPr>
            <p:cNvPr id="7" name="Freeform 7"/>
            <p:cNvSpPr/>
            <p:nvPr/>
          </p:nvSpPr>
          <p:spPr>
            <a:xfrm>
              <a:off x="685800" y="1905000"/>
              <a:ext cx="5295900" cy="3238500"/>
            </a:xfrm>
            <a:prstGeom prst="plaque">
              <a:avLst/>
            </a:prstGeom>
            <a:solidFill>
              <a:schemeClr val="lt2"/>
            </a:solidFill>
            <a:ln w="19050">
              <a:solidFill>
                <a:schemeClr val="accent1"/>
              </a:solidFill>
            </a:ln>
          </p:spPr>
        </p:sp>
        <p:grpSp>
          <p:nvGrpSpPr>
            <p:cNvPr id="11" name="Group 11"/>
            <p:cNvGrpSpPr/>
            <p:nvPr/>
          </p:nvGrpSpPr>
          <p:grpSpPr>
            <a:xfrm>
              <a:off x="1338605" y="2419350"/>
              <a:ext cx="218364" cy="227203"/>
              <a:chOff x="1338605" y="2419350"/>
              <a:chExt cx="218364" cy="227203"/>
            </a:xfrm>
          </p:grpSpPr>
          <p:sp>
            <p:nvSpPr>
              <p:cNvPr id="8" name="Freeform 8"/>
              <p:cNvSpPr/>
              <p:nvPr/>
            </p:nvSpPr>
            <p:spPr>
              <a:xfrm>
                <a:off x="1371600" y="2419350"/>
                <a:ext cx="152400" cy="152400"/>
              </a:xfrm>
              <a:custGeom>
                <a:avLst/>
                <a:gdLst/>
                <a:ahLst/>
                <a:cxnLst/>
                <a:rect l="l" t="t" r="r" b="b"/>
                <a:pathLst>
                  <a:path w="152400" h="152400">
                    <a:moveTo>
                      <a:pt x="0" y="76200"/>
                    </a:moveTo>
                    <a:cubicBezTo>
                      <a:pt x="0" y="118284"/>
                      <a:pt x="34116" y="152400"/>
                      <a:pt x="76200" y="152400"/>
                    </a:cubicBezTo>
                    <a:cubicBezTo>
                      <a:pt x="118284" y="152400"/>
                      <a:pt x="152400" y="118284"/>
                      <a:pt x="152400" y="76200"/>
                    </a:cubicBezTo>
                    <a:cubicBezTo>
                      <a:pt x="152400" y="34116"/>
                      <a:pt x="118284" y="0"/>
                      <a:pt x="76200" y="0"/>
                    </a:cubicBezTo>
                    <a:cubicBezTo>
                      <a:pt x="34116" y="0"/>
                      <a:pt x="0" y="34116"/>
                      <a:pt x="0" y="76200"/>
                    </a:cubicBezTo>
                  </a:path>
                </a:pathLst>
              </a:custGeom>
              <a:noFill/>
              <a:ln w="25400">
                <a:solidFill>
                  <a:schemeClr val="accent1"/>
                </a:solidFill>
              </a:ln>
            </p:spPr>
          </p:sp>
          <p:sp>
            <p:nvSpPr>
              <p:cNvPr id="9" name="Freeform 9"/>
              <p:cNvSpPr/>
              <p:nvPr/>
            </p:nvSpPr>
            <p:spPr>
              <a:xfrm>
                <a:off x="1447800" y="2533650"/>
                <a:ext cx="109169" cy="112903"/>
              </a:xfrm>
              <a:custGeom>
                <a:avLst/>
                <a:gdLst/>
                <a:ahLst/>
                <a:cxnLst/>
                <a:rect l="l" t="t" r="r" b="b"/>
                <a:pathLst>
                  <a:path w="109169" h="112903">
                    <a:moveTo>
                      <a:pt x="0" y="38100"/>
                    </a:moveTo>
                    <a:lnTo>
                      <a:pt x="43180" y="112903"/>
                    </a:lnTo>
                    <a:lnTo>
                      <a:pt x="63474" y="71844"/>
                    </a:lnTo>
                    <a:lnTo>
                      <a:pt x="109169" y="74790"/>
                    </a:lnTo>
                    <a:lnTo>
                      <a:pt x="65989" y="0"/>
                    </a:lnTo>
                  </a:path>
                </a:pathLst>
              </a:custGeom>
              <a:noFill/>
              <a:ln w="25400">
                <a:solidFill>
                  <a:schemeClr val="accent1"/>
                </a:solidFill>
              </a:ln>
            </p:spPr>
          </p:sp>
          <p:sp>
            <p:nvSpPr>
              <p:cNvPr id="10" name="Freeform 10"/>
              <p:cNvSpPr/>
              <p:nvPr/>
            </p:nvSpPr>
            <p:spPr>
              <a:xfrm>
                <a:off x="1338605" y="2533650"/>
                <a:ext cx="109169" cy="112890"/>
              </a:xfrm>
              <a:custGeom>
                <a:avLst/>
                <a:gdLst/>
                <a:ahLst/>
                <a:cxnLst/>
                <a:rect l="l" t="t" r="r" b="b"/>
                <a:pathLst>
                  <a:path w="109169" h="112890">
                    <a:moveTo>
                      <a:pt x="43180" y="0"/>
                    </a:moveTo>
                    <a:lnTo>
                      <a:pt x="0" y="74803"/>
                    </a:lnTo>
                    <a:lnTo>
                      <a:pt x="45694" y="71844"/>
                    </a:lnTo>
                    <a:lnTo>
                      <a:pt x="65989" y="112890"/>
                    </a:lnTo>
                    <a:lnTo>
                      <a:pt x="109169" y="38100"/>
                    </a:lnTo>
                  </a:path>
                </a:pathLst>
              </a:custGeom>
              <a:noFill/>
              <a:ln w="25400">
                <a:solidFill>
                  <a:schemeClr val="accent1"/>
                </a:solidFill>
              </a:ln>
            </p:spPr>
          </p:sp>
        </p:grpSp>
        <p:sp>
          <p:nvSpPr>
            <p:cNvPr id="12" name="TextBox 12"/>
            <p:cNvSpPr txBox="1"/>
            <p:nvPr/>
          </p:nvSpPr>
          <p:spPr>
            <a:xfrm>
              <a:off x="1276350" y="2807970"/>
              <a:ext cx="1717350" cy="1047750"/>
            </a:xfrm>
            <a:prstGeom prst="rect">
              <a:avLst/>
            </a:prstGeom>
            <a:noFill/>
            <a:ln>
              <a:noFill/>
            </a:ln>
          </p:spPr>
          <p:txBody>
            <a:bodyPr wrap="none" lIns="0" tIns="0" rIns="0" bIns="0" anchor="t" anchorCtr="0">
              <a:spAutoFit/>
            </a:bodyPr>
            <a:lstStyle/>
            <a:p>
              <a:pPr algn="l"/>
              <a:r>
                <a:rPr lang="zh-CN" sz="5400" b="1" dirty="0">
                  <a:solidFill>
                    <a:schemeClr val="accent1"/>
                  </a:solidFill>
                  <a:latin typeface="+mj-lt"/>
                  <a:ea typeface="+mj-ea"/>
                  <a:cs typeface="+mj-cs"/>
                </a:rPr>
                <a:t>2000</a:t>
              </a:r>
            </a:p>
          </p:txBody>
        </p:sp>
        <p:sp>
          <p:nvSpPr>
            <p:cNvPr id="13" name="TextBox 13"/>
            <p:cNvSpPr txBox="1"/>
            <p:nvPr/>
          </p:nvSpPr>
          <p:spPr>
            <a:xfrm>
              <a:off x="1283208" y="3531870"/>
              <a:ext cx="1962912"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世界文化遗产</a:t>
              </a:r>
            </a:p>
          </p:txBody>
        </p:sp>
        <p:sp>
          <p:nvSpPr>
            <p:cNvPr id="14" name="TextBox 14"/>
            <p:cNvSpPr txBox="1"/>
            <p:nvPr/>
          </p:nvSpPr>
          <p:spPr>
            <a:xfrm>
              <a:off x="1286256" y="3996690"/>
              <a:ext cx="3801618" cy="675894"/>
            </a:xfrm>
            <a:prstGeom prst="rect">
              <a:avLst/>
            </a:prstGeom>
            <a:noFill/>
            <a:ln>
              <a:noFill/>
            </a:ln>
          </p:spPr>
          <p:txBody>
            <a:bodyPr wrap="none" lIns="0" tIns="0" rIns="0" bIns="0" anchor="t" anchorCtr="0">
              <a:spAutoFit/>
            </a:bodyPr>
            <a:lstStyle/>
            <a:p>
              <a:pPr algn="l">
                <a:lnSpc>
                  <a:spcPts val="2550"/>
                </a:lnSpc>
              </a:pPr>
              <a:r>
                <a:rPr lang="zh-CN" sz="1800" dirty="0">
                  <a:solidFill>
                    <a:schemeClr val="dk1"/>
                  </a:solidFill>
                  <a:latin typeface="+mn-lt"/>
                  <a:ea typeface="+mn-ea"/>
                  <a:cs typeface="+mn-cs"/>
                </a:rPr>
                <a:t>青城山—都江堰列入联合国教科文组织</a:t>
              </a:r>
              <a:br/>
              <a:r>
                <a:rPr lang="zh-CN" sz="1800" dirty="0">
                  <a:solidFill>
                    <a:schemeClr val="dk1"/>
                  </a:solidFill>
                  <a:latin typeface="+mn-lt"/>
                  <a:ea typeface="+mn-ea"/>
                  <a:cs typeface="+mn-cs"/>
                </a:rPr>
                <a:t>《世界遗产名录》，编号 1001。</a:t>
              </a:r>
            </a:p>
          </p:txBody>
        </p:sp>
        <p:sp>
          <p:nvSpPr>
            <p:cNvPr id="15" name="TextBox 15"/>
            <p:cNvSpPr txBox="1"/>
            <p:nvPr/>
          </p:nvSpPr>
          <p:spPr>
            <a:xfrm>
              <a:off x="1288542" y="4731068"/>
              <a:ext cx="3099816" cy="530733"/>
            </a:xfrm>
            <a:prstGeom prst="rect">
              <a:avLst/>
            </a:prstGeom>
            <a:noFill/>
            <a:ln>
              <a:noFill/>
            </a:ln>
          </p:spPr>
          <p:txBody>
            <a:bodyPr wrap="none" lIns="0" tIns="0" rIns="0" bIns="0" anchor="t" anchorCtr="0">
              <a:spAutoFit/>
            </a:bodyPr>
            <a:lstStyle/>
            <a:p>
              <a:pPr algn="l">
                <a:lnSpc>
                  <a:spcPts val="2100"/>
                </a:lnSpc>
              </a:pPr>
              <a:r>
                <a:rPr lang="zh-CN" sz="1350" dirty="0">
                  <a:solidFill>
                    <a:schemeClr val="accent5"/>
                  </a:solidFill>
                  <a:latin typeface="+mn-lt"/>
                  <a:ea typeface="+mn-ea"/>
                  <a:cs typeface="+mn-cs"/>
                </a:rPr>
                <a:t>标准 (ii)：水管理与技术发展史上的重大</a:t>
              </a:r>
              <a:br/>
              <a:r>
                <a:rPr lang="zh-CN" sz="1350" dirty="0">
                  <a:solidFill>
                    <a:schemeClr val="accent5"/>
                  </a:solidFill>
                  <a:latin typeface="+mn-lt"/>
                  <a:ea typeface="+mn-ea"/>
                  <a:cs typeface="+mn-cs"/>
                </a:rPr>
                <a:t>里程碑，至今仍在完美履行其功能。</a:t>
              </a:r>
            </a:p>
          </p:txBody>
        </p:sp>
      </p:grpSp>
      <p:grpSp>
        <p:nvGrpSpPr>
          <p:cNvPr id="26" name="heritage-2018"/>
          <p:cNvGrpSpPr/>
          <p:nvPr/>
        </p:nvGrpSpPr>
        <p:grpSpPr>
          <a:xfrm>
            <a:off x="6210300" y="1905000"/>
            <a:ext cx="5295900" cy="3356801"/>
            <a:chOff x="6210300" y="1905000"/>
            <a:chExt cx="5295900" cy="3356801"/>
          </a:xfrm>
        </p:grpSpPr>
        <p:sp>
          <p:nvSpPr>
            <p:cNvPr id="17" name="Freeform 17"/>
            <p:cNvSpPr/>
            <p:nvPr/>
          </p:nvSpPr>
          <p:spPr>
            <a:xfrm>
              <a:off x="6210300" y="1905000"/>
              <a:ext cx="5295900" cy="3238500"/>
            </a:xfrm>
            <a:prstGeom prst="plaque">
              <a:avLst/>
            </a:prstGeom>
            <a:solidFill>
              <a:schemeClr val="lt2"/>
            </a:solidFill>
            <a:ln w="19050">
              <a:solidFill>
                <a:schemeClr val="accent2"/>
              </a:solidFill>
            </a:ln>
          </p:spPr>
        </p:sp>
        <p:grpSp>
          <p:nvGrpSpPr>
            <p:cNvPr id="21" name="Group 21"/>
            <p:cNvGrpSpPr/>
            <p:nvPr/>
          </p:nvGrpSpPr>
          <p:grpSpPr>
            <a:xfrm>
              <a:off x="6863105" y="2419350"/>
              <a:ext cx="218364" cy="227203"/>
              <a:chOff x="6863105" y="2419350"/>
              <a:chExt cx="218364" cy="227203"/>
            </a:xfrm>
          </p:grpSpPr>
          <p:sp>
            <p:nvSpPr>
              <p:cNvPr id="18" name="Freeform 18"/>
              <p:cNvSpPr/>
              <p:nvPr/>
            </p:nvSpPr>
            <p:spPr>
              <a:xfrm>
                <a:off x="6896100" y="2419350"/>
                <a:ext cx="152400" cy="152400"/>
              </a:xfrm>
              <a:custGeom>
                <a:avLst/>
                <a:gdLst/>
                <a:ahLst/>
                <a:cxnLst/>
                <a:rect l="l" t="t" r="r" b="b"/>
                <a:pathLst>
                  <a:path w="152400" h="152400">
                    <a:moveTo>
                      <a:pt x="0" y="76200"/>
                    </a:moveTo>
                    <a:cubicBezTo>
                      <a:pt x="0" y="118284"/>
                      <a:pt x="34116" y="152400"/>
                      <a:pt x="76200" y="152400"/>
                    </a:cubicBezTo>
                    <a:cubicBezTo>
                      <a:pt x="118284" y="152400"/>
                      <a:pt x="152400" y="118284"/>
                      <a:pt x="152400" y="76200"/>
                    </a:cubicBezTo>
                    <a:cubicBezTo>
                      <a:pt x="152400" y="34116"/>
                      <a:pt x="118284" y="0"/>
                      <a:pt x="76200" y="0"/>
                    </a:cubicBezTo>
                    <a:cubicBezTo>
                      <a:pt x="34116" y="0"/>
                      <a:pt x="0" y="34116"/>
                      <a:pt x="0" y="76200"/>
                    </a:cubicBezTo>
                  </a:path>
                </a:pathLst>
              </a:custGeom>
              <a:noFill/>
              <a:ln w="25400">
                <a:solidFill>
                  <a:schemeClr val="accent2"/>
                </a:solidFill>
              </a:ln>
            </p:spPr>
          </p:sp>
          <p:sp>
            <p:nvSpPr>
              <p:cNvPr id="19" name="Freeform 19"/>
              <p:cNvSpPr/>
              <p:nvPr/>
            </p:nvSpPr>
            <p:spPr>
              <a:xfrm>
                <a:off x="6972300" y="2533650"/>
                <a:ext cx="109169" cy="112903"/>
              </a:xfrm>
              <a:custGeom>
                <a:avLst/>
                <a:gdLst/>
                <a:ahLst/>
                <a:cxnLst/>
                <a:rect l="l" t="t" r="r" b="b"/>
                <a:pathLst>
                  <a:path w="109169" h="112903">
                    <a:moveTo>
                      <a:pt x="0" y="38100"/>
                    </a:moveTo>
                    <a:lnTo>
                      <a:pt x="43180" y="112903"/>
                    </a:lnTo>
                    <a:lnTo>
                      <a:pt x="63474" y="71844"/>
                    </a:lnTo>
                    <a:lnTo>
                      <a:pt x="109169" y="74790"/>
                    </a:lnTo>
                    <a:lnTo>
                      <a:pt x="65989" y="0"/>
                    </a:lnTo>
                  </a:path>
                </a:pathLst>
              </a:custGeom>
              <a:noFill/>
              <a:ln w="25400">
                <a:solidFill>
                  <a:schemeClr val="accent2"/>
                </a:solidFill>
              </a:ln>
            </p:spPr>
          </p:sp>
          <p:sp>
            <p:nvSpPr>
              <p:cNvPr id="20" name="Freeform 20"/>
              <p:cNvSpPr/>
              <p:nvPr/>
            </p:nvSpPr>
            <p:spPr>
              <a:xfrm>
                <a:off x="6863105" y="2533650"/>
                <a:ext cx="109169" cy="112890"/>
              </a:xfrm>
              <a:custGeom>
                <a:avLst/>
                <a:gdLst/>
                <a:ahLst/>
                <a:cxnLst/>
                <a:rect l="l" t="t" r="r" b="b"/>
                <a:pathLst>
                  <a:path w="109169" h="112890">
                    <a:moveTo>
                      <a:pt x="43180" y="0"/>
                    </a:moveTo>
                    <a:lnTo>
                      <a:pt x="0" y="74803"/>
                    </a:lnTo>
                    <a:lnTo>
                      <a:pt x="45694" y="71844"/>
                    </a:lnTo>
                    <a:lnTo>
                      <a:pt x="65989" y="112890"/>
                    </a:lnTo>
                    <a:lnTo>
                      <a:pt x="109169" y="38100"/>
                    </a:lnTo>
                  </a:path>
                </a:pathLst>
              </a:custGeom>
              <a:noFill/>
              <a:ln w="25400">
                <a:solidFill>
                  <a:schemeClr val="accent2"/>
                </a:solidFill>
              </a:ln>
            </p:spPr>
          </p:sp>
        </p:grpSp>
        <p:sp>
          <p:nvSpPr>
            <p:cNvPr id="22" name="TextBox 22"/>
            <p:cNvSpPr txBox="1"/>
            <p:nvPr/>
          </p:nvSpPr>
          <p:spPr>
            <a:xfrm>
              <a:off x="6800850" y="2807970"/>
              <a:ext cx="1717350" cy="1047750"/>
            </a:xfrm>
            <a:prstGeom prst="rect">
              <a:avLst/>
            </a:prstGeom>
            <a:noFill/>
            <a:ln>
              <a:noFill/>
            </a:ln>
          </p:spPr>
          <p:txBody>
            <a:bodyPr wrap="none" lIns="0" tIns="0" rIns="0" bIns="0" anchor="t" anchorCtr="0">
              <a:spAutoFit/>
            </a:bodyPr>
            <a:lstStyle/>
            <a:p>
              <a:pPr algn="l"/>
              <a:r>
                <a:rPr lang="zh-CN" sz="5400" b="1" dirty="0">
                  <a:solidFill>
                    <a:schemeClr val="accent2"/>
                  </a:solidFill>
                  <a:latin typeface="+mj-lt"/>
                  <a:ea typeface="+mj-ea"/>
                  <a:cs typeface="+mj-cs"/>
                </a:rPr>
                <a:t>2018</a:t>
              </a:r>
            </a:p>
          </p:txBody>
        </p:sp>
        <p:sp>
          <p:nvSpPr>
            <p:cNvPr id="23" name="TextBox 23"/>
            <p:cNvSpPr txBox="1"/>
            <p:nvPr/>
          </p:nvSpPr>
          <p:spPr>
            <a:xfrm>
              <a:off x="6807708" y="3531870"/>
              <a:ext cx="2609088" cy="469392"/>
            </a:xfrm>
            <a:prstGeom prst="rect">
              <a:avLst/>
            </a:prstGeom>
            <a:noFill/>
            <a:ln>
              <a:noFill/>
            </a:ln>
          </p:spPr>
          <p:txBody>
            <a:bodyPr wrap="none" lIns="0" tIns="0" rIns="0" bIns="0" anchor="t" anchorCtr="0">
              <a:spAutoFit/>
            </a:bodyPr>
            <a:lstStyle/>
            <a:p>
              <a:pPr algn="l"/>
              <a:r>
                <a:rPr lang="zh-CN" sz="2400" dirty="0">
                  <a:solidFill>
                    <a:srgbClr val="EAF3FB"/>
                  </a:solidFill>
                  <a:latin typeface="+mj-lt"/>
                  <a:ea typeface="+mj-ea"/>
                  <a:cs typeface="+mj-cs"/>
                </a:rPr>
                <a:t>世界灌溉工程遗产</a:t>
              </a:r>
            </a:p>
          </p:txBody>
        </p:sp>
        <p:sp>
          <p:nvSpPr>
            <p:cNvPr id="24" name="TextBox 24"/>
            <p:cNvSpPr txBox="1"/>
            <p:nvPr/>
          </p:nvSpPr>
          <p:spPr>
            <a:xfrm>
              <a:off x="6810756" y="3996690"/>
              <a:ext cx="3858768" cy="675894"/>
            </a:xfrm>
            <a:prstGeom prst="rect">
              <a:avLst/>
            </a:prstGeom>
            <a:noFill/>
            <a:ln>
              <a:noFill/>
            </a:ln>
          </p:spPr>
          <p:txBody>
            <a:bodyPr wrap="none" lIns="0" tIns="0" rIns="0" bIns="0" anchor="t" anchorCtr="0">
              <a:spAutoFit/>
            </a:bodyPr>
            <a:lstStyle/>
            <a:p>
              <a:pPr algn="l">
                <a:lnSpc>
                  <a:spcPts val="2550"/>
                </a:lnSpc>
              </a:pPr>
              <a:r>
                <a:rPr lang="zh-CN" sz="1800" dirty="0">
                  <a:solidFill>
                    <a:schemeClr val="dk1"/>
                  </a:solidFill>
                  <a:latin typeface="+mn-lt"/>
                  <a:ea typeface="+mn-ea"/>
                  <a:cs typeface="+mn-cs"/>
                </a:rPr>
                <a:t>国际灌溉排水委员会第 69 届理事会</a:t>
              </a:r>
              <a:br/>
              <a:r>
                <a:rPr lang="zh-CN" sz="1800" dirty="0">
                  <a:solidFill>
                    <a:schemeClr val="dk1"/>
                  </a:solidFill>
                  <a:latin typeface="+mn-lt"/>
                  <a:ea typeface="+mn-ea"/>
                  <a:cs typeface="+mn-cs"/>
                </a:rPr>
                <a:t>通过 2018 年度评选，正式列入名录。</a:t>
              </a:r>
            </a:p>
          </p:txBody>
        </p:sp>
        <p:sp>
          <p:nvSpPr>
            <p:cNvPr id="25" name="TextBox 25"/>
            <p:cNvSpPr txBox="1"/>
            <p:nvPr/>
          </p:nvSpPr>
          <p:spPr>
            <a:xfrm>
              <a:off x="6813042" y="4731068"/>
              <a:ext cx="3099816" cy="530733"/>
            </a:xfrm>
            <a:prstGeom prst="rect">
              <a:avLst/>
            </a:prstGeom>
            <a:noFill/>
            <a:ln>
              <a:noFill/>
            </a:ln>
          </p:spPr>
          <p:txBody>
            <a:bodyPr wrap="none" lIns="0" tIns="0" rIns="0" bIns="0" anchor="t" anchorCtr="0">
              <a:spAutoFit/>
            </a:bodyPr>
            <a:lstStyle/>
            <a:p>
              <a:pPr algn="l">
                <a:lnSpc>
                  <a:spcPts val="2100"/>
                </a:lnSpc>
              </a:pPr>
              <a:r>
                <a:rPr lang="zh-CN" sz="1350" dirty="0">
                  <a:solidFill>
                    <a:schemeClr val="accent5"/>
                  </a:solidFill>
                  <a:latin typeface="+mn-lt"/>
                  <a:ea typeface="+mn-ea"/>
                  <a:cs typeface="+mn-cs"/>
                </a:rPr>
                <a:t>加拿大时间 2018 年 8 月 13 日晚，</a:t>
              </a:r>
              <a:br/>
              <a:r>
                <a:rPr lang="zh-CN" sz="1350" dirty="0">
                  <a:solidFill>
                    <a:schemeClr val="accent5"/>
                  </a:solidFill>
                  <a:latin typeface="+mn-lt"/>
                  <a:ea typeface="+mn-ea"/>
                  <a:cs typeface="+mn-cs"/>
                </a:rPr>
                <a:t>于加拿大萨斯卡通召开的理事会上通过。</a:t>
              </a:r>
            </a:p>
          </p:txBody>
        </p:sp>
      </p:grpSp>
      <p:grpSp>
        <p:nvGrpSpPr>
          <p:cNvPr id="28" name="three-heritage-note"/>
          <p:cNvGrpSpPr/>
          <p:nvPr/>
        </p:nvGrpSpPr>
        <p:grpSpPr>
          <a:xfrm>
            <a:off x="676656" y="5349240"/>
            <a:ext cx="7082028" cy="675894"/>
            <a:chOff x="676656" y="5349240"/>
            <a:chExt cx="7082028" cy="675894"/>
          </a:xfrm>
        </p:grpSpPr>
        <p:sp>
          <p:nvSpPr>
            <p:cNvPr id="27" name="TextBox 27"/>
            <p:cNvSpPr txBox="1"/>
            <p:nvPr/>
          </p:nvSpPr>
          <p:spPr>
            <a:xfrm>
              <a:off x="676656" y="5349240"/>
              <a:ext cx="7082028" cy="675894"/>
            </a:xfrm>
            <a:prstGeom prst="rect">
              <a:avLst/>
            </a:prstGeom>
            <a:noFill/>
            <a:ln>
              <a:noFill/>
            </a:ln>
          </p:spPr>
          <p:txBody>
            <a:bodyPr wrap="none" lIns="0" tIns="0" rIns="0" bIns="0" anchor="t" anchorCtr="0">
              <a:spAutoFit/>
            </a:bodyPr>
            <a:lstStyle/>
            <a:p>
              <a:pPr algn="l">
                <a:lnSpc>
                  <a:spcPts val="2550"/>
                </a:lnSpc>
              </a:pPr>
              <a:r>
                <a:rPr lang="zh-CN" sz="1800" dirty="0">
                  <a:solidFill>
                    <a:schemeClr val="dk1"/>
                  </a:solidFill>
                  <a:latin typeface="+mn-lt"/>
                  <a:ea typeface="+mn-ea"/>
                  <a:cs typeface="+mn-cs"/>
                </a:rPr>
                <a:t>连同 2006 年入选的世界自然遗产"四川大熊猫栖息地"重要组成部分，</a:t>
              </a:r>
              <a:br/>
              <a:r>
                <a:rPr lang="zh-CN" sz="1800" dirty="0">
                  <a:solidFill>
                    <a:schemeClr val="dk1"/>
                  </a:solidFill>
                  <a:latin typeface="+mn-lt"/>
                  <a:ea typeface="+mn-ea"/>
                  <a:cs typeface="+mn-cs"/>
                </a:rPr>
                <a:t>都江堰成为全球为数不多同时拥有 3 个世界遗产的城市。</a:t>
              </a:r>
            </a:p>
          </p:txBody>
        </p:sp>
      </p:grpSp>
      <p:grpSp>
        <p:nvGrpSpPr>
          <p:cNvPr id="32" name="page-footer"/>
          <p:cNvGrpSpPr/>
          <p:nvPr/>
        </p:nvGrpSpPr>
        <p:grpSpPr>
          <a:xfrm>
            <a:off x="679704" y="6096000"/>
            <a:ext cx="10832592" cy="371856"/>
            <a:chOff x="679704" y="6096000"/>
            <a:chExt cx="10832592" cy="371856"/>
          </a:xfrm>
        </p:grpSpPr>
        <p:sp>
          <p:nvSpPr>
            <p:cNvPr id="29" name="Line 29"/>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30" name="TextBox 30"/>
            <p:cNvSpPr txBox="1"/>
            <p:nvPr/>
          </p:nvSpPr>
          <p:spPr>
            <a:xfrm>
              <a:off x="679704" y="6233160"/>
              <a:ext cx="534558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来源：UNESCO 世界遗产中心（编号 1001）；中国新闻网（2018-08-14）</a:t>
              </a:r>
            </a:p>
          </p:txBody>
        </p:sp>
        <p:sp>
          <p:nvSpPr>
            <p:cNvPr id="31" name="TextBox 31"/>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13 / 14</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1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150"/>
                            </p:stCondLst>
                            <p:childTnLst>
                              <p:par>
                                <p:cTn xmlns:p="http://schemas.openxmlformats.org/presentationml/2006/main" id="13" presetID="10" presetClass="entr" presetSubtype="0" fill="hold" grpId="0" nodeType="afterEffect">
                                  <p:stCondLst>
                                    <p:cond delay="15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00"/>
                                        <p:tgtEl>
                                          <p:spTgt spid="16"/>
                                        </p:tgtEl>
                                      </p:cBhvr>
                                    </p:animEffect>
                                  </p:childTnLst>
                                </p:cTn>
                              </p:par>
                            </p:childTnLst>
                          </p:cTn>
                        </p:par>
                        <p:par>
                          <p:cTn id="16" fill="hold">
                            <p:stCondLst>
                              <p:cond delay="2000"/>
                            </p:stCondLst>
                            <p:childTnLst>
                              <p:par>
                                <p:cTn xmlns:p="http://schemas.openxmlformats.org/presentationml/2006/main" id="17" presetID="10" presetClass="entr" presetSubtype="0" fill="hold" grpId="0" nodeType="afterEffect">
                                  <p:stCondLst>
                                    <p:cond delay="15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700"/>
                                        <p:tgtEl>
                                          <p:spTgt spid="26"/>
                                        </p:tgtEl>
                                      </p:cBhvr>
                                    </p:animEffect>
                                  </p:childTnLst>
                                </p:cTn>
                              </p:par>
                            </p:childTnLst>
                          </p:cTn>
                        </p:par>
                        <p:par>
                          <p:cTn id="20" fill="hold">
                            <p:stCondLst>
                              <p:cond delay="2850"/>
                            </p:stCondLst>
                            <p:childTnLst>
                              <p:par>
                                <p:cTn xmlns:p="http://schemas.openxmlformats.org/presentationml/2006/main" id="21" presetID="10" presetClass="entr" presetSubtype="0" fill="hold" grpId="0" nodeType="afterEffect">
                                  <p:stCondLst>
                                    <p:cond delay="30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6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page-grid"/>
          <p:cNvSpPr/>
          <p:nvPr/>
        </p:nvSpPr>
        <p:spPr>
          <a:xfrm>
            <a:off x="0" y="0"/>
            <a:ext cx="12192000" cy="6858000"/>
          </a:xfrm>
          <a:custGeom>
            <a:avLst/>
            <a:gdLst/>
            <a:ahLst/>
            <a:cxnLst/>
            <a:rect l="l" t="t" r="r" b="b"/>
            <a:pathLst>
              <a:path w="12192000" h="6858000">
                <a:moveTo>
                  <a:pt x="1524000" y="0"/>
                </a:moveTo>
                <a:lnTo>
                  <a:pt x="1524000" y="6858000"/>
                </a:lnTo>
                <a:moveTo>
                  <a:pt x="3048000" y="0"/>
                </a:moveTo>
                <a:lnTo>
                  <a:pt x="3048000" y="6858000"/>
                </a:lnTo>
                <a:moveTo>
                  <a:pt x="4572000" y="0"/>
                </a:moveTo>
                <a:lnTo>
                  <a:pt x="4572000" y="6858000"/>
                </a:lnTo>
                <a:moveTo>
                  <a:pt x="6096000" y="0"/>
                </a:moveTo>
                <a:lnTo>
                  <a:pt x="6096000" y="6858000"/>
                </a:lnTo>
                <a:moveTo>
                  <a:pt x="7620000" y="0"/>
                </a:moveTo>
                <a:lnTo>
                  <a:pt x="7620000" y="6858000"/>
                </a:lnTo>
                <a:moveTo>
                  <a:pt x="9144000" y="0"/>
                </a:moveTo>
                <a:lnTo>
                  <a:pt x="9144000" y="6858000"/>
                </a:lnTo>
                <a:moveTo>
                  <a:pt x="10668000" y="0"/>
                </a:moveTo>
                <a:lnTo>
                  <a:pt x="10668000" y="6858000"/>
                </a:lnTo>
                <a:moveTo>
                  <a:pt x="0" y="1143000"/>
                </a:moveTo>
                <a:lnTo>
                  <a:pt x="12192000" y="1143000"/>
                </a:lnTo>
                <a:moveTo>
                  <a:pt x="0" y="2286000"/>
                </a:moveTo>
                <a:lnTo>
                  <a:pt x="12192000" y="2286000"/>
                </a:lnTo>
                <a:moveTo>
                  <a:pt x="0" y="3429000"/>
                </a:moveTo>
                <a:lnTo>
                  <a:pt x="12192000" y="3429000"/>
                </a:lnTo>
                <a:moveTo>
                  <a:pt x="0" y="4572000"/>
                </a:moveTo>
                <a:lnTo>
                  <a:pt x="12192000" y="4572000"/>
                </a:lnTo>
                <a:moveTo>
                  <a:pt x="0" y="5715000"/>
                </a:moveTo>
                <a:lnTo>
                  <a:pt x="12192000" y="5715000"/>
                </a:lnTo>
              </a:path>
            </a:pathLst>
          </a:custGeom>
          <a:noFill/>
          <a:ln w="9525">
            <a:solidFill>
              <a:srgbClr val="17304A"/>
            </a:solidFill>
          </a:ln>
        </p:spPr>
      </p:sp>
      <p:sp>
        <p:nvSpPr>
          <p:cNvPr id="3" name="closing-rule"/>
          <p:cNvSpPr/>
          <p:nvPr/>
        </p:nvSpPr>
        <p:spPr>
          <a:xfrm>
            <a:off x="685800" y="3962400"/>
            <a:ext cx="10820400" cy="28575"/>
          </a:xfrm>
          <a:prstGeom prst="rect">
            <a:avLst/>
          </a:prstGeom>
          <a:gradFill>
            <a:gsLst>
              <a:gs pos="0">
                <a:schemeClr val="accent1"/>
              </a:gs>
              <a:gs pos="100000">
                <a:schemeClr val="accent2"/>
              </a:gs>
            </a:gsLst>
            <a:lin ang="0" scaled="1"/>
          </a:gradFill>
          <a:ln>
            <a:noFill/>
          </a:ln>
        </p:spPr>
      </p:sp>
      <p:grpSp>
        <p:nvGrpSpPr>
          <p:cNvPr id="5" name="closing-statement"/>
          <p:cNvGrpSpPr/>
          <p:nvPr/>
        </p:nvGrpSpPr>
        <p:grpSpPr>
          <a:xfrm>
            <a:off x="666750" y="1699260"/>
            <a:ext cx="6972300" cy="2076450"/>
            <a:chOff x="666750" y="1699260"/>
            <a:chExt cx="6972300" cy="2076450"/>
          </a:xfrm>
        </p:grpSpPr>
        <p:sp>
          <p:nvSpPr>
            <p:cNvPr id="4" name="TextBox 4"/>
            <p:cNvSpPr txBox="1"/>
            <p:nvPr/>
          </p:nvSpPr>
          <p:spPr>
            <a:xfrm>
              <a:off x="666750" y="1699260"/>
              <a:ext cx="6972300" cy="2076450"/>
            </a:xfrm>
            <a:prstGeom prst="rect">
              <a:avLst/>
            </a:prstGeom>
            <a:noFill/>
            <a:ln>
              <a:noFill/>
            </a:ln>
          </p:spPr>
          <p:txBody>
            <a:bodyPr wrap="none" lIns="0" tIns="0" rIns="0" bIns="0" anchor="t" anchorCtr="0">
              <a:spAutoFit/>
            </a:bodyPr>
            <a:lstStyle/>
            <a:p>
              <a:pPr algn="l">
                <a:lnSpc>
                  <a:spcPts val="4950"/>
                </a:lnSpc>
              </a:pPr>
              <a:r>
                <a:rPr lang="zh-CN" sz="4200" dirty="0">
                  <a:solidFill>
                    <a:srgbClr val="EAF3FB"/>
                  </a:solidFill>
                  <a:latin typeface="+mj-lt"/>
                  <a:ea typeface="+mj-ea"/>
                  <a:cs typeface="+mj-cs"/>
                </a:rPr>
                <a:t>它给出的答案不是更高的坝，</a:t>
              </a:r>
              <a:br/>
              <a:r>
                <a:rPr lang="zh-CN" sz="4200" dirty="0">
                  <a:solidFill>
                    <a:schemeClr val="accent2"/>
                  </a:solidFill>
                  <a:latin typeface="+mj-lt"/>
                  <a:ea typeface="+mj-ea"/>
                  <a:cs typeface="+mj-cs"/>
                </a:rPr>
                <a:t>而是把顺应水势的做法，</a:t>
              </a:r>
              <a:br/>
              <a:r>
                <a:rPr lang="zh-CN" sz="4200" dirty="0">
                  <a:solidFill>
                    <a:schemeClr val="accent2"/>
                  </a:solidFill>
                  <a:latin typeface="+mj-lt"/>
                  <a:ea typeface="+mj-ea"/>
                  <a:cs typeface="+mj-cs"/>
                </a:rPr>
                <a:t>固定成每年都要做的事。</a:t>
              </a:r>
            </a:p>
          </p:txBody>
        </p:sp>
      </p:grpSp>
      <p:grpSp>
        <p:nvGrpSpPr>
          <p:cNvPr id="12" name="cause-engineering"/>
          <p:cNvGrpSpPr/>
          <p:nvPr/>
        </p:nvGrpSpPr>
        <p:grpSpPr>
          <a:xfrm>
            <a:off x="714756" y="4282440"/>
            <a:ext cx="3447288" cy="1037844"/>
            <a:chOff x="714756" y="4282440"/>
            <a:chExt cx="3447288" cy="1037844"/>
          </a:xfrm>
        </p:grpSpPr>
        <p:grpSp>
          <p:nvGrpSpPr>
            <p:cNvPr id="9" name="Group 9"/>
            <p:cNvGrpSpPr/>
            <p:nvPr/>
          </p:nvGrpSpPr>
          <p:grpSpPr>
            <a:xfrm>
              <a:off x="754856" y="4337844"/>
              <a:ext cx="185737" cy="144462"/>
              <a:chOff x="754856" y="4337844"/>
              <a:chExt cx="185737" cy="144462"/>
            </a:xfrm>
          </p:grpSpPr>
          <p:sp>
            <p:nvSpPr>
              <p:cNvPr id="6" name="Freeform 6"/>
              <p:cNvSpPr/>
              <p:nvPr/>
            </p:nvSpPr>
            <p:spPr>
              <a:xfrm>
                <a:off x="754856" y="4337844"/>
                <a:ext cx="185737" cy="41275"/>
              </a:xfrm>
              <a:custGeom>
                <a:avLst/>
                <a:gdLst/>
                <a:ahLst/>
                <a:cxnLst/>
                <a:rect l="l" t="t" r="r" b="b"/>
                <a:pathLst>
                  <a:path w="185737" h="41275">
                    <a:moveTo>
                      <a:pt x="0" y="20637"/>
                    </a:moveTo>
                    <a:cubicBezTo>
                      <a:pt x="30956" y="0"/>
                      <a:pt x="61912" y="0"/>
                      <a:pt x="92868" y="20637"/>
                    </a:cubicBezTo>
                    <a:cubicBezTo>
                      <a:pt x="123825" y="41275"/>
                      <a:pt x="154781" y="41275"/>
                      <a:pt x="185737" y="20637"/>
                    </a:cubicBezTo>
                  </a:path>
                </a:pathLst>
              </a:custGeom>
              <a:noFill/>
              <a:ln w="20637">
                <a:solidFill>
                  <a:schemeClr val="accent1"/>
                </a:solidFill>
              </a:ln>
            </p:spPr>
          </p:sp>
          <p:sp>
            <p:nvSpPr>
              <p:cNvPr id="7" name="Freeform 7"/>
              <p:cNvSpPr/>
              <p:nvPr/>
            </p:nvSpPr>
            <p:spPr>
              <a:xfrm>
                <a:off x="754856" y="4441031"/>
                <a:ext cx="185737" cy="41275"/>
              </a:xfrm>
              <a:custGeom>
                <a:avLst/>
                <a:gdLst/>
                <a:ahLst/>
                <a:cxnLst/>
                <a:rect l="l" t="t" r="r" b="b"/>
                <a:pathLst>
                  <a:path w="185737" h="41275">
                    <a:moveTo>
                      <a:pt x="0" y="20637"/>
                    </a:moveTo>
                    <a:cubicBezTo>
                      <a:pt x="30956" y="0"/>
                      <a:pt x="61912" y="0"/>
                      <a:pt x="92868" y="20637"/>
                    </a:cubicBezTo>
                    <a:cubicBezTo>
                      <a:pt x="123825" y="41275"/>
                      <a:pt x="154781" y="41275"/>
                      <a:pt x="185737" y="20637"/>
                    </a:cubicBezTo>
                  </a:path>
                </a:pathLst>
              </a:custGeom>
              <a:noFill/>
              <a:ln w="20637">
                <a:solidFill>
                  <a:schemeClr val="accent1"/>
                </a:solidFill>
              </a:ln>
            </p:spPr>
          </p:sp>
          <p:sp>
            <p:nvSpPr>
              <p:cNvPr id="8" name="Freeform 8"/>
              <p:cNvSpPr/>
              <p:nvPr/>
            </p:nvSpPr>
            <p:spPr>
              <a:xfrm>
                <a:off x="754856" y="4389437"/>
                <a:ext cx="185737" cy="41275"/>
              </a:xfrm>
              <a:custGeom>
                <a:avLst/>
                <a:gdLst/>
                <a:ahLst/>
                <a:cxnLst/>
                <a:rect l="l" t="t" r="r" b="b"/>
                <a:pathLst>
                  <a:path w="185737" h="41275">
                    <a:moveTo>
                      <a:pt x="0" y="20637"/>
                    </a:moveTo>
                    <a:cubicBezTo>
                      <a:pt x="30956" y="0"/>
                      <a:pt x="61912" y="0"/>
                      <a:pt x="92868" y="20637"/>
                    </a:cubicBezTo>
                    <a:cubicBezTo>
                      <a:pt x="123825" y="41275"/>
                      <a:pt x="154781" y="41275"/>
                      <a:pt x="185737" y="20637"/>
                    </a:cubicBezTo>
                  </a:path>
                </a:pathLst>
              </a:custGeom>
              <a:noFill/>
              <a:ln w="20637">
                <a:solidFill>
                  <a:schemeClr val="accent1"/>
                </a:solidFill>
              </a:ln>
            </p:spPr>
          </p:sp>
        </p:grpSp>
        <p:sp>
          <p:nvSpPr>
            <p:cNvPr id="10" name="TextBox 10"/>
            <p:cNvSpPr txBox="1"/>
            <p:nvPr/>
          </p:nvSpPr>
          <p:spPr>
            <a:xfrm>
              <a:off x="1057656" y="4282440"/>
              <a:ext cx="745236"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工程侧</a:t>
              </a:r>
            </a:p>
          </p:txBody>
        </p:sp>
        <p:sp>
          <p:nvSpPr>
            <p:cNvPr id="11" name="TextBox 11"/>
            <p:cNvSpPr txBox="1"/>
            <p:nvPr/>
          </p:nvSpPr>
          <p:spPr>
            <a:xfrm>
              <a:off x="714756" y="4644390"/>
              <a:ext cx="3447288" cy="675894"/>
            </a:xfrm>
            <a:prstGeom prst="rect">
              <a:avLst/>
            </a:prstGeom>
            <a:noFill/>
            <a:ln>
              <a:noFill/>
            </a:ln>
          </p:spPr>
          <p:txBody>
            <a:bodyPr wrap="none" lIns="0" tIns="0" rIns="0" bIns="0" anchor="t" anchorCtr="0">
              <a:spAutoFit/>
            </a:bodyPr>
            <a:lstStyle/>
            <a:p>
              <a:pPr algn="l">
                <a:lnSpc>
                  <a:spcPts val="2550"/>
                </a:lnSpc>
              </a:pPr>
              <a:r>
                <a:rPr lang="zh-CN" sz="1800" dirty="0">
                  <a:solidFill>
                    <a:schemeClr val="dk1"/>
                  </a:solidFill>
                  <a:latin typeface="+mn-lt"/>
                  <a:ea typeface="+mn-ea"/>
                  <a:cs typeface="+mn-cs"/>
                </a:rPr>
                <a:t>利用地形与河湾水流，凹岸取水、</a:t>
              </a:r>
              <a:br/>
              <a:r>
                <a:rPr lang="zh-CN" sz="1800" dirty="0">
                  <a:solidFill>
                    <a:schemeClr val="dk1"/>
                  </a:solidFill>
                  <a:latin typeface="+mn-lt"/>
                  <a:ea typeface="+mn-ea"/>
                  <a:cs typeface="+mn-cs"/>
                </a:rPr>
                <a:t>凸岸排沙，不靠拦河坝。</a:t>
              </a:r>
            </a:p>
          </p:txBody>
        </p:sp>
      </p:grpSp>
      <p:grpSp>
        <p:nvGrpSpPr>
          <p:cNvPr id="23" name="cause-institution"/>
          <p:cNvGrpSpPr/>
          <p:nvPr/>
        </p:nvGrpSpPr>
        <p:grpSpPr>
          <a:xfrm>
            <a:off x="6239256" y="4282440"/>
            <a:ext cx="3218688" cy="1037844"/>
            <a:chOff x="6239256" y="4282440"/>
            <a:chExt cx="3218688" cy="1037844"/>
          </a:xfrm>
        </p:grpSpPr>
        <p:grpSp>
          <p:nvGrpSpPr>
            <p:cNvPr id="20" name="Group 20"/>
            <p:cNvGrpSpPr/>
            <p:nvPr/>
          </p:nvGrpSpPr>
          <p:grpSpPr>
            <a:xfrm>
              <a:off x="6289675" y="4317206"/>
              <a:ext cx="185737" cy="198653"/>
              <a:chOff x="6289675" y="4317206"/>
              <a:chExt cx="185737" cy="198653"/>
            </a:xfrm>
          </p:grpSpPr>
          <p:sp>
            <p:nvSpPr>
              <p:cNvPr id="13" name="Freeform 13"/>
              <p:cNvSpPr/>
              <p:nvPr/>
            </p:nvSpPr>
            <p:spPr>
              <a:xfrm>
                <a:off x="6289675" y="4337844"/>
                <a:ext cx="165099" cy="165099"/>
              </a:xfrm>
              <a:custGeom>
                <a:avLst/>
                <a:gdLst/>
                <a:ahLst/>
                <a:cxnLst/>
                <a:rect l="l" t="t" r="r" b="b"/>
                <a:pathLst>
                  <a:path w="165099" h="165099">
                    <a:moveTo>
                      <a:pt x="87709" y="165099"/>
                    </a:moveTo>
                    <a:lnTo>
                      <a:pt x="20637" y="165099"/>
                    </a:lnTo>
                    <a:cubicBezTo>
                      <a:pt x="9240" y="165099"/>
                      <a:pt x="0" y="155860"/>
                      <a:pt x="0" y="144462"/>
                    </a:cubicBezTo>
                    <a:lnTo>
                      <a:pt x="0" y="20637"/>
                    </a:lnTo>
                    <a:cubicBezTo>
                      <a:pt x="0" y="9240"/>
                      <a:pt x="9240" y="0"/>
                      <a:pt x="20637" y="0"/>
                    </a:cubicBezTo>
                    <a:lnTo>
                      <a:pt x="144462" y="0"/>
                    </a:lnTo>
                    <a:cubicBezTo>
                      <a:pt x="155860" y="0"/>
                      <a:pt x="165099" y="9240"/>
                      <a:pt x="165099" y="20637"/>
                    </a:cubicBezTo>
                    <a:lnTo>
                      <a:pt x="165099" y="51594"/>
                    </a:lnTo>
                  </a:path>
                </a:pathLst>
              </a:custGeom>
              <a:noFill/>
              <a:ln w="20637">
                <a:solidFill>
                  <a:schemeClr val="accent3"/>
                </a:solidFill>
              </a:ln>
            </p:spPr>
          </p:sp>
          <p:sp>
            <p:nvSpPr>
              <p:cNvPr id="14" name="Freeform 14"/>
              <p:cNvSpPr/>
              <p:nvPr/>
            </p:nvSpPr>
            <p:spPr>
              <a:xfrm>
                <a:off x="6413499" y="4317206"/>
                <a:ext cx="9525" cy="41275"/>
              </a:xfrm>
              <a:custGeom>
                <a:avLst/>
                <a:gdLst/>
                <a:ahLst/>
                <a:cxnLst/>
                <a:rect l="l" t="t" r="r" b="b"/>
                <a:pathLst>
                  <a:path w="9525" h="41275">
                    <a:moveTo>
                      <a:pt x="0" y="0"/>
                    </a:moveTo>
                    <a:lnTo>
                      <a:pt x="0" y="41275"/>
                    </a:lnTo>
                  </a:path>
                </a:pathLst>
              </a:custGeom>
              <a:noFill/>
              <a:ln w="20637">
                <a:solidFill>
                  <a:schemeClr val="accent3"/>
                </a:solidFill>
              </a:ln>
            </p:spPr>
          </p:sp>
          <p:sp>
            <p:nvSpPr>
              <p:cNvPr id="15" name="Freeform 15"/>
              <p:cNvSpPr/>
              <p:nvPr/>
            </p:nvSpPr>
            <p:spPr>
              <a:xfrm>
                <a:off x="6330950" y="4317206"/>
                <a:ext cx="9525" cy="41275"/>
              </a:xfrm>
              <a:custGeom>
                <a:avLst/>
                <a:gdLst/>
                <a:ahLst/>
                <a:cxnLst/>
                <a:rect l="l" t="t" r="r" b="b"/>
                <a:pathLst>
                  <a:path w="9525" h="41275">
                    <a:moveTo>
                      <a:pt x="0" y="0"/>
                    </a:moveTo>
                    <a:lnTo>
                      <a:pt x="0" y="41275"/>
                    </a:lnTo>
                  </a:path>
                </a:pathLst>
              </a:custGeom>
              <a:noFill/>
              <a:ln w="20637">
                <a:solidFill>
                  <a:schemeClr val="accent3"/>
                </a:solidFill>
              </a:ln>
            </p:spPr>
          </p:sp>
          <p:sp>
            <p:nvSpPr>
              <p:cNvPr id="16" name="Freeform 16"/>
              <p:cNvSpPr/>
              <p:nvPr/>
            </p:nvSpPr>
            <p:spPr>
              <a:xfrm>
                <a:off x="6289675" y="4399756"/>
                <a:ext cx="123825" cy="9525"/>
              </a:xfrm>
              <a:custGeom>
                <a:avLst/>
                <a:gdLst/>
                <a:ahLst/>
                <a:cxnLst/>
                <a:rect l="l" t="t" r="r" b="b"/>
                <a:pathLst>
                  <a:path w="123825" h="9525">
                    <a:moveTo>
                      <a:pt x="0" y="0"/>
                    </a:moveTo>
                    <a:lnTo>
                      <a:pt x="123825" y="0"/>
                    </a:lnTo>
                  </a:path>
                </a:pathLst>
              </a:custGeom>
              <a:noFill/>
              <a:ln w="20637">
                <a:solidFill>
                  <a:schemeClr val="accent3"/>
                </a:solidFill>
              </a:ln>
            </p:spPr>
          </p:sp>
          <p:sp>
            <p:nvSpPr>
              <p:cNvPr id="17" name="Freeform 17"/>
              <p:cNvSpPr/>
              <p:nvPr/>
            </p:nvSpPr>
            <p:spPr>
              <a:xfrm>
                <a:off x="6444456" y="4430712"/>
                <a:ext cx="30956" cy="20637"/>
              </a:xfrm>
              <a:custGeom>
                <a:avLst/>
                <a:gdLst/>
                <a:ahLst/>
                <a:cxnLst/>
                <a:rect l="l" t="t" r="r" b="b"/>
                <a:pathLst>
                  <a:path w="30956" h="20637">
                    <a:moveTo>
                      <a:pt x="10319" y="0"/>
                    </a:moveTo>
                    <a:lnTo>
                      <a:pt x="30956" y="20637"/>
                    </a:lnTo>
                    <a:lnTo>
                      <a:pt x="0" y="20637"/>
                    </a:lnTo>
                  </a:path>
                </a:pathLst>
              </a:custGeom>
              <a:noFill/>
              <a:ln w="20637">
                <a:solidFill>
                  <a:schemeClr val="accent3"/>
                </a:solidFill>
              </a:ln>
            </p:spPr>
          </p:sp>
          <p:sp>
            <p:nvSpPr>
              <p:cNvPr id="18" name="Freeform 18"/>
              <p:cNvSpPr/>
              <p:nvPr/>
            </p:nvSpPr>
            <p:spPr>
              <a:xfrm>
                <a:off x="6454774" y="4451349"/>
                <a:ext cx="20637" cy="20637"/>
              </a:xfrm>
              <a:custGeom>
                <a:avLst/>
                <a:gdLst/>
                <a:ahLst/>
                <a:cxnLst/>
                <a:rect l="l" t="t" r="r" b="b"/>
                <a:pathLst>
                  <a:path w="20637" h="20637">
                    <a:moveTo>
                      <a:pt x="0" y="20637"/>
                    </a:moveTo>
                    <a:lnTo>
                      <a:pt x="20637" y="0"/>
                    </a:lnTo>
                  </a:path>
                </a:pathLst>
              </a:custGeom>
              <a:noFill/>
              <a:ln w="20637">
                <a:solidFill>
                  <a:schemeClr val="accent3"/>
                </a:solidFill>
              </a:ln>
            </p:spPr>
          </p:sp>
          <p:sp>
            <p:nvSpPr>
              <p:cNvPr id="19" name="Freeform 19"/>
              <p:cNvSpPr/>
              <p:nvPr/>
            </p:nvSpPr>
            <p:spPr>
              <a:xfrm>
                <a:off x="6410889" y="4451349"/>
                <a:ext cx="54204" cy="64510"/>
              </a:xfrm>
              <a:custGeom>
                <a:avLst/>
                <a:gdLst/>
                <a:ahLst/>
                <a:cxnLst/>
                <a:rect l="l" t="t" r="r" b="b"/>
                <a:pathLst>
                  <a:path w="54204" h="64510">
                    <a:moveTo>
                      <a:pt x="33566" y="0"/>
                    </a:moveTo>
                    <a:cubicBezTo>
                      <a:pt x="19768" y="0"/>
                      <a:pt x="7636" y="9132"/>
                      <a:pt x="3818" y="22391"/>
                    </a:cubicBezTo>
                    <a:cubicBezTo>
                      <a:pt x="0" y="35650"/>
                      <a:pt x="5418" y="49835"/>
                      <a:pt x="17104" y="57173"/>
                    </a:cubicBezTo>
                    <a:cubicBezTo>
                      <a:pt x="28789" y="64510"/>
                      <a:pt x="43920" y="63228"/>
                      <a:pt x="54204" y="54029"/>
                    </a:cubicBezTo>
                  </a:path>
                </a:pathLst>
              </a:custGeom>
              <a:noFill/>
              <a:ln w="20637">
                <a:solidFill>
                  <a:schemeClr val="accent3"/>
                </a:solidFill>
              </a:ln>
            </p:spPr>
          </p:sp>
        </p:grpSp>
        <p:sp>
          <p:nvSpPr>
            <p:cNvPr id="21" name="TextBox 21"/>
            <p:cNvSpPr txBox="1"/>
            <p:nvPr/>
          </p:nvSpPr>
          <p:spPr>
            <a:xfrm>
              <a:off x="6582156" y="4282440"/>
              <a:ext cx="745236" cy="352044"/>
            </a:xfrm>
            <a:prstGeom prst="rect">
              <a:avLst/>
            </a:prstGeom>
            <a:noFill/>
            <a:ln>
              <a:noFill/>
            </a:ln>
          </p:spPr>
          <p:txBody>
            <a:bodyPr wrap="none" lIns="0" tIns="0" rIns="0" bIns="0" anchor="t" anchorCtr="0">
              <a:spAutoFit/>
            </a:bodyPr>
            <a:lstStyle/>
            <a:p>
              <a:pPr algn="l"/>
              <a:r>
                <a:rPr lang="zh-CN" sz="1800" b="1" dirty="0">
                  <a:solidFill>
                    <a:schemeClr val="accent3"/>
                  </a:solidFill>
                  <a:latin typeface="+mn-lt"/>
                  <a:ea typeface="+mn-ea"/>
                  <a:cs typeface="+mn-cs"/>
                </a:rPr>
                <a:t>管理侧</a:t>
              </a:r>
            </a:p>
          </p:txBody>
        </p:sp>
        <p:sp>
          <p:nvSpPr>
            <p:cNvPr id="22" name="TextBox 22"/>
            <p:cNvSpPr txBox="1"/>
            <p:nvPr/>
          </p:nvSpPr>
          <p:spPr>
            <a:xfrm>
              <a:off x="6239256" y="4644390"/>
              <a:ext cx="3218688" cy="675894"/>
            </a:xfrm>
            <a:prstGeom prst="rect">
              <a:avLst/>
            </a:prstGeom>
            <a:noFill/>
            <a:ln>
              <a:noFill/>
            </a:ln>
          </p:spPr>
          <p:txBody>
            <a:bodyPr wrap="none" lIns="0" tIns="0" rIns="0" bIns="0" anchor="t" anchorCtr="0">
              <a:spAutoFit/>
            </a:bodyPr>
            <a:lstStyle/>
            <a:p>
              <a:pPr algn="l">
                <a:lnSpc>
                  <a:spcPts val="2550"/>
                </a:lnSpc>
              </a:pPr>
              <a:r>
                <a:rPr lang="zh-CN" sz="1800" dirty="0">
                  <a:solidFill>
                    <a:schemeClr val="dk1"/>
                  </a:solidFill>
                  <a:latin typeface="+mn-lt"/>
                  <a:ea typeface="+mn-ea"/>
                  <a:cs typeface="+mn-cs"/>
                </a:rPr>
                <a:t>岁修自宋代成为定制，维护动作</a:t>
              </a:r>
              <a:br/>
              <a:r>
                <a:rPr lang="zh-CN" sz="1800" dirty="0">
                  <a:solidFill>
                    <a:schemeClr val="dk1"/>
                  </a:solidFill>
                  <a:latin typeface="+mn-lt"/>
                  <a:ea typeface="+mn-ea"/>
                  <a:cs typeface="+mn-cs"/>
                </a:rPr>
                <a:t>被写成可背诵的规则。</a:t>
              </a:r>
            </a:p>
          </p:txBody>
        </p:sp>
      </p:grpSp>
      <p:grpSp>
        <p:nvGrpSpPr>
          <p:cNvPr id="25" name="result-line"/>
          <p:cNvGrpSpPr/>
          <p:nvPr/>
        </p:nvGrpSpPr>
        <p:grpSpPr>
          <a:xfrm>
            <a:off x="676656" y="5482590"/>
            <a:ext cx="7910520" cy="352044"/>
            <a:chOff x="676656" y="5482590"/>
            <a:chExt cx="7910520" cy="352044"/>
          </a:xfrm>
        </p:grpSpPr>
        <p:sp>
          <p:nvSpPr>
            <p:cNvPr id="24" name="TextBox 24"/>
            <p:cNvSpPr txBox="1"/>
            <p:nvPr/>
          </p:nvSpPr>
          <p:spPr>
            <a:xfrm>
              <a:off x="676656" y="5482590"/>
              <a:ext cx="7910520"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结果：</a:t>
              </a:r>
              <a:r>
                <a:rPr lang="zh-CN" sz="1800" b="1" dirty="0">
                  <a:solidFill>
                    <a:srgbClr val="EAF3FB"/>
                  </a:solidFill>
                  <a:latin typeface="+mn-lt"/>
                  <a:ea typeface="+mn-ea"/>
                  <a:cs typeface="+mn-cs"/>
                </a:rPr>
                <a:t>2025 年计划用水面积 1164.7 万亩</a:t>
              </a:r>
              <a:r>
                <a:rPr lang="zh-CN" sz="1800" dirty="0">
                  <a:solidFill>
                    <a:schemeClr val="accent5"/>
                  </a:solidFill>
                  <a:latin typeface="+mn-lt"/>
                  <a:ea typeface="+mn-ea"/>
                  <a:cs typeface="+mn-cs"/>
                </a:rPr>
                <a:t>，覆盖 8 市 41 县（市、区）。</a:t>
              </a:r>
            </a:p>
          </p:txBody>
        </p:sp>
      </p:grpSp>
      <p:grpSp>
        <p:nvGrpSpPr>
          <p:cNvPr id="29" name="page-footer"/>
          <p:cNvGrpSpPr/>
          <p:nvPr/>
        </p:nvGrpSpPr>
        <p:grpSpPr>
          <a:xfrm>
            <a:off x="679704" y="6096000"/>
            <a:ext cx="10832592" cy="371856"/>
            <a:chOff x="679704" y="6096000"/>
            <a:chExt cx="10832592" cy="371856"/>
          </a:xfrm>
        </p:grpSpPr>
        <p:sp>
          <p:nvSpPr>
            <p:cNvPr id="26" name="Line 26"/>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7" name="TextBox 27"/>
            <p:cNvSpPr txBox="1"/>
            <p:nvPr/>
          </p:nvSpPr>
          <p:spPr>
            <a:xfrm>
              <a:off x="679704" y="6233160"/>
              <a:ext cx="838261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来源：UNESCO 世界遗产中心、水利文明网、人民网、中国新闻网、四川在线、中国水利网（检索日期 2026-09-12）</a:t>
              </a:r>
            </a:p>
          </p:txBody>
        </p:sp>
        <p:sp>
          <p:nvSpPr>
            <p:cNvPr id="28" name="TextBox 28"/>
            <p:cNvSpPr txBox="1"/>
            <p:nvPr/>
          </p:nvSpPr>
          <p:spPr>
            <a:xfrm>
              <a:off x="10958932" y="6233160"/>
              <a:ext cx="553364"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14 / 14</a:t>
              </a:r>
            </a:p>
          </p:txBody>
        </p:sp>
      </p:gr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xmlns:p="http://schemas.openxmlformats.org/presentationml/2006/main" id="9" presetID="10" presetClass="entr" presetSubtype="0" fill="hold" grpId="0" nodeType="afterEffect">
                                  <p:stCondLst>
                                    <p:cond delay="15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650"/>
                            </p:stCondLst>
                            <p:childTnLst>
                              <p:par>
                                <p:cTn xmlns:p="http://schemas.openxmlformats.org/presentationml/2006/main" id="13" presetID="10" presetClass="entr" presetSubtype="0" fill="hold" grpId="0" nodeType="afterEffect">
                                  <p:stCondLst>
                                    <p:cond delay="1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23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6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dujiangyan_zh_sparse">
  <a:themeElements>
    <a:clrScheme name="ppt169_dujiangyan_zh_sparse">
      <a:dk1>
        <a:srgbClr val="D6E4F0"/>
      </a:dk1>
      <a:lt1>
        <a:srgbClr val="0B1B2E"/>
      </a:lt1>
      <a:dk2>
        <a:srgbClr val="1F497D"/>
      </a:dk2>
      <a:lt2>
        <a:srgbClr val="11263D"/>
      </a:lt2>
      <a:accent1>
        <a:srgbClr val="4A90C2"/>
      </a:accent1>
      <a:accent2>
        <a:srgbClr val="E8A33D"/>
      </a:accent2>
      <a:accent3>
        <a:srgbClr val="7FD1C3"/>
      </a:accent3>
      <a:accent4>
        <a:srgbClr val="4A90C2"/>
      </a:accent4>
      <a:accent5>
        <a:srgbClr val="93AEC8"/>
      </a:accent5>
      <a:accent6>
        <a:srgbClr val="1E3A57"/>
      </a:accent6>
      <a:hlink>
        <a:srgbClr val="E8A33D"/>
      </a:hlink>
      <a:folHlink>
        <a:srgbClr val="7FD1C3"/>
      </a:folHlink>
    </a:clrScheme>
    <a:fontScheme name="ppt169_dujiangyan_zh_sparse">
      <a:majorFont>
        <a:latin typeface="Consolas"/>
        <a:ea typeface="SimHei"/>
        <a:cs typeface="Consolas"/>
        <a:font script="Jpan" typeface="SimHei"/>
        <a:font script="Hang" typeface="SimHei"/>
        <a:font script="Hans" typeface="SimHei"/>
        <a:font script="Hant" typeface="Sim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dujiangyan_zh_spars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dujiangyan_zh_sparse">
  <a:themeElements>
    <a:clrScheme name="ppt169_dujiangyan_zh_sparse">
      <a:dk1>
        <a:srgbClr val="D6E4F0"/>
      </a:dk1>
      <a:lt1>
        <a:srgbClr val="0B1B2E"/>
      </a:lt1>
      <a:dk2>
        <a:srgbClr val="1F497D"/>
      </a:dk2>
      <a:lt2>
        <a:srgbClr val="11263D"/>
      </a:lt2>
      <a:accent1>
        <a:srgbClr val="4A90C2"/>
      </a:accent1>
      <a:accent2>
        <a:srgbClr val="E8A33D"/>
      </a:accent2>
      <a:accent3>
        <a:srgbClr val="7FD1C3"/>
      </a:accent3>
      <a:accent4>
        <a:srgbClr val="4A90C2"/>
      </a:accent4>
      <a:accent5>
        <a:srgbClr val="93AEC8"/>
      </a:accent5>
      <a:accent6>
        <a:srgbClr val="1E3A57"/>
      </a:accent6>
      <a:hlink>
        <a:srgbClr val="E8A33D"/>
      </a:hlink>
      <a:folHlink>
        <a:srgbClr val="7FD1C3"/>
      </a:folHlink>
    </a:clrScheme>
    <a:fontScheme name="ppt169_dujiangyan_zh_sparse">
      <a:majorFont>
        <a:latin typeface="Consolas"/>
        <a:ea typeface="SimHei"/>
        <a:cs typeface="Consolas"/>
        <a:font script="Jpan" typeface="SimHei"/>
        <a:font script="Hang" typeface="SimHei"/>
        <a:font script="Hans" typeface="SimHei"/>
        <a:font script="Hant" typeface="Sim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dujiangyan_zh_spars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2026-09-12T13:36:18Z</dcterms:created>
  <dcterms:modified xsi:type="dcterms:W3CDTF">2026-09-12T13:36:18Z</dcterms:modified>
  <cp:category/>
  <cp:contentStatus/>
</cp:coreProperties>
</file>