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  <Relationship Id="rId19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大家好。今天我们一起听一部很多人听过、却不太好"看懂"的作品:巴赫的《哥德堡变奏曲》。它在 1741 年出版,今天不讲乐理公式,只给大家一张结构地图。封面下方那行谱线上的八个音,是开头咏叹调低音线的起步,请先记住一句话:三十二段音乐,站在同一条低音线上。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先看它从哪里来。1741 年,巴赫出版了《键盘练习曲》的第四卷,也是最后一卷,内容就是一首咏叹调加上多种变奏;也有资料写作 1742 年。左边是豪斯曼 1746 年画的巴赫像,右边是初版扉页,两张都是公共领域图片。扉页写得很清楚:这是写给有两排手键盘的羽管键琴的。钢琴只有一排键盘,所以今天用钢琴弹,双手交叠的地方会更难。至于"哥德堡"这个名字,来自福克尔 1802 年的巴赫传记:失眠的凯瑟林伯爵,让府中年轻的键盘手哥德堡夜里为他弹奏,还送了巴赫一只盛着一百金路易的金杯。不过学界普遍存疑,乐谱上没有献给伯爵的题献,出版时哥德堡也才十四岁,所以我们把它当一个好听的传说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就是整张地图。整部作品一共三十二段:开头一首咏叹调,中间三十个变奏,结尾咏叹调原样再现,正好呼应咏叹调本身的三十二小节。我把它画成一座拱:两端站着咏叹调,拱顶在第十五和第十六首之间,因为第十六首是一首法国序曲,开启了后半部。红点是卡农,每三首出现一次;两个带蓝圈的红点和一个蓝点,是全曲仅有的三首小调;最右边金色的是第三十首,一首叫"集腔曲"的特别作品。拱下面那条粗线,就是所有段落共用的低音线,后面会专门讲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拱上的三十个点重新排一下,就看出规律了:它们每三首一组,一共十组,每组的第三首都是卡农,也就是最下面这一排红色。另外两首,常见的概括是一首炫技的触技曲式乐曲,加一首温和优雅的性格小品,这是一种便于记忆的归纳,并不是每组都严格如此。唯一的例外在第十组:第三十首没有写成第十首卡农,而是一首把民歌叠进来的集腔曲,我们第九页再细讲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只看这九首卡农。先说什么是卡农:一个声部唱一段旋律,另一个声部晚一点进来,追着唱同一段旋律。那"几度"是什么意思?就是后起的那个声部比先起的高出多少。巴赫的安排非常整齐:第三首是同度,也就是一样高;第六首高二度;之后每一首升高一级,一直到第二十七首,高出九度。这就像一段一级一级往上走的楼梯。有两级比较特别:第十二首和第十五首是倒影卡农,追随的声部把旋律上下颠倒着唱;最高那一级,第二十七首,是唯一没有低音支撑的卡农,只剩两个声部彼此追逐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楼梯的第三级放大看看,也就是第九首,三度卡农。下面一行是先唱的声部,上面一行是追随的声部。追随的声部晚一步才进来,而且整段旋律被抬高了三度,你看两条虚线的起伏形状是完全一样的。这就像小时候轮唱《两只老虎》,后一组晚一步唱同一段,只不过巴赫让后一组换了一个高度来唱。同度就是一样高,九度就是高出九度。这张谱是我为了说明整理的简化示意,不是巴赫的原谱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说完梁柱,来看地基。这是咏叹调低音线开头的八个音,根据 Kirkpatrick 版记谱:G、升F、E、D、B、C、D、G,前四个音一步一步往下走,很好认。这条低音线一共三十二小节,分成前后两半各十六小节,每一半又按八小节落在不同的调上:先是 G 大调,然后 D 大调,再到 e 小调,最后回到 G 大调。每首变奏都照着这张图走,前后两半等长,而且各奏两遍。所以关键在这里:巴赫变奏的不是咏叹调的旋律,而是这条低音线所暗示的和声。难怪三十首旋律可以毫不相像,却都踩在同一条地基上。还有个彩蛋:1974 年人们发现了巴赫自用的初版印本,末页有他手写的十四首卡农,全都建立在这前八个低音上。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把三十首排成一条带子,来看两个转折。第一,第十六首是一首法国序曲,它紧接在第一首小调、也就是第十五首之后,像一扇大门,开启了全曲的后半。第二,全曲只有三首 g 小调,分别是第十五、第二十一和第二十五首,就像这条带子上的三处阴影。第十五首同时是一首五度倒影卡农,前半就在这里收住;第二十一首是七度卡农,同样在小调里;第二十五首最特别,巴赫在自用本上标注 Adagio,也就是很慢,羽管键琴家兰多夫斯卡称它为"黑珍珠"。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到了终点。第三十首本该是第十首卡农,巴赫却写了一首集腔曲。这个词的拉丁语原意是"随心所欲",巴赫家族聚会时,有把流行歌曲拼接起来即兴合唱的习俗。通常认为这里叠进了两首德国民歌,一首叫"我好久没和你在一起",一首叫"白菜萝卜把我赶走了",它们和低音主题同时响起。不过要说明,这两首歌的认定只来自巴赫学生 Kittel 大约 1801 年的口述记录,所以我们当作"相传"来听。玩笑过后,开头那首咏叹调原样再奏一遍,三十二段首尾相接,合成了一个回环。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最后讲两个著名的录音。格伦·古尔德一生录了两次《哥德堡变奏曲》,而且都在纽约哥伦比亚三十街录音室。第一次是 1955 年 6 月,用了四天,那年他二十二岁,唱片 1956 年 1 月发行;第二次是 1981 年四五月间分多次录制,按他 1932 年出生推算,当时四十八岁,唱片 1982 年 9 月发行。唱片公司的官方说法是:1955 年版速度快、冲劲十足,还能听到他的哼唱;1981 年版速度缓慢,细腻地刻画细节。反复的处理也不同:1981 年版奏了部分变奏前半段的反复,官方资料说是十五个,另有资料说十三个;而 1955 年版不奏反复,这一点我只在维基百科上查到。1955 年版 2003 年入选美国国家录音登记册,1981 年版在 1983 年拿了两项格莱美。乐评人 Tim Page 借布莱克的诗集,把 1955 年版称作"天真之歌"。令人唏嘘的是,新版发行一个月后,1982 年 10 月 4 日,古尔德在多伦多中风去世。两个版本的总时长,我没有找到唱片公司或权威来源给出的数字,所以就不在页面上列了。左边这张录音室插图是 AI 生成的示意,不是历史照片。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带着这张地图,下次听的时候可以做四个小任务,这是我根据前面内容整理的建议。第一,听地基:开头咏叹调里,留意左手低音的前四个音一步步往下走。第二,数卡农:每到第三、第六、第九首,一直到第二十七首,留意有没有"人在追",同一段旋律晚一步又出现,而且一首比一首起得高。第三,找阴影:第十五、二十一、二十五首转入 g 小调,第二十五首很慢,就是那颗"黑珍珠"。第四,比两版:同一段咏叹调,先放 1955 年版,再放 1981 年版,感受速度和气质的差别。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用一句话收尾:同一条低音线,撑起了三十二段音乐。地基是那条三十二小节的低音线,所有变奏共用;梁柱是九首卡农,每三首一首,音程从同度升到九度;回环是开头的咏叹调在结尾原样再现。结构只是地图,真正的终点还是我们的耳朵。谢谢大家,接下来我们一起听一段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goldberg_variation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goldberg_variation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28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6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5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1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05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5d3a892c368e5b4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d0b7c6f541c0f2e.jpg"/>
  <Relationship Id="rId3" Type="http://schemas.openxmlformats.org/officeDocument/2006/relationships/image" Target="../media/image_07ce214303c579a3.jpg"/>
  <Relationship Id="rId4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6df299268bbc542.jpg"/>
  <Relationship Id="rId3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"/>
          <p:cNvPicPr>
            <a:picLocks noChangeAspect="1"/>
          </p:cNvPicPr>
          <p:nvPr/>
        </p:nvPicPr>
        <p:blipFill>
          <a:blip r:embed="rId2"/>
          <a:srcRect l="370" t="0" r="371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ver-wash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chemeClr val="lt1">
                  <a:alpha val="96000"/>
                </a:schemeClr>
              </a:gs>
              <a:gs pos="62000">
                <a:schemeClr val="lt1">
                  <a:alpha val="78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1"/>
          </a:gradFill>
          <a:ln>
            <a:noFill/>
          </a:ln>
        </p:spPr>
      </p:sp>
      <p:grpSp>
        <p:nvGrpSpPr>
          <p:cNvPr id="6" name="cover-title"/>
          <p:cNvGrpSpPr/>
          <p:nvPr/>
        </p:nvGrpSpPr>
        <p:grpSpPr>
          <a:xfrm>
            <a:off x="552450" y="1737360"/>
            <a:ext cx="4038600" cy="1967865"/>
            <a:chOff x="552450" y="1737360"/>
            <a:chExt cx="4038600" cy="1967865"/>
          </a:xfrm>
        </p:grpSpPr>
        <p:sp>
          <p:nvSpPr>
            <p:cNvPr id="4" name="TextBox 4"/>
            <p:cNvSpPr txBox="1"/>
            <p:nvPr/>
          </p:nvSpPr>
          <p:spPr>
            <a:xfrm>
              <a:off x="565404" y="1737360"/>
              <a:ext cx="28370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J. S. BACH · BWV 988 · 1741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52450" y="2085975"/>
              <a:ext cx="4038600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850"/>
                </a:lnSpc>
              </a:pPr>
              <a:r>
                <a:rPr lang="zh-CN" sz="4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哥德堡变奏曲</a:t>
              </a:r>
              <a:br/>
              <a:r>
                <a:rPr lang="zh-CN" sz="4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一座对称的建筑</a:t>
              </a:r>
            </a:p>
          </p:txBody>
        </p:sp>
      </p:grpSp>
      <p:grpSp>
        <p:nvGrpSpPr>
          <p:cNvPr id="8" name="cover-subtitle"/>
          <p:cNvGrpSpPr/>
          <p:nvPr/>
        </p:nvGrpSpPr>
        <p:grpSpPr>
          <a:xfrm>
            <a:off x="560832" y="3811905"/>
            <a:ext cx="6234379" cy="410718"/>
            <a:chOff x="560832" y="3811905"/>
            <a:chExt cx="6234379" cy="410718"/>
          </a:xfrm>
        </p:grpSpPr>
        <p:sp>
          <p:nvSpPr>
            <p:cNvPr id="7" name="TextBox 7"/>
            <p:cNvSpPr txBox="1"/>
            <p:nvPr/>
          </p:nvSpPr>
          <p:spPr>
            <a:xfrm>
              <a:off x="560832" y="3811905"/>
              <a:ext cx="623437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巴赫 · 1741 年出版 · 给零乐理听众的结构导赏</a:t>
              </a:r>
            </a:p>
          </p:txBody>
        </p:sp>
      </p:grpSp>
      <p:grpSp>
        <p:nvGrpSpPr>
          <p:cNvPr id="26" name="cover-hook"/>
          <p:cNvGrpSpPr/>
          <p:nvPr/>
        </p:nvGrpSpPr>
        <p:grpSpPr>
          <a:xfrm>
            <a:off x="561594" y="4780598"/>
            <a:ext cx="5153406" cy="1540763"/>
            <a:chOff x="561594" y="4780598"/>
            <a:chExt cx="5153406" cy="1540763"/>
          </a:xfrm>
        </p:grpSpPr>
        <p:sp>
          <p:nvSpPr>
            <p:cNvPr id="9" name="TextBox 9"/>
            <p:cNvSpPr txBox="1"/>
            <p:nvPr/>
          </p:nvSpPr>
          <p:spPr>
            <a:xfrm>
              <a:off x="561594" y="4780598"/>
              <a:ext cx="29126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32 段音乐</a:t>
              </a:r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,同一条低音线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571500" y="5486400"/>
              <a:ext cx="5143500" cy="466725"/>
              <a:chOff x="571500" y="5486400"/>
              <a:chExt cx="5143500" cy="466725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571500" y="5486400"/>
                <a:ext cx="514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43500" h="9525">
                    <a:moveTo>
                      <a:pt x="0" y="0"/>
                    </a:moveTo>
                    <a:lnTo>
                      <a:pt x="51435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71500" y="5600700"/>
                <a:ext cx="514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43500" h="9525">
                    <a:moveTo>
                      <a:pt x="0" y="0"/>
                    </a:moveTo>
                    <a:lnTo>
                      <a:pt x="51435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571500" y="5715000"/>
                <a:ext cx="514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43500" h="9525">
                    <a:moveTo>
                      <a:pt x="0" y="0"/>
                    </a:moveTo>
                    <a:lnTo>
                      <a:pt x="51435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571500" y="5829300"/>
                <a:ext cx="514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43500" h="9525">
                    <a:moveTo>
                      <a:pt x="0" y="0"/>
                    </a:moveTo>
                    <a:lnTo>
                      <a:pt x="51435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571500" y="5943600"/>
                <a:ext cx="514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143500" h="9525">
                    <a:moveTo>
                      <a:pt x="0" y="0"/>
                    </a:moveTo>
                    <a:lnTo>
                      <a:pt x="51435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981753" y="5469889"/>
              <a:ext cx="4170594" cy="547372"/>
              <a:chOff x="981753" y="5469889"/>
              <a:chExt cx="4170594" cy="547372"/>
            </a:xfrm>
          </p:grpSpPr>
          <p:sp>
            <p:nvSpPr>
              <p:cNvPr id="16" name="Ellipse 16"/>
              <p:cNvSpPr/>
              <p:nvPr/>
            </p:nvSpPr>
            <p:spPr>
              <a:xfrm rot="-1200000">
                <a:off x="995362" y="549116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7" name="Ellipse 17"/>
              <p:cNvSpPr/>
              <p:nvPr/>
            </p:nvSpPr>
            <p:spPr>
              <a:xfrm rot="-1200000">
                <a:off x="1566862" y="554831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Ellipse 18"/>
              <p:cNvSpPr/>
              <p:nvPr/>
            </p:nvSpPr>
            <p:spPr>
              <a:xfrm rot="-1200000">
                <a:off x="2138362" y="560546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 rot="-1200000">
                <a:off x="2709862" y="566261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 rot="-1200000">
                <a:off x="3281363" y="577691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 rot="-1200000">
                <a:off x="3852862" y="571976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 rot="-1200000">
                <a:off x="4424362" y="566261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 rot="-1200000">
                <a:off x="4995863" y="5891212"/>
                <a:ext cx="142875" cy="1047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566166" y="6116002"/>
              <a:ext cx="278821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谱线上的八个音:咏叹调低音线的开头(示意)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7813342" cy="836485"/>
            <a:chOff x="557022" y="632460"/>
            <a:chExt cx="7813342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718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作品档案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7813342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1741 年,一部写给双键盘羽管键琴的练习曲</a:t>
              </a:r>
            </a:p>
          </p:txBody>
        </p:sp>
      </p:grpSp>
      <p:grpSp>
        <p:nvGrpSpPr>
          <p:cNvPr id="10" name="origin-images"/>
          <p:cNvGrpSpPr/>
          <p:nvPr/>
        </p:nvGrpSpPr>
        <p:grpSpPr>
          <a:xfrm>
            <a:off x="566166" y="1638300"/>
            <a:ext cx="3701034" cy="3216211"/>
            <a:chOff x="566166" y="1638300"/>
            <a:chExt cx="3701034" cy="3216211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" y="1638300"/>
              <a:ext cx="1866900" cy="2457450"/>
            </a:xfrm>
            <a:prstGeom prst="rect">
              <a:avLst/>
            </a:prstGeom>
          </p:spPr>
        </p:pic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28900" y="1638300"/>
              <a:ext cx="1638300" cy="2466975"/>
            </a:xfrm>
            <a:prstGeom prst="rect">
              <a:avLst/>
            </a:prstGeom>
          </p:spPr>
        </p:pic>
        <p:sp>
          <p:nvSpPr>
            <p:cNvPr id="7" name="Rectangle 7"/>
            <p:cNvSpPr/>
            <p:nvPr/>
          </p:nvSpPr>
          <p:spPr>
            <a:xfrm>
              <a:off x="571500" y="1638300"/>
              <a:ext cx="1866900" cy="24574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2628900" y="1638300"/>
              <a:ext cx="1638300" cy="246697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566166" y="4249102"/>
              <a:ext cx="2424303" cy="6054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75"/>
                </a:lnSpc>
              </a:pPr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左:巴赫像,E. G. 豪斯曼绘,1746</a:t>
              </a:r>
              <a:br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右:《键盘练习曲》第四卷初版扉页(法国</a:t>
              </a:r>
              <a:br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国家图书馆藏本)· 两图均为公共领域</a:t>
              </a:r>
            </a:p>
          </p:txBody>
        </p:sp>
      </p:grpSp>
      <p:grpSp>
        <p:nvGrpSpPr>
          <p:cNvPr id="17" name="origin-facts"/>
          <p:cNvGrpSpPr/>
          <p:nvPr/>
        </p:nvGrpSpPr>
        <p:grpSpPr>
          <a:xfrm>
            <a:off x="4629150" y="1687830"/>
            <a:ext cx="3533089" cy="4362259"/>
            <a:chOff x="4629150" y="1687830"/>
            <a:chExt cx="3533089" cy="4362259"/>
          </a:xfrm>
        </p:grpSpPr>
        <p:sp>
          <p:nvSpPr>
            <p:cNvPr id="11" name="TextBox 11"/>
            <p:cNvSpPr txBox="1"/>
            <p:nvPr/>
          </p:nvSpPr>
          <p:spPr>
            <a:xfrm>
              <a:off x="4629150" y="1687830"/>
              <a:ext cx="220669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1741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86194" y="19040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年出版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90004" y="2270760"/>
              <a:ext cx="12722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另有 1742 年之说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39818" y="2869882"/>
              <a:ext cx="2652379" cy="97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巴赫出版的《键盘练习曲》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第四卷,也是最后一卷:</a:t>
              </a:r>
              <a:br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一首咏叹调,加上多种变奏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39818" y="4127182"/>
              <a:ext cx="2740914" cy="9704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扉页写明:为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两排手键盘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羽管键琴而作。钢琴只有一排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键盘,双手交叠处更难弹。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39818" y="5403532"/>
              <a:ext cx="2604706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巴赫 1685 年生于爱森纳赫,</a:t>
              </a:r>
              <a:br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1750 年卒于莱比锡。</a:t>
              </a:r>
            </a:p>
          </p:txBody>
        </p:sp>
      </p:grpSp>
      <p:grpSp>
        <p:nvGrpSpPr>
          <p:cNvPr id="23" name="origin-legend"/>
          <p:cNvGrpSpPr/>
          <p:nvPr/>
        </p:nvGrpSpPr>
        <p:grpSpPr>
          <a:xfrm>
            <a:off x="8907780" y="1766799"/>
            <a:ext cx="2215515" cy="3793896"/>
            <a:chOff x="8907780" y="1766799"/>
            <a:chExt cx="2215515" cy="3793896"/>
          </a:xfrm>
        </p:grpSpPr>
        <p:sp>
          <p:nvSpPr>
            <p:cNvPr id="18" name="Freeform 18"/>
            <p:cNvSpPr/>
            <p:nvPr/>
          </p:nvSpPr>
          <p:spPr>
            <a:xfrm>
              <a:off x="8943060" y="1766799"/>
              <a:ext cx="198069" cy="209619"/>
            </a:xfrm>
            <a:custGeom>
              <a:avLst/>
              <a:gdLst/>
              <a:ahLst/>
              <a:cxnLst/>
              <a:rect l="l" t="t" r="r" b="b"/>
              <a:pathLst>
                <a:path w="198069" h="209619">
                  <a:moveTo>
                    <a:pt x="105690" y="89"/>
                  </a:moveTo>
                  <a:cubicBezTo>
                    <a:pt x="107157" y="89"/>
                    <a:pt x="108613" y="89"/>
                    <a:pt x="110058" y="89"/>
                  </a:cubicBezTo>
                  <a:cubicBezTo>
                    <a:pt x="80600" y="27461"/>
                    <a:pt x="74887" y="71963"/>
                    <a:pt x="96475" y="105888"/>
                  </a:cubicBezTo>
                  <a:cubicBezTo>
                    <a:pt x="118063" y="139814"/>
                    <a:pt x="160797" y="153487"/>
                    <a:pt x="198069" y="138395"/>
                  </a:cubicBezTo>
                  <a:cubicBezTo>
                    <a:pt x="178814" y="184725"/>
                    <a:pt x="128213" y="209619"/>
                    <a:pt x="79761" y="196599"/>
                  </a:cubicBezTo>
                  <a:cubicBezTo>
                    <a:pt x="31308" y="183580"/>
                    <a:pt x="0" y="136676"/>
                    <a:pt x="6560" y="86935"/>
                  </a:cubicBezTo>
                  <a:cubicBezTo>
                    <a:pt x="13121" y="37195"/>
                    <a:pt x="55519" y="12"/>
                    <a:pt x="105690" y="0"/>
                  </a:cubicBezTo>
                  <a:lnTo>
                    <a:pt x="105690" y="89"/>
                  </a:lnTo>
                </a:path>
              </a:pathLst>
            </a:custGeom>
            <a:noFill/>
            <a:ln w="16669">
              <a:solidFill>
                <a:schemeClr val="accent3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269730" y="1781175"/>
              <a:ext cx="16725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相传 · 书名的由来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07780" y="2238375"/>
              <a:ext cx="2110740" cy="1817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据福克尔 1802 年的巴赫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传记:失眠的凯瑟林伯爵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让府中年轻键盘手哥德堡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夜里为他弹奏,并请巴赫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为此写曲,酬以盛着一百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金路易的金杯。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07780" y="4314825"/>
              <a:ext cx="4191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存疑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907780" y="4657725"/>
              <a:ext cx="2215515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乐谱并无献给伯爵的题献;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出版时哥德堡只有 14 岁,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故事很可能是杜撰。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648700" y="1714500"/>
            <a:ext cx="133350" cy="3810000"/>
          </a:xfrm>
          <a:prstGeom prst="leftBracket">
            <a:avLst/>
          </a:prstGeom>
          <a:noFill/>
          <a:ln w="14288">
            <a:solidFill>
              <a:schemeClr val="accent3"/>
            </a:solidFill>
          </a:ln>
        </p:spPr>
      </p:sp>
      <p:grpSp>
        <p:nvGrpSpPr>
          <p:cNvPr id="27" name="footer"/>
          <p:cNvGrpSpPr/>
          <p:nvPr/>
        </p:nvGrpSpPr>
        <p:grpSpPr>
          <a:xfrm>
            <a:off x="566166" y="6458902"/>
            <a:ext cx="11059668" cy="205359"/>
            <a:chOff x="566166" y="6458902"/>
            <a:chExt cx="11059668" cy="205359"/>
          </a:xfrm>
        </p:grpSpPr>
        <p:sp>
          <p:nvSpPr>
            <p:cNvPr id="25" name="TextBox 25"/>
            <p:cNvSpPr txBox="1"/>
            <p:nvPr/>
          </p:nvSpPr>
          <p:spPr>
            <a:xfrm>
              <a:off x="566166" y="6458902"/>
              <a:ext cx="742555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来源:Tafelmusik(Nediger);Bloomfield 节目单 2016;Butler 1988;Villa Musica;Forkel 1802;Bach-Archiv Leipzig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459680" y="64589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7301545" cy="836485"/>
            <a:chOff x="557022" y="632460"/>
            <a:chExt cx="7301545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718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结构全景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730154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全景:首尾同一首咏叹调,中间 30 个变奏</a:t>
              </a:r>
            </a:p>
          </p:txBody>
        </p:sp>
      </p:grpSp>
      <p:grpSp>
        <p:nvGrpSpPr>
          <p:cNvPr id="81" name="!!vars"/>
          <p:cNvGrpSpPr/>
          <p:nvPr/>
        </p:nvGrpSpPr>
        <p:grpSpPr>
          <a:xfrm>
            <a:off x="952500" y="1546860"/>
            <a:ext cx="10315956" cy="7454265"/>
            <a:chOff x="952500" y="1546860"/>
            <a:chExt cx="10315956" cy="7454265"/>
          </a:xfrm>
        </p:grpSpPr>
        <p:sp>
          <p:nvSpPr>
            <p:cNvPr id="5" name="Freeform 5"/>
            <p:cNvSpPr/>
            <p:nvPr/>
          </p:nvSpPr>
          <p:spPr>
            <a:xfrm>
              <a:off x="1333500" y="2143125"/>
              <a:ext cx="9525000" cy="6858000"/>
            </a:xfrm>
            <a:prstGeom prst="arc">
              <a:avLst>
                <a:gd name="adj1" fmla="val 10800000"/>
                <a:gd name="adj2" fmla="val 0"/>
              </a:avLst>
            </a:prstGeom>
            <a:noFill/>
            <a:ln w="19050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952500" y="58293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6096000" y="1619250"/>
              <a:ext cx="9525" cy="876300"/>
            </a:xfrm>
            <a:custGeom>
              <a:avLst/>
              <a:gdLst/>
              <a:ahLst/>
              <a:cxnLst/>
              <a:rect l="l" t="t" r="r" b="b"/>
              <a:pathLst>
                <a:path w="9525" h="876300">
                  <a:moveTo>
                    <a:pt x="0" y="0"/>
                  </a:moveTo>
                  <a:lnTo>
                    <a:pt x="0" y="876300"/>
                  </a:lnTo>
                </a:path>
              </a:pathLst>
            </a:custGeom>
            <a:noFill/>
            <a:ln w="14288">
              <a:solidFill>
                <a:schemeClr val="accent2"/>
              </a:solidFill>
              <a:prstDash val="dash"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6204204" y="1546860"/>
              <a:ext cx="19911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对折处:第 16 变奏开启后半</a:t>
              </a:r>
            </a:p>
          </p:txBody>
        </p:sp>
        <p:grpSp>
          <p:nvGrpSpPr>
            <p:cNvPr id="43" name="arch-nodes"/>
            <p:cNvGrpSpPr/>
            <p:nvPr/>
          </p:nvGrpSpPr>
          <p:grpSpPr>
            <a:xfrm>
              <a:off x="1181100" y="2005012"/>
              <a:ext cx="9829800" cy="3719513"/>
              <a:chOff x="1181100" y="2005012"/>
              <a:chExt cx="9829800" cy="3719513"/>
            </a:xfrm>
          </p:grpSpPr>
          <p:sp>
            <p:nvSpPr>
              <p:cNvPr id="9" name="Ellipse 9"/>
              <p:cNvSpPr/>
              <p:nvPr/>
            </p:nvSpPr>
            <p:spPr>
              <a:xfrm>
                <a:off x="1291590" y="5158740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363980" y="481488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446848" y="4440555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1652588" y="4152900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1864995" y="3841432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2082165" y="3508058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415540" y="327183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747962" y="302037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075622" y="2755582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3509962" y="2595562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3931920" y="2426970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4336732" y="2251710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4835842" y="218598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5308282" y="2116455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5712142" y="2005012"/>
                <a:ext cx="285750" cy="285750"/>
              </a:xfrm>
              <a:prstGeom prst="ellipse">
                <a:avLst/>
              </a:prstGeom>
              <a:noFill/>
              <a:ln w="28575">
                <a:solidFill>
                  <a:srgbClr val="4F6A80"/>
                </a:solidFill>
              </a:ln>
            </p:spPr>
          </p:sp>
          <p:sp>
            <p:nvSpPr>
              <p:cNvPr id="24" name="Ellipse 24"/>
              <p:cNvSpPr/>
              <p:nvPr/>
            </p:nvSpPr>
            <p:spPr>
              <a:xfrm>
                <a:off x="5750242" y="2043112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6270308" y="2081212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6750368" y="2116455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7184708" y="2147888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7683818" y="2289810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8126730" y="2426970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8472488" y="2519362"/>
                <a:ext cx="285750" cy="285750"/>
              </a:xfrm>
              <a:prstGeom prst="ellipse">
                <a:avLst/>
              </a:prstGeom>
              <a:noFill/>
              <a:ln w="28575">
                <a:solidFill>
                  <a:srgbClr val="4F6A80"/>
                </a:solidFill>
              </a:ln>
            </p:spPr>
          </p:sp>
          <p:sp>
            <p:nvSpPr>
              <p:cNvPr id="31" name="Ellipse 31"/>
              <p:cNvSpPr/>
              <p:nvPr/>
            </p:nvSpPr>
            <p:spPr>
              <a:xfrm>
                <a:off x="8510588" y="2557462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2" name="Ellipse 32"/>
              <p:cNvSpPr/>
              <p:nvPr/>
            </p:nvSpPr>
            <p:spPr>
              <a:xfrm>
                <a:off x="8944928" y="2793682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3" name="Ellipse 33"/>
              <p:cNvSpPr/>
              <p:nvPr/>
            </p:nvSpPr>
            <p:spPr>
              <a:xfrm>
                <a:off x="9310688" y="302037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4" name="Ellipse 34"/>
              <p:cNvSpPr/>
              <p:nvPr/>
            </p:nvSpPr>
            <p:spPr>
              <a:xfrm>
                <a:off x="9605010" y="3233738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5" name="Ellipse 35"/>
              <p:cNvSpPr/>
              <p:nvPr/>
            </p:nvSpPr>
            <p:spPr>
              <a:xfrm>
                <a:off x="9909810" y="3517582"/>
                <a:ext cx="190500" cy="190500"/>
              </a:xfrm>
              <a:prstGeom prst="ellipse">
                <a:avLst/>
              </a:prstGeom>
              <a:solidFill>
                <a:srgbClr val="4F6A80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10193655" y="3841432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7" name="Ellipse 37"/>
              <p:cNvSpPr/>
              <p:nvPr/>
            </p:nvSpPr>
            <p:spPr>
              <a:xfrm>
                <a:off x="10367962" y="4114800"/>
                <a:ext cx="209550" cy="2095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8" name="Ellipse 38"/>
              <p:cNvSpPr/>
              <p:nvPr/>
            </p:nvSpPr>
            <p:spPr>
              <a:xfrm>
                <a:off x="10573702" y="4478655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9" name="Ellipse 39"/>
              <p:cNvSpPr/>
              <p:nvPr/>
            </p:nvSpPr>
            <p:spPr>
              <a:xfrm>
                <a:off x="10694670" y="4814888"/>
                <a:ext cx="133350" cy="1333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0" name="Ellipse 40"/>
              <p:cNvSpPr/>
              <p:nvPr/>
            </p:nvSpPr>
            <p:spPr>
              <a:xfrm>
                <a:off x="10728960" y="5120640"/>
                <a:ext cx="209550" cy="2095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41" name="Ellipse 41"/>
              <p:cNvSpPr/>
              <p:nvPr/>
            </p:nvSpPr>
            <p:spPr>
              <a:xfrm>
                <a:off x="1181100" y="5419725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2" name="Ellipse 42"/>
              <p:cNvSpPr/>
              <p:nvPr/>
            </p:nvSpPr>
            <p:spPr>
              <a:xfrm>
                <a:off x="10706100" y="5419725"/>
                <a:ext cx="304800" cy="3048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</p:grpSp>
        <p:grpSp>
          <p:nvGrpSpPr>
            <p:cNvPr id="74" name="Group 74"/>
            <p:cNvGrpSpPr/>
            <p:nvPr/>
          </p:nvGrpSpPr>
          <p:grpSpPr>
            <a:xfrm>
              <a:off x="991162" y="1796415"/>
              <a:ext cx="10252434" cy="3539109"/>
              <a:chOff x="991162" y="1796415"/>
              <a:chExt cx="10252434" cy="3539109"/>
            </a:xfrm>
          </p:grpSpPr>
          <p:sp>
            <p:nvSpPr>
              <p:cNvPr id="44" name="TextBox 44"/>
              <p:cNvSpPr txBox="1"/>
              <p:nvPr/>
            </p:nvSpPr>
            <p:spPr>
              <a:xfrm>
                <a:off x="991162" y="5130165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069267" y="4758690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1196863" y="4393882"/>
                <a:ext cx="9229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1377877" y="4041458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1604572" y="3703320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1875043" y="3384232"/>
                <a:ext cx="9229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2192264" y="3087052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2547547" y="2813685"/>
                <a:ext cx="884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2936128" y="2568893"/>
                <a:ext cx="9229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3322110" y="2353628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3772643" y="2171700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11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4242148" y="2023110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12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4738478" y="1909762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13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5242350" y="1834515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14</a:t>
                </a: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5732811" y="1796415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15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6289148" y="1796415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6783495" y="1834515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17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7283481" y="1909762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18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7779810" y="2023110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19</a:t>
                </a:r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8253203" y="2171700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8699848" y="2353628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21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9126645" y="2568893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22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9517170" y="2813685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23</a:t>
                </a:r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9868566" y="3087052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24</a:t>
                </a:r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10183843" y="3384232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rgbClr val="4F6A80"/>
                    </a:solidFill>
                    <a:latin typeface="+mn-lt"/>
                    <a:ea typeface="+mn-ea"/>
                    <a:cs typeface="+mn-cs"/>
                  </a:rPr>
                  <a:t>25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10460145" y="3703320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26</a:t>
                </a:r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10682953" y="4041458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27</a:t>
                </a:r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10865910" y="4393882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28</a:t>
                </a:r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10995450" y="4758690"/>
                <a:ext cx="16615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29</a:t>
                </a:r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11069668" y="5130165"/>
                <a:ext cx="17392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b="1" dirty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rPr>
                  <a:t>30</a:t>
                </a:r>
              </a:p>
            </p:txBody>
          </p:sp>
        </p:grpSp>
        <p:sp>
          <p:nvSpPr>
            <p:cNvPr id="75" name="TextBox 75"/>
            <p:cNvSpPr txBox="1"/>
            <p:nvPr/>
          </p:nvSpPr>
          <p:spPr>
            <a:xfrm>
              <a:off x="1085088" y="59664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咏叹调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0448544" y="596646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咏叹调再现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5076215" y="5966460"/>
              <a:ext cx="20395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地基:所有段落共用的低音线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3859073" y="3478530"/>
              <a:ext cx="4473854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1 + 30 + 1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4304970" y="4513898"/>
              <a:ext cx="35820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= 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32 段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,呼应咏叹调的 32 小节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4775835" y="49815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开头的咏叹调在结尾原样再现</a:t>
              </a:r>
            </a:p>
          </p:txBody>
        </p:sp>
      </p:grpSp>
      <p:grpSp>
        <p:nvGrpSpPr>
          <p:cNvPr id="90" name="arch-legend"/>
          <p:cNvGrpSpPr/>
          <p:nvPr/>
        </p:nvGrpSpPr>
        <p:grpSpPr>
          <a:xfrm>
            <a:off x="590550" y="6267450"/>
            <a:ext cx="7361530" cy="238506"/>
            <a:chOff x="590550" y="6267450"/>
            <a:chExt cx="7361530" cy="238506"/>
          </a:xfrm>
        </p:grpSpPr>
        <p:sp>
          <p:nvSpPr>
            <p:cNvPr id="82" name="Ellipse 82"/>
            <p:cNvSpPr/>
            <p:nvPr/>
          </p:nvSpPr>
          <p:spPr>
            <a:xfrm>
              <a:off x="590550" y="6267450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83" name="TextBox 83"/>
            <p:cNvSpPr txBox="1"/>
            <p:nvPr/>
          </p:nvSpPr>
          <p:spPr>
            <a:xfrm>
              <a:off x="813054" y="6271260"/>
              <a:ext cx="13449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卡农(每组第 3 首)</a:t>
              </a:r>
            </a:p>
          </p:txBody>
        </p:sp>
        <p:sp>
          <p:nvSpPr>
            <p:cNvPr id="84" name="Ellipse 84"/>
            <p:cNvSpPr/>
            <p:nvPr/>
          </p:nvSpPr>
          <p:spPr>
            <a:xfrm>
              <a:off x="2552700" y="6267450"/>
              <a:ext cx="152400" cy="152400"/>
            </a:xfrm>
            <a:prstGeom prst="ellipse">
              <a:avLst/>
            </a:prstGeom>
            <a:solidFill>
              <a:srgbClr val="4F6A80"/>
            </a:solidFill>
            <a:ln>
              <a:noFill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2775204" y="6271260"/>
              <a:ext cx="13691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小调(15、21、25)</a:t>
              </a:r>
            </a:p>
          </p:txBody>
        </p:sp>
        <p:sp>
          <p:nvSpPr>
            <p:cNvPr id="86" name="Ellipse 86"/>
            <p:cNvSpPr/>
            <p:nvPr/>
          </p:nvSpPr>
          <p:spPr>
            <a:xfrm>
              <a:off x="4476750" y="6267450"/>
              <a:ext cx="152400" cy="152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4699254" y="6271260"/>
              <a:ext cx="14418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30 变奏 · 集腔曲</a:t>
              </a:r>
            </a:p>
          </p:txBody>
        </p:sp>
        <p:sp>
          <p:nvSpPr>
            <p:cNvPr id="88" name="Ellipse 88"/>
            <p:cNvSpPr/>
            <p:nvPr/>
          </p:nvSpPr>
          <p:spPr>
            <a:xfrm>
              <a:off x="6400800" y="6267450"/>
              <a:ext cx="152400" cy="152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9" name="TextBox 89"/>
            <p:cNvSpPr txBox="1"/>
            <p:nvPr/>
          </p:nvSpPr>
          <p:spPr>
            <a:xfrm>
              <a:off x="6623304" y="6271260"/>
              <a:ext cx="13287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咏叹调 / 其他变奏</a:t>
              </a:r>
            </a:p>
          </p:txBody>
        </p:sp>
      </p:grpSp>
      <p:grpSp>
        <p:nvGrpSpPr>
          <p:cNvPr id="93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91" name="TextBox 91"/>
            <p:cNvSpPr txBox="1"/>
            <p:nvPr/>
          </p:nvSpPr>
          <p:spPr>
            <a:xfrm>
              <a:off x="566166" y="6611302"/>
              <a:ext cx="353128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来源:Bloomfield 节目单 2016;LA Phil 节目单(Henken)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5533057" cy="836485"/>
            <a:chOff x="557022" y="632460"/>
            <a:chExt cx="5533057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9630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结构 · 分组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553305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每三首一组,每组第三首是卡农</a:t>
              </a:r>
            </a:p>
          </p:txBody>
        </p:sp>
      </p:grpSp>
      <p:grpSp>
        <p:nvGrpSpPr>
          <p:cNvPr id="60" name="!!vars"/>
          <p:cNvGrpSpPr/>
          <p:nvPr/>
        </p:nvGrpSpPr>
        <p:grpSpPr>
          <a:xfrm>
            <a:off x="563880" y="1604010"/>
            <a:ext cx="10942320" cy="1672590"/>
            <a:chOff x="563880" y="1604010"/>
            <a:chExt cx="10942320" cy="1672590"/>
          </a:xfrm>
        </p:grpSpPr>
        <p:grpSp>
          <p:nvGrpSpPr>
            <p:cNvPr id="15" name="Group 15"/>
            <p:cNvGrpSpPr/>
            <p:nvPr/>
          </p:nvGrpSpPr>
          <p:grpSpPr>
            <a:xfrm>
              <a:off x="2525535" y="1604010"/>
              <a:ext cx="8880805" cy="234696"/>
              <a:chOff x="2525535" y="1604010"/>
              <a:chExt cx="8880805" cy="234696"/>
            </a:xfrm>
          </p:grpSpPr>
          <p:sp>
            <p:nvSpPr>
              <p:cNvPr id="5" name="TextBox 5"/>
              <p:cNvSpPr txBox="1"/>
              <p:nvPr/>
            </p:nvSpPr>
            <p:spPr>
              <a:xfrm>
                <a:off x="2525535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1 组</a:t>
                </a:r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449460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2 组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4373385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3 组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5297310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4 组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6221235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5 组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145160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6 组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069085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7 组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993010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8 组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9916935" y="160401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9 组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796435" y="160401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10 组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3880" y="2095500"/>
              <a:ext cx="1055180" cy="1055370"/>
              <a:chOff x="563880" y="2095500"/>
              <a:chExt cx="1055180" cy="1055370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563880" y="2095500"/>
                <a:ext cx="105518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组内第 1 首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63880" y="2857500"/>
                <a:ext cx="105518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组内第 2 首</a:t>
                </a:r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2381250" y="1866900"/>
              <a:ext cx="9124950" cy="1409700"/>
              <a:chOff x="2381250" y="1866900"/>
              <a:chExt cx="9124950" cy="14097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381250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2713542" y="2088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3305175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3637467" y="2088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4229100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4561392" y="2088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5153025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5421179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6076950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6345104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13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7000875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269029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7924800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192954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19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8848725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9116879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22</a:t>
                </a:r>
              </a:p>
            </p:txBody>
          </p:sp>
          <p:sp>
            <p:nvSpPr>
              <p:cNvPr id="35" name="Rectangle 35"/>
              <p:cNvSpPr/>
              <p:nvPr/>
            </p:nvSpPr>
            <p:spPr>
              <a:xfrm>
                <a:off x="9772650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rgbClr val="4F6A80"/>
              </a:solidFill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0040804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25</a:t>
                </a:r>
              </a:p>
            </p:txBody>
          </p:sp>
          <p:sp>
            <p:nvSpPr>
              <p:cNvPr id="37" name="Rectangle 37"/>
              <p:cNvSpPr/>
              <p:nvPr/>
            </p:nvSpPr>
            <p:spPr>
              <a:xfrm>
                <a:off x="10696575" y="1866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10964729" y="2088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28</a:t>
                </a:r>
              </a:p>
            </p:txBody>
          </p:sp>
          <p:sp>
            <p:nvSpPr>
              <p:cNvPr id="39" name="Rectangle 39"/>
              <p:cNvSpPr/>
              <p:nvPr/>
            </p:nvSpPr>
            <p:spPr>
              <a:xfrm>
                <a:off x="2381250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2713542" y="2850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1" name="Rectangle 41"/>
              <p:cNvSpPr/>
              <p:nvPr/>
            </p:nvSpPr>
            <p:spPr>
              <a:xfrm>
                <a:off x="3305175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3637467" y="2850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43" name="Rectangle 43"/>
              <p:cNvSpPr/>
              <p:nvPr/>
            </p:nvSpPr>
            <p:spPr>
              <a:xfrm>
                <a:off x="4229100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4561392" y="285083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5153025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5421179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11</a:t>
                </a:r>
              </a:p>
            </p:txBody>
          </p:sp>
          <p:sp>
            <p:nvSpPr>
              <p:cNvPr id="47" name="Rectangle 47"/>
              <p:cNvSpPr/>
              <p:nvPr/>
            </p:nvSpPr>
            <p:spPr>
              <a:xfrm>
                <a:off x="6076950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6345104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14</a:t>
                </a:r>
              </a:p>
            </p:txBody>
          </p:sp>
          <p:sp>
            <p:nvSpPr>
              <p:cNvPr id="49" name="Rectangle 49"/>
              <p:cNvSpPr/>
              <p:nvPr/>
            </p:nvSpPr>
            <p:spPr>
              <a:xfrm>
                <a:off x="7000875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269029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17</a:t>
                </a:r>
              </a:p>
            </p:txBody>
          </p:sp>
          <p:sp>
            <p:nvSpPr>
              <p:cNvPr id="51" name="Rectangle 51"/>
              <p:cNvSpPr/>
              <p:nvPr/>
            </p:nvSpPr>
            <p:spPr>
              <a:xfrm>
                <a:off x="7924800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8192954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53" name="Rectangle 53"/>
              <p:cNvSpPr/>
              <p:nvPr/>
            </p:nvSpPr>
            <p:spPr>
              <a:xfrm>
                <a:off x="8848725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9116879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23</a:t>
                </a:r>
              </a:p>
            </p:txBody>
          </p:sp>
          <p:sp>
            <p:nvSpPr>
              <p:cNvPr id="55" name="Rectangle 55"/>
              <p:cNvSpPr/>
              <p:nvPr/>
            </p:nvSpPr>
            <p:spPr>
              <a:xfrm>
                <a:off x="9772650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10040804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26</a:t>
                </a:r>
              </a:p>
            </p:txBody>
          </p:sp>
          <p:sp>
            <p:nvSpPr>
              <p:cNvPr id="57" name="Rectangle 57"/>
              <p:cNvSpPr/>
              <p:nvPr/>
            </p:nvSpPr>
            <p:spPr>
              <a:xfrm>
                <a:off x="10696575" y="2628900"/>
                <a:ext cx="809625" cy="647700"/>
              </a:xfrm>
              <a:prstGeom prst="roundRect">
                <a:avLst>
                  <a:gd name="adj" fmla="val 5882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10964729" y="285083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29</a:t>
                </a:r>
              </a:p>
            </p:txBody>
          </p:sp>
        </p:grpSp>
      </p:grpSp>
      <p:grpSp>
        <p:nvGrpSpPr>
          <p:cNvPr id="86" name="!!canon"/>
          <p:cNvGrpSpPr/>
          <p:nvPr/>
        </p:nvGrpSpPr>
        <p:grpSpPr>
          <a:xfrm>
            <a:off x="563880" y="3543300"/>
            <a:ext cx="10942320" cy="1095756"/>
            <a:chOff x="563880" y="3543300"/>
            <a:chExt cx="10942320" cy="1095756"/>
          </a:xfrm>
        </p:grpSpPr>
        <p:sp>
          <p:nvSpPr>
            <p:cNvPr id="61" name="TextBox 61"/>
            <p:cNvSpPr txBox="1"/>
            <p:nvPr/>
          </p:nvSpPr>
          <p:spPr>
            <a:xfrm>
              <a:off x="563880" y="3724275"/>
              <a:ext cx="996315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组内第 3 首</a:t>
              </a:r>
              <a:br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= 卡农</a:t>
              </a:r>
            </a:p>
          </p:txBody>
        </p:sp>
        <p:grpSp>
          <p:nvGrpSpPr>
            <p:cNvPr id="84" name="Group 84"/>
            <p:cNvGrpSpPr/>
            <p:nvPr/>
          </p:nvGrpSpPr>
          <p:grpSpPr>
            <a:xfrm>
              <a:off x="2381250" y="3543300"/>
              <a:ext cx="9124950" cy="762000"/>
              <a:chOff x="2381250" y="3543300"/>
              <a:chExt cx="9124950" cy="7620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2381250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2713542" y="382238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64" name="Rectangle 64"/>
              <p:cNvSpPr/>
              <p:nvPr/>
            </p:nvSpPr>
            <p:spPr>
              <a:xfrm>
                <a:off x="3305175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3637467" y="382238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66" name="Rectangle 66"/>
              <p:cNvSpPr/>
              <p:nvPr/>
            </p:nvSpPr>
            <p:spPr>
              <a:xfrm>
                <a:off x="4229100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4561392" y="3822382"/>
                <a:ext cx="14504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68" name="Rectangle 68"/>
              <p:cNvSpPr/>
              <p:nvPr/>
            </p:nvSpPr>
            <p:spPr>
              <a:xfrm>
                <a:off x="5153025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5421179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12</a:t>
                </a:r>
              </a:p>
            </p:txBody>
          </p:sp>
          <p:sp>
            <p:nvSpPr>
              <p:cNvPr id="70" name="Rectangle 70"/>
              <p:cNvSpPr/>
              <p:nvPr/>
            </p:nvSpPr>
            <p:spPr>
              <a:xfrm>
                <a:off x="6076950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1" name="Rectangle 71"/>
              <p:cNvSpPr/>
              <p:nvPr/>
            </p:nvSpPr>
            <p:spPr>
              <a:xfrm>
                <a:off x="6115050" y="3581400"/>
                <a:ext cx="733425" cy="685800"/>
              </a:xfrm>
              <a:prstGeom prst="roundRect">
                <a:avLst>
                  <a:gd name="adj" fmla="val 4167"/>
                </a:avLst>
              </a:prstGeom>
              <a:noFill/>
              <a:ln w="28575">
                <a:solidFill>
                  <a:srgbClr val="4F6A80"/>
                </a:solidFill>
              </a:ln>
            </p:spPr>
          </p:sp>
          <p:sp>
            <p:nvSpPr>
              <p:cNvPr id="72" name="TextBox 72"/>
              <p:cNvSpPr txBox="1"/>
              <p:nvPr/>
            </p:nvSpPr>
            <p:spPr>
              <a:xfrm>
                <a:off x="6345104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15</a:t>
                </a:r>
              </a:p>
            </p:txBody>
          </p:sp>
          <p:sp>
            <p:nvSpPr>
              <p:cNvPr id="73" name="Rectangle 73"/>
              <p:cNvSpPr/>
              <p:nvPr/>
            </p:nvSpPr>
            <p:spPr>
              <a:xfrm>
                <a:off x="7000875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7269029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18</a:t>
                </a:r>
              </a:p>
            </p:txBody>
          </p:sp>
          <p:sp>
            <p:nvSpPr>
              <p:cNvPr id="75" name="Rectangle 75"/>
              <p:cNvSpPr/>
              <p:nvPr/>
            </p:nvSpPr>
            <p:spPr>
              <a:xfrm>
                <a:off x="7924800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6" name="Rectangle 76"/>
              <p:cNvSpPr/>
              <p:nvPr/>
            </p:nvSpPr>
            <p:spPr>
              <a:xfrm>
                <a:off x="7962900" y="3581400"/>
                <a:ext cx="733425" cy="685800"/>
              </a:xfrm>
              <a:prstGeom prst="roundRect">
                <a:avLst>
                  <a:gd name="adj" fmla="val 4167"/>
                </a:avLst>
              </a:prstGeom>
              <a:noFill/>
              <a:ln w="28575">
                <a:solidFill>
                  <a:srgbClr val="4F6A80"/>
                </a:solidFill>
              </a:ln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8192954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21</a:t>
                </a:r>
              </a:p>
            </p:txBody>
          </p:sp>
          <p:sp>
            <p:nvSpPr>
              <p:cNvPr id="78" name="Rectangle 78"/>
              <p:cNvSpPr/>
              <p:nvPr/>
            </p:nvSpPr>
            <p:spPr>
              <a:xfrm>
                <a:off x="8848725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9116879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24</a:t>
                </a:r>
              </a:p>
            </p:txBody>
          </p:sp>
          <p:sp>
            <p:nvSpPr>
              <p:cNvPr id="80" name="Rectangle 80"/>
              <p:cNvSpPr/>
              <p:nvPr/>
            </p:nvSpPr>
            <p:spPr>
              <a:xfrm>
                <a:off x="9772650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10040804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27</a:t>
                </a:r>
              </a:p>
            </p:txBody>
          </p:sp>
          <p:sp>
            <p:nvSpPr>
              <p:cNvPr id="82" name="Rectangle 82"/>
              <p:cNvSpPr/>
              <p:nvPr/>
            </p:nvSpPr>
            <p:spPr>
              <a:xfrm>
                <a:off x="10696575" y="3543300"/>
                <a:ext cx="809625" cy="762000"/>
              </a:xfrm>
              <a:prstGeom prst="roundRect">
                <a:avLst>
                  <a:gd name="adj" fmla="val 5000"/>
                </a:avLst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10964729" y="3822382"/>
                <a:ext cx="2733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30</a:t>
                </a:r>
              </a:p>
            </p:txBody>
          </p:sp>
        </p:grpSp>
        <p:sp>
          <p:nvSpPr>
            <p:cNvPr id="85" name="TextBox 85"/>
            <p:cNvSpPr txBox="1"/>
            <p:nvPr/>
          </p:nvSpPr>
          <p:spPr>
            <a:xfrm>
              <a:off x="10852975" y="44043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集腔曲</a:t>
              </a:r>
            </a:p>
          </p:txBody>
        </p:sp>
      </p:grpSp>
      <p:grpSp>
        <p:nvGrpSpPr>
          <p:cNvPr id="90" name="note-types"/>
          <p:cNvGrpSpPr/>
          <p:nvPr/>
        </p:nvGrpSpPr>
        <p:grpSpPr>
          <a:xfrm>
            <a:off x="563880" y="4895850"/>
            <a:ext cx="5151120" cy="1464945"/>
            <a:chOff x="563880" y="4895850"/>
            <a:chExt cx="5151120" cy="1464945"/>
          </a:xfrm>
        </p:grpSpPr>
        <p:sp>
          <p:nvSpPr>
            <p:cNvPr id="87" name="Line 87"/>
            <p:cNvSpPr/>
            <p:nvPr/>
          </p:nvSpPr>
          <p:spPr>
            <a:xfrm>
              <a:off x="571500" y="48958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563880" y="5076825"/>
              <a:ext cx="21511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另外两首,风格对比鲜明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563880" y="5457825"/>
              <a:ext cx="3272790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常见的概括:一首炫技的触技曲式乐曲,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一首温和优雅的性格小品,再加一首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严格的卡农(并非每组都完全如此)。</a:t>
              </a:r>
            </a:p>
          </p:txBody>
        </p:sp>
      </p:grpSp>
      <p:grpSp>
        <p:nvGrpSpPr>
          <p:cNvPr id="94" name="note-quodlibet"/>
          <p:cNvGrpSpPr/>
          <p:nvPr/>
        </p:nvGrpSpPr>
        <p:grpSpPr>
          <a:xfrm>
            <a:off x="6278880" y="4895850"/>
            <a:ext cx="5341620" cy="1464945"/>
            <a:chOff x="6278880" y="4895850"/>
            <a:chExt cx="5341620" cy="1464945"/>
          </a:xfrm>
        </p:grpSpPr>
        <p:sp>
          <p:nvSpPr>
            <p:cNvPr id="91" name="Line 91"/>
            <p:cNvSpPr/>
            <p:nvPr/>
          </p:nvSpPr>
          <p:spPr>
            <a:xfrm>
              <a:off x="6286500" y="48958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6278880" y="50768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第十组的例外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6278880" y="5457825"/>
              <a:ext cx="3101340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30 变奏没有写成第十首卡农,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而是一首把民歌叠进来的“集腔曲”——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9 页再细讲。</a:t>
              </a:r>
            </a:p>
          </p:txBody>
        </p:sp>
      </p:grpSp>
      <p:grpSp>
        <p:nvGrpSpPr>
          <p:cNvPr id="97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95" name="TextBox 95"/>
            <p:cNvSpPr txBox="1"/>
            <p:nvPr/>
          </p:nvSpPr>
          <p:spPr>
            <a:xfrm>
              <a:off x="566166" y="6611302"/>
              <a:ext cx="353128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来源:Bloomfield 节目单 2016;LA Phil 节目单(Henken)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6343825" cy="836485"/>
            <a:chOff x="557022" y="632460"/>
            <a:chExt cx="6343825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9630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结构 · 卡农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634382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卡农的音程:从同度一级级升到九度</a:t>
              </a:r>
            </a:p>
          </p:txBody>
        </p:sp>
      </p:grpSp>
      <p:grpSp>
        <p:nvGrpSpPr>
          <p:cNvPr id="6" name="canon-def"/>
          <p:cNvGrpSpPr/>
          <p:nvPr/>
        </p:nvGrpSpPr>
        <p:grpSpPr>
          <a:xfrm>
            <a:off x="563118" y="1536382"/>
            <a:ext cx="8636247" cy="322707"/>
            <a:chOff x="563118" y="1536382"/>
            <a:chExt cx="8636247" cy="322707"/>
          </a:xfrm>
        </p:grpSpPr>
        <p:sp>
          <p:nvSpPr>
            <p:cNvPr id="5" name="TextBox 5"/>
            <p:cNvSpPr txBox="1"/>
            <p:nvPr/>
          </p:nvSpPr>
          <p:spPr>
            <a:xfrm>
              <a:off x="563118" y="1536382"/>
              <a:ext cx="86362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卡农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:一个声部追着另一个声部,唱同一段旋律。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“几度”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:后起的声部比先起的高出多少。</a:t>
              </a:r>
            </a:p>
          </p:txBody>
        </p:sp>
      </p:grpSp>
      <p:grpSp>
        <p:nvGrpSpPr>
          <p:cNvPr id="43" name="!!canon"/>
          <p:cNvGrpSpPr/>
          <p:nvPr/>
        </p:nvGrpSpPr>
        <p:grpSpPr>
          <a:xfrm>
            <a:off x="755904" y="2012632"/>
            <a:ext cx="7892796" cy="4398074"/>
            <a:chOff x="755904" y="2012632"/>
            <a:chExt cx="7892796" cy="4398074"/>
          </a:xfrm>
        </p:grpSpPr>
        <p:sp>
          <p:nvSpPr>
            <p:cNvPr id="7" name="Freeform 7"/>
            <p:cNvSpPr/>
            <p:nvPr/>
          </p:nvSpPr>
          <p:spPr>
            <a:xfrm>
              <a:off x="762000" y="2571750"/>
              <a:ext cx="7886700" cy="3429000"/>
            </a:xfrm>
            <a:custGeom>
              <a:avLst/>
              <a:gdLst/>
              <a:ahLst/>
              <a:cxnLst/>
              <a:rect l="l" t="t" r="r" b="b"/>
              <a:pathLst>
                <a:path w="7886700" h="3429000">
                  <a:moveTo>
                    <a:pt x="0" y="3429000"/>
                  </a:moveTo>
                  <a:lnTo>
                    <a:pt x="0" y="3048000"/>
                  </a:lnTo>
                  <a:lnTo>
                    <a:pt x="876300" y="3048000"/>
                  </a:lnTo>
                  <a:lnTo>
                    <a:pt x="876300" y="2667000"/>
                  </a:lnTo>
                  <a:lnTo>
                    <a:pt x="1752600" y="2667000"/>
                  </a:lnTo>
                  <a:lnTo>
                    <a:pt x="1752600" y="2286000"/>
                  </a:lnTo>
                  <a:lnTo>
                    <a:pt x="2628900" y="2286000"/>
                  </a:lnTo>
                  <a:lnTo>
                    <a:pt x="2628900" y="1905000"/>
                  </a:lnTo>
                  <a:lnTo>
                    <a:pt x="3505200" y="1905000"/>
                  </a:lnTo>
                  <a:lnTo>
                    <a:pt x="3505200" y="1524000"/>
                  </a:lnTo>
                  <a:lnTo>
                    <a:pt x="4381500" y="1524000"/>
                  </a:lnTo>
                  <a:lnTo>
                    <a:pt x="4381500" y="1143000"/>
                  </a:lnTo>
                  <a:lnTo>
                    <a:pt x="5257800" y="1143000"/>
                  </a:lnTo>
                  <a:lnTo>
                    <a:pt x="5257800" y="762000"/>
                  </a:lnTo>
                  <a:lnTo>
                    <a:pt x="6134100" y="762000"/>
                  </a:lnTo>
                  <a:lnTo>
                    <a:pt x="6134100" y="381000"/>
                  </a:lnTo>
                  <a:lnTo>
                    <a:pt x="7010400" y="381000"/>
                  </a:lnTo>
                  <a:lnTo>
                    <a:pt x="7010400" y="0"/>
                  </a:lnTo>
                  <a:lnTo>
                    <a:pt x="7886700" y="0"/>
                  </a:lnTo>
                  <a:lnTo>
                    <a:pt x="7886700" y="3429000"/>
                  </a:lnTo>
                  <a:close/>
                </a:path>
              </a:pathLst>
            </a:custGeom>
            <a:solidFill>
              <a:schemeClr val="lt2"/>
            </a:solidFill>
            <a:ln w="14288">
              <a:solidFill>
                <a:schemeClr val="accent1">
                  <a:alpha val="60000"/>
                </a:schemeClr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781050" y="2571750"/>
              <a:ext cx="7848600" cy="3124200"/>
              <a:chOff x="781050" y="2571750"/>
              <a:chExt cx="7848600" cy="3124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781050" y="5619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1657350" y="5238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2533650" y="4857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3409950" y="4476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4286250" y="4095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5162550" y="3714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6038850" y="3333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6915150" y="2952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7791450" y="2571750"/>
                <a:ext cx="838200" cy="762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969645" y="2012632"/>
              <a:ext cx="7471410" cy="3370707"/>
              <a:chOff x="969645" y="2012632"/>
              <a:chExt cx="7471410" cy="3370707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969645" y="5060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同度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845945" y="4679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二度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2722245" y="4298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三度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598545" y="3917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四度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474845" y="3536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五度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351145" y="3155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六度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227445" y="2774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七度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103745" y="2393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八度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980045" y="201263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九度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39622" y="2308860"/>
              <a:ext cx="7575881" cy="3282696"/>
              <a:chOff x="939622" y="2308860"/>
              <a:chExt cx="7575881" cy="3282696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939622" y="535686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3 首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815922" y="497586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6 首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692222" y="4594860"/>
                <a:ext cx="52105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9 首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3524098" y="4213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12 首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4400398" y="3832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15 首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276698" y="3451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18 首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152998" y="3070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21 首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029298" y="2689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24 首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905598" y="2308860"/>
                <a:ext cx="60990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dirty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rPr>
                  <a:t>第 27 首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661410" y="4309110"/>
              <a:ext cx="1211580" cy="615696"/>
              <a:chOff x="3661410" y="4309110"/>
              <a:chExt cx="1211580" cy="615696"/>
            </a:xfrm>
          </p:grpSpPr>
          <p:sp>
            <p:nvSpPr>
              <p:cNvPr id="38" name="TextBox 38"/>
              <p:cNvSpPr txBox="1"/>
              <p:nvPr/>
            </p:nvSpPr>
            <p:spPr>
              <a:xfrm>
                <a:off x="3661410" y="4690110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rPr>
                  <a:t>倒影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4537710" y="4309110"/>
                <a:ext cx="33528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rPr>
                  <a:t>倒影</a:t>
                </a: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7962138" y="278511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无低音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55904" y="6176010"/>
              <a:ext cx="282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每往后一组,追随声部的起点就高一级 →</a:t>
              </a:r>
            </a:p>
          </p:txBody>
        </p:sp>
      </p:grpSp>
      <p:grpSp>
        <p:nvGrpSpPr>
          <p:cNvPr id="50" name="note-v27"/>
          <p:cNvGrpSpPr/>
          <p:nvPr/>
        </p:nvGrpSpPr>
        <p:grpSpPr>
          <a:xfrm>
            <a:off x="8945880" y="2071688"/>
            <a:ext cx="2025015" cy="1336357"/>
            <a:chOff x="8945880" y="2071688"/>
            <a:chExt cx="2025015" cy="1336357"/>
          </a:xfrm>
        </p:grpSpPr>
        <p:grpSp>
          <p:nvGrpSpPr>
            <p:cNvPr id="47" name="Group 47"/>
            <p:cNvGrpSpPr/>
            <p:nvPr/>
          </p:nvGrpSpPr>
          <p:grpSpPr>
            <a:xfrm>
              <a:off x="8975725" y="2071688"/>
              <a:ext cx="222251" cy="200025"/>
              <a:chOff x="8975725" y="2071688"/>
              <a:chExt cx="222251" cy="200025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8975725" y="2105025"/>
                <a:ext cx="222251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222251" h="166688">
                    <a:moveTo>
                      <a:pt x="222251" y="0"/>
                    </a:moveTo>
                    <a:lnTo>
                      <a:pt x="166688" y="0"/>
                    </a:lnTo>
                    <a:lnTo>
                      <a:pt x="166688" y="55563"/>
                    </a:lnTo>
                    <a:lnTo>
                      <a:pt x="111125" y="55563"/>
                    </a:lnTo>
                    <a:lnTo>
                      <a:pt x="111125" y="111125"/>
                    </a:lnTo>
                    <a:lnTo>
                      <a:pt x="55563" y="111125"/>
                    </a:lnTo>
                    <a:lnTo>
                      <a:pt x="55563" y="166688"/>
                    </a:lnTo>
                    <a:lnTo>
                      <a:pt x="0" y="166688"/>
                    </a:ln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9020175" y="2071688"/>
                <a:ext cx="9525" cy="77788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7788">
                    <a:moveTo>
                      <a:pt x="0" y="77788"/>
                    </a:moveTo>
                    <a:lnTo>
                      <a:pt x="0" y="0"/>
                    </a:ln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  <p:sp>
            <p:nvSpPr>
              <p:cNvPr id="46" name="Freeform 46"/>
              <p:cNvSpPr/>
              <p:nvPr/>
            </p:nvSpPr>
            <p:spPr>
              <a:xfrm>
                <a:off x="8986838" y="2071688"/>
                <a:ext cx="66675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33338">
                    <a:moveTo>
                      <a:pt x="0" y="33338"/>
                    </a:moveTo>
                    <a:lnTo>
                      <a:pt x="33338" y="0"/>
                    </a:lnTo>
                    <a:lnTo>
                      <a:pt x="66675" y="33338"/>
                    </a:ln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</p:grpSp>
        <p:sp>
          <p:nvSpPr>
            <p:cNvPr id="48" name="TextBox 48"/>
            <p:cNvSpPr txBox="1"/>
            <p:nvPr/>
          </p:nvSpPr>
          <p:spPr>
            <a:xfrm>
              <a:off x="9307830" y="2085975"/>
              <a:ext cx="142723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 27 首 · 九度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945880" y="2505075"/>
              <a:ext cx="2025015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最后一首卡农,也是唯一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没有低音支撑的一首,只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剩两个声部彼此追逐。</a:t>
              </a:r>
            </a:p>
          </p:txBody>
        </p:sp>
      </p:grpSp>
      <p:grpSp>
        <p:nvGrpSpPr>
          <p:cNvPr id="56" name="note-inversion"/>
          <p:cNvGrpSpPr/>
          <p:nvPr/>
        </p:nvGrpSpPr>
        <p:grpSpPr>
          <a:xfrm>
            <a:off x="8945880" y="3919538"/>
            <a:ext cx="2224345" cy="1336357"/>
            <a:chOff x="8945880" y="3919538"/>
            <a:chExt cx="2224345" cy="1336357"/>
          </a:xfrm>
        </p:grpSpPr>
        <p:grpSp>
          <p:nvGrpSpPr>
            <p:cNvPr id="53" name="Group 53"/>
            <p:cNvGrpSpPr/>
            <p:nvPr/>
          </p:nvGrpSpPr>
          <p:grpSpPr>
            <a:xfrm>
              <a:off x="8997950" y="3919538"/>
              <a:ext cx="177801" cy="200025"/>
              <a:chOff x="8997950" y="3919538"/>
              <a:chExt cx="177801" cy="20002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8997950" y="3919538"/>
                <a:ext cx="177801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00013">
                    <a:moveTo>
                      <a:pt x="0" y="100013"/>
                    </a:moveTo>
                    <a:lnTo>
                      <a:pt x="0" y="66675"/>
                    </a:lnTo>
                    <a:cubicBezTo>
                      <a:pt x="0" y="48263"/>
                      <a:pt x="14926" y="33338"/>
                      <a:pt x="33338" y="33338"/>
                    </a:cubicBezTo>
                    <a:lnTo>
                      <a:pt x="177801" y="33338"/>
                    </a:lnTo>
                    <a:moveTo>
                      <a:pt x="144463" y="0"/>
                    </a:moveTo>
                    <a:lnTo>
                      <a:pt x="177801" y="33338"/>
                    </a:lnTo>
                    <a:lnTo>
                      <a:pt x="144463" y="66675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8997950" y="4019550"/>
                <a:ext cx="177801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00013">
                    <a:moveTo>
                      <a:pt x="177801" y="0"/>
                    </a:moveTo>
                    <a:lnTo>
                      <a:pt x="177801" y="33338"/>
                    </a:lnTo>
                    <a:cubicBezTo>
                      <a:pt x="177801" y="51749"/>
                      <a:pt x="162875" y="66675"/>
                      <a:pt x="144463" y="66675"/>
                    </a:cubicBezTo>
                    <a:lnTo>
                      <a:pt x="0" y="66675"/>
                    </a:lnTo>
                    <a:moveTo>
                      <a:pt x="33338" y="100013"/>
                    </a:moveTo>
                    <a:lnTo>
                      <a:pt x="0" y="66675"/>
                    </a:lnTo>
                    <a:lnTo>
                      <a:pt x="33338" y="33338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</p:grpSp>
        <p:sp>
          <p:nvSpPr>
            <p:cNvPr id="54" name="TextBox 54"/>
            <p:cNvSpPr txBox="1"/>
            <p:nvPr/>
          </p:nvSpPr>
          <p:spPr>
            <a:xfrm>
              <a:off x="9307830" y="3933825"/>
              <a:ext cx="186239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12、15 首 · 倒影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945880" y="4352925"/>
              <a:ext cx="1939290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追随的声部把旋律上下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颠倒着唱:领唱往上走,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它就往下走。</a:t>
              </a:r>
            </a:p>
          </p:txBody>
        </p:sp>
      </p:grpSp>
      <p:grpSp>
        <p:nvGrpSpPr>
          <p:cNvPr id="59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57" name="TextBox 57"/>
            <p:cNvSpPr txBox="1"/>
            <p:nvPr/>
          </p:nvSpPr>
          <p:spPr>
            <a:xfrm>
              <a:off x="566166" y="6611302"/>
              <a:ext cx="189527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来源:Bloomfield 节目单 2016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6001276" cy="836485"/>
            <a:chOff x="557022" y="632460"/>
            <a:chExt cx="6001276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13264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结构 · 放大一级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600127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放大一级:“三度卡农”是怎么追的</a:t>
              </a:r>
            </a:p>
          </p:txBody>
        </p:sp>
      </p:grpSp>
      <p:grpSp>
        <p:nvGrpSpPr>
          <p:cNvPr id="18" name="!!canon"/>
          <p:cNvGrpSpPr/>
          <p:nvPr/>
        </p:nvGrpSpPr>
        <p:grpSpPr>
          <a:xfrm>
            <a:off x="9557766" y="386715"/>
            <a:ext cx="2056066" cy="1172146"/>
            <a:chOff x="9557766" y="386715"/>
            <a:chExt cx="2056066" cy="1172146"/>
          </a:xfrm>
        </p:grpSpPr>
        <p:grpSp>
          <p:nvGrpSpPr>
            <p:cNvPr id="16" name="Group 16"/>
            <p:cNvGrpSpPr/>
            <p:nvPr/>
          </p:nvGrpSpPr>
          <p:grpSpPr>
            <a:xfrm>
              <a:off x="9563100" y="386715"/>
              <a:ext cx="2050732" cy="891540"/>
              <a:chOff x="9563100" y="386715"/>
              <a:chExt cx="2050732" cy="89154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9563100" y="386715"/>
                <a:ext cx="2050732" cy="891540"/>
              </a:xfrm>
              <a:custGeom>
                <a:avLst/>
                <a:gdLst/>
                <a:ahLst/>
                <a:cxnLst/>
                <a:rect l="l" t="t" r="r" b="b"/>
                <a:pathLst>
                  <a:path w="2050732" h="891540">
                    <a:moveTo>
                      <a:pt x="0" y="891540"/>
                    </a:moveTo>
                    <a:lnTo>
                      <a:pt x="0" y="792480"/>
                    </a:lnTo>
                    <a:lnTo>
                      <a:pt x="227648" y="792480"/>
                    </a:lnTo>
                    <a:lnTo>
                      <a:pt x="227648" y="693420"/>
                    </a:lnTo>
                    <a:lnTo>
                      <a:pt x="455295" y="693420"/>
                    </a:lnTo>
                    <a:lnTo>
                      <a:pt x="455295" y="594360"/>
                    </a:lnTo>
                    <a:lnTo>
                      <a:pt x="683895" y="594360"/>
                    </a:lnTo>
                    <a:lnTo>
                      <a:pt x="683895" y="495300"/>
                    </a:lnTo>
                    <a:lnTo>
                      <a:pt x="911543" y="495300"/>
                    </a:lnTo>
                    <a:lnTo>
                      <a:pt x="911543" y="396240"/>
                    </a:lnTo>
                    <a:lnTo>
                      <a:pt x="1139190" y="396240"/>
                    </a:lnTo>
                    <a:lnTo>
                      <a:pt x="1139190" y="297180"/>
                    </a:lnTo>
                    <a:lnTo>
                      <a:pt x="1366838" y="297180"/>
                    </a:lnTo>
                    <a:lnTo>
                      <a:pt x="1366838" y="198120"/>
                    </a:lnTo>
                    <a:lnTo>
                      <a:pt x="1594485" y="198120"/>
                    </a:lnTo>
                    <a:lnTo>
                      <a:pt x="1594485" y="99060"/>
                    </a:lnTo>
                    <a:lnTo>
                      <a:pt x="1823085" y="99060"/>
                    </a:lnTo>
                    <a:lnTo>
                      <a:pt x="1823085" y="0"/>
                    </a:lnTo>
                    <a:lnTo>
                      <a:pt x="2050732" y="0"/>
                    </a:lnTo>
                    <a:lnTo>
                      <a:pt x="2050732" y="891540"/>
                    </a:lnTo>
                    <a:close/>
                  </a:path>
                </a:pathLst>
              </a:custGeom>
              <a:solidFill>
                <a:schemeClr val="lt2"/>
              </a:solidFill>
              <a:ln w="9525">
                <a:solidFill>
                  <a:schemeClr val="accent1">
                    <a:alpha val="60000"/>
                  </a:schemeClr>
                </a:solidFill>
              </a:ln>
            </p:spPr>
          </p:sp>
          <p:grpSp>
            <p:nvGrpSpPr>
              <p:cNvPr id="14" name="Group 14"/>
              <p:cNvGrpSpPr/>
              <p:nvPr/>
            </p:nvGrpSpPr>
            <p:grpSpPr>
              <a:xfrm>
                <a:off x="9567862" y="386715"/>
                <a:ext cx="2041208" cy="821055"/>
                <a:chOff x="9567862" y="386715"/>
                <a:chExt cx="2041208" cy="821055"/>
              </a:xfrm>
            </p:grpSpPr>
            <p:sp>
              <p:nvSpPr>
                <p:cNvPr id="6" name="Rectangle 6"/>
                <p:cNvSpPr/>
                <p:nvPr/>
              </p:nvSpPr>
              <p:spPr>
                <a:xfrm>
                  <a:off x="9567862" y="117919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7" name="Rectangle 7"/>
                <p:cNvSpPr/>
                <p:nvPr/>
              </p:nvSpPr>
              <p:spPr>
                <a:xfrm>
                  <a:off x="9795510" y="108013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8" name="Rectangle 8"/>
                <p:cNvSpPr/>
                <p:nvPr/>
              </p:nvSpPr>
              <p:spPr>
                <a:xfrm>
                  <a:off x="10251758" y="88201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9" name="Rectangle 9"/>
                <p:cNvSpPr/>
                <p:nvPr/>
              </p:nvSpPr>
              <p:spPr>
                <a:xfrm>
                  <a:off x="10479405" y="78295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0" name="Rectangle 10"/>
                <p:cNvSpPr/>
                <p:nvPr/>
              </p:nvSpPr>
              <p:spPr>
                <a:xfrm>
                  <a:off x="10707052" y="68389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1" name="Rectangle 11"/>
                <p:cNvSpPr/>
                <p:nvPr/>
              </p:nvSpPr>
              <p:spPr>
                <a:xfrm>
                  <a:off x="10934700" y="58483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2" name="Rectangle 12"/>
                <p:cNvSpPr/>
                <p:nvPr/>
              </p:nvSpPr>
              <p:spPr>
                <a:xfrm>
                  <a:off x="11162348" y="48577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  <p:sp>
              <p:nvSpPr>
                <p:cNvPr id="13" name="Rectangle 13"/>
                <p:cNvSpPr/>
                <p:nvPr/>
              </p:nvSpPr>
              <p:spPr>
                <a:xfrm>
                  <a:off x="11390948" y="386715"/>
                  <a:ext cx="218123" cy="28575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</p:sp>
          </p:grpSp>
          <p:sp>
            <p:nvSpPr>
              <p:cNvPr id="15" name="Rectangle 15"/>
              <p:cNvSpPr/>
              <p:nvPr/>
            </p:nvSpPr>
            <p:spPr>
              <a:xfrm>
                <a:off x="10023158" y="952500"/>
                <a:ext cx="218123" cy="57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9557766" y="1353502"/>
              <a:ext cx="126162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当前:第 9 首 · 三度</a:t>
              </a:r>
            </a:p>
          </p:txBody>
        </p:sp>
      </p:grpSp>
      <p:grpSp>
        <p:nvGrpSpPr>
          <p:cNvPr id="41" name="voice-follow"/>
          <p:cNvGrpSpPr/>
          <p:nvPr/>
        </p:nvGrpSpPr>
        <p:grpSpPr>
          <a:xfrm>
            <a:off x="563880" y="1565910"/>
            <a:ext cx="10675620" cy="1577340"/>
            <a:chOff x="563880" y="1565910"/>
            <a:chExt cx="10675620" cy="1577340"/>
          </a:xfrm>
        </p:grpSpPr>
        <p:sp>
          <p:nvSpPr>
            <p:cNvPr id="19" name="TextBox 19"/>
            <p:cNvSpPr txBox="1"/>
            <p:nvPr/>
          </p:nvSpPr>
          <p:spPr>
            <a:xfrm>
              <a:off x="563880" y="2352675"/>
              <a:ext cx="110490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追随的声部</a:t>
              </a:r>
            </a:p>
            <a:p>
              <a:pPr algn="l">
                <a:lnSpc>
                  <a:spcPts val="210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晚一步 · 高三度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809750" y="2038350"/>
              <a:ext cx="9429750" cy="1076325"/>
              <a:chOff x="1809750" y="2038350"/>
              <a:chExt cx="9429750" cy="1076325"/>
            </a:xfrm>
          </p:grpSpPr>
          <p:sp>
            <p:nvSpPr>
              <p:cNvPr id="20" name="Line 20"/>
              <p:cNvSpPr/>
              <p:nvPr/>
            </p:nvSpPr>
            <p:spPr>
              <a:xfrm>
                <a:off x="1809750" y="203835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1809750" y="230505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1809750" y="257175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1809750" y="283845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1809750" y="310515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</p:grpSp>
        <p:sp>
          <p:nvSpPr>
            <p:cNvPr id="26" name="Line 26"/>
            <p:cNvSpPr/>
            <p:nvPr/>
          </p:nvSpPr>
          <p:spPr>
            <a:xfrm>
              <a:off x="1905000" y="1809750"/>
              <a:ext cx="9525" cy="1333500"/>
            </a:xfrm>
            <a:custGeom>
              <a:avLst/>
              <a:gdLst/>
              <a:ahLst/>
              <a:cxnLst/>
              <a:rect l="l" t="t" r="r" b="b"/>
              <a:pathLst>
                <a:path w="9525" h="1333500">
                  <a:moveTo>
                    <a:pt x="0" y="0"/>
                  </a:moveTo>
                  <a:lnTo>
                    <a:pt x="0" y="1333500"/>
                  </a:lnTo>
                </a:path>
              </a:pathLst>
            </a:custGeom>
            <a:noFill/>
            <a:ln w="9525">
              <a:solidFill>
                <a:schemeClr val="accent2"/>
              </a:solidFill>
              <a:prstDash val="dash"/>
            </a:ln>
          </p:spPr>
        </p:sp>
        <p:sp>
          <p:nvSpPr>
            <p:cNvPr id="27" name="Line 27"/>
            <p:cNvSpPr/>
            <p:nvPr/>
          </p:nvSpPr>
          <p:spPr>
            <a:xfrm>
              <a:off x="1905000" y="1771650"/>
              <a:ext cx="1571625" cy="9525"/>
            </a:xfrm>
            <a:custGeom>
              <a:avLst/>
              <a:gdLst/>
              <a:ahLst/>
              <a:cxnLst/>
              <a:rect l="l" t="t" r="r" b="b"/>
              <a:pathLst>
                <a:path w="1571625" h="9525">
                  <a:moveTo>
                    <a:pt x="0" y="0"/>
                  </a:moveTo>
                  <a:lnTo>
                    <a:pt x="1571625" y="0"/>
                  </a:lnTo>
                </a:path>
              </a:pathLst>
            </a:custGeom>
            <a:noFill/>
            <a:ln w="14288">
              <a:solidFill>
                <a:schemeClr val="accent2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276094" y="1565910"/>
              <a:ext cx="819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晚一步进来</a:t>
              </a:r>
            </a:p>
          </p:txBody>
        </p:sp>
        <p:sp>
          <p:nvSpPr>
            <p:cNvPr id="29" name="Polyline 29"/>
            <p:cNvSpPr/>
            <p:nvPr/>
          </p:nvSpPr>
          <p:spPr>
            <a:xfrm>
              <a:off x="3476625" y="2171700"/>
              <a:ext cx="6286500" cy="400050"/>
            </a:xfrm>
            <a:custGeom>
              <a:avLst/>
              <a:gdLst/>
              <a:ahLst/>
              <a:cxnLst/>
              <a:rect l="l" t="t" r="r" b="b"/>
              <a:pathLst>
                <a:path w="6286500" h="400050">
                  <a:moveTo>
                    <a:pt x="0" y="400050"/>
                  </a:moveTo>
                  <a:lnTo>
                    <a:pt x="1047750" y="266700"/>
                  </a:lnTo>
                  <a:lnTo>
                    <a:pt x="2095500" y="133350"/>
                  </a:lnTo>
                  <a:lnTo>
                    <a:pt x="3143250" y="400050"/>
                  </a:lnTo>
                  <a:lnTo>
                    <a:pt x="4191000" y="0"/>
                  </a:lnTo>
                  <a:lnTo>
                    <a:pt x="5238750" y="133350"/>
                  </a:lnTo>
                  <a:lnTo>
                    <a:pt x="6286500" y="266700"/>
                  </a:lnTo>
                </a:path>
              </a:pathLst>
            </a:custGeom>
            <a:noFill/>
            <a:ln w="14288">
              <a:solidFill>
                <a:schemeClr val="accent2">
                  <a:alpha val="40000"/>
                </a:schemeClr>
              </a:solidFill>
              <a:prstDash val="dash"/>
            </a:ln>
          </p:spPr>
        </p:sp>
        <p:sp>
          <p:nvSpPr>
            <p:cNvPr id="30" name="Ellipse 30"/>
            <p:cNvSpPr/>
            <p:nvPr/>
          </p:nvSpPr>
          <p:spPr>
            <a:xfrm rot="-1200000">
              <a:off x="3352800" y="2747962"/>
              <a:ext cx="247650" cy="180975"/>
            </a:xfrm>
            <a:prstGeom prst="ellipse">
              <a:avLst/>
            </a:prstGeom>
            <a:noFill/>
            <a:ln w="14288">
              <a:solidFill>
                <a:schemeClr val="accent2"/>
              </a:solidFill>
              <a:prstDash val="sysDot"/>
            </a:ln>
          </p:spPr>
        </p:sp>
        <p:sp>
          <p:nvSpPr>
            <p:cNvPr id="31" name="Line 31"/>
            <p:cNvSpPr/>
            <p:nvPr/>
          </p:nvSpPr>
          <p:spPr>
            <a:xfrm flipV="1">
              <a:off x="3733800" y="2609850"/>
              <a:ext cx="1" cy="247650"/>
            </a:xfrm>
            <a:prstGeom prst="line">
              <a:avLst/>
            </a:prstGeom>
            <a:noFill/>
            <a:ln w="14288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3822954" y="268986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高三度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3329319" y="2044319"/>
              <a:ext cx="6581112" cy="654812"/>
              <a:chOff x="3329319" y="2044319"/>
              <a:chExt cx="6581112" cy="654812"/>
            </a:xfrm>
          </p:grpSpPr>
          <p:sp>
            <p:nvSpPr>
              <p:cNvPr id="33" name="Ellipse 33"/>
              <p:cNvSpPr/>
              <p:nvPr/>
            </p:nvSpPr>
            <p:spPr>
              <a:xfrm rot="-1200000">
                <a:off x="3352800" y="248126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4" name="Ellipse 34"/>
              <p:cNvSpPr/>
              <p:nvPr/>
            </p:nvSpPr>
            <p:spPr>
              <a:xfrm rot="-1200000">
                <a:off x="4400550" y="234791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5" name="Ellipse 35"/>
              <p:cNvSpPr/>
              <p:nvPr/>
            </p:nvSpPr>
            <p:spPr>
              <a:xfrm rot="-1200000">
                <a:off x="5448300" y="221456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 rot="-1200000">
                <a:off x="6496050" y="248126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7" name="Ellipse 37"/>
              <p:cNvSpPr/>
              <p:nvPr/>
            </p:nvSpPr>
            <p:spPr>
              <a:xfrm rot="-1200000">
                <a:off x="7543800" y="208121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8" name="Ellipse 38"/>
              <p:cNvSpPr/>
              <p:nvPr/>
            </p:nvSpPr>
            <p:spPr>
              <a:xfrm rot="-1200000">
                <a:off x="8591550" y="221456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9" name="Ellipse 39"/>
              <p:cNvSpPr/>
              <p:nvPr/>
            </p:nvSpPr>
            <p:spPr>
              <a:xfrm rot="-1200000">
                <a:off x="9639300" y="2347912"/>
                <a:ext cx="247650" cy="1809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</p:grpSp>
      <p:grpSp>
        <p:nvGrpSpPr>
          <p:cNvPr id="58" name="voice-lead"/>
          <p:cNvGrpSpPr/>
          <p:nvPr/>
        </p:nvGrpSpPr>
        <p:grpSpPr>
          <a:xfrm>
            <a:off x="563880" y="3886200"/>
            <a:ext cx="10675620" cy="1076325"/>
            <a:chOff x="563880" y="3886200"/>
            <a:chExt cx="10675620" cy="1076325"/>
          </a:xfrm>
        </p:grpSpPr>
        <p:sp>
          <p:nvSpPr>
            <p:cNvPr id="42" name="TextBox 42"/>
            <p:cNvSpPr txBox="1"/>
            <p:nvPr/>
          </p:nvSpPr>
          <p:spPr>
            <a:xfrm>
              <a:off x="563880" y="4200525"/>
              <a:ext cx="967740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先唱的声部</a:t>
              </a:r>
            </a:p>
            <a:p>
              <a:pPr algn="l">
                <a:lnSpc>
                  <a:spcPts val="210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领唱</a:t>
              </a:r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1809750" y="3886200"/>
              <a:ext cx="9429750" cy="1076325"/>
              <a:chOff x="1809750" y="3886200"/>
              <a:chExt cx="9429750" cy="1076325"/>
            </a:xfrm>
          </p:grpSpPr>
          <p:sp>
            <p:nvSpPr>
              <p:cNvPr id="43" name="Line 43"/>
              <p:cNvSpPr/>
              <p:nvPr/>
            </p:nvSpPr>
            <p:spPr>
              <a:xfrm>
                <a:off x="1809750" y="388620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44" name="Line 44"/>
              <p:cNvSpPr/>
              <p:nvPr/>
            </p:nvSpPr>
            <p:spPr>
              <a:xfrm>
                <a:off x="1809750" y="415290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45" name="Line 45"/>
              <p:cNvSpPr/>
              <p:nvPr/>
            </p:nvSpPr>
            <p:spPr>
              <a:xfrm>
                <a:off x="1809750" y="441960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46" name="Line 46"/>
              <p:cNvSpPr/>
              <p:nvPr/>
            </p:nvSpPr>
            <p:spPr>
              <a:xfrm>
                <a:off x="1809750" y="468630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  <p:sp>
            <p:nvSpPr>
              <p:cNvPr id="47" name="Line 47"/>
              <p:cNvSpPr/>
              <p:nvPr/>
            </p:nvSpPr>
            <p:spPr>
              <a:xfrm>
                <a:off x="1809750" y="4953000"/>
                <a:ext cx="942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429750" h="9525">
                    <a:moveTo>
                      <a:pt x="0" y="0"/>
                    </a:moveTo>
                    <a:lnTo>
                      <a:pt x="942975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50000"/>
                  </a:schemeClr>
                </a:solidFill>
              </a:ln>
            </p:spPr>
          </p:sp>
        </p:grpSp>
        <p:sp>
          <p:nvSpPr>
            <p:cNvPr id="49" name="Polyline 49"/>
            <p:cNvSpPr/>
            <p:nvPr/>
          </p:nvSpPr>
          <p:spPr>
            <a:xfrm>
              <a:off x="1905000" y="4286250"/>
              <a:ext cx="6286500" cy="400050"/>
            </a:xfrm>
            <a:custGeom>
              <a:avLst/>
              <a:gdLst/>
              <a:ahLst/>
              <a:cxnLst/>
              <a:rect l="l" t="t" r="r" b="b"/>
              <a:pathLst>
                <a:path w="6286500" h="400050">
                  <a:moveTo>
                    <a:pt x="0" y="400050"/>
                  </a:moveTo>
                  <a:lnTo>
                    <a:pt x="1047750" y="266700"/>
                  </a:lnTo>
                  <a:lnTo>
                    <a:pt x="2095500" y="133350"/>
                  </a:lnTo>
                  <a:lnTo>
                    <a:pt x="3143250" y="400050"/>
                  </a:lnTo>
                  <a:lnTo>
                    <a:pt x="4191000" y="0"/>
                  </a:lnTo>
                  <a:lnTo>
                    <a:pt x="5238750" y="133350"/>
                  </a:lnTo>
                  <a:lnTo>
                    <a:pt x="6286500" y="266700"/>
                  </a:lnTo>
                </a:path>
              </a:pathLst>
            </a:custGeom>
            <a:noFill/>
            <a:ln w="14288">
              <a:solidFill>
                <a:schemeClr val="accent1">
                  <a:alpha val="35000"/>
                </a:schemeClr>
              </a:solidFill>
              <a:prstDash val="dash"/>
            </a:ln>
          </p:spPr>
        </p:sp>
        <p:grpSp>
          <p:nvGrpSpPr>
            <p:cNvPr id="57" name="Group 57"/>
            <p:cNvGrpSpPr/>
            <p:nvPr/>
          </p:nvGrpSpPr>
          <p:grpSpPr>
            <a:xfrm>
              <a:off x="1757694" y="4158869"/>
              <a:ext cx="6581112" cy="654812"/>
              <a:chOff x="1757694" y="4158869"/>
              <a:chExt cx="6581112" cy="654812"/>
            </a:xfrm>
          </p:grpSpPr>
          <p:sp>
            <p:nvSpPr>
              <p:cNvPr id="50" name="Ellipse 50"/>
              <p:cNvSpPr/>
              <p:nvPr/>
            </p:nvSpPr>
            <p:spPr>
              <a:xfrm rot="-1200000">
                <a:off x="1781175" y="459581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1" name="Ellipse 51"/>
              <p:cNvSpPr/>
              <p:nvPr/>
            </p:nvSpPr>
            <p:spPr>
              <a:xfrm rot="-1200000">
                <a:off x="2828925" y="446246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2" name="Ellipse 52"/>
              <p:cNvSpPr/>
              <p:nvPr/>
            </p:nvSpPr>
            <p:spPr>
              <a:xfrm rot="-1200000">
                <a:off x="3876675" y="432911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3" name="Ellipse 53"/>
              <p:cNvSpPr/>
              <p:nvPr/>
            </p:nvSpPr>
            <p:spPr>
              <a:xfrm rot="-1200000">
                <a:off x="4924425" y="4595813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4" name="Ellipse 54"/>
              <p:cNvSpPr/>
              <p:nvPr/>
            </p:nvSpPr>
            <p:spPr>
              <a:xfrm rot="-1200000">
                <a:off x="5972175" y="419576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5" name="Ellipse 55"/>
              <p:cNvSpPr/>
              <p:nvPr/>
            </p:nvSpPr>
            <p:spPr>
              <a:xfrm rot="-1200000">
                <a:off x="7019925" y="432911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6" name="Ellipse 56"/>
              <p:cNvSpPr/>
              <p:nvPr/>
            </p:nvSpPr>
            <p:spPr>
              <a:xfrm rot="-1200000">
                <a:off x="8067675" y="4462462"/>
                <a:ext cx="247650" cy="1809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</p:grpSp>
      </p:grpSp>
      <p:grpSp>
        <p:nvGrpSpPr>
          <p:cNvPr id="62" name="zoom-explain"/>
          <p:cNvGrpSpPr/>
          <p:nvPr/>
        </p:nvGrpSpPr>
        <p:grpSpPr>
          <a:xfrm>
            <a:off x="563118" y="5384482"/>
            <a:ext cx="9268187" cy="994029"/>
            <a:chOff x="563118" y="5384482"/>
            <a:chExt cx="9268187" cy="994029"/>
          </a:xfrm>
        </p:grpSpPr>
        <p:sp>
          <p:nvSpPr>
            <p:cNvPr id="59" name="TextBox 59"/>
            <p:cNvSpPr txBox="1"/>
            <p:nvPr/>
          </p:nvSpPr>
          <p:spPr>
            <a:xfrm>
              <a:off x="563118" y="5384482"/>
              <a:ext cx="92681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就像轮唱《两只老虎》:后一组晚一步,唱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同一段旋律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。巴赫的变化是让后起的声部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换一个高度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563118" y="5727382"/>
              <a:ext cx="787991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这里高出三度;同度 = 一样高,九度 = 高出九度。两条虚线的</a:t>
              </a:r>
              <a:r>
                <a:rPr lang="zh-CN" sz="16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起伏形状完全一样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66166" y="6173152"/>
              <a:ext cx="278821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示意图(本页整理的简化谱例,不是巴赫原谱)</a:t>
              </a:r>
            </a:p>
          </p:txBody>
        </p:sp>
      </p:grpSp>
      <p:grpSp>
        <p:nvGrpSpPr>
          <p:cNvPr id="65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63" name="TextBox 63"/>
            <p:cNvSpPr txBox="1"/>
            <p:nvPr/>
          </p:nvSpPr>
          <p:spPr>
            <a:xfrm>
              <a:off x="566166" y="6611302"/>
              <a:ext cx="346427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概念来源:Bloomfield 节目单 2016(卡农音程逐首升高)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mc:AlternateContent>
    <mc:Choice Requires="p159">
      <p:transition p14:dur="10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5533057" cy="836485"/>
            <a:chOff x="557022" y="632460"/>
            <a:chExt cx="5533057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11447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地基 · 低音线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5533057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地基:所有变奏共用一条低音线</a:t>
              </a:r>
            </a:p>
          </p:txBody>
        </p:sp>
      </p:grpSp>
      <p:grpSp>
        <p:nvGrpSpPr>
          <p:cNvPr id="33" name="bass-staff"/>
          <p:cNvGrpSpPr/>
          <p:nvPr/>
        </p:nvGrpSpPr>
        <p:grpSpPr>
          <a:xfrm>
            <a:off x="565404" y="1604010"/>
            <a:ext cx="7254621" cy="1752791"/>
            <a:chOff x="565404" y="1604010"/>
            <a:chExt cx="7254621" cy="1752791"/>
          </a:xfrm>
        </p:grpSpPr>
        <p:sp>
          <p:nvSpPr>
            <p:cNvPr id="5" name="TextBox 5"/>
            <p:cNvSpPr txBox="1"/>
            <p:nvPr/>
          </p:nvSpPr>
          <p:spPr>
            <a:xfrm>
              <a:off x="565404" y="1604010"/>
              <a:ext cx="49141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咏叹调低音线的开头八个音(低音谱表,据 Kirkpatrick 1938 版记谱)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857250" y="2095500"/>
              <a:ext cx="6962775" cy="771525"/>
              <a:chOff x="857250" y="2095500"/>
              <a:chExt cx="6962775" cy="771525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857250" y="20955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857250" y="22860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857250" y="24765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857250" y="26670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857250" y="28575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7810500" y="2095500"/>
                <a:ext cx="9525" cy="762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762000">
                    <a:moveTo>
                      <a:pt x="0" y="0"/>
                    </a:moveTo>
                    <a:lnTo>
                      <a:pt x="0" y="762000"/>
                    </a:lnTo>
                  </a:path>
                </a:pathLst>
              </a:custGeom>
              <a:noFill/>
              <a:ln w="11430">
                <a:solidFill>
                  <a:schemeClr val="accent1">
                    <a:alpha val="60000"/>
                  </a:schemeClr>
                </a:solidFill>
              </a:ln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1295400" y="1924050"/>
              <a:ext cx="2695575" cy="285750"/>
            </a:xfrm>
            <a:custGeom>
              <a:avLst/>
              <a:gdLst/>
              <a:ahLst/>
              <a:cxnLst/>
              <a:rect l="l" t="t" r="r" b="b"/>
              <a:pathLst>
                <a:path w="2695575" h="285750">
                  <a:moveTo>
                    <a:pt x="0" y="0"/>
                  </a:moveTo>
                  <a:lnTo>
                    <a:pt x="2695575" y="285750"/>
                  </a:lnTo>
                </a:path>
              </a:pathLst>
            </a:custGeom>
            <a:noFill/>
            <a:ln w="14288">
              <a:solidFill>
                <a:schemeClr val="accent2"/>
              </a:solidFill>
              <a:prstDash val="dash"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184904" y="1908810"/>
              <a:ext cx="16276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前四个音一步步往下走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1295400" y="2095500"/>
              <a:ext cx="5934075" cy="857250"/>
              <a:chOff x="1295400" y="2095500"/>
              <a:chExt cx="5934075" cy="8572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95400" y="209550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105025" y="219075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2914650" y="228600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3724275" y="238125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4533900" y="257175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5343525" y="247650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6153150" y="238125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6962775" y="2762250"/>
                <a:ext cx="266700" cy="190500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1366445" y="3092768"/>
              <a:ext cx="5791985" cy="264033"/>
              <a:chOff x="1366445" y="3092768"/>
              <a:chExt cx="5791985" cy="264033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1366445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2085202" y="3092768"/>
                <a:ext cx="30634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升F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2985695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795320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604945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414570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224195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7033820" y="3092768"/>
                <a:ext cx="1246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G</a:t>
                </a:r>
              </a:p>
            </p:txBody>
          </p:sp>
        </p:grpSp>
      </p:grpSp>
      <p:grpSp>
        <p:nvGrpSpPr>
          <p:cNvPr id="39" name="bwv1087-note"/>
          <p:cNvGrpSpPr/>
          <p:nvPr/>
        </p:nvGrpSpPr>
        <p:grpSpPr>
          <a:xfrm>
            <a:off x="8374380" y="1625594"/>
            <a:ext cx="2682240" cy="1534801"/>
            <a:chOff x="8374380" y="1625594"/>
            <a:chExt cx="2682240" cy="1534801"/>
          </a:xfrm>
        </p:grpSpPr>
        <p:grpSp>
          <p:nvGrpSpPr>
            <p:cNvPr id="36" name="Group 36"/>
            <p:cNvGrpSpPr/>
            <p:nvPr/>
          </p:nvGrpSpPr>
          <p:grpSpPr>
            <a:xfrm>
              <a:off x="8426450" y="1625594"/>
              <a:ext cx="177801" cy="177807"/>
              <a:chOff x="8426450" y="1625594"/>
              <a:chExt cx="177801" cy="177807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426450" y="1636713"/>
                <a:ext cx="16668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66688">
                    <a:moveTo>
                      <a:pt x="0" y="166688"/>
                    </a:moveTo>
                    <a:lnTo>
                      <a:pt x="111125" y="55563"/>
                    </a:lnTo>
                    <a:moveTo>
                      <a:pt x="111125" y="0"/>
                    </a:moveTo>
                    <a:lnTo>
                      <a:pt x="111125" y="55563"/>
                    </a:lnTo>
                    <a:lnTo>
                      <a:pt x="166688" y="55563"/>
                    </a:lnTo>
                    <a:moveTo>
                      <a:pt x="66675" y="44450"/>
                    </a:moveTo>
                    <a:lnTo>
                      <a:pt x="66675" y="100013"/>
                    </a:lnTo>
                    <a:lnTo>
                      <a:pt x="122238" y="100013"/>
                    </a:lnTo>
                    <a:moveTo>
                      <a:pt x="22225" y="88900"/>
                    </a:moveTo>
                    <a:lnTo>
                      <a:pt x="22225" y="144463"/>
                    </a:lnTo>
                    <a:lnTo>
                      <a:pt x="77788" y="144463"/>
                    </a:lnTo>
                    <a:moveTo>
                      <a:pt x="22225" y="88900"/>
                    </a:moveTo>
                    <a:lnTo>
                      <a:pt x="66675" y="44450"/>
                    </a:lnTo>
                    <a:lnTo>
                      <a:pt x="111125" y="0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504238" y="1625594"/>
                <a:ext cx="100013" cy="155581"/>
              </a:xfrm>
              <a:custGeom>
                <a:avLst/>
                <a:gdLst/>
                <a:ahLst/>
                <a:cxnLst/>
                <a:rect l="l" t="t" r="r" b="b"/>
                <a:pathLst>
                  <a:path w="100013" h="155581">
                    <a:moveTo>
                      <a:pt x="88900" y="66681"/>
                    </a:moveTo>
                    <a:cubicBezTo>
                      <a:pt x="95990" y="59614"/>
                      <a:pt x="100013" y="49846"/>
                      <a:pt x="100013" y="39055"/>
                    </a:cubicBezTo>
                    <a:cubicBezTo>
                      <a:pt x="100010" y="28694"/>
                      <a:pt x="95890" y="18758"/>
                      <a:pt x="88560" y="11435"/>
                    </a:cubicBezTo>
                    <a:cubicBezTo>
                      <a:pt x="81231" y="4111"/>
                      <a:pt x="71291" y="0"/>
                      <a:pt x="60930" y="6"/>
                    </a:cubicBezTo>
                    <a:cubicBezTo>
                      <a:pt x="50151" y="6"/>
                      <a:pt x="40405" y="4084"/>
                      <a:pt x="33338" y="11118"/>
                    </a:cubicBezTo>
                    <a:moveTo>
                      <a:pt x="0" y="155581"/>
                    </a:moveTo>
                    <a:lnTo>
                      <a:pt x="44450" y="111131"/>
                    </a:lnTo>
                    <a:lnTo>
                      <a:pt x="88900" y="66681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8736330" y="16287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这八个音还有下文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374380" y="2009775"/>
              <a:ext cx="2682240" cy="11506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巴赫在自用的初版印本末页,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手写了十四首卡农(BWV 1087),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全都建在这八个低音上;这本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自用本 1974 年才被发现。</a:t>
              </a:r>
            </a:p>
          </p:txBody>
        </p:sp>
      </p:grpSp>
      <p:grpSp>
        <p:nvGrpSpPr>
          <p:cNvPr id="53" name="bar-map"/>
          <p:cNvGrpSpPr/>
          <p:nvPr/>
        </p:nvGrpSpPr>
        <p:grpSpPr>
          <a:xfrm>
            <a:off x="565404" y="3642360"/>
            <a:ext cx="11055096" cy="1086041"/>
            <a:chOff x="565404" y="3642360"/>
            <a:chExt cx="11055096" cy="1086041"/>
          </a:xfrm>
        </p:grpSpPr>
        <p:sp>
          <p:nvSpPr>
            <p:cNvPr id="40" name="TextBox 40"/>
            <p:cNvSpPr txBox="1"/>
            <p:nvPr/>
          </p:nvSpPr>
          <p:spPr>
            <a:xfrm>
              <a:off x="565404" y="3642360"/>
              <a:ext cx="30734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小节的和声地图:每首变奏都照这张图走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662663" y="3642360"/>
              <a:ext cx="2866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前半 16 小节 | 后半 16 小节(各奏两遍)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571500" y="3924300"/>
              <a:ext cx="276225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3333750" y="3924300"/>
              <a:ext cx="2762250" cy="381000"/>
            </a:xfrm>
            <a:prstGeom prst="rect">
              <a:avLst/>
            </a:prstGeom>
            <a:solidFill>
              <a:srgbClr val="D9CBB0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6096000" y="3924300"/>
              <a:ext cx="2762250" cy="381000"/>
            </a:xfrm>
            <a:prstGeom prst="rect">
              <a:avLst/>
            </a:prstGeom>
            <a:solidFill>
              <a:srgbClr val="4F6A80">
                <a:alpha val="35000"/>
              </a:srgbClr>
            </a:solidFill>
            <a:ln>
              <a:noFill/>
            </a:ln>
          </p:spPr>
        </p:sp>
        <p:sp>
          <p:nvSpPr>
            <p:cNvPr id="45" name="Rectangle 45"/>
            <p:cNvSpPr/>
            <p:nvPr/>
          </p:nvSpPr>
          <p:spPr>
            <a:xfrm>
              <a:off x="8858250" y="3924300"/>
              <a:ext cx="2762250" cy="38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Freeform 46"/>
            <p:cNvSpPr/>
            <p:nvPr/>
          </p:nvSpPr>
          <p:spPr>
            <a:xfrm>
              <a:off x="916781" y="3924300"/>
              <a:ext cx="10358438" cy="381000"/>
            </a:xfrm>
            <a:custGeom>
              <a:avLst/>
              <a:gdLst/>
              <a:ahLst/>
              <a:cxnLst/>
              <a:rect l="l" t="t" r="r" b="b"/>
              <a:pathLst>
                <a:path w="10358438" h="381000">
                  <a:moveTo>
                    <a:pt x="0" y="0"/>
                  </a:moveTo>
                  <a:lnTo>
                    <a:pt x="0" y="381000"/>
                  </a:lnTo>
                  <a:moveTo>
                    <a:pt x="345281" y="0"/>
                  </a:moveTo>
                  <a:lnTo>
                    <a:pt x="345281" y="381000"/>
                  </a:lnTo>
                  <a:moveTo>
                    <a:pt x="690562" y="0"/>
                  </a:moveTo>
                  <a:lnTo>
                    <a:pt x="690562" y="381000"/>
                  </a:lnTo>
                  <a:moveTo>
                    <a:pt x="1035844" y="0"/>
                  </a:moveTo>
                  <a:lnTo>
                    <a:pt x="1035844" y="381000"/>
                  </a:lnTo>
                  <a:moveTo>
                    <a:pt x="1381125" y="0"/>
                  </a:moveTo>
                  <a:lnTo>
                    <a:pt x="1381125" y="381000"/>
                  </a:lnTo>
                  <a:moveTo>
                    <a:pt x="1726406" y="0"/>
                  </a:moveTo>
                  <a:lnTo>
                    <a:pt x="1726406" y="381000"/>
                  </a:lnTo>
                  <a:moveTo>
                    <a:pt x="2071688" y="0"/>
                  </a:moveTo>
                  <a:lnTo>
                    <a:pt x="2071688" y="381000"/>
                  </a:lnTo>
                  <a:moveTo>
                    <a:pt x="2762250" y="0"/>
                  </a:moveTo>
                  <a:lnTo>
                    <a:pt x="2762250" y="381000"/>
                  </a:lnTo>
                  <a:moveTo>
                    <a:pt x="3107531" y="0"/>
                  </a:moveTo>
                  <a:lnTo>
                    <a:pt x="3107531" y="381000"/>
                  </a:lnTo>
                  <a:moveTo>
                    <a:pt x="3452812" y="0"/>
                  </a:moveTo>
                  <a:lnTo>
                    <a:pt x="3452812" y="381000"/>
                  </a:lnTo>
                  <a:moveTo>
                    <a:pt x="3798094" y="0"/>
                  </a:moveTo>
                  <a:lnTo>
                    <a:pt x="3798094" y="381000"/>
                  </a:lnTo>
                  <a:moveTo>
                    <a:pt x="4143375" y="0"/>
                  </a:moveTo>
                  <a:lnTo>
                    <a:pt x="4143375" y="381000"/>
                  </a:lnTo>
                  <a:moveTo>
                    <a:pt x="4488656" y="0"/>
                  </a:moveTo>
                  <a:lnTo>
                    <a:pt x="4488656" y="381000"/>
                  </a:lnTo>
                  <a:moveTo>
                    <a:pt x="4833938" y="0"/>
                  </a:moveTo>
                  <a:lnTo>
                    <a:pt x="4833938" y="381000"/>
                  </a:lnTo>
                  <a:moveTo>
                    <a:pt x="5524500" y="0"/>
                  </a:moveTo>
                  <a:lnTo>
                    <a:pt x="5524500" y="381000"/>
                  </a:lnTo>
                  <a:moveTo>
                    <a:pt x="5869781" y="0"/>
                  </a:moveTo>
                  <a:lnTo>
                    <a:pt x="5869781" y="381000"/>
                  </a:lnTo>
                  <a:moveTo>
                    <a:pt x="6215062" y="0"/>
                  </a:moveTo>
                  <a:lnTo>
                    <a:pt x="6215062" y="381000"/>
                  </a:lnTo>
                  <a:moveTo>
                    <a:pt x="6560344" y="0"/>
                  </a:moveTo>
                  <a:lnTo>
                    <a:pt x="6560344" y="381000"/>
                  </a:lnTo>
                  <a:moveTo>
                    <a:pt x="6905625" y="0"/>
                  </a:moveTo>
                  <a:lnTo>
                    <a:pt x="6905625" y="381000"/>
                  </a:lnTo>
                  <a:moveTo>
                    <a:pt x="7250906" y="0"/>
                  </a:moveTo>
                  <a:lnTo>
                    <a:pt x="7250906" y="381000"/>
                  </a:lnTo>
                  <a:moveTo>
                    <a:pt x="7596188" y="0"/>
                  </a:moveTo>
                  <a:lnTo>
                    <a:pt x="7596188" y="381000"/>
                  </a:lnTo>
                  <a:moveTo>
                    <a:pt x="8286750" y="0"/>
                  </a:moveTo>
                  <a:lnTo>
                    <a:pt x="8286750" y="381000"/>
                  </a:lnTo>
                  <a:moveTo>
                    <a:pt x="8632031" y="0"/>
                  </a:moveTo>
                  <a:lnTo>
                    <a:pt x="8632031" y="381000"/>
                  </a:lnTo>
                  <a:moveTo>
                    <a:pt x="8977312" y="0"/>
                  </a:moveTo>
                  <a:lnTo>
                    <a:pt x="8977312" y="381000"/>
                  </a:lnTo>
                  <a:moveTo>
                    <a:pt x="9322594" y="0"/>
                  </a:moveTo>
                  <a:lnTo>
                    <a:pt x="9322594" y="381000"/>
                  </a:lnTo>
                  <a:moveTo>
                    <a:pt x="9667875" y="0"/>
                  </a:moveTo>
                  <a:lnTo>
                    <a:pt x="9667875" y="381000"/>
                  </a:lnTo>
                  <a:moveTo>
                    <a:pt x="10013156" y="0"/>
                  </a:moveTo>
                  <a:lnTo>
                    <a:pt x="10013156" y="381000"/>
                  </a:lnTo>
                  <a:moveTo>
                    <a:pt x="10358438" y="0"/>
                  </a:moveTo>
                  <a:lnTo>
                    <a:pt x="10358438" y="381000"/>
                  </a:lnTo>
                </a:path>
              </a:pathLst>
            </a:custGeom>
            <a:noFill/>
            <a:ln w="14288">
              <a:solidFill>
                <a:srgbClr val="F4EFE4"/>
              </a:solidFill>
            </a:ln>
          </p:spPr>
        </p:sp>
        <p:sp>
          <p:nvSpPr>
            <p:cNvPr id="47" name="Line 47"/>
            <p:cNvSpPr/>
            <p:nvPr/>
          </p:nvSpPr>
          <p:spPr>
            <a:xfrm>
              <a:off x="6096000" y="3848100"/>
              <a:ext cx="9525" cy="533400"/>
            </a:xfrm>
            <a:custGeom>
              <a:avLst/>
              <a:gdLst/>
              <a:ahLst/>
              <a:cxnLst/>
              <a:rect l="l" t="t" r="r" b="b"/>
              <a:pathLst>
                <a:path w="9525" h="533400">
                  <a:moveTo>
                    <a:pt x="0" y="0"/>
                  </a:moveTo>
                  <a:lnTo>
                    <a:pt x="0" y="53340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1214910" y="4464368"/>
              <a:ext cx="9862136" cy="264033"/>
              <a:chOff x="1214910" y="4464368"/>
              <a:chExt cx="9862136" cy="264033"/>
            </a:xfrm>
          </p:grpSpPr>
          <p:sp>
            <p:nvSpPr>
              <p:cNvPr id="48" name="TextBox 48"/>
              <p:cNvSpPr txBox="1"/>
              <p:nvPr/>
            </p:nvSpPr>
            <p:spPr>
              <a:xfrm>
                <a:off x="1214910" y="4464368"/>
                <a:ext cx="14754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1–8 小节 → </a:t>
                </a:r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G 大调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3927182" y="4464368"/>
                <a:ext cx="15753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9–16 小节 → </a:t>
                </a:r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 大调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6644045" y="4464368"/>
                <a:ext cx="166616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17–24 小节 → </a:t>
                </a:r>
                <a:r>
                  <a:rPr lang="zh-CN" sz="1350" b="1" dirty="0">
                    <a:solidFill>
                      <a:srgbClr val="4F6A80"/>
                    </a:solidFill>
                    <a:latin typeface="+mn-lt"/>
                    <a:ea typeface="+mn-ea"/>
                    <a:cs typeface="+mn-cs"/>
                  </a:rPr>
                  <a:t>e 小调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9401705" y="4464368"/>
                <a:ext cx="167534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 xml:space="preserve">25–32 小节 → </a:t>
                </a:r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G 大调</a:t>
                </a:r>
              </a:p>
            </p:txBody>
          </p:sp>
        </p:grpSp>
      </p:grpSp>
      <p:grpSp>
        <p:nvGrpSpPr>
          <p:cNvPr id="58" name="bass-takeaway"/>
          <p:cNvGrpSpPr/>
          <p:nvPr/>
        </p:nvGrpSpPr>
        <p:grpSpPr>
          <a:xfrm>
            <a:off x="571500" y="5067300"/>
            <a:ext cx="11049000" cy="1181100"/>
            <a:chOff x="571500" y="5067300"/>
            <a:chExt cx="11049000" cy="1181100"/>
          </a:xfrm>
        </p:grpSpPr>
        <p:sp>
          <p:nvSpPr>
            <p:cNvPr id="54" name="Rectangle 54"/>
            <p:cNvSpPr/>
            <p:nvPr/>
          </p:nvSpPr>
          <p:spPr>
            <a:xfrm>
              <a:off x="571500" y="5067300"/>
              <a:ext cx="11049000" cy="1181100"/>
            </a:xfrm>
            <a:prstGeom prst="rect">
              <a:avLst/>
            </a:prstGeom>
            <a:solidFill>
              <a:schemeClr val="accent1">
                <a:alpha val="6000"/>
              </a:schemeClr>
            </a:solidFill>
            <a:ln>
              <a:noFill/>
            </a:ln>
          </p:spPr>
        </p:sp>
        <p:sp>
          <p:nvSpPr>
            <p:cNvPr id="55" name="Rectangle 55"/>
            <p:cNvSpPr/>
            <p:nvPr/>
          </p:nvSpPr>
          <p:spPr>
            <a:xfrm>
              <a:off x="571500" y="5067300"/>
              <a:ext cx="38100" cy="1181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828294" y="5294948"/>
              <a:ext cx="72519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巴赫变奏的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不是咏叹调的旋律</a:t>
              </a:r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,而是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每小节低音线暗示的和声</a:t>
              </a:r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29818" y="5765482"/>
              <a:ext cx="94458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 30 个变奏的旋律可以听起来毫不相像,却都踩在同一条地基上——这正是“对称建筑”的秘密。</a:t>
              </a:r>
            </a:p>
          </p:txBody>
        </p:sp>
      </p:grpSp>
      <p:grpSp>
        <p:nvGrpSpPr>
          <p:cNvPr id="61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59" name="TextBox 59"/>
            <p:cNvSpPr txBox="1"/>
            <p:nvPr/>
          </p:nvSpPr>
          <p:spPr>
            <a:xfrm>
              <a:off x="566166" y="6611302"/>
              <a:ext cx="824208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来源:Bloomfield 节目单 2016;Tafelmusik(Nediger);维基百科转引 Kirkpatrick 1938;Crean 2010;Boston Baroque(Pearlman)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7067436" cy="836485"/>
            <a:chOff x="557022" y="632460"/>
            <a:chExt cx="7067436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9006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转折与阴影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706743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第 16 首翻开后半,三首小调是三处阴影</a:t>
              </a:r>
            </a:p>
          </p:txBody>
        </p:sp>
      </p:grpSp>
      <p:grpSp>
        <p:nvGrpSpPr>
          <p:cNvPr id="8" name="turn-label"/>
          <p:cNvGrpSpPr/>
          <p:nvPr/>
        </p:nvGrpSpPr>
        <p:grpSpPr>
          <a:xfrm>
            <a:off x="4002976" y="1751648"/>
            <a:ext cx="3957447" cy="1010602"/>
            <a:chOff x="4002976" y="1751648"/>
            <a:chExt cx="3957447" cy="1010602"/>
          </a:xfrm>
        </p:grpSpPr>
        <p:sp>
          <p:nvSpPr>
            <p:cNvPr id="5" name="TextBox 5"/>
            <p:cNvSpPr txBox="1"/>
            <p:nvPr/>
          </p:nvSpPr>
          <p:spPr>
            <a:xfrm>
              <a:off x="4002976" y="175164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第 16 首 · 法国序曲 =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后半的大门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79798" y="2162175"/>
              <a:ext cx="30038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紧接在第一首小调(第 15 首)之后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981700" y="245745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</p:grpSp>
      <p:grpSp>
        <p:nvGrpSpPr>
          <p:cNvPr id="82" name="var-strip"/>
          <p:cNvGrpSpPr/>
          <p:nvPr/>
        </p:nvGrpSpPr>
        <p:grpSpPr>
          <a:xfrm>
            <a:off x="565404" y="2838450"/>
            <a:ext cx="10826496" cy="990600"/>
            <a:chOff x="565404" y="2838450"/>
            <a:chExt cx="10826496" cy="990600"/>
          </a:xfrm>
        </p:grpSpPr>
        <p:sp>
          <p:nvSpPr>
            <p:cNvPr id="9" name="TextBox 9"/>
            <p:cNvSpPr txBox="1"/>
            <p:nvPr/>
          </p:nvSpPr>
          <p:spPr>
            <a:xfrm>
              <a:off x="565404" y="2880360"/>
              <a:ext cx="27907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个变奏,从左到右(红色短线 = 卡农)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5981700" y="2838450"/>
              <a:ext cx="9525" cy="990600"/>
            </a:xfrm>
            <a:custGeom>
              <a:avLst/>
              <a:gdLst/>
              <a:ahLst/>
              <a:cxnLst/>
              <a:rect l="l" t="t" r="r" b="b"/>
              <a:pathLst>
                <a:path w="9525" h="990600">
                  <a:moveTo>
                    <a:pt x="0" y="0"/>
                  </a:moveTo>
                  <a:lnTo>
                    <a:pt x="0" y="9906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  <a:prstDash val="dash"/>
            </a:ln>
          </p:spPr>
        </p:sp>
        <p:grpSp>
          <p:nvGrpSpPr>
            <p:cNvPr id="71" name="Group 71"/>
            <p:cNvGrpSpPr/>
            <p:nvPr/>
          </p:nvGrpSpPr>
          <p:grpSpPr>
            <a:xfrm>
              <a:off x="571500" y="3143250"/>
              <a:ext cx="10820400" cy="571500"/>
              <a:chOff x="571500" y="3143250"/>
              <a:chExt cx="108204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715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675921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3" name="Rectangle 13"/>
              <p:cNvSpPr/>
              <p:nvPr/>
            </p:nvSpPr>
            <p:spPr>
              <a:xfrm>
                <a:off x="9239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028346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5" name="Rectangle 15"/>
              <p:cNvSpPr/>
              <p:nvPr/>
            </p:nvSpPr>
            <p:spPr>
              <a:xfrm>
                <a:off x="12763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380771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7" name="Rectangle 17"/>
              <p:cNvSpPr/>
              <p:nvPr/>
            </p:nvSpPr>
            <p:spPr>
              <a:xfrm>
                <a:off x="16287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733196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9" name="Rectangle 19"/>
              <p:cNvSpPr/>
              <p:nvPr/>
            </p:nvSpPr>
            <p:spPr>
              <a:xfrm>
                <a:off x="19812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2085621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23336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2438046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26860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2790471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30384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3142896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33909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3495321" y="3356610"/>
                <a:ext cx="1054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37433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38011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40957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41535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11</a:t>
                </a:r>
              </a:p>
            </p:txBody>
          </p:sp>
          <p:sp>
            <p:nvSpPr>
              <p:cNvPr id="33" name="Rectangle 33"/>
              <p:cNvSpPr/>
              <p:nvPr/>
            </p:nvSpPr>
            <p:spPr>
              <a:xfrm>
                <a:off x="44481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450595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12</a:t>
                </a:r>
              </a:p>
            </p:txBody>
          </p:sp>
          <p:sp>
            <p:nvSpPr>
              <p:cNvPr id="35" name="Rectangle 35"/>
              <p:cNvSpPr/>
              <p:nvPr/>
            </p:nvSpPr>
            <p:spPr>
              <a:xfrm>
                <a:off x="48006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485837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13</a:t>
                </a:r>
              </a:p>
            </p:txBody>
          </p:sp>
          <p:sp>
            <p:nvSpPr>
              <p:cNvPr id="37" name="Rectangle 37"/>
              <p:cNvSpPr/>
              <p:nvPr/>
            </p:nvSpPr>
            <p:spPr>
              <a:xfrm>
                <a:off x="51530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52108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14</a:t>
                </a:r>
              </a:p>
            </p:txBody>
          </p:sp>
          <p:sp>
            <p:nvSpPr>
              <p:cNvPr id="39" name="Rectangle 39"/>
              <p:cNvSpPr/>
              <p:nvPr/>
            </p:nvSpPr>
            <p:spPr>
              <a:xfrm>
                <a:off x="55054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rgbClr val="4F6A80"/>
              </a:solidFill>
              <a:ln>
                <a:noFill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55632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15</a:t>
                </a:r>
              </a:p>
            </p:txBody>
          </p:sp>
          <p:sp>
            <p:nvSpPr>
              <p:cNvPr id="41" name="Rectangle 41"/>
              <p:cNvSpPr/>
              <p:nvPr/>
            </p:nvSpPr>
            <p:spPr>
              <a:xfrm>
                <a:off x="61436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62014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16</a:t>
                </a:r>
              </a:p>
            </p:txBody>
          </p:sp>
          <p:sp>
            <p:nvSpPr>
              <p:cNvPr id="43" name="Rectangle 43"/>
              <p:cNvSpPr/>
              <p:nvPr/>
            </p:nvSpPr>
            <p:spPr>
              <a:xfrm>
                <a:off x="64960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65538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17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68484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690625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18</a:t>
                </a:r>
              </a:p>
            </p:txBody>
          </p:sp>
          <p:sp>
            <p:nvSpPr>
              <p:cNvPr id="47" name="Rectangle 47"/>
              <p:cNvSpPr/>
              <p:nvPr/>
            </p:nvSpPr>
            <p:spPr>
              <a:xfrm>
                <a:off x="72009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725867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19</a:t>
                </a:r>
              </a:p>
            </p:txBody>
          </p:sp>
          <p:sp>
            <p:nvSpPr>
              <p:cNvPr id="49" name="Rectangle 49"/>
              <p:cNvSpPr/>
              <p:nvPr/>
            </p:nvSpPr>
            <p:spPr>
              <a:xfrm>
                <a:off x="75533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76111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20</a:t>
                </a:r>
              </a:p>
            </p:txBody>
          </p:sp>
          <p:sp>
            <p:nvSpPr>
              <p:cNvPr id="51" name="Rectangle 51"/>
              <p:cNvSpPr/>
              <p:nvPr/>
            </p:nvSpPr>
            <p:spPr>
              <a:xfrm>
                <a:off x="79057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rgbClr val="4F6A80"/>
              </a:solidFill>
              <a:ln>
                <a:noFill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79635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21</a:t>
                </a:r>
              </a:p>
            </p:txBody>
          </p:sp>
          <p:sp>
            <p:nvSpPr>
              <p:cNvPr id="53" name="Rectangle 53"/>
              <p:cNvSpPr/>
              <p:nvPr/>
            </p:nvSpPr>
            <p:spPr>
              <a:xfrm>
                <a:off x="82581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831595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22</a:t>
                </a:r>
              </a:p>
            </p:txBody>
          </p:sp>
          <p:sp>
            <p:nvSpPr>
              <p:cNvPr id="55" name="Rectangle 55"/>
              <p:cNvSpPr/>
              <p:nvPr/>
            </p:nvSpPr>
            <p:spPr>
              <a:xfrm>
                <a:off x="86106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866837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23</a:t>
                </a:r>
              </a:p>
            </p:txBody>
          </p:sp>
          <p:sp>
            <p:nvSpPr>
              <p:cNvPr id="57" name="Rectangle 57"/>
              <p:cNvSpPr/>
              <p:nvPr/>
            </p:nvSpPr>
            <p:spPr>
              <a:xfrm>
                <a:off x="89630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0208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24</a:t>
                </a:r>
              </a:p>
            </p:txBody>
          </p:sp>
          <p:sp>
            <p:nvSpPr>
              <p:cNvPr id="59" name="Rectangle 59"/>
              <p:cNvSpPr/>
              <p:nvPr/>
            </p:nvSpPr>
            <p:spPr>
              <a:xfrm>
                <a:off x="93154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rgbClr val="4F6A80"/>
              </a:solidFill>
              <a:ln>
                <a:noFill/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93732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25</a:t>
                </a:r>
              </a:p>
            </p:txBody>
          </p:sp>
          <p:sp>
            <p:nvSpPr>
              <p:cNvPr id="61" name="Rectangle 61"/>
              <p:cNvSpPr/>
              <p:nvPr/>
            </p:nvSpPr>
            <p:spPr>
              <a:xfrm>
                <a:off x="96678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62" name="TextBox 62"/>
              <p:cNvSpPr txBox="1"/>
              <p:nvPr/>
            </p:nvSpPr>
            <p:spPr>
              <a:xfrm>
                <a:off x="972565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26</a:t>
                </a:r>
              </a:p>
            </p:txBody>
          </p:sp>
          <p:sp>
            <p:nvSpPr>
              <p:cNvPr id="63" name="Rectangle 63"/>
              <p:cNvSpPr/>
              <p:nvPr/>
            </p:nvSpPr>
            <p:spPr>
              <a:xfrm>
                <a:off x="1002030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1007807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27</a:t>
                </a:r>
              </a:p>
            </p:txBody>
          </p:sp>
          <p:sp>
            <p:nvSpPr>
              <p:cNvPr id="65" name="Rectangle 65"/>
              <p:cNvSpPr/>
              <p:nvPr/>
            </p:nvSpPr>
            <p:spPr>
              <a:xfrm>
                <a:off x="1037272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1043050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28</a:t>
                </a:r>
              </a:p>
            </p:txBody>
          </p:sp>
          <p:sp>
            <p:nvSpPr>
              <p:cNvPr id="67" name="Rectangle 67"/>
              <p:cNvSpPr/>
              <p:nvPr/>
            </p:nvSpPr>
            <p:spPr>
              <a:xfrm>
                <a:off x="10725150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10782925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29</a:t>
                </a:r>
              </a:p>
            </p:txBody>
          </p:sp>
          <p:sp>
            <p:nvSpPr>
              <p:cNvPr id="69" name="Rectangle 69"/>
              <p:cNvSpPr/>
              <p:nvPr/>
            </p:nvSpPr>
            <p:spPr>
              <a:xfrm>
                <a:off x="11077575" y="3143250"/>
                <a:ext cx="314325" cy="571500"/>
              </a:xfrm>
              <a:prstGeom prst="roundRect">
                <a:avLst>
                  <a:gd name="adj" fmla="val 9091"/>
                </a:avLst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11135350" y="3356610"/>
                <a:ext cx="19877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30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1276350" y="3743325"/>
              <a:ext cx="9058275" cy="38100"/>
              <a:chOff x="1276350" y="3743325"/>
              <a:chExt cx="9058275" cy="38100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1276350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3" name="Rectangle 73"/>
              <p:cNvSpPr/>
              <p:nvPr/>
            </p:nvSpPr>
            <p:spPr>
              <a:xfrm>
                <a:off x="2333625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4" name="Rectangle 74"/>
              <p:cNvSpPr/>
              <p:nvPr/>
            </p:nvSpPr>
            <p:spPr>
              <a:xfrm>
                <a:off x="3390900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5" name="Rectangle 75"/>
              <p:cNvSpPr/>
              <p:nvPr/>
            </p:nvSpPr>
            <p:spPr>
              <a:xfrm>
                <a:off x="4448175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6" name="Rectangle 76"/>
              <p:cNvSpPr/>
              <p:nvPr/>
            </p:nvSpPr>
            <p:spPr>
              <a:xfrm>
                <a:off x="5505450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7" name="Rectangle 77"/>
              <p:cNvSpPr/>
              <p:nvPr/>
            </p:nvSpPr>
            <p:spPr>
              <a:xfrm>
                <a:off x="6848475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8" name="Rectangle 78"/>
              <p:cNvSpPr/>
              <p:nvPr/>
            </p:nvSpPr>
            <p:spPr>
              <a:xfrm>
                <a:off x="7905750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79" name="Rectangle 79"/>
              <p:cNvSpPr/>
              <p:nvPr/>
            </p:nvSpPr>
            <p:spPr>
              <a:xfrm>
                <a:off x="8963025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80" name="Rectangle 80"/>
              <p:cNvSpPr/>
              <p:nvPr/>
            </p:nvSpPr>
            <p:spPr>
              <a:xfrm>
                <a:off x="10020300" y="3743325"/>
                <a:ext cx="314325" cy="381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</p:grpSp>
      <p:grpSp>
        <p:nvGrpSpPr>
          <p:cNvPr id="86" name="note-v15"/>
          <p:cNvGrpSpPr/>
          <p:nvPr/>
        </p:nvGrpSpPr>
        <p:grpSpPr>
          <a:xfrm>
            <a:off x="3840480" y="3905250"/>
            <a:ext cx="2089023" cy="1528001"/>
            <a:chOff x="3840480" y="3905250"/>
            <a:chExt cx="2089023" cy="1528001"/>
          </a:xfrm>
        </p:grpSpPr>
        <p:sp>
          <p:nvSpPr>
            <p:cNvPr id="83" name="Line 83"/>
            <p:cNvSpPr/>
            <p:nvPr/>
          </p:nvSpPr>
          <p:spPr>
            <a:xfrm>
              <a:off x="5662612" y="39052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14288">
              <a:solidFill>
                <a:srgbClr val="4F6A80"/>
              </a:solidFill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3840480" y="4276725"/>
              <a:ext cx="20330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4F6A80"/>
                  </a:solidFill>
                  <a:latin typeface="+mn-lt"/>
                  <a:ea typeface="+mn-ea"/>
                  <a:cs typeface="+mn-cs"/>
                </a:rPr>
                <a:t>第 15 首 · 第一处阴影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3841242" y="4635818"/>
              <a:ext cx="2088261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全曲第一首小调;它同时是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五度卡农,而且是倒影卡农,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前半在这里收住。</a:t>
              </a:r>
            </a:p>
          </p:txBody>
        </p:sp>
      </p:grpSp>
      <p:grpSp>
        <p:nvGrpSpPr>
          <p:cNvPr id="90" name="note-v21"/>
          <p:cNvGrpSpPr/>
          <p:nvPr/>
        </p:nvGrpSpPr>
        <p:grpSpPr>
          <a:xfrm>
            <a:off x="6697980" y="3905250"/>
            <a:ext cx="1629166" cy="1261301"/>
            <a:chOff x="6697980" y="3905250"/>
            <a:chExt cx="1629166" cy="1261301"/>
          </a:xfrm>
        </p:grpSpPr>
        <p:sp>
          <p:nvSpPr>
            <p:cNvPr id="87" name="Line 87"/>
            <p:cNvSpPr/>
            <p:nvPr/>
          </p:nvSpPr>
          <p:spPr>
            <a:xfrm>
              <a:off x="8062912" y="39052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14288">
              <a:solidFill>
                <a:srgbClr val="4F6A80"/>
              </a:solidFill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6697980" y="4276725"/>
              <a:ext cx="162916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4F6A80"/>
                  </a:solidFill>
                  <a:latin typeface="+mn-lt"/>
                  <a:ea typeface="+mn-ea"/>
                  <a:cs typeface="+mn-cs"/>
                </a:rPr>
                <a:t>第 21 首 · 第二处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6698742" y="4635818"/>
              <a:ext cx="1479614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七度卡农,同样落在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 小调里。</a:t>
              </a:r>
            </a:p>
          </p:txBody>
        </p:sp>
      </p:grpSp>
      <p:grpSp>
        <p:nvGrpSpPr>
          <p:cNvPr id="95" name="note-v25"/>
          <p:cNvGrpSpPr/>
          <p:nvPr/>
        </p:nvGrpSpPr>
        <p:grpSpPr>
          <a:xfrm>
            <a:off x="8945118" y="3905250"/>
            <a:ext cx="2445715" cy="2048256"/>
            <a:chOff x="8945118" y="3905250"/>
            <a:chExt cx="2445715" cy="2048256"/>
          </a:xfrm>
        </p:grpSpPr>
        <p:sp>
          <p:nvSpPr>
            <p:cNvPr id="91" name="Line 91"/>
            <p:cNvSpPr/>
            <p:nvPr/>
          </p:nvSpPr>
          <p:spPr>
            <a:xfrm>
              <a:off x="9472612" y="3905250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noFill/>
            <a:ln w="28575">
              <a:solidFill>
                <a:srgbClr val="4F6A80"/>
              </a:solidFill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8945118" y="4279582"/>
              <a:ext cx="22363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6A80"/>
                  </a:solidFill>
                  <a:latin typeface="+mn-lt"/>
                  <a:ea typeface="+mn-ea"/>
                  <a:cs typeface="+mn-cs"/>
                </a:rPr>
                <a:t>第 25 首 · 最深的阴影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8946642" y="4673918"/>
              <a:ext cx="2269141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巴赫在自用本上标注 Adagio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(很慢)。羽管键琴家</a:t>
              </a:r>
              <a:br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兰多夫斯卡称它为</a:t>
              </a:r>
              <a:r>
                <a:rPr lang="zh-CN" sz="1350" b="1" dirty="0">
                  <a:solidFill>
                    <a:srgbClr val="4F6A80"/>
                  </a:solidFill>
                  <a:latin typeface="+mn-lt"/>
                  <a:ea typeface="+mn-ea"/>
                  <a:cs typeface="+mn-cs"/>
                </a:rPr>
                <a:t>“黑珍珠”</a:t>
              </a:r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8947404" y="5718810"/>
              <a:ext cx="2443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全曲只有 15、21、25 三首 g 小调</a:t>
              </a:r>
            </a:p>
          </p:txBody>
        </p:sp>
      </p:grpSp>
      <p:grpSp>
        <p:nvGrpSpPr>
          <p:cNvPr id="98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96" name="TextBox 96"/>
            <p:cNvSpPr txBox="1"/>
            <p:nvPr/>
          </p:nvSpPr>
          <p:spPr>
            <a:xfrm>
              <a:off x="566166" y="6611302"/>
              <a:ext cx="189527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来源:Bloomfield 节目单 2016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8199471" cy="836485"/>
            <a:chOff x="557022" y="632460"/>
            <a:chExt cx="8199471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9006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终点与回环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8199471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终点回到起点:民歌玩笑之后,咏叹调原样回来</a:t>
              </a:r>
            </a:p>
          </p:txBody>
        </p:sp>
      </p:grpSp>
      <p:grpSp>
        <p:nvGrpSpPr>
          <p:cNvPr id="12" name="quodlibet-intro"/>
          <p:cNvGrpSpPr/>
          <p:nvPr/>
        </p:nvGrpSpPr>
        <p:grpSpPr>
          <a:xfrm>
            <a:off x="563880" y="1650682"/>
            <a:ext cx="4053840" cy="957263"/>
            <a:chOff x="563880" y="1650682"/>
            <a:chExt cx="4053840" cy="957263"/>
          </a:xfrm>
        </p:grpSpPr>
        <p:grpSp>
          <p:nvGrpSpPr>
            <p:cNvPr id="9" name="Group 9"/>
            <p:cNvGrpSpPr/>
            <p:nvPr/>
          </p:nvGrpSpPr>
          <p:grpSpPr>
            <a:xfrm>
              <a:off x="604838" y="1663700"/>
              <a:ext cx="177800" cy="177800"/>
              <a:chOff x="604838" y="1663700"/>
              <a:chExt cx="177800" cy="177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604838" y="1774825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33338"/>
                    </a:moveTo>
                    <a:cubicBezTo>
                      <a:pt x="0" y="51749"/>
                      <a:pt x="14926" y="66675"/>
                      <a:pt x="33338" y="66675"/>
                    </a:cubicBezTo>
                    <a:cubicBezTo>
                      <a:pt x="51749" y="66675"/>
                      <a:pt x="66675" y="51749"/>
                      <a:pt x="66675" y="33338"/>
                    </a:cubicBezTo>
                    <a:cubicBezTo>
                      <a:pt x="66675" y="14926"/>
                      <a:pt x="51749" y="0"/>
                      <a:pt x="33338" y="0"/>
                    </a:cubicBezTo>
                    <a:cubicBezTo>
                      <a:pt x="14926" y="0"/>
                      <a:pt x="0" y="14926"/>
                      <a:pt x="0" y="33338"/>
                    </a:cubicBez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  <p:sp>
            <p:nvSpPr>
              <p:cNvPr id="6" name="Freeform 6"/>
              <p:cNvSpPr/>
              <p:nvPr/>
            </p:nvSpPr>
            <p:spPr>
              <a:xfrm>
                <a:off x="715963" y="1774825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33338"/>
                    </a:moveTo>
                    <a:cubicBezTo>
                      <a:pt x="0" y="51749"/>
                      <a:pt x="14926" y="66675"/>
                      <a:pt x="33338" y="66675"/>
                    </a:cubicBezTo>
                    <a:cubicBezTo>
                      <a:pt x="51749" y="66675"/>
                      <a:pt x="66675" y="51749"/>
                      <a:pt x="66675" y="33338"/>
                    </a:cubicBezTo>
                    <a:cubicBezTo>
                      <a:pt x="66675" y="14926"/>
                      <a:pt x="51749" y="0"/>
                      <a:pt x="33338" y="0"/>
                    </a:cubicBezTo>
                    <a:cubicBezTo>
                      <a:pt x="14926" y="0"/>
                      <a:pt x="0" y="14926"/>
                      <a:pt x="0" y="33338"/>
                    </a:cubicBez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671513" y="1663700"/>
                <a:ext cx="111125" cy="144463"/>
              </a:xfrm>
              <a:custGeom>
                <a:avLst/>
                <a:gdLst/>
                <a:ahLst/>
                <a:cxnLst/>
                <a:rect l="l" t="t" r="r" b="b"/>
                <a:pathLst>
                  <a:path w="111125" h="144463">
                    <a:moveTo>
                      <a:pt x="0" y="144463"/>
                    </a:moveTo>
                    <a:lnTo>
                      <a:pt x="0" y="0"/>
                    </a:lnTo>
                    <a:lnTo>
                      <a:pt x="111125" y="0"/>
                    </a:lnTo>
                    <a:lnTo>
                      <a:pt x="111125" y="144463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671513" y="1708150"/>
                <a:ext cx="1111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25" h="9525">
                    <a:moveTo>
                      <a:pt x="0" y="0"/>
                    </a:moveTo>
                    <a:lnTo>
                      <a:pt x="111125" y="0"/>
                    </a:lnTo>
                  </a:path>
                </a:pathLst>
              </a:custGeom>
              <a:noFill/>
              <a:ln w="16669">
                <a:solidFill>
                  <a:schemeClr val="accent3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925068" y="1650682"/>
              <a:ext cx="33637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30 变奏 · 集腔曲(Quodlibet)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63880" y="2028825"/>
              <a:ext cx="40538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拉丁语“随心所欲”:把流行歌曲拼接起来一起唱,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是巴赫家族聚会时的即兴习俗。</a:t>
              </a:r>
            </a:p>
          </p:txBody>
        </p:sp>
      </p:grpSp>
      <p:grpSp>
        <p:nvGrpSpPr>
          <p:cNvPr id="22" name="quodlibet-lanes"/>
          <p:cNvGrpSpPr/>
          <p:nvPr/>
        </p:nvGrpSpPr>
        <p:grpSpPr>
          <a:xfrm>
            <a:off x="571500" y="2781300"/>
            <a:ext cx="5524500" cy="1600200"/>
            <a:chOff x="571500" y="2781300"/>
            <a:chExt cx="5524500" cy="1600200"/>
          </a:xfrm>
        </p:grpSpPr>
        <p:sp>
          <p:nvSpPr>
            <p:cNvPr id="13" name="Rectangle 13"/>
            <p:cNvSpPr/>
            <p:nvPr/>
          </p:nvSpPr>
          <p:spPr>
            <a:xfrm>
              <a:off x="571500" y="2781300"/>
              <a:ext cx="55245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71500" y="2781300"/>
              <a:ext cx="47625" cy="4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55142" y="2930842"/>
              <a:ext cx="48121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“Ich bin so lang nicht bey dir g'west”</a:t>
              </a: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我好久没和你在一起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71500" y="3352800"/>
              <a:ext cx="55245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571500" y="3352800"/>
              <a:ext cx="47625" cy="457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55142" y="3502342"/>
              <a:ext cx="51454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“Kraut und Rüben haben mich vertrieben”</a:t>
              </a: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白菜萝卜把我赶走了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71500" y="3924300"/>
              <a:ext cx="5524500" cy="457200"/>
            </a:xfrm>
            <a:prstGeom prst="rect">
              <a:avLst/>
            </a:prstGeom>
            <a:solidFill>
              <a:schemeClr val="accent1">
                <a:alpha val="12000"/>
              </a:schemeClr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571500" y="3924300"/>
              <a:ext cx="4762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55142" y="4073842"/>
              <a:ext cx="26549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低音主题</a:t>
              </a: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同一条地基,照常在下面走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6172200" y="2781300"/>
            <a:ext cx="152400" cy="1600200"/>
          </a:xfrm>
          <a:prstGeom prst="rightBrace">
            <a:avLst/>
          </a:prstGeom>
          <a:noFill/>
          <a:ln w="14288">
            <a:solidFill>
              <a:schemeClr val="accent3"/>
            </a:solidFill>
          </a:ln>
        </p:spPr>
      </p:sp>
      <p:grpSp>
        <p:nvGrpSpPr>
          <p:cNvPr id="25" name="quodlibet-caution"/>
          <p:cNvGrpSpPr/>
          <p:nvPr/>
        </p:nvGrpSpPr>
        <p:grpSpPr>
          <a:xfrm>
            <a:off x="565404" y="4785360"/>
            <a:ext cx="4226052" cy="482346"/>
            <a:chOff x="565404" y="4785360"/>
            <a:chExt cx="4226052" cy="482346"/>
          </a:xfrm>
        </p:grpSpPr>
        <p:sp>
          <p:nvSpPr>
            <p:cNvPr id="24" name="TextBox 24"/>
            <p:cNvSpPr txBox="1"/>
            <p:nvPr/>
          </p:nvSpPr>
          <p:spPr>
            <a:xfrm>
              <a:off x="565404" y="4785360"/>
              <a:ext cx="4226052" cy="482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三条线同时响起。注意:两首民歌的认定只来自巴赫学生 Kittel</a:t>
              </a:r>
              <a:br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约 1801 年的口述记录,宜当作“相传”来听。</a:t>
              </a:r>
            </a:p>
          </p:txBody>
        </p:sp>
      </p:grpSp>
      <p:grpSp>
        <p:nvGrpSpPr>
          <p:cNvPr id="71" name="return-loop"/>
          <p:cNvGrpSpPr/>
          <p:nvPr/>
        </p:nvGrpSpPr>
        <p:grpSpPr>
          <a:xfrm>
            <a:off x="6851142" y="1650682"/>
            <a:ext cx="4555998" cy="5207318"/>
            <a:chOff x="6851142" y="1650682"/>
            <a:chExt cx="4555998" cy="5207318"/>
          </a:xfrm>
        </p:grpSpPr>
        <p:grpSp>
          <p:nvGrpSpPr>
            <p:cNvPr id="28" name="Group 28"/>
            <p:cNvGrpSpPr/>
            <p:nvPr/>
          </p:nvGrpSpPr>
          <p:grpSpPr>
            <a:xfrm>
              <a:off x="6902450" y="1652588"/>
              <a:ext cx="177801" cy="200025"/>
              <a:chOff x="6902450" y="1652588"/>
              <a:chExt cx="177801" cy="20002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6902450" y="1652588"/>
                <a:ext cx="177801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00013">
                    <a:moveTo>
                      <a:pt x="0" y="100013"/>
                    </a:moveTo>
                    <a:lnTo>
                      <a:pt x="0" y="66675"/>
                    </a:lnTo>
                    <a:cubicBezTo>
                      <a:pt x="0" y="48263"/>
                      <a:pt x="14926" y="33338"/>
                      <a:pt x="33338" y="33338"/>
                    </a:cubicBezTo>
                    <a:lnTo>
                      <a:pt x="177801" y="33338"/>
                    </a:lnTo>
                    <a:moveTo>
                      <a:pt x="144463" y="0"/>
                    </a:moveTo>
                    <a:lnTo>
                      <a:pt x="177801" y="33338"/>
                    </a:lnTo>
                    <a:lnTo>
                      <a:pt x="144463" y="66675"/>
                    </a:ln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902450" y="1752600"/>
                <a:ext cx="177801" cy="100013"/>
              </a:xfrm>
              <a:custGeom>
                <a:avLst/>
                <a:gdLst/>
                <a:ahLst/>
                <a:cxnLst/>
                <a:rect l="l" t="t" r="r" b="b"/>
                <a:pathLst>
                  <a:path w="177801" h="100013">
                    <a:moveTo>
                      <a:pt x="177801" y="0"/>
                    </a:moveTo>
                    <a:lnTo>
                      <a:pt x="177801" y="33338"/>
                    </a:lnTo>
                    <a:cubicBezTo>
                      <a:pt x="177801" y="51749"/>
                      <a:pt x="162875" y="66675"/>
                      <a:pt x="144463" y="66675"/>
                    </a:cubicBezTo>
                    <a:lnTo>
                      <a:pt x="0" y="66675"/>
                    </a:lnTo>
                    <a:moveTo>
                      <a:pt x="33338" y="100013"/>
                    </a:moveTo>
                    <a:lnTo>
                      <a:pt x="0" y="66675"/>
                    </a:lnTo>
                    <a:lnTo>
                      <a:pt x="33338" y="33338"/>
                    </a:ln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7211568" y="1650682"/>
              <a:ext cx="21441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最后:咏叹调原样再现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851142" y="2025968"/>
              <a:ext cx="23672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段首尾相接,合成一个回环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7239000" y="2857500"/>
              <a:ext cx="4000500" cy="4000500"/>
            </a:xfrm>
            <a:prstGeom prst="arc">
              <a:avLst>
                <a:gd name="adj1" fmla="val 10800000"/>
                <a:gd name="adj2" fmla="val 0"/>
              </a:avLst>
            </a:prstGeom>
            <a:noFill/>
            <a:ln w="14288">
              <a:solidFill>
                <a:schemeClr val="accent1">
                  <a:alpha val="45000"/>
                </a:schemeClr>
              </a:solidFill>
            </a:ln>
          </p:spPr>
        </p:sp>
        <p:grpSp>
          <p:nvGrpSpPr>
            <p:cNvPr id="62" name="loop-dots"/>
            <p:cNvGrpSpPr/>
            <p:nvPr/>
          </p:nvGrpSpPr>
          <p:grpSpPr>
            <a:xfrm>
              <a:off x="7220902" y="2817495"/>
              <a:ext cx="4074796" cy="1905000"/>
              <a:chOff x="7220902" y="2817495"/>
              <a:chExt cx="4074796" cy="1905000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7220902" y="462724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3" name="Ellipse 33"/>
              <p:cNvSpPr/>
              <p:nvPr/>
            </p:nvSpPr>
            <p:spPr>
              <a:xfrm>
                <a:off x="7251382" y="4426268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4" name="Ellipse 34"/>
              <p:cNvSpPr/>
              <p:nvPr/>
            </p:nvSpPr>
            <p:spPr>
              <a:xfrm>
                <a:off x="7287578" y="4215765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5" name="Ellipse 35"/>
              <p:cNvSpPr/>
              <p:nvPr/>
            </p:nvSpPr>
            <p:spPr>
              <a:xfrm>
                <a:off x="7372350" y="404050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6" name="Ellipse 36"/>
              <p:cNvSpPr/>
              <p:nvPr/>
            </p:nvSpPr>
            <p:spPr>
              <a:xfrm>
                <a:off x="7461885" y="3858578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7" name="Ellipse 37"/>
              <p:cNvSpPr/>
              <p:nvPr/>
            </p:nvSpPr>
            <p:spPr>
              <a:xfrm>
                <a:off x="7554278" y="3671888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8" name="Ellipse 38"/>
              <p:cNvSpPr/>
              <p:nvPr/>
            </p:nvSpPr>
            <p:spPr>
              <a:xfrm>
                <a:off x="7693342" y="352615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9" name="Ellipse 39"/>
              <p:cNvSpPr/>
              <p:nvPr/>
            </p:nvSpPr>
            <p:spPr>
              <a:xfrm>
                <a:off x="7832408" y="3379470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0" name="Ellipse 40"/>
              <p:cNvSpPr/>
              <p:nvPr/>
            </p:nvSpPr>
            <p:spPr>
              <a:xfrm>
                <a:off x="7972425" y="3232785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1" name="Ellipse 41"/>
              <p:cNvSpPr/>
              <p:nvPr/>
            </p:nvSpPr>
            <p:spPr>
              <a:xfrm>
                <a:off x="8152448" y="3131820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2" name="Ellipse 42"/>
              <p:cNvSpPr/>
              <p:nvPr/>
            </p:nvSpPr>
            <p:spPr>
              <a:xfrm>
                <a:off x="8329612" y="303371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3" name="Ellipse 43"/>
              <p:cNvSpPr/>
              <p:nvPr/>
            </p:nvSpPr>
            <p:spPr>
              <a:xfrm>
                <a:off x="8502015" y="2939415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4" name="Ellipse 44"/>
              <p:cNvSpPr/>
              <p:nvPr/>
            </p:nvSpPr>
            <p:spPr>
              <a:xfrm>
                <a:off x="8709660" y="289274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5" name="Ellipse 45"/>
              <p:cNvSpPr/>
              <p:nvPr/>
            </p:nvSpPr>
            <p:spPr>
              <a:xfrm>
                <a:off x="8907780" y="285178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6" name="Ellipse 46"/>
              <p:cNvSpPr/>
              <p:nvPr/>
            </p:nvSpPr>
            <p:spPr>
              <a:xfrm>
                <a:off x="9095422" y="2817495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7" name="Ellipse 47"/>
              <p:cNvSpPr/>
              <p:nvPr/>
            </p:nvSpPr>
            <p:spPr>
              <a:xfrm>
                <a:off x="9311640" y="283178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8" name="Ellipse 48"/>
              <p:cNvSpPr/>
              <p:nvPr/>
            </p:nvSpPr>
            <p:spPr>
              <a:xfrm>
                <a:off x="9513570" y="285178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9" name="Ellipse 49"/>
              <p:cNvSpPr/>
              <p:nvPr/>
            </p:nvSpPr>
            <p:spPr>
              <a:xfrm>
                <a:off x="9697402" y="2878455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0" name="Ellipse 50"/>
              <p:cNvSpPr/>
              <p:nvPr/>
            </p:nvSpPr>
            <p:spPr>
              <a:xfrm>
                <a:off x="9905048" y="295370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1" name="Ellipse 51"/>
              <p:cNvSpPr/>
              <p:nvPr/>
            </p:nvSpPr>
            <p:spPr>
              <a:xfrm>
                <a:off x="10091738" y="303371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2" name="Ellipse 52"/>
              <p:cNvSpPr/>
              <p:nvPr/>
            </p:nvSpPr>
            <p:spPr>
              <a:xfrm>
                <a:off x="10254615" y="3117532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3" name="Ellipse 53"/>
              <p:cNvSpPr/>
              <p:nvPr/>
            </p:nvSpPr>
            <p:spPr>
              <a:xfrm>
                <a:off x="10434638" y="324707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4" name="Ellipse 54"/>
              <p:cNvSpPr/>
              <p:nvPr/>
            </p:nvSpPr>
            <p:spPr>
              <a:xfrm>
                <a:off x="10588942" y="3379470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5" name="Ellipse 55"/>
              <p:cNvSpPr/>
              <p:nvPr/>
            </p:nvSpPr>
            <p:spPr>
              <a:xfrm>
                <a:off x="10713720" y="3511868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6" name="Ellipse 56"/>
              <p:cNvSpPr/>
              <p:nvPr/>
            </p:nvSpPr>
            <p:spPr>
              <a:xfrm>
                <a:off x="10852785" y="3686175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7" name="Ellipse 57"/>
              <p:cNvSpPr/>
              <p:nvPr/>
            </p:nvSpPr>
            <p:spPr>
              <a:xfrm>
                <a:off x="10959465" y="3858578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58" name="Ellipse 58"/>
              <p:cNvSpPr/>
              <p:nvPr/>
            </p:nvSpPr>
            <p:spPr>
              <a:xfrm>
                <a:off x="11034712" y="4026218"/>
                <a:ext cx="85725" cy="8572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9" name="Ellipse 59"/>
              <p:cNvSpPr/>
              <p:nvPr/>
            </p:nvSpPr>
            <p:spPr>
              <a:xfrm>
                <a:off x="11119485" y="4230052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60" name="Ellipse 60"/>
              <p:cNvSpPr/>
              <p:nvPr/>
            </p:nvSpPr>
            <p:spPr>
              <a:xfrm>
                <a:off x="11169968" y="4426268"/>
                <a:ext cx="57150" cy="571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61" name="Ellipse 61"/>
              <p:cNvSpPr/>
              <p:nvPr/>
            </p:nvSpPr>
            <p:spPr>
              <a:xfrm>
                <a:off x="11162348" y="4589145"/>
                <a:ext cx="133350" cy="1333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63" name="Ellipse 63"/>
            <p:cNvSpPr/>
            <p:nvPr/>
          </p:nvSpPr>
          <p:spPr>
            <a:xfrm>
              <a:off x="7134225" y="4752975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4" name="Ellipse 64"/>
            <p:cNvSpPr/>
            <p:nvPr/>
          </p:nvSpPr>
          <p:spPr>
            <a:xfrm>
              <a:off x="11134725" y="4752975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5" name="Ellipse 65"/>
            <p:cNvSpPr/>
            <p:nvPr/>
          </p:nvSpPr>
          <p:spPr>
            <a:xfrm>
              <a:off x="11087100" y="4705350"/>
              <a:ext cx="304800" cy="30480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10565802" y="4515802"/>
              <a:ext cx="5456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30 首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7071360" y="51092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开头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1071860" y="5109210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再现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7315200" y="5391150"/>
              <a:ext cx="3848100" cy="704850"/>
            </a:xfrm>
            <a:custGeom>
              <a:avLst/>
              <a:gdLst/>
              <a:ahLst/>
              <a:cxnLst/>
              <a:rect l="l" t="t" r="r" b="b"/>
              <a:pathLst>
                <a:path w="3848100" h="704850">
                  <a:moveTo>
                    <a:pt x="3848100" y="0"/>
                  </a:moveTo>
                  <a:cubicBezTo>
                    <a:pt x="3543300" y="704850"/>
                    <a:pt x="304800" y="704850"/>
                    <a:pt x="0" y="0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prstDash val="lgDash"/>
              <a:tailEnd type="triangle" w="lg" len="lg"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7587672" y="6083618"/>
              <a:ext cx="33031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回到起点:开头那首咏叹调,原样再奏一遍</a:t>
              </a:r>
            </a:p>
          </p:txBody>
        </p:sp>
      </p:grpSp>
      <p:grpSp>
        <p:nvGrpSpPr>
          <p:cNvPr id="74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72" name="TextBox 72"/>
            <p:cNvSpPr txBox="1"/>
            <p:nvPr/>
          </p:nvSpPr>
          <p:spPr>
            <a:xfrm>
              <a:off x="566166" y="6611302"/>
              <a:ext cx="458437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来源:Marissen 2021;Bloomfield 节目单 2016;LA Phil 节目单(Henken)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8833896" cy="836485"/>
            <a:chOff x="557022" y="632460"/>
            <a:chExt cx="8833896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7189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两次录音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8833896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古尔德 1955 与 1981:同一间录音室,两种时间感</a:t>
              </a:r>
            </a:p>
          </p:txBody>
        </p:sp>
      </p:grpSp>
      <p:grpSp>
        <p:nvGrpSpPr>
          <p:cNvPr id="8" name="studio-image"/>
          <p:cNvGrpSpPr/>
          <p:nvPr/>
        </p:nvGrpSpPr>
        <p:grpSpPr>
          <a:xfrm>
            <a:off x="566166" y="1524000"/>
            <a:ext cx="2386584" cy="4054411"/>
            <a:chOff x="566166" y="1524000"/>
            <a:chExt cx="2386584" cy="4054411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48" t="0" r="48" b="0"/>
            <a:stretch>
              <a:fillRect/>
            </a:stretch>
          </p:blipFill>
          <p:spPr>
            <a:xfrm>
              <a:off x="571500" y="1524000"/>
              <a:ext cx="2381250" cy="3552825"/>
            </a:xfrm>
            <a:prstGeom prst="rect">
              <a:avLst/>
            </a:prstGeom>
          </p:spPr>
        </p:pic>
        <p:sp>
          <p:nvSpPr>
            <p:cNvPr id="6" name="Rectangle 6"/>
            <p:cNvSpPr/>
            <p:nvPr/>
          </p:nvSpPr>
          <p:spPr>
            <a:xfrm>
              <a:off x="571500" y="1524000"/>
              <a:ext cx="2381250" cy="3552825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66166" y="5182552"/>
              <a:ext cx="1437513" cy="3958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插图:AI 生成的示意场景</a:t>
              </a:r>
              <a:br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非历史照片</a:t>
              </a:r>
            </a:p>
          </p:txBody>
        </p:sp>
      </p:grpSp>
      <p:grpSp>
        <p:nvGrpSpPr>
          <p:cNvPr id="38" name="gould-compare"/>
          <p:cNvGrpSpPr/>
          <p:nvPr/>
        </p:nvGrpSpPr>
        <p:grpSpPr>
          <a:xfrm>
            <a:off x="3333750" y="1524000"/>
            <a:ext cx="8286750" cy="3810000"/>
            <a:chOff x="3333750" y="1524000"/>
            <a:chExt cx="8286750" cy="3810000"/>
          </a:xfrm>
        </p:grpSpPr>
        <p:sp>
          <p:nvSpPr>
            <p:cNvPr id="9" name="Rectangle 9"/>
            <p:cNvSpPr/>
            <p:nvPr/>
          </p:nvSpPr>
          <p:spPr>
            <a:xfrm>
              <a:off x="3333750" y="1524000"/>
              <a:ext cx="828675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3333750" y="2000250"/>
              <a:ext cx="1619250" cy="3333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3333750" y="2476500"/>
              <a:ext cx="8286750" cy="2857500"/>
            </a:xfrm>
            <a:custGeom>
              <a:avLst/>
              <a:gdLst/>
              <a:ahLst/>
              <a:cxnLst/>
              <a:rect l="l" t="t" r="r" b="b"/>
              <a:pathLst>
                <a:path w="8286750" h="2857500">
                  <a:moveTo>
                    <a:pt x="0" y="0"/>
                  </a:moveTo>
                  <a:lnTo>
                    <a:pt x="8286750" y="0"/>
                  </a:lnTo>
                  <a:moveTo>
                    <a:pt x="0" y="476250"/>
                  </a:moveTo>
                  <a:lnTo>
                    <a:pt x="8286750" y="476250"/>
                  </a:lnTo>
                  <a:moveTo>
                    <a:pt x="0" y="952500"/>
                  </a:moveTo>
                  <a:lnTo>
                    <a:pt x="8286750" y="952500"/>
                  </a:lnTo>
                  <a:moveTo>
                    <a:pt x="0" y="1428750"/>
                  </a:moveTo>
                  <a:lnTo>
                    <a:pt x="8286750" y="1428750"/>
                  </a:lnTo>
                  <a:moveTo>
                    <a:pt x="0" y="1905000"/>
                  </a:moveTo>
                  <a:lnTo>
                    <a:pt x="8286750" y="1905000"/>
                  </a:lnTo>
                  <a:moveTo>
                    <a:pt x="0" y="2381250"/>
                  </a:moveTo>
                  <a:lnTo>
                    <a:pt x="8286750" y="2381250"/>
                  </a:lnTo>
                  <a:moveTo>
                    <a:pt x="0" y="2857500"/>
                  </a:moveTo>
                  <a:lnTo>
                    <a:pt x="8286750" y="28575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3460242" y="1673542"/>
              <a:ext cx="5807250" cy="264033"/>
              <a:chOff x="3460242" y="1673542"/>
              <a:chExt cx="5807250" cy="264033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3460242" y="1673542"/>
                <a:ext cx="5589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对照项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5079492" y="1673542"/>
                <a:ext cx="85425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1955 年版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8413242" y="1673542"/>
                <a:ext cx="85425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1981 年版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460242" y="2149792"/>
              <a:ext cx="922401" cy="3121533"/>
              <a:chOff x="3460242" y="2149792"/>
              <a:chExt cx="922401" cy="3121533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3460242" y="214979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地点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460242" y="26260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录制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460242" y="3102292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古尔德年龄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460242" y="35785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发行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460242" y="4054792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速度与气质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460242" y="453104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反复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460242" y="5007292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荣誉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079492" y="2149792"/>
              <a:ext cx="5973566" cy="3121533"/>
              <a:chOff x="5079492" y="2149792"/>
              <a:chExt cx="5973566" cy="3121533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5079492" y="2149792"/>
                <a:ext cx="286698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两次都在纽约哥伦比亚 30 街录音室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079492" y="2626042"/>
                <a:ext cx="258529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1955 年 6 月 10–16 日间的 4 天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413242" y="2626042"/>
                <a:ext cx="224908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1981 年 4–5 月,分多次录制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079492" y="3102292"/>
                <a:ext cx="4498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22 岁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413242" y="3102292"/>
                <a:ext cx="263981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48 岁(按 1932 年 9 月出生推算)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079492" y="3578542"/>
                <a:ext cx="104053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1956 年 1 月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413242" y="3578542"/>
                <a:ext cx="143126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1982 年 9 月 2 日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079492" y="4054792"/>
                <a:ext cx="229451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快速、冲劲十足,能听到哼唱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413242" y="4054792"/>
                <a:ext cx="174930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缓慢,细腻地刻画细节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079492" y="4531042"/>
                <a:ext cx="221273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不奏反复(仅见于维基百科)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8413242" y="4531042"/>
                <a:ext cx="259438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奏部分前半段反复(15 或 13 个)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5079492" y="5007292"/>
                <a:ext cx="264890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2003 年入选美国国家录音登记册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8413242" y="5007292"/>
                <a:ext cx="192195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1983 年获两项格莱美奖</a:t>
                </a:r>
              </a:p>
            </p:txBody>
          </p:sp>
        </p:grpSp>
      </p:grpSp>
      <p:grpSp>
        <p:nvGrpSpPr>
          <p:cNvPr id="45" name="gould-quote"/>
          <p:cNvGrpSpPr/>
          <p:nvPr/>
        </p:nvGrpSpPr>
        <p:grpSpPr>
          <a:xfrm>
            <a:off x="3389313" y="5629275"/>
            <a:ext cx="6402311" cy="863536"/>
            <a:chOff x="3389313" y="5629275"/>
            <a:chExt cx="6402311" cy="863536"/>
          </a:xfrm>
        </p:grpSpPr>
        <p:grpSp>
          <p:nvGrpSpPr>
            <p:cNvPr id="41" name="Group 41"/>
            <p:cNvGrpSpPr/>
            <p:nvPr/>
          </p:nvGrpSpPr>
          <p:grpSpPr>
            <a:xfrm>
              <a:off x="3389313" y="5648325"/>
              <a:ext cx="155575" cy="133350"/>
              <a:chOff x="3389313" y="5648325"/>
              <a:chExt cx="155575" cy="133350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3389313" y="5648325"/>
                <a:ext cx="55563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133350">
                    <a:moveTo>
                      <a:pt x="55563" y="55563"/>
                    </a:moveTo>
                    <a:lnTo>
                      <a:pt x="11113" y="55563"/>
                    </a:lnTo>
                    <a:cubicBezTo>
                      <a:pt x="4975" y="55563"/>
                      <a:pt x="0" y="50587"/>
                      <a:pt x="0" y="44450"/>
                    </a:cubicBezTo>
                    <a:lnTo>
                      <a:pt x="0" y="11113"/>
                    </a:lnTo>
                    <a:cubicBezTo>
                      <a:pt x="0" y="4975"/>
                      <a:pt x="4975" y="0"/>
                      <a:pt x="11113" y="0"/>
                    </a:cubicBezTo>
                    <a:lnTo>
                      <a:pt x="44450" y="0"/>
                    </a:lnTo>
                    <a:cubicBezTo>
                      <a:pt x="50587" y="0"/>
                      <a:pt x="55563" y="4975"/>
                      <a:pt x="55563" y="11113"/>
                    </a:cubicBezTo>
                    <a:lnTo>
                      <a:pt x="55563" y="77788"/>
                    </a:lnTo>
                    <a:cubicBezTo>
                      <a:pt x="55563" y="107425"/>
                      <a:pt x="40750" y="125938"/>
                      <a:pt x="11113" y="133350"/>
                    </a:cubicBez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3489325" y="5648325"/>
                <a:ext cx="55563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133350">
                    <a:moveTo>
                      <a:pt x="55563" y="55563"/>
                    </a:moveTo>
                    <a:lnTo>
                      <a:pt x="11113" y="55563"/>
                    </a:lnTo>
                    <a:cubicBezTo>
                      <a:pt x="4975" y="55563"/>
                      <a:pt x="0" y="50587"/>
                      <a:pt x="0" y="44450"/>
                    </a:cubicBezTo>
                    <a:lnTo>
                      <a:pt x="0" y="11113"/>
                    </a:lnTo>
                    <a:cubicBezTo>
                      <a:pt x="0" y="4975"/>
                      <a:pt x="4975" y="0"/>
                      <a:pt x="11113" y="0"/>
                    </a:cubicBezTo>
                    <a:lnTo>
                      <a:pt x="44450" y="0"/>
                    </a:lnTo>
                    <a:cubicBezTo>
                      <a:pt x="50587" y="0"/>
                      <a:pt x="55563" y="4975"/>
                      <a:pt x="55563" y="11113"/>
                    </a:cubicBezTo>
                    <a:lnTo>
                      <a:pt x="55563" y="77788"/>
                    </a:lnTo>
                    <a:cubicBezTo>
                      <a:pt x="55563" y="107425"/>
                      <a:pt x="40750" y="125938"/>
                      <a:pt x="11113" y="133350"/>
                    </a:cubicBezTo>
                  </a:path>
                </a:pathLst>
              </a:custGeom>
              <a:noFill/>
              <a:ln w="16669">
                <a:solidFill>
                  <a:schemeClr val="accent2"/>
                </a:solidFill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3707130" y="5629275"/>
              <a:ext cx="59279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乐评人 Tim Page 借布莱克的诗集,把 1955 年版称作</a:t>
              </a:r>
              <a:r>
                <a:rPr lang="zh-CN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“天真之歌”</a:t>
              </a: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3707892" y="5969318"/>
              <a:ext cx="60837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1981 年版于 1982 年 9 月发行;同年 10 月 4 日,古尔德在多伦多中风去世。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709416" y="6287452"/>
              <a:ext cx="398263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两版总时长:未找到唱片公司或权威来源给出的数字,本页不列。</a:t>
              </a:r>
            </a:p>
          </p:txBody>
        </p:sp>
      </p:grpSp>
      <p:grpSp>
        <p:nvGrpSpPr>
          <p:cNvPr id="48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46" name="TextBox 46"/>
            <p:cNvSpPr txBox="1"/>
            <p:nvPr/>
          </p:nvSpPr>
          <p:spPr>
            <a:xfrm>
              <a:off x="566166" y="6611302"/>
              <a:ext cx="87999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来源:Sony Music Japan;glenngould.com(Sony Classical);加拿大国家图书档案馆;美国国会图书馆(Tim Page);维基百科(Bazzana 1997)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header"/>
          <p:cNvGrpSpPr/>
          <p:nvPr/>
        </p:nvGrpSpPr>
        <p:grpSpPr>
          <a:xfrm>
            <a:off x="557022" y="632460"/>
            <a:ext cx="4722289" cy="836485"/>
            <a:chOff x="557022" y="632460"/>
            <a:chExt cx="4722289" cy="836485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632460"/>
              <a:ext cx="13264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聆听建议 · 整理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7022" y="911542"/>
              <a:ext cx="472228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带着地图去听:四个小任务</a:t>
              </a:r>
            </a:p>
          </p:txBody>
        </p:sp>
      </p:grpSp>
      <p:grpSp>
        <p:nvGrpSpPr>
          <p:cNvPr id="10" name="staff-decor"/>
          <p:cNvGrpSpPr/>
          <p:nvPr/>
        </p:nvGrpSpPr>
        <p:grpSpPr>
          <a:xfrm>
            <a:off x="571500" y="2190750"/>
            <a:ext cx="11049000" cy="466725"/>
            <a:chOff x="571500" y="2190750"/>
            <a:chExt cx="11049000" cy="466725"/>
          </a:xfrm>
        </p:grpSpPr>
        <p:sp>
          <p:nvSpPr>
            <p:cNvPr id="5" name="Line 5"/>
            <p:cNvSpPr/>
            <p:nvPr/>
          </p:nvSpPr>
          <p:spPr>
            <a:xfrm>
              <a:off x="571500" y="21907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571500" y="23050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571500" y="24193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71500" y="25336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571500" y="26479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chemeClr val="accent1">
                  <a:alpha val="45000"/>
                </a:schemeClr>
              </a:solidFill>
            </a:ln>
          </p:spPr>
        </p:sp>
      </p:grpSp>
      <p:grpSp>
        <p:nvGrpSpPr>
          <p:cNvPr id="19" name="task-bass"/>
          <p:cNvGrpSpPr/>
          <p:nvPr/>
        </p:nvGrpSpPr>
        <p:grpSpPr>
          <a:xfrm>
            <a:off x="563880" y="2190750"/>
            <a:ext cx="2025015" cy="4010406"/>
            <a:chOff x="563880" y="2190750"/>
            <a:chExt cx="2025015" cy="4010406"/>
          </a:xfrm>
        </p:grpSpPr>
        <p:sp>
          <p:nvSpPr>
            <p:cNvPr id="11" name="Ellipse 11"/>
            <p:cNvSpPr/>
            <p:nvPr/>
          </p:nvSpPr>
          <p:spPr>
            <a:xfrm>
              <a:off x="628650" y="219075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84730" y="23174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647670" y="2983318"/>
              <a:ext cx="184482" cy="238338"/>
              <a:chOff x="647670" y="2983318"/>
              <a:chExt cx="184482" cy="23833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647670" y="2983318"/>
                <a:ext cx="184482" cy="238338"/>
              </a:xfrm>
              <a:custGeom>
                <a:avLst/>
                <a:gdLst/>
                <a:ahLst/>
                <a:cxnLst/>
                <a:rect l="l" t="t" r="r" b="b"/>
                <a:pathLst>
                  <a:path w="184482" h="238338">
                    <a:moveTo>
                      <a:pt x="30" y="96432"/>
                    </a:moveTo>
                    <a:cubicBezTo>
                      <a:pt x="0" y="58860"/>
                      <a:pt x="23594" y="25326"/>
                      <a:pt x="58968" y="12663"/>
                    </a:cubicBezTo>
                    <a:cubicBezTo>
                      <a:pt x="94341" y="0"/>
                      <a:pt x="133857" y="10943"/>
                      <a:pt x="157678" y="39998"/>
                    </a:cubicBezTo>
                    <a:cubicBezTo>
                      <a:pt x="181499" y="69053"/>
                      <a:pt x="184482" y="109947"/>
                      <a:pt x="165129" y="142152"/>
                    </a:cubicBezTo>
                    <a:cubicBezTo>
                      <a:pt x="157909" y="151779"/>
                      <a:pt x="149357" y="160331"/>
                      <a:pt x="139729" y="167552"/>
                    </a:cubicBezTo>
                    <a:cubicBezTo>
                      <a:pt x="128474" y="178154"/>
                      <a:pt x="119787" y="191184"/>
                      <a:pt x="114329" y="205652"/>
                    </a:cubicBezTo>
                    <a:cubicBezTo>
                      <a:pt x="106350" y="220731"/>
                      <a:pt x="92051" y="231457"/>
                      <a:pt x="75340" y="234897"/>
                    </a:cubicBezTo>
                    <a:cubicBezTo>
                      <a:pt x="58630" y="238338"/>
                      <a:pt x="41257" y="234133"/>
                      <a:pt x="27970" y="223432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698290" y="3038024"/>
                <a:ext cx="80189" cy="69666"/>
              </a:xfrm>
              <a:custGeom>
                <a:avLst/>
                <a:gdLst/>
                <a:ahLst/>
                <a:cxnLst/>
                <a:rect l="l" t="t" r="r" b="b"/>
                <a:pathLst>
                  <a:path w="80189" h="69666">
                    <a:moveTo>
                      <a:pt x="210" y="41726"/>
                    </a:moveTo>
                    <a:cubicBezTo>
                      <a:pt x="0" y="24163"/>
                      <a:pt x="11823" y="8733"/>
                      <a:pt x="28835" y="4367"/>
                    </a:cubicBezTo>
                    <a:cubicBezTo>
                      <a:pt x="45847" y="0"/>
                      <a:pt x="63640" y="7829"/>
                      <a:pt x="71914" y="23321"/>
                    </a:cubicBezTo>
                    <a:cubicBezTo>
                      <a:pt x="80189" y="38814"/>
                      <a:pt x="76800" y="57955"/>
                      <a:pt x="63710" y="69666"/>
                    </a:cubicBez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963168" y="30032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听地基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63880" y="3476625"/>
              <a:ext cx="2025015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听开头的咏叹调时,留意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左手的低音:前四个音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一步步往下走。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5404" y="5966460"/>
              <a:ext cx="8441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回看第 7 页</a:t>
              </a:r>
            </a:p>
          </p:txBody>
        </p:sp>
      </p:grpSp>
      <p:grpSp>
        <p:nvGrpSpPr>
          <p:cNvPr id="29" name="task-canon"/>
          <p:cNvGrpSpPr/>
          <p:nvPr/>
        </p:nvGrpSpPr>
        <p:grpSpPr>
          <a:xfrm>
            <a:off x="3326130" y="2190750"/>
            <a:ext cx="2110740" cy="4010406"/>
            <a:chOff x="3326130" y="2190750"/>
            <a:chExt cx="2110740" cy="4010406"/>
          </a:xfrm>
        </p:grpSpPr>
        <p:sp>
          <p:nvSpPr>
            <p:cNvPr id="20" name="Ellipse 20"/>
            <p:cNvSpPr/>
            <p:nvPr/>
          </p:nvSpPr>
          <p:spPr>
            <a:xfrm>
              <a:off x="3390900" y="2190750"/>
              <a:ext cx="457200" cy="457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546980" y="23174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3384550" y="3003550"/>
              <a:ext cx="203200" cy="203200"/>
              <a:chOff x="3384550" y="3003550"/>
              <a:chExt cx="203200" cy="2032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3384550" y="3117850"/>
                <a:ext cx="6350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889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38100" y="0"/>
                    </a:lnTo>
                    <a:cubicBezTo>
                      <a:pt x="52128" y="0"/>
                      <a:pt x="63500" y="11372"/>
                      <a:pt x="63500" y="25400"/>
                    </a:cubicBezTo>
                    <a:lnTo>
                      <a:pt x="63500" y="63500"/>
                    </a:lnTo>
                    <a:cubicBezTo>
                      <a:pt x="63500" y="77528"/>
                      <a:pt x="52128" y="88900"/>
                      <a:pt x="38100" y="88900"/>
                    </a:cubicBezTo>
                    <a:lnTo>
                      <a:pt x="25400" y="88900"/>
                    </a:lnTo>
                    <a:cubicBezTo>
                      <a:pt x="11372" y="88900"/>
                      <a:pt x="0" y="77528"/>
                      <a:pt x="0" y="635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524250" y="3117850"/>
                <a:ext cx="6350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88900">
                    <a:moveTo>
                      <a:pt x="0" y="25400"/>
                    </a:moveTo>
                    <a:cubicBezTo>
                      <a:pt x="0" y="11372"/>
                      <a:pt x="11372" y="0"/>
                      <a:pt x="25400" y="0"/>
                    </a:cubicBezTo>
                    <a:lnTo>
                      <a:pt x="38100" y="0"/>
                    </a:lnTo>
                    <a:cubicBezTo>
                      <a:pt x="52128" y="0"/>
                      <a:pt x="63500" y="11372"/>
                      <a:pt x="63500" y="25400"/>
                    </a:cubicBezTo>
                    <a:lnTo>
                      <a:pt x="63500" y="63500"/>
                    </a:lnTo>
                    <a:cubicBezTo>
                      <a:pt x="63500" y="77528"/>
                      <a:pt x="52128" y="88900"/>
                      <a:pt x="38100" y="88900"/>
                    </a:cubicBezTo>
                    <a:lnTo>
                      <a:pt x="25400" y="88900"/>
                    </a:lnTo>
                    <a:cubicBezTo>
                      <a:pt x="11372" y="88900"/>
                      <a:pt x="0" y="77528"/>
                      <a:pt x="0" y="63500"/>
                    </a:cubicBezTo>
                    <a:lnTo>
                      <a:pt x="0" y="25400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3384550" y="3003550"/>
                <a:ext cx="203199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3199" h="139700">
                    <a:moveTo>
                      <a:pt x="0" y="139700"/>
                    </a:moveTo>
                    <a:lnTo>
                      <a:pt x="0" y="101600"/>
                    </a:lnTo>
                    <a:cubicBezTo>
                      <a:pt x="0" y="45488"/>
                      <a:pt x="45488" y="0"/>
                      <a:pt x="101600" y="0"/>
                    </a:cubicBezTo>
                    <a:cubicBezTo>
                      <a:pt x="157712" y="0"/>
                      <a:pt x="203199" y="45488"/>
                      <a:pt x="203199" y="101600"/>
                    </a:cubicBezTo>
                    <a:lnTo>
                      <a:pt x="203199" y="139700"/>
                    </a:lnTo>
                  </a:path>
                </a:pathLst>
              </a:custGeom>
              <a:noFill/>
              <a:ln w="19050">
                <a:solidFill>
                  <a:schemeClr val="accent2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3725418" y="30032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数卡农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326130" y="3476625"/>
              <a:ext cx="2110740" cy="1207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每到第 3、6、9……27 首,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留意“有人在追”:同一段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旋律晚一步又出现,而且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一首比一首起得高。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327654" y="5966460"/>
              <a:ext cx="10218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回看第 5–6 页</a:t>
              </a:r>
            </a:p>
          </p:txBody>
        </p:sp>
      </p:grpSp>
      <p:grpSp>
        <p:nvGrpSpPr>
          <p:cNvPr id="36" name="task-minor"/>
          <p:cNvGrpSpPr/>
          <p:nvPr/>
        </p:nvGrpSpPr>
        <p:grpSpPr>
          <a:xfrm>
            <a:off x="6088380" y="2190750"/>
            <a:ext cx="1901190" cy="4010406"/>
            <a:chOff x="6088380" y="2190750"/>
            <a:chExt cx="1901190" cy="4010406"/>
          </a:xfrm>
        </p:grpSpPr>
        <p:sp>
          <p:nvSpPr>
            <p:cNvPr id="30" name="Ellipse 30"/>
            <p:cNvSpPr/>
            <p:nvPr/>
          </p:nvSpPr>
          <p:spPr>
            <a:xfrm>
              <a:off x="6153150" y="2190750"/>
              <a:ext cx="457200" cy="457200"/>
            </a:xfrm>
            <a:prstGeom prst="ellipse">
              <a:avLst/>
            </a:prstGeom>
            <a:solidFill>
              <a:srgbClr val="4F6A8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309230" y="23174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6127611" y="2990748"/>
              <a:ext cx="226363" cy="239563"/>
            </a:xfrm>
            <a:custGeom>
              <a:avLst/>
              <a:gdLst/>
              <a:ahLst/>
              <a:cxnLst/>
              <a:rect l="l" t="t" r="r" b="b"/>
              <a:pathLst>
                <a:path w="226363" h="239563">
                  <a:moveTo>
                    <a:pt x="120788" y="102"/>
                  </a:moveTo>
                  <a:cubicBezTo>
                    <a:pt x="122465" y="102"/>
                    <a:pt x="124128" y="102"/>
                    <a:pt x="125779" y="102"/>
                  </a:cubicBezTo>
                  <a:cubicBezTo>
                    <a:pt x="92114" y="31384"/>
                    <a:pt x="85584" y="82243"/>
                    <a:pt x="110257" y="121015"/>
                  </a:cubicBezTo>
                  <a:cubicBezTo>
                    <a:pt x="134929" y="159786"/>
                    <a:pt x="183766" y="175413"/>
                    <a:pt x="226363" y="158165"/>
                  </a:cubicBezTo>
                  <a:cubicBezTo>
                    <a:pt x="204358" y="211113"/>
                    <a:pt x="146529" y="239563"/>
                    <a:pt x="91155" y="224684"/>
                  </a:cubicBezTo>
                  <a:cubicBezTo>
                    <a:pt x="35780" y="209804"/>
                    <a:pt x="0" y="156200"/>
                    <a:pt x="7497" y="99354"/>
                  </a:cubicBezTo>
                  <a:cubicBezTo>
                    <a:pt x="14995" y="42508"/>
                    <a:pt x="63450" y="14"/>
                    <a:pt x="120788" y="0"/>
                  </a:cubicBezTo>
                  <a:lnTo>
                    <a:pt x="120788" y="102"/>
                  </a:lnTo>
                </a:path>
              </a:pathLst>
            </a:custGeom>
            <a:noFill/>
            <a:ln w="19050">
              <a:solidFill>
                <a:srgbClr val="4F6A80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87668" y="30032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4F6A80"/>
                  </a:solidFill>
                  <a:latin typeface="+mn-lt"/>
                  <a:ea typeface="+mn-ea"/>
                  <a:cs typeface="+mn-cs"/>
                </a:rPr>
                <a:t>找阴影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088380" y="3476625"/>
              <a:ext cx="1901190" cy="12077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15、21、25 首转入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 小调;第 25 首很慢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(Adagio),被人称作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“黑珍珠”。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089904" y="5966460"/>
              <a:ext cx="8441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回看第 8 页</a:t>
              </a:r>
            </a:p>
          </p:txBody>
        </p:sp>
      </p:grpSp>
      <p:grpSp>
        <p:nvGrpSpPr>
          <p:cNvPr id="47" name="task-compare"/>
          <p:cNvGrpSpPr/>
          <p:nvPr/>
        </p:nvGrpSpPr>
        <p:grpSpPr>
          <a:xfrm>
            <a:off x="8850630" y="2190750"/>
            <a:ext cx="2120265" cy="4010406"/>
            <a:chOff x="8850630" y="2190750"/>
            <a:chExt cx="2120265" cy="4010406"/>
          </a:xfrm>
        </p:grpSpPr>
        <p:sp>
          <p:nvSpPr>
            <p:cNvPr id="37" name="Ellipse 37"/>
            <p:cNvSpPr/>
            <p:nvPr/>
          </p:nvSpPr>
          <p:spPr>
            <a:xfrm>
              <a:off x="8915400" y="2190750"/>
              <a:ext cx="457200" cy="457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071480" y="2317432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8886600" y="2980055"/>
              <a:ext cx="238349" cy="249001"/>
              <a:chOff x="8886600" y="2980055"/>
              <a:chExt cx="238349" cy="24900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8886600" y="2980055"/>
                <a:ext cx="238349" cy="249001"/>
              </a:xfrm>
              <a:custGeom>
                <a:avLst/>
                <a:gdLst/>
                <a:ahLst/>
                <a:cxnLst/>
                <a:rect l="l" t="t" r="r" b="b"/>
                <a:pathLst>
                  <a:path w="238349" h="249001">
                    <a:moveTo>
                      <a:pt x="174849" y="22695"/>
                    </a:moveTo>
                    <a:cubicBezTo>
                      <a:pt x="129107" y="0"/>
                      <a:pt x="73860" y="10399"/>
                      <a:pt x="39499" y="48172"/>
                    </a:cubicBezTo>
                    <a:cubicBezTo>
                      <a:pt x="5138" y="85944"/>
                      <a:pt x="0" y="141926"/>
                      <a:pt x="26911" y="185322"/>
                    </a:cubicBezTo>
                    <a:cubicBezTo>
                      <a:pt x="53822" y="228719"/>
                      <a:pt x="106252" y="249001"/>
                      <a:pt x="155362" y="235012"/>
                    </a:cubicBezTo>
                    <a:cubicBezTo>
                      <a:pt x="204471" y="221023"/>
                      <a:pt x="238345" y="176158"/>
                      <a:pt x="238349" y="125095"/>
                    </a:cubicBez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997950" y="309245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099549" y="299085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036050" y="3003550"/>
                <a:ext cx="7620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76200" h="152400">
                    <a:moveTo>
                      <a:pt x="76200" y="0"/>
                    </a:moveTo>
                    <a:lnTo>
                      <a:pt x="31750" y="127000"/>
                    </a:lnTo>
                    <a:lnTo>
                      <a:pt x="0" y="1524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9249918" y="30032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比两版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850630" y="3476625"/>
              <a:ext cx="2120265" cy="902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同一段咏叹调,先放 1955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年版,再放 1981 年版,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听速度与气质的差别。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852154" y="5966460"/>
              <a:ext cx="9329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回看第 10 页</a:t>
              </a:r>
            </a:p>
          </p:txBody>
        </p:sp>
      </p:grpSp>
      <p:grpSp>
        <p:nvGrpSpPr>
          <p:cNvPr id="50" name="footer"/>
          <p:cNvGrpSpPr/>
          <p:nvPr/>
        </p:nvGrpSpPr>
        <p:grpSpPr>
          <a:xfrm>
            <a:off x="566166" y="6611302"/>
            <a:ext cx="11059668" cy="205359"/>
            <a:chOff x="566166" y="6611302"/>
            <a:chExt cx="11059668" cy="205359"/>
          </a:xfrm>
        </p:grpSpPr>
        <p:sp>
          <p:nvSpPr>
            <p:cNvPr id="48" name="TextBox 48"/>
            <p:cNvSpPr txBox="1"/>
            <p:nvPr/>
          </p:nvSpPr>
          <p:spPr>
            <a:xfrm>
              <a:off x="566166" y="6611302"/>
              <a:ext cx="362218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本页为根据前文事实整理的聆听建议,不是原始资料的说法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losing-title"/>
          <p:cNvGrpSpPr/>
          <p:nvPr/>
        </p:nvGrpSpPr>
        <p:grpSpPr>
          <a:xfrm>
            <a:off x="552450" y="784860"/>
            <a:ext cx="3915728" cy="2586419"/>
            <a:chOff x="552450" y="784860"/>
            <a:chExt cx="3915728" cy="2586419"/>
          </a:xfrm>
        </p:grpSpPr>
        <p:sp>
          <p:nvSpPr>
            <p:cNvPr id="2" name="TextBox 2"/>
            <p:cNvSpPr txBox="1"/>
            <p:nvPr/>
          </p:nvSpPr>
          <p:spPr>
            <a:xfrm>
              <a:off x="565404" y="784860"/>
              <a:ext cx="3554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spc="1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收束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52450" y="1228725"/>
              <a:ext cx="3915728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850"/>
                </a:lnSpc>
              </a:pPr>
              <a:r>
                <a:rPr lang="zh-CN" sz="4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同一条低音线,</a:t>
              </a:r>
              <a:br/>
              <a:r>
                <a:rPr lang="zh-CN" sz="4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 xml:space="preserve">撑起 </a:t>
              </a:r>
              <a:r>
                <a:rPr lang="zh-CN" sz="45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32</a:t>
              </a:r>
              <a:r>
                <a:rPr lang="zh-CN" sz="450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 xml:space="preserve"> 段音乐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61594" y="2989898"/>
              <a:ext cx="33143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结构是地图,耳朵才是终点。</a:t>
              </a:r>
            </a:p>
          </p:txBody>
        </p:sp>
      </p:grpSp>
      <p:grpSp>
        <p:nvGrpSpPr>
          <p:cNvPr id="9" name="key-foundation"/>
          <p:cNvGrpSpPr/>
          <p:nvPr/>
        </p:nvGrpSpPr>
        <p:grpSpPr>
          <a:xfrm>
            <a:off x="557022" y="3771900"/>
            <a:ext cx="3252978" cy="1274445"/>
            <a:chOff x="557022" y="3771900"/>
            <a:chExt cx="3252978" cy="1274445"/>
          </a:xfrm>
        </p:grpSpPr>
        <p:sp>
          <p:nvSpPr>
            <p:cNvPr id="6" name="Line 6"/>
            <p:cNvSpPr/>
            <p:nvPr/>
          </p:nvSpPr>
          <p:spPr>
            <a:xfrm>
              <a:off x="571500" y="37719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57022" y="3921442"/>
              <a:ext cx="83972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地基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63880" y="4467225"/>
              <a:ext cx="1967865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一条 32 小节的低音线,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所有变奏共用。</a:t>
              </a:r>
            </a:p>
          </p:txBody>
        </p:sp>
      </p:grpSp>
      <p:grpSp>
        <p:nvGrpSpPr>
          <p:cNvPr id="13" name="key-beams"/>
          <p:cNvGrpSpPr/>
          <p:nvPr/>
        </p:nvGrpSpPr>
        <p:grpSpPr>
          <a:xfrm>
            <a:off x="4367022" y="3771900"/>
            <a:ext cx="3252978" cy="1274445"/>
            <a:chOff x="4367022" y="3771900"/>
            <a:chExt cx="3252978" cy="1274445"/>
          </a:xfrm>
        </p:grpSpPr>
        <p:sp>
          <p:nvSpPr>
            <p:cNvPr id="10" name="Line 10"/>
            <p:cNvSpPr/>
            <p:nvPr/>
          </p:nvSpPr>
          <p:spPr>
            <a:xfrm>
              <a:off x="4381500" y="37719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367022" y="3921442"/>
              <a:ext cx="83972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梁柱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73880" y="4467225"/>
              <a:ext cx="1920240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首卡农,每三首一首,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音程从同度升到九度。</a:t>
              </a:r>
            </a:p>
          </p:txBody>
        </p:sp>
      </p:grpSp>
      <p:grpSp>
        <p:nvGrpSpPr>
          <p:cNvPr id="17" name="key-loop"/>
          <p:cNvGrpSpPr/>
          <p:nvPr/>
        </p:nvGrpSpPr>
        <p:grpSpPr>
          <a:xfrm>
            <a:off x="8177022" y="3771900"/>
            <a:ext cx="3443478" cy="1274445"/>
            <a:chOff x="8177022" y="3771900"/>
            <a:chExt cx="3443478" cy="1274445"/>
          </a:xfrm>
        </p:grpSpPr>
        <p:sp>
          <p:nvSpPr>
            <p:cNvPr id="14" name="Line 14"/>
            <p:cNvSpPr/>
            <p:nvPr/>
          </p:nvSpPr>
          <p:spPr>
            <a:xfrm>
              <a:off x="8191500" y="377190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177022" y="3921442"/>
              <a:ext cx="83972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回环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183880" y="4467225"/>
              <a:ext cx="1453515" cy="579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咏叹调开头出现,</a:t>
              </a:r>
              <a:br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结尾原样再现。</a:t>
              </a:r>
            </a:p>
          </p:txBody>
        </p:sp>
      </p:grpSp>
      <p:grpSp>
        <p:nvGrpSpPr>
          <p:cNvPr id="33" name="closing-staff"/>
          <p:cNvGrpSpPr/>
          <p:nvPr/>
        </p:nvGrpSpPr>
        <p:grpSpPr>
          <a:xfrm>
            <a:off x="571500" y="5527039"/>
            <a:ext cx="11049000" cy="547372"/>
            <a:chOff x="571500" y="5527039"/>
            <a:chExt cx="11049000" cy="547372"/>
          </a:xfrm>
        </p:grpSpPr>
        <p:grpSp>
          <p:nvGrpSpPr>
            <p:cNvPr id="23" name="Group 23"/>
            <p:cNvGrpSpPr/>
            <p:nvPr/>
          </p:nvGrpSpPr>
          <p:grpSpPr>
            <a:xfrm>
              <a:off x="571500" y="5543550"/>
              <a:ext cx="11049000" cy="466725"/>
              <a:chOff x="571500" y="5543550"/>
              <a:chExt cx="11049000" cy="466725"/>
            </a:xfrm>
          </p:grpSpPr>
          <p:sp>
            <p:nvSpPr>
              <p:cNvPr id="18" name="Line 18"/>
              <p:cNvSpPr/>
              <p:nvPr/>
            </p:nvSpPr>
            <p:spPr>
              <a:xfrm>
                <a:off x="571500" y="554355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40000"/>
                  </a:schemeClr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571500" y="565785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40000"/>
                  </a:schemeClr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571500" y="577215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40000"/>
                  </a:schemeClr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571500" y="588645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40000"/>
                  </a:schemeClr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571500" y="6000750"/>
                <a:ext cx="11049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049000" h="9525">
                    <a:moveTo>
                      <a:pt x="0" y="0"/>
                    </a:moveTo>
                    <a:lnTo>
                      <a:pt x="11049000" y="0"/>
                    </a:lnTo>
                  </a:path>
                </a:pathLst>
              </a:custGeom>
              <a:noFill/>
              <a:ln w="9525">
                <a:solidFill>
                  <a:schemeClr val="accent1">
                    <a:alpha val="40000"/>
                  </a:schemeClr>
                </a:solidFill>
              </a:ln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1438953" y="5527039"/>
              <a:ext cx="8837844" cy="547372"/>
              <a:chOff x="1438953" y="5527039"/>
              <a:chExt cx="8837844" cy="547372"/>
            </a:xfrm>
          </p:grpSpPr>
          <p:sp>
            <p:nvSpPr>
              <p:cNvPr id="24" name="Ellipse 24"/>
              <p:cNvSpPr/>
              <p:nvPr/>
            </p:nvSpPr>
            <p:spPr>
              <a:xfrm rot="-1200000">
                <a:off x="1452562" y="554831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 rot="-1200000">
                <a:off x="2690812" y="560546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6" name="Ellipse 26"/>
              <p:cNvSpPr/>
              <p:nvPr/>
            </p:nvSpPr>
            <p:spPr>
              <a:xfrm rot="-1200000">
                <a:off x="3929062" y="566261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 rot="-1200000">
                <a:off x="5167313" y="571976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 rot="-1200000">
                <a:off x="6405562" y="583406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 rot="-1200000">
                <a:off x="7643812" y="577691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 rot="-1200000">
                <a:off x="8882063" y="571976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  <p:sp>
            <p:nvSpPr>
              <p:cNvPr id="31" name="Ellipse 31"/>
              <p:cNvSpPr/>
              <p:nvPr/>
            </p:nvSpPr>
            <p:spPr>
              <a:xfrm rot="-1200000">
                <a:off x="10120312" y="5948362"/>
                <a:ext cx="142875" cy="104775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</p:sp>
        </p:grpSp>
      </p:grpSp>
      <p:grpSp>
        <p:nvGrpSpPr>
          <p:cNvPr id="36" name="footer"/>
          <p:cNvGrpSpPr/>
          <p:nvPr/>
        </p:nvGrpSpPr>
        <p:grpSpPr>
          <a:xfrm>
            <a:off x="566166" y="6401752"/>
            <a:ext cx="11059668" cy="414909"/>
            <a:chOff x="566166" y="6401752"/>
            <a:chExt cx="11059668" cy="414909"/>
          </a:xfrm>
        </p:grpSpPr>
        <p:sp>
          <p:nvSpPr>
            <p:cNvPr id="34" name="TextBox 34"/>
            <p:cNvSpPr txBox="1"/>
            <p:nvPr/>
          </p:nvSpPr>
          <p:spPr>
            <a:xfrm>
              <a:off x="566166" y="6401752"/>
              <a:ext cx="7991666" cy="414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主要资料:Tafelmusik(Nediger);Bloomfield 节目单 2016;LA Phil(Henken);Marissen 2021;美国国会图书馆;加拿大国家图书档案馆;</a:t>
              </a:r>
              <a:br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Sony Music Japan;glenngould.com;Bach-Archiv Leipzig。图片:Wikimedia Commons(公共领域);铜版风插图为 AI 生成。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459680" y="6611302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goldberg_variations">
  <a:themeElements>
    <a:clrScheme name="ppt169_goldberg_variations">
      <a:dk1>
        <a:srgbClr val="2B2621"/>
      </a:dk1>
      <a:lt1>
        <a:srgbClr val="F4EFE4"/>
      </a:lt1>
      <a:dk2>
        <a:srgbClr val="1F497D"/>
      </a:dk2>
      <a:lt2>
        <a:srgbClr val="E9E1D0"/>
      </a:lt2>
      <a:accent1>
        <a:srgbClr val="1F2A36"/>
      </a:accent1>
      <a:accent2>
        <a:srgbClr val="9E2A2B"/>
      </a:accent2>
      <a:accent3>
        <a:srgbClr val="A88452"/>
      </a:accent3>
      <a:accent4>
        <a:srgbClr val="1F2A36"/>
      </a:accent4>
      <a:accent5>
        <a:srgbClr val="6E655A"/>
      </a:accent5>
      <a:accent6>
        <a:srgbClr val="CBBFA8"/>
      </a:accent6>
      <a:hlink>
        <a:srgbClr val="9E2A2B"/>
      </a:hlink>
      <a:folHlink>
        <a:srgbClr val="A88452"/>
      </a:folHlink>
    </a:clrScheme>
    <a:fontScheme name="ppt169_goldberg_variations">
      <a:majorFont>
        <a:latin typeface="Cambria"/>
        <a:ea typeface="SimSun"/>
        <a:cs typeface="Cambria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goldberg_variation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goldberg_variations">
  <a:themeElements>
    <a:clrScheme name="ppt169_goldberg_variations">
      <a:dk1>
        <a:srgbClr val="2B2621"/>
      </a:dk1>
      <a:lt1>
        <a:srgbClr val="F4EFE4"/>
      </a:lt1>
      <a:dk2>
        <a:srgbClr val="1F497D"/>
      </a:dk2>
      <a:lt2>
        <a:srgbClr val="E9E1D0"/>
      </a:lt2>
      <a:accent1>
        <a:srgbClr val="1F2A36"/>
      </a:accent1>
      <a:accent2>
        <a:srgbClr val="9E2A2B"/>
      </a:accent2>
      <a:accent3>
        <a:srgbClr val="A88452"/>
      </a:accent3>
      <a:accent4>
        <a:srgbClr val="1F2A36"/>
      </a:accent4>
      <a:accent5>
        <a:srgbClr val="6E655A"/>
      </a:accent5>
      <a:accent6>
        <a:srgbClr val="CBBFA8"/>
      </a:accent6>
      <a:hlink>
        <a:srgbClr val="9E2A2B"/>
      </a:hlink>
      <a:folHlink>
        <a:srgbClr val="A88452"/>
      </a:folHlink>
    </a:clrScheme>
    <a:fontScheme name="ppt169_goldberg_variations">
      <a:majorFont>
        <a:latin typeface="Cambria"/>
        <a:ea typeface="SimSun"/>
        <a:cs typeface="Cambria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goldberg_variation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2026-09-24T06:07:33Z</dcterms:created>
  <dcterms:modified xsi:type="dcterms:W3CDTF">2026-09-24T06:07:33Z</dcterms:modified>
  <cp:category/>
  <cp:contentStatus/>
</cp:coreProperties>
</file>