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en-GB"/>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en-GB"/>
          </a:p>
        </p:txBody>
      </p:sp>
    </p:spTree>
  </p:cSld>
  <p:clrMap bg1="lt1" tx1="dk1" bg2="lt2" tx2="dk2" accent1="accent1" accent2="accent2" accent3="accent3" accent4="accent4" accent5="accent5" accent6="accent6" hlink="hlink" folHlink="folHlink"/>
  <p:hf/>
  <p:notesStyle>
    <a:lvl1pPr marL="0" algn="l">
      <a:defRPr sz="1200" lang="en-GB"/>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Thank you for the time. Heatline sells capacity planning and job scheduling to the businesses that actually fit heat pumps in people's homes, and we are raising a four point two million pound seed round. Before anything else I want to be explicit about one thing, because it runs through every page: Heatline is a fictional company built for this deck, so every company, product, customer, traction and financial figure you will see is illustrative and is marked as such on the page. Every external figure is real, sourced and cited where it appears, and all of them are listed again at the back. The story in one line is that Europe has now legislated the demand for home electrification, and the thing that is short is people.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Two years ago this market looked like it was failing. In twenty twenty four European heat pump sales fell twenty one per cent, the largest decline ever recorded, with Germany down almost half and France down a quarter, according to the International Energy Agency. Then twenty twenty five turned: European sales rose eleven per cent, the first growth since twenty twenty two, led by Germany at fifty five per cent in the first half, and it was the first year heat pumps outsold gas boilers in Europe. The columns show the European Union's own installation volumes, two point eight million units in twenty twenty two down to two point one one million in twenty twenty four and back up to two point three four million in twenty twenty five. What makes this durable rather than a rebound is the band along the bottom: under the recast buildings directive, member states stopped funding new stand-alone fossil boilers from the start of twenty twenty five, and national plans have to reach a complete phase-out by twenty forty. The alternative is being removed by law.</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So if demand has a legal floor under it, what is the constraint? It is people. The European Commission's own estimate is that Europe needs seven hundred and fifty thousand more installers, and that at least half of today's installers have to be reskilled to work with heat pumps. Against that, the European heat pump industry employed about a hundred and seventeen thousand people, and only around two thirds of those are outside manufacturing, while the trade body puts the requirement at half a million skilled full-time employees by twenty thirty. In the United Kingdom the ratio is starker still: roughly three thousand heat pump engineers today against at least twenty seven thousand needed by twenty twenty eight. The curve here is a schematic, not a measured series, and it is labelled that way on the page. The evidence that matters most to us is the last line: when Nesta surveyed three hundred and forty five installers, thirty per cent said finding suitable additional staff was the biggest barrier to doing more installations, rising to forty one per cent among firms with six or more staff. I want to be honest about the counter-reading, which is also on the page. Across the whole trade, lack of customer demand was cited more often. Staffing is what binds the firms that already have work, and those are precisely the firms we sell 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You cannot hire your way out of a shortage like that in one season, so the lever has to be throughput per engineer. That is what Heatline does, and it does three things. It forecasts crew capacity months ahead against accreditation, so you know in January what August looks like. It sequences the survey, install and commission chain against part lead times, so a booking is not confirmed against a unit that has not arrived. And it holds the grant and compliance paperwork on the same job record, so the administrative tail does not eat the engineer's week. The curve you saw a moment ago is the same curve, and it bends because each engineer completes more jobs, not because more engineers appear. It is worth saying what we are not: we do not train engineers and we do not sell equipment. Everything I describe about the product here is illustrative.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This is the planning surface itself, drawn to scale from the specification, with illustrative crews and bookings. Crews run down the left with their engineer counts, twelve weeks run across the top, and each bar shows committed capacity against what is still available, on one line rather than in two systems. The accreditation column is the part people underestimate: it limits who is allowed to close a job, so a crew with spare hours is not necessarily a crew that can take the next booking. The moment that earns the subscription is the flagged cell in the fourth row, where a part lead time collides with an available week. In a spreadsheet that conflict surfaces on the morning of the install. Here it surfaces before the booking is confirmed.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The numbers on this page are illustrative, and I will treat them as if they were not. Four hundred and thirty engineer seats are live across forty one installer businesses, which is about nought point nine three million pounds of annual recurring revenue at the end of August. The definition matters and it is on the page: a live engineer seat is one engineer with an active licence on the last day of the month, counted per engineer rather than per business, and this is the full history since launch with no cohort excluded and no month restated. The shape I would ask you to look at is the change of slope in September twenty twenty five, marked on the curve, when the first manufacturer training partner started referring newly accredited installers to us. Net revenue retention is a hundred and eighteen per cent over the trailing twelve months and logo churn is four per cent annualised, which together say that the businesses that adopt it keep adding engineers to it.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The pricing is a hundred and eighty pounds per engineer per month on an annual term with a five seat minimum, and these figures are illustrative. The waterfall traces one representative ten seat customer through a year: twenty one thousand six hundred pounds of gross contract value, less a launch discount, less hosting and support, less payment and partner fees, leaving fourteen thousand eight hundred and seventy pounds of gross contribution. Against a blended acquisition cost of six thousand four hundred pounds, that is a payback of five point two months, which is the number on the right and the reason expansion is the cheap growth in this business. For context on where that price sits, the published list pricing for small-trade field-service software runs from forty nine dollars a month for a single user up to four hundred and ninety nine dollars a month for five, which is a per-seat market. That comparator is real and cited; our own costs are not.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This is derived bottom-up and every step is on the page so you can attack any one of them. The first stage is real: about seventy four thousand European installer seats today, from the hundred and seventeen thousand industry employees less the share in manufacturing, plus the seven hundred and fifty thousand additional installers the European Commission says are needed, which gives eight hundred and twenty four thousand seats at full build-out. The remaining three stages are illustrative and marked that way. Our four launch markets are around a hundred and eighteen thousand of those seats, the firms with six or more engineers are around forty six thousand, and at twelve per cent penetration by twenty thirty one that is five thousand five hundred seats. At our published price, five thousand five hundred seats times a hundred and eighty pounds times twelve months is eleven point nine million pounds of annual recurring revenue. If you disagree with the penetration assumption, the arithmetic is right there to redo.</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I want to be fair about the alternatives, because two of them are genuinely good at what they do. Shared spreadsheets and calendars are free, instantly flexible and need no implementation, and for a two-engineer business they are often the right answer. Generic field-service software has mature dispatch, invoicing and integrations, and it will beat us on the day of the job for years. What neither of them does is model crew capacity months ahead, or model which engineer is accredited to close which class of job, and that is the whole column on the right. Our capability and price on this page are illustrative and no vendor is named; the competitor pricing is published list pricing. The honest closing line is the one at the bottom: we are not claiming these tools are bad. We are claiming that none of them answers the question an installer asks in January about August.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There are three channels and only two of them are proven, which the page shows deliberately. Direct sales to firms with six or more engineers proved the product, at a nine week median cycle and a blended acquisition cost of six thousand four hundred pounds, and produced the first twenty four customers. The manufacturer training academies are the repeatable motion: they refer installers at the moment they are newly accredited and actually need planning, at an acquisition cost of two thousand nine hundred pounds, and that channel produced seventeen customers and the September inflection you saw on the traction curve. The third channel, trade-body accreditation partners, is planned for twenty twenty seven, has not been tested, and we are claiming no acquisition cost for it. The reason we think the timing works is real: eighty one per cent of surveyed firms with six or more staff expected to hire within twelve months, and hiring is the moment planning capacity stops being optional. All the channel counts and costs are illustrative.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The team is fictional for this deck and no real person is depicted or named, but the shape of it is the argument. Maya spent nine years operating a forty engineer heating contractor and built the crew rota by hand that became the first prototype, so the definition of capacity in the product is a customer's definition rather than an engineer's. Tom spent eleven years building constraint-solver scheduling for logistics fleets, which is the same mathematics with different vehicles, and he owns the planner. Priya trained more than four hundred engineers on heat pump commissioning at a national provider, which is why accreditation modelling is a first-class object in the product rather than a field on a form. We also have an advisor who ran operations for a national installer network, whom we are not naming until we have permission.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These figures are illustrative, and the important thing on this page is not the total but which drivers produce it. Revenue comes from new seats, expansion seats inside existing customers, and manufacturer-channel seats, and the columns are labelled actual for the twenty twenty six financial year and projected for the three after it, with a divider so you can see the boundary without reading the legend. The point of the shape is that expansion overtakes new business in twenty twenty eight, which follows directly from the retention number rather than from optimism. I would rather show you the exposure than hide it. The plan assumes retention holds at a hundred and eighteen per cent and that the manufacturer channel scales past one partner, and neither of those is proven. If retention falls to a hundred and five per cent, the twenty twenty nine revenue falls by roughly a quarter.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We are raising four point two million pounds. That buys twenty four months of runway to the third quarter of twenty twenty eight, and it reaches five point three million pounds of annual recurring revenue, two additional markets live, and the manufacturer interface in production with three partners. The round, the runway and the milestones are illustrative. The bar underneath is the shape of how it is spent, and it splits five ways on the next page.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Forty four pence in every pound goes into engineering and product, and that is deliberate: the capacity planner version two and the manufacturer interface are what make the repeatable channel actually repeatable. Thirty one per cent funds go-to-market in Germany and the Netherlands, with the test being that forty per cent of new seats come from outside the United Kingdom. Thirteen per cent goes to customer success and training, held to a ten day median onboarding, which is the mechanism behind the retention number in the plan. Seven per cent funds grant and accreditation reporting automation for two national schemes, and five per cent is an explicit three month reserve rather than an implied one. Every amount, share and milestone here is illustrative.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GB" dirty="0"/>
              <a:t>I will leave this page up for questions. The table gives every internal metric its fixed definition, its measurement period and its system of record, so nothing in the traction or financial pages depends on a definition that moves between meetings. Below it are the policy facts you are most likely to test: the United Kingdom's Boiler Upgrade Scheme had received a hundred and fifty one thousand applications and paid six hundred and sixty one million pounds by the end of July, the grant is seven thousand five hundred pounds per heat pump with more available off the gas grid until March twenty twenty seven, and in the United States the section twenty five C credit ended for property placed in service after the end of twenty twenty five. Every external source in this deck is linked at the bottom of this page. And to close where I opened: Heatline is fictional, every company figure in this deck is illustrative, and every external figure is sourced.</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heatline_seed_pitch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heatline_seed_pitch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15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3323cf9a8bdf6741.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1bbee8dc6384f882.jp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0c91374db0de10a.jp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hyperlink" Target="https://www.iea.org/reports/global-energy-review-2026/technology-heat-pumps" TargetMode="External"/>
  <Relationship Id="rId3" Type="http://schemas.openxmlformats.org/officeDocument/2006/relationships/hyperlink" Target="https://heatpumpingtechnologies.org/articles/heat-pumps-step-up-what-the-ieas-heat-pump-monitor-2026-means-for-heating-industry-and-energy-security/" TargetMode="External"/>
  <Relationship Id="rId4" Type="http://schemas.openxmlformats.org/officeDocument/2006/relationships/hyperlink" Target="https://heatpumpingtechnologies.org/iea-global-energy-review-2025-main-takeaways-for-heat-pumps/" TargetMode="External"/>
  <Relationship Id="rId5" Type="http://schemas.openxmlformats.org/officeDocument/2006/relationships/hyperlink" Target="https://energy.ec.europa.eu/topics/energy-efficiency/heat-pumps_en" TargetMode="External"/>
  <Relationship Id="rId6" Type="http://schemas.openxmlformats.org/officeDocument/2006/relationships/hyperlink" Target="https://energy.ec.europa.eu/news/commission-issues-guidance-phasing-out-financing-stand-alone-fossil-fuel-boilers-2025-2024-10-17_en" TargetMode="External"/>
  <Relationship Id="rId7" Type="http://schemas.openxmlformats.org/officeDocument/2006/relationships/hyperlink" Target="https://energy.ec.europa.eu/topics/energy-efficiency/energy-performance-buildings/energy-performance-buildings-directive_en" TargetMode="External"/>
  <Relationship Id="rId8" Type="http://schemas.openxmlformats.org/officeDocument/2006/relationships/hyperlink" Target="https://ehpa.org/news-and-resources/news/wanted-half-a-million-heat-pump-installers/" TargetMode="External"/>
  <Relationship Id="rId9" Type="http://schemas.openxmlformats.org/officeDocument/2006/relationships/hyperlink" Target="https://www.nesta.org.uk/blog/the-heat-pump-installer-gap/" TargetMode="External"/>
  <Relationship Id="rId10" Type="http://schemas.openxmlformats.org/officeDocument/2006/relationships/hyperlink" Target="https://www.nesta.org.uk/press-release/heat-pump-engineers-held-back-on-installations-by-staff-shortages/" TargetMode="External"/>
  <Relationship Id="rId11" Type="http://schemas.openxmlformats.org/officeDocument/2006/relationships/hyperlink" Target="https://www.ofgem.gov.uk/data/bus-monthly-scheme-update" TargetMode="External"/>
  <Relationship Id="rId12" Type="http://schemas.openxmlformats.org/officeDocument/2006/relationships/hyperlink" Target="https://www.gov.uk/apply-boiler-upgrade-scheme/what-you-can-get" TargetMode="External"/>
  <Relationship Id="rId13" Type="http://schemas.openxmlformats.org/officeDocument/2006/relationships/hyperlink" Target="https://www.irs.gov/newsroom/faqs-for-modification-of-sections-25c-25d-25e-30c-30d-45l-45w-and-179d-under-public-law-119-21-139-stat-72-july-4-2025-commonly-known-as-the-one-big-beautiful-bill-obbb" TargetMode="External"/>
  <Relationship Id="rId14" Type="http://schemas.openxmlformats.org/officeDocument/2006/relationships/hyperlink" Target="https://getjobber.com/pricing/" TargetMode="External"/>
  <Relationship Id="rId15"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p:cNvPicPr>
            <a:picLocks noChangeAspect="1"/>
          </p:cNvPicPr>
          <p:nvPr/>
        </p:nvPicPr>
        <p:blipFill>
          <a:blip r:embed="rId2"/>
          <a:srcRect l="370" t="0" r="371" b="0"/>
          <a:stretch>
            <a:fillRect/>
          </a:stretch>
        </p:blipFill>
        <p:spPr>
          <a:xfrm>
            <a:off x="0" y="0"/>
            <a:ext cx="12192000" cy="6858000"/>
          </a:xfrm>
          <a:prstGeom prst="rect">
            <a:avLst/>
          </a:prstGeom>
        </p:spPr>
      </p:pic>
      <p:sp>
        <p:nvSpPr>
          <p:cNvPr id="3" name="Rectangle 3"/>
          <p:cNvSpPr/>
          <p:nvPr/>
        </p:nvSpPr>
        <p:spPr>
          <a:xfrm>
            <a:off x="0" y="4305300"/>
            <a:ext cx="12192000" cy="2552700"/>
          </a:xfrm>
          <a:prstGeom prst="rect">
            <a:avLst/>
          </a:prstGeom>
          <a:solidFill>
            <a:schemeClr val="lt1">
              <a:alpha val="95000"/>
            </a:schemeClr>
          </a:solidFill>
          <a:ln>
            <a:noFill/>
          </a:ln>
        </p:spPr>
      </p:sp>
      <p:sp>
        <p:nvSpPr>
          <p:cNvPr id="4" name="Rectangle 4"/>
          <p:cNvSpPr/>
          <p:nvPr/>
        </p:nvSpPr>
        <p:spPr>
          <a:xfrm>
            <a:off x="0" y="4305300"/>
            <a:ext cx="12192000" cy="38100"/>
          </a:xfrm>
          <a:prstGeom prst="rect">
            <a:avLst/>
          </a:prstGeom>
          <a:solidFill>
            <a:schemeClr val="accent2"/>
          </a:solidFill>
          <a:ln>
            <a:noFill/>
          </a:ln>
        </p:spPr>
      </p:sp>
      <p:grpSp>
        <p:nvGrpSpPr>
          <p:cNvPr id="9" name="Group 9"/>
          <p:cNvGrpSpPr/>
          <p:nvPr/>
        </p:nvGrpSpPr>
        <p:grpSpPr>
          <a:xfrm>
            <a:off x="593598" y="4505325"/>
            <a:ext cx="8172176" cy="2286381"/>
            <a:chOff x="593598" y="4505325"/>
            <a:chExt cx="8172176" cy="2286381"/>
          </a:xfrm>
        </p:grpSpPr>
        <p:sp>
          <p:nvSpPr>
            <p:cNvPr id="5" name="TextBox 5"/>
            <p:cNvSpPr txBox="1"/>
            <p:nvPr/>
          </p:nvSpPr>
          <p:spPr>
            <a:xfrm>
              <a:off x="601980" y="4505325"/>
              <a:ext cx="4847844" cy="293370"/>
            </a:xfrm>
            <a:prstGeom prst="rect">
              <a:avLst/>
            </a:prstGeom>
            <a:noFill/>
            <a:ln>
              <a:noFill/>
            </a:ln>
          </p:spPr>
          <p:txBody>
            <a:bodyPr wrap="none" lIns="0" tIns="0" rIns="0" bIns="0" anchor="t" anchorCtr="0">
              <a:spAutoFit/>
            </a:bodyPr>
            <a:lstStyle/>
            <a:p>
              <a:pPr algn="l"/>
              <a:r>
                <a:rPr lang="en-GB" sz="1500" spc="150" dirty="0">
                  <a:solidFill>
                    <a:schemeClr val="accent5"/>
                  </a:solidFill>
                  <a:latin typeface="Consolas"/>
                  <a:ea typeface="Consolas"/>
                  <a:cs typeface="Consolas"/>
                </a:rPr>
                <a:t>SEED ROUND · £4.2M · SEPTEMBER 2026</a:t>
              </a:r>
            </a:p>
          </p:txBody>
        </p:sp>
        <p:sp>
          <p:nvSpPr>
            <p:cNvPr id="6" name="TextBox 6"/>
            <p:cNvSpPr txBox="1"/>
            <p:nvPr/>
          </p:nvSpPr>
          <p:spPr>
            <a:xfrm>
              <a:off x="593598" y="4860608"/>
              <a:ext cx="7116347" cy="1111377"/>
            </a:xfrm>
            <a:prstGeom prst="rect">
              <a:avLst/>
            </a:prstGeom>
            <a:noFill/>
            <a:ln>
              <a:noFill/>
            </a:ln>
          </p:spPr>
          <p:txBody>
            <a:bodyPr wrap="none" lIns="0" tIns="0" rIns="0" bIns="0" anchor="t" anchorCtr="0">
              <a:spAutoFit/>
            </a:bodyPr>
            <a:lstStyle/>
            <a:p>
              <a:pPr algn="l">
                <a:lnSpc>
                  <a:spcPts val="3900"/>
                </a:lnSpc>
              </a:pPr>
              <a:r>
                <a:rPr lang="en-GB" sz="3150" dirty="0">
                  <a:solidFill>
                    <a:schemeClr val="accent1"/>
                  </a:solidFill>
                  <a:latin typeface="+mj-lt"/>
                  <a:ea typeface="+mj-ea"/>
                  <a:cs typeface="+mj-cs"/>
                </a:rPr>
                <a:t>Europe has legislated the demand.</a:t>
              </a:r>
              <a:br/>
              <a:r>
                <a:rPr lang="en-GB" sz="3150" dirty="0">
                  <a:solidFill>
                    <a:schemeClr val="accent1"/>
                  </a:solidFill>
                  <a:latin typeface="+mj-lt"/>
                  <a:ea typeface="+mj-ea"/>
                  <a:cs typeface="+mj-cs"/>
                </a:rPr>
                <a:t>Nobody has staffed the supply.</a:t>
              </a:r>
            </a:p>
          </p:txBody>
        </p:sp>
        <p:sp>
          <p:nvSpPr>
            <p:cNvPr id="7" name="TextBox 7"/>
            <p:cNvSpPr txBox="1"/>
            <p:nvPr/>
          </p:nvSpPr>
          <p:spPr>
            <a:xfrm>
              <a:off x="600456" y="5958840"/>
              <a:ext cx="8165318" cy="352044"/>
            </a:xfrm>
            <a:prstGeom prst="rect">
              <a:avLst/>
            </a:prstGeom>
            <a:noFill/>
            <a:ln>
              <a:noFill/>
            </a:ln>
          </p:spPr>
          <p:txBody>
            <a:bodyPr wrap="none" lIns="0" tIns="0" rIns="0" bIns="0" anchor="t" anchorCtr="0">
              <a:spAutoFit/>
            </a:bodyPr>
            <a:lstStyle/>
            <a:p>
              <a:pPr algn="l"/>
              <a:r>
                <a:rPr lang="en-GB" sz="1800" dirty="0">
                  <a:solidFill>
                    <a:schemeClr val="dk1"/>
                  </a:solidFill>
                  <a:latin typeface="+mn-lt"/>
                  <a:ea typeface="+mn-ea"/>
                  <a:cs typeface="+mn-cs"/>
                </a:rPr>
                <a:t>Heatline · capacity planning and job scheduling for residential heat-pump installers</a:t>
              </a:r>
            </a:p>
          </p:txBody>
        </p:sp>
        <p:sp>
          <p:nvSpPr>
            <p:cNvPr id="8" name="TextBox 8"/>
            <p:cNvSpPr txBox="1"/>
            <p:nvPr/>
          </p:nvSpPr>
          <p:spPr>
            <a:xfrm>
              <a:off x="603504" y="6366510"/>
              <a:ext cx="6063493" cy="425196"/>
            </a:xfrm>
            <a:prstGeom prst="rect">
              <a:avLst/>
            </a:prstGeom>
            <a:noFill/>
            <a:ln>
              <a:noFill/>
            </a:ln>
          </p:spPr>
          <p:txBody>
            <a:bodyPr wrap="none" lIns="0" tIns="0" rIns="0" bIns="0" anchor="t" anchorCtr="0">
              <a:spAutoFit/>
            </a:bodyPr>
            <a:lstStyle/>
            <a:p>
              <a:pPr algn="l">
                <a:lnSpc>
                  <a:spcPts val="1500"/>
                </a:lnSpc>
              </a:pPr>
              <a:r>
                <a:rPr lang="en-GB" sz="1200" dirty="0">
                  <a:solidFill>
                    <a:schemeClr val="accent5"/>
                  </a:solidFill>
                  <a:latin typeface="+mn-lt"/>
                  <a:ea typeface="+mn-ea"/>
                  <a:cs typeface="+mn-cs"/>
                </a:rPr>
                <a:t>Heatline is a fictional company. All company, product, customer, traction and financial figures</a:t>
              </a:r>
              <a:br/>
              <a:r>
                <a:rPr lang="en-GB" sz="1200" dirty="0">
                  <a:solidFill>
                    <a:schemeClr val="accent5"/>
                  </a:solidFill>
                  <a:latin typeface="+mn-lt"/>
                  <a:ea typeface="+mn-ea"/>
                  <a:cs typeface="+mn-cs"/>
                </a:rPr>
                <a:t>in this deck are illustrative. External figures are sourced and cited on the page where they appear.</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6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9181916"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The market turned. The exit became law.</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8" name="Group 8"/>
          <p:cNvGrpSpPr/>
          <p:nvPr/>
        </p:nvGrpSpPr>
        <p:grpSpPr>
          <a:xfrm>
            <a:off x="590550" y="1621155"/>
            <a:ext cx="3439066" cy="4080129"/>
            <a:chOff x="590550" y="1621155"/>
            <a:chExt cx="3439066" cy="4080129"/>
          </a:xfrm>
        </p:grpSpPr>
        <p:sp>
          <p:nvSpPr>
            <p:cNvPr id="5" name="TextBox 5"/>
            <p:cNvSpPr txBox="1"/>
            <p:nvPr/>
          </p:nvSpPr>
          <p:spPr>
            <a:xfrm>
              <a:off x="590550" y="1621155"/>
              <a:ext cx="2812134" cy="1562100"/>
            </a:xfrm>
            <a:prstGeom prst="rect">
              <a:avLst/>
            </a:prstGeom>
            <a:noFill/>
            <a:ln>
              <a:noFill/>
            </a:ln>
          </p:spPr>
          <p:txBody>
            <a:bodyPr wrap="none" lIns="0" tIns="0" rIns="0" bIns="0" anchor="t" anchorCtr="0">
              <a:spAutoFit/>
            </a:bodyPr>
            <a:lstStyle/>
            <a:p>
              <a:pPr algn="l"/>
              <a:r>
                <a:rPr lang="en-GB" sz="8100" dirty="0">
                  <a:solidFill>
                    <a:schemeClr val="accent2"/>
                  </a:solidFill>
                  <a:latin typeface="+mj-lt"/>
                  <a:ea typeface="+mj-ea"/>
                  <a:cs typeface="+mj-cs"/>
                </a:rPr>
                <a:t>+11%</a:t>
              </a:r>
            </a:p>
          </p:txBody>
        </p:sp>
        <p:sp>
          <p:nvSpPr>
            <p:cNvPr id="6" name="TextBox 6"/>
            <p:cNvSpPr txBox="1"/>
            <p:nvPr/>
          </p:nvSpPr>
          <p:spPr>
            <a:xfrm>
              <a:off x="598170" y="2728912"/>
              <a:ext cx="3082414" cy="1240155"/>
            </a:xfrm>
            <a:prstGeom prst="rect">
              <a:avLst/>
            </a:prstGeom>
            <a:noFill/>
            <a:ln>
              <a:noFill/>
            </a:ln>
          </p:spPr>
          <p:txBody>
            <a:bodyPr wrap="none" lIns="0" tIns="0" rIns="0" bIns="0" anchor="t" anchorCtr="0">
              <a:spAutoFit/>
            </a:bodyPr>
            <a:lstStyle/>
            <a:p>
              <a:pPr algn="l">
                <a:lnSpc>
                  <a:spcPts val="3150"/>
                </a:lnSpc>
              </a:pPr>
              <a:r>
                <a:rPr lang="en-GB" sz="2250" dirty="0">
                  <a:solidFill>
                    <a:schemeClr val="accent1"/>
                  </a:solidFill>
                  <a:latin typeface="+mn-lt"/>
                  <a:ea typeface="+mn-ea"/>
                  <a:cs typeface="+mn-cs"/>
                </a:rPr>
                <a:t>European sales rose 11%</a:t>
              </a:r>
              <a:br/>
              <a:r>
                <a:rPr lang="en-GB" sz="2250" dirty="0">
                  <a:solidFill>
                    <a:schemeClr val="accent1"/>
                  </a:solidFill>
                  <a:latin typeface="+mn-lt"/>
                  <a:ea typeface="+mn-ea"/>
                  <a:cs typeface="+mn-cs"/>
                </a:rPr>
                <a:t>in 2025 — the first growth</a:t>
              </a:r>
              <a:br/>
              <a:r>
                <a:rPr lang="en-GB" sz="2250" dirty="0">
                  <a:solidFill>
                    <a:schemeClr val="accent1"/>
                  </a:solidFill>
                  <a:latin typeface="+mn-lt"/>
                  <a:ea typeface="+mn-ea"/>
                  <a:cs typeface="+mn-cs"/>
                </a:rPr>
                <a:t>since 2022</a:t>
              </a:r>
            </a:p>
          </p:txBody>
        </p:sp>
        <p:sp>
          <p:nvSpPr>
            <p:cNvPr id="7" name="TextBox 7"/>
            <p:cNvSpPr txBox="1"/>
            <p:nvPr/>
          </p:nvSpPr>
          <p:spPr>
            <a:xfrm>
              <a:off x="600456" y="4053840"/>
              <a:ext cx="3429160" cy="1647444"/>
            </a:xfrm>
            <a:prstGeom prst="rect">
              <a:avLst/>
            </a:prstGeom>
            <a:noFill/>
            <a:ln>
              <a:noFill/>
            </a:ln>
          </p:spPr>
          <p:txBody>
            <a:bodyPr wrap="none" lIns="0" tIns="0" rIns="0" bIns="0" anchor="t" anchorCtr="0">
              <a:spAutoFit/>
            </a:bodyPr>
            <a:lstStyle/>
            <a:p>
              <a:pPr algn="l">
                <a:lnSpc>
                  <a:spcPts val="2550"/>
                </a:lnSpc>
              </a:pPr>
              <a:r>
                <a:rPr lang="en-GB" sz="1800" dirty="0">
                  <a:solidFill>
                    <a:schemeClr val="dk1"/>
                  </a:solidFill>
                  <a:latin typeface="+mn-lt"/>
                  <a:ea typeface="+mn-ea"/>
                  <a:cs typeface="+mn-cs"/>
                </a:rPr>
                <a:t>2024 brought Europe's largest</a:t>
              </a:r>
              <a:br/>
              <a:r>
                <a:rPr lang="en-GB" sz="1800" dirty="0">
                  <a:solidFill>
                    <a:schemeClr val="dk1"/>
                  </a:solidFill>
                  <a:latin typeface="+mn-lt"/>
                  <a:ea typeface="+mn-ea"/>
                  <a:cs typeface="+mn-cs"/>
                </a:rPr>
                <a:t>decline ever recorded: −21%,</a:t>
              </a:r>
              <a:br/>
              <a:r>
                <a:rPr lang="en-GB" sz="1800" dirty="0">
                  <a:solidFill>
                    <a:schemeClr val="dk1"/>
                  </a:solidFill>
                  <a:latin typeface="+mn-lt"/>
                  <a:ea typeface="+mn-ea"/>
                  <a:cs typeface="+mn-cs"/>
                </a:rPr>
                <a:t>Germany almost −50%. Then in 2025</a:t>
              </a:r>
              <a:br/>
              <a:r>
                <a:rPr lang="en-GB" sz="1800" dirty="0">
                  <a:solidFill>
                    <a:schemeClr val="dk1"/>
                  </a:solidFill>
                  <a:latin typeface="+mn-lt"/>
                  <a:ea typeface="+mn-ea"/>
                  <a:cs typeface="+mn-cs"/>
                </a:rPr>
                <a:t>heat pumps outsold gas boilers in</a:t>
              </a:r>
              <a:br/>
              <a:r>
                <a:rPr lang="en-GB" sz="1800" dirty="0">
                  <a:solidFill>
                    <a:schemeClr val="dk1"/>
                  </a:solidFill>
                  <a:latin typeface="+mn-lt"/>
                  <a:ea typeface="+mn-ea"/>
                  <a:cs typeface="+mn-cs"/>
                </a:rPr>
                <a:t>Europe for the first time.</a:t>
              </a:r>
            </a:p>
          </p:txBody>
        </p:sp>
      </p:grpSp>
      <p:grpSp>
        <p:nvGrpSpPr>
          <p:cNvPr id="33" name="Group 33"/>
          <p:cNvGrpSpPr/>
          <p:nvPr/>
        </p:nvGrpSpPr>
        <p:grpSpPr>
          <a:xfrm>
            <a:off x="4266749" y="1778318"/>
            <a:ext cx="7201351" cy="3635883"/>
            <a:chOff x="4266749" y="1778318"/>
            <a:chExt cx="7201351" cy="3635883"/>
          </a:xfrm>
        </p:grpSpPr>
        <p:grpSp>
          <p:nvGrpSpPr>
            <p:cNvPr id="18" name="Group 18"/>
            <p:cNvGrpSpPr/>
            <p:nvPr/>
          </p:nvGrpSpPr>
          <p:grpSpPr>
            <a:xfrm>
              <a:off x="5753100" y="1866900"/>
              <a:ext cx="5715000" cy="2905125"/>
              <a:chOff x="5753100" y="1866900"/>
              <a:chExt cx="5715000" cy="2905125"/>
            </a:xfrm>
          </p:grpSpPr>
          <p:sp>
            <p:nvSpPr>
              <p:cNvPr id="9" name="Line 9"/>
              <p:cNvSpPr/>
              <p:nvPr/>
            </p:nvSpPr>
            <p:spPr>
              <a:xfrm>
                <a:off x="5753100" y="1866900"/>
                <a:ext cx="5715000" cy="9525"/>
              </a:xfrm>
              <a:custGeom>
                <a:avLst/>
                <a:gdLst/>
                <a:ahLst/>
                <a:cxnLst/>
                <a:rect l="l" t="t" r="r" b="b"/>
                <a:pathLst>
                  <a:path w="5715000" h="9525">
                    <a:moveTo>
                      <a:pt x="0" y="0"/>
                    </a:moveTo>
                    <a:lnTo>
                      <a:pt x="5715000" y="0"/>
                    </a:lnTo>
                  </a:path>
                </a:pathLst>
              </a:custGeom>
              <a:noFill/>
              <a:ln w="9525">
                <a:solidFill>
                  <a:schemeClr val="accent6"/>
                </a:solidFill>
              </a:ln>
            </p:spPr>
          </p:sp>
          <p:sp>
            <p:nvSpPr>
              <p:cNvPr id="10" name="Line 10"/>
              <p:cNvSpPr/>
              <p:nvPr/>
            </p:nvSpPr>
            <p:spPr>
              <a:xfrm>
                <a:off x="5753100" y="2832068"/>
                <a:ext cx="5715000" cy="9525"/>
              </a:xfrm>
              <a:custGeom>
                <a:avLst/>
                <a:gdLst/>
                <a:ahLst/>
                <a:cxnLst/>
                <a:rect l="l" t="t" r="r" b="b"/>
                <a:pathLst>
                  <a:path w="5715000" h="9525">
                    <a:moveTo>
                      <a:pt x="0" y="0"/>
                    </a:moveTo>
                    <a:lnTo>
                      <a:pt x="5715000" y="0"/>
                    </a:lnTo>
                  </a:path>
                </a:pathLst>
              </a:custGeom>
              <a:noFill/>
              <a:ln w="9525">
                <a:solidFill>
                  <a:schemeClr val="accent6"/>
                </a:solidFill>
              </a:ln>
            </p:spPr>
          </p:sp>
          <p:sp>
            <p:nvSpPr>
              <p:cNvPr id="11" name="Line 11"/>
              <p:cNvSpPr/>
              <p:nvPr/>
            </p:nvSpPr>
            <p:spPr>
              <a:xfrm>
                <a:off x="5753100" y="3797332"/>
                <a:ext cx="5715000" cy="9525"/>
              </a:xfrm>
              <a:custGeom>
                <a:avLst/>
                <a:gdLst/>
                <a:ahLst/>
                <a:cxnLst/>
                <a:rect l="l" t="t" r="r" b="b"/>
                <a:pathLst>
                  <a:path w="5715000" h="9525">
                    <a:moveTo>
                      <a:pt x="0" y="0"/>
                    </a:moveTo>
                    <a:lnTo>
                      <a:pt x="5715000" y="0"/>
                    </a:lnTo>
                  </a:path>
                </a:pathLst>
              </a:custGeom>
              <a:noFill/>
              <a:ln w="9525">
                <a:solidFill>
                  <a:schemeClr val="accent6"/>
                </a:solidFill>
              </a:ln>
            </p:spPr>
          </p:sp>
          <p:sp>
            <p:nvSpPr>
              <p:cNvPr id="12" name="Line 12"/>
              <p:cNvSpPr/>
              <p:nvPr/>
            </p:nvSpPr>
            <p:spPr>
              <a:xfrm>
                <a:off x="5753100" y="1866900"/>
                <a:ext cx="9525" cy="2895600"/>
              </a:xfrm>
              <a:custGeom>
                <a:avLst/>
                <a:gdLst/>
                <a:ahLst/>
                <a:cxnLst/>
                <a:rect l="l" t="t" r="r" b="b"/>
                <a:pathLst>
                  <a:path w="9525" h="2895600">
                    <a:moveTo>
                      <a:pt x="0" y="0"/>
                    </a:moveTo>
                    <a:lnTo>
                      <a:pt x="0" y="2895600"/>
                    </a:lnTo>
                  </a:path>
                </a:pathLst>
              </a:custGeom>
              <a:noFill/>
              <a:ln w="19050">
                <a:solidFill>
                  <a:schemeClr val="accent1"/>
                </a:solidFill>
              </a:ln>
            </p:spPr>
          </p:sp>
          <p:sp>
            <p:nvSpPr>
              <p:cNvPr id="13" name="Line 13"/>
              <p:cNvSpPr/>
              <p:nvPr/>
            </p:nvSpPr>
            <p:spPr>
              <a:xfrm>
                <a:off x="5753100" y="4762500"/>
                <a:ext cx="5715000" cy="9525"/>
              </a:xfrm>
              <a:custGeom>
                <a:avLst/>
                <a:gdLst/>
                <a:ahLst/>
                <a:cxnLst/>
                <a:rect l="l" t="t" r="r" b="b"/>
                <a:pathLst>
                  <a:path w="5715000" h="9525">
                    <a:moveTo>
                      <a:pt x="0" y="0"/>
                    </a:moveTo>
                    <a:lnTo>
                      <a:pt x="5715000" y="0"/>
                    </a:lnTo>
                  </a:path>
                </a:pathLst>
              </a:custGeom>
              <a:noFill/>
              <a:ln w="19050">
                <a:solidFill>
                  <a:schemeClr val="accent1"/>
                </a:solidFill>
              </a:ln>
            </p:spPr>
          </p:sp>
          <p:sp>
            <p:nvSpPr>
              <p:cNvPr id="14" name="Rectangle 14"/>
              <p:cNvSpPr/>
              <p:nvPr/>
            </p:nvSpPr>
            <p:spPr>
              <a:xfrm>
                <a:off x="6181725" y="2059972"/>
                <a:ext cx="571500" cy="2702528"/>
              </a:xfrm>
              <a:prstGeom prst="rect">
                <a:avLst/>
              </a:prstGeom>
              <a:solidFill>
                <a:schemeClr val="accent1"/>
              </a:solidFill>
              <a:ln>
                <a:noFill/>
              </a:ln>
            </p:spPr>
          </p:sp>
          <p:sp>
            <p:nvSpPr>
              <p:cNvPr id="15" name="Rectangle 15"/>
              <p:cNvSpPr/>
              <p:nvPr/>
            </p:nvSpPr>
            <p:spPr>
              <a:xfrm>
                <a:off x="7610475" y="2156460"/>
                <a:ext cx="571500" cy="2606040"/>
              </a:xfrm>
              <a:prstGeom prst="rect">
                <a:avLst/>
              </a:prstGeom>
              <a:solidFill>
                <a:schemeClr val="accent1"/>
              </a:solidFill>
              <a:ln>
                <a:noFill/>
              </a:ln>
            </p:spPr>
          </p:sp>
          <p:sp>
            <p:nvSpPr>
              <p:cNvPr id="16" name="Rectangle 16"/>
              <p:cNvSpPr/>
              <p:nvPr/>
            </p:nvSpPr>
            <p:spPr>
              <a:xfrm>
                <a:off x="9039225" y="2725960"/>
                <a:ext cx="571500" cy="2036540"/>
              </a:xfrm>
              <a:prstGeom prst="rect">
                <a:avLst/>
              </a:prstGeom>
              <a:solidFill>
                <a:schemeClr val="accent1"/>
              </a:solidFill>
              <a:ln>
                <a:noFill/>
              </a:ln>
            </p:spPr>
          </p:sp>
          <p:sp>
            <p:nvSpPr>
              <p:cNvPr id="17" name="Rectangle 17"/>
              <p:cNvSpPr/>
              <p:nvPr/>
            </p:nvSpPr>
            <p:spPr>
              <a:xfrm>
                <a:off x="10467975" y="2503932"/>
                <a:ext cx="571500" cy="2258568"/>
              </a:xfrm>
              <a:prstGeom prst="rect">
                <a:avLst/>
              </a:prstGeom>
              <a:solidFill>
                <a:schemeClr val="accent2"/>
              </a:solidFill>
              <a:ln>
                <a:noFill/>
              </a:ln>
            </p:spPr>
          </p:sp>
        </p:grpSp>
        <p:sp>
          <p:nvSpPr>
            <p:cNvPr id="19" name="TextBox 19"/>
            <p:cNvSpPr txBox="1"/>
            <p:nvPr/>
          </p:nvSpPr>
          <p:spPr>
            <a:xfrm>
              <a:off x="6299525" y="1838039"/>
              <a:ext cx="335899"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2.80</a:t>
              </a:r>
            </a:p>
          </p:txBody>
        </p:sp>
        <p:sp>
          <p:nvSpPr>
            <p:cNvPr id="20" name="TextBox 20"/>
            <p:cNvSpPr txBox="1"/>
            <p:nvPr/>
          </p:nvSpPr>
          <p:spPr>
            <a:xfrm>
              <a:off x="7728275" y="1934528"/>
              <a:ext cx="335899"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2.70</a:t>
              </a:r>
            </a:p>
          </p:txBody>
        </p:sp>
        <p:sp>
          <p:nvSpPr>
            <p:cNvPr id="21" name="TextBox 21"/>
            <p:cNvSpPr txBox="1"/>
            <p:nvPr/>
          </p:nvSpPr>
          <p:spPr>
            <a:xfrm>
              <a:off x="9157025" y="2504027"/>
              <a:ext cx="335899"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2.11</a:t>
              </a:r>
            </a:p>
          </p:txBody>
        </p:sp>
        <p:sp>
          <p:nvSpPr>
            <p:cNvPr id="22" name="TextBox 22"/>
            <p:cNvSpPr txBox="1"/>
            <p:nvPr/>
          </p:nvSpPr>
          <p:spPr>
            <a:xfrm>
              <a:off x="10585775" y="2282000"/>
              <a:ext cx="335899"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2.34</a:t>
              </a:r>
            </a:p>
          </p:txBody>
        </p:sp>
        <p:sp>
          <p:nvSpPr>
            <p:cNvPr id="23" name="TextBox 23"/>
            <p:cNvSpPr txBox="1"/>
            <p:nvPr/>
          </p:nvSpPr>
          <p:spPr>
            <a:xfrm>
              <a:off x="5558888" y="4673918"/>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0</a:t>
              </a:r>
            </a:p>
          </p:txBody>
        </p:sp>
        <p:sp>
          <p:nvSpPr>
            <p:cNvPr id="24" name="TextBox 24"/>
            <p:cNvSpPr txBox="1"/>
            <p:nvPr/>
          </p:nvSpPr>
          <p:spPr>
            <a:xfrm>
              <a:off x="5558888" y="3708749"/>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1</a:t>
              </a:r>
            </a:p>
          </p:txBody>
        </p:sp>
        <p:sp>
          <p:nvSpPr>
            <p:cNvPr id="25" name="TextBox 25"/>
            <p:cNvSpPr txBox="1"/>
            <p:nvPr/>
          </p:nvSpPr>
          <p:spPr>
            <a:xfrm>
              <a:off x="5558888" y="2743486"/>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2</a:t>
              </a:r>
            </a:p>
          </p:txBody>
        </p:sp>
        <p:sp>
          <p:nvSpPr>
            <p:cNvPr id="26" name="TextBox 26"/>
            <p:cNvSpPr txBox="1"/>
            <p:nvPr/>
          </p:nvSpPr>
          <p:spPr>
            <a:xfrm>
              <a:off x="5558888" y="1778318"/>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3</a:t>
              </a:r>
            </a:p>
          </p:txBody>
        </p:sp>
        <p:sp>
          <p:nvSpPr>
            <p:cNvPr id="27" name="TextBox 27"/>
            <p:cNvSpPr txBox="1"/>
            <p:nvPr/>
          </p:nvSpPr>
          <p:spPr>
            <a:xfrm>
              <a:off x="6276408" y="4864418"/>
              <a:ext cx="382133"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2022</a:t>
              </a:r>
            </a:p>
          </p:txBody>
        </p:sp>
        <p:sp>
          <p:nvSpPr>
            <p:cNvPr id="28" name="TextBox 28"/>
            <p:cNvSpPr txBox="1"/>
            <p:nvPr/>
          </p:nvSpPr>
          <p:spPr>
            <a:xfrm>
              <a:off x="7705158" y="4864418"/>
              <a:ext cx="382133"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2023</a:t>
              </a:r>
            </a:p>
          </p:txBody>
        </p:sp>
        <p:sp>
          <p:nvSpPr>
            <p:cNvPr id="29" name="TextBox 29"/>
            <p:cNvSpPr txBox="1"/>
            <p:nvPr/>
          </p:nvSpPr>
          <p:spPr>
            <a:xfrm>
              <a:off x="9133908" y="4864418"/>
              <a:ext cx="382133"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2024</a:t>
              </a:r>
            </a:p>
          </p:txBody>
        </p:sp>
        <p:sp>
          <p:nvSpPr>
            <p:cNvPr id="30" name="TextBox 30"/>
            <p:cNvSpPr txBox="1"/>
            <p:nvPr/>
          </p:nvSpPr>
          <p:spPr>
            <a:xfrm>
              <a:off x="10562658" y="4864418"/>
              <a:ext cx="382133"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2025</a:t>
              </a:r>
            </a:p>
          </p:txBody>
        </p:sp>
        <p:sp>
          <p:nvSpPr>
            <p:cNvPr id="31" name="TextBox 31"/>
            <p:cNvSpPr txBox="1"/>
            <p:nvPr/>
          </p:nvSpPr>
          <p:spPr>
            <a:xfrm>
              <a:off x="8436712" y="5150168"/>
              <a:ext cx="347776"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Year</a:t>
              </a:r>
            </a:p>
          </p:txBody>
        </p:sp>
        <p:sp>
          <p:nvSpPr>
            <p:cNvPr id="32" name="TextBox 32"/>
            <p:cNvSpPr txBox="1"/>
            <p:nvPr/>
          </p:nvSpPr>
          <p:spPr>
            <a:xfrm rot="-5400000">
              <a:off x="4266749" y="3182684"/>
              <a:ext cx="2221370"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EU installations (million units)</a:t>
              </a:r>
            </a:p>
          </p:txBody>
        </p:sp>
      </p:grpSp>
      <p:grpSp>
        <p:nvGrpSpPr>
          <p:cNvPr id="36" name="Group 36"/>
          <p:cNvGrpSpPr/>
          <p:nvPr/>
        </p:nvGrpSpPr>
        <p:grpSpPr>
          <a:xfrm>
            <a:off x="609600" y="5695950"/>
            <a:ext cx="10972800" cy="346901"/>
            <a:chOff x="609600" y="5695950"/>
            <a:chExt cx="10972800" cy="346901"/>
          </a:xfrm>
        </p:grpSpPr>
        <p:sp>
          <p:nvSpPr>
            <p:cNvPr id="34" name="Rectangle 34"/>
            <p:cNvSpPr/>
            <p:nvPr/>
          </p:nvSpPr>
          <p:spPr>
            <a:xfrm>
              <a:off x="609600" y="5695950"/>
              <a:ext cx="10972800" cy="323850"/>
            </a:xfrm>
            <a:prstGeom prst="rect">
              <a:avLst/>
            </a:prstGeom>
            <a:solidFill>
              <a:schemeClr val="lt2"/>
            </a:solidFill>
            <a:ln>
              <a:noFill/>
            </a:ln>
          </p:spPr>
        </p:sp>
        <p:sp>
          <p:nvSpPr>
            <p:cNvPr id="35" name="TextBox 35"/>
            <p:cNvSpPr txBox="1"/>
            <p:nvPr/>
          </p:nvSpPr>
          <p:spPr>
            <a:xfrm>
              <a:off x="755142" y="5778818"/>
              <a:ext cx="8936135"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EPBD Article 17(15) ended incentives for new stand-alone fossil boilers in 2025; plans must reach full phase-out by 2040.</a:t>
              </a:r>
            </a:p>
          </p:txBody>
        </p:sp>
      </p:grpSp>
      <p:grpSp>
        <p:nvGrpSpPr>
          <p:cNvPr id="38" name="Group 38"/>
          <p:cNvGrpSpPr/>
          <p:nvPr/>
        </p:nvGrpSpPr>
        <p:grpSpPr>
          <a:xfrm>
            <a:off x="603504" y="6233160"/>
            <a:ext cx="6963371" cy="234696"/>
            <a:chOff x="603504" y="6233160"/>
            <a:chExt cx="6963371" cy="234696"/>
          </a:xfrm>
        </p:grpSpPr>
        <p:sp>
          <p:nvSpPr>
            <p:cNvPr id="37" name="TextBox 37"/>
            <p:cNvSpPr txBox="1"/>
            <p:nvPr/>
          </p:nvSpPr>
          <p:spPr>
            <a:xfrm>
              <a:off x="603504" y="6233160"/>
              <a:ext cx="6963371"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Sources: IEA Global Energy Review 2025 and 2026 · European Commission, Energy · retrieved 2026-09-10</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9525000" y="0"/>
            <a:ext cx="2667000" cy="6858000"/>
            <a:chOff x="9525000" y="0"/>
            <a:chExt cx="2667000" cy="6858000"/>
          </a:xfrm>
        </p:grpSpPr>
        <p:pic>
          <p:nvPicPr>
            <p:cNvPr id="2" name="Image 2"/>
            <p:cNvPicPr>
              <a:picLocks noChangeAspect="1"/>
            </p:cNvPicPr>
            <p:nvPr/>
          </p:nvPicPr>
          <p:blipFill>
            <a:blip r:embed="rId2"/>
            <a:srcRect l="30556" t="0" r="30555" b="0"/>
            <a:stretch>
              <a:fillRect/>
            </a:stretch>
          </p:blipFill>
          <p:spPr>
            <a:xfrm>
              <a:off x="9525000" y="0"/>
              <a:ext cx="2667000" cy="6858000"/>
            </a:xfrm>
            <a:prstGeom prst="rect">
              <a:avLst/>
            </a:prstGeom>
          </p:spPr>
        </p:pic>
        <p:sp>
          <p:nvSpPr>
            <p:cNvPr id="3" name="Rectangle 3"/>
            <p:cNvSpPr/>
            <p:nvPr/>
          </p:nvSpPr>
          <p:spPr>
            <a:xfrm>
              <a:off x="9525000" y="0"/>
              <a:ext cx="1143000" cy="6858000"/>
            </a:xfrm>
            <a:prstGeom prst="rect">
              <a:avLst/>
            </a:prstGeom>
            <a:gradFill>
              <a:gsLst>
                <a:gs pos="0">
                  <a:schemeClr val="lt1"/>
                </a:gs>
                <a:gs pos="100000">
                  <a:schemeClr val="lt1">
                    <a:alpha val="0"/>
                  </a:schemeClr>
                </a:gs>
              </a:gsLst>
              <a:lin ang="0" scaled="1"/>
            </a:gradFill>
            <a:ln>
              <a:noFill/>
            </a:ln>
          </p:spPr>
        </p:sp>
      </p:grpSp>
      <p:grpSp>
        <p:nvGrpSpPr>
          <p:cNvPr id="7" name="Group 7"/>
          <p:cNvGrpSpPr/>
          <p:nvPr/>
        </p:nvGrpSpPr>
        <p:grpSpPr>
          <a:xfrm>
            <a:off x="593598" y="650558"/>
            <a:ext cx="8550402" cy="616267"/>
            <a:chOff x="593598" y="650558"/>
            <a:chExt cx="8550402" cy="616267"/>
          </a:xfrm>
        </p:grpSpPr>
        <p:sp>
          <p:nvSpPr>
            <p:cNvPr id="5" name="TextBox 5"/>
            <p:cNvSpPr txBox="1"/>
            <p:nvPr/>
          </p:nvSpPr>
          <p:spPr>
            <a:xfrm>
              <a:off x="593598" y="650558"/>
              <a:ext cx="5600300"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The bottleneck is people.</a:t>
              </a:r>
            </a:p>
          </p:txBody>
        </p:sp>
        <p:sp>
          <p:nvSpPr>
            <p:cNvPr id="6" name="Line 6"/>
            <p:cNvSpPr/>
            <p:nvPr/>
          </p:nvSpPr>
          <p:spPr>
            <a:xfrm>
              <a:off x="609600" y="1257300"/>
              <a:ext cx="8534400" cy="9525"/>
            </a:xfrm>
            <a:custGeom>
              <a:avLst/>
              <a:gdLst/>
              <a:ahLst/>
              <a:cxnLst/>
              <a:rect l="l" t="t" r="r" b="b"/>
              <a:pathLst>
                <a:path w="8534400" h="9525">
                  <a:moveTo>
                    <a:pt x="0" y="0"/>
                  </a:moveTo>
                  <a:lnTo>
                    <a:pt x="8534400" y="0"/>
                  </a:lnTo>
                </a:path>
              </a:pathLst>
            </a:custGeom>
            <a:noFill/>
            <a:ln w="19050">
              <a:solidFill>
                <a:schemeClr val="accent1"/>
              </a:solidFill>
            </a:ln>
          </p:spPr>
        </p:sp>
      </p:grpSp>
      <p:grpSp>
        <p:nvGrpSpPr>
          <p:cNvPr id="10" name="Group 10"/>
          <p:cNvGrpSpPr/>
          <p:nvPr/>
        </p:nvGrpSpPr>
        <p:grpSpPr>
          <a:xfrm>
            <a:off x="590550" y="1564005"/>
            <a:ext cx="5964393" cy="1947862"/>
            <a:chOff x="590550" y="1564005"/>
            <a:chExt cx="5964393" cy="1947862"/>
          </a:xfrm>
        </p:grpSpPr>
        <p:sp>
          <p:nvSpPr>
            <p:cNvPr id="8" name="TextBox 8"/>
            <p:cNvSpPr txBox="1"/>
            <p:nvPr/>
          </p:nvSpPr>
          <p:spPr>
            <a:xfrm>
              <a:off x="590550" y="1564005"/>
              <a:ext cx="4488112" cy="1562100"/>
            </a:xfrm>
            <a:prstGeom prst="rect">
              <a:avLst/>
            </a:prstGeom>
            <a:noFill/>
            <a:ln>
              <a:noFill/>
            </a:ln>
          </p:spPr>
          <p:txBody>
            <a:bodyPr wrap="none" lIns="0" tIns="0" rIns="0" bIns="0" anchor="t" anchorCtr="0">
              <a:spAutoFit/>
            </a:bodyPr>
            <a:lstStyle/>
            <a:p>
              <a:pPr algn="l"/>
              <a:r>
                <a:rPr lang="en-GB" sz="8100" dirty="0">
                  <a:solidFill>
                    <a:schemeClr val="accent2"/>
                  </a:solidFill>
                  <a:latin typeface="+mj-lt"/>
                  <a:ea typeface="+mj-ea"/>
                  <a:cs typeface="+mj-cs"/>
                </a:rPr>
                <a:t>750,000</a:t>
              </a:r>
            </a:p>
          </p:txBody>
        </p:sp>
        <p:sp>
          <p:nvSpPr>
            <p:cNvPr id="9" name="TextBox 9"/>
            <p:cNvSpPr txBox="1"/>
            <p:nvPr/>
          </p:nvSpPr>
          <p:spPr>
            <a:xfrm>
              <a:off x="598170" y="2671762"/>
              <a:ext cx="5956773" cy="840105"/>
            </a:xfrm>
            <a:prstGeom prst="rect">
              <a:avLst/>
            </a:prstGeom>
            <a:noFill/>
            <a:ln>
              <a:noFill/>
            </a:ln>
          </p:spPr>
          <p:txBody>
            <a:bodyPr wrap="none" lIns="0" tIns="0" rIns="0" bIns="0" anchor="t" anchorCtr="0">
              <a:spAutoFit/>
            </a:bodyPr>
            <a:lstStyle/>
            <a:p>
              <a:pPr algn="l">
                <a:lnSpc>
                  <a:spcPts val="3150"/>
                </a:lnSpc>
              </a:pPr>
              <a:r>
                <a:rPr lang="en-GB" sz="2250" dirty="0">
                  <a:solidFill>
                    <a:schemeClr val="accent1"/>
                  </a:solidFill>
                  <a:latin typeface="+mn-lt"/>
                  <a:ea typeface="+mn-ea"/>
                  <a:cs typeface="+mn-cs"/>
                </a:rPr>
                <a:t>more installers Europe needs — and at least half of</a:t>
              </a:r>
              <a:br/>
              <a:r>
                <a:rPr lang="en-GB" sz="2250" dirty="0">
                  <a:solidFill>
                    <a:schemeClr val="accent1"/>
                  </a:solidFill>
                  <a:latin typeface="+mn-lt"/>
                  <a:ea typeface="+mn-ea"/>
                  <a:cs typeface="+mn-cs"/>
                </a:rPr>
                <a:t>today's installers must be reskilled for heat pumps.</a:t>
              </a:r>
            </a:p>
          </p:txBody>
        </p:sp>
      </p:grpSp>
      <p:grpSp>
        <p:nvGrpSpPr>
          <p:cNvPr id="21" name="!!capacity-gap"/>
          <p:cNvGrpSpPr/>
          <p:nvPr/>
        </p:nvGrpSpPr>
        <p:grpSpPr>
          <a:xfrm>
            <a:off x="945642" y="3473768"/>
            <a:ext cx="7633716" cy="1902333"/>
            <a:chOff x="945642" y="3473768"/>
            <a:chExt cx="7633716" cy="1902333"/>
          </a:xfrm>
        </p:grpSpPr>
        <p:sp>
          <p:nvSpPr>
            <p:cNvPr id="11" name="Freeform 11"/>
            <p:cNvSpPr/>
            <p:nvPr/>
          </p:nvSpPr>
          <p:spPr>
            <a:xfrm>
              <a:off x="952500" y="3695700"/>
              <a:ext cx="7620000" cy="1181100"/>
            </a:xfrm>
            <a:custGeom>
              <a:avLst/>
              <a:gdLst/>
              <a:ahLst/>
              <a:cxnLst/>
              <a:rect l="l" t="t" r="r" b="b"/>
              <a:pathLst>
                <a:path w="7620000" h="1181100">
                  <a:moveTo>
                    <a:pt x="0" y="1066800"/>
                  </a:moveTo>
                  <a:cubicBezTo>
                    <a:pt x="2095500" y="933450"/>
                    <a:pt x="4000500" y="457200"/>
                    <a:pt x="7620000" y="0"/>
                  </a:cubicBezTo>
                  <a:lnTo>
                    <a:pt x="7620000" y="914400"/>
                  </a:lnTo>
                  <a:cubicBezTo>
                    <a:pt x="4000500" y="1047750"/>
                    <a:pt x="2095500" y="1123950"/>
                    <a:pt x="0" y="1181100"/>
                  </a:cubicBezTo>
                  <a:close/>
                </a:path>
              </a:pathLst>
            </a:custGeom>
            <a:solidFill>
              <a:schemeClr val="accent2">
                <a:alpha val="14000"/>
              </a:schemeClr>
            </a:solidFill>
            <a:ln>
              <a:noFill/>
            </a:ln>
          </p:spPr>
        </p:sp>
        <p:sp>
          <p:nvSpPr>
            <p:cNvPr id="12" name="Freeform 12"/>
            <p:cNvSpPr/>
            <p:nvPr/>
          </p:nvSpPr>
          <p:spPr>
            <a:xfrm>
              <a:off x="952500" y="3695700"/>
              <a:ext cx="7620000" cy="1066800"/>
            </a:xfrm>
            <a:custGeom>
              <a:avLst/>
              <a:gdLst/>
              <a:ahLst/>
              <a:cxnLst/>
              <a:rect l="l" t="t" r="r" b="b"/>
              <a:pathLst>
                <a:path w="7620000" h="1066800">
                  <a:moveTo>
                    <a:pt x="0" y="1066800"/>
                  </a:moveTo>
                  <a:cubicBezTo>
                    <a:pt x="2095500" y="933450"/>
                    <a:pt x="4000500" y="457200"/>
                    <a:pt x="7620000" y="0"/>
                  </a:cubicBezTo>
                </a:path>
              </a:pathLst>
            </a:custGeom>
            <a:noFill/>
            <a:ln w="28575" cap="rnd">
              <a:solidFill>
                <a:schemeClr val="accent1"/>
              </a:solidFill>
            </a:ln>
          </p:spPr>
        </p:sp>
        <p:sp>
          <p:nvSpPr>
            <p:cNvPr id="13" name="Freeform 13"/>
            <p:cNvSpPr/>
            <p:nvPr/>
          </p:nvSpPr>
          <p:spPr>
            <a:xfrm>
              <a:off x="952500" y="4610100"/>
              <a:ext cx="7620000" cy="266700"/>
            </a:xfrm>
            <a:custGeom>
              <a:avLst/>
              <a:gdLst/>
              <a:ahLst/>
              <a:cxnLst/>
              <a:rect l="l" t="t" r="r" b="b"/>
              <a:pathLst>
                <a:path w="7620000" h="266700">
                  <a:moveTo>
                    <a:pt x="0" y="266700"/>
                  </a:moveTo>
                  <a:cubicBezTo>
                    <a:pt x="2095500" y="209550"/>
                    <a:pt x="4000500" y="133350"/>
                    <a:pt x="7620000" y="0"/>
                  </a:cubicBezTo>
                </a:path>
              </a:pathLst>
            </a:custGeom>
            <a:noFill/>
            <a:ln w="28575" cap="rnd">
              <a:solidFill>
                <a:schemeClr val="accent3"/>
              </a:solidFill>
            </a:ln>
          </p:spPr>
        </p:sp>
        <p:sp>
          <p:nvSpPr>
            <p:cNvPr id="14" name="Line 14"/>
            <p:cNvSpPr/>
            <p:nvPr/>
          </p:nvSpPr>
          <p:spPr>
            <a:xfrm>
              <a:off x="952500" y="5048250"/>
              <a:ext cx="7620000" cy="9525"/>
            </a:xfrm>
            <a:custGeom>
              <a:avLst/>
              <a:gdLst/>
              <a:ahLst/>
              <a:cxnLst/>
              <a:rect l="l" t="t" r="r" b="b"/>
              <a:pathLst>
                <a:path w="7620000" h="9525">
                  <a:moveTo>
                    <a:pt x="0" y="0"/>
                  </a:moveTo>
                  <a:lnTo>
                    <a:pt x="7620000" y="0"/>
                  </a:lnTo>
                </a:path>
              </a:pathLst>
            </a:custGeom>
            <a:noFill/>
            <a:ln w="9525">
              <a:solidFill>
                <a:schemeClr val="accent6"/>
              </a:solidFill>
            </a:ln>
          </p:spPr>
        </p:sp>
        <p:sp>
          <p:nvSpPr>
            <p:cNvPr id="15" name="TextBox 15"/>
            <p:cNvSpPr txBox="1"/>
            <p:nvPr/>
          </p:nvSpPr>
          <p:spPr>
            <a:xfrm>
              <a:off x="6379260" y="3473768"/>
              <a:ext cx="2200098" cy="264033"/>
            </a:xfrm>
            <a:prstGeom prst="rect">
              <a:avLst/>
            </a:prstGeom>
            <a:noFill/>
            <a:ln>
              <a:noFill/>
            </a:ln>
          </p:spPr>
          <p:txBody>
            <a:bodyPr wrap="none" lIns="0" tIns="0" rIns="0" bIns="0" anchor="t" anchorCtr="0">
              <a:spAutoFit/>
            </a:bodyPr>
            <a:lstStyle/>
            <a:p>
              <a:pPr algn="r"/>
              <a:r>
                <a:rPr lang="en-GB" sz="1350" dirty="0">
                  <a:solidFill>
                    <a:schemeClr val="accent1"/>
                  </a:solidFill>
                  <a:latin typeface="+mn-lt"/>
                  <a:ea typeface="+mn-ea"/>
                  <a:cs typeface="+mn-cs"/>
                </a:rPr>
                <a:t>Required installation capacity</a:t>
              </a:r>
            </a:p>
          </p:txBody>
        </p:sp>
        <p:sp>
          <p:nvSpPr>
            <p:cNvPr id="16" name="TextBox 16"/>
            <p:cNvSpPr txBox="1"/>
            <p:nvPr/>
          </p:nvSpPr>
          <p:spPr>
            <a:xfrm>
              <a:off x="7129561" y="4731068"/>
              <a:ext cx="1449797" cy="264033"/>
            </a:xfrm>
            <a:prstGeom prst="rect">
              <a:avLst/>
            </a:prstGeom>
            <a:noFill/>
            <a:ln>
              <a:noFill/>
            </a:ln>
          </p:spPr>
          <p:txBody>
            <a:bodyPr wrap="none" lIns="0" tIns="0" rIns="0" bIns="0" anchor="t" anchorCtr="0">
              <a:spAutoFit/>
            </a:bodyPr>
            <a:lstStyle/>
            <a:p>
              <a:pPr algn="r"/>
              <a:r>
                <a:rPr lang="en-GB" sz="1350" dirty="0">
                  <a:solidFill>
                    <a:schemeClr val="accent3"/>
                  </a:solidFill>
                  <a:latin typeface="+mn-lt"/>
                  <a:ea typeface="+mn-ea"/>
                  <a:cs typeface="+mn-cs"/>
                </a:rPr>
                <a:t>Installer headcount</a:t>
              </a:r>
            </a:p>
          </p:txBody>
        </p:sp>
        <p:sp>
          <p:nvSpPr>
            <p:cNvPr id="17" name="TextBox 17"/>
            <p:cNvSpPr txBox="1"/>
            <p:nvPr/>
          </p:nvSpPr>
          <p:spPr>
            <a:xfrm>
              <a:off x="5613654" y="4219575"/>
              <a:ext cx="964692" cy="293370"/>
            </a:xfrm>
            <a:prstGeom prst="rect">
              <a:avLst/>
            </a:prstGeom>
            <a:noFill/>
            <a:ln>
              <a:noFill/>
            </a:ln>
          </p:spPr>
          <p:txBody>
            <a:bodyPr wrap="none" lIns="0" tIns="0" rIns="0" bIns="0" anchor="t" anchorCtr="0">
              <a:spAutoFit/>
            </a:bodyPr>
            <a:lstStyle/>
            <a:p>
              <a:pPr algn="ctr"/>
              <a:r>
                <a:rPr lang="en-GB" sz="1500" spc="150" dirty="0">
                  <a:solidFill>
                    <a:schemeClr val="accent2"/>
                  </a:solidFill>
                  <a:latin typeface="Consolas"/>
                  <a:ea typeface="Consolas"/>
                  <a:cs typeface="Consolas"/>
                </a:rPr>
                <a:t>THE GAP</a:t>
              </a:r>
            </a:p>
          </p:txBody>
        </p:sp>
        <p:sp>
          <p:nvSpPr>
            <p:cNvPr id="18" name="TextBox 18"/>
            <p:cNvSpPr txBox="1"/>
            <p:nvPr/>
          </p:nvSpPr>
          <p:spPr>
            <a:xfrm>
              <a:off x="945642" y="3588068"/>
              <a:ext cx="4014403"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Schematic — shape of the gap, not a measured series.</a:t>
              </a:r>
            </a:p>
          </p:txBody>
        </p:sp>
        <p:sp>
          <p:nvSpPr>
            <p:cNvPr id="19" name="TextBox 19"/>
            <p:cNvSpPr txBox="1"/>
            <p:nvPr/>
          </p:nvSpPr>
          <p:spPr>
            <a:xfrm>
              <a:off x="945642" y="5112068"/>
              <a:ext cx="382133"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2022</a:t>
              </a:r>
            </a:p>
          </p:txBody>
        </p:sp>
        <p:sp>
          <p:nvSpPr>
            <p:cNvPr id="20" name="TextBox 20"/>
            <p:cNvSpPr txBox="1"/>
            <p:nvPr/>
          </p:nvSpPr>
          <p:spPr>
            <a:xfrm>
              <a:off x="8197225" y="5112068"/>
              <a:ext cx="382133"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2030</a:t>
              </a:r>
            </a:p>
          </p:txBody>
        </p:sp>
      </p:grpSp>
      <p:grpSp>
        <p:nvGrpSpPr>
          <p:cNvPr id="24" name="Group 24"/>
          <p:cNvGrpSpPr/>
          <p:nvPr/>
        </p:nvGrpSpPr>
        <p:grpSpPr>
          <a:xfrm>
            <a:off x="609600" y="5505450"/>
            <a:ext cx="6634736" cy="727901"/>
            <a:chOff x="609600" y="5505450"/>
            <a:chExt cx="6634736" cy="727901"/>
          </a:xfrm>
        </p:grpSpPr>
        <p:sp>
          <p:nvSpPr>
            <p:cNvPr id="22" name="Rectangle 22"/>
            <p:cNvSpPr/>
            <p:nvPr/>
          </p:nvSpPr>
          <p:spPr>
            <a:xfrm>
              <a:off x="609600" y="5505450"/>
              <a:ext cx="28575" cy="685800"/>
            </a:xfrm>
            <a:prstGeom prst="rect">
              <a:avLst/>
            </a:prstGeom>
            <a:solidFill>
              <a:schemeClr val="accent2"/>
            </a:solidFill>
            <a:ln>
              <a:noFill/>
            </a:ln>
          </p:spPr>
        </p:sp>
        <p:sp>
          <p:nvSpPr>
            <p:cNvPr id="23" name="TextBox 23"/>
            <p:cNvSpPr txBox="1"/>
            <p:nvPr/>
          </p:nvSpPr>
          <p:spPr>
            <a:xfrm>
              <a:off x="755142" y="5512118"/>
              <a:ext cx="6489194" cy="7212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In a survey of 345 installers, 30% named staffing the top barrier — 41% at firms with 6+ staff.</a:t>
              </a:r>
              <a:br/>
              <a:r>
                <a:rPr lang="en-GB" sz="1350" dirty="0">
                  <a:solidFill>
                    <a:schemeClr val="dk1"/>
                  </a:solidFill>
                  <a:latin typeface="+mn-lt"/>
                  <a:ea typeface="+mn-ea"/>
                  <a:cs typeface="+mn-cs"/>
                </a:rPr>
                <a:t>Lack of demand ranked higher overall (41%); staffing binds firms that already have work.</a:t>
              </a:r>
              <a:br/>
              <a:r>
                <a:rPr lang="en-GB" sz="1350" dirty="0">
                  <a:solidFill>
                    <a:schemeClr val="dk1"/>
                  </a:solidFill>
                  <a:latin typeface="+mn-lt"/>
                  <a:ea typeface="+mn-ea"/>
                  <a:cs typeface="+mn-cs"/>
                </a:rPr>
                <a:t>UK: about 3,000 heat-pump engineers today against at least 27,000 needed by 2028.</a:t>
              </a:r>
            </a:p>
          </p:txBody>
        </p:sp>
      </p:grpSp>
      <p:grpSp>
        <p:nvGrpSpPr>
          <p:cNvPr id="26" name="Group 26"/>
          <p:cNvGrpSpPr/>
          <p:nvPr/>
        </p:nvGrpSpPr>
        <p:grpSpPr>
          <a:xfrm>
            <a:off x="603504" y="6233160"/>
            <a:ext cx="4591906" cy="234696"/>
            <a:chOff x="603504" y="6233160"/>
            <a:chExt cx="4591906" cy="234696"/>
          </a:xfrm>
        </p:grpSpPr>
        <p:sp>
          <p:nvSpPr>
            <p:cNvPr id="25" name="TextBox 25"/>
            <p:cNvSpPr txBox="1"/>
            <p:nvPr/>
          </p:nvSpPr>
          <p:spPr>
            <a:xfrm>
              <a:off x="603504" y="6233160"/>
              <a:ext cx="4591906"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Sources: European Commission · EHPA · Nesta · retrieved 2026-09-10</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400"/>
                            </p:stCondLst>
                            <p:childTnLst>
                              <p:par>
                                <p:cTn id="13" presetID="10" presetClass="entr" presetSubtype="0" fill="hold" grpId="0" nodeType="afterEffect">
                                  <p:stCondLst>
                                    <p:cond delay="5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600"/>
                                        <p:tgtEl>
                                          <p:spTgt spid="21"/>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8953500" y="1562100"/>
            <a:ext cx="3238500" cy="2428875"/>
            <a:chOff x="8953500" y="1562100"/>
            <a:chExt cx="3238500" cy="2428875"/>
          </a:xfrm>
        </p:grpSpPr>
        <p:pic>
          <p:nvPicPr>
            <p:cNvPr id="2" name="Image 2"/>
            <p:cNvPicPr>
              <a:picLocks noChangeAspect="1"/>
            </p:cNvPicPr>
            <p:nvPr/>
          </p:nvPicPr>
          <p:blipFill>
            <a:blip r:embed="rId2"/>
            <a:stretch>
              <a:fillRect/>
            </a:stretch>
          </p:blipFill>
          <p:spPr>
            <a:xfrm>
              <a:off x="8953500" y="1567498"/>
              <a:ext cx="3238500" cy="2418080"/>
            </a:xfrm>
            <a:prstGeom prst="rect">
              <a:avLst/>
            </a:prstGeom>
          </p:spPr>
        </p:pic>
        <p:sp>
          <p:nvSpPr>
            <p:cNvPr id="3" name="Rectangle 3"/>
            <p:cNvSpPr/>
            <p:nvPr/>
          </p:nvSpPr>
          <p:spPr>
            <a:xfrm>
              <a:off x="8953500" y="1562100"/>
              <a:ext cx="857250" cy="2428875"/>
            </a:xfrm>
            <a:prstGeom prst="rect">
              <a:avLst/>
            </a:prstGeom>
            <a:gradFill>
              <a:gsLst>
                <a:gs pos="0">
                  <a:schemeClr val="lt1"/>
                </a:gs>
                <a:gs pos="100000">
                  <a:schemeClr val="lt1">
                    <a:alpha val="0"/>
                  </a:schemeClr>
                </a:gs>
              </a:gsLst>
              <a:lin ang="0" scaled="1"/>
            </a:gradFill>
            <a:ln>
              <a:noFill/>
            </a:ln>
          </p:spPr>
        </p:sp>
      </p:grpSp>
      <p:grpSp>
        <p:nvGrpSpPr>
          <p:cNvPr id="7" name="Group 7"/>
          <p:cNvGrpSpPr/>
          <p:nvPr/>
        </p:nvGrpSpPr>
        <p:grpSpPr>
          <a:xfrm>
            <a:off x="593598" y="650558"/>
            <a:ext cx="7940802" cy="616267"/>
            <a:chOff x="593598" y="650558"/>
            <a:chExt cx="7940802" cy="616267"/>
          </a:xfrm>
        </p:grpSpPr>
        <p:sp>
          <p:nvSpPr>
            <p:cNvPr id="5" name="TextBox 5"/>
            <p:cNvSpPr txBox="1"/>
            <p:nvPr/>
          </p:nvSpPr>
          <p:spPr>
            <a:xfrm>
              <a:off x="593598" y="650558"/>
              <a:ext cx="7558923"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Raise throughput, not headcount.</a:t>
              </a:r>
            </a:p>
          </p:txBody>
        </p:sp>
        <p:sp>
          <p:nvSpPr>
            <p:cNvPr id="6" name="Line 6"/>
            <p:cNvSpPr/>
            <p:nvPr/>
          </p:nvSpPr>
          <p:spPr>
            <a:xfrm>
              <a:off x="609600" y="1257300"/>
              <a:ext cx="7924800" cy="9525"/>
            </a:xfrm>
            <a:custGeom>
              <a:avLst/>
              <a:gdLst/>
              <a:ahLst/>
              <a:cxnLst/>
              <a:rect l="l" t="t" r="r" b="b"/>
              <a:pathLst>
                <a:path w="7924800" h="9525">
                  <a:moveTo>
                    <a:pt x="0" y="0"/>
                  </a:moveTo>
                  <a:lnTo>
                    <a:pt x="7924800" y="0"/>
                  </a:lnTo>
                </a:path>
              </a:pathLst>
            </a:custGeom>
            <a:noFill/>
            <a:ln w="19050">
              <a:solidFill>
                <a:schemeClr val="accent1"/>
              </a:solidFill>
            </a:ln>
          </p:spPr>
        </p:sp>
      </p:grpSp>
      <p:grpSp>
        <p:nvGrpSpPr>
          <p:cNvPr id="17" name="Group 17"/>
          <p:cNvGrpSpPr/>
          <p:nvPr/>
        </p:nvGrpSpPr>
        <p:grpSpPr>
          <a:xfrm>
            <a:off x="609600" y="1676400"/>
            <a:ext cx="7924800" cy="1432751"/>
            <a:chOff x="609600" y="1676400"/>
            <a:chExt cx="7924800" cy="1432751"/>
          </a:xfrm>
        </p:grpSpPr>
        <p:sp>
          <p:nvSpPr>
            <p:cNvPr id="8" name="Freeform 8"/>
            <p:cNvSpPr/>
            <p:nvPr/>
          </p:nvSpPr>
          <p:spPr>
            <a:xfrm>
              <a:off x="609600" y="1676400"/>
              <a:ext cx="2743200" cy="704850"/>
            </a:xfrm>
            <a:prstGeom prst="chevron">
              <a:avLst/>
            </a:prstGeom>
            <a:solidFill>
              <a:schemeClr val="accent1"/>
            </a:solidFill>
            <a:ln>
              <a:noFill/>
            </a:ln>
          </p:spPr>
        </p:sp>
        <p:sp>
          <p:nvSpPr>
            <p:cNvPr id="9" name="Freeform 9"/>
            <p:cNvSpPr/>
            <p:nvPr/>
          </p:nvSpPr>
          <p:spPr>
            <a:xfrm>
              <a:off x="3200400" y="1676400"/>
              <a:ext cx="2743200" cy="704850"/>
            </a:xfrm>
            <a:prstGeom prst="chevron">
              <a:avLst/>
            </a:prstGeom>
            <a:solidFill>
              <a:srgbClr val="2E4266"/>
            </a:solidFill>
            <a:ln>
              <a:noFill/>
            </a:ln>
          </p:spPr>
        </p:sp>
        <p:sp>
          <p:nvSpPr>
            <p:cNvPr id="10" name="Freeform 10"/>
            <p:cNvSpPr/>
            <p:nvPr/>
          </p:nvSpPr>
          <p:spPr>
            <a:xfrm>
              <a:off x="5791200" y="1676400"/>
              <a:ext cx="2743200" cy="704850"/>
            </a:xfrm>
            <a:prstGeom prst="chevron">
              <a:avLst/>
            </a:prstGeom>
            <a:solidFill>
              <a:schemeClr val="accent2"/>
            </a:solidFill>
            <a:ln>
              <a:noFill/>
            </a:ln>
          </p:spPr>
        </p:sp>
        <p:sp>
          <p:nvSpPr>
            <p:cNvPr id="11" name="TextBox 11"/>
            <p:cNvSpPr txBox="1"/>
            <p:nvPr/>
          </p:nvSpPr>
          <p:spPr>
            <a:xfrm>
              <a:off x="1116889" y="1910715"/>
              <a:ext cx="1728623" cy="352044"/>
            </a:xfrm>
            <a:prstGeom prst="rect">
              <a:avLst/>
            </a:prstGeom>
            <a:noFill/>
            <a:ln>
              <a:noFill/>
            </a:ln>
          </p:spPr>
          <p:txBody>
            <a:bodyPr wrap="none" lIns="0" tIns="0" rIns="0" bIns="0" anchor="t" anchorCtr="0">
              <a:spAutoFit/>
            </a:bodyPr>
            <a:lstStyle/>
            <a:p>
              <a:pPr algn="ctr"/>
              <a:r>
                <a:rPr lang="en-GB" sz="1800" dirty="0">
                  <a:solidFill>
                    <a:srgbClr val="FBF7F1"/>
                  </a:solidFill>
                  <a:latin typeface="+mn-lt"/>
                  <a:ea typeface="+mn-ea"/>
                  <a:cs typeface="+mn-cs"/>
                </a:rPr>
                <a:t>Forecast capacity</a:t>
              </a:r>
            </a:p>
          </p:txBody>
        </p:sp>
        <p:sp>
          <p:nvSpPr>
            <p:cNvPr id="12" name="TextBox 12"/>
            <p:cNvSpPr txBox="1"/>
            <p:nvPr/>
          </p:nvSpPr>
          <p:spPr>
            <a:xfrm>
              <a:off x="3596996" y="1910715"/>
              <a:ext cx="1950008" cy="352044"/>
            </a:xfrm>
            <a:prstGeom prst="rect">
              <a:avLst/>
            </a:prstGeom>
            <a:noFill/>
            <a:ln>
              <a:noFill/>
            </a:ln>
          </p:spPr>
          <p:txBody>
            <a:bodyPr wrap="none" lIns="0" tIns="0" rIns="0" bIns="0" anchor="t" anchorCtr="0">
              <a:spAutoFit/>
            </a:bodyPr>
            <a:lstStyle/>
            <a:p>
              <a:pPr algn="ctr"/>
              <a:r>
                <a:rPr lang="en-GB" sz="1800" dirty="0">
                  <a:solidFill>
                    <a:srgbClr val="FBF7F1"/>
                  </a:solidFill>
                  <a:latin typeface="+mn-lt"/>
                  <a:ea typeface="+mn-ea"/>
                  <a:cs typeface="+mn-cs"/>
                </a:rPr>
                <a:t>Sequence the chain</a:t>
              </a:r>
            </a:p>
          </p:txBody>
        </p:sp>
        <p:sp>
          <p:nvSpPr>
            <p:cNvPr id="13" name="TextBox 13"/>
            <p:cNvSpPr txBox="1"/>
            <p:nvPr/>
          </p:nvSpPr>
          <p:spPr>
            <a:xfrm>
              <a:off x="6164342" y="1910715"/>
              <a:ext cx="1996916" cy="352044"/>
            </a:xfrm>
            <a:prstGeom prst="rect">
              <a:avLst/>
            </a:prstGeom>
            <a:noFill/>
            <a:ln>
              <a:noFill/>
            </a:ln>
          </p:spPr>
          <p:txBody>
            <a:bodyPr wrap="none" lIns="0" tIns="0" rIns="0" bIns="0" anchor="t" anchorCtr="0">
              <a:spAutoFit/>
            </a:bodyPr>
            <a:lstStyle/>
            <a:p>
              <a:pPr algn="ctr"/>
              <a:r>
                <a:rPr lang="en-GB" sz="1800" dirty="0">
                  <a:solidFill>
                    <a:srgbClr val="FBF7F1"/>
                  </a:solidFill>
                  <a:latin typeface="+mn-lt"/>
                  <a:ea typeface="+mn-ea"/>
                  <a:cs typeface="+mn-cs"/>
                </a:rPr>
                <a:t>Hold the paperwork</a:t>
              </a:r>
            </a:p>
          </p:txBody>
        </p:sp>
        <p:sp>
          <p:nvSpPr>
            <p:cNvPr id="14" name="TextBox 14"/>
            <p:cNvSpPr txBox="1"/>
            <p:nvPr/>
          </p:nvSpPr>
          <p:spPr>
            <a:xfrm>
              <a:off x="955167" y="2616518"/>
              <a:ext cx="1861364"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by crew and accreditation,</a:t>
              </a:r>
              <a:br/>
              <a:r>
                <a:rPr lang="en-GB" sz="1350" dirty="0">
                  <a:solidFill>
                    <a:schemeClr val="dk1"/>
                  </a:solidFill>
                  <a:latin typeface="+mn-lt"/>
                  <a:ea typeface="+mn-ea"/>
                  <a:cs typeface="+mn-cs"/>
                </a:rPr>
                <a:t>months ahead</a:t>
              </a:r>
            </a:p>
          </p:txBody>
        </p:sp>
        <p:sp>
          <p:nvSpPr>
            <p:cNvPr id="15" name="TextBox 15"/>
            <p:cNvSpPr txBox="1"/>
            <p:nvPr/>
          </p:nvSpPr>
          <p:spPr>
            <a:xfrm>
              <a:off x="3545967" y="2616518"/>
              <a:ext cx="2224084"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survey → install → commission,</a:t>
              </a:r>
              <a:br/>
              <a:r>
                <a:rPr lang="en-GB" sz="1350" dirty="0">
                  <a:solidFill>
                    <a:schemeClr val="dk1"/>
                  </a:solidFill>
                  <a:latin typeface="+mn-lt"/>
                  <a:ea typeface="+mn-ea"/>
                  <a:cs typeface="+mn-cs"/>
                </a:rPr>
                <a:t>against part lead times</a:t>
              </a:r>
            </a:p>
          </p:txBody>
        </p:sp>
        <p:sp>
          <p:nvSpPr>
            <p:cNvPr id="16" name="TextBox 16"/>
            <p:cNvSpPr txBox="1"/>
            <p:nvPr/>
          </p:nvSpPr>
          <p:spPr>
            <a:xfrm>
              <a:off x="6136767" y="2616518"/>
              <a:ext cx="1871840"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grant and compliance kept</a:t>
              </a:r>
              <a:br/>
              <a:r>
                <a:rPr lang="en-GB" sz="1350" dirty="0">
                  <a:solidFill>
                    <a:schemeClr val="dk1"/>
                  </a:solidFill>
                  <a:latin typeface="+mn-lt"/>
                  <a:ea typeface="+mn-ea"/>
                  <a:cs typeface="+mn-cs"/>
                </a:rPr>
                <a:t>on the same job record</a:t>
              </a:r>
            </a:p>
          </p:txBody>
        </p:sp>
      </p:grpSp>
      <p:grpSp>
        <p:nvGrpSpPr>
          <p:cNvPr id="28" name="!!capacity-gap"/>
          <p:cNvGrpSpPr/>
          <p:nvPr/>
        </p:nvGrpSpPr>
        <p:grpSpPr>
          <a:xfrm>
            <a:off x="945642" y="3473768"/>
            <a:ext cx="7633716" cy="1902333"/>
            <a:chOff x="945642" y="3473768"/>
            <a:chExt cx="7633716" cy="1902333"/>
          </a:xfrm>
        </p:grpSpPr>
        <p:sp>
          <p:nvSpPr>
            <p:cNvPr id="18" name="Freeform 18"/>
            <p:cNvSpPr/>
            <p:nvPr/>
          </p:nvSpPr>
          <p:spPr>
            <a:xfrm>
              <a:off x="952500" y="3695700"/>
              <a:ext cx="7620000" cy="1181100"/>
            </a:xfrm>
            <a:custGeom>
              <a:avLst/>
              <a:gdLst/>
              <a:ahLst/>
              <a:cxnLst/>
              <a:rect l="l" t="t" r="r" b="b"/>
              <a:pathLst>
                <a:path w="7620000" h="1181100">
                  <a:moveTo>
                    <a:pt x="0" y="1066800"/>
                  </a:moveTo>
                  <a:cubicBezTo>
                    <a:pt x="2095500" y="933450"/>
                    <a:pt x="4000500" y="457200"/>
                    <a:pt x="7620000" y="0"/>
                  </a:cubicBezTo>
                  <a:lnTo>
                    <a:pt x="7620000" y="76200"/>
                  </a:lnTo>
                  <a:cubicBezTo>
                    <a:pt x="4381500" y="876300"/>
                    <a:pt x="2095500" y="1143000"/>
                    <a:pt x="0" y="1181100"/>
                  </a:cubicBezTo>
                  <a:close/>
                </a:path>
              </a:pathLst>
            </a:custGeom>
            <a:solidFill>
              <a:schemeClr val="accent2">
                <a:alpha val="14000"/>
              </a:schemeClr>
            </a:solidFill>
            <a:ln>
              <a:noFill/>
            </a:ln>
          </p:spPr>
        </p:sp>
        <p:sp>
          <p:nvSpPr>
            <p:cNvPr id="19" name="Freeform 19"/>
            <p:cNvSpPr/>
            <p:nvPr/>
          </p:nvSpPr>
          <p:spPr>
            <a:xfrm>
              <a:off x="952500" y="3695700"/>
              <a:ext cx="7620000" cy="1066800"/>
            </a:xfrm>
            <a:custGeom>
              <a:avLst/>
              <a:gdLst/>
              <a:ahLst/>
              <a:cxnLst/>
              <a:rect l="l" t="t" r="r" b="b"/>
              <a:pathLst>
                <a:path w="7620000" h="1066800">
                  <a:moveTo>
                    <a:pt x="0" y="1066800"/>
                  </a:moveTo>
                  <a:cubicBezTo>
                    <a:pt x="2095500" y="933450"/>
                    <a:pt x="4000500" y="457200"/>
                    <a:pt x="7620000" y="0"/>
                  </a:cubicBezTo>
                </a:path>
              </a:pathLst>
            </a:custGeom>
            <a:noFill/>
            <a:ln w="28575" cap="rnd">
              <a:solidFill>
                <a:schemeClr val="accent1"/>
              </a:solidFill>
            </a:ln>
          </p:spPr>
        </p:sp>
        <p:sp>
          <p:nvSpPr>
            <p:cNvPr id="20" name="Freeform 20"/>
            <p:cNvSpPr/>
            <p:nvPr/>
          </p:nvSpPr>
          <p:spPr>
            <a:xfrm>
              <a:off x="952500" y="3771900"/>
              <a:ext cx="7620000" cy="1104900"/>
            </a:xfrm>
            <a:custGeom>
              <a:avLst/>
              <a:gdLst/>
              <a:ahLst/>
              <a:cxnLst/>
              <a:rect l="l" t="t" r="r" b="b"/>
              <a:pathLst>
                <a:path w="7620000" h="1104900">
                  <a:moveTo>
                    <a:pt x="0" y="1104900"/>
                  </a:moveTo>
                  <a:cubicBezTo>
                    <a:pt x="2095500" y="1066800"/>
                    <a:pt x="4381500" y="800100"/>
                    <a:pt x="7620000" y="0"/>
                  </a:cubicBezTo>
                </a:path>
              </a:pathLst>
            </a:custGeom>
            <a:noFill/>
            <a:ln w="28575" cap="rnd">
              <a:solidFill>
                <a:schemeClr val="accent3"/>
              </a:solidFill>
            </a:ln>
          </p:spPr>
        </p:sp>
        <p:sp>
          <p:nvSpPr>
            <p:cNvPr id="21" name="Line 21"/>
            <p:cNvSpPr/>
            <p:nvPr/>
          </p:nvSpPr>
          <p:spPr>
            <a:xfrm>
              <a:off x="952500" y="5048250"/>
              <a:ext cx="7620000" cy="9525"/>
            </a:xfrm>
            <a:custGeom>
              <a:avLst/>
              <a:gdLst/>
              <a:ahLst/>
              <a:cxnLst/>
              <a:rect l="l" t="t" r="r" b="b"/>
              <a:pathLst>
                <a:path w="7620000" h="9525">
                  <a:moveTo>
                    <a:pt x="0" y="0"/>
                  </a:moveTo>
                  <a:lnTo>
                    <a:pt x="7620000" y="0"/>
                  </a:lnTo>
                </a:path>
              </a:pathLst>
            </a:custGeom>
            <a:noFill/>
            <a:ln w="9525">
              <a:solidFill>
                <a:schemeClr val="accent6"/>
              </a:solidFill>
            </a:ln>
          </p:spPr>
        </p:sp>
        <p:sp>
          <p:nvSpPr>
            <p:cNvPr id="22" name="TextBox 22"/>
            <p:cNvSpPr txBox="1"/>
            <p:nvPr/>
          </p:nvSpPr>
          <p:spPr>
            <a:xfrm>
              <a:off x="6379260" y="3473768"/>
              <a:ext cx="2200098" cy="264033"/>
            </a:xfrm>
            <a:prstGeom prst="rect">
              <a:avLst/>
            </a:prstGeom>
            <a:noFill/>
            <a:ln>
              <a:noFill/>
            </a:ln>
          </p:spPr>
          <p:txBody>
            <a:bodyPr wrap="none" lIns="0" tIns="0" rIns="0" bIns="0" anchor="t" anchorCtr="0">
              <a:spAutoFit/>
            </a:bodyPr>
            <a:lstStyle/>
            <a:p>
              <a:pPr algn="r"/>
              <a:r>
                <a:rPr lang="en-GB" sz="1350" dirty="0">
                  <a:solidFill>
                    <a:schemeClr val="accent1"/>
                  </a:solidFill>
                  <a:latin typeface="+mn-lt"/>
                  <a:ea typeface="+mn-ea"/>
                  <a:cs typeface="+mn-cs"/>
                </a:rPr>
                <a:t>Required installation capacity</a:t>
              </a:r>
            </a:p>
          </p:txBody>
        </p:sp>
        <p:sp>
          <p:nvSpPr>
            <p:cNvPr id="23" name="TextBox 23"/>
            <p:cNvSpPr txBox="1"/>
            <p:nvPr/>
          </p:nvSpPr>
          <p:spPr>
            <a:xfrm>
              <a:off x="3571671" y="4712018"/>
              <a:ext cx="2531187" cy="264033"/>
            </a:xfrm>
            <a:prstGeom prst="rect">
              <a:avLst/>
            </a:prstGeom>
            <a:noFill/>
            <a:ln>
              <a:noFill/>
            </a:ln>
          </p:spPr>
          <p:txBody>
            <a:bodyPr wrap="none" lIns="0" tIns="0" rIns="0" bIns="0" anchor="t" anchorCtr="0">
              <a:spAutoFit/>
            </a:bodyPr>
            <a:lstStyle/>
            <a:p>
              <a:pPr algn="r"/>
              <a:r>
                <a:rPr lang="en-GB" sz="1350" dirty="0">
                  <a:solidFill>
                    <a:schemeClr val="accent3"/>
                  </a:solidFill>
                  <a:latin typeface="+mn-lt"/>
                  <a:ea typeface="+mn-ea"/>
                  <a:cs typeface="+mn-cs"/>
                </a:rPr>
                <a:t>Installer headcount, with Heatline</a:t>
              </a:r>
            </a:p>
          </p:txBody>
        </p:sp>
        <p:sp>
          <p:nvSpPr>
            <p:cNvPr id="24" name="TextBox 24"/>
            <p:cNvSpPr txBox="1"/>
            <p:nvPr/>
          </p:nvSpPr>
          <p:spPr>
            <a:xfrm>
              <a:off x="5405628" y="4143375"/>
              <a:ext cx="1380744" cy="293370"/>
            </a:xfrm>
            <a:prstGeom prst="rect">
              <a:avLst/>
            </a:prstGeom>
            <a:noFill/>
            <a:ln>
              <a:noFill/>
            </a:ln>
          </p:spPr>
          <p:txBody>
            <a:bodyPr wrap="none" lIns="0" tIns="0" rIns="0" bIns="0" anchor="t" anchorCtr="0">
              <a:spAutoFit/>
            </a:bodyPr>
            <a:lstStyle/>
            <a:p>
              <a:pPr algn="ctr"/>
              <a:r>
                <a:rPr lang="en-GB" sz="1500" spc="150" dirty="0">
                  <a:solidFill>
                    <a:schemeClr val="accent2"/>
                  </a:solidFill>
                  <a:latin typeface="Consolas"/>
                  <a:ea typeface="Consolas"/>
                  <a:cs typeface="Consolas"/>
                </a:rPr>
                <a:t>THROUGHPUT</a:t>
              </a:r>
            </a:p>
          </p:txBody>
        </p:sp>
        <p:sp>
          <p:nvSpPr>
            <p:cNvPr id="25" name="TextBox 25"/>
            <p:cNvSpPr txBox="1"/>
            <p:nvPr/>
          </p:nvSpPr>
          <p:spPr>
            <a:xfrm>
              <a:off x="945642" y="3588068"/>
              <a:ext cx="5450738"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Same schematic. The lever is jobs completed per engineer, not new hires.</a:t>
              </a:r>
            </a:p>
          </p:txBody>
        </p:sp>
        <p:sp>
          <p:nvSpPr>
            <p:cNvPr id="26" name="TextBox 26"/>
            <p:cNvSpPr txBox="1"/>
            <p:nvPr/>
          </p:nvSpPr>
          <p:spPr>
            <a:xfrm>
              <a:off x="945642" y="5112068"/>
              <a:ext cx="382133"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2022</a:t>
              </a:r>
            </a:p>
          </p:txBody>
        </p:sp>
        <p:sp>
          <p:nvSpPr>
            <p:cNvPr id="27" name="TextBox 27"/>
            <p:cNvSpPr txBox="1"/>
            <p:nvPr/>
          </p:nvSpPr>
          <p:spPr>
            <a:xfrm>
              <a:off x="8197225" y="5112068"/>
              <a:ext cx="382133"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2030</a:t>
              </a:r>
            </a:p>
          </p:txBody>
        </p:sp>
      </p:grpSp>
      <p:grpSp>
        <p:nvGrpSpPr>
          <p:cNvPr id="30" name="Group 30"/>
          <p:cNvGrpSpPr/>
          <p:nvPr/>
        </p:nvGrpSpPr>
        <p:grpSpPr>
          <a:xfrm>
            <a:off x="602742" y="5569268"/>
            <a:ext cx="7334835" cy="264033"/>
            <a:chOff x="602742" y="5569268"/>
            <a:chExt cx="7334835" cy="264033"/>
          </a:xfrm>
        </p:grpSpPr>
        <p:sp>
          <p:nvSpPr>
            <p:cNvPr id="29" name="TextBox 29"/>
            <p:cNvSpPr txBox="1"/>
            <p:nvPr/>
          </p:nvSpPr>
          <p:spPr>
            <a:xfrm>
              <a:off x="602742" y="5569268"/>
              <a:ext cx="7334835"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Heatline does not train engineers and does not sell equipment. It plans the capacity a business has.</a:t>
              </a:r>
            </a:p>
          </p:txBody>
        </p:sp>
      </p:grpSp>
      <p:grpSp>
        <p:nvGrpSpPr>
          <p:cNvPr id="32" name="Group 32"/>
          <p:cNvGrpSpPr/>
          <p:nvPr/>
        </p:nvGrpSpPr>
        <p:grpSpPr>
          <a:xfrm>
            <a:off x="603504" y="6233160"/>
            <a:ext cx="3621289" cy="234696"/>
            <a:chOff x="603504" y="6233160"/>
            <a:chExt cx="3621289" cy="234696"/>
          </a:xfrm>
        </p:grpSpPr>
        <p:sp>
          <p:nvSpPr>
            <p:cNvPr id="31" name="TextBox 31"/>
            <p:cNvSpPr txBox="1"/>
            <p:nvPr/>
          </p:nvSpPr>
          <p:spPr>
            <a:xfrm>
              <a:off x="603504" y="6233160"/>
              <a:ext cx="3621289"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Product capability described on this page is illustrative.</a:t>
              </a:r>
            </a:p>
          </p:txBody>
        </p:sp>
      </p:grpSp>
      <p:grpSp>
        <p:nvGrpSpPr>
          <p:cNvPr id="35" name="Group 35"/>
          <p:cNvGrpSpPr/>
          <p:nvPr/>
        </p:nvGrpSpPr>
        <p:grpSpPr>
          <a:xfrm>
            <a:off x="10325100" y="6238875"/>
            <a:ext cx="1257300" cy="234886"/>
            <a:chOff x="10325100" y="6238875"/>
            <a:chExt cx="1257300" cy="234886"/>
          </a:xfrm>
        </p:grpSpPr>
        <p:sp>
          <p:nvSpPr>
            <p:cNvPr id="33" name="Rectangle 33"/>
            <p:cNvSpPr/>
            <p:nvPr/>
          </p:nvSpPr>
          <p:spPr>
            <a:xfrm>
              <a:off x="10325100" y="6238875"/>
              <a:ext cx="1257300" cy="209550"/>
            </a:xfrm>
            <a:prstGeom prst="rect">
              <a:avLst/>
            </a:prstGeom>
            <a:noFill/>
            <a:ln w="9525">
              <a:solidFill>
                <a:schemeClr val="accent2"/>
              </a:solidFill>
            </a:ln>
          </p:spPr>
        </p:sp>
        <p:sp>
          <p:nvSpPr>
            <p:cNvPr id="34" name="TextBox 34"/>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400"/>
                            </p:stCondLst>
                            <p:childTnLst>
                              <p:par>
                                <p:cTn id="13" presetID="10" presetClass="entr" presetSubtype="0" fill="hold" grpId="0" nodeType="afterEffect">
                                  <p:stCondLst>
                                    <p:cond delay="50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8639669"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Twelve weeks of capacity, one screen.</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80" name="Group 80"/>
          <p:cNvGrpSpPr/>
          <p:nvPr/>
        </p:nvGrpSpPr>
        <p:grpSpPr>
          <a:xfrm>
            <a:off x="609600" y="1562100"/>
            <a:ext cx="8162925" cy="4152900"/>
            <a:chOff x="609600" y="1562100"/>
            <a:chExt cx="8162925" cy="4152900"/>
          </a:xfrm>
        </p:grpSpPr>
        <p:sp>
          <p:nvSpPr>
            <p:cNvPr id="5" name="Rectangle 5"/>
            <p:cNvSpPr/>
            <p:nvPr/>
          </p:nvSpPr>
          <p:spPr>
            <a:xfrm>
              <a:off x="609600" y="1562100"/>
              <a:ext cx="8153400" cy="4152900"/>
            </a:xfrm>
            <a:prstGeom prst="rect">
              <a:avLst/>
            </a:prstGeom>
            <a:solidFill>
              <a:srgbClr val="FFFFFF"/>
            </a:solidFill>
            <a:ln w="14288">
              <a:solidFill>
                <a:schemeClr val="accent1"/>
              </a:solidFill>
            </a:ln>
          </p:spPr>
        </p:sp>
        <p:sp>
          <p:nvSpPr>
            <p:cNvPr id="6" name="Rectangle 6"/>
            <p:cNvSpPr/>
            <p:nvPr/>
          </p:nvSpPr>
          <p:spPr>
            <a:xfrm>
              <a:off x="609600" y="1562100"/>
              <a:ext cx="8153400" cy="342900"/>
            </a:xfrm>
            <a:prstGeom prst="rect">
              <a:avLst/>
            </a:prstGeom>
            <a:solidFill>
              <a:schemeClr val="accent1"/>
            </a:solidFill>
            <a:ln>
              <a:noFill/>
            </a:ln>
          </p:spPr>
        </p:sp>
        <p:sp>
          <p:nvSpPr>
            <p:cNvPr id="7" name="TextBox 7"/>
            <p:cNvSpPr txBox="1"/>
            <p:nvPr/>
          </p:nvSpPr>
          <p:spPr>
            <a:xfrm>
              <a:off x="754380" y="1628775"/>
              <a:ext cx="4598218" cy="293370"/>
            </a:xfrm>
            <a:prstGeom prst="rect">
              <a:avLst/>
            </a:prstGeom>
            <a:noFill/>
            <a:ln>
              <a:noFill/>
            </a:ln>
          </p:spPr>
          <p:txBody>
            <a:bodyPr wrap="none" lIns="0" tIns="0" rIns="0" bIns="0" anchor="t" anchorCtr="0">
              <a:spAutoFit/>
            </a:bodyPr>
            <a:lstStyle/>
            <a:p>
              <a:pPr algn="l"/>
              <a:r>
                <a:rPr lang="en-GB" sz="1500" dirty="0">
                  <a:solidFill>
                    <a:srgbClr val="FBF7F1"/>
                  </a:solidFill>
                  <a:latin typeface="Consolas"/>
                  <a:ea typeface="Consolas"/>
                  <a:cs typeface="Consolas"/>
                </a:rPr>
                <a:t>Capacity planner — Northfield Heating Ltd</a:t>
              </a:r>
            </a:p>
          </p:txBody>
        </p:sp>
        <p:sp>
          <p:nvSpPr>
            <p:cNvPr id="8" name="TextBox 8"/>
            <p:cNvSpPr txBox="1"/>
            <p:nvPr/>
          </p:nvSpPr>
          <p:spPr>
            <a:xfrm>
              <a:off x="6581242" y="1628775"/>
              <a:ext cx="2036978" cy="293370"/>
            </a:xfrm>
            <a:prstGeom prst="rect">
              <a:avLst/>
            </a:prstGeom>
            <a:noFill/>
            <a:ln>
              <a:noFill/>
            </a:ln>
          </p:spPr>
          <p:txBody>
            <a:bodyPr wrap="none" lIns="0" tIns="0" rIns="0" bIns="0" anchor="t" anchorCtr="0">
              <a:spAutoFit/>
            </a:bodyPr>
            <a:lstStyle/>
            <a:p>
              <a:pPr algn="r"/>
              <a:r>
                <a:rPr lang="en-GB" sz="1500" dirty="0">
                  <a:solidFill>
                    <a:schemeClr val="accent6"/>
                  </a:solidFill>
                  <a:latin typeface="Consolas"/>
                  <a:ea typeface="Consolas"/>
                  <a:cs typeface="Consolas"/>
                </a:rPr>
                <a:t>Weeks 36–47 · 2026</a:t>
              </a:r>
            </a:p>
          </p:txBody>
        </p:sp>
        <p:sp>
          <p:nvSpPr>
            <p:cNvPr id="9" name="Line 9"/>
            <p:cNvSpPr/>
            <p:nvPr/>
          </p:nvSpPr>
          <p:spPr>
            <a:xfrm>
              <a:off x="32766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0" name="Line 10"/>
            <p:cNvSpPr/>
            <p:nvPr/>
          </p:nvSpPr>
          <p:spPr>
            <a:xfrm>
              <a:off x="37338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1" name="Line 11"/>
            <p:cNvSpPr/>
            <p:nvPr/>
          </p:nvSpPr>
          <p:spPr>
            <a:xfrm>
              <a:off x="41910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2" name="Line 12"/>
            <p:cNvSpPr/>
            <p:nvPr/>
          </p:nvSpPr>
          <p:spPr>
            <a:xfrm>
              <a:off x="46482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3" name="Line 13"/>
            <p:cNvSpPr/>
            <p:nvPr/>
          </p:nvSpPr>
          <p:spPr>
            <a:xfrm>
              <a:off x="51054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4" name="Line 14"/>
            <p:cNvSpPr/>
            <p:nvPr/>
          </p:nvSpPr>
          <p:spPr>
            <a:xfrm>
              <a:off x="55626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5" name="Line 15"/>
            <p:cNvSpPr/>
            <p:nvPr/>
          </p:nvSpPr>
          <p:spPr>
            <a:xfrm>
              <a:off x="60198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6" name="Line 16"/>
            <p:cNvSpPr/>
            <p:nvPr/>
          </p:nvSpPr>
          <p:spPr>
            <a:xfrm>
              <a:off x="64770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7" name="Line 17"/>
            <p:cNvSpPr/>
            <p:nvPr/>
          </p:nvSpPr>
          <p:spPr>
            <a:xfrm>
              <a:off x="69342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8" name="Line 18"/>
            <p:cNvSpPr/>
            <p:nvPr/>
          </p:nvSpPr>
          <p:spPr>
            <a:xfrm>
              <a:off x="73914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19" name="Line 19"/>
            <p:cNvSpPr/>
            <p:nvPr/>
          </p:nvSpPr>
          <p:spPr>
            <a:xfrm>
              <a:off x="78486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20" name="Line 20"/>
            <p:cNvSpPr/>
            <p:nvPr/>
          </p:nvSpPr>
          <p:spPr>
            <a:xfrm>
              <a:off x="83058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21" name="Line 21"/>
            <p:cNvSpPr/>
            <p:nvPr/>
          </p:nvSpPr>
          <p:spPr>
            <a:xfrm>
              <a:off x="8763000" y="1905000"/>
              <a:ext cx="9525" cy="3009900"/>
            </a:xfrm>
            <a:custGeom>
              <a:avLst/>
              <a:gdLst/>
              <a:ahLst/>
              <a:cxnLst/>
              <a:rect l="l" t="t" r="r" b="b"/>
              <a:pathLst>
                <a:path w="9525" h="3009900">
                  <a:moveTo>
                    <a:pt x="0" y="0"/>
                  </a:moveTo>
                  <a:lnTo>
                    <a:pt x="0" y="3009900"/>
                  </a:lnTo>
                </a:path>
              </a:pathLst>
            </a:custGeom>
            <a:noFill/>
            <a:ln w="9525">
              <a:solidFill>
                <a:srgbClr val="EFE7DA"/>
              </a:solidFill>
            </a:ln>
          </p:spPr>
        </p:sp>
        <p:sp>
          <p:nvSpPr>
            <p:cNvPr id="22" name="Line 22"/>
            <p:cNvSpPr/>
            <p:nvPr/>
          </p:nvSpPr>
          <p:spPr>
            <a:xfrm>
              <a:off x="609600" y="2247900"/>
              <a:ext cx="8153400" cy="9525"/>
            </a:xfrm>
            <a:custGeom>
              <a:avLst/>
              <a:gdLst/>
              <a:ahLst/>
              <a:cxnLst/>
              <a:rect l="l" t="t" r="r" b="b"/>
              <a:pathLst>
                <a:path w="8153400" h="9525">
                  <a:moveTo>
                    <a:pt x="0" y="0"/>
                  </a:moveTo>
                  <a:lnTo>
                    <a:pt x="8153400" y="0"/>
                  </a:lnTo>
                </a:path>
              </a:pathLst>
            </a:custGeom>
            <a:noFill/>
            <a:ln w="9525">
              <a:solidFill>
                <a:srgbClr val="EFE7DA"/>
              </a:solidFill>
            </a:ln>
          </p:spPr>
        </p:sp>
        <p:sp>
          <p:nvSpPr>
            <p:cNvPr id="23" name="Line 23"/>
            <p:cNvSpPr/>
            <p:nvPr/>
          </p:nvSpPr>
          <p:spPr>
            <a:xfrm>
              <a:off x="609600" y="2781300"/>
              <a:ext cx="8153400" cy="9525"/>
            </a:xfrm>
            <a:custGeom>
              <a:avLst/>
              <a:gdLst/>
              <a:ahLst/>
              <a:cxnLst/>
              <a:rect l="l" t="t" r="r" b="b"/>
              <a:pathLst>
                <a:path w="8153400" h="9525">
                  <a:moveTo>
                    <a:pt x="0" y="0"/>
                  </a:moveTo>
                  <a:lnTo>
                    <a:pt x="8153400" y="0"/>
                  </a:lnTo>
                </a:path>
              </a:pathLst>
            </a:custGeom>
            <a:noFill/>
            <a:ln w="9525">
              <a:solidFill>
                <a:srgbClr val="EFE7DA"/>
              </a:solidFill>
            </a:ln>
          </p:spPr>
        </p:sp>
        <p:sp>
          <p:nvSpPr>
            <p:cNvPr id="24" name="Line 24"/>
            <p:cNvSpPr/>
            <p:nvPr/>
          </p:nvSpPr>
          <p:spPr>
            <a:xfrm>
              <a:off x="609600" y="3314700"/>
              <a:ext cx="8153400" cy="9525"/>
            </a:xfrm>
            <a:custGeom>
              <a:avLst/>
              <a:gdLst/>
              <a:ahLst/>
              <a:cxnLst/>
              <a:rect l="l" t="t" r="r" b="b"/>
              <a:pathLst>
                <a:path w="8153400" h="9525">
                  <a:moveTo>
                    <a:pt x="0" y="0"/>
                  </a:moveTo>
                  <a:lnTo>
                    <a:pt x="8153400" y="0"/>
                  </a:lnTo>
                </a:path>
              </a:pathLst>
            </a:custGeom>
            <a:noFill/>
            <a:ln w="9525">
              <a:solidFill>
                <a:srgbClr val="EFE7DA"/>
              </a:solidFill>
            </a:ln>
          </p:spPr>
        </p:sp>
        <p:sp>
          <p:nvSpPr>
            <p:cNvPr id="25" name="Line 25"/>
            <p:cNvSpPr/>
            <p:nvPr/>
          </p:nvSpPr>
          <p:spPr>
            <a:xfrm>
              <a:off x="609600" y="3848100"/>
              <a:ext cx="8153400" cy="9525"/>
            </a:xfrm>
            <a:custGeom>
              <a:avLst/>
              <a:gdLst/>
              <a:ahLst/>
              <a:cxnLst/>
              <a:rect l="l" t="t" r="r" b="b"/>
              <a:pathLst>
                <a:path w="8153400" h="9525">
                  <a:moveTo>
                    <a:pt x="0" y="0"/>
                  </a:moveTo>
                  <a:lnTo>
                    <a:pt x="8153400" y="0"/>
                  </a:lnTo>
                </a:path>
              </a:pathLst>
            </a:custGeom>
            <a:noFill/>
            <a:ln w="9525">
              <a:solidFill>
                <a:srgbClr val="EFE7DA"/>
              </a:solidFill>
            </a:ln>
          </p:spPr>
        </p:sp>
        <p:sp>
          <p:nvSpPr>
            <p:cNvPr id="26" name="Line 26"/>
            <p:cNvSpPr/>
            <p:nvPr/>
          </p:nvSpPr>
          <p:spPr>
            <a:xfrm>
              <a:off x="609600" y="4381500"/>
              <a:ext cx="8153400" cy="9525"/>
            </a:xfrm>
            <a:custGeom>
              <a:avLst/>
              <a:gdLst/>
              <a:ahLst/>
              <a:cxnLst/>
              <a:rect l="l" t="t" r="r" b="b"/>
              <a:pathLst>
                <a:path w="8153400" h="9525">
                  <a:moveTo>
                    <a:pt x="0" y="0"/>
                  </a:moveTo>
                  <a:lnTo>
                    <a:pt x="8153400" y="0"/>
                  </a:lnTo>
                </a:path>
              </a:pathLst>
            </a:custGeom>
            <a:noFill/>
            <a:ln w="9525">
              <a:solidFill>
                <a:srgbClr val="EFE7DA"/>
              </a:solidFill>
            </a:ln>
          </p:spPr>
        </p:sp>
        <p:sp>
          <p:nvSpPr>
            <p:cNvPr id="27" name="Line 27"/>
            <p:cNvSpPr/>
            <p:nvPr/>
          </p:nvSpPr>
          <p:spPr>
            <a:xfrm>
              <a:off x="609600" y="4914900"/>
              <a:ext cx="8153400" cy="9525"/>
            </a:xfrm>
            <a:custGeom>
              <a:avLst/>
              <a:gdLst/>
              <a:ahLst/>
              <a:cxnLst/>
              <a:rect l="l" t="t" r="r" b="b"/>
              <a:pathLst>
                <a:path w="8153400" h="9525">
                  <a:moveTo>
                    <a:pt x="0" y="0"/>
                  </a:moveTo>
                  <a:lnTo>
                    <a:pt x="8153400" y="0"/>
                  </a:lnTo>
                </a:path>
              </a:pathLst>
            </a:custGeom>
            <a:noFill/>
            <a:ln w="9525">
              <a:solidFill>
                <a:srgbClr val="EFE7DA"/>
              </a:solidFill>
            </a:ln>
          </p:spPr>
        </p:sp>
        <p:sp>
          <p:nvSpPr>
            <p:cNvPr id="28" name="Line 28"/>
            <p:cNvSpPr/>
            <p:nvPr/>
          </p:nvSpPr>
          <p:spPr>
            <a:xfrm>
              <a:off x="2667000" y="1905000"/>
              <a:ext cx="9525" cy="3009900"/>
            </a:xfrm>
            <a:custGeom>
              <a:avLst/>
              <a:gdLst/>
              <a:ahLst/>
              <a:cxnLst/>
              <a:rect l="l" t="t" r="r" b="b"/>
              <a:pathLst>
                <a:path w="9525" h="3009900">
                  <a:moveTo>
                    <a:pt x="0" y="0"/>
                  </a:moveTo>
                  <a:lnTo>
                    <a:pt x="0" y="3009900"/>
                  </a:lnTo>
                </a:path>
              </a:pathLst>
            </a:custGeom>
            <a:noFill/>
            <a:ln w="9525">
              <a:solidFill>
                <a:schemeClr val="accent6"/>
              </a:solidFill>
            </a:ln>
          </p:spPr>
        </p:sp>
        <p:sp>
          <p:nvSpPr>
            <p:cNvPr id="29" name="Line 29"/>
            <p:cNvSpPr/>
            <p:nvPr/>
          </p:nvSpPr>
          <p:spPr>
            <a:xfrm>
              <a:off x="3276600" y="1905000"/>
              <a:ext cx="9525" cy="3009900"/>
            </a:xfrm>
            <a:custGeom>
              <a:avLst/>
              <a:gdLst/>
              <a:ahLst/>
              <a:cxnLst/>
              <a:rect l="l" t="t" r="r" b="b"/>
              <a:pathLst>
                <a:path w="9525" h="3009900">
                  <a:moveTo>
                    <a:pt x="0" y="0"/>
                  </a:moveTo>
                  <a:lnTo>
                    <a:pt x="0" y="3009900"/>
                  </a:lnTo>
                </a:path>
              </a:pathLst>
            </a:custGeom>
            <a:noFill/>
            <a:ln w="9525">
              <a:solidFill>
                <a:schemeClr val="accent6"/>
              </a:solidFill>
            </a:ln>
          </p:spPr>
        </p:sp>
        <p:sp>
          <p:nvSpPr>
            <p:cNvPr id="30" name="TextBox 30"/>
            <p:cNvSpPr txBox="1"/>
            <p:nvPr/>
          </p:nvSpPr>
          <p:spPr>
            <a:xfrm>
              <a:off x="755142" y="1987868"/>
              <a:ext cx="484981"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CREW</a:t>
              </a:r>
            </a:p>
          </p:txBody>
        </p:sp>
        <p:sp>
          <p:nvSpPr>
            <p:cNvPr id="31" name="TextBox 31"/>
            <p:cNvSpPr txBox="1"/>
            <p:nvPr/>
          </p:nvSpPr>
          <p:spPr>
            <a:xfrm>
              <a:off x="2755392" y="1987868"/>
              <a:ext cx="433865"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ACCR</a:t>
              </a:r>
            </a:p>
          </p:txBody>
        </p:sp>
        <p:sp>
          <p:nvSpPr>
            <p:cNvPr id="32" name="TextBox 32"/>
            <p:cNvSpPr txBox="1"/>
            <p:nvPr/>
          </p:nvSpPr>
          <p:spPr>
            <a:xfrm>
              <a:off x="34172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36</a:t>
              </a:r>
            </a:p>
          </p:txBody>
        </p:sp>
        <p:sp>
          <p:nvSpPr>
            <p:cNvPr id="33" name="TextBox 33"/>
            <p:cNvSpPr txBox="1"/>
            <p:nvPr/>
          </p:nvSpPr>
          <p:spPr>
            <a:xfrm>
              <a:off x="38744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37</a:t>
              </a:r>
            </a:p>
          </p:txBody>
        </p:sp>
        <p:sp>
          <p:nvSpPr>
            <p:cNvPr id="34" name="TextBox 34"/>
            <p:cNvSpPr txBox="1"/>
            <p:nvPr/>
          </p:nvSpPr>
          <p:spPr>
            <a:xfrm>
              <a:off x="43316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38</a:t>
              </a:r>
            </a:p>
          </p:txBody>
        </p:sp>
        <p:sp>
          <p:nvSpPr>
            <p:cNvPr id="35" name="TextBox 35"/>
            <p:cNvSpPr txBox="1"/>
            <p:nvPr/>
          </p:nvSpPr>
          <p:spPr>
            <a:xfrm>
              <a:off x="47888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39</a:t>
              </a:r>
            </a:p>
          </p:txBody>
        </p:sp>
        <p:sp>
          <p:nvSpPr>
            <p:cNvPr id="36" name="TextBox 36"/>
            <p:cNvSpPr txBox="1"/>
            <p:nvPr/>
          </p:nvSpPr>
          <p:spPr>
            <a:xfrm>
              <a:off x="52460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40</a:t>
              </a:r>
            </a:p>
          </p:txBody>
        </p:sp>
        <p:sp>
          <p:nvSpPr>
            <p:cNvPr id="37" name="TextBox 37"/>
            <p:cNvSpPr txBox="1"/>
            <p:nvPr/>
          </p:nvSpPr>
          <p:spPr>
            <a:xfrm>
              <a:off x="57032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41</a:t>
              </a:r>
            </a:p>
          </p:txBody>
        </p:sp>
        <p:sp>
          <p:nvSpPr>
            <p:cNvPr id="38" name="TextBox 38"/>
            <p:cNvSpPr txBox="1"/>
            <p:nvPr/>
          </p:nvSpPr>
          <p:spPr>
            <a:xfrm>
              <a:off x="61604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42</a:t>
              </a:r>
            </a:p>
          </p:txBody>
        </p:sp>
        <p:sp>
          <p:nvSpPr>
            <p:cNvPr id="39" name="TextBox 39"/>
            <p:cNvSpPr txBox="1"/>
            <p:nvPr/>
          </p:nvSpPr>
          <p:spPr>
            <a:xfrm>
              <a:off x="66176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43</a:t>
              </a:r>
            </a:p>
          </p:txBody>
        </p:sp>
        <p:sp>
          <p:nvSpPr>
            <p:cNvPr id="40" name="TextBox 40"/>
            <p:cNvSpPr txBox="1"/>
            <p:nvPr/>
          </p:nvSpPr>
          <p:spPr>
            <a:xfrm>
              <a:off x="70748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44</a:t>
              </a:r>
            </a:p>
          </p:txBody>
        </p:sp>
        <p:sp>
          <p:nvSpPr>
            <p:cNvPr id="41" name="TextBox 41"/>
            <p:cNvSpPr txBox="1"/>
            <p:nvPr/>
          </p:nvSpPr>
          <p:spPr>
            <a:xfrm>
              <a:off x="75320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45</a:t>
              </a:r>
            </a:p>
          </p:txBody>
        </p:sp>
        <p:sp>
          <p:nvSpPr>
            <p:cNvPr id="42" name="TextBox 42"/>
            <p:cNvSpPr txBox="1"/>
            <p:nvPr/>
          </p:nvSpPr>
          <p:spPr>
            <a:xfrm>
              <a:off x="79892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46</a:t>
              </a:r>
            </a:p>
          </p:txBody>
        </p:sp>
        <p:sp>
          <p:nvSpPr>
            <p:cNvPr id="43" name="TextBox 43"/>
            <p:cNvSpPr txBox="1"/>
            <p:nvPr/>
          </p:nvSpPr>
          <p:spPr>
            <a:xfrm>
              <a:off x="8446434" y="2004060"/>
              <a:ext cx="17593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47</a:t>
              </a:r>
            </a:p>
          </p:txBody>
        </p:sp>
        <p:sp>
          <p:nvSpPr>
            <p:cNvPr id="44" name="TextBox 44"/>
            <p:cNvSpPr txBox="1"/>
            <p:nvPr/>
          </p:nvSpPr>
          <p:spPr>
            <a:xfrm>
              <a:off x="752856" y="2301240"/>
              <a:ext cx="981281" cy="352044"/>
            </a:xfrm>
            <a:prstGeom prst="rect">
              <a:avLst/>
            </a:prstGeom>
            <a:noFill/>
            <a:ln>
              <a:noFill/>
            </a:ln>
          </p:spPr>
          <p:txBody>
            <a:bodyPr wrap="none" lIns="0" tIns="0" rIns="0" bIns="0" anchor="t" anchorCtr="0">
              <a:spAutoFit/>
            </a:bodyPr>
            <a:lstStyle/>
            <a:p>
              <a:pPr algn="l"/>
              <a:r>
                <a:rPr lang="en-GB" sz="1800" dirty="0">
                  <a:solidFill>
                    <a:schemeClr val="dk1"/>
                  </a:solidFill>
                  <a:latin typeface="+mn-lt"/>
                  <a:ea typeface="+mn-ea"/>
                  <a:cs typeface="+mn-cs"/>
                </a:rPr>
                <a:t>Ashworth</a:t>
              </a:r>
            </a:p>
          </p:txBody>
        </p:sp>
        <p:sp>
          <p:nvSpPr>
            <p:cNvPr id="45" name="TextBox 45"/>
            <p:cNvSpPr txBox="1"/>
            <p:nvPr/>
          </p:nvSpPr>
          <p:spPr>
            <a:xfrm>
              <a:off x="755142" y="2540318"/>
              <a:ext cx="870860"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4 engineers</a:t>
              </a:r>
            </a:p>
          </p:txBody>
        </p:sp>
        <p:sp>
          <p:nvSpPr>
            <p:cNvPr id="46" name="TextBox 46"/>
            <p:cNvSpPr txBox="1"/>
            <p:nvPr/>
          </p:nvSpPr>
          <p:spPr>
            <a:xfrm>
              <a:off x="2905506" y="2371725"/>
              <a:ext cx="132588" cy="293370"/>
            </a:xfrm>
            <a:prstGeom prst="rect">
              <a:avLst/>
            </a:prstGeom>
            <a:noFill/>
            <a:ln>
              <a:noFill/>
            </a:ln>
          </p:spPr>
          <p:txBody>
            <a:bodyPr wrap="none" lIns="0" tIns="0" rIns="0" bIns="0" anchor="t" anchorCtr="0">
              <a:spAutoFit/>
            </a:bodyPr>
            <a:lstStyle/>
            <a:p>
              <a:pPr algn="ctr"/>
              <a:r>
                <a:rPr lang="en-GB" sz="1500" dirty="0">
                  <a:solidFill>
                    <a:schemeClr val="accent3"/>
                  </a:solidFill>
                  <a:latin typeface="Consolas"/>
                  <a:ea typeface="Consolas"/>
                  <a:cs typeface="Consolas"/>
                </a:rPr>
                <a:t>A</a:t>
              </a:r>
            </a:p>
          </p:txBody>
        </p:sp>
        <p:sp>
          <p:nvSpPr>
            <p:cNvPr id="47" name="Rectangle 47"/>
            <p:cNvSpPr/>
            <p:nvPr/>
          </p:nvSpPr>
          <p:spPr>
            <a:xfrm>
              <a:off x="7391400" y="2438400"/>
              <a:ext cx="1371600" cy="152400"/>
            </a:xfrm>
            <a:prstGeom prst="rect">
              <a:avLst/>
            </a:prstGeom>
            <a:solidFill>
              <a:schemeClr val="accent1">
                <a:alpha val="15000"/>
              </a:schemeClr>
            </a:solidFill>
            <a:ln>
              <a:noFill/>
            </a:ln>
          </p:spPr>
        </p:sp>
        <p:sp>
          <p:nvSpPr>
            <p:cNvPr id="48" name="Rectangle 48"/>
            <p:cNvSpPr/>
            <p:nvPr/>
          </p:nvSpPr>
          <p:spPr>
            <a:xfrm>
              <a:off x="3276600" y="2438400"/>
              <a:ext cx="4114800" cy="152400"/>
            </a:xfrm>
            <a:prstGeom prst="rect">
              <a:avLst/>
            </a:prstGeom>
            <a:solidFill>
              <a:schemeClr val="accent1"/>
            </a:solidFill>
            <a:ln>
              <a:noFill/>
            </a:ln>
          </p:spPr>
        </p:sp>
        <p:sp>
          <p:nvSpPr>
            <p:cNvPr id="49" name="TextBox 49"/>
            <p:cNvSpPr txBox="1"/>
            <p:nvPr/>
          </p:nvSpPr>
          <p:spPr>
            <a:xfrm>
              <a:off x="752856" y="2834640"/>
              <a:ext cx="703492" cy="352044"/>
            </a:xfrm>
            <a:prstGeom prst="rect">
              <a:avLst/>
            </a:prstGeom>
            <a:noFill/>
            <a:ln>
              <a:noFill/>
            </a:ln>
          </p:spPr>
          <p:txBody>
            <a:bodyPr wrap="none" lIns="0" tIns="0" rIns="0" bIns="0" anchor="t" anchorCtr="0">
              <a:spAutoFit/>
            </a:bodyPr>
            <a:lstStyle/>
            <a:p>
              <a:pPr algn="l"/>
              <a:r>
                <a:rPr lang="en-GB" sz="1800" dirty="0">
                  <a:solidFill>
                    <a:schemeClr val="dk1"/>
                  </a:solidFill>
                  <a:latin typeface="+mn-lt"/>
                  <a:ea typeface="+mn-ea"/>
                  <a:cs typeface="+mn-cs"/>
                </a:rPr>
                <a:t>Deakin</a:t>
              </a:r>
            </a:p>
          </p:txBody>
        </p:sp>
        <p:sp>
          <p:nvSpPr>
            <p:cNvPr id="50" name="TextBox 50"/>
            <p:cNvSpPr txBox="1"/>
            <p:nvPr/>
          </p:nvSpPr>
          <p:spPr>
            <a:xfrm>
              <a:off x="755142" y="3073718"/>
              <a:ext cx="870860"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3 engineers</a:t>
              </a:r>
            </a:p>
          </p:txBody>
        </p:sp>
        <p:sp>
          <p:nvSpPr>
            <p:cNvPr id="51" name="TextBox 51"/>
            <p:cNvSpPr txBox="1"/>
            <p:nvPr/>
          </p:nvSpPr>
          <p:spPr>
            <a:xfrm>
              <a:off x="2905506" y="2905125"/>
              <a:ext cx="132588" cy="293370"/>
            </a:xfrm>
            <a:prstGeom prst="rect">
              <a:avLst/>
            </a:prstGeom>
            <a:noFill/>
            <a:ln>
              <a:noFill/>
            </a:ln>
          </p:spPr>
          <p:txBody>
            <a:bodyPr wrap="none" lIns="0" tIns="0" rIns="0" bIns="0" anchor="t" anchorCtr="0">
              <a:spAutoFit/>
            </a:bodyPr>
            <a:lstStyle/>
            <a:p>
              <a:pPr algn="ctr"/>
              <a:r>
                <a:rPr lang="en-GB" sz="1500" dirty="0">
                  <a:solidFill>
                    <a:schemeClr val="accent3"/>
                  </a:solidFill>
                  <a:latin typeface="Consolas"/>
                  <a:ea typeface="Consolas"/>
                  <a:cs typeface="Consolas"/>
                </a:rPr>
                <a:t>A</a:t>
              </a:r>
            </a:p>
          </p:txBody>
        </p:sp>
        <p:sp>
          <p:nvSpPr>
            <p:cNvPr id="52" name="Rectangle 52"/>
            <p:cNvSpPr/>
            <p:nvPr/>
          </p:nvSpPr>
          <p:spPr>
            <a:xfrm>
              <a:off x="6019800" y="2971800"/>
              <a:ext cx="2743200" cy="152400"/>
            </a:xfrm>
            <a:prstGeom prst="rect">
              <a:avLst/>
            </a:prstGeom>
            <a:solidFill>
              <a:schemeClr val="accent1">
                <a:alpha val="15000"/>
              </a:schemeClr>
            </a:solidFill>
            <a:ln>
              <a:noFill/>
            </a:ln>
          </p:spPr>
        </p:sp>
        <p:sp>
          <p:nvSpPr>
            <p:cNvPr id="53" name="Rectangle 53"/>
            <p:cNvSpPr/>
            <p:nvPr/>
          </p:nvSpPr>
          <p:spPr>
            <a:xfrm>
              <a:off x="3276600" y="2971800"/>
              <a:ext cx="2743200" cy="152400"/>
            </a:xfrm>
            <a:prstGeom prst="rect">
              <a:avLst/>
            </a:prstGeom>
            <a:solidFill>
              <a:schemeClr val="accent1"/>
            </a:solidFill>
            <a:ln>
              <a:noFill/>
            </a:ln>
          </p:spPr>
        </p:sp>
        <p:sp>
          <p:nvSpPr>
            <p:cNvPr id="54" name="TextBox 54"/>
            <p:cNvSpPr txBox="1"/>
            <p:nvPr/>
          </p:nvSpPr>
          <p:spPr>
            <a:xfrm>
              <a:off x="752856" y="3368040"/>
              <a:ext cx="825447" cy="352044"/>
            </a:xfrm>
            <a:prstGeom prst="rect">
              <a:avLst/>
            </a:prstGeom>
            <a:noFill/>
            <a:ln>
              <a:noFill/>
            </a:ln>
          </p:spPr>
          <p:txBody>
            <a:bodyPr wrap="none" lIns="0" tIns="0" rIns="0" bIns="0" anchor="t" anchorCtr="0">
              <a:spAutoFit/>
            </a:bodyPr>
            <a:lstStyle/>
            <a:p>
              <a:pPr algn="l"/>
              <a:r>
                <a:rPr lang="en-GB" sz="1800" dirty="0">
                  <a:solidFill>
                    <a:schemeClr val="dk1"/>
                  </a:solidFill>
                  <a:latin typeface="+mn-lt"/>
                  <a:ea typeface="+mn-ea"/>
                  <a:cs typeface="+mn-cs"/>
                </a:rPr>
                <a:t>Fenwick</a:t>
              </a:r>
            </a:p>
          </p:txBody>
        </p:sp>
        <p:sp>
          <p:nvSpPr>
            <p:cNvPr id="55" name="TextBox 55"/>
            <p:cNvSpPr txBox="1"/>
            <p:nvPr/>
          </p:nvSpPr>
          <p:spPr>
            <a:xfrm>
              <a:off x="755142" y="3607118"/>
              <a:ext cx="870860"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5 engineers</a:t>
              </a:r>
            </a:p>
          </p:txBody>
        </p:sp>
        <p:sp>
          <p:nvSpPr>
            <p:cNvPr id="56" name="TextBox 56"/>
            <p:cNvSpPr txBox="1"/>
            <p:nvPr/>
          </p:nvSpPr>
          <p:spPr>
            <a:xfrm>
              <a:off x="2846832" y="3438525"/>
              <a:ext cx="249936" cy="293370"/>
            </a:xfrm>
            <a:prstGeom prst="rect">
              <a:avLst/>
            </a:prstGeom>
            <a:noFill/>
            <a:ln>
              <a:noFill/>
            </a:ln>
          </p:spPr>
          <p:txBody>
            <a:bodyPr wrap="none" lIns="0" tIns="0" rIns="0" bIns="0" anchor="t" anchorCtr="0">
              <a:spAutoFit/>
            </a:bodyPr>
            <a:lstStyle/>
            <a:p>
              <a:pPr algn="ctr"/>
              <a:r>
                <a:rPr lang="en-GB" sz="1500" dirty="0">
                  <a:solidFill>
                    <a:schemeClr val="accent3"/>
                  </a:solidFill>
                  <a:latin typeface="Consolas"/>
                  <a:ea typeface="Consolas"/>
                  <a:cs typeface="Consolas"/>
                </a:rPr>
                <a:t>A+</a:t>
              </a:r>
            </a:p>
          </p:txBody>
        </p:sp>
        <p:sp>
          <p:nvSpPr>
            <p:cNvPr id="57" name="Rectangle 57"/>
            <p:cNvSpPr/>
            <p:nvPr/>
          </p:nvSpPr>
          <p:spPr>
            <a:xfrm>
              <a:off x="3276600" y="3505200"/>
              <a:ext cx="5486400" cy="152400"/>
            </a:xfrm>
            <a:prstGeom prst="rect">
              <a:avLst/>
            </a:prstGeom>
            <a:solidFill>
              <a:schemeClr val="accent1"/>
            </a:solidFill>
            <a:ln>
              <a:noFill/>
            </a:ln>
          </p:spPr>
        </p:sp>
        <p:sp>
          <p:nvSpPr>
            <p:cNvPr id="58" name="TextBox 58"/>
            <p:cNvSpPr txBox="1"/>
            <p:nvPr/>
          </p:nvSpPr>
          <p:spPr>
            <a:xfrm>
              <a:off x="752856" y="3901440"/>
              <a:ext cx="609833" cy="352044"/>
            </a:xfrm>
            <a:prstGeom prst="rect">
              <a:avLst/>
            </a:prstGeom>
            <a:noFill/>
            <a:ln>
              <a:noFill/>
            </a:ln>
          </p:spPr>
          <p:txBody>
            <a:bodyPr wrap="none" lIns="0" tIns="0" rIns="0" bIns="0" anchor="t" anchorCtr="0">
              <a:spAutoFit/>
            </a:bodyPr>
            <a:lstStyle/>
            <a:p>
              <a:pPr algn="l"/>
              <a:r>
                <a:rPr lang="en-GB" sz="1800" dirty="0">
                  <a:solidFill>
                    <a:schemeClr val="dk1"/>
                  </a:solidFill>
                  <a:latin typeface="+mn-lt"/>
                  <a:ea typeface="+mn-ea"/>
                  <a:cs typeface="+mn-cs"/>
                </a:rPr>
                <a:t>Gilroy</a:t>
              </a:r>
            </a:p>
          </p:txBody>
        </p:sp>
        <p:sp>
          <p:nvSpPr>
            <p:cNvPr id="59" name="TextBox 59"/>
            <p:cNvSpPr txBox="1"/>
            <p:nvPr/>
          </p:nvSpPr>
          <p:spPr>
            <a:xfrm>
              <a:off x="755142" y="4140518"/>
              <a:ext cx="870860"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2 engineers</a:t>
              </a:r>
            </a:p>
          </p:txBody>
        </p:sp>
        <p:sp>
          <p:nvSpPr>
            <p:cNvPr id="60" name="TextBox 60"/>
            <p:cNvSpPr txBox="1"/>
            <p:nvPr/>
          </p:nvSpPr>
          <p:spPr>
            <a:xfrm>
              <a:off x="2905506" y="3971925"/>
              <a:ext cx="132588" cy="293370"/>
            </a:xfrm>
            <a:prstGeom prst="rect">
              <a:avLst/>
            </a:prstGeom>
            <a:noFill/>
            <a:ln>
              <a:noFill/>
            </a:ln>
          </p:spPr>
          <p:txBody>
            <a:bodyPr wrap="none" lIns="0" tIns="0" rIns="0" bIns="0" anchor="t" anchorCtr="0">
              <a:spAutoFit/>
            </a:bodyPr>
            <a:lstStyle/>
            <a:p>
              <a:pPr algn="ctr"/>
              <a:r>
                <a:rPr lang="en-GB" sz="1500" dirty="0">
                  <a:solidFill>
                    <a:schemeClr val="accent3"/>
                  </a:solidFill>
                  <a:latin typeface="Consolas"/>
                  <a:ea typeface="Consolas"/>
                  <a:cs typeface="Consolas"/>
                </a:rPr>
                <a:t>B</a:t>
              </a:r>
            </a:p>
          </p:txBody>
        </p:sp>
        <p:sp>
          <p:nvSpPr>
            <p:cNvPr id="61" name="Rectangle 61"/>
            <p:cNvSpPr/>
            <p:nvPr/>
          </p:nvSpPr>
          <p:spPr>
            <a:xfrm>
              <a:off x="5105400" y="4038600"/>
              <a:ext cx="3657600" cy="152400"/>
            </a:xfrm>
            <a:prstGeom prst="rect">
              <a:avLst/>
            </a:prstGeom>
            <a:solidFill>
              <a:schemeClr val="accent1">
                <a:alpha val="15000"/>
              </a:schemeClr>
            </a:solidFill>
            <a:ln>
              <a:noFill/>
            </a:ln>
          </p:spPr>
        </p:sp>
        <p:sp>
          <p:nvSpPr>
            <p:cNvPr id="62" name="Rectangle 62"/>
            <p:cNvSpPr/>
            <p:nvPr/>
          </p:nvSpPr>
          <p:spPr>
            <a:xfrm>
              <a:off x="3276600" y="4038600"/>
              <a:ext cx="1828800" cy="152400"/>
            </a:xfrm>
            <a:prstGeom prst="rect">
              <a:avLst/>
            </a:prstGeom>
            <a:solidFill>
              <a:schemeClr val="accent1"/>
            </a:solidFill>
            <a:ln>
              <a:noFill/>
            </a:ln>
          </p:spPr>
        </p:sp>
        <p:sp>
          <p:nvSpPr>
            <p:cNvPr id="63" name="TextBox 63"/>
            <p:cNvSpPr txBox="1"/>
            <p:nvPr/>
          </p:nvSpPr>
          <p:spPr>
            <a:xfrm>
              <a:off x="752856" y="4434840"/>
              <a:ext cx="886939" cy="352044"/>
            </a:xfrm>
            <a:prstGeom prst="rect">
              <a:avLst/>
            </a:prstGeom>
            <a:noFill/>
            <a:ln>
              <a:noFill/>
            </a:ln>
          </p:spPr>
          <p:txBody>
            <a:bodyPr wrap="none" lIns="0" tIns="0" rIns="0" bIns="0" anchor="t" anchorCtr="0">
              <a:spAutoFit/>
            </a:bodyPr>
            <a:lstStyle/>
            <a:p>
              <a:pPr algn="l"/>
              <a:r>
                <a:rPr lang="en-GB" sz="1800" dirty="0">
                  <a:solidFill>
                    <a:schemeClr val="dk1"/>
                  </a:solidFill>
                  <a:latin typeface="+mn-lt"/>
                  <a:ea typeface="+mn-ea"/>
                  <a:cs typeface="+mn-cs"/>
                </a:rPr>
                <a:t>Halstead</a:t>
              </a:r>
            </a:p>
          </p:txBody>
        </p:sp>
        <p:sp>
          <p:nvSpPr>
            <p:cNvPr id="64" name="TextBox 64"/>
            <p:cNvSpPr txBox="1"/>
            <p:nvPr/>
          </p:nvSpPr>
          <p:spPr>
            <a:xfrm>
              <a:off x="755142" y="4673918"/>
              <a:ext cx="870860"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3 engineers</a:t>
              </a:r>
            </a:p>
          </p:txBody>
        </p:sp>
        <p:sp>
          <p:nvSpPr>
            <p:cNvPr id="65" name="TextBox 65"/>
            <p:cNvSpPr txBox="1"/>
            <p:nvPr/>
          </p:nvSpPr>
          <p:spPr>
            <a:xfrm>
              <a:off x="2905506" y="4505325"/>
              <a:ext cx="132588" cy="293370"/>
            </a:xfrm>
            <a:prstGeom prst="rect">
              <a:avLst/>
            </a:prstGeom>
            <a:noFill/>
            <a:ln>
              <a:noFill/>
            </a:ln>
          </p:spPr>
          <p:txBody>
            <a:bodyPr wrap="none" lIns="0" tIns="0" rIns="0" bIns="0" anchor="t" anchorCtr="0">
              <a:spAutoFit/>
            </a:bodyPr>
            <a:lstStyle/>
            <a:p>
              <a:pPr algn="ctr"/>
              <a:r>
                <a:rPr lang="en-GB" sz="1500" dirty="0">
                  <a:solidFill>
                    <a:schemeClr val="accent3"/>
                  </a:solidFill>
                  <a:latin typeface="Consolas"/>
                  <a:ea typeface="Consolas"/>
                  <a:cs typeface="Consolas"/>
                </a:rPr>
                <a:t>B</a:t>
              </a:r>
            </a:p>
          </p:txBody>
        </p:sp>
        <p:sp>
          <p:nvSpPr>
            <p:cNvPr id="66" name="Rectangle 66"/>
            <p:cNvSpPr/>
            <p:nvPr/>
          </p:nvSpPr>
          <p:spPr>
            <a:xfrm>
              <a:off x="4191000" y="4572000"/>
              <a:ext cx="4572000" cy="152400"/>
            </a:xfrm>
            <a:prstGeom prst="rect">
              <a:avLst/>
            </a:prstGeom>
            <a:solidFill>
              <a:schemeClr val="accent1">
                <a:alpha val="15000"/>
              </a:schemeClr>
            </a:solidFill>
            <a:ln>
              <a:noFill/>
            </a:ln>
          </p:spPr>
        </p:sp>
        <p:sp>
          <p:nvSpPr>
            <p:cNvPr id="67" name="Rectangle 67"/>
            <p:cNvSpPr/>
            <p:nvPr/>
          </p:nvSpPr>
          <p:spPr>
            <a:xfrm>
              <a:off x="3276600" y="4572000"/>
              <a:ext cx="914400" cy="152400"/>
            </a:xfrm>
            <a:prstGeom prst="rect">
              <a:avLst/>
            </a:prstGeom>
            <a:solidFill>
              <a:schemeClr val="accent1"/>
            </a:solidFill>
            <a:ln>
              <a:noFill/>
            </a:ln>
          </p:spPr>
        </p:sp>
        <p:sp>
          <p:nvSpPr>
            <p:cNvPr id="68" name="Rectangle 68"/>
            <p:cNvSpPr/>
            <p:nvPr/>
          </p:nvSpPr>
          <p:spPr>
            <a:xfrm>
              <a:off x="5105400" y="4038600"/>
              <a:ext cx="457200" cy="152400"/>
            </a:xfrm>
            <a:prstGeom prst="rect">
              <a:avLst/>
            </a:prstGeom>
            <a:solidFill>
              <a:schemeClr val="accent2">
                <a:alpha val="30000"/>
              </a:schemeClr>
            </a:solidFill>
            <a:ln>
              <a:noFill/>
            </a:ln>
          </p:spPr>
        </p:sp>
        <p:grpSp>
          <p:nvGrpSpPr>
            <p:cNvPr id="72" name="Group 72"/>
            <p:cNvGrpSpPr/>
            <p:nvPr/>
          </p:nvGrpSpPr>
          <p:grpSpPr>
            <a:xfrm>
              <a:off x="5237939" y="4025911"/>
              <a:ext cx="192114" cy="165051"/>
              <a:chOff x="5237939" y="4025911"/>
              <a:chExt cx="192114" cy="165051"/>
            </a:xfrm>
          </p:grpSpPr>
          <p:sp>
            <p:nvSpPr>
              <p:cNvPr id="69" name="Freeform 69"/>
              <p:cNvSpPr/>
              <p:nvPr/>
            </p:nvSpPr>
            <p:spPr>
              <a:xfrm>
                <a:off x="5334000" y="4086225"/>
                <a:ext cx="9525" cy="38100"/>
              </a:xfrm>
              <a:custGeom>
                <a:avLst/>
                <a:gdLst/>
                <a:ahLst/>
                <a:cxnLst/>
                <a:rect l="l" t="t" r="r" b="b"/>
                <a:pathLst>
                  <a:path w="9525" h="38100">
                    <a:moveTo>
                      <a:pt x="0" y="0"/>
                    </a:moveTo>
                    <a:lnTo>
                      <a:pt x="0" y="38100"/>
                    </a:lnTo>
                  </a:path>
                </a:pathLst>
              </a:custGeom>
              <a:noFill/>
              <a:ln w="19050">
                <a:solidFill>
                  <a:schemeClr val="accent2"/>
                </a:solidFill>
              </a:ln>
            </p:spPr>
          </p:sp>
          <p:sp>
            <p:nvSpPr>
              <p:cNvPr id="70" name="Freeform 70"/>
              <p:cNvSpPr/>
              <p:nvPr/>
            </p:nvSpPr>
            <p:spPr>
              <a:xfrm>
                <a:off x="5237939" y="4025911"/>
                <a:ext cx="192114" cy="165051"/>
              </a:xfrm>
              <a:custGeom>
                <a:avLst/>
                <a:gdLst/>
                <a:ahLst/>
                <a:cxnLst/>
                <a:rect l="l" t="t" r="r" b="b"/>
                <a:pathLst>
                  <a:path w="192114" h="165051">
                    <a:moveTo>
                      <a:pt x="80468" y="8794"/>
                    </a:moveTo>
                    <a:lnTo>
                      <a:pt x="3259" y="137705"/>
                    </a:lnTo>
                    <a:cubicBezTo>
                      <a:pt x="20" y="143314"/>
                      <a:pt x="0" y="150220"/>
                      <a:pt x="3207" y="155848"/>
                    </a:cubicBezTo>
                    <a:cubicBezTo>
                      <a:pt x="6413" y="161475"/>
                      <a:pt x="12365" y="164979"/>
                      <a:pt x="18842" y="165051"/>
                    </a:cubicBezTo>
                    <a:lnTo>
                      <a:pt x="173280" y="165051"/>
                    </a:lnTo>
                    <a:cubicBezTo>
                      <a:pt x="179753" y="164977"/>
                      <a:pt x="185702" y="161474"/>
                      <a:pt x="188908" y="155850"/>
                    </a:cubicBezTo>
                    <a:cubicBezTo>
                      <a:pt x="192114" y="150226"/>
                      <a:pt x="192097" y="143323"/>
                      <a:pt x="188863" y="137715"/>
                    </a:cubicBezTo>
                    <a:lnTo>
                      <a:pt x="111653" y="8784"/>
                    </a:lnTo>
                    <a:cubicBezTo>
                      <a:pt x="108349" y="3331"/>
                      <a:pt x="102437" y="0"/>
                      <a:pt x="96061" y="0"/>
                    </a:cubicBezTo>
                    <a:cubicBezTo>
                      <a:pt x="89685" y="0"/>
                      <a:pt x="83772" y="3331"/>
                      <a:pt x="80468" y="8784"/>
                    </a:cubicBezTo>
                  </a:path>
                </a:pathLst>
              </a:custGeom>
              <a:noFill/>
              <a:ln w="19050">
                <a:solidFill>
                  <a:schemeClr val="accent2"/>
                </a:solidFill>
              </a:ln>
            </p:spPr>
          </p:sp>
          <p:sp>
            <p:nvSpPr>
              <p:cNvPr id="71" name="Freeform 71"/>
              <p:cNvSpPr/>
              <p:nvPr/>
            </p:nvSpPr>
            <p:spPr>
              <a:xfrm>
                <a:off x="5334000" y="4152900"/>
                <a:ext cx="9525" cy="9525"/>
              </a:xfrm>
              <a:custGeom>
                <a:avLst/>
                <a:gdLst/>
                <a:ahLst/>
                <a:cxnLst/>
                <a:rect l="l" t="t" r="r" b="b"/>
                <a:pathLst>
                  <a:path w="9525" h="9525">
                    <a:moveTo>
                      <a:pt x="0" y="0"/>
                    </a:moveTo>
                    <a:lnTo>
                      <a:pt x="95" y="0"/>
                    </a:lnTo>
                  </a:path>
                </a:pathLst>
              </a:custGeom>
              <a:noFill/>
              <a:ln w="19050">
                <a:solidFill>
                  <a:schemeClr val="accent2"/>
                </a:solidFill>
              </a:ln>
            </p:spPr>
          </p:sp>
        </p:grpSp>
        <p:sp>
          <p:nvSpPr>
            <p:cNvPr id="73" name="Rectangle 73"/>
            <p:cNvSpPr/>
            <p:nvPr/>
          </p:nvSpPr>
          <p:spPr>
            <a:xfrm>
              <a:off x="762000" y="5143500"/>
              <a:ext cx="152400" cy="152400"/>
            </a:xfrm>
            <a:prstGeom prst="rect">
              <a:avLst/>
            </a:prstGeom>
            <a:solidFill>
              <a:schemeClr val="accent1"/>
            </a:solidFill>
            <a:ln>
              <a:noFill/>
            </a:ln>
          </p:spPr>
        </p:sp>
        <p:sp>
          <p:nvSpPr>
            <p:cNvPr id="74" name="TextBox 74"/>
            <p:cNvSpPr txBox="1"/>
            <p:nvPr/>
          </p:nvSpPr>
          <p:spPr>
            <a:xfrm>
              <a:off x="983742" y="5131118"/>
              <a:ext cx="851416"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Committed</a:t>
              </a:r>
            </a:p>
          </p:txBody>
        </p:sp>
        <p:sp>
          <p:nvSpPr>
            <p:cNvPr id="75" name="Rectangle 75"/>
            <p:cNvSpPr/>
            <p:nvPr/>
          </p:nvSpPr>
          <p:spPr>
            <a:xfrm>
              <a:off x="2286000" y="5143500"/>
              <a:ext cx="152400" cy="152400"/>
            </a:xfrm>
            <a:prstGeom prst="rect">
              <a:avLst/>
            </a:prstGeom>
            <a:solidFill>
              <a:schemeClr val="accent1">
                <a:alpha val="15000"/>
              </a:schemeClr>
            </a:solidFill>
            <a:ln>
              <a:noFill/>
            </a:ln>
          </p:spPr>
        </p:sp>
        <p:sp>
          <p:nvSpPr>
            <p:cNvPr id="76" name="TextBox 76"/>
            <p:cNvSpPr txBox="1"/>
            <p:nvPr/>
          </p:nvSpPr>
          <p:spPr>
            <a:xfrm>
              <a:off x="2507742" y="5131118"/>
              <a:ext cx="690335"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Available</a:t>
              </a:r>
            </a:p>
          </p:txBody>
        </p:sp>
        <p:sp>
          <p:nvSpPr>
            <p:cNvPr id="77" name="Rectangle 77"/>
            <p:cNvSpPr/>
            <p:nvPr/>
          </p:nvSpPr>
          <p:spPr>
            <a:xfrm>
              <a:off x="3810000" y="5143500"/>
              <a:ext cx="152400" cy="152400"/>
            </a:xfrm>
            <a:prstGeom prst="rect">
              <a:avLst/>
            </a:prstGeom>
            <a:solidFill>
              <a:schemeClr val="accent2">
                <a:alpha val="30000"/>
              </a:schemeClr>
            </a:solidFill>
            <a:ln>
              <a:noFill/>
            </a:ln>
          </p:spPr>
        </p:sp>
        <p:sp>
          <p:nvSpPr>
            <p:cNvPr id="78" name="TextBox 78"/>
            <p:cNvSpPr txBox="1"/>
            <p:nvPr/>
          </p:nvSpPr>
          <p:spPr>
            <a:xfrm>
              <a:off x="4031742" y="5131118"/>
              <a:ext cx="1659027"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Part lead-time conflict</a:t>
              </a:r>
            </a:p>
          </p:txBody>
        </p:sp>
        <p:sp>
          <p:nvSpPr>
            <p:cNvPr id="79" name="TextBox 79"/>
            <p:cNvSpPr txBox="1"/>
            <p:nvPr/>
          </p:nvSpPr>
          <p:spPr>
            <a:xfrm>
              <a:off x="755142" y="5416868"/>
              <a:ext cx="7288105"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Illustrative mockup drawn from the product specification; crews, bookings and dates are invented.</a:t>
              </a:r>
            </a:p>
          </p:txBody>
        </p:sp>
      </p:grpSp>
      <p:grpSp>
        <p:nvGrpSpPr>
          <p:cNvPr id="93" name="Group 93"/>
          <p:cNvGrpSpPr/>
          <p:nvPr/>
        </p:nvGrpSpPr>
        <p:grpSpPr>
          <a:xfrm>
            <a:off x="8772525" y="2400300"/>
            <a:ext cx="2311245" cy="2109025"/>
            <a:chOff x="8772525" y="2400300"/>
            <a:chExt cx="2311245" cy="2109025"/>
          </a:xfrm>
        </p:grpSpPr>
        <p:sp>
          <p:nvSpPr>
            <p:cNvPr id="81" name="Line 81"/>
            <p:cNvSpPr/>
            <p:nvPr/>
          </p:nvSpPr>
          <p:spPr>
            <a:xfrm>
              <a:off x="8772525" y="2514600"/>
              <a:ext cx="219075" cy="9525"/>
            </a:xfrm>
            <a:custGeom>
              <a:avLst/>
              <a:gdLst/>
              <a:ahLst/>
              <a:cxnLst/>
              <a:rect l="l" t="t" r="r" b="b"/>
              <a:pathLst>
                <a:path w="219075" h="9525">
                  <a:moveTo>
                    <a:pt x="0" y="0"/>
                  </a:moveTo>
                  <a:lnTo>
                    <a:pt x="219075" y="0"/>
                  </a:lnTo>
                </a:path>
              </a:pathLst>
            </a:custGeom>
            <a:noFill/>
            <a:ln w="14288">
              <a:solidFill>
                <a:schemeClr val="accent2"/>
              </a:solidFill>
            </a:ln>
          </p:spPr>
        </p:sp>
        <p:sp>
          <p:nvSpPr>
            <p:cNvPr id="82" name="Ellipse 82"/>
            <p:cNvSpPr/>
            <p:nvPr/>
          </p:nvSpPr>
          <p:spPr>
            <a:xfrm>
              <a:off x="8991600" y="2400300"/>
              <a:ext cx="228600" cy="228600"/>
            </a:xfrm>
            <a:prstGeom prst="ellipse">
              <a:avLst/>
            </a:prstGeom>
            <a:solidFill>
              <a:schemeClr val="accent2"/>
            </a:solidFill>
            <a:ln>
              <a:noFill/>
            </a:ln>
          </p:spPr>
        </p:sp>
        <p:sp>
          <p:nvSpPr>
            <p:cNvPr id="83" name="TextBox 83"/>
            <p:cNvSpPr txBox="1"/>
            <p:nvPr/>
          </p:nvSpPr>
          <p:spPr>
            <a:xfrm>
              <a:off x="9061694" y="2448878"/>
              <a:ext cx="88411" cy="205359"/>
            </a:xfrm>
            <a:prstGeom prst="rect">
              <a:avLst/>
            </a:prstGeom>
            <a:noFill/>
            <a:ln>
              <a:noFill/>
            </a:ln>
          </p:spPr>
          <p:txBody>
            <a:bodyPr wrap="none" lIns="0" tIns="0" rIns="0" bIns="0" anchor="t" anchorCtr="0">
              <a:spAutoFit/>
            </a:bodyPr>
            <a:lstStyle/>
            <a:p>
              <a:pPr algn="ctr"/>
              <a:r>
                <a:rPr lang="en-GB" sz="1050" dirty="0">
                  <a:solidFill>
                    <a:srgbClr val="FBF7F1"/>
                  </a:solidFill>
                  <a:latin typeface="Consolas"/>
                  <a:ea typeface="Consolas"/>
                  <a:cs typeface="Consolas"/>
                </a:rPr>
                <a:t>1</a:t>
              </a:r>
            </a:p>
          </p:txBody>
        </p:sp>
        <p:sp>
          <p:nvSpPr>
            <p:cNvPr id="84" name="TextBox 84"/>
            <p:cNvSpPr txBox="1"/>
            <p:nvPr/>
          </p:nvSpPr>
          <p:spPr>
            <a:xfrm>
              <a:off x="9327642" y="2416492"/>
              <a:ext cx="1756128"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Committed and available</a:t>
              </a:r>
              <a:br/>
              <a:r>
                <a:rPr lang="en-GB" sz="1350" dirty="0">
                  <a:solidFill>
                    <a:schemeClr val="dk1"/>
                  </a:solidFill>
                  <a:latin typeface="+mn-lt"/>
                  <a:ea typeface="+mn-ea"/>
                  <a:cs typeface="+mn-cs"/>
                </a:rPr>
                <a:t>capacity on one bar</a:t>
              </a:r>
            </a:p>
          </p:txBody>
        </p:sp>
        <p:sp>
          <p:nvSpPr>
            <p:cNvPr id="85" name="Line 85"/>
            <p:cNvSpPr/>
            <p:nvPr/>
          </p:nvSpPr>
          <p:spPr>
            <a:xfrm>
              <a:off x="8772525" y="3048000"/>
              <a:ext cx="219075" cy="9525"/>
            </a:xfrm>
            <a:custGeom>
              <a:avLst/>
              <a:gdLst/>
              <a:ahLst/>
              <a:cxnLst/>
              <a:rect l="l" t="t" r="r" b="b"/>
              <a:pathLst>
                <a:path w="219075" h="9525">
                  <a:moveTo>
                    <a:pt x="0" y="0"/>
                  </a:moveTo>
                  <a:lnTo>
                    <a:pt x="219075" y="0"/>
                  </a:lnTo>
                </a:path>
              </a:pathLst>
            </a:custGeom>
            <a:noFill/>
            <a:ln w="14288">
              <a:solidFill>
                <a:schemeClr val="accent2"/>
              </a:solidFill>
            </a:ln>
          </p:spPr>
        </p:sp>
        <p:sp>
          <p:nvSpPr>
            <p:cNvPr id="86" name="Ellipse 86"/>
            <p:cNvSpPr/>
            <p:nvPr/>
          </p:nvSpPr>
          <p:spPr>
            <a:xfrm>
              <a:off x="8991600" y="2933700"/>
              <a:ext cx="228600" cy="228600"/>
            </a:xfrm>
            <a:prstGeom prst="ellipse">
              <a:avLst/>
            </a:prstGeom>
            <a:solidFill>
              <a:schemeClr val="accent2"/>
            </a:solidFill>
            <a:ln>
              <a:noFill/>
            </a:ln>
          </p:spPr>
        </p:sp>
        <p:sp>
          <p:nvSpPr>
            <p:cNvPr id="87" name="TextBox 87"/>
            <p:cNvSpPr txBox="1"/>
            <p:nvPr/>
          </p:nvSpPr>
          <p:spPr>
            <a:xfrm>
              <a:off x="9061694" y="2982278"/>
              <a:ext cx="88411" cy="205359"/>
            </a:xfrm>
            <a:prstGeom prst="rect">
              <a:avLst/>
            </a:prstGeom>
            <a:noFill/>
            <a:ln>
              <a:noFill/>
            </a:ln>
          </p:spPr>
          <p:txBody>
            <a:bodyPr wrap="none" lIns="0" tIns="0" rIns="0" bIns="0" anchor="t" anchorCtr="0">
              <a:spAutoFit/>
            </a:bodyPr>
            <a:lstStyle/>
            <a:p>
              <a:pPr algn="ctr"/>
              <a:r>
                <a:rPr lang="en-GB" sz="1050" dirty="0">
                  <a:solidFill>
                    <a:srgbClr val="FBF7F1"/>
                  </a:solidFill>
                  <a:latin typeface="Consolas"/>
                  <a:ea typeface="Consolas"/>
                  <a:cs typeface="Consolas"/>
                </a:rPr>
                <a:t>2</a:t>
              </a:r>
            </a:p>
          </p:txBody>
        </p:sp>
        <p:sp>
          <p:nvSpPr>
            <p:cNvPr id="88" name="TextBox 88"/>
            <p:cNvSpPr txBox="1"/>
            <p:nvPr/>
          </p:nvSpPr>
          <p:spPr>
            <a:xfrm>
              <a:off x="9327642" y="2949892"/>
              <a:ext cx="1709322"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Accreditation limits who</a:t>
              </a:r>
              <a:br/>
              <a:r>
                <a:rPr lang="en-GB" sz="1350" dirty="0">
                  <a:solidFill>
                    <a:schemeClr val="dk1"/>
                  </a:solidFill>
                  <a:latin typeface="+mn-lt"/>
                  <a:ea typeface="+mn-ea"/>
                  <a:cs typeface="+mn-cs"/>
                </a:rPr>
                <a:t>can close a job</a:t>
              </a:r>
            </a:p>
          </p:txBody>
        </p:sp>
        <p:sp>
          <p:nvSpPr>
            <p:cNvPr id="89" name="Line 89"/>
            <p:cNvSpPr/>
            <p:nvPr/>
          </p:nvSpPr>
          <p:spPr>
            <a:xfrm>
              <a:off x="8772525" y="4114800"/>
              <a:ext cx="219075" cy="9525"/>
            </a:xfrm>
            <a:custGeom>
              <a:avLst/>
              <a:gdLst/>
              <a:ahLst/>
              <a:cxnLst/>
              <a:rect l="l" t="t" r="r" b="b"/>
              <a:pathLst>
                <a:path w="219075" h="9525">
                  <a:moveTo>
                    <a:pt x="0" y="0"/>
                  </a:moveTo>
                  <a:lnTo>
                    <a:pt x="219075" y="0"/>
                  </a:lnTo>
                </a:path>
              </a:pathLst>
            </a:custGeom>
            <a:noFill/>
            <a:ln w="14288">
              <a:solidFill>
                <a:schemeClr val="accent2"/>
              </a:solidFill>
            </a:ln>
          </p:spPr>
        </p:sp>
        <p:sp>
          <p:nvSpPr>
            <p:cNvPr id="90" name="Ellipse 90"/>
            <p:cNvSpPr/>
            <p:nvPr/>
          </p:nvSpPr>
          <p:spPr>
            <a:xfrm>
              <a:off x="8991600" y="4000500"/>
              <a:ext cx="228600" cy="228600"/>
            </a:xfrm>
            <a:prstGeom prst="ellipse">
              <a:avLst/>
            </a:prstGeom>
            <a:solidFill>
              <a:schemeClr val="accent2"/>
            </a:solidFill>
            <a:ln>
              <a:noFill/>
            </a:ln>
          </p:spPr>
        </p:sp>
        <p:sp>
          <p:nvSpPr>
            <p:cNvPr id="91" name="TextBox 91"/>
            <p:cNvSpPr txBox="1"/>
            <p:nvPr/>
          </p:nvSpPr>
          <p:spPr>
            <a:xfrm>
              <a:off x="9061694" y="4049078"/>
              <a:ext cx="88411" cy="205359"/>
            </a:xfrm>
            <a:prstGeom prst="rect">
              <a:avLst/>
            </a:prstGeom>
            <a:noFill/>
            <a:ln>
              <a:noFill/>
            </a:ln>
          </p:spPr>
          <p:txBody>
            <a:bodyPr wrap="none" lIns="0" tIns="0" rIns="0" bIns="0" anchor="t" anchorCtr="0">
              <a:spAutoFit/>
            </a:bodyPr>
            <a:lstStyle/>
            <a:p>
              <a:pPr algn="ctr"/>
              <a:r>
                <a:rPr lang="en-GB" sz="1050" dirty="0">
                  <a:solidFill>
                    <a:srgbClr val="FBF7F1"/>
                  </a:solidFill>
                  <a:latin typeface="Consolas"/>
                  <a:ea typeface="Consolas"/>
                  <a:cs typeface="Consolas"/>
                </a:rPr>
                <a:t>3</a:t>
              </a:r>
            </a:p>
          </p:txBody>
        </p:sp>
        <p:sp>
          <p:nvSpPr>
            <p:cNvPr id="92" name="TextBox 92"/>
            <p:cNvSpPr txBox="1"/>
            <p:nvPr/>
          </p:nvSpPr>
          <p:spPr>
            <a:xfrm>
              <a:off x="9327642" y="4016692"/>
              <a:ext cx="1743492"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Lead-time conflicts show</a:t>
              </a:r>
              <a:br/>
              <a:r>
                <a:rPr lang="en-GB" sz="1350" dirty="0">
                  <a:solidFill>
                    <a:schemeClr val="dk1"/>
                  </a:solidFill>
                  <a:latin typeface="+mn-lt"/>
                  <a:ea typeface="+mn-ea"/>
                  <a:cs typeface="+mn-cs"/>
                </a:rPr>
                <a:t>before booking</a:t>
              </a:r>
            </a:p>
          </p:txBody>
        </p:sp>
      </p:grpSp>
      <p:grpSp>
        <p:nvGrpSpPr>
          <p:cNvPr id="95" name="Group 95"/>
          <p:cNvGrpSpPr/>
          <p:nvPr/>
        </p:nvGrpSpPr>
        <p:grpSpPr>
          <a:xfrm>
            <a:off x="603504" y="6233160"/>
            <a:ext cx="6056932" cy="234696"/>
            <a:chOff x="603504" y="6233160"/>
            <a:chExt cx="6056932" cy="234696"/>
          </a:xfrm>
        </p:grpSpPr>
        <p:sp>
          <p:nvSpPr>
            <p:cNvPr id="94" name="TextBox 94"/>
            <p:cNvSpPr txBox="1"/>
            <p:nvPr/>
          </p:nvSpPr>
          <p:spPr>
            <a:xfrm>
              <a:off x="603504" y="6233160"/>
              <a:ext cx="6056932"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Product surface, crew names, bookings and accreditation states on this page are illustrative.</a:t>
              </a:r>
            </a:p>
          </p:txBody>
        </p:sp>
      </p:grpSp>
      <p:grpSp>
        <p:nvGrpSpPr>
          <p:cNvPr id="98" name="Group 98"/>
          <p:cNvGrpSpPr/>
          <p:nvPr/>
        </p:nvGrpSpPr>
        <p:grpSpPr>
          <a:xfrm>
            <a:off x="10325100" y="6238875"/>
            <a:ext cx="1257300" cy="234886"/>
            <a:chOff x="10325100" y="6238875"/>
            <a:chExt cx="1257300" cy="234886"/>
          </a:xfrm>
        </p:grpSpPr>
        <p:sp>
          <p:nvSpPr>
            <p:cNvPr id="96" name="Rectangle 96"/>
            <p:cNvSpPr/>
            <p:nvPr/>
          </p:nvSpPr>
          <p:spPr>
            <a:xfrm>
              <a:off x="10325100" y="6238875"/>
              <a:ext cx="1257300" cy="209550"/>
            </a:xfrm>
            <a:prstGeom prst="rect">
              <a:avLst/>
            </a:prstGeom>
            <a:noFill/>
            <a:ln w="9525">
              <a:solidFill>
                <a:schemeClr val="accent2"/>
              </a:solidFill>
            </a:ln>
          </p:spPr>
        </p:sp>
        <p:sp>
          <p:nvSpPr>
            <p:cNvPr id="97" name="TextBox 97"/>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80"/>
                                        </p:tgtEl>
                                        <p:attrNameLst>
                                          <p:attrName>style.visibility</p:attrName>
                                        </p:attrNameLst>
                                      </p:cBhvr>
                                      <p:to>
                                        <p:strVal val="visible"/>
                                      </p:to>
                                    </p:set>
                                    <p:animEffect transition="in" filter="fade">
                                      <p:cBhvr>
                                        <p:cTn id="11" dur="500"/>
                                        <p:tgtEl>
                                          <p:spTgt spid="80"/>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93"/>
                                        </p:tgtEl>
                                        <p:attrNameLst>
                                          <p:attrName>style.visibility</p:attrName>
                                        </p:attrNameLst>
                                      </p:cBhvr>
                                      <p:to>
                                        <p:strVal val="visible"/>
                                      </p:to>
                                    </p:set>
                                    <p:animEffect transition="in" filter="fade">
                                      <p:cBhvr>
                                        <p:cTn id="1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8033036"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430 seats live across 41 businesses.</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32" name="Group 32"/>
          <p:cNvGrpSpPr/>
          <p:nvPr/>
        </p:nvGrpSpPr>
        <p:grpSpPr>
          <a:xfrm>
            <a:off x="150281" y="1816418"/>
            <a:ext cx="7717369" cy="3407283"/>
            <a:chOff x="150281" y="1816418"/>
            <a:chExt cx="7717369" cy="3407283"/>
          </a:xfrm>
        </p:grpSpPr>
        <p:grpSp>
          <p:nvGrpSpPr>
            <p:cNvPr id="15" name="Group 15"/>
            <p:cNvGrpSpPr/>
            <p:nvPr/>
          </p:nvGrpSpPr>
          <p:grpSpPr>
            <a:xfrm>
              <a:off x="1333500" y="1905000"/>
              <a:ext cx="6534150" cy="2676525"/>
              <a:chOff x="1333500" y="1905000"/>
              <a:chExt cx="6534150" cy="2676525"/>
            </a:xfrm>
          </p:grpSpPr>
          <p:sp>
            <p:nvSpPr>
              <p:cNvPr id="5" name="Line 5"/>
              <p:cNvSpPr/>
              <p:nvPr/>
            </p:nvSpPr>
            <p:spPr>
              <a:xfrm>
                <a:off x="1333500" y="1905000"/>
                <a:ext cx="6477000" cy="9525"/>
              </a:xfrm>
              <a:custGeom>
                <a:avLst/>
                <a:gdLst/>
                <a:ahLst/>
                <a:cxnLst/>
                <a:rect l="l" t="t" r="r" b="b"/>
                <a:pathLst>
                  <a:path w="6477000" h="9525">
                    <a:moveTo>
                      <a:pt x="0" y="0"/>
                    </a:moveTo>
                    <a:lnTo>
                      <a:pt x="6477000" y="0"/>
                    </a:lnTo>
                  </a:path>
                </a:pathLst>
              </a:custGeom>
              <a:noFill/>
              <a:ln w="9525">
                <a:solidFill>
                  <a:schemeClr val="accent6"/>
                </a:solidFill>
              </a:ln>
            </p:spPr>
          </p:sp>
          <p:sp>
            <p:nvSpPr>
              <p:cNvPr id="6" name="Line 6"/>
              <p:cNvSpPr/>
              <p:nvPr/>
            </p:nvSpPr>
            <p:spPr>
              <a:xfrm>
                <a:off x="1333500" y="2438400"/>
                <a:ext cx="6477000" cy="9525"/>
              </a:xfrm>
              <a:custGeom>
                <a:avLst/>
                <a:gdLst/>
                <a:ahLst/>
                <a:cxnLst/>
                <a:rect l="l" t="t" r="r" b="b"/>
                <a:pathLst>
                  <a:path w="6477000" h="9525">
                    <a:moveTo>
                      <a:pt x="0" y="0"/>
                    </a:moveTo>
                    <a:lnTo>
                      <a:pt x="6477000" y="0"/>
                    </a:lnTo>
                  </a:path>
                </a:pathLst>
              </a:custGeom>
              <a:noFill/>
              <a:ln w="9525">
                <a:solidFill>
                  <a:schemeClr val="accent6"/>
                </a:solidFill>
              </a:ln>
            </p:spPr>
          </p:sp>
          <p:sp>
            <p:nvSpPr>
              <p:cNvPr id="7" name="Line 7"/>
              <p:cNvSpPr/>
              <p:nvPr/>
            </p:nvSpPr>
            <p:spPr>
              <a:xfrm>
                <a:off x="1333500" y="2971800"/>
                <a:ext cx="6477000" cy="9525"/>
              </a:xfrm>
              <a:custGeom>
                <a:avLst/>
                <a:gdLst/>
                <a:ahLst/>
                <a:cxnLst/>
                <a:rect l="l" t="t" r="r" b="b"/>
                <a:pathLst>
                  <a:path w="6477000" h="9525">
                    <a:moveTo>
                      <a:pt x="0" y="0"/>
                    </a:moveTo>
                    <a:lnTo>
                      <a:pt x="6477000" y="0"/>
                    </a:lnTo>
                  </a:path>
                </a:pathLst>
              </a:custGeom>
              <a:noFill/>
              <a:ln w="9525">
                <a:solidFill>
                  <a:schemeClr val="accent6"/>
                </a:solidFill>
              </a:ln>
            </p:spPr>
          </p:sp>
          <p:sp>
            <p:nvSpPr>
              <p:cNvPr id="8" name="Line 8"/>
              <p:cNvSpPr/>
              <p:nvPr/>
            </p:nvSpPr>
            <p:spPr>
              <a:xfrm>
                <a:off x="1333500" y="3505200"/>
                <a:ext cx="6477000" cy="9525"/>
              </a:xfrm>
              <a:custGeom>
                <a:avLst/>
                <a:gdLst/>
                <a:ahLst/>
                <a:cxnLst/>
                <a:rect l="l" t="t" r="r" b="b"/>
                <a:pathLst>
                  <a:path w="6477000" h="9525">
                    <a:moveTo>
                      <a:pt x="0" y="0"/>
                    </a:moveTo>
                    <a:lnTo>
                      <a:pt x="6477000" y="0"/>
                    </a:lnTo>
                  </a:path>
                </a:pathLst>
              </a:custGeom>
              <a:noFill/>
              <a:ln w="9525">
                <a:solidFill>
                  <a:schemeClr val="accent6"/>
                </a:solidFill>
              </a:ln>
            </p:spPr>
          </p:sp>
          <p:sp>
            <p:nvSpPr>
              <p:cNvPr id="9" name="Line 9"/>
              <p:cNvSpPr/>
              <p:nvPr/>
            </p:nvSpPr>
            <p:spPr>
              <a:xfrm>
                <a:off x="1333500" y="4038600"/>
                <a:ext cx="6477000" cy="9525"/>
              </a:xfrm>
              <a:custGeom>
                <a:avLst/>
                <a:gdLst/>
                <a:ahLst/>
                <a:cxnLst/>
                <a:rect l="l" t="t" r="r" b="b"/>
                <a:pathLst>
                  <a:path w="6477000" h="9525">
                    <a:moveTo>
                      <a:pt x="0" y="0"/>
                    </a:moveTo>
                    <a:lnTo>
                      <a:pt x="6477000" y="0"/>
                    </a:lnTo>
                  </a:path>
                </a:pathLst>
              </a:custGeom>
              <a:noFill/>
              <a:ln w="9525">
                <a:solidFill>
                  <a:schemeClr val="accent6"/>
                </a:solidFill>
              </a:ln>
            </p:spPr>
          </p:sp>
          <p:sp>
            <p:nvSpPr>
              <p:cNvPr id="10" name="Line 10"/>
              <p:cNvSpPr/>
              <p:nvPr/>
            </p:nvSpPr>
            <p:spPr>
              <a:xfrm>
                <a:off x="1333500" y="1905000"/>
                <a:ext cx="9525" cy="2667000"/>
              </a:xfrm>
              <a:custGeom>
                <a:avLst/>
                <a:gdLst/>
                <a:ahLst/>
                <a:cxnLst/>
                <a:rect l="l" t="t" r="r" b="b"/>
                <a:pathLst>
                  <a:path w="9525" h="2667000">
                    <a:moveTo>
                      <a:pt x="0" y="0"/>
                    </a:moveTo>
                    <a:lnTo>
                      <a:pt x="0" y="2667000"/>
                    </a:lnTo>
                  </a:path>
                </a:pathLst>
              </a:custGeom>
              <a:noFill/>
              <a:ln w="19050">
                <a:solidFill>
                  <a:schemeClr val="accent1"/>
                </a:solidFill>
              </a:ln>
            </p:spPr>
          </p:sp>
          <p:sp>
            <p:nvSpPr>
              <p:cNvPr id="11" name="Line 11"/>
              <p:cNvSpPr/>
              <p:nvPr/>
            </p:nvSpPr>
            <p:spPr>
              <a:xfrm>
                <a:off x="1333500" y="4572000"/>
                <a:ext cx="6477000" cy="9525"/>
              </a:xfrm>
              <a:custGeom>
                <a:avLst/>
                <a:gdLst/>
                <a:ahLst/>
                <a:cxnLst/>
                <a:rect l="l" t="t" r="r" b="b"/>
                <a:pathLst>
                  <a:path w="6477000" h="9525">
                    <a:moveTo>
                      <a:pt x="0" y="0"/>
                    </a:moveTo>
                    <a:lnTo>
                      <a:pt x="6477000" y="0"/>
                    </a:lnTo>
                  </a:path>
                </a:pathLst>
              </a:custGeom>
              <a:noFill/>
              <a:ln w="19050">
                <a:solidFill>
                  <a:schemeClr val="accent1"/>
                </a:solidFill>
              </a:ln>
            </p:spPr>
          </p:sp>
          <p:sp>
            <p:nvSpPr>
              <p:cNvPr id="12" name="Polyline 12"/>
              <p:cNvSpPr/>
              <p:nvPr/>
            </p:nvSpPr>
            <p:spPr>
              <a:xfrm>
                <a:off x="1333500" y="2278380"/>
                <a:ext cx="6477000" cy="2197608"/>
              </a:xfrm>
              <a:custGeom>
                <a:avLst/>
                <a:gdLst/>
                <a:ahLst/>
                <a:cxnLst/>
                <a:rect l="l" t="t" r="r" b="b"/>
                <a:pathLst>
                  <a:path w="6477000" h="2197608">
                    <a:moveTo>
                      <a:pt x="0" y="2197608"/>
                    </a:moveTo>
                    <a:lnTo>
                      <a:pt x="340900" y="2122932"/>
                    </a:lnTo>
                    <a:lnTo>
                      <a:pt x="681800" y="2037588"/>
                    </a:lnTo>
                    <a:lnTo>
                      <a:pt x="1022699" y="1941576"/>
                    </a:lnTo>
                    <a:lnTo>
                      <a:pt x="1363599" y="1824228"/>
                    </a:lnTo>
                    <a:lnTo>
                      <a:pt x="1704499" y="1706880"/>
                    </a:lnTo>
                    <a:lnTo>
                      <a:pt x="2045398" y="1578864"/>
                    </a:lnTo>
                    <a:lnTo>
                      <a:pt x="2386298" y="1450848"/>
                    </a:lnTo>
                    <a:lnTo>
                      <a:pt x="2727198" y="1301496"/>
                    </a:lnTo>
                    <a:lnTo>
                      <a:pt x="3068098" y="1152144"/>
                    </a:lnTo>
                    <a:lnTo>
                      <a:pt x="3408902" y="981456"/>
                    </a:lnTo>
                    <a:lnTo>
                      <a:pt x="3749802" y="810768"/>
                    </a:lnTo>
                    <a:lnTo>
                      <a:pt x="4090702" y="693420"/>
                    </a:lnTo>
                    <a:lnTo>
                      <a:pt x="4431602" y="576072"/>
                    </a:lnTo>
                    <a:lnTo>
                      <a:pt x="4772501" y="437388"/>
                    </a:lnTo>
                    <a:lnTo>
                      <a:pt x="5113401" y="320040"/>
                    </a:lnTo>
                    <a:lnTo>
                      <a:pt x="5454301" y="202692"/>
                    </a:lnTo>
                    <a:lnTo>
                      <a:pt x="5795200" y="117348"/>
                    </a:lnTo>
                    <a:lnTo>
                      <a:pt x="6136100" y="53340"/>
                    </a:lnTo>
                    <a:lnTo>
                      <a:pt x="6477000" y="0"/>
                    </a:lnTo>
                  </a:path>
                </a:pathLst>
              </a:custGeom>
              <a:noFill/>
              <a:ln w="28575" cap="rnd">
                <a:solidFill>
                  <a:schemeClr val="accent1"/>
                </a:solidFill>
                <a:round/>
              </a:ln>
            </p:spPr>
          </p:sp>
          <p:sp>
            <p:nvSpPr>
              <p:cNvPr id="13" name="Ellipse 13"/>
              <p:cNvSpPr/>
              <p:nvPr/>
            </p:nvSpPr>
            <p:spPr>
              <a:xfrm>
                <a:off x="4003548" y="3522726"/>
                <a:ext cx="114300" cy="114300"/>
              </a:xfrm>
              <a:prstGeom prst="ellipse">
                <a:avLst/>
              </a:prstGeom>
              <a:solidFill>
                <a:schemeClr val="accent2"/>
              </a:solidFill>
              <a:ln>
                <a:noFill/>
              </a:ln>
            </p:spPr>
          </p:sp>
          <p:sp>
            <p:nvSpPr>
              <p:cNvPr id="14" name="Ellipse 14"/>
              <p:cNvSpPr/>
              <p:nvPr/>
            </p:nvSpPr>
            <p:spPr>
              <a:xfrm>
                <a:off x="7753350" y="2221230"/>
                <a:ext cx="114300" cy="114300"/>
              </a:xfrm>
              <a:prstGeom prst="ellipse">
                <a:avLst/>
              </a:prstGeom>
              <a:solidFill>
                <a:schemeClr val="accent2"/>
              </a:solidFill>
              <a:ln>
                <a:noFill/>
              </a:ln>
            </p:spPr>
          </p:sp>
        </p:grpSp>
        <p:sp>
          <p:nvSpPr>
            <p:cNvPr id="16" name="TextBox 16"/>
            <p:cNvSpPr txBox="1"/>
            <p:nvPr/>
          </p:nvSpPr>
          <p:spPr>
            <a:xfrm>
              <a:off x="1139288" y="4483418"/>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0</a:t>
              </a:r>
            </a:p>
          </p:txBody>
        </p:sp>
        <p:sp>
          <p:nvSpPr>
            <p:cNvPr id="17" name="TextBox 17"/>
            <p:cNvSpPr txBox="1"/>
            <p:nvPr/>
          </p:nvSpPr>
          <p:spPr>
            <a:xfrm>
              <a:off x="955079" y="3950018"/>
              <a:ext cx="290029"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100</a:t>
              </a:r>
            </a:p>
          </p:txBody>
        </p:sp>
        <p:sp>
          <p:nvSpPr>
            <p:cNvPr id="18" name="TextBox 18"/>
            <p:cNvSpPr txBox="1"/>
            <p:nvPr/>
          </p:nvSpPr>
          <p:spPr>
            <a:xfrm>
              <a:off x="955079" y="3416618"/>
              <a:ext cx="290029"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200</a:t>
              </a:r>
            </a:p>
          </p:txBody>
        </p:sp>
        <p:sp>
          <p:nvSpPr>
            <p:cNvPr id="19" name="TextBox 19"/>
            <p:cNvSpPr txBox="1"/>
            <p:nvPr/>
          </p:nvSpPr>
          <p:spPr>
            <a:xfrm>
              <a:off x="955079" y="2883218"/>
              <a:ext cx="290029"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300</a:t>
              </a:r>
            </a:p>
          </p:txBody>
        </p:sp>
        <p:sp>
          <p:nvSpPr>
            <p:cNvPr id="20" name="TextBox 20"/>
            <p:cNvSpPr txBox="1"/>
            <p:nvPr/>
          </p:nvSpPr>
          <p:spPr>
            <a:xfrm>
              <a:off x="955079" y="2349818"/>
              <a:ext cx="290029"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400</a:t>
              </a:r>
            </a:p>
          </p:txBody>
        </p:sp>
        <p:sp>
          <p:nvSpPr>
            <p:cNvPr id="21" name="TextBox 21"/>
            <p:cNvSpPr txBox="1"/>
            <p:nvPr/>
          </p:nvSpPr>
          <p:spPr>
            <a:xfrm>
              <a:off x="955079" y="1816418"/>
              <a:ext cx="290029"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500</a:t>
              </a:r>
            </a:p>
          </p:txBody>
        </p:sp>
        <p:sp>
          <p:nvSpPr>
            <p:cNvPr id="22" name="TextBox 22"/>
            <p:cNvSpPr txBox="1"/>
            <p:nvPr/>
          </p:nvSpPr>
          <p:spPr>
            <a:xfrm>
              <a:off x="1116488" y="4690110"/>
              <a:ext cx="434025"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Jan 25</a:t>
              </a:r>
            </a:p>
          </p:txBody>
        </p:sp>
        <p:sp>
          <p:nvSpPr>
            <p:cNvPr id="23" name="TextBox 23"/>
            <p:cNvSpPr txBox="1"/>
            <p:nvPr/>
          </p:nvSpPr>
          <p:spPr>
            <a:xfrm>
              <a:off x="2128538" y="4690110"/>
              <a:ext cx="45532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Apr 25</a:t>
              </a:r>
            </a:p>
          </p:txBody>
        </p:sp>
        <p:sp>
          <p:nvSpPr>
            <p:cNvPr id="24" name="TextBox 24"/>
            <p:cNvSpPr txBox="1"/>
            <p:nvPr/>
          </p:nvSpPr>
          <p:spPr>
            <a:xfrm>
              <a:off x="3182419" y="4690110"/>
              <a:ext cx="392959"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Jul 25</a:t>
              </a:r>
            </a:p>
          </p:txBody>
        </p:sp>
        <p:sp>
          <p:nvSpPr>
            <p:cNvPr id="25" name="TextBox 25"/>
            <p:cNvSpPr txBox="1"/>
            <p:nvPr/>
          </p:nvSpPr>
          <p:spPr>
            <a:xfrm>
              <a:off x="4176619" y="4690110"/>
              <a:ext cx="449957"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Oct 25</a:t>
              </a:r>
            </a:p>
          </p:txBody>
        </p:sp>
        <p:sp>
          <p:nvSpPr>
            <p:cNvPr id="26" name="TextBox 26"/>
            <p:cNvSpPr txBox="1"/>
            <p:nvPr/>
          </p:nvSpPr>
          <p:spPr>
            <a:xfrm>
              <a:off x="5207189" y="4690110"/>
              <a:ext cx="434025"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Jan 26</a:t>
              </a:r>
            </a:p>
          </p:txBody>
        </p:sp>
        <p:sp>
          <p:nvSpPr>
            <p:cNvPr id="27" name="TextBox 27"/>
            <p:cNvSpPr txBox="1"/>
            <p:nvPr/>
          </p:nvSpPr>
          <p:spPr>
            <a:xfrm>
              <a:off x="6219239" y="4690110"/>
              <a:ext cx="45532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Apr 26</a:t>
              </a:r>
            </a:p>
          </p:txBody>
        </p:sp>
        <p:sp>
          <p:nvSpPr>
            <p:cNvPr id="28" name="TextBox 28"/>
            <p:cNvSpPr txBox="1"/>
            <p:nvPr/>
          </p:nvSpPr>
          <p:spPr>
            <a:xfrm>
              <a:off x="7273121" y="4690110"/>
              <a:ext cx="392959"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Jul 26</a:t>
              </a:r>
            </a:p>
          </p:txBody>
        </p:sp>
        <p:sp>
          <p:nvSpPr>
            <p:cNvPr id="29" name="TextBox 29"/>
            <p:cNvSpPr txBox="1"/>
            <p:nvPr/>
          </p:nvSpPr>
          <p:spPr>
            <a:xfrm>
              <a:off x="4310761" y="4959668"/>
              <a:ext cx="522477"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Month</a:t>
              </a:r>
            </a:p>
          </p:txBody>
        </p:sp>
        <p:sp>
          <p:nvSpPr>
            <p:cNvPr id="30" name="TextBox 30"/>
            <p:cNvSpPr txBox="1"/>
            <p:nvPr/>
          </p:nvSpPr>
          <p:spPr>
            <a:xfrm rot="-5400000">
              <a:off x="150281" y="3106484"/>
              <a:ext cx="1424606"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Live engineer seats</a:t>
              </a:r>
            </a:p>
          </p:txBody>
        </p:sp>
        <p:sp>
          <p:nvSpPr>
            <p:cNvPr id="31" name="TextBox 31"/>
            <p:cNvSpPr txBox="1"/>
            <p:nvPr/>
          </p:nvSpPr>
          <p:spPr>
            <a:xfrm>
              <a:off x="1517142" y="2064068"/>
              <a:ext cx="5346826"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Sep 2025: first manufacturer training partner refers accredited installers</a:t>
              </a:r>
            </a:p>
          </p:txBody>
        </p:sp>
      </p:grpSp>
      <p:grpSp>
        <p:nvGrpSpPr>
          <p:cNvPr id="42" name="Group 42"/>
          <p:cNvGrpSpPr/>
          <p:nvPr/>
        </p:nvGrpSpPr>
        <p:grpSpPr>
          <a:xfrm>
            <a:off x="8572500" y="1619250"/>
            <a:ext cx="2301403" cy="3509201"/>
            <a:chOff x="8572500" y="1619250"/>
            <a:chExt cx="2301403" cy="3509201"/>
          </a:xfrm>
        </p:grpSpPr>
        <p:sp>
          <p:nvSpPr>
            <p:cNvPr id="33" name="Line 33"/>
            <p:cNvSpPr/>
            <p:nvPr/>
          </p:nvSpPr>
          <p:spPr>
            <a:xfrm>
              <a:off x="8572500" y="1619250"/>
              <a:ext cx="9525" cy="3486150"/>
            </a:xfrm>
            <a:custGeom>
              <a:avLst/>
              <a:gdLst/>
              <a:ahLst/>
              <a:cxnLst/>
              <a:rect l="l" t="t" r="r" b="b"/>
              <a:pathLst>
                <a:path w="9525" h="3486150">
                  <a:moveTo>
                    <a:pt x="0" y="0"/>
                  </a:moveTo>
                  <a:lnTo>
                    <a:pt x="0" y="3486150"/>
                  </a:lnTo>
                </a:path>
              </a:pathLst>
            </a:custGeom>
            <a:noFill/>
            <a:ln w="9525">
              <a:solidFill>
                <a:schemeClr val="accent6"/>
              </a:solidFill>
            </a:ln>
          </p:spPr>
        </p:sp>
        <p:sp>
          <p:nvSpPr>
            <p:cNvPr id="34" name="TextBox 34"/>
            <p:cNvSpPr txBox="1"/>
            <p:nvPr/>
          </p:nvSpPr>
          <p:spPr>
            <a:xfrm>
              <a:off x="8788908" y="1645920"/>
              <a:ext cx="401105" cy="469392"/>
            </a:xfrm>
            <a:prstGeom prst="rect">
              <a:avLst/>
            </a:prstGeom>
            <a:noFill/>
            <a:ln>
              <a:noFill/>
            </a:ln>
          </p:spPr>
          <p:txBody>
            <a:bodyPr wrap="none" lIns="0" tIns="0" rIns="0" bIns="0" anchor="t" anchorCtr="0">
              <a:spAutoFit/>
            </a:bodyPr>
            <a:lstStyle/>
            <a:p>
              <a:pPr algn="l"/>
              <a:r>
                <a:rPr lang="en-GB" sz="2400" dirty="0">
                  <a:solidFill>
                    <a:schemeClr val="accent1"/>
                  </a:solidFill>
                  <a:latin typeface="+mj-lt"/>
                  <a:ea typeface="+mj-ea"/>
                  <a:cs typeface="+mj-cs"/>
                </a:rPr>
                <a:t>41</a:t>
              </a:r>
            </a:p>
          </p:txBody>
        </p:sp>
        <p:sp>
          <p:nvSpPr>
            <p:cNvPr id="35" name="TextBox 35"/>
            <p:cNvSpPr txBox="1"/>
            <p:nvPr/>
          </p:nvSpPr>
          <p:spPr>
            <a:xfrm>
              <a:off x="8794242" y="2006918"/>
              <a:ext cx="1441551"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installer businesses</a:t>
              </a:r>
            </a:p>
          </p:txBody>
        </p:sp>
        <p:sp>
          <p:nvSpPr>
            <p:cNvPr id="36" name="TextBox 36"/>
            <p:cNvSpPr txBox="1"/>
            <p:nvPr/>
          </p:nvSpPr>
          <p:spPr>
            <a:xfrm>
              <a:off x="8788908" y="2598420"/>
              <a:ext cx="1517904" cy="469392"/>
            </a:xfrm>
            <a:prstGeom prst="rect">
              <a:avLst/>
            </a:prstGeom>
            <a:noFill/>
            <a:ln>
              <a:noFill/>
            </a:ln>
          </p:spPr>
          <p:txBody>
            <a:bodyPr wrap="none" lIns="0" tIns="0" rIns="0" bIns="0" anchor="t" anchorCtr="0">
              <a:spAutoFit/>
            </a:bodyPr>
            <a:lstStyle/>
            <a:p>
              <a:pPr algn="l"/>
              <a:r>
                <a:rPr lang="en-GB" sz="2400" dirty="0">
                  <a:solidFill>
                    <a:schemeClr val="accent1"/>
                  </a:solidFill>
                  <a:latin typeface="+mj-lt"/>
                  <a:ea typeface="+mj-ea"/>
                  <a:cs typeface="+mj-cs"/>
                </a:rPr>
                <a:t>£0.93M</a:t>
              </a:r>
            </a:p>
          </p:txBody>
        </p:sp>
        <p:sp>
          <p:nvSpPr>
            <p:cNvPr id="37" name="TextBox 37"/>
            <p:cNvSpPr txBox="1"/>
            <p:nvPr/>
          </p:nvSpPr>
          <p:spPr>
            <a:xfrm>
              <a:off x="8794242" y="2959418"/>
              <a:ext cx="1729385"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ARR at 31 August 2026</a:t>
              </a:r>
            </a:p>
          </p:txBody>
        </p:sp>
        <p:sp>
          <p:nvSpPr>
            <p:cNvPr id="38" name="TextBox 38"/>
            <p:cNvSpPr txBox="1"/>
            <p:nvPr/>
          </p:nvSpPr>
          <p:spPr>
            <a:xfrm>
              <a:off x="8788908" y="3550920"/>
              <a:ext cx="846320" cy="469392"/>
            </a:xfrm>
            <a:prstGeom prst="rect">
              <a:avLst/>
            </a:prstGeom>
            <a:noFill/>
            <a:ln>
              <a:noFill/>
            </a:ln>
          </p:spPr>
          <p:txBody>
            <a:bodyPr wrap="none" lIns="0" tIns="0" rIns="0" bIns="0" anchor="t" anchorCtr="0">
              <a:spAutoFit/>
            </a:bodyPr>
            <a:lstStyle/>
            <a:p>
              <a:pPr algn="l"/>
              <a:r>
                <a:rPr lang="en-GB" sz="2400" dirty="0">
                  <a:solidFill>
                    <a:schemeClr val="accent1"/>
                  </a:solidFill>
                  <a:latin typeface="+mj-lt"/>
                  <a:ea typeface="+mj-ea"/>
                  <a:cs typeface="+mj-cs"/>
                </a:rPr>
                <a:t>118%</a:t>
              </a:r>
            </a:p>
          </p:txBody>
        </p:sp>
        <p:sp>
          <p:nvSpPr>
            <p:cNvPr id="39" name="TextBox 39"/>
            <p:cNvSpPr txBox="1"/>
            <p:nvPr/>
          </p:nvSpPr>
          <p:spPr>
            <a:xfrm>
              <a:off x="8794242" y="3911918"/>
              <a:ext cx="2079661"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net revenue retention, TTM</a:t>
              </a:r>
            </a:p>
          </p:txBody>
        </p:sp>
        <p:sp>
          <p:nvSpPr>
            <p:cNvPr id="40" name="TextBox 40"/>
            <p:cNvSpPr txBox="1"/>
            <p:nvPr/>
          </p:nvSpPr>
          <p:spPr>
            <a:xfrm>
              <a:off x="8788908" y="4503420"/>
              <a:ext cx="469599" cy="469392"/>
            </a:xfrm>
            <a:prstGeom prst="rect">
              <a:avLst/>
            </a:prstGeom>
            <a:noFill/>
            <a:ln>
              <a:noFill/>
            </a:ln>
          </p:spPr>
          <p:txBody>
            <a:bodyPr wrap="none" lIns="0" tIns="0" rIns="0" bIns="0" anchor="t" anchorCtr="0">
              <a:spAutoFit/>
            </a:bodyPr>
            <a:lstStyle/>
            <a:p>
              <a:pPr algn="l"/>
              <a:r>
                <a:rPr lang="en-GB" sz="2400" dirty="0">
                  <a:solidFill>
                    <a:schemeClr val="accent1"/>
                  </a:solidFill>
                  <a:latin typeface="+mj-lt"/>
                  <a:ea typeface="+mj-ea"/>
                  <a:cs typeface="+mj-cs"/>
                </a:rPr>
                <a:t>4%</a:t>
              </a:r>
            </a:p>
          </p:txBody>
        </p:sp>
        <p:sp>
          <p:nvSpPr>
            <p:cNvPr id="41" name="TextBox 41"/>
            <p:cNvSpPr txBox="1"/>
            <p:nvPr/>
          </p:nvSpPr>
          <p:spPr>
            <a:xfrm>
              <a:off x="8794242" y="4864418"/>
              <a:ext cx="1687786"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logo churn, annualised</a:t>
              </a:r>
            </a:p>
          </p:txBody>
        </p:sp>
      </p:grpSp>
      <p:grpSp>
        <p:nvGrpSpPr>
          <p:cNvPr id="45" name="Group 45"/>
          <p:cNvGrpSpPr/>
          <p:nvPr/>
        </p:nvGrpSpPr>
        <p:grpSpPr>
          <a:xfrm>
            <a:off x="609600" y="5524500"/>
            <a:ext cx="7909930" cy="499301"/>
            <a:chOff x="609600" y="5524500"/>
            <a:chExt cx="7909930" cy="499301"/>
          </a:xfrm>
        </p:grpSpPr>
        <p:sp>
          <p:nvSpPr>
            <p:cNvPr id="43" name="Rectangle 43"/>
            <p:cNvSpPr/>
            <p:nvPr/>
          </p:nvSpPr>
          <p:spPr>
            <a:xfrm>
              <a:off x="609600" y="5524500"/>
              <a:ext cx="28575" cy="476250"/>
            </a:xfrm>
            <a:prstGeom prst="rect">
              <a:avLst/>
            </a:prstGeom>
            <a:solidFill>
              <a:schemeClr val="accent2"/>
            </a:solidFill>
            <a:ln>
              <a:noFill/>
            </a:ln>
          </p:spPr>
        </p:sp>
        <p:sp>
          <p:nvSpPr>
            <p:cNvPr id="44" name="TextBox 44"/>
            <p:cNvSpPr txBox="1"/>
            <p:nvPr/>
          </p:nvSpPr>
          <p:spPr>
            <a:xfrm>
              <a:off x="755142" y="5531168"/>
              <a:ext cx="7764388"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A live engineer seat is one engineer with an active licence on the last day of the month.</a:t>
              </a:r>
              <a:br/>
              <a:r>
                <a:rPr lang="en-GB" sz="1350" dirty="0">
                  <a:solidFill>
                    <a:schemeClr val="dk1"/>
                  </a:solidFill>
                  <a:latin typeface="+mn-lt"/>
                  <a:ea typeface="+mn-ea"/>
                  <a:cs typeface="+mn-cs"/>
                </a:rPr>
                <a:t>Seats count per engineer, not per business. All customers since launch; no cohort excluded, no month restated.</a:t>
              </a:r>
            </a:p>
          </p:txBody>
        </p:sp>
      </p:grpSp>
      <p:grpSp>
        <p:nvGrpSpPr>
          <p:cNvPr id="47" name="Group 47"/>
          <p:cNvGrpSpPr/>
          <p:nvPr/>
        </p:nvGrpSpPr>
        <p:grpSpPr>
          <a:xfrm>
            <a:off x="603504" y="6233160"/>
            <a:ext cx="5682112" cy="234696"/>
            <a:chOff x="603504" y="6233160"/>
            <a:chExt cx="5682112" cy="234696"/>
          </a:xfrm>
        </p:grpSpPr>
        <p:sp>
          <p:nvSpPr>
            <p:cNvPr id="46" name="TextBox 46"/>
            <p:cNvSpPr txBox="1"/>
            <p:nvPr/>
          </p:nvSpPr>
          <p:spPr>
            <a:xfrm>
              <a:off x="603504" y="6233160"/>
              <a:ext cx="5682112"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All Heatline traction, revenue, retention and churn figures on this page are illustrative.</a:t>
              </a:r>
            </a:p>
          </p:txBody>
        </p:sp>
      </p:grpSp>
      <p:grpSp>
        <p:nvGrpSpPr>
          <p:cNvPr id="50" name="Group 50"/>
          <p:cNvGrpSpPr/>
          <p:nvPr/>
        </p:nvGrpSpPr>
        <p:grpSpPr>
          <a:xfrm>
            <a:off x="10325100" y="6238875"/>
            <a:ext cx="1257300" cy="234886"/>
            <a:chOff x="10325100" y="6238875"/>
            <a:chExt cx="1257300" cy="234886"/>
          </a:xfrm>
        </p:grpSpPr>
        <p:sp>
          <p:nvSpPr>
            <p:cNvPr id="48" name="Rectangle 48"/>
            <p:cNvSpPr/>
            <p:nvPr/>
          </p:nvSpPr>
          <p:spPr>
            <a:xfrm>
              <a:off x="10325100" y="6238875"/>
              <a:ext cx="1257300" cy="209550"/>
            </a:xfrm>
            <a:prstGeom prst="rect">
              <a:avLst/>
            </a:prstGeom>
            <a:noFill/>
            <a:ln w="9525">
              <a:solidFill>
                <a:schemeClr val="accent2"/>
              </a:solidFill>
            </a:ln>
          </p:spPr>
        </p:sp>
        <p:sp>
          <p:nvSpPr>
            <p:cNvPr id="49" name="TextBox 49"/>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8122935"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£180 a seat pays back in 5.2 months.</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29" name="Group 29"/>
          <p:cNvGrpSpPr/>
          <p:nvPr/>
        </p:nvGrpSpPr>
        <p:grpSpPr>
          <a:xfrm>
            <a:off x="55397" y="1905000"/>
            <a:ext cx="8517103" cy="3604451"/>
            <a:chOff x="55397" y="1905000"/>
            <a:chExt cx="8517103" cy="3604451"/>
          </a:xfrm>
        </p:grpSpPr>
        <p:grpSp>
          <p:nvGrpSpPr>
            <p:cNvPr id="16" name="Group 16"/>
            <p:cNvGrpSpPr/>
            <p:nvPr/>
          </p:nvGrpSpPr>
          <p:grpSpPr>
            <a:xfrm>
              <a:off x="1905000" y="1905000"/>
              <a:ext cx="6667500" cy="2867025"/>
              <a:chOff x="1905000" y="1905000"/>
              <a:chExt cx="6667500" cy="2867025"/>
            </a:xfrm>
          </p:grpSpPr>
          <p:sp>
            <p:nvSpPr>
              <p:cNvPr id="5" name="Line 5"/>
              <p:cNvSpPr/>
              <p:nvPr/>
            </p:nvSpPr>
            <p:spPr>
              <a:xfrm>
                <a:off x="1905000" y="1905000"/>
                <a:ext cx="9525" cy="2857500"/>
              </a:xfrm>
              <a:custGeom>
                <a:avLst/>
                <a:gdLst/>
                <a:ahLst/>
                <a:cxnLst/>
                <a:rect l="l" t="t" r="r" b="b"/>
                <a:pathLst>
                  <a:path w="9525" h="2857500">
                    <a:moveTo>
                      <a:pt x="0" y="0"/>
                    </a:moveTo>
                    <a:lnTo>
                      <a:pt x="0" y="2857500"/>
                    </a:lnTo>
                  </a:path>
                </a:pathLst>
              </a:custGeom>
              <a:noFill/>
              <a:ln w="19050">
                <a:solidFill>
                  <a:schemeClr val="accent1"/>
                </a:solidFill>
              </a:ln>
            </p:spPr>
          </p:sp>
          <p:sp>
            <p:nvSpPr>
              <p:cNvPr id="6" name="Line 6"/>
              <p:cNvSpPr/>
              <p:nvPr/>
            </p:nvSpPr>
            <p:spPr>
              <a:xfrm>
                <a:off x="1905000" y="4762500"/>
                <a:ext cx="6667500" cy="9525"/>
              </a:xfrm>
              <a:custGeom>
                <a:avLst/>
                <a:gdLst/>
                <a:ahLst/>
                <a:cxnLst/>
                <a:rect l="l" t="t" r="r" b="b"/>
                <a:pathLst>
                  <a:path w="6667500" h="9525">
                    <a:moveTo>
                      <a:pt x="0" y="0"/>
                    </a:moveTo>
                    <a:lnTo>
                      <a:pt x="6667500" y="0"/>
                    </a:lnTo>
                  </a:path>
                </a:pathLst>
              </a:custGeom>
              <a:noFill/>
              <a:ln w="19050">
                <a:solidFill>
                  <a:schemeClr val="accent1"/>
                </a:solidFill>
              </a:ln>
            </p:spPr>
          </p:sp>
          <p:sp>
            <p:nvSpPr>
              <p:cNvPr id="7" name="Rectangle 7"/>
              <p:cNvSpPr/>
              <p:nvPr/>
            </p:nvSpPr>
            <p:spPr>
              <a:xfrm>
                <a:off x="2171700" y="2190750"/>
                <a:ext cx="800100" cy="2571750"/>
              </a:xfrm>
              <a:prstGeom prst="rect">
                <a:avLst/>
              </a:prstGeom>
              <a:solidFill>
                <a:schemeClr val="accent1"/>
              </a:solidFill>
              <a:ln>
                <a:noFill/>
              </a:ln>
            </p:spPr>
          </p:sp>
          <p:sp>
            <p:nvSpPr>
              <p:cNvPr id="8" name="Rectangle 8"/>
              <p:cNvSpPr/>
              <p:nvPr/>
            </p:nvSpPr>
            <p:spPr>
              <a:xfrm>
                <a:off x="3505200" y="2190750"/>
                <a:ext cx="800100" cy="385762"/>
              </a:xfrm>
              <a:prstGeom prst="rect">
                <a:avLst/>
              </a:prstGeom>
              <a:solidFill>
                <a:schemeClr val="accent2"/>
              </a:solidFill>
              <a:ln>
                <a:noFill/>
              </a:ln>
            </p:spPr>
          </p:sp>
          <p:sp>
            <p:nvSpPr>
              <p:cNvPr id="9" name="Rectangle 9"/>
              <p:cNvSpPr/>
              <p:nvPr/>
            </p:nvSpPr>
            <p:spPr>
              <a:xfrm>
                <a:off x="4838700" y="2576512"/>
                <a:ext cx="800100" cy="305991"/>
              </a:xfrm>
              <a:prstGeom prst="rect">
                <a:avLst/>
              </a:prstGeom>
              <a:solidFill>
                <a:schemeClr val="accent2"/>
              </a:solidFill>
              <a:ln>
                <a:noFill/>
              </a:ln>
            </p:spPr>
          </p:sp>
          <p:sp>
            <p:nvSpPr>
              <p:cNvPr id="10" name="Rectangle 10"/>
              <p:cNvSpPr/>
              <p:nvPr/>
            </p:nvSpPr>
            <p:spPr>
              <a:xfrm>
                <a:off x="6172200" y="2882503"/>
                <a:ext cx="800100" cy="109538"/>
              </a:xfrm>
              <a:prstGeom prst="rect">
                <a:avLst/>
              </a:prstGeom>
              <a:solidFill>
                <a:schemeClr val="accent2"/>
              </a:solidFill>
              <a:ln>
                <a:noFill/>
              </a:ln>
            </p:spPr>
          </p:sp>
          <p:sp>
            <p:nvSpPr>
              <p:cNvPr id="11" name="Rectangle 11"/>
              <p:cNvSpPr/>
              <p:nvPr/>
            </p:nvSpPr>
            <p:spPr>
              <a:xfrm>
                <a:off x="7505700" y="2992041"/>
                <a:ext cx="800100" cy="1770459"/>
              </a:xfrm>
              <a:prstGeom prst="rect">
                <a:avLst/>
              </a:prstGeom>
              <a:solidFill>
                <a:schemeClr val="accent3"/>
              </a:solidFill>
              <a:ln>
                <a:noFill/>
              </a:ln>
            </p:spPr>
          </p:sp>
          <p:sp>
            <p:nvSpPr>
              <p:cNvPr id="12" name="Line 12"/>
              <p:cNvSpPr/>
              <p:nvPr/>
            </p:nvSpPr>
            <p:spPr>
              <a:xfrm>
                <a:off x="2971800" y="2190750"/>
                <a:ext cx="533400" cy="9525"/>
              </a:xfrm>
              <a:custGeom>
                <a:avLst/>
                <a:gdLst/>
                <a:ahLst/>
                <a:cxnLst/>
                <a:rect l="l" t="t" r="r" b="b"/>
                <a:pathLst>
                  <a:path w="533400" h="9525">
                    <a:moveTo>
                      <a:pt x="0" y="0"/>
                    </a:moveTo>
                    <a:lnTo>
                      <a:pt x="533400" y="0"/>
                    </a:lnTo>
                  </a:path>
                </a:pathLst>
              </a:custGeom>
              <a:noFill/>
              <a:ln w="9525">
                <a:solidFill>
                  <a:schemeClr val="accent6"/>
                </a:solidFill>
                <a:prstDash val="dash"/>
              </a:ln>
            </p:spPr>
          </p:sp>
          <p:sp>
            <p:nvSpPr>
              <p:cNvPr id="13" name="Line 13"/>
              <p:cNvSpPr/>
              <p:nvPr/>
            </p:nvSpPr>
            <p:spPr>
              <a:xfrm>
                <a:off x="4305300" y="2576512"/>
                <a:ext cx="533400" cy="9525"/>
              </a:xfrm>
              <a:custGeom>
                <a:avLst/>
                <a:gdLst/>
                <a:ahLst/>
                <a:cxnLst/>
                <a:rect l="l" t="t" r="r" b="b"/>
                <a:pathLst>
                  <a:path w="533400" h="9525">
                    <a:moveTo>
                      <a:pt x="0" y="0"/>
                    </a:moveTo>
                    <a:lnTo>
                      <a:pt x="533400" y="0"/>
                    </a:lnTo>
                  </a:path>
                </a:pathLst>
              </a:custGeom>
              <a:noFill/>
              <a:ln w="9525">
                <a:solidFill>
                  <a:schemeClr val="accent6"/>
                </a:solidFill>
                <a:prstDash val="dash"/>
              </a:ln>
            </p:spPr>
          </p:sp>
          <p:sp>
            <p:nvSpPr>
              <p:cNvPr id="14" name="Line 14"/>
              <p:cNvSpPr/>
              <p:nvPr/>
            </p:nvSpPr>
            <p:spPr>
              <a:xfrm>
                <a:off x="5638800" y="2882503"/>
                <a:ext cx="533400" cy="9525"/>
              </a:xfrm>
              <a:custGeom>
                <a:avLst/>
                <a:gdLst/>
                <a:ahLst/>
                <a:cxnLst/>
                <a:rect l="l" t="t" r="r" b="b"/>
                <a:pathLst>
                  <a:path w="533400" h="9525">
                    <a:moveTo>
                      <a:pt x="0" y="0"/>
                    </a:moveTo>
                    <a:lnTo>
                      <a:pt x="533400" y="0"/>
                    </a:lnTo>
                  </a:path>
                </a:pathLst>
              </a:custGeom>
              <a:noFill/>
              <a:ln w="9525">
                <a:solidFill>
                  <a:schemeClr val="accent6"/>
                </a:solidFill>
                <a:prstDash val="dash"/>
              </a:ln>
            </p:spPr>
          </p:sp>
          <p:sp>
            <p:nvSpPr>
              <p:cNvPr id="15" name="Line 15"/>
              <p:cNvSpPr/>
              <p:nvPr/>
            </p:nvSpPr>
            <p:spPr>
              <a:xfrm>
                <a:off x="6972300" y="2992041"/>
                <a:ext cx="533400" cy="9525"/>
              </a:xfrm>
              <a:custGeom>
                <a:avLst/>
                <a:gdLst/>
                <a:ahLst/>
                <a:cxnLst/>
                <a:rect l="l" t="t" r="r" b="b"/>
                <a:pathLst>
                  <a:path w="533400" h="9525">
                    <a:moveTo>
                      <a:pt x="0" y="0"/>
                    </a:moveTo>
                    <a:lnTo>
                      <a:pt x="533400" y="0"/>
                    </a:lnTo>
                  </a:path>
                </a:pathLst>
              </a:custGeom>
              <a:noFill/>
              <a:ln w="9525">
                <a:solidFill>
                  <a:schemeClr val="accent6"/>
                </a:solidFill>
                <a:prstDash val="dash"/>
              </a:ln>
            </p:spPr>
          </p:sp>
        </p:grpSp>
        <p:sp>
          <p:nvSpPr>
            <p:cNvPr id="17" name="TextBox 17"/>
            <p:cNvSpPr txBox="1"/>
            <p:nvPr/>
          </p:nvSpPr>
          <p:spPr>
            <a:xfrm>
              <a:off x="2265907" y="1968818"/>
              <a:ext cx="611685"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£21,600</a:t>
              </a:r>
            </a:p>
          </p:txBody>
        </p:sp>
        <p:sp>
          <p:nvSpPr>
            <p:cNvPr id="18" name="TextBox 18"/>
            <p:cNvSpPr txBox="1"/>
            <p:nvPr/>
          </p:nvSpPr>
          <p:spPr>
            <a:xfrm>
              <a:off x="3600207" y="1968818"/>
              <a:ext cx="610086"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−£3,240</a:t>
              </a:r>
            </a:p>
          </p:txBody>
        </p:sp>
        <p:sp>
          <p:nvSpPr>
            <p:cNvPr id="19" name="TextBox 19"/>
            <p:cNvSpPr txBox="1"/>
            <p:nvPr/>
          </p:nvSpPr>
          <p:spPr>
            <a:xfrm>
              <a:off x="4933707" y="2354580"/>
              <a:ext cx="610086"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−£2,570</a:t>
              </a:r>
            </a:p>
          </p:txBody>
        </p:sp>
        <p:sp>
          <p:nvSpPr>
            <p:cNvPr id="20" name="TextBox 20"/>
            <p:cNvSpPr txBox="1"/>
            <p:nvPr/>
          </p:nvSpPr>
          <p:spPr>
            <a:xfrm>
              <a:off x="6335931" y="2660523"/>
              <a:ext cx="472638"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−£920</a:t>
              </a:r>
            </a:p>
          </p:txBody>
        </p:sp>
        <p:sp>
          <p:nvSpPr>
            <p:cNvPr id="21" name="TextBox 21"/>
            <p:cNvSpPr txBox="1"/>
            <p:nvPr/>
          </p:nvSpPr>
          <p:spPr>
            <a:xfrm>
              <a:off x="7599907" y="2770060"/>
              <a:ext cx="611685"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£14,870</a:t>
              </a:r>
            </a:p>
          </p:txBody>
        </p:sp>
        <p:sp>
          <p:nvSpPr>
            <p:cNvPr id="22" name="TextBox 22"/>
            <p:cNvSpPr txBox="1"/>
            <p:nvPr/>
          </p:nvSpPr>
          <p:spPr>
            <a:xfrm>
              <a:off x="2217284" y="4880610"/>
              <a:ext cx="708932"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Gross ACV</a:t>
              </a:r>
            </a:p>
          </p:txBody>
        </p:sp>
        <p:sp>
          <p:nvSpPr>
            <p:cNvPr id="23" name="TextBox 23"/>
            <p:cNvSpPr txBox="1"/>
            <p:nvPr/>
          </p:nvSpPr>
          <p:spPr>
            <a:xfrm>
              <a:off x="3363368" y="4880610"/>
              <a:ext cx="1083764"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Launch discount</a:t>
              </a:r>
            </a:p>
          </p:txBody>
        </p:sp>
        <p:sp>
          <p:nvSpPr>
            <p:cNvPr id="24" name="TextBox 24"/>
            <p:cNvSpPr txBox="1"/>
            <p:nvPr/>
          </p:nvSpPr>
          <p:spPr>
            <a:xfrm>
              <a:off x="4563078" y="4880610"/>
              <a:ext cx="1351345"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Hosting and support</a:t>
              </a:r>
            </a:p>
          </p:txBody>
        </p:sp>
        <p:sp>
          <p:nvSpPr>
            <p:cNvPr id="25" name="TextBox 25"/>
            <p:cNvSpPr txBox="1"/>
            <p:nvPr/>
          </p:nvSpPr>
          <p:spPr>
            <a:xfrm>
              <a:off x="6162781" y="4880610"/>
              <a:ext cx="818937"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Partner fees</a:t>
              </a:r>
            </a:p>
          </p:txBody>
        </p:sp>
        <p:sp>
          <p:nvSpPr>
            <p:cNvPr id="26" name="TextBox 26"/>
            <p:cNvSpPr txBox="1"/>
            <p:nvPr/>
          </p:nvSpPr>
          <p:spPr>
            <a:xfrm>
              <a:off x="7286028" y="4880610"/>
              <a:ext cx="1239444"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Gross contribution</a:t>
              </a:r>
            </a:p>
          </p:txBody>
        </p:sp>
        <p:sp>
          <p:nvSpPr>
            <p:cNvPr id="27" name="TextBox 27"/>
            <p:cNvSpPr txBox="1"/>
            <p:nvPr/>
          </p:nvSpPr>
          <p:spPr>
            <a:xfrm>
              <a:off x="3480662" y="5245418"/>
              <a:ext cx="3516175"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Per representative ten-seat customer, one year</a:t>
              </a:r>
            </a:p>
          </p:txBody>
        </p:sp>
        <p:sp>
          <p:nvSpPr>
            <p:cNvPr id="28" name="TextBox 28"/>
            <p:cNvSpPr txBox="1"/>
            <p:nvPr/>
          </p:nvSpPr>
          <p:spPr>
            <a:xfrm rot="-5400000">
              <a:off x="55397" y="3201734"/>
              <a:ext cx="2528774"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 thousand per customer per year</a:t>
              </a:r>
            </a:p>
          </p:txBody>
        </p:sp>
      </p:grpSp>
      <p:grpSp>
        <p:nvGrpSpPr>
          <p:cNvPr id="35" name="Group 35"/>
          <p:cNvGrpSpPr/>
          <p:nvPr/>
        </p:nvGrpSpPr>
        <p:grpSpPr>
          <a:xfrm>
            <a:off x="9505950" y="1905000"/>
            <a:ext cx="1945248" cy="2918651"/>
            <a:chOff x="9505950" y="1905000"/>
            <a:chExt cx="1945248" cy="2918651"/>
          </a:xfrm>
        </p:grpSpPr>
        <p:sp>
          <p:nvSpPr>
            <p:cNvPr id="30" name="Line 30"/>
            <p:cNvSpPr/>
            <p:nvPr/>
          </p:nvSpPr>
          <p:spPr>
            <a:xfrm>
              <a:off x="9525000" y="1905000"/>
              <a:ext cx="9525" cy="2895600"/>
            </a:xfrm>
            <a:custGeom>
              <a:avLst/>
              <a:gdLst/>
              <a:ahLst/>
              <a:cxnLst/>
              <a:rect l="l" t="t" r="r" b="b"/>
              <a:pathLst>
                <a:path w="9525" h="2895600">
                  <a:moveTo>
                    <a:pt x="0" y="0"/>
                  </a:moveTo>
                  <a:lnTo>
                    <a:pt x="0" y="2895600"/>
                  </a:lnTo>
                </a:path>
              </a:pathLst>
            </a:custGeom>
            <a:noFill/>
            <a:ln w="9525">
              <a:solidFill>
                <a:schemeClr val="accent6"/>
              </a:solidFill>
            </a:ln>
          </p:spPr>
        </p:sp>
        <p:sp>
          <p:nvSpPr>
            <p:cNvPr id="31" name="TextBox 31"/>
            <p:cNvSpPr txBox="1"/>
            <p:nvPr/>
          </p:nvSpPr>
          <p:spPr>
            <a:xfrm>
              <a:off x="9670542" y="1911668"/>
              <a:ext cx="1728988" cy="7212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£180 per engineer</a:t>
              </a:r>
              <a:br/>
              <a:r>
                <a:rPr lang="en-GB" sz="1350" dirty="0">
                  <a:solidFill>
                    <a:schemeClr val="dk1"/>
                  </a:solidFill>
                  <a:latin typeface="+mn-lt"/>
                  <a:ea typeface="+mn-ea"/>
                  <a:cs typeface="+mn-cs"/>
                </a:rPr>
                <a:t>per month, annual term,</a:t>
              </a:r>
              <a:br/>
              <a:r>
                <a:rPr lang="en-GB" sz="1350" dirty="0">
                  <a:solidFill>
                    <a:schemeClr val="dk1"/>
                  </a:solidFill>
                  <a:latin typeface="+mn-lt"/>
                  <a:ea typeface="+mn-ea"/>
                  <a:cs typeface="+mn-cs"/>
                </a:rPr>
                <a:t>minimum five seats</a:t>
              </a:r>
            </a:p>
          </p:txBody>
        </p:sp>
        <p:sp>
          <p:nvSpPr>
            <p:cNvPr id="32" name="TextBox 32"/>
            <p:cNvSpPr txBox="1"/>
            <p:nvPr/>
          </p:nvSpPr>
          <p:spPr>
            <a:xfrm>
              <a:off x="9505950" y="2745105"/>
              <a:ext cx="1945248" cy="1562100"/>
            </a:xfrm>
            <a:prstGeom prst="rect">
              <a:avLst/>
            </a:prstGeom>
            <a:noFill/>
            <a:ln>
              <a:noFill/>
            </a:ln>
          </p:spPr>
          <p:txBody>
            <a:bodyPr wrap="none" lIns="0" tIns="0" rIns="0" bIns="0" anchor="t" anchorCtr="0">
              <a:spAutoFit/>
            </a:bodyPr>
            <a:lstStyle/>
            <a:p>
              <a:pPr algn="l"/>
              <a:r>
                <a:rPr lang="en-GB" sz="8100" dirty="0">
                  <a:solidFill>
                    <a:schemeClr val="accent2"/>
                  </a:solidFill>
                  <a:latin typeface="+mj-lt"/>
                  <a:ea typeface="+mj-ea"/>
                  <a:cs typeface="+mj-cs"/>
                </a:rPr>
                <a:t>5.2</a:t>
              </a:r>
            </a:p>
          </p:txBody>
        </p:sp>
        <p:sp>
          <p:nvSpPr>
            <p:cNvPr id="33" name="TextBox 33"/>
            <p:cNvSpPr txBox="1"/>
            <p:nvPr/>
          </p:nvSpPr>
          <p:spPr>
            <a:xfrm>
              <a:off x="9670542" y="3759518"/>
              <a:ext cx="1464432" cy="264033"/>
            </a:xfrm>
            <a:prstGeom prst="rect">
              <a:avLst/>
            </a:prstGeom>
            <a:noFill/>
            <a:ln>
              <a:noFill/>
            </a:ln>
          </p:spPr>
          <p:txBody>
            <a:bodyPr wrap="none" lIns="0" tIns="0" rIns="0" bIns="0" anchor="t" anchorCtr="0">
              <a:spAutoFit/>
            </a:bodyPr>
            <a:lstStyle/>
            <a:p>
              <a:pPr algn="l"/>
              <a:r>
                <a:rPr lang="en-GB" sz="1350" dirty="0">
                  <a:solidFill>
                    <a:schemeClr val="accent1"/>
                  </a:solidFill>
                  <a:latin typeface="+mn-lt"/>
                  <a:ea typeface="+mn-ea"/>
                  <a:cs typeface="+mn-cs"/>
                </a:rPr>
                <a:t>months to pay back</a:t>
              </a:r>
            </a:p>
          </p:txBody>
        </p:sp>
        <p:sp>
          <p:nvSpPr>
            <p:cNvPr id="34" name="TextBox 34"/>
            <p:cNvSpPr txBox="1"/>
            <p:nvPr/>
          </p:nvSpPr>
          <p:spPr>
            <a:xfrm>
              <a:off x="9670542" y="4102418"/>
              <a:ext cx="1515361" cy="721233"/>
            </a:xfrm>
            <a:prstGeom prst="rect">
              <a:avLst/>
            </a:prstGeom>
            <a:noFill/>
            <a:ln>
              <a:noFill/>
            </a:ln>
          </p:spPr>
          <p:txBody>
            <a:bodyPr wrap="none" lIns="0" tIns="0" rIns="0" bIns="0" anchor="t" anchorCtr="0">
              <a:spAutoFit/>
            </a:bodyPr>
            <a:lstStyle/>
            <a:p>
              <a:pPr algn="l">
                <a:lnSpc>
                  <a:spcPts val="1800"/>
                </a:lnSpc>
              </a:pPr>
              <a:r>
                <a:rPr lang="en-GB" sz="1350" dirty="0">
                  <a:solidFill>
                    <a:schemeClr val="accent5"/>
                  </a:solidFill>
                  <a:latin typeface="+mn-lt"/>
                  <a:ea typeface="+mn-ea"/>
                  <a:cs typeface="+mn-cs"/>
                </a:rPr>
                <a:t>£6,400 blended CAC</a:t>
              </a:r>
              <a:br/>
              <a:r>
                <a:rPr lang="en-GB" sz="1350" dirty="0">
                  <a:solidFill>
                    <a:schemeClr val="accent5"/>
                  </a:solidFill>
                  <a:latin typeface="+mn-lt"/>
                  <a:ea typeface="+mn-ea"/>
                  <a:cs typeface="+mn-cs"/>
                </a:rPr>
                <a:t>£1,239 monthly gross</a:t>
              </a:r>
              <a:br/>
              <a:r>
                <a:rPr lang="en-GB" sz="1350" dirty="0">
                  <a:solidFill>
                    <a:schemeClr val="accent5"/>
                  </a:solidFill>
                  <a:latin typeface="+mn-lt"/>
                  <a:ea typeface="+mn-ea"/>
                  <a:cs typeface="+mn-cs"/>
                </a:rPr>
                <a:t>contribution</a:t>
              </a:r>
            </a:p>
          </p:txBody>
        </p:sp>
      </p:grpSp>
      <p:grpSp>
        <p:nvGrpSpPr>
          <p:cNvPr id="38" name="Group 38"/>
          <p:cNvGrpSpPr/>
          <p:nvPr/>
        </p:nvGrpSpPr>
        <p:grpSpPr>
          <a:xfrm>
            <a:off x="609600" y="5657850"/>
            <a:ext cx="7978630" cy="499301"/>
            <a:chOff x="609600" y="5657850"/>
            <a:chExt cx="7978630" cy="499301"/>
          </a:xfrm>
        </p:grpSpPr>
        <p:sp>
          <p:nvSpPr>
            <p:cNvPr id="36" name="Rectangle 36"/>
            <p:cNvSpPr/>
            <p:nvPr/>
          </p:nvSpPr>
          <p:spPr>
            <a:xfrm>
              <a:off x="609600" y="5657850"/>
              <a:ext cx="28575" cy="476250"/>
            </a:xfrm>
            <a:prstGeom prst="rect">
              <a:avLst/>
            </a:prstGeom>
            <a:solidFill>
              <a:schemeClr val="accent2"/>
            </a:solidFill>
            <a:ln>
              <a:noFill/>
            </a:ln>
          </p:spPr>
        </p:sp>
        <p:sp>
          <p:nvSpPr>
            <p:cNvPr id="37" name="TextBox 37"/>
            <p:cNvSpPr txBox="1"/>
            <p:nvPr/>
          </p:nvSpPr>
          <p:spPr>
            <a:xfrm>
              <a:off x="755142" y="5664518"/>
              <a:ext cx="7833088"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Basis: one representative ten-seat customer, twelve months, GBP, unaudited.</a:t>
              </a:r>
              <a:br/>
              <a:r>
                <a:rPr lang="en-GB" sz="1350" dirty="0">
                  <a:solidFill>
                    <a:schemeClr val="dk1"/>
                  </a:solidFill>
                  <a:latin typeface="+mn-lt"/>
                  <a:ea typeface="+mn-ea"/>
                  <a:cs typeface="+mn-cs"/>
                </a:rPr>
                <a:t>Comparator: published small-trade field-service list pricing runs $49/month for one user to $499/month for five.</a:t>
              </a:r>
            </a:p>
          </p:txBody>
        </p:sp>
      </p:grpSp>
      <p:grpSp>
        <p:nvGrpSpPr>
          <p:cNvPr id="40" name="Group 40"/>
          <p:cNvGrpSpPr/>
          <p:nvPr/>
        </p:nvGrpSpPr>
        <p:grpSpPr>
          <a:xfrm>
            <a:off x="603504" y="6233160"/>
            <a:ext cx="7149794" cy="234696"/>
            <a:chOff x="603504" y="6233160"/>
            <a:chExt cx="7149794" cy="234696"/>
          </a:xfrm>
        </p:grpSpPr>
        <p:sp>
          <p:nvSpPr>
            <p:cNvPr id="39" name="TextBox 39"/>
            <p:cNvSpPr txBox="1"/>
            <p:nvPr/>
          </p:nvSpPr>
          <p:spPr>
            <a:xfrm>
              <a:off x="603504" y="6233160"/>
              <a:ext cx="7149794"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Heatline pricing, costs and CAC are illustrative. Comparator: Jobber published pricing · retrieved 2026-09-10.</a:t>
              </a:r>
            </a:p>
          </p:txBody>
        </p:sp>
      </p:grpSp>
      <p:grpSp>
        <p:nvGrpSpPr>
          <p:cNvPr id="43" name="Group 43"/>
          <p:cNvGrpSpPr/>
          <p:nvPr/>
        </p:nvGrpSpPr>
        <p:grpSpPr>
          <a:xfrm>
            <a:off x="10325100" y="6238875"/>
            <a:ext cx="1257300" cy="234886"/>
            <a:chOff x="10325100" y="6238875"/>
            <a:chExt cx="1257300" cy="234886"/>
          </a:xfrm>
        </p:grpSpPr>
        <p:sp>
          <p:nvSpPr>
            <p:cNvPr id="41" name="Rectangle 41"/>
            <p:cNvSpPr/>
            <p:nvPr/>
          </p:nvSpPr>
          <p:spPr>
            <a:xfrm>
              <a:off x="10325100" y="6238875"/>
              <a:ext cx="1257300" cy="209550"/>
            </a:xfrm>
            <a:prstGeom prst="rect">
              <a:avLst/>
            </a:prstGeom>
            <a:noFill/>
            <a:ln w="9525">
              <a:solidFill>
                <a:schemeClr val="accent2"/>
              </a:solidFill>
            </a:ln>
          </p:spPr>
        </p:sp>
        <p:sp>
          <p:nvSpPr>
            <p:cNvPr id="42" name="TextBox 42"/>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4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9002292"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5,500 reachable seats. £11.9M of ARR.</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30" name="Group 30"/>
          <p:cNvGrpSpPr/>
          <p:nvPr/>
        </p:nvGrpSpPr>
        <p:grpSpPr>
          <a:xfrm>
            <a:off x="609600" y="1562100"/>
            <a:ext cx="10972800" cy="2676525"/>
            <a:chOff x="609600" y="1562100"/>
            <a:chExt cx="10972800" cy="2676525"/>
          </a:xfrm>
        </p:grpSpPr>
        <p:sp>
          <p:nvSpPr>
            <p:cNvPr id="5" name="Rectangle 5"/>
            <p:cNvSpPr/>
            <p:nvPr/>
          </p:nvSpPr>
          <p:spPr>
            <a:xfrm>
              <a:off x="609600" y="1562100"/>
              <a:ext cx="10972800" cy="381000"/>
            </a:xfrm>
            <a:prstGeom prst="rect">
              <a:avLst/>
            </a:prstGeom>
            <a:solidFill>
              <a:schemeClr val="accent1"/>
            </a:solidFill>
            <a:ln>
              <a:noFill/>
            </a:ln>
          </p:spPr>
        </p:sp>
        <p:sp>
          <p:nvSpPr>
            <p:cNvPr id="6" name="TextBox 6"/>
            <p:cNvSpPr txBox="1"/>
            <p:nvPr/>
          </p:nvSpPr>
          <p:spPr>
            <a:xfrm>
              <a:off x="755142" y="1664018"/>
              <a:ext cx="434715"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Stage</a:t>
              </a:r>
            </a:p>
          </p:txBody>
        </p:sp>
        <p:sp>
          <p:nvSpPr>
            <p:cNvPr id="7" name="TextBox 7"/>
            <p:cNvSpPr txBox="1"/>
            <p:nvPr/>
          </p:nvSpPr>
          <p:spPr>
            <a:xfrm>
              <a:off x="4424664" y="1664018"/>
              <a:ext cx="420894" cy="264033"/>
            </a:xfrm>
            <a:prstGeom prst="rect">
              <a:avLst/>
            </a:prstGeom>
            <a:noFill/>
            <a:ln>
              <a:noFill/>
            </a:ln>
          </p:spPr>
          <p:txBody>
            <a:bodyPr wrap="none" lIns="0" tIns="0" rIns="0" bIns="0" anchor="t" anchorCtr="0">
              <a:spAutoFit/>
            </a:bodyPr>
            <a:lstStyle/>
            <a:p>
              <a:pPr algn="r"/>
              <a:r>
                <a:rPr lang="en-GB" sz="1350" b="1" dirty="0">
                  <a:solidFill>
                    <a:srgbClr val="FBF7F1"/>
                  </a:solidFill>
                  <a:latin typeface="+mn-lt"/>
                  <a:ea typeface="+mn-ea"/>
                  <a:cs typeface="+mn-cs"/>
                </a:rPr>
                <a:t>Seats</a:t>
              </a:r>
            </a:p>
          </p:txBody>
        </p:sp>
        <p:sp>
          <p:nvSpPr>
            <p:cNvPr id="8" name="TextBox 8"/>
            <p:cNvSpPr txBox="1"/>
            <p:nvPr/>
          </p:nvSpPr>
          <p:spPr>
            <a:xfrm>
              <a:off x="5136642" y="1664018"/>
              <a:ext cx="1287898"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How it is derived</a:t>
              </a:r>
            </a:p>
          </p:txBody>
        </p:sp>
        <p:sp>
          <p:nvSpPr>
            <p:cNvPr id="9" name="TextBox 9"/>
            <p:cNvSpPr txBox="1"/>
            <p:nvPr/>
          </p:nvSpPr>
          <p:spPr>
            <a:xfrm>
              <a:off x="10754128" y="1664018"/>
              <a:ext cx="399243" cy="264033"/>
            </a:xfrm>
            <a:prstGeom prst="rect">
              <a:avLst/>
            </a:prstGeom>
            <a:noFill/>
            <a:ln>
              <a:noFill/>
            </a:ln>
          </p:spPr>
          <p:txBody>
            <a:bodyPr wrap="none" lIns="0" tIns="0" rIns="0" bIns="0" anchor="t" anchorCtr="0">
              <a:spAutoFit/>
            </a:bodyPr>
            <a:lstStyle/>
            <a:p>
              <a:pPr algn="ctr"/>
              <a:r>
                <a:rPr lang="en-GB" sz="1350" b="1" dirty="0">
                  <a:solidFill>
                    <a:srgbClr val="FBF7F1"/>
                  </a:solidFill>
                  <a:latin typeface="+mn-lt"/>
                  <a:ea typeface="+mn-ea"/>
                  <a:cs typeface="+mn-cs"/>
                </a:rPr>
                <a:t>Basis</a:t>
              </a:r>
            </a:p>
          </p:txBody>
        </p:sp>
        <p:sp>
          <p:nvSpPr>
            <p:cNvPr id="10" name="TextBox 10"/>
            <p:cNvSpPr txBox="1"/>
            <p:nvPr/>
          </p:nvSpPr>
          <p:spPr>
            <a:xfrm>
              <a:off x="755142" y="2045018"/>
              <a:ext cx="1681616"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European installer seats</a:t>
              </a:r>
              <a:br/>
              <a:r>
                <a:rPr lang="en-GB" sz="1350" dirty="0">
                  <a:solidFill>
                    <a:schemeClr val="dk1"/>
                  </a:solidFill>
                  <a:latin typeface="+mn-lt"/>
                  <a:ea typeface="+mn-ea"/>
                  <a:cs typeface="+mn-cs"/>
                </a:rPr>
                <a:t>at full build-out</a:t>
              </a:r>
            </a:p>
          </p:txBody>
        </p:sp>
        <p:sp>
          <p:nvSpPr>
            <p:cNvPr id="11" name="TextBox 11"/>
            <p:cNvSpPr txBox="1"/>
            <p:nvPr/>
          </p:nvSpPr>
          <p:spPr>
            <a:xfrm>
              <a:off x="4132155" y="2140268"/>
              <a:ext cx="713403"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824,000</a:t>
              </a:r>
            </a:p>
          </p:txBody>
        </p:sp>
        <p:sp>
          <p:nvSpPr>
            <p:cNvPr id="12" name="TextBox 12"/>
            <p:cNvSpPr txBox="1"/>
            <p:nvPr/>
          </p:nvSpPr>
          <p:spPr>
            <a:xfrm>
              <a:off x="5136642" y="2045018"/>
              <a:ext cx="2993671"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74,000 today (117,000 less 37% in</a:t>
              </a:r>
              <a:br/>
              <a:r>
                <a:rPr lang="en-GB" sz="1350" dirty="0">
                  <a:solidFill>
                    <a:schemeClr val="dk1"/>
                  </a:solidFill>
                  <a:latin typeface="+mn-lt"/>
                  <a:ea typeface="+mn-ea"/>
                  <a:cs typeface="+mn-cs"/>
                </a:rPr>
                <a:t>manufacturing) plus 750,000 more needed</a:t>
              </a:r>
            </a:p>
          </p:txBody>
        </p:sp>
        <p:sp>
          <p:nvSpPr>
            <p:cNvPr id="13" name="TextBox 13"/>
            <p:cNvSpPr txBox="1"/>
            <p:nvPr/>
          </p:nvSpPr>
          <p:spPr>
            <a:xfrm>
              <a:off x="10785705" y="2140268"/>
              <a:ext cx="336090" cy="264033"/>
            </a:xfrm>
            <a:prstGeom prst="rect">
              <a:avLst/>
            </a:prstGeom>
            <a:noFill/>
            <a:ln>
              <a:noFill/>
            </a:ln>
          </p:spPr>
          <p:txBody>
            <a:bodyPr wrap="none" lIns="0" tIns="0" rIns="0" bIns="0" anchor="t" anchorCtr="0">
              <a:spAutoFit/>
            </a:bodyPr>
            <a:lstStyle/>
            <a:p>
              <a:pPr algn="ctr"/>
              <a:r>
                <a:rPr lang="en-GB" sz="1350" dirty="0">
                  <a:solidFill>
                    <a:schemeClr val="accent3"/>
                  </a:solidFill>
                  <a:latin typeface="+mn-lt"/>
                  <a:ea typeface="+mn-ea"/>
                  <a:cs typeface="+mn-cs"/>
                </a:rPr>
                <a:t>Real</a:t>
              </a:r>
            </a:p>
          </p:txBody>
        </p:sp>
        <p:sp>
          <p:nvSpPr>
            <p:cNvPr id="14" name="Line 14"/>
            <p:cNvSpPr/>
            <p:nvPr/>
          </p:nvSpPr>
          <p:spPr>
            <a:xfrm>
              <a:off x="609600" y="25146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5" name="TextBox 15"/>
            <p:cNvSpPr txBox="1"/>
            <p:nvPr/>
          </p:nvSpPr>
          <p:spPr>
            <a:xfrm>
              <a:off x="755142" y="2616518"/>
              <a:ext cx="1486969"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Four launch markets:</a:t>
              </a:r>
              <a:br/>
              <a:r>
                <a:rPr lang="en-GB" sz="1350" dirty="0">
                  <a:solidFill>
                    <a:schemeClr val="dk1"/>
                  </a:solidFill>
                  <a:latin typeface="+mn-lt"/>
                  <a:ea typeface="+mn-ea"/>
                  <a:cs typeface="+mn-cs"/>
                </a:rPr>
                <a:t>UK, IE, DE, NL</a:t>
              </a:r>
            </a:p>
          </p:txBody>
        </p:sp>
        <p:sp>
          <p:nvSpPr>
            <p:cNvPr id="16" name="TextBox 16"/>
            <p:cNvSpPr txBox="1"/>
            <p:nvPr/>
          </p:nvSpPr>
          <p:spPr>
            <a:xfrm>
              <a:off x="4132155" y="2711768"/>
              <a:ext cx="713403"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118,000</a:t>
              </a:r>
            </a:p>
          </p:txBody>
        </p:sp>
        <p:sp>
          <p:nvSpPr>
            <p:cNvPr id="17" name="TextBox 17"/>
            <p:cNvSpPr txBox="1"/>
            <p:nvPr/>
          </p:nvSpPr>
          <p:spPr>
            <a:xfrm>
              <a:off x="5136642" y="2711768"/>
              <a:ext cx="2842035"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Share of European installation volume</a:t>
              </a:r>
            </a:p>
          </p:txBody>
        </p:sp>
        <p:sp>
          <p:nvSpPr>
            <p:cNvPr id="18" name="TextBox 18"/>
            <p:cNvSpPr txBox="1"/>
            <p:nvPr/>
          </p:nvSpPr>
          <p:spPr>
            <a:xfrm>
              <a:off x="10553958" y="2711768"/>
              <a:ext cx="799583" cy="264033"/>
            </a:xfrm>
            <a:prstGeom prst="rect">
              <a:avLst/>
            </a:prstGeom>
            <a:noFill/>
            <a:ln>
              <a:noFill/>
            </a:ln>
          </p:spPr>
          <p:txBody>
            <a:bodyPr wrap="none" lIns="0" tIns="0" rIns="0" bIns="0" anchor="t" anchorCtr="0">
              <a:spAutoFit/>
            </a:bodyPr>
            <a:lstStyle/>
            <a:p>
              <a:pPr algn="ctr"/>
              <a:r>
                <a:rPr lang="en-GB" sz="1350" dirty="0">
                  <a:solidFill>
                    <a:schemeClr val="accent2"/>
                  </a:solidFill>
                  <a:latin typeface="+mn-lt"/>
                  <a:ea typeface="+mn-ea"/>
                  <a:cs typeface="+mn-cs"/>
                </a:rPr>
                <a:t>Illustrative</a:t>
              </a:r>
            </a:p>
          </p:txBody>
        </p:sp>
        <p:sp>
          <p:nvSpPr>
            <p:cNvPr id="19" name="Line 19"/>
            <p:cNvSpPr/>
            <p:nvPr/>
          </p:nvSpPr>
          <p:spPr>
            <a:xfrm>
              <a:off x="609600" y="30861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0" name="TextBox 20"/>
            <p:cNvSpPr txBox="1"/>
            <p:nvPr/>
          </p:nvSpPr>
          <p:spPr>
            <a:xfrm>
              <a:off x="755142" y="3188018"/>
              <a:ext cx="1563367"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Firms with six or more</a:t>
              </a:r>
              <a:br/>
              <a:r>
                <a:rPr lang="en-GB" sz="1350" dirty="0">
                  <a:solidFill>
                    <a:schemeClr val="dk1"/>
                  </a:solidFill>
                  <a:latin typeface="+mn-lt"/>
                  <a:ea typeface="+mn-ea"/>
                  <a:cs typeface="+mn-cs"/>
                </a:rPr>
                <a:t>engineers</a:t>
              </a:r>
            </a:p>
          </p:txBody>
        </p:sp>
        <p:sp>
          <p:nvSpPr>
            <p:cNvPr id="21" name="TextBox 21"/>
            <p:cNvSpPr txBox="1"/>
            <p:nvPr/>
          </p:nvSpPr>
          <p:spPr>
            <a:xfrm>
              <a:off x="4232110" y="3283268"/>
              <a:ext cx="613448"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46,000</a:t>
              </a:r>
            </a:p>
          </p:txBody>
        </p:sp>
        <p:sp>
          <p:nvSpPr>
            <p:cNvPr id="22" name="TextBox 22"/>
            <p:cNvSpPr txBox="1"/>
            <p:nvPr/>
          </p:nvSpPr>
          <p:spPr>
            <a:xfrm>
              <a:off x="5136642" y="3283268"/>
              <a:ext cx="4095623"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The segment reporting staffing as its binding constraint</a:t>
              </a:r>
            </a:p>
          </p:txBody>
        </p:sp>
        <p:sp>
          <p:nvSpPr>
            <p:cNvPr id="23" name="TextBox 23"/>
            <p:cNvSpPr txBox="1"/>
            <p:nvPr/>
          </p:nvSpPr>
          <p:spPr>
            <a:xfrm>
              <a:off x="10553958" y="3283268"/>
              <a:ext cx="799583" cy="264033"/>
            </a:xfrm>
            <a:prstGeom prst="rect">
              <a:avLst/>
            </a:prstGeom>
            <a:noFill/>
            <a:ln>
              <a:noFill/>
            </a:ln>
          </p:spPr>
          <p:txBody>
            <a:bodyPr wrap="none" lIns="0" tIns="0" rIns="0" bIns="0" anchor="t" anchorCtr="0">
              <a:spAutoFit/>
            </a:bodyPr>
            <a:lstStyle/>
            <a:p>
              <a:pPr algn="ctr"/>
              <a:r>
                <a:rPr lang="en-GB" sz="1350" dirty="0">
                  <a:solidFill>
                    <a:schemeClr val="accent2"/>
                  </a:solidFill>
                  <a:latin typeface="+mn-lt"/>
                  <a:ea typeface="+mn-ea"/>
                  <a:cs typeface="+mn-cs"/>
                </a:rPr>
                <a:t>Illustrative</a:t>
              </a:r>
            </a:p>
          </p:txBody>
        </p:sp>
        <p:sp>
          <p:nvSpPr>
            <p:cNvPr id="24" name="Line 24"/>
            <p:cNvSpPr/>
            <p:nvPr/>
          </p:nvSpPr>
          <p:spPr>
            <a:xfrm>
              <a:off x="609600" y="36576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5" name="TextBox 25"/>
            <p:cNvSpPr txBox="1"/>
            <p:nvPr/>
          </p:nvSpPr>
          <p:spPr>
            <a:xfrm>
              <a:off x="755142" y="3854768"/>
              <a:ext cx="2042019"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Target penetration by 2031</a:t>
              </a:r>
            </a:p>
          </p:txBody>
        </p:sp>
        <p:sp>
          <p:nvSpPr>
            <p:cNvPr id="26" name="TextBox 26"/>
            <p:cNvSpPr txBox="1"/>
            <p:nvPr/>
          </p:nvSpPr>
          <p:spPr>
            <a:xfrm>
              <a:off x="4332065" y="3854768"/>
              <a:ext cx="513493"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5,500</a:t>
              </a:r>
            </a:p>
          </p:txBody>
        </p:sp>
        <p:sp>
          <p:nvSpPr>
            <p:cNvPr id="27" name="TextBox 27"/>
            <p:cNvSpPr txBox="1"/>
            <p:nvPr/>
          </p:nvSpPr>
          <p:spPr>
            <a:xfrm>
              <a:off x="5136642" y="3854768"/>
              <a:ext cx="1962191"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12% of the reachable base</a:t>
              </a:r>
            </a:p>
          </p:txBody>
        </p:sp>
        <p:sp>
          <p:nvSpPr>
            <p:cNvPr id="28" name="TextBox 28"/>
            <p:cNvSpPr txBox="1"/>
            <p:nvPr/>
          </p:nvSpPr>
          <p:spPr>
            <a:xfrm>
              <a:off x="10553958" y="3854768"/>
              <a:ext cx="799583" cy="264033"/>
            </a:xfrm>
            <a:prstGeom prst="rect">
              <a:avLst/>
            </a:prstGeom>
            <a:noFill/>
            <a:ln>
              <a:noFill/>
            </a:ln>
          </p:spPr>
          <p:txBody>
            <a:bodyPr wrap="none" lIns="0" tIns="0" rIns="0" bIns="0" anchor="t" anchorCtr="0">
              <a:spAutoFit/>
            </a:bodyPr>
            <a:lstStyle/>
            <a:p>
              <a:pPr algn="ctr"/>
              <a:r>
                <a:rPr lang="en-GB" sz="1350" dirty="0">
                  <a:solidFill>
                    <a:schemeClr val="accent2"/>
                  </a:solidFill>
                  <a:latin typeface="+mn-lt"/>
                  <a:ea typeface="+mn-ea"/>
                  <a:cs typeface="+mn-cs"/>
                </a:rPr>
                <a:t>Illustrative</a:t>
              </a:r>
            </a:p>
          </p:txBody>
        </p:sp>
        <p:sp>
          <p:nvSpPr>
            <p:cNvPr id="29" name="Line 29"/>
            <p:cNvSpPr/>
            <p:nvPr/>
          </p:nvSpPr>
          <p:spPr>
            <a:xfrm>
              <a:off x="609600" y="4229100"/>
              <a:ext cx="10972800" cy="9525"/>
            </a:xfrm>
            <a:custGeom>
              <a:avLst/>
              <a:gdLst/>
              <a:ahLst/>
              <a:cxnLst/>
              <a:rect l="l" t="t" r="r" b="b"/>
              <a:pathLst>
                <a:path w="10972800" h="9525">
                  <a:moveTo>
                    <a:pt x="0" y="0"/>
                  </a:moveTo>
                  <a:lnTo>
                    <a:pt x="10972800" y="0"/>
                  </a:lnTo>
                </a:path>
              </a:pathLst>
            </a:custGeom>
            <a:noFill/>
            <a:ln w="9525">
              <a:solidFill>
                <a:schemeClr val="accent6"/>
              </a:solidFill>
            </a:ln>
          </p:spPr>
        </p:sp>
      </p:grpSp>
      <p:grpSp>
        <p:nvGrpSpPr>
          <p:cNvPr id="33" name="Group 33"/>
          <p:cNvGrpSpPr/>
          <p:nvPr/>
        </p:nvGrpSpPr>
        <p:grpSpPr>
          <a:xfrm>
            <a:off x="590550" y="4650105"/>
            <a:ext cx="9187805" cy="1562100"/>
            <a:chOff x="590550" y="4650105"/>
            <a:chExt cx="9187805" cy="1562100"/>
          </a:xfrm>
        </p:grpSpPr>
        <p:sp>
          <p:nvSpPr>
            <p:cNvPr id="31" name="TextBox 31"/>
            <p:cNvSpPr txBox="1"/>
            <p:nvPr/>
          </p:nvSpPr>
          <p:spPr>
            <a:xfrm>
              <a:off x="590550" y="4650105"/>
              <a:ext cx="5078730" cy="1562100"/>
            </a:xfrm>
            <a:prstGeom prst="rect">
              <a:avLst/>
            </a:prstGeom>
            <a:noFill/>
            <a:ln>
              <a:noFill/>
            </a:ln>
          </p:spPr>
          <p:txBody>
            <a:bodyPr wrap="none" lIns="0" tIns="0" rIns="0" bIns="0" anchor="t" anchorCtr="0">
              <a:spAutoFit/>
            </a:bodyPr>
            <a:lstStyle/>
            <a:p>
              <a:pPr algn="l"/>
              <a:r>
                <a:rPr lang="en-GB" sz="8100" dirty="0">
                  <a:solidFill>
                    <a:schemeClr val="accent2"/>
                  </a:solidFill>
                  <a:latin typeface="+mj-lt"/>
                  <a:ea typeface="+mj-ea"/>
                  <a:cs typeface="+mj-cs"/>
                </a:rPr>
                <a:t>£11.9M</a:t>
              </a:r>
            </a:p>
          </p:txBody>
        </p:sp>
        <p:sp>
          <p:nvSpPr>
            <p:cNvPr id="32" name="TextBox 32"/>
            <p:cNvSpPr txBox="1"/>
            <p:nvPr/>
          </p:nvSpPr>
          <p:spPr>
            <a:xfrm>
              <a:off x="5322570" y="4948238"/>
              <a:ext cx="4455785" cy="840105"/>
            </a:xfrm>
            <a:prstGeom prst="rect">
              <a:avLst/>
            </a:prstGeom>
            <a:noFill/>
            <a:ln>
              <a:noFill/>
            </a:ln>
          </p:spPr>
          <p:txBody>
            <a:bodyPr wrap="none" lIns="0" tIns="0" rIns="0" bIns="0" anchor="t" anchorCtr="0">
              <a:spAutoFit/>
            </a:bodyPr>
            <a:lstStyle/>
            <a:p>
              <a:pPr algn="l">
                <a:lnSpc>
                  <a:spcPts val="3150"/>
                </a:lnSpc>
              </a:pPr>
              <a:r>
                <a:rPr lang="en-GB" sz="2250" dirty="0">
                  <a:solidFill>
                    <a:schemeClr val="accent1"/>
                  </a:solidFill>
                  <a:latin typeface="+mn-lt"/>
                  <a:ea typeface="+mn-ea"/>
                  <a:cs typeface="+mn-cs"/>
                </a:rPr>
                <a:t>5,500 seats × £180 × 12 = £11.9M ARR</a:t>
              </a:r>
              <a:br/>
              <a:r>
                <a:rPr lang="en-GB" sz="2250" dirty="0">
                  <a:solidFill>
                    <a:schemeClr val="accent1"/>
                  </a:solidFill>
                  <a:latin typeface="+mn-lt"/>
                  <a:ea typeface="+mn-ea"/>
                  <a:cs typeface="+mn-cs"/>
                </a:rPr>
                <a:t>at target penetration in 2031</a:t>
              </a:r>
            </a:p>
          </p:txBody>
        </p:sp>
      </p:grpSp>
      <p:grpSp>
        <p:nvGrpSpPr>
          <p:cNvPr id="35" name="Group 35"/>
          <p:cNvGrpSpPr/>
          <p:nvPr/>
        </p:nvGrpSpPr>
        <p:grpSpPr>
          <a:xfrm>
            <a:off x="603504" y="6233160"/>
            <a:ext cx="6970933" cy="234696"/>
            <a:chOff x="603504" y="6233160"/>
            <a:chExt cx="6970933" cy="234696"/>
          </a:xfrm>
        </p:grpSpPr>
        <p:sp>
          <p:nvSpPr>
            <p:cNvPr id="34" name="TextBox 34"/>
            <p:cNvSpPr txBox="1"/>
            <p:nvPr/>
          </p:nvSpPr>
          <p:spPr>
            <a:xfrm>
              <a:off x="603504" y="6233160"/>
              <a:ext cx="6970933"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Stage 1 derives from European Commission and EHPA figures; stages 2–4 and the revenue are illustrative.</a:t>
              </a:r>
            </a:p>
          </p:txBody>
        </p:sp>
      </p:grpSp>
      <p:grpSp>
        <p:nvGrpSpPr>
          <p:cNvPr id="38" name="Group 38"/>
          <p:cNvGrpSpPr/>
          <p:nvPr/>
        </p:nvGrpSpPr>
        <p:grpSpPr>
          <a:xfrm>
            <a:off x="10325100" y="6238875"/>
            <a:ext cx="1257300" cy="234886"/>
            <a:chOff x="10325100" y="6238875"/>
            <a:chExt cx="1257300" cy="234886"/>
          </a:xfrm>
        </p:grpSpPr>
        <p:sp>
          <p:nvSpPr>
            <p:cNvPr id="36" name="Rectangle 36"/>
            <p:cNvSpPr/>
            <p:nvPr/>
          </p:nvSpPr>
          <p:spPr>
            <a:xfrm>
              <a:off x="10325100" y="6238875"/>
              <a:ext cx="1257300" cy="209550"/>
            </a:xfrm>
            <a:prstGeom prst="rect">
              <a:avLst/>
            </a:prstGeom>
            <a:noFill/>
            <a:ln w="9525">
              <a:solidFill>
                <a:schemeClr val="accent2"/>
              </a:solidFill>
            </a:ln>
          </p:spPr>
        </p:sp>
        <p:sp>
          <p:nvSpPr>
            <p:cNvPr id="37" name="TextBox 37"/>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8680743"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Nobody else plans capacity months out.</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40" name="Group 40"/>
          <p:cNvGrpSpPr/>
          <p:nvPr/>
        </p:nvGrpSpPr>
        <p:grpSpPr>
          <a:xfrm>
            <a:off x="609600" y="1562100"/>
            <a:ext cx="10972800" cy="3857625"/>
            <a:chOff x="609600" y="1562100"/>
            <a:chExt cx="10972800" cy="3857625"/>
          </a:xfrm>
        </p:grpSpPr>
        <p:sp>
          <p:nvSpPr>
            <p:cNvPr id="5" name="Rectangle 5"/>
            <p:cNvSpPr/>
            <p:nvPr/>
          </p:nvSpPr>
          <p:spPr>
            <a:xfrm>
              <a:off x="609600" y="1562100"/>
              <a:ext cx="10972800" cy="647700"/>
            </a:xfrm>
            <a:prstGeom prst="rect">
              <a:avLst/>
            </a:prstGeom>
            <a:solidFill>
              <a:schemeClr val="accent1"/>
            </a:solidFill>
            <a:ln>
              <a:noFill/>
            </a:ln>
          </p:spPr>
        </p:sp>
        <p:sp>
          <p:nvSpPr>
            <p:cNvPr id="6" name="TextBox 6"/>
            <p:cNvSpPr txBox="1"/>
            <p:nvPr/>
          </p:nvSpPr>
          <p:spPr>
            <a:xfrm>
              <a:off x="755142" y="1778318"/>
              <a:ext cx="2067344"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What decides the purchase</a:t>
              </a:r>
            </a:p>
          </p:txBody>
        </p:sp>
        <p:sp>
          <p:nvSpPr>
            <p:cNvPr id="7" name="TextBox 7"/>
            <p:cNvSpPr txBox="1"/>
            <p:nvPr/>
          </p:nvSpPr>
          <p:spPr>
            <a:xfrm>
              <a:off x="4780268" y="1664018"/>
              <a:ext cx="1278914" cy="492633"/>
            </a:xfrm>
            <a:prstGeom prst="rect">
              <a:avLst/>
            </a:prstGeom>
            <a:noFill/>
            <a:ln>
              <a:noFill/>
            </a:ln>
          </p:spPr>
          <p:txBody>
            <a:bodyPr wrap="none" lIns="0" tIns="0" rIns="0" bIns="0" anchor="t" anchorCtr="0">
              <a:spAutoFit/>
            </a:bodyPr>
            <a:lstStyle/>
            <a:p>
              <a:pPr algn="ctr">
                <a:lnSpc>
                  <a:spcPts val="1800"/>
                </a:lnSpc>
              </a:pPr>
              <a:r>
                <a:rPr lang="en-GB" sz="1350" b="1" dirty="0">
                  <a:solidFill>
                    <a:srgbClr val="FBF7F1"/>
                  </a:solidFill>
                  <a:latin typeface="+mn-lt"/>
                  <a:ea typeface="+mn-ea"/>
                  <a:cs typeface="+mn-cs"/>
                </a:rPr>
                <a:t>Spreadsheets and</a:t>
              </a:r>
              <a:br/>
              <a:r>
                <a:rPr lang="en-GB" sz="1350" b="1" dirty="0">
                  <a:solidFill>
                    <a:srgbClr val="FBF7F1"/>
                  </a:solidFill>
                  <a:latin typeface="+mn-lt"/>
                  <a:ea typeface="+mn-ea"/>
                  <a:cs typeface="+mn-cs"/>
                </a:rPr>
                <a:t>shared calendars</a:t>
              </a:r>
            </a:p>
          </p:txBody>
        </p:sp>
        <p:sp>
          <p:nvSpPr>
            <p:cNvPr id="8" name="TextBox 8"/>
            <p:cNvSpPr txBox="1"/>
            <p:nvPr/>
          </p:nvSpPr>
          <p:spPr>
            <a:xfrm>
              <a:off x="7257798" y="1664018"/>
              <a:ext cx="1467355" cy="492633"/>
            </a:xfrm>
            <a:prstGeom prst="rect">
              <a:avLst/>
            </a:prstGeom>
            <a:noFill/>
            <a:ln>
              <a:noFill/>
            </a:ln>
          </p:spPr>
          <p:txBody>
            <a:bodyPr wrap="none" lIns="0" tIns="0" rIns="0" bIns="0" anchor="t" anchorCtr="0">
              <a:spAutoFit/>
            </a:bodyPr>
            <a:lstStyle/>
            <a:p>
              <a:pPr algn="ctr">
                <a:lnSpc>
                  <a:spcPts val="1800"/>
                </a:lnSpc>
              </a:pPr>
              <a:r>
                <a:rPr lang="en-GB" sz="1350" b="1" dirty="0">
                  <a:solidFill>
                    <a:srgbClr val="FBF7F1"/>
                  </a:solidFill>
                  <a:latin typeface="+mn-lt"/>
                  <a:ea typeface="+mn-ea"/>
                  <a:cs typeface="+mn-cs"/>
                </a:rPr>
                <a:t>Generic field-service</a:t>
              </a:r>
              <a:br/>
              <a:r>
                <a:rPr lang="en-GB" sz="1350" b="1" dirty="0">
                  <a:solidFill>
                    <a:srgbClr val="FBF7F1"/>
                  </a:solidFill>
                  <a:latin typeface="+mn-lt"/>
                  <a:ea typeface="+mn-ea"/>
                  <a:cs typeface="+mn-cs"/>
                </a:rPr>
                <a:t>software</a:t>
              </a:r>
            </a:p>
          </p:txBody>
        </p:sp>
        <p:sp>
          <p:nvSpPr>
            <p:cNvPr id="9" name="TextBox 9"/>
            <p:cNvSpPr txBox="1"/>
            <p:nvPr/>
          </p:nvSpPr>
          <p:spPr>
            <a:xfrm>
              <a:off x="10149812" y="1778318"/>
              <a:ext cx="655376" cy="264033"/>
            </a:xfrm>
            <a:prstGeom prst="rect">
              <a:avLst/>
            </a:prstGeom>
            <a:noFill/>
            <a:ln>
              <a:noFill/>
            </a:ln>
          </p:spPr>
          <p:txBody>
            <a:bodyPr wrap="none" lIns="0" tIns="0" rIns="0" bIns="0" anchor="t" anchorCtr="0">
              <a:spAutoFit/>
            </a:bodyPr>
            <a:lstStyle/>
            <a:p>
              <a:pPr algn="ctr"/>
              <a:r>
                <a:rPr lang="en-GB" sz="1350" b="1" dirty="0">
                  <a:solidFill>
                    <a:srgbClr val="FBF7F1"/>
                  </a:solidFill>
                  <a:latin typeface="+mn-lt"/>
                  <a:ea typeface="+mn-ea"/>
                  <a:cs typeface="+mn-cs"/>
                </a:rPr>
                <a:t>Heatline</a:t>
              </a:r>
            </a:p>
          </p:txBody>
        </p:sp>
        <p:sp>
          <p:nvSpPr>
            <p:cNvPr id="10" name="TextBox 10"/>
            <p:cNvSpPr txBox="1"/>
            <p:nvPr/>
          </p:nvSpPr>
          <p:spPr>
            <a:xfrm>
              <a:off x="755142" y="2330768"/>
              <a:ext cx="2560555"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Plans crew capacity months ahead</a:t>
              </a:r>
            </a:p>
          </p:txBody>
        </p:sp>
        <p:sp>
          <p:nvSpPr>
            <p:cNvPr id="11" name="TextBox 11"/>
            <p:cNvSpPr txBox="1"/>
            <p:nvPr/>
          </p:nvSpPr>
          <p:spPr>
            <a:xfrm>
              <a:off x="5303280" y="2330768"/>
              <a:ext cx="232889"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No</a:t>
              </a:r>
            </a:p>
          </p:txBody>
        </p:sp>
        <p:sp>
          <p:nvSpPr>
            <p:cNvPr id="12" name="TextBox 12"/>
            <p:cNvSpPr txBox="1"/>
            <p:nvPr/>
          </p:nvSpPr>
          <p:spPr>
            <a:xfrm>
              <a:off x="7875030" y="2330768"/>
              <a:ext cx="232889"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No</a:t>
              </a:r>
            </a:p>
          </p:txBody>
        </p:sp>
        <p:sp>
          <p:nvSpPr>
            <p:cNvPr id="13" name="TextBox 13"/>
            <p:cNvSpPr txBox="1"/>
            <p:nvPr/>
          </p:nvSpPr>
          <p:spPr>
            <a:xfrm>
              <a:off x="10343248" y="2330768"/>
              <a:ext cx="268504" cy="264033"/>
            </a:xfrm>
            <a:prstGeom prst="rect">
              <a:avLst/>
            </a:prstGeom>
            <a:noFill/>
            <a:ln>
              <a:noFill/>
            </a:ln>
          </p:spPr>
          <p:txBody>
            <a:bodyPr wrap="none" lIns="0" tIns="0" rIns="0" bIns="0" anchor="t" anchorCtr="0">
              <a:spAutoFit/>
            </a:bodyPr>
            <a:lstStyle/>
            <a:p>
              <a:pPr algn="ctr"/>
              <a:r>
                <a:rPr lang="en-GB" sz="1350" dirty="0">
                  <a:solidFill>
                    <a:schemeClr val="accent3"/>
                  </a:solidFill>
                  <a:latin typeface="+mn-lt"/>
                  <a:ea typeface="+mn-ea"/>
                  <a:cs typeface="+mn-cs"/>
                </a:rPr>
                <a:t>Yes</a:t>
              </a:r>
            </a:p>
          </p:txBody>
        </p:sp>
        <p:sp>
          <p:nvSpPr>
            <p:cNvPr id="14" name="Line 14"/>
            <p:cNvSpPr/>
            <p:nvPr/>
          </p:nvSpPr>
          <p:spPr>
            <a:xfrm>
              <a:off x="609600" y="26289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5" name="TextBox 15"/>
            <p:cNvSpPr txBox="1"/>
            <p:nvPr/>
          </p:nvSpPr>
          <p:spPr>
            <a:xfrm>
              <a:off x="755142" y="2749868"/>
              <a:ext cx="3208443"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Models engineer accreditation and training</a:t>
              </a:r>
            </a:p>
          </p:txBody>
        </p:sp>
        <p:sp>
          <p:nvSpPr>
            <p:cNvPr id="16" name="TextBox 16"/>
            <p:cNvSpPr txBox="1"/>
            <p:nvPr/>
          </p:nvSpPr>
          <p:spPr>
            <a:xfrm>
              <a:off x="5303280" y="2749868"/>
              <a:ext cx="232889"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No</a:t>
              </a:r>
            </a:p>
          </p:txBody>
        </p:sp>
        <p:sp>
          <p:nvSpPr>
            <p:cNvPr id="17" name="TextBox 17"/>
            <p:cNvSpPr txBox="1"/>
            <p:nvPr/>
          </p:nvSpPr>
          <p:spPr>
            <a:xfrm>
              <a:off x="7768025" y="2749868"/>
              <a:ext cx="446900"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Partly</a:t>
              </a:r>
            </a:p>
          </p:txBody>
        </p:sp>
        <p:sp>
          <p:nvSpPr>
            <p:cNvPr id="18" name="TextBox 18"/>
            <p:cNvSpPr txBox="1"/>
            <p:nvPr/>
          </p:nvSpPr>
          <p:spPr>
            <a:xfrm>
              <a:off x="10343248" y="2749868"/>
              <a:ext cx="268504" cy="264033"/>
            </a:xfrm>
            <a:prstGeom prst="rect">
              <a:avLst/>
            </a:prstGeom>
            <a:noFill/>
            <a:ln>
              <a:noFill/>
            </a:ln>
          </p:spPr>
          <p:txBody>
            <a:bodyPr wrap="none" lIns="0" tIns="0" rIns="0" bIns="0" anchor="t" anchorCtr="0">
              <a:spAutoFit/>
            </a:bodyPr>
            <a:lstStyle/>
            <a:p>
              <a:pPr algn="ctr"/>
              <a:r>
                <a:rPr lang="en-GB" sz="1350" dirty="0">
                  <a:solidFill>
                    <a:schemeClr val="accent3"/>
                  </a:solidFill>
                  <a:latin typeface="+mn-lt"/>
                  <a:ea typeface="+mn-ea"/>
                  <a:cs typeface="+mn-cs"/>
                </a:rPr>
                <a:t>Yes</a:t>
              </a:r>
            </a:p>
          </p:txBody>
        </p:sp>
        <p:sp>
          <p:nvSpPr>
            <p:cNvPr id="19" name="Line 19"/>
            <p:cNvSpPr/>
            <p:nvPr/>
          </p:nvSpPr>
          <p:spPr>
            <a:xfrm>
              <a:off x="609600" y="30480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0" name="TextBox 20"/>
            <p:cNvSpPr txBox="1"/>
            <p:nvPr/>
          </p:nvSpPr>
          <p:spPr>
            <a:xfrm>
              <a:off x="755142" y="3149918"/>
              <a:ext cx="2964593"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Sequences survey → install → commission</a:t>
              </a:r>
              <a:br/>
              <a:r>
                <a:rPr lang="en-GB" sz="1350" dirty="0">
                  <a:solidFill>
                    <a:schemeClr val="dk1"/>
                  </a:solidFill>
                  <a:latin typeface="+mn-lt"/>
                  <a:ea typeface="+mn-ea"/>
                  <a:cs typeface="+mn-cs"/>
                </a:rPr>
                <a:t>against part lead times</a:t>
              </a:r>
            </a:p>
          </p:txBody>
        </p:sp>
        <p:sp>
          <p:nvSpPr>
            <p:cNvPr id="21" name="TextBox 21"/>
            <p:cNvSpPr txBox="1"/>
            <p:nvPr/>
          </p:nvSpPr>
          <p:spPr>
            <a:xfrm>
              <a:off x="5129132" y="3168968"/>
              <a:ext cx="581187"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Manual</a:t>
              </a:r>
            </a:p>
          </p:txBody>
        </p:sp>
        <p:sp>
          <p:nvSpPr>
            <p:cNvPr id="22" name="TextBox 22"/>
            <p:cNvSpPr txBox="1"/>
            <p:nvPr/>
          </p:nvSpPr>
          <p:spPr>
            <a:xfrm>
              <a:off x="7768025" y="3168968"/>
              <a:ext cx="446900"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Partly</a:t>
              </a:r>
            </a:p>
          </p:txBody>
        </p:sp>
        <p:sp>
          <p:nvSpPr>
            <p:cNvPr id="23" name="TextBox 23"/>
            <p:cNvSpPr txBox="1"/>
            <p:nvPr/>
          </p:nvSpPr>
          <p:spPr>
            <a:xfrm>
              <a:off x="10343248" y="3168968"/>
              <a:ext cx="268504" cy="264033"/>
            </a:xfrm>
            <a:prstGeom prst="rect">
              <a:avLst/>
            </a:prstGeom>
            <a:noFill/>
            <a:ln>
              <a:noFill/>
            </a:ln>
          </p:spPr>
          <p:txBody>
            <a:bodyPr wrap="none" lIns="0" tIns="0" rIns="0" bIns="0" anchor="t" anchorCtr="0">
              <a:spAutoFit/>
            </a:bodyPr>
            <a:lstStyle/>
            <a:p>
              <a:pPr algn="ctr"/>
              <a:r>
                <a:rPr lang="en-GB" sz="1350" dirty="0">
                  <a:solidFill>
                    <a:schemeClr val="accent3"/>
                  </a:solidFill>
                  <a:latin typeface="+mn-lt"/>
                  <a:ea typeface="+mn-ea"/>
                  <a:cs typeface="+mn-cs"/>
                </a:rPr>
                <a:t>Yes</a:t>
              </a:r>
            </a:p>
          </p:txBody>
        </p:sp>
        <p:sp>
          <p:nvSpPr>
            <p:cNvPr id="24" name="Line 24"/>
            <p:cNvSpPr/>
            <p:nvPr/>
          </p:nvSpPr>
          <p:spPr>
            <a:xfrm>
              <a:off x="609600" y="36957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5" name="TextBox 25"/>
            <p:cNvSpPr txBox="1"/>
            <p:nvPr/>
          </p:nvSpPr>
          <p:spPr>
            <a:xfrm>
              <a:off x="755142" y="3797618"/>
              <a:ext cx="2751567"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Holds grant and compliance paperwork</a:t>
              </a:r>
              <a:br/>
              <a:r>
                <a:rPr lang="en-GB" sz="1350" dirty="0">
                  <a:solidFill>
                    <a:schemeClr val="dk1"/>
                  </a:solidFill>
                  <a:latin typeface="+mn-lt"/>
                  <a:ea typeface="+mn-ea"/>
                  <a:cs typeface="+mn-cs"/>
                </a:rPr>
                <a:t>on the job record</a:t>
              </a:r>
            </a:p>
          </p:txBody>
        </p:sp>
        <p:sp>
          <p:nvSpPr>
            <p:cNvPr id="26" name="TextBox 26"/>
            <p:cNvSpPr txBox="1"/>
            <p:nvPr/>
          </p:nvSpPr>
          <p:spPr>
            <a:xfrm>
              <a:off x="5129132" y="3816668"/>
              <a:ext cx="581187"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Manual</a:t>
              </a:r>
            </a:p>
          </p:txBody>
        </p:sp>
        <p:sp>
          <p:nvSpPr>
            <p:cNvPr id="27" name="TextBox 27"/>
            <p:cNvSpPr txBox="1"/>
            <p:nvPr/>
          </p:nvSpPr>
          <p:spPr>
            <a:xfrm>
              <a:off x="7875030" y="3816668"/>
              <a:ext cx="232889"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No</a:t>
              </a:r>
            </a:p>
          </p:txBody>
        </p:sp>
        <p:sp>
          <p:nvSpPr>
            <p:cNvPr id="28" name="TextBox 28"/>
            <p:cNvSpPr txBox="1"/>
            <p:nvPr/>
          </p:nvSpPr>
          <p:spPr>
            <a:xfrm>
              <a:off x="10343248" y="3816668"/>
              <a:ext cx="268504" cy="264033"/>
            </a:xfrm>
            <a:prstGeom prst="rect">
              <a:avLst/>
            </a:prstGeom>
            <a:noFill/>
            <a:ln>
              <a:noFill/>
            </a:ln>
          </p:spPr>
          <p:txBody>
            <a:bodyPr wrap="none" lIns="0" tIns="0" rIns="0" bIns="0" anchor="t" anchorCtr="0">
              <a:spAutoFit/>
            </a:bodyPr>
            <a:lstStyle/>
            <a:p>
              <a:pPr algn="ctr"/>
              <a:r>
                <a:rPr lang="en-GB" sz="1350" dirty="0">
                  <a:solidFill>
                    <a:schemeClr val="accent3"/>
                  </a:solidFill>
                  <a:latin typeface="+mn-lt"/>
                  <a:ea typeface="+mn-ea"/>
                  <a:cs typeface="+mn-cs"/>
                </a:rPr>
                <a:t>Yes</a:t>
              </a:r>
            </a:p>
          </p:txBody>
        </p:sp>
        <p:sp>
          <p:nvSpPr>
            <p:cNvPr id="29" name="Line 29"/>
            <p:cNvSpPr/>
            <p:nvPr/>
          </p:nvSpPr>
          <p:spPr>
            <a:xfrm>
              <a:off x="609600" y="43434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0" name="TextBox 30"/>
            <p:cNvSpPr txBox="1"/>
            <p:nvPr/>
          </p:nvSpPr>
          <p:spPr>
            <a:xfrm>
              <a:off x="755142" y="4464368"/>
              <a:ext cx="2957062"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Published price per engineer per month</a:t>
              </a:r>
            </a:p>
          </p:txBody>
        </p:sp>
        <p:sp>
          <p:nvSpPr>
            <p:cNvPr id="31" name="TextBox 31"/>
            <p:cNvSpPr txBox="1"/>
            <p:nvPr/>
          </p:nvSpPr>
          <p:spPr>
            <a:xfrm>
              <a:off x="5320763" y="4464368"/>
              <a:ext cx="197925" cy="264033"/>
            </a:xfrm>
            <a:prstGeom prst="rect">
              <a:avLst/>
            </a:prstGeom>
            <a:noFill/>
            <a:ln>
              <a:noFill/>
            </a:ln>
          </p:spPr>
          <p:txBody>
            <a:bodyPr wrap="none" lIns="0" tIns="0" rIns="0" bIns="0" anchor="t" anchorCtr="0">
              <a:spAutoFit/>
            </a:bodyPr>
            <a:lstStyle/>
            <a:p>
              <a:pPr algn="ctr"/>
              <a:r>
                <a:rPr lang="en-GB" sz="1350" dirty="0">
                  <a:solidFill>
                    <a:schemeClr val="dk1"/>
                  </a:solidFill>
                  <a:latin typeface="+mn-lt"/>
                  <a:ea typeface="+mn-ea"/>
                  <a:cs typeface="+mn-cs"/>
                </a:rPr>
                <a:t>£0</a:t>
              </a:r>
            </a:p>
          </p:txBody>
        </p:sp>
        <p:sp>
          <p:nvSpPr>
            <p:cNvPr id="32" name="TextBox 32"/>
            <p:cNvSpPr txBox="1"/>
            <p:nvPr/>
          </p:nvSpPr>
          <p:spPr>
            <a:xfrm>
              <a:off x="6879256" y="4464368"/>
              <a:ext cx="2224438" cy="264033"/>
            </a:xfrm>
            <a:prstGeom prst="rect">
              <a:avLst/>
            </a:prstGeom>
            <a:noFill/>
            <a:ln>
              <a:noFill/>
            </a:ln>
          </p:spPr>
          <p:txBody>
            <a:bodyPr wrap="none" lIns="0" tIns="0" rIns="0" bIns="0" anchor="t" anchorCtr="0">
              <a:spAutoFit/>
            </a:bodyPr>
            <a:lstStyle/>
            <a:p>
              <a:pPr algn="ctr"/>
              <a:r>
                <a:rPr lang="en-GB" sz="1350" dirty="0">
                  <a:solidFill>
                    <a:schemeClr val="dk1"/>
                  </a:solidFill>
                  <a:latin typeface="+mn-lt"/>
                  <a:ea typeface="+mn-ea"/>
                  <a:cs typeface="+mn-cs"/>
                </a:rPr>
                <a:t>$49–$499 per month per plan</a:t>
              </a:r>
            </a:p>
          </p:txBody>
        </p:sp>
        <p:sp>
          <p:nvSpPr>
            <p:cNvPr id="33" name="TextBox 33"/>
            <p:cNvSpPr txBox="1"/>
            <p:nvPr/>
          </p:nvSpPr>
          <p:spPr>
            <a:xfrm>
              <a:off x="10286433" y="4464368"/>
              <a:ext cx="382133" cy="264033"/>
            </a:xfrm>
            <a:prstGeom prst="rect">
              <a:avLst/>
            </a:prstGeom>
            <a:noFill/>
            <a:ln>
              <a:noFill/>
            </a:ln>
          </p:spPr>
          <p:txBody>
            <a:bodyPr wrap="none" lIns="0" tIns="0" rIns="0" bIns="0" anchor="t" anchorCtr="0">
              <a:spAutoFit/>
            </a:bodyPr>
            <a:lstStyle/>
            <a:p>
              <a:pPr algn="ctr"/>
              <a:r>
                <a:rPr lang="en-GB" sz="1350" dirty="0">
                  <a:solidFill>
                    <a:schemeClr val="dk1"/>
                  </a:solidFill>
                  <a:latin typeface="+mn-lt"/>
                  <a:ea typeface="+mn-ea"/>
                  <a:cs typeface="+mn-cs"/>
                </a:rPr>
                <a:t>£180</a:t>
              </a:r>
            </a:p>
          </p:txBody>
        </p:sp>
        <p:sp>
          <p:nvSpPr>
            <p:cNvPr id="34" name="Line 34"/>
            <p:cNvSpPr/>
            <p:nvPr/>
          </p:nvSpPr>
          <p:spPr>
            <a:xfrm>
              <a:off x="609600" y="47625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5" name="TextBox 35"/>
            <p:cNvSpPr txBox="1"/>
            <p:nvPr/>
          </p:nvSpPr>
          <p:spPr>
            <a:xfrm>
              <a:off x="755142" y="4883468"/>
              <a:ext cx="1802732"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Where it genuinely wins</a:t>
              </a:r>
            </a:p>
          </p:txBody>
        </p:sp>
        <p:sp>
          <p:nvSpPr>
            <p:cNvPr id="36" name="TextBox 36"/>
            <p:cNvSpPr txBox="1"/>
            <p:nvPr/>
          </p:nvSpPr>
          <p:spPr>
            <a:xfrm>
              <a:off x="4623820" y="4864418"/>
              <a:ext cx="1591810" cy="492633"/>
            </a:xfrm>
            <a:prstGeom prst="rect">
              <a:avLst/>
            </a:prstGeom>
            <a:noFill/>
            <a:ln>
              <a:noFill/>
            </a:ln>
          </p:spPr>
          <p:txBody>
            <a:bodyPr wrap="none" lIns="0" tIns="0" rIns="0" bIns="0" anchor="t" anchorCtr="0">
              <a:spAutoFit/>
            </a:bodyPr>
            <a:lstStyle/>
            <a:p>
              <a:pPr algn="ctr">
                <a:lnSpc>
                  <a:spcPts val="1800"/>
                </a:lnSpc>
              </a:pPr>
              <a:r>
                <a:rPr lang="en-GB" sz="1350" dirty="0">
                  <a:solidFill>
                    <a:schemeClr val="dk1"/>
                  </a:solidFill>
                  <a:latin typeface="+mn-lt"/>
                  <a:ea typeface="+mn-ea"/>
                  <a:cs typeface="+mn-cs"/>
                </a:rPr>
                <a:t>Free, instantly flexible,</a:t>
              </a:r>
              <a:br/>
              <a:r>
                <a:rPr lang="en-GB" sz="1350" dirty="0">
                  <a:solidFill>
                    <a:schemeClr val="dk1"/>
                  </a:solidFill>
                  <a:latin typeface="+mn-lt"/>
                  <a:ea typeface="+mn-ea"/>
                  <a:cs typeface="+mn-cs"/>
                </a:rPr>
                <a:t>no implementation</a:t>
              </a:r>
            </a:p>
          </p:txBody>
        </p:sp>
        <p:sp>
          <p:nvSpPr>
            <p:cNvPr id="37" name="TextBox 37"/>
            <p:cNvSpPr txBox="1"/>
            <p:nvPr/>
          </p:nvSpPr>
          <p:spPr>
            <a:xfrm>
              <a:off x="7059824" y="4864418"/>
              <a:ext cx="1863301" cy="492633"/>
            </a:xfrm>
            <a:prstGeom prst="rect">
              <a:avLst/>
            </a:prstGeom>
            <a:noFill/>
            <a:ln>
              <a:noFill/>
            </a:ln>
          </p:spPr>
          <p:txBody>
            <a:bodyPr wrap="none" lIns="0" tIns="0" rIns="0" bIns="0" anchor="t" anchorCtr="0">
              <a:spAutoFit/>
            </a:bodyPr>
            <a:lstStyle/>
            <a:p>
              <a:pPr algn="ctr">
                <a:lnSpc>
                  <a:spcPts val="1800"/>
                </a:lnSpc>
              </a:pPr>
              <a:r>
                <a:rPr lang="en-GB" sz="1350" dirty="0">
                  <a:solidFill>
                    <a:schemeClr val="dk1"/>
                  </a:solidFill>
                  <a:latin typeface="+mn-lt"/>
                  <a:ea typeface="+mn-ea"/>
                  <a:cs typeface="+mn-cs"/>
                </a:rPr>
                <a:t>Mature dispatch, invoicing</a:t>
              </a:r>
              <a:br/>
              <a:r>
                <a:rPr lang="en-GB" sz="1350" dirty="0">
                  <a:solidFill>
                    <a:schemeClr val="dk1"/>
                  </a:solidFill>
                  <a:latin typeface="+mn-lt"/>
                  <a:ea typeface="+mn-ea"/>
                  <a:cs typeface="+mn-cs"/>
                </a:rPr>
                <a:t>and integrations</a:t>
              </a:r>
            </a:p>
          </p:txBody>
        </p:sp>
        <p:sp>
          <p:nvSpPr>
            <p:cNvPr id="38" name="TextBox 38"/>
            <p:cNvSpPr txBox="1"/>
            <p:nvPr/>
          </p:nvSpPr>
          <p:spPr>
            <a:xfrm>
              <a:off x="9740514" y="4864418"/>
              <a:ext cx="1473973" cy="492633"/>
            </a:xfrm>
            <a:prstGeom prst="rect">
              <a:avLst/>
            </a:prstGeom>
            <a:noFill/>
            <a:ln>
              <a:noFill/>
            </a:ln>
          </p:spPr>
          <p:txBody>
            <a:bodyPr wrap="none" lIns="0" tIns="0" rIns="0" bIns="0" anchor="t" anchorCtr="0">
              <a:spAutoFit/>
            </a:bodyPr>
            <a:lstStyle/>
            <a:p>
              <a:pPr algn="ctr">
                <a:lnSpc>
                  <a:spcPts val="1800"/>
                </a:lnSpc>
              </a:pPr>
              <a:r>
                <a:rPr lang="en-GB" sz="1350" dirty="0">
                  <a:solidFill>
                    <a:schemeClr val="dk1"/>
                  </a:solidFill>
                  <a:latin typeface="+mn-lt"/>
                  <a:ea typeface="+mn-ea"/>
                  <a:cs typeface="+mn-cs"/>
                </a:rPr>
                <a:t>Capacity horizon and</a:t>
              </a:r>
              <a:br/>
              <a:r>
                <a:rPr lang="en-GB" sz="1350" dirty="0">
                  <a:solidFill>
                    <a:schemeClr val="dk1"/>
                  </a:solidFill>
                  <a:latin typeface="+mn-lt"/>
                  <a:ea typeface="+mn-ea"/>
                  <a:cs typeface="+mn-cs"/>
                </a:rPr>
                <a:t>accreditation state</a:t>
              </a:r>
            </a:p>
          </p:txBody>
        </p:sp>
        <p:sp>
          <p:nvSpPr>
            <p:cNvPr id="39" name="Line 39"/>
            <p:cNvSpPr/>
            <p:nvPr/>
          </p:nvSpPr>
          <p:spPr>
            <a:xfrm>
              <a:off x="609600" y="5410200"/>
              <a:ext cx="10972800" cy="9525"/>
            </a:xfrm>
            <a:custGeom>
              <a:avLst/>
              <a:gdLst/>
              <a:ahLst/>
              <a:cxnLst/>
              <a:rect l="l" t="t" r="r" b="b"/>
              <a:pathLst>
                <a:path w="10972800" h="9525">
                  <a:moveTo>
                    <a:pt x="0" y="0"/>
                  </a:moveTo>
                  <a:lnTo>
                    <a:pt x="10972800" y="0"/>
                  </a:lnTo>
                </a:path>
              </a:pathLst>
            </a:custGeom>
            <a:noFill/>
            <a:ln w="9525">
              <a:solidFill>
                <a:schemeClr val="accent6"/>
              </a:solidFill>
            </a:ln>
          </p:spPr>
        </p:sp>
      </p:grpSp>
      <p:grpSp>
        <p:nvGrpSpPr>
          <p:cNvPr id="42" name="Group 42"/>
          <p:cNvGrpSpPr/>
          <p:nvPr/>
        </p:nvGrpSpPr>
        <p:grpSpPr>
          <a:xfrm>
            <a:off x="602742" y="5569268"/>
            <a:ext cx="8786848" cy="264033"/>
            <a:chOff x="602742" y="5569268"/>
            <a:chExt cx="8786848" cy="264033"/>
          </a:xfrm>
        </p:grpSpPr>
        <p:sp>
          <p:nvSpPr>
            <p:cNvPr id="41" name="TextBox 41"/>
            <p:cNvSpPr txBox="1"/>
            <p:nvPr/>
          </p:nvSpPr>
          <p:spPr>
            <a:xfrm>
              <a:off x="602742" y="5569268"/>
              <a:ext cx="8786848"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We are not claiming these tools are bad. None of them answers the question an installer asks in January about August.</a:t>
              </a:r>
            </a:p>
          </p:txBody>
        </p:sp>
      </p:grpSp>
      <p:grpSp>
        <p:nvGrpSpPr>
          <p:cNvPr id="44" name="Group 44"/>
          <p:cNvGrpSpPr/>
          <p:nvPr/>
        </p:nvGrpSpPr>
        <p:grpSpPr>
          <a:xfrm>
            <a:off x="603504" y="6233160"/>
            <a:ext cx="7676708" cy="234696"/>
            <a:chOff x="603504" y="6233160"/>
            <a:chExt cx="7676708" cy="234696"/>
          </a:xfrm>
        </p:grpSpPr>
        <p:sp>
          <p:nvSpPr>
            <p:cNvPr id="43" name="TextBox 43"/>
            <p:cNvSpPr txBox="1"/>
            <p:nvPr/>
          </p:nvSpPr>
          <p:spPr>
            <a:xfrm>
              <a:off x="603504" y="6233160"/>
              <a:ext cx="7676708"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Heatline capability and price are illustrative; no vendor is named. Comparator: Jobber published pricing, 2026-09-10.</a:t>
              </a:r>
            </a:p>
          </p:txBody>
        </p:sp>
      </p:grpSp>
      <p:grpSp>
        <p:nvGrpSpPr>
          <p:cNvPr id="47" name="Group 47"/>
          <p:cNvGrpSpPr/>
          <p:nvPr/>
        </p:nvGrpSpPr>
        <p:grpSpPr>
          <a:xfrm>
            <a:off x="10325100" y="6238875"/>
            <a:ext cx="1257300" cy="234886"/>
            <a:chOff x="10325100" y="6238875"/>
            <a:chExt cx="1257300" cy="234886"/>
          </a:xfrm>
        </p:grpSpPr>
        <p:sp>
          <p:nvSpPr>
            <p:cNvPr id="45" name="Rectangle 45"/>
            <p:cNvSpPr/>
            <p:nvPr/>
          </p:nvSpPr>
          <p:spPr>
            <a:xfrm>
              <a:off x="10325100" y="6238875"/>
              <a:ext cx="1257300" cy="209550"/>
            </a:xfrm>
            <a:prstGeom prst="rect">
              <a:avLst/>
            </a:prstGeom>
            <a:noFill/>
            <a:ln w="9525">
              <a:solidFill>
                <a:schemeClr val="accent2"/>
              </a:solidFill>
            </a:ln>
          </p:spPr>
        </p:sp>
        <p:sp>
          <p:nvSpPr>
            <p:cNvPr id="46" name="TextBox 46"/>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9039105"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The manufacturer channel is repeatable.</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23" name="Group 23"/>
          <p:cNvGrpSpPr/>
          <p:nvPr/>
        </p:nvGrpSpPr>
        <p:grpSpPr>
          <a:xfrm>
            <a:off x="762000" y="1714500"/>
            <a:ext cx="6362700" cy="2990850"/>
            <a:chOff x="762000" y="1714500"/>
            <a:chExt cx="6362700" cy="2990850"/>
          </a:xfrm>
        </p:grpSpPr>
        <p:sp>
          <p:nvSpPr>
            <p:cNvPr id="5" name="Freeform 5"/>
            <p:cNvSpPr/>
            <p:nvPr/>
          </p:nvSpPr>
          <p:spPr>
            <a:xfrm>
              <a:off x="762000" y="1714500"/>
              <a:ext cx="1866900" cy="1047750"/>
            </a:xfrm>
            <a:prstGeom prst="snip1Rect">
              <a:avLst>
                <a:gd name="adj" fmla="val 12000"/>
              </a:avLst>
            </a:prstGeom>
            <a:solidFill>
              <a:schemeClr val="lt2"/>
            </a:solidFill>
            <a:ln w="14288">
              <a:solidFill>
                <a:schemeClr val="accent1"/>
              </a:solidFill>
            </a:ln>
          </p:spPr>
        </p:sp>
        <p:sp>
          <p:nvSpPr>
            <p:cNvPr id="6" name="Freeform 6"/>
            <p:cNvSpPr/>
            <p:nvPr/>
          </p:nvSpPr>
          <p:spPr>
            <a:xfrm>
              <a:off x="3009900" y="1714500"/>
              <a:ext cx="1866900" cy="1047750"/>
            </a:xfrm>
            <a:prstGeom prst="snip1Rect">
              <a:avLst>
                <a:gd name="adj" fmla="val 12000"/>
              </a:avLst>
            </a:prstGeom>
            <a:solidFill>
              <a:schemeClr val="lt2"/>
            </a:solidFill>
            <a:ln w="14288">
              <a:solidFill>
                <a:schemeClr val="accent1"/>
              </a:solidFill>
            </a:ln>
          </p:spPr>
        </p:sp>
        <p:sp>
          <p:nvSpPr>
            <p:cNvPr id="7" name="Freeform 7"/>
            <p:cNvSpPr/>
            <p:nvPr/>
          </p:nvSpPr>
          <p:spPr>
            <a:xfrm>
              <a:off x="5257800" y="1714500"/>
              <a:ext cx="1866900" cy="1047750"/>
            </a:xfrm>
            <a:prstGeom prst="snip1Rect">
              <a:avLst>
                <a:gd name="adj" fmla="val 12000"/>
              </a:avLst>
            </a:prstGeom>
            <a:noFill/>
            <a:ln w="14288">
              <a:solidFill>
                <a:schemeClr val="accent6"/>
              </a:solidFill>
            </a:ln>
          </p:spPr>
        </p:sp>
        <p:sp>
          <p:nvSpPr>
            <p:cNvPr id="8" name="TextBox 8"/>
            <p:cNvSpPr txBox="1"/>
            <p:nvPr/>
          </p:nvSpPr>
          <p:spPr>
            <a:xfrm>
              <a:off x="905256" y="1920240"/>
              <a:ext cx="617269" cy="352044"/>
            </a:xfrm>
            <a:prstGeom prst="rect">
              <a:avLst/>
            </a:prstGeom>
            <a:noFill/>
            <a:ln>
              <a:noFill/>
            </a:ln>
          </p:spPr>
          <p:txBody>
            <a:bodyPr wrap="none" lIns="0" tIns="0" rIns="0" bIns="0" anchor="t" anchorCtr="0">
              <a:spAutoFit/>
            </a:bodyPr>
            <a:lstStyle/>
            <a:p>
              <a:pPr algn="l"/>
              <a:r>
                <a:rPr lang="en-GB" sz="1800" dirty="0">
                  <a:solidFill>
                    <a:schemeClr val="accent1"/>
                  </a:solidFill>
                  <a:latin typeface="+mn-lt"/>
                  <a:ea typeface="+mn-ea"/>
                  <a:cs typeface="+mn-cs"/>
                </a:rPr>
                <a:t>Direct</a:t>
              </a:r>
            </a:p>
          </p:txBody>
        </p:sp>
        <p:sp>
          <p:nvSpPr>
            <p:cNvPr id="9" name="TextBox 9"/>
            <p:cNvSpPr txBox="1"/>
            <p:nvPr/>
          </p:nvSpPr>
          <p:spPr>
            <a:xfrm>
              <a:off x="906780" y="2238375"/>
              <a:ext cx="459486" cy="293370"/>
            </a:xfrm>
            <a:prstGeom prst="rect">
              <a:avLst/>
            </a:prstGeom>
            <a:noFill/>
            <a:ln>
              <a:noFill/>
            </a:ln>
          </p:spPr>
          <p:txBody>
            <a:bodyPr wrap="none" lIns="0" tIns="0" rIns="0" bIns="0" anchor="t" anchorCtr="0">
              <a:spAutoFit/>
            </a:bodyPr>
            <a:lstStyle/>
            <a:p>
              <a:pPr algn="l"/>
              <a:r>
                <a:rPr lang="en-GB" sz="1500" dirty="0">
                  <a:solidFill>
                    <a:schemeClr val="accent5"/>
                  </a:solidFill>
                  <a:latin typeface="Consolas"/>
                  <a:ea typeface="Consolas"/>
                  <a:cs typeface="Consolas"/>
                </a:rPr>
                <a:t>2025</a:t>
              </a:r>
            </a:p>
          </p:txBody>
        </p:sp>
        <p:sp>
          <p:nvSpPr>
            <p:cNvPr id="10" name="TextBox 10"/>
            <p:cNvSpPr txBox="1"/>
            <p:nvPr/>
          </p:nvSpPr>
          <p:spPr>
            <a:xfrm>
              <a:off x="3153156" y="1920240"/>
              <a:ext cx="1393125" cy="352044"/>
            </a:xfrm>
            <a:prstGeom prst="rect">
              <a:avLst/>
            </a:prstGeom>
            <a:noFill/>
            <a:ln>
              <a:noFill/>
            </a:ln>
          </p:spPr>
          <p:txBody>
            <a:bodyPr wrap="none" lIns="0" tIns="0" rIns="0" bIns="0" anchor="t" anchorCtr="0">
              <a:spAutoFit/>
            </a:bodyPr>
            <a:lstStyle/>
            <a:p>
              <a:pPr algn="l"/>
              <a:r>
                <a:rPr lang="en-GB" sz="1800" dirty="0">
                  <a:solidFill>
                    <a:schemeClr val="accent1"/>
                  </a:solidFill>
                  <a:latin typeface="+mn-lt"/>
                  <a:ea typeface="+mn-ea"/>
                  <a:cs typeface="+mn-cs"/>
                </a:rPr>
                <a:t>Manufacturer</a:t>
              </a:r>
            </a:p>
          </p:txBody>
        </p:sp>
        <p:sp>
          <p:nvSpPr>
            <p:cNvPr id="11" name="TextBox 11"/>
            <p:cNvSpPr txBox="1"/>
            <p:nvPr/>
          </p:nvSpPr>
          <p:spPr>
            <a:xfrm>
              <a:off x="3154680" y="2238375"/>
              <a:ext cx="681609" cy="293370"/>
            </a:xfrm>
            <a:prstGeom prst="rect">
              <a:avLst/>
            </a:prstGeom>
            <a:noFill/>
            <a:ln>
              <a:noFill/>
            </a:ln>
          </p:spPr>
          <p:txBody>
            <a:bodyPr wrap="none" lIns="0" tIns="0" rIns="0" bIns="0" anchor="t" anchorCtr="0">
              <a:spAutoFit/>
            </a:bodyPr>
            <a:lstStyle/>
            <a:p>
              <a:pPr algn="l"/>
              <a:r>
                <a:rPr lang="en-GB" sz="1500" dirty="0">
                  <a:solidFill>
                    <a:schemeClr val="accent5"/>
                  </a:solidFill>
                  <a:latin typeface="Consolas"/>
                  <a:ea typeface="Consolas"/>
                  <a:cs typeface="Consolas"/>
                </a:rPr>
                <a:t>2025 →</a:t>
              </a:r>
            </a:p>
          </p:txBody>
        </p:sp>
        <p:sp>
          <p:nvSpPr>
            <p:cNvPr id="12" name="TextBox 12"/>
            <p:cNvSpPr txBox="1"/>
            <p:nvPr/>
          </p:nvSpPr>
          <p:spPr>
            <a:xfrm>
              <a:off x="5401056" y="1920240"/>
              <a:ext cx="1299502" cy="352044"/>
            </a:xfrm>
            <a:prstGeom prst="rect">
              <a:avLst/>
            </a:prstGeom>
            <a:noFill/>
            <a:ln>
              <a:noFill/>
            </a:ln>
          </p:spPr>
          <p:txBody>
            <a:bodyPr wrap="none" lIns="0" tIns="0" rIns="0" bIns="0" anchor="t" anchorCtr="0">
              <a:spAutoFit/>
            </a:bodyPr>
            <a:lstStyle/>
            <a:p>
              <a:pPr algn="l"/>
              <a:r>
                <a:rPr lang="en-GB" sz="1800" dirty="0">
                  <a:solidFill>
                    <a:schemeClr val="accent1"/>
                  </a:solidFill>
                  <a:latin typeface="+mn-lt"/>
                  <a:ea typeface="+mn-ea"/>
                  <a:cs typeface="+mn-cs"/>
                </a:rPr>
                <a:t>Trade bodies</a:t>
              </a:r>
            </a:p>
          </p:txBody>
        </p:sp>
        <p:sp>
          <p:nvSpPr>
            <p:cNvPr id="13" name="TextBox 13"/>
            <p:cNvSpPr txBox="1"/>
            <p:nvPr/>
          </p:nvSpPr>
          <p:spPr>
            <a:xfrm>
              <a:off x="5402580" y="2238375"/>
              <a:ext cx="1347978" cy="293370"/>
            </a:xfrm>
            <a:prstGeom prst="rect">
              <a:avLst/>
            </a:prstGeom>
            <a:noFill/>
            <a:ln>
              <a:noFill/>
            </a:ln>
          </p:spPr>
          <p:txBody>
            <a:bodyPr wrap="none" lIns="0" tIns="0" rIns="0" bIns="0" anchor="t" anchorCtr="0">
              <a:spAutoFit/>
            </a:bodyPr>
            <a:lstStyle/>
            <a:p>
              <a:pPr algn="l"/>
              <a:r>
                <a:rPr lang="en-GB" sz="1500" dirty="0">
                  <a:solidFill>
                    <a:schemeClr val="accent5"/>
                  </a:solidFill>
                  <a:latin typeface="Consolas"/>
                  <a:ea typeface="Consolas"/>
                  <a:cs typeface="Consolas"/>
                </a:rPr>
                <a:t>2027 planned</a:t>
              </a:r>
            </a:p>
          </p:txBody>
        </p:sp>
        <p:sp>
          <p:nvSpPr>
            <p:cNvPr id="14" name="Line 14"/>
            <p:cNvSpPr/>
            <p:nvPr/>
          </p:nvSpPr>
          <p:spPr>
            <a:xfrm>
              <a:off x="762000" y="3009900"/>
              <a:ext cx="6362700" cy="9525"/>
            </a:xfrm>
            <a:custGeom>
              <a:avLst/>
              <a:gdLst/>
              <a:ahLst/>
              <a:cxnLst/>
              <a:rect l="l" t="t" r="r" b="b"/>
              <a:pathLst>
                <a:path w="6362700" h="9525">
                  <a:moveTo>
                    <a:pt x="0" y="0"/>
                  </a:moveTo>
                  <a:lnTo>
                    <a:pt x="6362700" y="0"/>
                  </a:lnTo>
                </a:path>
              </a:pathLst>
            </a:custGeom>
            <a:noFill/>
            <a:ln w="19050">
              <a:solidFill>
                <a:schemeClr val="accent6"/>
              </a:solidFill>
            </a:ln>
          </p:spPr>
        </p:sp>
        <p:sp>
          <p:nvSpPr>
            <p:cNvPr id="15" name="Ellipse 15"/>
            <p:cNvSpPr/>
            <p:nvPr/>
          </p:nvSpPr>
          <p:spPr>
            <a:xfrm>
              <a:off x="1600200" y="2914650"/>
              <a:ext cx="190500" cy="190500"/>
            </a:xfrm>
            <a:prstGeom prst="ellipse">
              <a:avLst/>
            </a:prstGeom>
            <a:solidFill>
              <a:schemeClr val="accent1"/>
            </a:solidFill>
            <a:ln>
              <a:noFill/>
            </a:ln>
          </p:spPr>
        </p:sp>
        <p:sp>
          <p:nvSpPr>
            <p:cNvPr id="16" name="Ellipse 16"/>
            <p:cNvSpPr/>
            <p:nvPr/>
          </p:nvSpPr>
          <p:spPr>
            <a:xfrm>
              <a:off x="3848100" y="2914650"/>
              <a:ext cx="190500" cy="190500"/>
            </a:xfrm>
            <a:prstGeom prst="ellipse">
              <a:avLst/>
            </a:prstGeom>
            <a:solidFill>
              <a:schemeClr val="accent2"/>
            </a:solidFill>
            <a:ln>
              <a:noFill/>
            </a:ln>
          </p:spPr>
        </p:sp>
        <p:sp>
          <p:nvSpPr>
            <p:cNvPr id="17" name="Ellipse 17"/>
            <p:cNvSpPr/>
            <p:nvPr/>
          </p:nvSpPr>
          <p:spPr>
            <a:xfrm>
              <a:off x="6096000" y="2914650"/>
              <a:ext cx="190500" cy="190500"/>
            </a:xfrm>
            <a:prstGeom prst="ellipse">
              <a:avLst/>
            </a:prstGeom>
            <a:solidFill>
              <a:schemeClr val="lt1"/>
            </a:solidFill>
            <a:ln w="19050">
              <a:solidFill>
                <a:schemeClr val="accent6"/>
              </a:solidFill>
            </a:ln>
          </p:spPr>
        </p:sp>
        <p:sp>
          <p:nvSpPr>
            <p:cNvPr id="18" name="TextBox 18"/>
            <p:cNvSpPr txBox="1"/>
            <p:nvPr/>
          </p:nvSpPr>
          <p:spPr>
            <a:xfrm>
              <a:off x="907542" y="3245168"/>
              <a:ext cx="1472927" cy="9498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firms with 6+ crew</a:t>
              </a:r>
              <a:br/>
              <a:r>
                <a:rPr lang="en-GB" sz="1350" dirty="0">
                  <a:solidFill>
                    <a:schemeClr val="dk1"/>
                  </a:solidFill>
                  <a:latin typeface="+mn-lt"/>
                  <a:ea typeface="+mn-ea"/>
                  <a:cs typeface="+mn-cs"/>
                </a:rPr>
                <a:t>9-week median cycle</a:t>
              </a:r>
              <a:br/>
              <a:r>
                <a:rPr lang="en-GB" sz="1350" dirty="0">
                  <a:solidFill>
                    <a:schemeClr val="dk1"/>
                  </a:solidFill>
                  <a:latin typeface="+mn-lt"/>
                  <a:ea typeface="+mn-ea"/>
                  <a:cs typeface="+mn-cs"/>
                </a:rPr>
                <a:t>£6,400 blended CAC</a:t>
              </a:r>
              <a:br/>
              <a:r>
                <a:rPr lang="en-GB" sz="1350" dirty="0">
                  <a:solidFill>
                    <a:schemeClr val="dk1"/>
                  </a:solidFill>
                  <a:latin typeface="+mn-lt"/>
                  <a:ea typeface="+mn-ea"/>
                  <a:cs typeface="+mn-cs"/>
                </a:rPr>
                <a:t>first 24 customers</a:t>
              </a:r>
            </a:p>
          </p:txBody>
        </p:sp>
        <p:sp>
          <p:nvSpPr>
            <p:cNvPr id="19" name="TextBox 19"/>
            <p:cNvSpPr txBox="1"/>
            <p:nvPr/>
          </p:nvSpPr>
          <p:spPr>
            <a:xfrm>
              <a:off x="3155442" y="3245168"/>
              <a:ext cx="1499399" cy="9498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referrals when newly</a:t>
              </a:r>
              <a:br/>
              <a:r>
                <a:rPr lang="en-GB" sz="1350" dirty="0">
                  <a:solidFill>
                    <a:schemeClr val="dk1"/>
                  </a:solidFill>
                  <a:latin typeface="+mn-lt"/>
                  <a:ea typeface="+mn-ea"/>
                  <a:cs typeface="+mn-cs"/>
                </a:rPr>
                <a:t>accredited installers</a:t>
              </a:r>
              <a:br/>
              <a:r>
                <a:rPr lang="en-GB" sz="1350" dirty="0">
                  <a:solidFill>
                    <a:schemeClr val="dk1"/>
                  </a:solidFill>
                  <a:latin typeface="+mn-lt"/>
                  <a:ea typeface="+mn-ea"/>
                  <a:cs typeface="+mn-cs"/>
                </a:rPr>
                <a:t>need planning</a:t>
              </a:r>
              <a:br/>
              <a:r>
                <a:rPr lang="en-GB" sz="1350" dirty="0">
                  <a:solidFill>
                    <a:schemeClr val="dk1"/>
                  </a:solidFill>
                  <a:latin typeface="+mn-lt"/>
                  <a:ea typeface="+mn-ea"/>
                  <a:cs typeface="+mn-cs"/>
                </a:rPr>
                <a:t>£2,900 CAC · 17 since</a:t>
              </a:r>
            </a:p>
          </p:txBody>
        </p:sp>
        <p:sp>
          <p:nvSpPr>
            <p:cNvPr id="20" name="TextBox 20"/>
            <p:cNvSpPr txBox="1"/>
            <p:nvPr/>
          </p:nvSpPr>
          <p:spPr>
            <a:xfrm>
              <a:off x="5403342" y="3245168"/>
              <a:ext cx="1433236" cy="7212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accreditation bodies</a:t>
              </a:r>
              <a:br/>
              <a:r>
                <a:rPr lang="en-GB" sz="1350" dirty="0">
                  <a:solidFill>
                    <a:schemeClr val="dk1"/>
                  </a:solidFill>
                  <a:latin typeface="+mn-lt"/>
                  <a:ea typeface="+mn-ea"/>
                  <a:cs typeface="+mn-cs"/>
                </a:rPr>
                <a:t>not yet tested</a:t>
              </a:r>
              <a:br/>
              <a:r>
                <a:rPr lang="en-GB" sz="1350" dirty="0">
                  <a:solidFill>
                    <a:schemeClr val="dk1"/>
                  </a:solidFill>
                  <a:latin typeface="+mn-lt"/>
                  <a:ea typeface="+mn-ea"/>
                  <a:cs typeface="+mn-cs"/>
                </a:rPr>
                <a:t>no CAC claimed</a:t>
              </a:r>
            </a:p>
          </p:txBody>
        </p:sp>
        <p:sp>
          <p:nvSpPr>
            <p:cNvPr id="21" name="Freeform 21"/>
            <p:cNvSpPr/>
            <p:nvPr/>
          </p:nvSpPr>
          <p:spPr>
            <a:xfrm>
              <a:off x="762000" y="4286250"/>
              <a:ext cx="4114800" cy="419100"/>
            </a:xfrm>
            <a:prstGeom prst="plaque">
              <a:avLst>
                <a:gd name="adj" fmla="val 14000"/>
              </a:avLst>
            </a:prstGeom>
            <a:solidFill>
              <a:schemeClr val="accent1"/>
            </a:solidFill>
            <a:ln>
              <a:noFill/>
            </a:ln>
          </p:spPr>
        </p:sp>
        <p:sp>
          <p:nvSpPr>
            <p:cNvPr id="22" name="TextBox 22"/>
            <p:cNvSpPr txBox="1"/>
            <p:nvPr/>
          </p:nvSpPr>
          <p:spPr>
            <a:xfrm>
              <a:off x="1366266" y="4400550"/>
              <a:ext cx="2906268" cy="293370"/>
            </a:xfrm>
            <a:prstGeom prst="rect">
              <a:avLst/>
            </a:prstGeom>
            <a:noFill/>
            <a:ln>
              <a:noFill/>
            </a:ln>
          </p:spPr>
          <p:txBody>
            <a:bodyPr wrap="none" lIns="0" tIns="0" rIns="0" bIns="0" anchor="t" anchorCtr="0">
              <a:spAutoFit/>
            </a:bodyPr>
            <a:lstStyle/>
            <a:p>
              <a:pPr algn="ctr"/>
              <a:r>
                <a:rPr lang="en-GB" sz="1500" spc="150" dirty="0">
                  <a:solidFill>
                    <a:srgbClr val="FBF7F1"/>
                  </a:solidFill>
                  <a:latin typeface="Consolas"/>
                  <a:ea typeface="Consolas"/>
                  <a:cs typeface="Consolas"/>
                </a:rPr>
                <a:t>PROVEN · 41 CUSTOMERS</a:t>
              </a:r>
            </a:p>
          </p:txBody>
        </p:sp>
      </p:grpSp>
      <p:grpSp>
        <p:nvGrpSpPr>
          <p:cNvPr id="26" name="Group 26"/>
          <p:cNvGrpSpPr/>
          <p:nvPr/>
        </p:nvGrpSpPr>
        <p:grpSpPr>
          <a:xfrm>
            <a:off x="762000" y="4762500"/>
            <a:ext cx="6362700" cy="762000"/>
            <a:chOff x="762000" y="4762500"/>
            <a:chExt cx="6362700" cy="762000"/>
          </a:xfrm>
        </p:grpSpPr>
        <p:sp>
          <p:nvSpPr>
            <p:cNvPr id="24" name="Freeform 24"/>
            <p:cNvSpPr/>
            <p:nvPr/>
          </p:nvSpPr>
          <p:spPr>
            <a:xfrm>
              <a:off x="762000" y="4762500"/>
              <a:ext cx="6362700" cy="762000"/>
            </a:xfrm>
            <a:prstGeom prst="wedgeRectCallout">
              <a:avLst>
                <a:gd name="adj1" fmla="val 0"/>
                <a:gd name="adj2" fmla="val -100000"/>
              </a:avLst>
            </a:prstGeom>
            <a:noFill/>
            <a:ln w="14288">
              <a:solidFill>
                <a:schemeClr val="accent2"/>
              </a:solidFill>
            </a:ln>
          </p:spPr>
        </p:sp>
        <p:sp>
          <p:nvSpPr>
            <p:cNvPr id="25" name="TextBox 25"/>
            <p:cNvSpPr txBox="1"/>
            <p:nvPr/>
          </p:nvSpPr>
          <p:spPr>
            <a:xfrm>
              <a:off x="1059942" y="4921568"/>
              <a:ext cx="5385073"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The September 2025 inflection on the traction curve came from this channel:</a:t>
              </a:r>
              <a:br/>
              <a:r>
                <a:rPr lang="en-GB" sz="1350" dirty="0">
                  <a:solidFill>
                    <a:schemeClr val="dk1"/>
                  </a:solidFill>
                  <a:latin typeface="+mn-lt"/>
                  <a:ea typeface="+mn-ea"/>
                  <a:cs typeface="+mn-cs"/>
                </a:rPr>
                <a:t>17 of the 41 customers, at £2,900 acquisition cost against £6,400 direct.</a:t>
              </a:r>
            </a:p>
          </p:txBody>
        </p:sp>
      </p:grpSp>
      <p:grpSp>
        <p:nvGrpSpPr>
          <p:cNvPr id="47" name="Group 47"/>
          <p:cNvGrpSpPr/>
          <p:nvPr/>
        </p:nvGrpSpPr>
        <p:grpSpPr>
          <a:xfrm>
            <a:off x="7296538" y="1911668"/>
            <a:ext cx="3942962" cy="2645283"/>
            <a:chOff x="7296538" y="1911668"/>
            <a:chExt cx="3942962" cy="2645283"/>
          </a:xfrm>
        </p:grpSpPr>
        <p:grpSp>
          <p:nvGrpSpPr>
            <p:cNvPr id="34" name="Group 34"/>
            <p:cNvGrpSpPr/>
            <p:nvPr/>
          </p:nvGrpSpPr>
          <p:grpSpPr>
            <a:xfrm>
              <a:off x="8382000" y="2000250"/>
              <a:ext cx="2857500" cy="1914525"/>
              <a:chOff x="8382000" y="2000250"/>
              <a:chExt cx="2857500" cy="1914525"/>
            </a:xfrm>
          </p:grpSpPr>
          <p:sp>
            <p:nvSpPr>
              <p:cNvPr id="27" name="Line 27"/>
              <p:cNvSpPr/>
              <p:nvPr/>
            </p:nvSpPr>
            <p:spPr>
              <a:xfrm>
                <a:off x="8382000" y="2000250"/>
                <a:ext cx="2857500" cy="9525"/>
              </a:xfrm>
              <a:custGeom>
                <a:avLst/>
                <a:gdLst/>
                <a:ahLst/>
                <a:cxnLst/>
                <a:rect l="l" t="t" r="r" b="b"/>
                <a:pathLst>
                  <a:path w="2857500" h="9525">
                    <a:moveTo>
                      <a:pt x="0" y="0"/>
                    </a:moveTo>
                    <a:lnTo>
                      <a:pt x="2857500" y="0"/>
                    </a:lnTo>
                  </a:path>
                </a:pathLst>
              </a:custGeom>
              <a:noFill/>
              <a:ln w="9525">
                <a:solidFill>
                  <a:schemeClr val="accent6"/>
                </a:solidFill>
              </a:ln>
            </p:spPr>
          </p:sp>
          <p:sp>
            <p:nvSpPr>
              <p:cNvPr id="28" name="Line 28"/>
              <p:cNvSpPr/>
              <p:nvPr/>
            </p:nvSpPr>
            <p:spPr>
              <a:xfrm>
                <a:off x="8382000" y="2635282"/>
                <a:ext cx="2857500" cy="9525"/>
              </a:xfrm>
              <a:custGeom>
                <a:avLst/>
                <a:gdLst/>
                <a:ahLst/>
                <a:cxnLst/>
                <a:rect l="l" t="t" r="r" b="b"/>
                <a:pathLst>
                  <a:path w="2857500" h="9525">
                    <a:moveTo>
                      <a:pt x="0" y="0"/>
                    </a:moveTo>
                    <a:lnTo>
                      <a:pt x="2857500" y="0"/>
                    </a:lnTo>
                  </a:path>
                </a:pathLst>
              </a:custGeom>
              <a:noFill/>
              <a:ln w="9525">
                <a:solidFill>
                  <a:schemeClr val="accent6"/>
                </a:solidFill>
              </a:ln>
            </p:spPr>
          </p:sp>
          <p:sp>
            <p:nvSpPr>
              <p:cNvPr id="29" name="Line 29"/>
              <p:cNvSpPr/>
              <p:nvPr/>
            </p:nvSpPr>
            <p:spPr>
              <a:xfrm>
                <a:off x="8382000" y="3270218"/>
                <a:ext cx="2857500" cy="9525"/>
              </a:xfrm>
              <a:custGeom>
                <a:avLst/>
                <a:gdLst/>
                <a:ahLst/>
                <a:cxnLst/>
                <a:rect l="l" t="t" r="r" b="b"/>
                <a:pathLst>
                  <a:path w="2857500" h="9525">
                    <a:moveTo>
                      <a:pt x="0" y="0"/>
                    </a:moveTo>
                    <a:lnTo>
                      <a:pt x="2857500" y="0"/>
                    </a:lnTo>
                  </a:path>
                </a:pathLst>
              </a:custGeom>
              <a:noFill/>
              <a:ln w="9525">
                <a:solidFill>
                  <a:schemeClr val="accent6"/>
                </a:solidFill>
              </a:ln>
            </p:spPr>
          </p:sp>
          <p:sp>
            <p:nvSpPr>
              <p:cNvPr id="30" name="Line 30"/>
              <p:cNvSpPr/>
              <p:nvPr/>
            </p:nvSpPr>
            <p:spPr>
              <a:xfrm>
                <a:off x="8382000" y="2000250"/>
                <a:ext cx="9525" cy="1905000"/>
              </a:xfrm>
              <a:custGeom>
                <a:avLst/>
                <a:gdLst/>
                <a:ahLst/>
                <a:cxnLst/>
                <a:rect l="l" t="t" r="r" b="b"/>
                <a:pathLst>
                  <a:path w="9525" h="1905000">
                    <a:moveTo>
                      <a:pt x="0" y="0"/>
                    </a:moveTo>
                    <a:lnTo>
                      <a:pt x="0" y="1905000"/>
                    </a:lnTo>
                  </a:path>
                </a:pathLst>
              </a:custGeom>
              <a:noFill/>
              <a:ln w="19050">
                <a:solidFill>
                  <a:schemeClr val="accent1"/>
                </a:solidFill>
              </a:ln>
            </p:spPr>
          </p:sp>
          <p:sp>
            <p:nvSpPr>
              <p:cNvPr id="31" name="Line 31"/>
              <p:cNvSpPr/>
              <p:nvPr/>
            </p:nvSpPr>
            <p:spPr>
              <a:xfrm>
                <a:off x="8382000" y="3905250"/>
                <a:ext cx="2857500" cy="9525"/>
              </a:xfrm>
              <a:custGeom>
                <a:avLst/>
                <a:gdLst/>
                <a:ahLst/>
                <a:cxnLst/>
                <a:rect l="l" t="t" r="r" b="b"/>
                <a:pathLst>
                  <a:path w="2857500" h="9525">
                    <a:moveTo>
                      <a:pt x="0" y="0"/>
                    </a:moveTo>
                    <a:lnTo>
                      <a:pt x="2857500" y="0"/>
                    </a:lnTo>
                  </a:path>
                </a:pathLst>
              </a:custGeom>
              <a:noFill/>
              <a:ln w="19050">
                <a:solidFill>
                  <a:schemeClr val="accent1"/>
                </a:solidFill>
              </a:ln>
            </p:spPr>
          </p:sp>
          <p:sp>
            <p:nvSpPr>
              <p:cNvPr id="32" name="Rectangle 32"/>
              <p:cNvSpPr/>
              <p:nvPr/>
            </p:nvSpPr>
            <p:spPr>
              <a:xfrm>
                <a:off x="8648700" y="2381250"/>
                <a:ext cx="419100" cy="1524000"/>
              </a:xfrm>
              <a:prstGeom prst="rect">
                <a:avLst/>
              </a:prstGeom>
              <a:solidFill>
                <a:schemeClr val="accent1"/>
              </a:solidFill>
              <a:ln>
                <a:noFill/>
              </a:ln>
            </p:spPr>
          </p:sp>
          <p:sp>
            <p:nvSpPr>
              <p:cNvPr id="33" name="Rectangle 33"/>
              <p:cNvSpPr/>
              <p:nvPr/>
            </p:nvSpPr>
            <p:spPr>
              <a:xfrm>
                <a:off x="9601200" y="2825782"/>
                <a:ext cx="419100" cy="1079468"/>
              </a:xfrm>
              <a:prstGeom prst="rect">
                <a:avLst/>
              </a:prstGeom>
              <a:solidFill>
                <a:schemeClr val="accent2"/>
              </a:solidFill>
              <a:ln>
                <a:noFill/>
              </a:ln>
            </p:spPr>
          </p:sp>
        </p:grpSp>
        <p:sp>
          <p:nvSpPr>
            <p:cNvPr id="35" name="TextBox 35"/>
            <p:cNvSpPr txBox="1"/>
            <p:nvPr/>
          </p:nvSpPr>
          <p:spPr>
            <a:xfrm>
              <a:off x="8759288" y="2159318"/>
              <a:ext cx="197925"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24</a:t>
              </a:r>
            </a:p>
          </p:txBody>
        </p:sp>
        <p:sp>
          <p:nvSpPr>
            <p:cNvPr id="36" name="TextBox 36"/>
            <p:cNvSpPr txBox="1"/>
            <p:nvPr/>
          </p:nvSpPr>
          <p:spPr>
            <a:xfrm>
              <a:off x="9711788" y="2603849"/>
              <a:ext cx="197925"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17</a:t>
              </a:r>
            </a:p>
          </p:txBody>
        </p:sp>
        <p:sp>
          <p:nvSpPr>
            <p:cNvPr id="37" name="TextBox 37"/>
            <p:cNvSpPr txBox="1"/>
            <p:nvPr/>
          </p:nvSpPr>
          <p:spPr>
            <a:xfrm>
              <a:off x="10710340" y="3683318"/>
              <a:ext cx="105820"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0</a:t>
              </a:r>
            </a:p>
          </p:txBody>
        </p:sp>
        <p:sp>
          <p:nvSpPr>
            <p:cNvPr id="38" name="TextBox 38"/>
            <p:cNvSpPr txBox="1"/>
            <p:nvPr/>
          </p:nvSpPr>
          <p:spPr>
            <a:xfrm>
              <a:off x="8187788" y="3816668"/>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0</a:t>
              </a:r>
            </a:p>
          </p:txBody>
        </p:sp>
        <p:sp>
          <p:nvSpPr>
            <p:cNvPr id="39" name="TextBox 39"/>
            <p:cNvSpPr txBox="1"/>
            <p:nvPr/>
          </p:nvSpPr>
          <p:spPr>
            <a:xfrm>
              <a:off x="8095683" y="3181636"/>
              <a:ext cx="197925"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10</a:t>
              </a:r>
            </a:p>
          </p:txBody>
        </p:sp>
        <p:sp>
          <p:nvSpPr>
            <p:cNvPr id="40" name="TextBox 40"/>
            <p:cNvSpPr txBox="1"/>
            <p:nvPr/>
          </p:nvSpPr>
          <p:spPr>
            <a:xfrm>
              <a:off x="8095683" y="2546699"/>
              <a:ext cx="197925"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20</a:t>
              </a:r>
            </a:p>
          </p:txBody>
        </p:sp>
        <p:sp>
          <p:nvSpPr>
            <p:cNvPr id="41" name="TextBox 41"/>
            <p:cNvSpPr txBox="1"/>
            <p:nvPr/>
          </p:nvSpPr>
          <p:spPr>
            <a:xfrm>
              <a:off x="8095683" y="1911668"/>
              <a:ext cx="197925"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30</a:t>
              </a:r>
            </a:p>
          </p:txBody>
        </p:sp>
        <p:sp>
          <p:nvSpPr>
            <p:cNvPr id="42" name="TextBox 42"/>
            <p:cNvSpPr txBox="1"/>
            <p:nvPr/>
          </p:nvSpPr>
          <p:spPr>
            <a:xfrm>
              <a:off x="8652494" y="4023360"/>
              <a:ext cx="411513"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Direct</a:t>
              </a:r>
            </a:p>
          </p:txBody>
        </p:sp>
        <p:sp>
          <p:nvSpPr>
            <p:cNvPr id="43" name="TextBox 43"/>
            <p:cNvSpPr txBox="1"/>
            <p:nvPr/>
          </p:nvSpPr>
          <p:spPr>
            <a:xfrm>
              <a:off x="9346375" y="4023360"/>
              <a:ext cx="928750"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Manufacturer</a:t>
              </a:r>
            </a:p>
          </p:txBody>
        </p:sp>
        <p:sp>
          <p:nvSpPr>
            <p:cNvPr id="44" name="TextBox 44"/>
            <p:cNvSpPr txBox="1"/>
            <p:nvPr/>
          </p:nvSpPr>
          <p:spPr>
            <a:xfrm>
              <a:off x="10330083" y="4023360"/>
              <a:ext cx="866335"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Trade bodies</a:t>
              </a:r>
            </a:p>
          </p:txBody>
        </p:sp>
        <p:sp>
          <p:nvSpPr>
            <p:cNvPr id="45" name="TextBox 45"/>
            <p:cNvSpPr txBox="1"/>
            <p:nvPr/>
          </p:nvSpPr>
          <p:spPr>
            <a:xfrm>
              <a:off x="9500181" y="4292918"/>
              <a:ext cx="621137"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Channel</a:t>
              </a:r>
            </a:p>
          </p:txBody>
        </p:sp>
        <p:sp>
          <p:nvSpPr>
            <p:cNvPr id="46" name="TextBox 46"/>
            <p:cNvSpPr txBox="1"/>
            <p:nvPr/>
          </p:nvSpPr>
          <p:spPr>
            <a:xfrm rot="-5400000">
              <a:off x="7296538" y="2820734"/>
              <a:ext cx="1495793"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Customers acquired</a:t>
              </a:r>
            </a:p>
          </p:txBody>
        </p:sp>
      </p:grpSp>
      <p:grpSp>
        <p:nvGrpSpPr>
          <p:cNvPr id="49" name="Group 49"/>
          <p:cNvGrpSpPr/>
          <p:nvPr/>
        </p:nvGrpSpPr>
        <p:grpSpPr>
          <a:xfrm>
            <a:off x="603504" y="6233160"/>
            <a:ext cx="7607690" cy="234696"/>
            <a:chOff x="603504" y="6233160"/>
            <a:chExt cx="7607690" cy="234696"/>
          </a:xfrm>
        </p:grpSpPr>
        <p:sp>
          <p:nvSpPr>
            <p:cNvPr id="48" name="TextBox 48"/>
            <p:cNvSpPr txBox="1"/>
            <p:nvPr/>
          </p:nvSpPr>
          <p:spPr>
            <a:xfrm>
              <a:off x="603504" y="6233160"/>
              <a:ext cx="7607690"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Channel counts, cycle times and acquisition costs are illustrative. Segment basis: Nesta installer survey, 2026-09-10.</a:t>
              </a:r>
            </a:p>
          </p:txBody>
        </p:sp>
      </p:grpSp>
      <p:grpSp>
        <p:nvGrpSpPr>
          <p:cNvPr id="52" name="Group 52"/>
          <p:cNvGrpSpPr/>
          <p:nvPr/>
        </p:nvGrpSpPr>
        <p:grpSpPr>
          <a:xfrm>
            <a:off x="10325100" y="6238875"/>
            <a:ext cx="1257300" cy="234886"/>
            <a:chOff x="10325100" y="6238875"/>
            <a:chExt cx="1257300" cy="234886"/>
          </a:xfrm>
        </p:grpSpPr>
        <p:sp>
          <p:nvSpPr>
            <p:cNvPr id="50" name="Rectangle 50"/>
            <p:cNvSpPr/>
            <p:nvPr/>
          </p:nvSpPr>
          <p:spPr>
            <a:xfrm>
              <a:off x="10325100" y="6238875"/>
              <a:ext cx="1257300" cy="209550"/>
            </a:xfrm>
            <a:prstGeom prst="rect">
              <a:avLst/>
            </a:prstGeom>
            <a:noFill/>
            <a:ln w="9525">
              <a:solidFill>
                <a:schemeClr val="accent2"/>
              </a:solidFill>
            </a:ln>
          </p:spPr>
        </p:sp>
        <p:sp>
          <p:nvSpPr>
            <p:cNvPr id="51" name="TextBox 51"/>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8234150"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This rota ran by hand for nine years.</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10" name="Group 10"/>
          <p:cNvGrpSpPr/>
          <p:nvPr/>
        </p:nvGrpSpPr>
        <p:grpSpPr>
          <a:xfrm>
            <a:off x="602742" y="1714500"/>
            <a:ext cx="2733178" cy="3509201"/>
            <a:chOff x="602742" y="1714500"/>
            <a:chExt cx="2733178" cy="3509201"/>
          </a:xfrm>
        </p:grpSpPr>
        <p:sp>
          <p:nvSpPr>
            <p:cNvPr id="5" name="Freeform 5"/>
            <p:cNvSpPr/>
            <p:nvPr/>
          </p:nvSpPr>
          <p:spPr>
            <a:xfrm>
              <a:off x="1638300" y="1714500"/>
              <a:ext cx="1333500" cy="1333500"/>
            </a:xfrm>
            <a:prstGeom prst="hexagon">
              <a:avLst/>
            </a:prstGeom>
            <a:solidFill>
              <a:schemeClr val="lt2"/>
            </a:solidFill>
            <a:ln w="14288">
              <a:solidFill>
                <a:schemeClr val="accent1"/>
              </a:solidFill>
            </a:ln>
          </p:spPr>
        </p:sp>
        <p:sp>
          <p:nvSpPr>
            <p:cNvPr id="6" name="TextBox 6"/>
            <p:cNvSpPr txBox="1"/>
            <p:nvPr/>
          </p:nvSpPr>
          <p:spPr>
            <a:xfrm>
              <a:off x="1868996" y="2174558"/>
              <a:ext cx="872109" cy="616077"/>
            </a:xfrm>
            <a:prstGeom prst="rect">
              <a:avLst/>
            </a:prstGeom>
            <a:noFill/>
            <a:ln>
              <a:noFill/>
            </a:ln>
          </p:spPr>
          <p:txBody>
            <a:bodyPr wrap="none" lIns="0" tIns="0" rIns="0" bIns="0" anchor="t" anchorCtr="0">
              <a:spAutoFit/>
            </a:bodyPr>
            <a:lstStyle/>
            <a:p>
              <a:pPr algn="ctr"/>
              <a:r>
                <a:rPr lang="en-GB" sz="3150" dirty="0">
                  <a:solidFill>
                    <a:schemeClr val="accent1"/>
                  </a:solidFill>
                  <a:latin typeface="+mj-lt"/>
                  <a:ea typeface="+mj-ea"/>
                  <a:cs typeface="+mj-cs"/>
                </a:rPr>
                <a:t>MO</a:t>
              </a:r>
            </a:p>
          </p:txBody>
        </p:sp>
        <p:sp>
          <p:nvSpPr>
            <p:cNvPr id="7" name="TextBox 7"/>
            <p:cNvSpPr txBox="1"/>
            <p:nvPr/>
          </p:nvSpPr>
          <p:spPr>
            <a:xfrm>
              <a:off x="1274179" y="3208020"/>
              <a:ext cx="2061741" cy="469392"/>
            </a:xfrm>
            <a:prstGeom prst="rect">
              <a:avLst/>
            </a:prstGeom>
            <a:noFill/>
            <a:ln>
              <a:noFill/>
            </a:ln>
          </p:spPr>
          <p:txBody>
            <a:bodyPr wrap="none" lIns="0" tIns="0" rIns="0" bIns="0" anchor="t" anchorCtr="0">
              <a:spAutoFit/>
            </a:bodyPr>
            <a:lstStyle/>
            <a:p>
              <a:pPr algn="ctr"/>
              <a:r>
                <a:rPr lang="en-GB" sz="2400" dirty="0">
                  <a:solidFill>
                    <a:schemeClr val="accent1"/>
                  </a:solidFill>
                  <a:latin typeface="+mj-lt"/>
                  <a:ea typeface="+mj-ea"/>
                  <a:cs typeface="+mj-cs"/>
                </a:rPr>
                <a:t>Maya Oduya</a:t>
              </a:r>
            </a:p>
          </p:txBody>
        </p:sp>
        <p:sp>
          <p:nvSpPr>
            <p:cNvPr id="8" name="TextBox 8"/>
            <p:cNvSpPr txBox="1"/>
            <p:nvPr/>
          </p:nvSpPr>
          <p:spPr>
            <a:xfrm>
              <a:off x="2105477" y="3590925"/>
              <a:ext cx="399146" cy="293370"/>
            </a:xfrm>
            <a:prstGeom prst="rect">
              <a:avLst/>
            </a:prstGeom>
            <a:noFill/>
            <a:ln>
              <a:noFill/>
            </a:ln>
          </p:spPr>
          <p:txBody>
            <a:bodyPr wrap="none" lIns="0" tIns="0" rIns="0" bIns="0" anchor="t" anchorCtr="0">
              <a:spAutoFit/>
            </a:bodyPr>
            <a:lstStyle/>
            <a:p>
              <a:pPr algn="ctr"/>
              <a:r>
                <a:rPr lang="en-GB" sz="1500" spc="112" dirty="0">
                  <a:solidFill>
                    <a:schemeClr val="accent2"/>
                  </a:solidFill>
                  <a:latin typeface="Consolas"/>
                  <a:ea typeface="Consolas"/>
                  <a:cs typeface="Consolas"/>
                </a:rPr>
                <a:t>CEO</a:t>
              </a:r>
            </a:p>
          </p:txBody>
        </p:sp>
        <p:sp>
          <p:nvSpPr>
            <p:cNvPr id="9" name="TextBox 9"/>
            <p:cNvSpPr txBox="1"/>
            <p:nvPr/>
          </p:nvSpPr>
          <p:spPr>
            <a:xfrm>
              <a:off x="602742" y="4045268"/>
              <a:ext cx="2612504" cy="11784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Nine years operating a 40-engineer</a:t>
              </a:r>
              <a:br/>
              <a:r>
                <a:rPr lang="en-GB" sz="1350" dirty="0">
                  <a:solidFill>
                    <a:schemeClr val="dk1"/>
                  </a:solidFill>
                  <a:latin typeface="+mn-lt"/>
                  <a:ea typeface="+mn-ea"/>
                  <a:cs typeface="+mn-cs"/>
                </a:rPr>
                <a:t>heating contractor. Built and ran by</a:t>
              </a:r>
              <a:br/>
              <a:r>
                <a:rPr lang="en-GB" sz="1350" dirty="0">
                  <a:solidFill>
                    <a:schemeClr val="dk1"/>
                  </a:solidFill>
                  <a:latin typeface="+mn-lt"/>
                  <a:ea typeface="+mn-ea"/>
                  <a:cs typeface="+mn-cs"/>
                </a:rPr>
                <a:t>hand the rota that became Heatline's</a:t>
              </a:r>
              <a:br/>
              <a:r>
                <a:rPr lang="en-GB" sz="1350" dirty="0">
                  <a:solidFill>
                    <a:schemeClr val="dk1"/>
                  </a:solidFill>
                  <a:latin typeface="+mn-lt"/>
                  <a:ea typeface="+mn-ea"/>
                  <a:cs typeface="+mn-cs"/>
                </a:rPr>
                <a:t>first prototype. Owns the customer</a:t>
              </a:r>
              <a:br/>
              <a:r>
                <a:rPr lang="en-GB" sz="1350" dirty="0">
                  <a:solidFill>
                    <a:schemeClr val="dk1"/>
                  </a:solidFill>
                  <a:latin typeface="+mn-lt"/>
                  <a:ea typeface="+mn-ea"/>
                  <a:cs typeface="+mn-cs"/>
                </a:rPr>
                <a:t>definition of capacity.</a:t>
              </a:r>
            </a:p>
          </p:txBody>
        </p:sp>
      </p:grpSp>
      <p:grpSp>
        <p:nvGrpSpPr>
          <p:cNvPr id="16" name="Group 16"/>
          <p:cNvGrpSpPr/>
          <p:nvPr/>
        </p:nvGrpSpPr>
        <p:grpSpPr>
          <a:xfrm>
            <a:off x="4384167" y="1714500"/>
            <a:ext cx="2800325" cy="3280601"/>
            <a:chOff x="4384167" y="1714500"/>
            <a:chExt cx="2800325" cy="3280601"/>
          </a:xfrm>
        </p:grpSpPr>
        <p:sp>
          <p:nvSpPr>
            <p:cNvPr id="11" name="Freeform 11"/>
            <p:cNvSpPr/>
            <p:nvPr/>
          </p:nvSpPr>
          <p:spPr>
            <a:xfrm>
              <a:off x="5429250" y="1714500"/>
              <a:ext cx="1333500" cy="1333500"/>
            </a:xfrm>
            <a:prstGeom prst="hexagon">
              <a:avLst/>
            </a:prstGeom>
            <a:solidFill>
              <a:schemeClr val="lt2"/>
            </a:solidFill>
            <a:ln w="14288">
              <a:solidFill>
                <a:schemeClr val="accent1"/>
              </a:solidFill>
            </a:ln>
          </p:spPr>
        </p:sp>
        <p:sp>
          <p:nvSpPr>
            <p:cNvPr id="12" name="TextBox 12"/>
            <p:cNvSpPr txBox="1"/>
            <p:nvPr/>
          </p:nvSpPr>
          <p:spPr>
            <a:xfrm>
              <a:off x="5771960" y="2174558"/>
              <a:ext cx="648081" cy="616077"/>
            </a:xfrm>
            <a:prstGeom prst="rect">
              <a:avLst/>
            </a:prstGeom>
            <a:noFill/>
            <a:ln>
              <a:noFill/>
            </a:ln>
          </p:spPr>
          <p:txBody>
            <a:bodyPr wrap="none" lIns="0" tIns="0" rIns="0" bIns="0" anchor="t" anchorCtr="0">
              <a:spAutoFit/>
            </a:bodyPr>
            <a:lstStyle/>
            <a:p>
              <a:pPr algn="ctr"/>
              <a:r>
                <a:rPr lang="en-GB" sz="3150" dirty="0">
                  <a:solidFill>
                    <a:schemeClr val="accent1"/>
                  </a:solidFill>
                  <a:latin typeface="+mj-lt"/>
                  <a:ea typeface="+mj-ea"/>
                  <a:cs typeface="+mj-cs"/>
                </a:rPr>
                <a:t>TB</a:t>
              </a:r>
            </a:p>
          </p:txBody>
        </p:sp>
        <p:sp>
          <p:nvSpPr>
            <p:cNvPr id="13" name="TextBox 13"/>
            <p:cNvSpPr txBox="1"/>
            <p:nvPr/>
          </p:nvSpPr>
          <p:spPr>
            <a:xfrm>
              <a:off x="5007508" y="3208020"/>
              <a:ext cx="2176984" cy="469392"/>
            </a:xfrm>
            <a:prstGeom prst="rect">
              <a:avLst/>
            </a:prstGeom>
            <a:noFill/>
            <a:ln>
              <a:noFill/>
            </a:ln>
          </p:spPr>
          <p:txBody>
            <a:bodyPr wrap="none" lIns="0" tIns="0" rIns="0" bIns="0" anchor="t" anchorCtr="0">
              <a:spAutoFit/>
            </a:bodyPr>
            <a:lstStyle/>
            <a:p>
              <a:pPr algn="ctr"/>
              <a:r>
                <a:rPr lang="en-GB" sz="2400" dirty="0">
                  <a:solidFill>
                    <a:schemeClr val="accent1"/>
                  </a:solidFill>
                  <a:latin typeface="+mj-lt"/>
                  <a:ea typeface="+mj-ea"/>
                  <a:cs typeface="+mj-cs"/>
                </a:rPr>
                <a:t>Tom Brenner</a:t>
              </a:r>
            </a:p>
          </p:txBody>
        </p:sp>
        <p:sp>
          <p:nvSpPr>
            <p:cNvPr id="14" name="TextBox 14"/>
            <p:cNvSpPr txBox="1"/>
            <p:nvPr/>
          </p:nvSpPr>
          <p:spPr>
            <a:xfrm>
              <a:off x="5896427" y="3590925"/>
              <a:ext cx="399146" cy="293370"/>
            </a:xfrm>
            <a:prstGeom prst="rect">
              <a:avLst/>
            </a:prstGeom>
            <a:noFill/>
            <a:ln>
              <a:noFill/>
            </a:ln>
          </p:spPr>
          <p:txBody>
            <a:bodyPr wrap="none" lIns="0" tIns="0" rIns="0" bIns="0" anchor="t" anchorCtr="0">
              <a:spAutoFit/>
            </a:bodyPr>
            <a:lstStyle/>
            <a:p>
              <a:pPr algn="ctr"/>
              <a:r>
                <a:rPr lang="en-GB" sz="1500" spc="112" dirty="0">
                  <a:solidFill>
                    <a:schemeClr val="accent2"/>
                  </a:solidFill>
                  <a:latin typeface="Consolas"/>
                  <a:ea typeface="Consolas"/>
                  <a:cs typeface="Consolas"/>
                </a:rPr>
                <a:t>CTO</a:t>
              </a:r>
            </a:p>
          </p:txBody>
        </p:sp>
        <p:sp>
          <p:nvSpPr>
            <p:cNvPr id="15" name="TextBox 15"/>
            <p:cNvSpPr txBox="1"/>
            <p:nvPr/>
          </p:nvSpPr>
          <p:spPr>
            <a:xfrm>
              <a:off x="4384167" y="4045268"/>
              <a:ext cx="2295544" cy="9498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Eleven years building constraint-</a:t>
              </a:r>
              <a:br/>
              <a:r>
                <a:rPr lang="en-GB" sz="1350" dirty="0">
                  <a:solidFill>
                    <a:schemeClr val="dk1"/>
                  </a:solidFill>
                  <a:latin typeface="+mn-lt"/>
                  <a:ea typeface="+mn-ea"/>
                  <a:cs typeface="+mn-cs"/>
                </a:rPr>
                <a:t>solver scheduling for logistics</a:t>
              </a:r>
              <a:br/>
              <a:r>
                <a:rPr lang="en-GB" sz="1350" dirty="0">
                  <a:solidFill>
                    <a:schemeClr val="dk1"/>
                  </a:solidFill>
                  <a:latin typeface="+mn-lt"/>
                  <a:ea typeface="+mn-ea"/>
                  <a:cs typeface="+mn-cs"/>
                </a:rPr>
                <a:t>fleets. Owns the planner and the</a:t>
              </a:r>
              <a:br/>
              <a:r>
                <a:rPr lang="en-GB" sz="1350" dirty="0">
                  <a:solidFill>
                    <a:schemeClr val="dk1"/>
                  </a:solidFill>
                  <a:latin typeface="+mn-lt"/>
                  <a:ea typeface="+mn-ea"/>
                  <a:cs typeface="+mn-cs"/>
                </a:rPr>
                <a:t>solver.</a:t>
              </a:r>
            </a:p>
          </p:txBody>
        </p:sp>
      </p:grpSp>
      <p:grpSp>
        <p:nvGrpSpPr>
          <p:cNvPr id="22" name="Group 22"/>
          <p:cNvGrpSpPr/>
          <p:nvPr/>
        </p:nvGrpSpPr>
        <p:grpSpPr>
          <a:xfrm>
            <a:off x="8165592" y="1714500"/>
            <a:ext cx="2777718" cy="3509201"/>
            <a:chOff x="8165592" y="1714500"/>
            <a:chExt cx="2777718" cy="3509201"/>
          </a:xfrm>
        </p:grpSpPr>
        <p:sp>
          <p:nvSpPr>
            <p:cNvPr id="17" name="Freeform 17"/>
            <p:cNvSpPr/>
            <p:nvPr/>
          </p:nvSpPr>
          <p:spPr>
            <a:xfrm>
              <a:off x="9210675" y="1714500"/>
              <a:ext cx="1333500" cy="1333500"/>
            </a:xfrm>
            <a:prstGeom prst="hexagon">
              <a:avLst/>
            </a:prstGeom>
            <a:solidFill>
              <a:schemeClr val="lt2"/>
            </a:solidFill>
            <a:ln w="14288">
              <a:solidFill>
                <a:schemeClr val="accent1"/>
              </a:solidFill>
            </a:ln>
          </p:spPr>
        </p:sp>
        <p:sp>
          <p:nvSpPr>
            <p:cNvPr id="18" name="TextBox 18"/>
            <p:cNvSpPr txBox="1"/>
            <p:nvPr/>
          </p:nvSpPr>
          <p:spPr>
            <a:xfrm>
              <a:off x="9553384" y="2174558"/>
              <a:ext cx="648081" cy="616077"/>
            </a:xfrm>
            <a:prstGeom prst="rect">
              <a:avLst/>
            </a:prstGeom>
            <a:noFill/>
            <a:ln>
              <a:noFill/>
            </a:ln>
          </p:spPr>
          <p:txBody>
            <a:bodyPr wrap="none" lIns="0" tIns="0" rIns="0" bIns="0" anchor="t" anchorCtr="0">
              <a:spAutoFit/>
            </a:bodyPr>
            <a:lstStyle/>
            <a:p>
              <a:pPr algn="ctr"/>
              <a:r>
                <a:rPr lang="en-GB" sz="3150" dirty="0">
                  <a:solidFill>
                    <a:schemeClr val="accent1"/>
                  </a:solidFill>
                  <a:latin typeface="+mj-lt"/>
                  <a:ea typeface="+mj-ea"/>
                  <a:cs typeface="+mj-cs"/>
                </a:rPr>
                <a:t>PR</a:t>
              </a:r>
            </a:p>
          </p:txBody>
        </p:sp>
        <p:sp>
          <p:nvSpPr>
            <p:cNvPr id="19" name="TextBox 19"/>
            <p:cNvSpPr txBox="1"/>
            <p:nvPr/>
          </p:nvSpPr>
          <p:spPr>
            <a:xfrm>
              <a:off x="8833779" y="3208020"/>
              <a:ext cx="2087292" cy="469392"/>
            </a:xfrm>
            <a:prstGeom prst="rect">
              <a:avLst/>
            </a:prstGeom>
            <a:noFill/>
            <a:ln>
              <a:noFill/>
            </a:ln>
          </p:spPr>
          <p:txBody>
            <a:bodyPr wrap="none" lIns="0" tIns="0" rIns="0" bIns="0" anchor="t" anchorCtr="0">
              <a:spAutoFit/>
            </a:bodyPr>
            <a:lstStyle/>
            <a:p>
              <a:pPr algn="ctr"/>
              <a:r>
                <a:rPr lang="en-GB" sz="2400" dirty="0">
                  <a:solidFill>
                    <a:schemeClr val="accent1"/>
                  </a:solidFill>
                  <a:latin typeface="+mj-lt"/>
                  <a:ea typeface="+mj-ea"/>
                  <a:cs typeface="+mj-cs"/>
                </a:rPr>
                <a:t>Priya Raman</a:t>
              </a:r>
            </a:p>
          </p:txBody>
        </p:sp>
        <p:sp>
          <p:nvSpPr>
            <p:cNvPr id="20" name="TextBox 20"/>
            <p:cNvSpPr txBox="1"/>
            <p:nvPr/>
          </p:nvSpPr>
          <p:spPr>
            <a:xfrm>
              <a:off x="8811539" y="3590925"/>
              <a:ext cx="2131771" cy="293370"/>
            </a:xfrm>
            <a:prstGeom prst="rect">
              <a:avLst/>
            </a:prstGeom>
            <a:noFill/>
            <a:ln>
              <a:noFill/>
            </a:ln>
          </p:spPr>
          <p:txBody>
            <a:bodyPr wrap="none" lIns="0" tIns="0" rIns="0" bIns="0" anchor="t" anchorCtr="0">
              <a:spAutoFit/>
            </a:bodyPr>
            <a:lstStyle/>
            <a:p>
              <a:pPr algn="ctr"/>
              <a:r>
                <a:rPr lang="en-GB" sz="1500" spc="112" dirty="0">
                  <a:solidFill>
                    <a:schemeClr val="accent2"/>
                  </a:solidFill>
                  <a:latin typeface="Consolas"/>
                  <a:ea typeface="Consolas"/>
                  <a:cs typeface="Consolas"/>
                </a:rPr>
                <a:t>HEAD OF CUSTOMER</a:t>
              </a:r>
            </a:p>
          </p:txBody>
        </p:sp>
        <p:sp>
          <p:nvSpPr>
            <p:cNvPr id="21" name="TextBox 21"/>
            <p:cNvSpPr txBox="1"/>
            <p:nvPr/>
          </p:nvSpPr>
          <p:spPr>
            <a:xfrm>
              <a:off x="8165592" y="4045268"/>
              <a:ext cx="2554091" cy="11784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Trained more than 400 engineers on</a:t>
              </a:r>
              <a:br/>
              <a:r>
                <a:rPr lang="en-GB" sz="1350" dirty="0">
                  <a:solidFill>
                    <a:schemeClr val="dk1"/>
                  </a:solidFill>
                  <a:latin typeface="+mn-lt"/>
                  <a:ea typeface="+mn-ea"/>
                  <a:cs typeface="+mn-cs"/>
                </a:rPr>
                <a:t>heat-pump commissioning at a</a:t>
              </a:r>
              <a:br/>
              <a:r>
                <a:rPr lang="en-GB" sz="1350" dirty="0">
                  <a:solidFill>
                    <a:schemeClr val="dk1"/>
                  </a:solidFill>
                  <a:latin typeface="+mn-lt"/>
                  <a:ea typeface="+mn-ea"/>
                  <a:cs typeface="+mn-cs"/>
                </a:rPr>
                <a:t>national training provider. Owns</a:t>
              </a:r>
              <a:br/>
              <a:r>
                <a:rPr lang="en-GB" sz="1350" dirty="0">
                  <a:solidFill>
                    <a:schemeClr val="dk1"/>
                  </a:solidFill>
                  <a:latin typeface="+mn-lt"/>
                  <a:ea typeface="+mn-ea"/>
                  <a:cs typeface="+mn-cs"/>
                </a:rPr>
                <a:t>accreditation modelling and</a:t>
              </a:r>
              <a:br/>
              <a:r>
                <a:rPr lang="en-GB" sz="1350" dirty="0">
                  <a:solidFill>
                    <a:schemeClr val="dk1"/>
                  </a:solidFill>
                  <a:latin typeface="+mn-lt"/>
                  <a:ea typeface="+mn-ea"/>
                  <a:cs typeface="+mn-cs"/>
                </a:rPr>
                <a:t>onboarding.</a:t>
              </a:r>
            </a:p>
          </p:txBody>
        </p:sp>
      </p:grpSp>
      <p:grpSp>
        <p:nvGrpSpPr>
          <p:cNvPr id="25" name="Group 25"/>
          <p:cNvGrpSpPr/>
          <p:nvPr/>
        </p:nvGrpSpPr>
        <p:grpSpPr>
          <a:xfrm>
            <a:off x="602742" y="5486400"/>
            <a:ext cx="10979658" cy="404051"/>
            <a:chOff x="602742" y="5486400"/>
            <a:chExt cx="10979658" cy="404051"/>
          </a:xfrm>
        </p:grpSpPr>
        <p:sp>
          <p:nvSpPr>
            <p:cNvPr id="23" name="Line 23"/>
            <p:cNvSpPr/>
            <p:nvPr/>
          </p:nvSpPr>
          <p:spPr>
            <a:xfrm>
              <a:off x="609600" y="54864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4" name="TextBox 24"/>
            <p:cNvSpPr txBox="1"/>
            <p:nvPr/>
          </p:nvSpPr>
          <p:spPr>
            <a:xfrm>
              <a:off x="602742" y="5626418"/>
              <a:ext cx="7743873"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Advisor: a former operations director of a national installer network, unnamed here pending permission.</a:t>
              </a:r>
            </a:p>
          </p:txBody>
        </p:sp>
      </p:grpSp>
      <p:grpSp>
        <p:nvGrpSpPr>
          <p:cNvPr id="27" name="Group 27"/>
          <p:cNvGrpSpPr/>
          <p:nvPr/>
        </p:nvGrpSpPr>
        <p:grpSpPr>
          <a:xfrm>
            <a:off x="603504" y="6233160"/>
            <a:ext cx="7245184" cy="234696"/>
            <a:chOff x="603504" y="6233160"/>
            <a:chExt cx="7245184" cy="234696"/>
          </a:xfrm>
        </p:grpSpPr>
        <p:sp>
          <p:nvSpPr>
            <p:cNvPr id="26" name="TextBox 26"/>
            <p:cNvSpPr txBox="1"/>
            <p:nvPr/>
          </p:nvSpPr>
          <p:spPr>
            <a:xfrm>
              <a:off x="603504" y="6233160"/>
              <a:ext cx="7245184"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Heatline's team is fictional; no real person is depicted or named. Portraits are native shapes, not photographs.</a:t>
              </a:r>
            </a:p>
          </p:txBody>
        </p:sp>
      </p:grpSp>
      <p:grpSp>
        <p:nvGrpSpPr>
          <p:cNvPr id="30" name="Group 30"/>
          <p:cNvGrpSpPr/>
          <p:nvPr/>
        </p:nvGrpSpPr>
        <p:grpSpPr>
          <a:xfrm>
            <a:off x="10325100" y="6238875"/>
            <a:ext cx="1257300" cy="234886"/>
            <a:chOff x="10325100" y="6238875"/>
            <a:chExt cx="1257300" cy="234886"/>
          </a:xfrm>
        </p:grpSpPr>
        <p:sp>
          <p:nvSpPr>
            <p:cNvPr id="28" name="Rectangle 28"/>
            <p:cNvSpPr/>
            <p:nvPr/>
          </p:nvSpPr>
          <p:spPr>
            <a:xfrm>
              <a:off x="10325100" y="6238875"/>
              <a:ext cx="1257300" cy="209550"/>
            </a:xfrm>
            <a:prstGeom prst="rect">
              <a:avLst/>
            </a:prstGeom>
            <a:noFill/>
            <a:ln w="9525">
              <a:solidFill>
                <a:schemeClr val="accent2"/>
              </a:solidFill>
            </a:ln>
          </p:spPr>
        </p:sp>
        <p:sp>
          <p:nvSpPr>
            <p:cNvPr id="29" name="TextBox 29"/>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400"/>
                                        <p:tgtEl>
                                          <p:spTgt spid="10"/>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400"/>
                                        <p:tgtEl>
                                          <p:spTgt spid="16"/>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400"/>
                                        <p:tgtEl>
                                          <p:spTgt spid="22"/>
                                        </p:tgtEl>
                                      </p:cBhvr>
                                    </p:animEffect>
                                  </p:childTnLst>
                                </p:cTn>
                              </p:par>
                            </p:childTnLst>
                          </p:cTn>
                        </p:par>
                        <p:par>
                          <p:cTn id="20" fill="hold">
                            <p:stCondLst>
                              <p:cond delay="31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7085179"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Expansion seats carry the plan.</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49" name="Group 49"/>
          <p:cNvGrpSpPr/>
          <p:nvPr/>
        </p:nvGrpSpPr>
        <p:grpSpPr>
          <a:xfrm>
            <a:off x="469620" y="1905000"/>
            <a:ext cx="6388380" cy="3890201"/>
            <a:chOff x="469620" y="1905000"/>
            <a:chExt cx="6388380" cy="3890201"/>
          </a:xfrm>
        </p:grpSpPr>
        <p:grpSp>
          <p:nvGrpSpPr>
            <p:cNvPr id="24" name="Group 24"/>
            <p:cNvGrpSpPr/>
            <p:nvPr/>
          </p:nvGrpSpPr>
          <p:grpSpPr>
            <a:xfrm>
              <a:off x="1524000" y="1905000"/>
              <a:ext cx="5334000" cy="3238500"/>
              <a:chOff x="1524000" y="1905000"/>
              <a:chExt cx="5334000" cy="3238500"/>
            </a:xfrm>
          </p:grpSpPr>
          <p:sp>
            <p:nvSpPr>
              <p:cNvPr id="5" name="Line 5"/>
              <p:cNvSpPr/>
              <p:nvPr/>
            </p:nvSpPr>
            <p:spPr>
              <a:xfrm>
                <a:off x="1524000" y="2164747"/>
                <a:ext cx="5334000" cy="9525"/>
              </a:xfrm>
              <a:custGeom>
                <a:avLst/>
                <a:gdLst/>
                <a:ahLst/>
                <a:cxnLst/>
                <a:rect l="l" t="t" r="r" b="b"/>
                <a:pathLst>
                  <a:path w="5334000" h="9525">
                    <a:moveTo>
                      <a:pt x="0" y="0"/>
                    </a:moveTo>
                    <a:lnTo>
                      <a:pt x="5334000" y="0"/>
                    </a:lnTo>
                  </a:path>
                </a:pathLst>
              </a:custGeom>
              <a:noFill/>
              <a:ln w="9525">
                <a:solidFill>
                  <a:schemeClr val="accent6"/>
                </a:solidFill>
              </a:ln>
            </p:spPr>
          </p:sp>
          <p:sp>
            <p:nvSpPr>
              <p:cNvPr id="6" name="Line 6"/>
              <p:cNvSpPr/>
              <p:nvPr/>
            </p:nvSpPr>
            <p:spPr>
              <a:xfrm>
                <a:off x="1524000" y="2684336"/>
                <a:ext cx="5334000" cy="9525"/>
              </a:xfrm>
              <a:custGeom>
                <a:avLst/>
                <a:gdLst/>
                <a:ahLst/>
                <a:cxnLst/>
                <a:rect l="l" t="t" r="r" b="b"/>
                <a:pathLst>
                  <a:path w="5334000" h="9525">
                    <a:moveTo>
                      <a:pt x="0" y="0"/>
                    </a:moveTo>
                    <a:lnTo>
                      <a:pt x="5334000" y="0"/>
                    </a:lnTo>
                  </a:path>
                </a:pathLst>
              </a:custGeom>
              <a:noFill/>
              <a:ln w="9525">
                <a:solidFill>
                  <a:schemeClr val="accent6"/>
                </a:solidFill>
              </a:ln>
            </p:spPr>
          </p:sp>
          <p:sp>
            <p:nvSpPr>
              <p:cNvPr id="7" name="Line 7"/>
              <p:cNvSpPr/>
              <p:nvPr/>
            </p:nvSpPr>
            <p:spPr>
              <a:xfrm>
                <a:off x="1524000" y="3203829"/>
                <a:ext cx="5334000" cy="9525"/>
              </a:xfrm>
              <a:custGeom>
                <a:avLst/>
                <a:gdLst/>
                <a:ahLst/>
                <a:cxnLst/>
                <a:rect l="l" t="t" r="r" b="b"/>
                <a:pathLst>
                  <a:path w="5334000" h="9525">
                    <a:moveTo>
                      <a:pt x="0" y="0"/>
                    </a:moveTo>
                    <a:lnTo>
                      <a:pt x="5334000" y="0"/>
                    </a:lnTo>
                  </a:path>
                </a:pathLst>
              </a:custGeom>
              <a:noFill/>
              <a:ln w="9525">
                <a:solidFill>
                  <a:schemeClr val="accent6"/>
                </a:solidFill>
              </a:ln>
            </p:spPr>
          </p:sp>
          <p:sp>
            <p:nvSpPr>
              <p:cNvPr id="8" name="Line 8"/>
              <p:cNvSpPr/>
              <p:nvPr/>
            </p:nvSpPr>
            <p:spPr>
              <a:xfrm>
                <a:off x="1524000" y="3723418"/>
                <a:ext cx="5334000" cy="9525"/>
              </a:xfrm>
              <a:custGeom>
                <a:avLst/>
                <a:gdLst/>
                <a:ahLst/>
                <a:cxnLst/>
                <a:rect l="l" t="t" r="r" b="b"/>
                <a:pathLst>
                  <a:path w="5334000" h="9525">
                    <a:moveTo>
                      <a:pt x="0" y="0"/>
                    </a:moveTo>
                    <a:lnTo>
                      <a:pt x="5334000" y="0"/>
                    </a:lnTo>
                  </a:path>
                </a:pathLst>
              </a:custGeom>
              <a:noFill/>
              <a:ln w="9525">
                <a:solidFill>
                  <a:schemeClr val="accent6"/>
                </a:solidFill>
              </a:ln>
            </p:spPr>
          </p:sp>
          <p:sp>
            <p:nvSpPr>
              <p:cNvPr id="9" name="Line 9"/>
              <p:cNvSpPr/>
              <p:nvPr/>
            </p:nvSpPr>
            <p:spPr>
              <a:xfrm>
                <a:off x="1524000" y="4242911"/>
                <a:ext cx="5334000" cy="9525"/>
              </a:xfrm>
              <a:custGeom>
                <a:avLst/>
                <a:gdLst/>
                <a:ahLst/>
                <a:cxnLst/>
                <a:rect l="l" t="t" r="r" b="b"/>
                <a:pathLst>
                  <a:path w="5334000" h="9525">
                    <a:moveTo>
                      <a:pt x="0" y="0"/>
                    </a:moveTo>
                    <a:lnTo>
                      <a:pt x="5334000" y="0"/>
                    </a:lnTo>
                  </a:path>
                </a:pathLst>
              </a:custGeom>
              <a:noFill/>
              <a:ln w="9525">
                <a:solidFill>
                  <a:schemeClr val="accent6"/>
                </a:solidFill>
              </a:ln>
            </p:spPr>
          </p:sp>
          <p:sp>
            <p:nvSpPr>
              <p:cNvPr id="10" name="Line 10"/>
              <p:cNvSpPr/>
              <p:nvPr/>
            </p:nvSpPr>
            <p:spPr>
              <a:xfrm>
                <a:off x="1524000" y="1905000"/>
                <a:ext cx="9525" cy="2857500"/>
              </a:xfrm>
              <a:custGeom>
                <a:avLst/>
                <a:gdLst/>
                <a:ahLst/>
                <a:cxnLst/>
                <a:rect l="l" t="t" r="r" b="b"/>
                <a:pathLst>
                  <a:path w="9525" h="2857500">
                    <a:moveTo>
                      <a:pt x="0" y="0"/>
                    </a:moveTo>
                    <a:lnTo>
                      <a:pt x="0" y="2857500"/>
                    </a:lnTo>
                  </a:path>
                </a:pathLst>
              </a:custGeom>
              <a:noFill/>
              <a:ln w="19050">
                <a:solidFill>
                  <a:schemeClr val="accent1"/>
                </a:solidFill>
              </a:ln>
            </p:spPr>
          </p:sp>
          <p:sp>
            <p:nvSpPr>
              <p:cNvPr id="11" name="Line 11"/>
              <p:cNvSpPr/>
              <p:nvPr/>
            </p:nvSpPr>
            <p:spPr>
              <a:xfrm>
                <a:off x="1524000" y="4762500"/>
                <a:ext cx="5334000" cy="9525"/>
              </a:xfrm>
              <a:custGeom>
                <a:avLst/>
                <a:gdLst/>
                <a:ahLst/>
                <a:cxnLst/>
                <a:rect l="l" t="t" r="r" b="b"/>
                <a:pathLst>
                  <a:path w="5334000" h="9525">
                    <a:moveTo>
                      <a:pt x="0" y="0"/>
                    </a:moveTo>
                    <a:lnTo>
                      <a:pt x="5334000" y="0"/>
                    </a:lnTo>
                  </a:path>
                </a:pathLst>
              </a:custGeom>
              <a:noFill/>
              <a:ln w="19050">
                <a:solidFill>
                  <a:schemeClr val="accent1"/>
                </a:solidFill>
              </a:ln>
            </p:spPr>
          </p:sp>
          <p:sp>
            <p:nvSpPr>
              <p:cNvPr id="12" name="Rectangle 12"/>
              <p:cNvSpPr/>
              <p:nvPr/>
            </p:nvSpPr>
            <p:spPr>
              <a:xfrm>
                <a:off x="1857375" y="4601432"/>
                <a:ext cx="666750" cy="161068"/>
              </a:xfrm>
              <a:prstGeom prst="rect">
                <a:avLst/>
              </a:prstGeom>
              <a:solidFill>
                <a:schemeClr val="accent1"/>
              </a:solidFill>
              <a:ln>
                <a:noFill/>
              </a:ln>
            </p:spPr>
          </p:sp>
          <p:sp>
            <p:nvSpPr>
              <p:cNvPr id="13" name="Rectangle 13"/>
              <p:cNvSpPr/>
              <p:nvPr/>
            </p:nvSpPr>
            <p:spPr>
              <a:xfrm>
                <a:off x="1857375" y="4520946"/>
                <a:ext cx="666750" cy="80486"/>
              </a:xfrm>
              <a:prstGeom prst="rect">
                <a:avLst/>
              </a:prstGeom>
              <a:solidFill>
                <a:schemeClr val="accent2"/>
              </a:solidFill>
              <a:ln>
                <a:noFill/>
              </a:ln>
            </p:spPr>
          </p:sp>
          <p:sp>
            <p:nvSpPr>
              <p:cNvPr id="14" name="Rectangle 14"/>
              <p:cNvSpPr/>
              <p:nvPr/>
            </p:nvSpPr>
            <p:spPr>
              <a:xfrm>
                <a:off x="3190875" y="4385786"/>
                <a:ext cx="666750" cy="376714"/>
              </a:xfrm>
              <a:prstGeom prst="rect">
                <a:avLst/>
              </a:prstGeom>
              <a:solidFill>
                <a:schemeClr val="accent1"/>
              </a:solidFill>
              <a:ln>
                <a:noFill/>
              </a:ln>
            </p:spPr>
          </p:sp>
          <p:sp>
            <p:nvSpPr>
              <p:cNvPr id="15" name="Rectangle 15"/>
              <p:cNvSpPr/>
              <p:nvPr/>
            </p:nvSpPr>
            <p:spPr>
              <a:xfrm>
                <a:off x="3190875" y="4198810"/>
                <a:ext cx="666750" cy="186976"/>
              </a:xfrm>
              <a:prstGeom prst="rect">
                <a:avLst/>
              </a:prstGeom>
              <a:solidFill>
                <a:schemeClr val="accent2"/>
              </a:solidFill>
              <a:ln>
                <a:noFill/>
              </a:ln>
            </p:spPr>
          </p:sp>
          <p:sp>
            <p:nvSpPr>
              <p:cNvPr id="16" name="Rectangle 16"/>
              <p:cNvSpPr/>
              <p:nvPr/>
            </p:nvSpPr>
            <p:spPr>
              <a:xfrm>
                <a:off x="3190875" y="4152043"/>
                <a:ext cx="666750" cy="46768"/>
              </a:xfrm>
              <a:prstGeom prst="rect">
                <a:avLst/>
              </a:prstGeom>
              <a:solidFill>
                <a:schemeClr val="accent3"/>
              </a:solidFill>
              <a:ln>
                <a:noFill/>
              </a:ln>
            </p:spPr>
          </p:sp>
          <p:sp>
            <p:nvSpPr>
              <p:cNvPr id="17" name="Rectangle 17"/>
              <p:cNvSpPr/>
              <p:nvPr/>
            </p:nvSpPr>
            <p:spPr>
              <a:xfrm>
                <a:off x="4524375" y="4009168"/>
                <a:ext cx="666750" cy="753332"/>
              </a:xfrm>
              <a:prstGeom prst="rect">
                <a:avLst/>
              </a:prstGeom>
              <a:solidFill>
                <a:schemeClr val="accent1"/>
              </a:solidFill>
              <a:ln>
                <a:noFill/>
              </a:ln>
            </p:spPr>
          </p:sp>
          <p:sp>
            <p:nvSpPr>
              <p:cNvPr id="18" name="Rectangle 18"/>
              <p:cNvSpPr/>
              <p:nvPr/>
            </p:nvSpPr>
            <p:spPr>
              <a:xfrm>
                <a:off x="4524375" y="3557111"/>
                <a:ext cx="666750" cy="452056"/>
              </a:xfrm>
              <a:prstGeom prst="rect">
                <a:avLst/>
              </a:prstGeom>
              <a:solidFill>
                <a:schemeClr val="accent2"/>
              </a:solidFill>
              <a:ln>
                <a:noFill/>
              </a:ln>
            </p:spPr>
          </p:sp>
          <p:sp>
            <p:nvSpPr>
              <p:cNvPr id="19" name="Rectangle 19"/>
              <p:cNvSpPr/>
              <p:nvPr/>
            </p:nvSpPr>
            <p:spPr>
              <a:xfrm>
                <a:off x="4524375" y="3385661"/>
                <a:ext cx="666750" cy="171450"/>
              </a:xfrm>
              <a:prstGeom prst="rect">
                <a:avLst/>
              </a:prstGeom>
              <a:solidFill>
                <a:schemeClr val="accent3"/>
              </a:solidFill>
              <a:ln>
                <a:noFill/>
              </a:ln>
            </p:spPr>
          </p:sp>
          <p:sp>
            <p:nvSpPr>
              <p:cNvPr id="20" name="Rectangle 20"/>
              <p:cNvSpPr/>
              <p:nvPr/>
            </p:nvSpPr>
            <p:spPr>
              <a:xfrm>
                <a:off x="5857875" y="3515582"/>
                <a:ext cx="666750" cy="1246918"/>
              </a:xfrm>
              <a:prstGeom prst="rect">
                <a:avLst/>
              </a:prstGeom>
              <a:solidFill>
                <a:schemeClr val="accent1"/>
              </a:solidFill>
              <a:ln>
                <a:noFill/>
              </a:ln>
            </p:spPr>
          </p:sp>
          <p:sp>
            <p:nvSpPr>
              <p:cNvPr id="21" name="Rectangle 21"/>
              <p:cNvSpPr/>
              <p:nvPr/>
            </p:nvSpPr>
            <p:spPr>
              <a:xfrm>
                <a:off x="5857875" y="2580418"/>
                <a:ext cx="666750" cy="935165"/>
              </a:xfrm>
              <a:prstGeom prst="rect">
                <a:avLst/>
              </a:prstGeom>
              <a:solidFill>
                <a:schemeClr val="accent2"/>
              </a:solidFill>
              <a:ln>
                <a:noFill/>
              </a:ln>
            </p:spPr>
          </p:sp>
          <p:sp>
            <p:nvSpPr>
              <p:cNvPr id="22" name="Rectangle 22"/>
              <p:cNvSpPr/>
              <p:nvPr/>
            </p:nvSpPr>
            <p:spPr>
              <a:xfrm>
                <a:off x="5857875" y="2138839"/>
                <a:ext cx="666750" cy="441579"/>
              </a:xfrm>
              <a:prstGeom prst="rect">
                <a:avLst/>
              </a:prstGeom>
              <a:solidFill>
                <a:schemeClr val="accent3"/>
              </a:solidFill>
              <a:ln>
                <a:noFill/>
              </a:ln>
            </p:spPr>
          </p:sp>
          <p:sp>
            <p:nvSpPr>
              <p:cNvPr id="23" name="Line 23"/>
              <p:cNvSpPr/>
              <p:nvPr/>
            </p:nvSpPr>
            <p:spPr>
              <a:xfrm>
                <a:off x="2857500" y="1905000"/>
                <a:ext cx="9525" cy="3238500"/>
              </a:xfrm>
              <a:custGeom>
                <a:avLst/>
                <a:gdLst/>
                <a:ahLst/>
                <a:cxnLst/>
                <a:rect l="l" t="t" r="r" b="b"/>
                <a:pathLst>
                  <a:path w="9525" h="3238500">
                    <a:moveTo>
                      <a:pt x="0" y="0"/>
                    </a:moveTo>
                    <a:lnTo>
                      <a:pt x="0" y="3238500"/>
                    </a:lnTo>
                  </a:path>
                </a:pathLst>
              </a:custGeom>
              <a:noFill/>
              <a:ln w="14288">
                <a:solidFill>
                  <a:srgbClr val="6B6154"/>
                </a:solidFill>
                <a:prstDash val="lgDash"/>
              </a:ln>
            </p:spPr>
          </p:sp>
        </p:grpSp>
        <p:sp>
          <p:nvSpPr>
            <p:cNvPr id="25" name="TextBox 25"/>
            <p:cNvSpPr txBox="1"/>
            <p:nvPr/>
          </p:nvSpPr>
          <p:spPr>
            <a:xfrm>
              <a:off x="2022800" y="4299014"/>
              <a:ext cx="335899"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0.93</a:t>
              </a:r>
            </a:p>
          </p:txBody>
        </p:sp>
        <p:sp>
          <p:nvSpPr>
            <p:cNvPr id="26" name="TextBox 26"/>
            <p:cNvSpPr txBox="1"/>
            <p:nvPr/>
          </p:nvSpPr>
          <p:spPr>
            <a:xfrm>
              <a:off x="3356300" y="3930110"/>
              <a:ext cx="335899"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2.35</a:t>
              </a:r>
            </a:p>
          </p:txBody>
        </p:sp>
        <p:sp>
          <p:nvSpPr>
            <p:cNvPr id="27" name="TextBox 27"/>
            <p:cNvSpPr txBox="1"/>
            <p:nvPr/>
          </p:nvSpPr>
          <p:spPr>
            <a:xfrm>
              <a:off x="4689800" y="3163729"/>
              <a:ext cx="335899"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5.30</a:t>
              </a:r>
            </a:p>
          </p:txBody>
        </p:sp>
        <p:sp>
          <p:nvSpPr>
            <p:cNvPr id="28" name="TextBox 28"/>
            <p:cNvSpPr txBox="1"/>
            <p:nvPr/>
          </p:nvSpPr>
          <p:spPr>
            <a:xfrm>
              <a:off x="5977248" y="1916906"/>
              <a:ext cx="428004" cy="264033"/>
            </a:xfrm>
            <a:prstGeom prst="rect">
              <a:avLst/>
            </a:prstGeom>
            <a:noFill/>
            <a:ln>
              <a:noFill/>
            </a:ln>
          </p:spPr>
          <p:txBody>
            <a:bodyPr wrap="none" lIns="0" tIns="0" rIns="0" bIns="0" anchor="t" anchorCtr="0">
              <a:spAutoFit/>
            </a:bodyPr>
            <a:lstStyle/>
            <a:p>
              <a:pPr algn="ctr"/>
              <a:r>
                <a:rPr lang="en-GB" sz="1350" dirty="0">
                  <a:solidFill>
                    <a:schemeClr val="accent1"/>
                  </a:solidFill>
                  <a:latin typeface="+mn-lt"/>
                  <a:ea typeface="+mn-ea"/>
                  <a:cs typeface="+mn-cs"/>
                </a:rPr>
                <a:t>10.10</a:t>
              </a:r>
            </a:p>
          </p:txBody>
        </p:sp>
        <p:sp>
          <p:nvSpPr>
            <p:cNvPr id="29" name="TextBox 29"/>
            <p:cNvSpPr txBox="1"/>
            <p:nvPr/>
          </p:nvSpPr>
          <p:spPr>
            <a:xfrm>
              <a:off x="1329788" y="4673918"/>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0</a:t>
              </a:r>
            </a:p>
          </p:txBody>
        </p:sp>
        <p:sp>
          <p:nvSpPr>
            <p:cNvPr id="30" name="TextBox 30"/>
            <p:cNvSpPr txBox="1"/>
            <p:nvPr/>
          </p:nvSpPr>
          <p:spPr>
            <a:xfrm>
              <a:off x="1329788" y="4154329"/>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2</a:t>
              </a:r>
            </a:p>
          </p:txBody>
        </p:sp>
        <p:sp>
          <p:nvSpPr>
            <p:cNvPr id="31" name="TextBox 31"/>
            <p:cNvSpPr txBox="1"/>
            <p:nvPr/>
          </p:nvSpPr>
          <p:spPr>
            <a:xfrm>
              <a:off x="1329788" y="3634835"/>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4</a:t>
              </a:r>
            </a:p>
          </p:txBody>
        </p:sp>
        <p:sp>
          <p:nvSpPr>
            <p:cNvPr id="32" name="TextBox 32"/>
            <p:cNvSpPr txBox="1"/>
            <p:nvPr/>
          </p:nvSpPr>
          <p:spPr>
            <a:xfrm>
              <a:off x="1329788" y="3115246"/>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6</a:t>
              </a:r>
            </a:p>
          </p:txBody>
        </p:sp>
        <p:sp>
          <p:nvSpPr>
            <p:cNvPr id="33" name="TextBox 33"/>
            <p:cNvSpPr txBox="1"/>
            <p:nvPr/>
          </p:nvSpPr>
          <p:spPr>
            <a:xfrm>
              <a:off x="1329788" y="2595753"/>
              <a:ext cx="105820"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8</a:t>
              </a:r>
            </a:p>
          </p:txBody>
        </p:sp>
        <p:sp>
          <p:nvSpPr>
            <p:cNvPr id="34" name="TextBox 34"/>
            <p:cNvSpPr txBox="1"/>
            <p:nvPr/>
          </p:nvSpPr>
          <p:spPr>
            <a:xfrm>
              <a:off x="1237683" y="2076164"/>
              <a:ext cx="197925" cy="264033"/>
            </a:xfrm>
            <a:prstGeom prst="rect">
              <a:avLst/>
            </a:prstGeom>
            <a:noFill/>
            <a:ln>
              <a:noFill/>
            </a:ln>
          </p:spPr>
          <p:txBody>
            <a:bodyPr wrap="none" lIns="0" tIns="0" rIns="0" bIns="0" anchor="t" anchorCtr="0">
              <a:spAutoFit/>
            </a:bodyPr>
            <a:lstStyle/>
            <a:p>
              <a:pPr algn="r"/>
              <a:r>
                <a:rPr lang="en-GB" sz="1350" dirty="0">
                  <a:solidFill>
                    <a:schemeClr val="accent5"/>
                  </a:solidFill>
                  <a:latin typeface="+mn-lt"/>
                  <a:ea typeface="+mn-ea"/>
                  <a:cs typeface="+mn-cs"/>
                </a:rPr>
                <a:t>10</a:t>
              </a:r>
            </a:p>
          </p:txBody>
        </p:sp>
        <p:sp>
          <p:nvSpPr>
            <p:cNvPr id="35" name="TextBox 35"/>
            <p:cNvSpPr txBox="1"/>
            <p:nvPr/>
          </p:nvSpPr>
          <p:spPr>
            <a:xfrm>
              <a:off x="1862165" y="4880610"/>
              <a:ext cx="657171"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FY2026 A</a:t>
              </a:r>
            </a:p>
          </p:txBody>
        </p:sp>
        <p:sp>
          <p:nvSpPr>
            <p:cNvPr id="36" name="TextBox 36"/>
            <p:cNvSpPr txBox="1"/>
            <p:nvPr/>
          </p:nvSpPr>
          <p:spPr>
            <a:xfrm>
              <a:off x="3200956" y="4880610"/>
              <a:ext cx="646588"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FY2027 P</a:t>
              </a:r>
            </a:p>
          </p:txBody>
        </p:sp>
        <p:sp>
          <p:nvSpPr>
            <p:cNvPr id="37" name="TextBox 37"/>
            <p:cNvSpPr txBox="1"/>
            <p:nvPr/>
          </p:nvSpPr>
          <p:spPr>
            <a:xfrm>
              <a:off x="4534456" y="4880610"/>
              <a:ext cx="646588"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FY2028 P</a:t>
              </a:r>
            </a:p>
          </p:txBody>
        </p:sp>
        <p:sp>
          <p:nvSpPr>
            <p:cNvPr id="38" name="TextBox 38"/>
            <p:cNvSpPr txBox="1"/>
            <p:nvPr/>
          </p:nvSpPr>
          <p:spPr>
            <a:xfrm>
              <a:off x="5867956" y="4880610"/>
              <a:ext cx="646588" cy="234696"/>
            </a:xfrm>
            <a:prstGeom prst="rect">
              <a:avLst/>
            </a:prstGeom>
            <a:noFill/>
            <a:ln>
              <a:noFill/>
            </a:ln>
          </p:spPr>
          <p:txBody>
            <a:bodyPr wrap="none" lIns="0" tIns="0" rIns="0" bIns="0" anchor="t" anchorCtr="0">
              <a:spAutoFit/>
            </a:bodyPr>
            <a:lstStyle/>
            <a:p>
              <a:pPr algn="ctr"/>
              <a:r>
                <a:rPr lang="en-GB" sz="1200" dirty="0">
                  <a:solidFill>
                    <a:schemeClr val="accent5"/>
                  </a:solidFill>
                  <a:latin typeface="+mn-lt"/>
                  <a:ea typeface="+mn-ea"/>
                  <a:cs typeface="+mn-cs"/>
                </a:rPr>
                <a:t>FY2029 P</a:t>
              </a:r>
            </a:p>
          </p:txBody>
        </p:sp>
        <p:sp>
          <p:nvSpPr>
            <p:cNvPr id="39" name="TextBox 39"/>
            <p:cNvSpPr txBox="1"/>
            <p:nvPr/>
          </p:nvSpPr>
          <p:spPr>
            <a:xfrm>
              <a:off x="1777746" y="5057775"/>
              <a:ext cx="826008" cy="293370"/>
            </a:xfrm>
            <a:prstGeom prst="rect">
              <a:avLst/>
            </a:prstGeom>
            <a:noFill/>
            <a:ln>
              <a:noFill/>
            </a:ln>
          </p:spPr>
          <p:txBody>
            <a:bodyPr wrap="none" lIns="0" tIns="0" rIns="0" bIns="0" anchor="t" anchorCtr="0">
              <a:spAutoFit/>
            </a:bodyPr>
            <a:lstStyle/>
            <a:p>
              <a:pPr algn="ctr"/>
              <a:r>
                <a:rPr lang="en-GB" sz="1500" spc="150" dirty="0">
                  <a:solidFill>
                    <a:schemeClr val="accent5"/>
                  </a:solidFill>
                  <a:latin typeface="Consolas"/>
                  <a:ea typeface="Consolas"/>
                  <a:cs typeface="Consolas"/>
                </a:rPr>
                <a:t>ACTUAL</a:t>
              </a:r>
            </a:p>
          </p:txBody>
        </p:sp>
        <p:sp>
          <p:nvSpPr>
            <p:cNvPr id="40" name="TextBox 40"/>
            <p:cNvSpPr txBox="1"/>
            <p:nvPr/>
          </p:nvSpPr>
          <p:spPr>
            <a:xfrm>
              <a:off x="4236720" y="5057775"/>
              <a:ext cx="1242060" cy="293370"/>
            </a:xfrm>
            <a:prstGeom prst="rect">
              <a:avLst/>
            </a:prstGeom>
            <a:noFill/>
            <a:ln>
              <a:noFill/>
            </a:ln>
          </p:spPr>
          <p:txBody>
            <a:bodyPr wrap="none" lIns="0" tIns="0" rIns="0" bIns="0" anchor="t" anchorCtr="0">
              <a:spAutoFit/>
            </a:bodyPr>
            <a:lstStyle/>
            <a:p>
              <a:pPr algn="ctr"/>
              <a:r>
                <a:rPr lang="en-GB" sz="1500" spc="150" dirty="0">
                  <a:solidFill>
                    <a:schemeClr val="accent5"/>
                  </a:solidFill>
                  <a:latin typeface="Consolas"/>
                  <a:ea typeface="Consolas"/>
                  <a:cs typeface="Consolas"/>
                </a:rPr>
                <a:t>PROJECTED</a:t>
              </a:r>
            </a:p>
          </p:txBody>
        </p:sp>
        <p:sp>
          <p:nvSpPr>
            <p:cNvPr id="41" name="Rectangle 41"/>
            <p:cNvSpPr/>
            <p:nvPr/>
          </p:nvSpPr>
          <p:spPr>
            <a:xfrm>
              <a:off x="1524000" y="5334000"/>
              <a:ext cx="152400" cy="152400"/>
            </a:xfrm>
            <a:prstGeom prst="rect">
              <a:avLst/>
            </a:prstGeom>
            <a:solidFill>
              <a:schemeClr val="accent1"/>
            </a:solidFill>
            <a:ln>
              <a:noFill/>
            </a:ln>
          </p:spPr>
        </p:sp>
        <p:sp>
          <p:nvSpPr>
            <p:cNvPr id="42" name="TextBox 42"/>
            <p:cNvSpPr txBox="1"/>
            <p:nvPr/>
          </p:nvSpPr>
          <p:spPr>
            <a:xfrm>
              <a:off x="1726692" y="5312092"/>
              <a:ext cx="778349"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New seats</a:t>
              </a:r>
            </a:p>
          </p:txBody>
        </p:sp>
        <p:sp>
          <p:nvSpPr>
            <p:cNvPr id="43" name="Rectangle 43"/>
            <p:cNvSpPr/>
            <p:nvPr/>
          </p:nvSpPr>
          <p:spPr>
            <a:xfrm>
              <a:off x="3048000" y="5334000"/>
              <a:ext cx="152400" cy="152400"/>
            </a:xfrm>
            <a:prstGeom prst="rect">
              <a:avLst/>
            </a:prstGeom>
            <a:solidFill>
              <a:schemeClr val="accent2"/>
            </a:solidFill>
            <a:ln>
              <a:noFill/>
            </a:ln>
          </p:spPr>
        </p:sp>
        <p:sp>
          <p:nvSpPr>
            <p:cNvPr id="44" name="TextBox 44"/>
            <p:cNvSpPr txBox="1"/>
            <p:nvPr/>
          </p:nvSpPr>
          <p:spPr>
            <a:xfrm>
              <a:off x="3250692" y="5312092"/>
              <a:ext cx="1189637"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Expansion seats</a:t>
              </a:r>
            </a:p>
          </p:txBody>
        </p:sp>
        <p:sp>
          <p:nvSpPr>
            <p:cNvPr id="45" name="Rectangle 45"/>
            <p:cNvSpPr/>
            <p:nvPr/>
          </p:nvSpPr>
          <p:spPr>
            <a:xfrm>
              <a:off x="4953000" y="5334000"/>
              <a:ext cx="152400" cy="152400"/>
            </a:xfrm>
            <a:prstGeom prst="rect">
              <a:avLst/>
            </a:prstGeom>
            <a:solidFill>
              <a:schemeClr val="accent3"/>
            </a:solidFill>
            <a:ln>
              <a:noFill/>
            </a:ln>
          </p:spPr>
        </p:sp>
        <p:sp>
          <p:nvSpPr>
            <p:cNvPr id="46" name="TextBox 46"/>
            <p:cNvSpPr txBox="1"/>
            <p:nvPr/>
          </p:nvSpPr>
          <p:spPr>
            <a:xfrm>
              <a:off x="5155692" y="5312092"/>
              <a:ext cx="1668512"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Manufacturer channel</a:t>
              </a:r>
            </a:p>
          </p:txBody>
        </p:sp>
        <p:sp>
          <p:nvSpPr>
            <p:cNvPr id="47" name="TextBox 47"/>
            <p:cNvSpPr txBox="1"/>
            <p:nvPr/>
          </p:nvSpPr>
          <p:spPr>
            <a:xfrm>
              <a:off x="3674559" y="5531168"/>
              <a:ext cx="1032881"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Financial year</a:t>
              </a:r>
            </a:p>
          </p:txBody>
        </p:sp>
        <p:sp>
          <p:nvSpPr>
            <p:cNvPr id="48" name="TextBox 48"/>
            <p:cNvSpPr txBox="1"/>
            <p:nvPr/>
          </p:nvSpPr>
          <p:spPr>
            <a:xfrm rot="-5400000">
              <a:off x="469620" y="3201734"/>
              <a:ext cx="1052627" cy="264033"/>
            </a:xfrm>
            <a:prstGeom prst="rect">
              <a:avLst/>
            </a:prstGeom>
            <a:noFill/>
            <a:ln>
              <a:noFill/>
            </a:ln>
          </p:spPr>
          <p:txBody>
            <a:bodyPr wrap="none" lIns="0" tIns="0" rIns="0" bIns="0" anchor="t" anchorCtr="0">
              <a:spAutoFit/>
            </a:bodyPr>
            <a:lstStyle/>
            <a:p>
              <a:pPr algn="ctr"/>
              <a:r>
                <a:rPr lang="en-GB" sz="1350" dirty="0">
                  <a:solidFill>
                    <a:schemeClr val="accent5"/>
                  </a:solidFill>
                  <a:latin typeface="+mn-lt"/>
                  <a:ea typeface="+mn-ea"/>
                  <a:cs typeface="+mn-cs"/>
                </a:rPr>
                <a:t>Revenue (£m)</a:t>
              </a:r>
            </a:p>
          </p:txBody>
        </p:sp>
      </p:grpSp>
      <p:grpSp>
        <p:nvGrpSpPr>
          <p:cNvPr id="54" name="Group 54"/>
          <p:cNvGrpSpPr/>
          <p:nvPr/>
        </p:nvGrpSpPr>
        <p:grpSpPr>
          <a:xfrm>
            <a:off x="7607808" y="1645920"/>
            <a:ext cx="2995809" cy="3482531"/>
            <a:chOff x="7607808" y="1645920"/>
            <a:chExt cx="2995809" cy="3482531"/>
          </a:xfrm>
        </p:grpSpPr>
        <p:sp>
          <p:nvSpPr>
            <p:cNvPr id="50" name="TextBox 50"/>
            <p:cNvSpPr txBox="1"/>
            <p:nvPr/>
          </p:nvSpPr>
          <p:spPr>
            <a:xfrm>
              <a:off x="7607808" y="1645920"/>
              <a:ext cx="2995809" cy="469392"/>
            </a:xfrm>
            <a:prstGeom prst="rect">
              <a:avLst/>
            </a:prstGeom>
            <a:noFill/>
            <a:ln>
              <a:noFill/>
            </a:ln>
          </p:spPr>
          <p:txBody>
            <a:bodyPr wrap="none" lIns="0" tIns="0" rIns="0" bIns="0" anchor="t" anchorCtr="0">
              <a:spAutoFit/>
            </a:bodyPr>
            <a:lstStyle/>
            <a:p>
              <a:pPr algn="l"/>
              <a:r>
                <a:rPr lang="en-GB" sz="2400" dirty="0">
                  <a:solidFill>
                    <a:schemeClr val="accent1"/>
                  </a:solidFill>
                  <a:latin typeface="+mj-lt"/>
                  <a:ea typeface="+mj-ea"/>
                  <a:cs typeface="+mj-cs"/>
                </a:rPr>
                <a:t>Driver arithmetic</a:t>
              </a:r>
            </a:p>
          </p:txBody>
        </p:sp>
        <p:sp>
          <p:nvSpPr>
            <p:cNvPr id="51" name="TextBox 51"/>
            <p:cNvSpPr txBox="1"/>
            <p:nvPr/>
          </p:nvSpPr>
          <p:spPr>
            <a:xfrm>
              <a:off x="7612380" y="2124075"/>
              <a:ext cx="2844165" cy="1093470"/>
            </a:xfrm>
            <a:prstGeom prst="rect">
              <a:avLst/>
            </a:prstGeom>
            <a:noFill/>
            <a:ln>
              <a:noFill/>
            </a:ln>
          </p:spPr>
          <p:txBody>
            <a:bodyPr wrap="none" lIns="0" tIns="0" rIns="0" bIns="0" anchor="t" anchorCtr="0">
              <a:spAutoFit/>
            </a:bodyPr>
            <a:lstStyle/>
            <a:p>
              <a:pPr algn="l">
                <a:lnSpc>
                  <a:spcPts val="2100"/>
                </a:lnSpc>
              </a:pPr>
              <a:r>
                <a:rPr lang="en-GB" sz="1500" dirty="0">
                  <a:solidFill>
                    <a:schemeClr val="dk1"/>
                  </a:solidFill>
                  <a:latin typeface="Consolas"/>
                  <a:ea typeface="Consolas"/>
                  <a:cs typeface="Consolas"/>
                </a:rPr>
                <a:t>new seats × £180 × 12</a:t>
              </a:r>
              <a:br/>
              <a:r>
                <a:rPr lang="en-GB" sz="1500" dirty="0">
                  <a:solidFill>
                    <a:schemeClr val="dk1"/>
                  </a:solidFill>
                  <a:latin typeface="Consolas"/>
                  <a:ea typeface="Consolas"/>
                  <a:cs typeface="Consolas"/>
                </a:rPr>
                <a:t>expansion at 118% NRR</a:t>
              </a:r>
              <a:br/>
              <a:r>
                <a:rPr lang="en-GB" sz="1500" dirty="0">
                  <a:solidFill>
                    <a:schemeClr val="dk1"/>
                  </a:solidFill>
                  <a:latin typeface="Consolas"/>
                  <a:ea typeface="Consolas"/>
                  <a:cs typeface="Consolas"/>
                </a:rPr>
                <a:t>held flat</a:t>
              </a:r>
              <a:br/>
              <a:r>
                <a:rPr lang="en-GB" sz="1500" dirty="0">
                  <a:solidFill>
                    <a:schemeClr val="dk1"/>
                  </a:solidFill>
                  <a:latin typeface="Consolas"/>
                  <a:ea typeface="Consolas"/>
                  <a:cs typeface="Consolas"/>
                </a:rPr>
                <a:t>channel seats at £2,900 CAC</a:t>
              </a:r>
            </a:p>
          </p:txBody>
        </p:sp>
        <p:sp>
          <p:nvSpPr>
            <p:cNvPr id="52" name="TextBox 52"/>
            <p:cNvSpPr txBox="1"/>
            <p:nvPr/>
          </p:nvSpPr>
          <p:spPr>
            <a:xfrm>
              <a:off x="7607808" y="3455670"/>
              <a:ext cx="1575930" cy="469392"/>
            </a:xfrm>
            <a:prstGeom prst="rect">
              <a:avLst/>
            </a:prstGeom>
            <a:noFill/>
            <a:ln>
              <a:noFill/>
            </a:ln>
          </p:spPr>
          <p:txBody>
            <a:bodyPr wrap="none" lIns="0" tIns="0" rIns="0" bIns="0" anchor="t" anchorCtr="0">
              <a:spAutoFit/>
            </a:bodyPr>
            <a:lstStyle/>
            <a:p>
              <a:pPr algn="l"/>
              <a:r>
                <a:rPr lang="en-GB" sz="2400" dirty="0">
                  <a:solidFill>
                    <a:schemeClr val="accent1"/>
                  </a:solidFill>
                  <a:latin typeface="+mj-lt"/>
                  <a:ea typeface="+mj-ea"/>
                  <a:cs typeface="+mj-cs"/>
                </a:rPr>
                <a:t>Exposure</a:t>
              </a:r>
            </a:p>
          </p:txBody>
        </p:sp>
        <p:sp>
          <p:nvSpPr>
            <p:cNvPr id="53" name="TextBox 53"/>
            <p:cNvSpPr txBox="1"/>
            <p:nvPr/>
          </p:nvSpPr>
          <p:spPr>
            <a:xfrm>
              <a:off x="7613142" y="3950018"/>
              <a:ext cx="2957444" cy="11784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The plan assumes retention holds at 118%</a:t>
              </a:r>
              <a:br/>
              <a:r>
                <a:rPr lang="en-GB" sz="1350" dirty="0">
                  <a:solidFill>
                    <a:schemeClr val="dk1"/>
                  </a:solidFill>
                  <a:latin typeface="+mn-lt"/>
                  <a:ea typeface="+mn-ea"/>
                  <a:cs typeface="+mn-cs"/>
                </a:rPr>
                <a:t>and that the manufacturer channel scales</a:t>
              </a:r>
              <a:br/>
              <a:r>
                <a:rPr lang="en-GB" sz="1350" dirty="0">
                  <a:solidFill>
                    <a:schemeClr val="dk1"/>
                  </a:solidFill>
                  <a:latin typeface="+mn-lt"/>
                  <a:ea typeface="+mn-ea"/>
                  <a:cs typeface="+mn-cs"/>
                </a:rPr>
                <a:t>past one partner. Neither is proven.</a:t>
              </a:r>
              <a:br/>
              <a:r>
                <a:rPr lang="en-GB" sz="1350" dirty="0">
                  <a:solidFill>
                    <a:schemeClr val="dk1"/>
                  </a:solidFill>
                  <a:latin typeface="+mn-lt"/>
                  <a:ea typeface="+mn-ea"/>
                  <a:cs typeface="+mn-cs"/>
                </a:rPr>
                <a:t>If retention falls to 105%, FY2029</a:t>
              </a:r>
              <a:br/>
              <a:r>
                <a:rPr lang="en-GB" sz="1350" dirty="0">
                  <a:solidFill>
                    <a:schemeClr val="dk1"/>
                  </a:solidFill>
                  <a:latin typeface="+mn-lt"/>
                  <a:ea typeface="+mn-ea"/>
                  <a:cs typeface="+mn-cs"/>
                </a:rPr>
                <a:t>revenue falls by roughly a quarter.</a:t>
              </a:r>
            </a:p>
          </p:txBody>
        </p:sp>
      </p:grpSp>
      <p:grpSp>
        <p:nvGrpSpPr>
          <p:cNvPr id="56" name="Group 56"/>
          <p:cNvGrpSpPr/>
          <p:nvPr/>
        </p:nvGrpSpPr>
        <p:grpSpPr>
          <a:xfrm>
            <a:off x="603504" y="6233160"/>
            <a:ext cx="7423944" cy="234696"/>
            <a:chOff x="603504" y="6233160"/>
            <a:chExt cx="7423944" cy="234696"/>
          </a:xfrm>
        </p:grpSpPr>
        <p:sp>
          <p:nvSpPr>
            <p:cNvPr id="55" name="TextBox 55"/>
            <p:cNvSpPr txBox="1"/>
            <p:nvPr/>
          </p:nvSpPr>
          <p:spPr>
            <a:xfrm>
              <a:off x="603504" y="6233160"/>
              <a:ext cx="7423944"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All revenue, driver and retention figures are illustrative. FY2026 is labelled actual; FY2027–FY2029 are projected.</a:t>
              </a:r>
            </a:p>
          </p:txBody>
        </p:sp>
      </p:grpSp>
      <p:grpSp>
        <p:nvGrpSpPr>
          <p:cNvPr id="59" name="Group 59"/>
          <p:cNvGrpSpPr/>
          <p:nvPr/>
        </p:nvGrpSpPr>
        <p:grpSpPr>
          <a:xfrm>
            <a:off x="10325100" y="6238875"/>
            <a:ext cx="1257300" cy="234886"/>
            <a:chOff x="10325100" y="6238875"/>
            <a:chExt cx="1257300" cy="234886"/>
          </a:xfrm>
        </p:grpSpPr>
        <p:sp>
          <p:nvSpPr>
            <p:cNvPr id="57" name="Rectangle 57"/>
            <p:cNvSpPr/>
            <p:nvPr/>
          </p:nvSpPr>
          <p:spPr>
            <a:xfrm>
              <a:off x="10325100" y="6238875"/>
              <a:ext cx="1257300" cy="209550"/>
            </a:xfrm>
            <a:prstGeom prst="rect">
              <a:avLst/>
            </a:prstGeom>
            <a:noFill/>
            <a:ln w="9525">
              <a:solidFill>
                <a:schemeClr val="accent2"/>
              </a:solidFill>
            </a:ln>
          </p:spPr>
        </p:sp>
        <p:sp>
          <p:nvSpPr>
            <p:cNvPr id="58" name="TextBox 58"/>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1743075"/>
            <a:ext cx="7118985" cy="2819400"/>
            <a:chOff x="590550" y="1743075"/>
            <a:chExt cx="7118985" cy="2819400"/>
          </a:xfrm>
        </p:grpSpPr>
        <p:sp>
          <p:nvSpPr>
            <p:cNvPr id="2" name="TextBox 2"/>
            <p:cNvSpPr txBox="1"/>
            <p:nvPr/>
          </p:nvSpPr>
          <p:spPr>
            <a:xfrm>
              <a:off x="601980" y="1743075"/>
              <a:ext cx="3738372" cy="293370"/>
            </a:xfrm>
            <a:prstGeom prst="rect">
              <a:avLst/>
            </a:prstGeom>
            <a:noFill/>
            <a:ln>
              <a:noFill/>
            </a:ln>
          </p:spPr>
          <p:txBody>
            <a:bodyPr wrap="none" lIns="0" tIns="0" rIns="0" bIns="0" anchor="t" anchorCtr="0">
              <a:spAutoFit/>
            </a:bodyPr>
            <a:lstStyle/>
            <a:p>
              <a:pPr algn="l"/>
              <a:r>
                <a:rPr lang="en-GB" sz="1500" spc="150" dirty="0">
                  <a:solidFill>
                    <a:schemeClr val="accent5"/>
                  </a:solidFill>
                  <a:latin typeface="Consolas"/>
                  <a:ea typeface="Consolas"/>
                  <a:cs typeface="Consolas"/>
                </a:rPr>
                <a:t>SEED ROUND · SEPTEMBER 2026</a:t>
              </a:r>
            </a:p>
          </p:txBody>
        </p:sp>
        <p:sp>
          <p:nvSpPr>
            <p:cNvPr id="3" name="TextBox 3"/>
            <p:cNvSpPr txBox="1"/>
            <p:nvPr/>
          </p:nvSpPr>
          <p:spPr>
            <a:xfrm>
              <a:off x="590550" y="1971675"/>
              <a:ext cx="7118985" cy="2590800"/>
            </a:xfrm>
            <a:prstGeom prst="rect">
              <a:avLst/>
            </a:prstGeom>
            <a:noFill/>
            <a:ln>
              <a:noFill/>
            </a:ln>
          </p:spPr>
          <p:txBody>
            <a:bodyPr wrap="none" lIns="0" tIns="0" rIns="0" bIns="0" anchor="t" anchorCtr="0">
              <a:spAutoFit/>
            </a:bodyPr>
            <a:lstStyle/>
            <a:p>
              <a:pPr algn="l"/>
              <a:r>
                <a:rPr lang="en-GB" sz="13500" dirty="0">
                  <a:solidFill>
                    <a:schemeClr val="accent1"/>
                  </a:solidFill>
                  <a:latin typeface="+mj-lt"/>
                  <a:ea typeface="+mj-ea"/>
                  <a:cs typeface="+mj-cs"/>
                </a:rPr>
                <a:t>£4.2M</a:t>
              </a:r>
            </a:p>
          </p:txBody>
        </p:sp>
      </p:grpSp>
      <p:grpSp>
        <p:nvGrpSpPr>
          <p:cNvPr id="11" name="!!ask-segments"/>
          <p:cNvGrpSpPr/>
          <p:nvPr/>
        </p:nvGrpSpPr>
        <p:grpSpPr>
          <a:xfrm>
            <a:off x="602742" y="4191000"/>
            <a:ext cx="10979658" cy="689801"/>
            <a:chOff x="602742" y="4191000"/>
            <a:chExt cx="10979658" cy="689801"/>
          </a:xfrm>
        </p:grpSpPr>
        <p:sp>
          <p:nvSpPr>
            <p:cNvPr id="5" name="Rectangle 5"/>
            <p:cNvSpPr/>
            <p:nvPr/>
          </p:nvSpPr>
          <p:spPr>
            <a:xfrm>
              <a:off x="609600" y="4191000"/>
              <a:ext cx="4829175" cy="381000"/>
            </a:xfrm>
            <a:prstGeom prst="rect">
              <a:avLst/>
            </a:prstGeom>
            <a:solidFill>
              <a:schemeClr val="accent1"/>
            </a:solidFill>
            <a:ln>
              <a:noFill/>
            </a:ln>
          </p:spPr>
        </p:sp>
        <p:sp>
          <p:nvSpPr>
            <p:cNvPr id="6" name="Rectangle 6"/>
            <p:cNvSpPr/>
            <p:nvPr/>
          </p:nvSpPr>
          <p:spPr>
            <a:xfrm>
              <a:off x="5438775" y="4191000"/>
              <a:ext cx="3400425" cy="381000"/>
            </a:xfrm>
            <a:prstGeom prst="rect">
              <a:avLst/>
            </a:prstGeom>
            <a:solidFill>
              <a:srgbClr val="2E4266"/>
            </a:solidFill>
            <a:ln>
              <a:noFill/>
            </a:ln>
          </p:spPr>
        </p:sp>
        <p:sp>
          <p:nvSpPr>
            <p:cNvPr id="7" name="Rectangle 7"/>
            <p:cNvSpPr/>
            <p:nvPr/>
          </p:nvSpPr>
          <p:spPr>
            <a:xfrm>
              <a:off x="8839200" y="4191000"/>
              <a:ext cx="1428750" cy="381000"/>
            </a:xfrm>
            <a:prstGeom prst="rect">
              <a:avLst/>
            </a:prstGeom>
            <a:solidFill>
              <a:schemeClr val="accent2"/>
            </a:solidFill>
            <a:ln>
              <a:noFill/>
            </a:ln>
          </p:spPr>
        </p:sp>
        <p:sp>
          <p:nvSpPr>
            <p:cNvPr id="8" name="Rectangle 8"/>
            <p:cNvSpPr/>
            <p:nvPr/>
          </p:nvSpPr>
          <p:spPr>
            <a:xfrm>
              <a:off x="10267950" y="4191000"/>
              <a:ext cx="771525" cy="381000"/>
            </a:xfrm>
            <a:prstGeom prst="rect">
              <a:avLst/>
            </a:prstGeom>
            <a:solidFill>
              <a:schemeClr val="accent3"/>
            </a:solidFill>
            <a:ln>
              <a:noFill/>
            </a:ln>
          </p:spPr>
        </p:sp>
        <p:sp>
          <p:nvSpPr>
            <p:cNvPr id="9" name="Rectangle 9"/>
            <p:cNvSpPr/>
            <p:nvPr/>
          </p:nvSpPr>
          <p:spPr>
            <a:xfrm>
              <a:off x="11039475" y="4191000"/>
              <a:ext cx="542925" cy="381000"/>
            </a:xfrm>
            <a:prstGeom prst="rect">
              <a:avLst/>
            </a:prstGeom>
            <a:solidFill>
              <a:schemeClr val="accent6"/>
            </a:solidFill>
            <a:ln>
              <a:noFill/>
            </a:ln>
          </p:spPr>
        </p:sp>
        <p:sp>
          <p:nvSpPr>
            <p:cNvPr id="10" name="TextBox 10"/>
            <p:cNvSpPr txBox="1"/>
            <p:nvPr/>
          </p:nvSpPr>
          <p:spPr>
            <a:xfrm>
              <a:off x="602742" y="4616768"/>
              <a:ext cx="2396721" cy="264033"/>
            </a:xfrm>
            <a:prstGeom prst="rect">
              <a:avLst/>
            </a:prstGeom>
            <a:noFill/>
            <a:ln>
              <a:noFill/>
            </a:ln>
          </p:spPr>
          <p:txBody>
            <a:bodyPr wrap="none" lIns="0" tIns="0" rIns="0" bIns="0" anchor="t" anchorCtr="0">
              <a:spAutoFit/>
            </a:bodyPr>
            <a:lstStyle/>
            <a:p>
              <a:pPr algn="l"/>
              <a:r>
                <a:rPr lang="en-GB" sz="1350" dirty="0">
                  <a:solidFill>
                    <a:schemeClr val="accent5"/>
                  </a:solidFill>
                  <a:latin typeface="+mn-lt"/>
                  <a:ea typeface="+mn-ea"/>
                  <a:cs typeface="+mn-cs"/>
                </a:rPr>
                <a:t>Split five ways on the next page.</a:t>
              </a:r>
            </a:p>
          </p:txBody>
        </p:sp>
      </p:grpSp>
      <p:grpSp>
        <p:nvGrpSpPr>
          <p:cNvPr id="14" name="Group 14"/>
          <p:cNvGrpSpPr/>
          <p:nvPr/>
        </p:nvGrpSpPr>
        <p:grpSpPr>
          <a:xfrm>
            <a:off x="598170" y="4900612"/>
            <a:ext cx="4234895" cy="951739"/>
            <a:chOff x="598170" y="4900612"/>
            <a:chExt cx="4234895" cy="951739"/>
          </a:xfrm>
        </p:grpSpPr>
        <p:sp>
          <p:nvSpPr>
            <p:cNvPr id="12" name="TextBox 12"/>
            <p:cNvSpPr txBox="1"/>
            <p:nvPr/>
          </p:nvSpPr>
          <p:spPr>
            <a:xfrm>
              <a:off x="598170" y="4900612"/>
              <a:ext cx="4101458" cy="440055"/>
            </a:xfrm>
            <a:prstGeom prst="rect">
              <a:avLst/>
            </a:prstGeom>
            <a:noFill/>
            <a:ln>
              <a:noFill/>
            </a:ln>
          </p:spPr>
          <p:txBody>
            <a:bodyPr wrap="none" lIns="0" tIns="0" rIns="0" bIns="0" anchor="t" anchorCtr="0">
              <a:spAutoFit/>
            </a:bodyPr>
            <a:lstStyle/>
            <a:p>
              <a:pPr algn="l"/>
              <a:r>
                <a:rPr lang="en-GB" sz="2250" dirty="0">
                  <a:solidFill>
                    <a:schemeClr val="accent1"/>
                  </a:solidFill>
                  <a:latin typeface="+mn-lt"/>
                  <a:ea typeface="+mn-ea"/>
                  <a:cs typeface="+mn-cs"/>
                </a:rPr>
                <a:t>24 months of runway to Q3 2028</a:t>
              </a:r>
            </a:p>
          </p:txBody>
        </p:sp>
        <p:sp>
          <p:nvSpPr>
            <p:cNvPr id="13" name="TextBox 13"/>
            <p:cNvSpPr txBox="1"/>
            <p:nvPr/>
          </p:nvSpPr>
          <p:spPr>
            <a:xfrm>
              <a:off x="602742" y="5359718"/>
              <a:ext cx="4230323" cy="4926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Milestones: £5.3M ARR, two additional markets live,</a:t>
              </a:r>
              <a:br/>
              <a:r>
                <a:rPr lang="en-GB" sz="1350" dirty="0">
                  <a:solidFill>
                    <a:schemeClr val="dk1"/>
                  </a:solidFill>
                  <a:latin typeface="+mn-lt"/>
                  <a:ea typeface="+mn-ea"/>
                  <a:cs typeface="+mn-cs"/>
                </a:rPr>
                <a:t>and the manufacturer API in production with three partners.</a:t>
              </a:r>
            </a:p>
          </p:txBody>
        </p:sp>
      </p:grpSp>
      <p:grpSp>
        <p:nvGrpSpPr>
          <p:cNvPr id="16" name="Group 16"/>
          <p:cNvGrpSpPr/>
          <p:nvPr/>
        </p:nvGrpSpPr>
        <p:grpSpPr>
          <a:xfrm>
            <a:off x="603504" y="6233160"/>
            <a:ext cx="4434886" cy="234696"/>
            <a:chOff x="603504" y="6233160"/>
            <a:chExt cx="4434886" cy="234696"/>
          </a:xfrm>
        </p:grpSpPr>
        <p:sp>
          <p:nvSpPr>
            <p:cNvPr id="15" name="TextBox 15"/>
            <p:cNvSpPr txBox="1"/>
            <p:nvPr/>
          </p:nvSpPr>
          <p:spPr>
            <a:xfrm>
              <a:off x="603504" y="6233160"/>
              <a:ext cx="4434886"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The round size, runway and milestones on this page are illustrative.</a:t>
              </a:r>
            </a:p>
          </p:txBody>
        </p:sp>
      </p:grpSp>
      <p:grpSp>
        <p:nvGrpSpPr>
          <p:cNvPr id="19" name="Group 19"/>
          <p:cNvGrpSpPr/>
          <p:nvPr/>
        </p:nvGrpSpPr>
        <p:grpSpPr>
          <a:xfrm>
            <a:off x="10325100" y="6238875"/>
            <a:ext cx="1257300" cy="234886"/>
            <a:chOff x="10325100" y="6238875"/>
            <a:chExt cx="1257300" cy="234886"/>
          </a:xfrm>
        </p:grpSpPr>
        <p:sp>
          <p:nvSpPr>
            <p:cNvPr id="17" name="Rectangle 17"/>
            <p:cNvSpPr/>
            <p:nvPr/>
          </p:nvSpPr>
          <p:spPr>
            <a:xfrm>
              <a:off x="10325100" y="6238875"/>
              <a:ext cx="1257300" cy="209550"/>
            </a:xfrm>
            <a:prstGeom prst="rect">
              <a:avLst/>
            </a:prstGeom>
            <a:noFill/>
            <a:ln w="9525">
              <a:solidFill>
                <a:schemeClr val="accent2"/>
              </a:solidFill>
            </a:ln>
          </p:spPr>
        </p:sp>
        <p:sp>
          <p:nvSpPr>
            <p:cNvPr id="18" name="TextBox 18"/>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childTnLst>
                          </p:cTn>
                        </p:par>
                        <p:par>
                          <p:cTn id="8" fill="hold">
                            <p:stCondLst>
                              <p:cond delay="600"/>
                            </p:stCondLst>
                            <p:childTnLst>
                              <p:par>
                                <p:cTn id="9" presetID="10" presetClass="entr" presetSubtype="0"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600"/>
                            </p:stCondLst>
                            <p:childTnLst>
                              <p:par>
                                <p:cTn id="13" presetID="10" presetClass="entr" presetSubtype="0" fill="hold" grpId="0" nodeType="after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8662331"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44p in every pound goes to the planner.</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15" name="!!ask-segments"/>
          <p:cNvGrpSpPr/>
          <p:nvPr/>
        </p:nvGrpSpPr>
        <p:grpSpPr>
          <a:xfrm>
            <a:off x="609600" y="1562100"/>
            <a:ext cx="10972800" cy="741045"/>
            <a:chOff x="609600" y="1562100"/>
            <a:chExt cx="10972800" cy="741045"/>
          </a:xfrm>
        </p:grpSpPr>
        <p:sp>
          <p:nvSpPr>
            <p:cNvPr id="5" name="Rectangle 5"/>
            <p:cNvSpPr/>
            <p:nvPr/>
          </p:nvSpPr>
          <p:spPr>
            <a:xfrm>
              <a:off x="609600" y="1562100"/>
              <a:ext cx="4693920" cy="381000"/>
            </a:xfrm>
            <a:prstGeom prst="rect">
              <a:avLst/>
            </a:prstGeom>
            <a:solidFill>
              <a:schemeClr val="accent1"/>
            </a:solidFill>
            <a:ln>
              <a:noFill/>
            </a:ln>
          </p:spPr>
        </p:sp>
        <p:sp>
          <p:nvSpPr>
            <p:cNvPr id="6" name="Rectangle 6"/>
            <p:cNvSpPr/>
            <p:nvPr/>
          </p:nvSpPr>
          <p:spPr>
            <a:xfrm>
              <a:off x="5379720" y="1562100"/>
              <a:ext cx="3307080" cy="381000"/>
            </a:xfrm>
            <a:prstGeom prst="rect">
              <a:avLst/>
            </a:prstGeom>
            <a:solidFill>
              <a:srgbClr val="2E4266"/>
            </a:solidFill>
            <a:ln>
              <a:noFill/>
            </a:ln>
          </p:spPr>
        </p:sp>
        <p:sp>
          <p:nvSpPr>
            <p:cNvPr id="7" name="Rectangle 7"/>
            <p:cNvSpPr/>
            <p:nvPr/>
          </p:nvSpPr>
          <p:spPr>
            <a:xfrm>
              <a:off x="8763000" y="1562100"/>
              <a:ext cx="1386840" cy="381000"/>
            </a:xfrm>
            <a:prstGeom prst="rect">
              <a:avLst/>
            </a:prstGeom>
            <a:solidFill>
              <a:schemeClr val="accent2"/>
            </a:solidFill>
            <a:ln>
              <a:noFill/>
            </a:ln>
          </p:spPr>
        </p:sp>
        <p:sp>
          <p:nvSpPr>
            <p:cNvPr id="8" name="Rectangle 8"/>
            <p:cNvSpPr/>
            <p:nvPr/>
          </p:nvSpPr>
          <p:spPr>
            <a:xfrm>
              <a:off x="10226040" y="1562100"/>
              <a:ext cx="746760" cy="381000"/>
            </a:xfrm>
            <a:prstGeom prst="rect">
              <a:avLst/>
            </a:prstGeom>
            <a:solidFill>
              <a:schemeClr val="accent3"/>
            </a:solidFill>
            <a:ln>
              <a:noFill/>
            </a:ln>
          </p:spPr>
        </p:sp>
        <p:sp>
          <p:nvSpPr>
            <p:cNvPr id="9" name="Rectangle 9"/>
            <p:cNvSpPr/>
            <p:nvPr/>
          </p:nvSpPr>
          <p:spPr>
            <a:xfrm>
              <a:off x="11049000" y="1562100"/>
              <a:ext cx="533400" cy="381000"/>
            </a:xfrm>
            <a:prstGeom prst="rect">
              <a:avLst/>
            </a:prstGeom>
            <a:solidFill>
              <a:schemeClr val="accent6"/>
            </a:solidFill>
            <a:ln>
              <a:noFill/>
            </a:ln>
          </p:spPr>
        </p:sp>
        <p:sp>
          <p:nvSpPr>
            <p:cNvPr id="10" name="TextBox 10"/>
            <p:cNvSpPr txBox="1"/>
            <p:nvPr/>
          </p:nvSpPr>
          <p:spPr>
            <a:xfrm>
              <a:off x="2782348" y="2009775"/>
              <a:ext cx="348425" cy="293370"/>
            </a:xfrm>
            <a:prstGeom prst="rect">
              <a:avLst/>
            </a:prstGeom>
            <a:noFill/>
            <a:ln>
              <a:noFill/>
            </a:ln>
          </p:spPr>
          <p:txBody>
            <a:bodyPr wrap="none" lIns="0" tIns="0" rIns="0" bIns="0" anchor="t" anchorCtr="0">
              <a:spAutoFit/>
            </a:bodyPr>
            <a:lstStyle/>
            <a:p>
              <a:pPr algn="ctr"/>
              <a:r>
                <a:rPr lang="en-GB" sz="1500" dirty="0">
                  <a:solidFill>
                    <a:schemeClr val="accent5"/>
                  </a:solidFill>
                  <a:latin typeface="Consolas"/>
                  <a:ea typeface="Consolas"/>
                  <a:cs typeface="Consolas"/>
                </a:rPr>
                <a:t>44%</a:t>
              </a:r>
            </a:p>
          </p:txBody>
        </p:sp>
        <p:sp>
          <p:nvSpPr>
            <p:cNvPr id="11" name="TextBox 11"/>
            <p:cNvSpPr txBox="1"/>
            <p:nvPr/>
          </p:nvSpPr>
          <p:spPr>
            <a:xfrm>
              <a:off x="6859048" y="2009775"/>
              <a:ext cx="348425" cy="293370"/>
            </a:xfrm>
            <a:prstGeom prst="rect">
              <a:avLst/>
            </a:prstGeom>
            <a:noFill/>
            <a:ln>
              <a:noFill/>
            </a:ln>
          </p:spPr>
          <p:txBody>
            <a:bodyPr wrap="none" lIns="0" tIns="0" rIns="0" bIns="0" anchor="t" anchorCtr="0">
              <a:spAutoFit/>
            </a:bodyPr>
            <a:lstStyle/>
            <a:p>
              <a:pPr algn="ctr"/>
              <a:r>
                <a:rPr lang="en-GB" sz="1500" dirty="0">
                  <a:solidFill>
                    <a:schemeClr val="accent5"/>
                  </a:solidFill>
                  <a:latin typeface="Consolas"/>
                  <a:ea typeface="Consolas"/>
                  <a:cs typeface="Consolas"/>
                </a:rPr>
                <a:t>31%</a:t>
              </a:r>
            </a:p>
          </p:txBody>
        </p:sp>
        <p:sp>
          <p:nvSpPr>
            <p:cNvPr id="12" name="TextBox 12"/>
            <p:cNvSpPr txBox="1"/>
            <p:nvPr/>
          </p:nvSpPr>
          <p:spPr>
            <a:xfrm>
              <a:off x="9282208" y="2009775"/>
              <a:ext cx="348425" cy="293370"/>
            </a:xfrm>
            <a:prstGeom prst="rect">
              <a:avLst/>
            </a:prstGeom>
            <a:noFill/>
            <a:ln>
              <a:noFill/>
            </a:ln>
          </p:spPr>
          <p:txBody>
            <a:bodyPr wrap="none" lIns="0" tIns="0" rIns="0" bIns="0" anchor="t" anchorCtr="0">
              <a:spAutoFit/>
            </a:bodyPr>
            <a:lstStyle/>
            <a:p>
              <a:pPr algn="ctr"/>
              <a:r>
                <a:rPr lang="en-GB" sz="1500" dirty="0">
                  <a:solidFill>
                    <a:schemeClr val="accent5"/>
                  </a:solidFill>
                  <a:latin typeface="Consolas"/>
                  <a:ea typeface="Consolas"/>
                  <a:cs typeface="Consolas"/>
                </a:rPr>
                <a:t>13%</a:t>
              </a:r>
            </a:p>
          </p:txBody>
        </p:sp>
        <p:sp>
          <p:nvSpPr>
            <p:cNvPr id="13" name="TextBox 13"/>
            <p:cNvSpPr txBox="1"/>
            <p:nvPr/>
          </p:nvSpPr>
          <p:spPr>
            <a:xfrm>
              <a:off x="10480738" y="2009775"/>
              <a:ext cx="237363" cy="293370"/>
            </a:xfrm>
            <a:prstGeom prst="rect">
              <a:avLst/>
            </a:prstGeom>
            <a:noFill/>
            <a:ln>
              <a:noFill/>
            </a:ln>
          </p:spPr>
          <p:txBody>
            <a:bodyPr wrap="none" lIns="0" tIns="0" rIns="0" bIns="0" anchor="t" anchorCtr="0">
              <a:spAutoFit/>
            </a:bodyPr>
            <a:lstStyle/>
            <a:p>
              <a:pPr algn="ctr"/>
              <a:r>
                <a:rPr lang="en-GB" sz="1500" dirty="0">
                  <a:solidFill>
                    <a:schemeClr val="accent5"/>
                  </a:solidFill>
                  <a:latin typeface="Consolas"/>
                  <a:ea typeface="Consolas"/>
                  <a:cs typeface="Consolas"/>
                </a:rPr>
                <a:t>7%</a:t>
              </a:r>
            </a:p>
          </p:txBody>
        </p:sp>
        <p:sp>
          <p:nvSpPr>
            <p:cNvPr id="14" name="TextBox 14"/>
            <p:cNvSpPr txBox="1"/>
            <p:nvPr/>
          </p:nvSpPr>
          <p:spPr>
            <a:xfrm>
              <a:off x="11197018" y="2009775"/>
              <a:ext cx="237363" cy="293370"/>
            </a:xfrm>
            <a:prstGeom prst="rect">
              <a:avLst/>
            </a:prstGeom>
            <a:noFill/>
            <a:ln>
              <a:noFill/>
            </a:ln>
          </p:spPr>
          <p:txBody>
            <a:bodyPr wrap="none" lIns="0" tIns="0" rIns="0" bIns="0" anchor="t" anchorCtr="0">
              <a:spAutoFit/>
            </a:bodyPr>
            <a:lstStyle/>
            <a:p>
              <a:pPr algn="ctr"/>
              <a:r>
                <a:rPr lang="en-GB" sz="1500" dirty="0">
                  <a:solidFill>
                    <a:schemeClr val="accent5"/>
                  </a:solidFill>
                  <a:latin typeface="Consolas"/>
                  <a:ea typeface="Consolas"/>
                  <a:cs typeface="Consolas"/>
                </a:rPr>
                <a:t>5%</a:t>
              </a:r>
            </a:p>
          </p:txBody>
        </p:sp>
      </p:grpSp>
      <p:grpSp>
        <p:nvGrpSpPr>
          <p:cNvPr id="50" name="Group 50"/>
          <p:cNvGrpSpPr/>
          <p:nvPr/>
        </p:nvGrpSpPr>
        <p:grpSpPr>
          <a:xfrm>
            <a:off x="609600" y="2476500"/>
            <a:ext cx="10972800" cy="3109151"/>
            <a:chOff x="609600" y="2476500"/>
            <a:chExt cx="10972800" cy="3109151"/>
          </a:xfrm>
        </p:grpSpPr>
        <p:sp>
          <p:nvSpPr>
            <p:cNvPr id="16" name="Rectangle 16"/>
            <p:cNvSpPr/>
            <p:nvPr/>
          </p:nvSpPr>
          <p:spPr>
            <a:xfrm>
              <a:off x="609600" y="2476500"/>
              <a:ext cx="10972800" cy="419100"/>
            </a:xfrm>
            <a:prstGeom prst="rect">
              <a:avLst/>
            </a:prstGeom>
            <a:solidFill>
              <a:schemeClr val="accent1"/>
            </a:solidFill>
            <a:ln>
              <a:noFill/>
            </a:ln>
          </p:spPr>
        </p:sp>
        <p:sp>
          <p:nvSpPr>
            <p:cNvPr id="17" name="TextBox 17"/>
            <p:cNvSpPr txBox="1"/>
            <p:nvPr/>
          </p:nvSpPr>
          <p:spPr>
            <a:xfrm>
              <a:off x="755142" y="2597468"/>
              <a:ext cx="374703"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Area</a:t>
              </a:r>
            </a:p>
          </p:txBody>
        </p:sp>
        <p:sp>
          <p:nvSpPr>
            <p:cNvPr id="18" name="TextBox 18"/>
            <p:cNvSpPr txBox="1"/>
            <p:nvPr/>
          </p:nvSpPr>
          <p:spPr>
            <a:xfrm>
              <a:off x="4021826" y="2597468"/>
              <a:ext cx="633232" cy="264033"/>
            </a:xfrm>
            <a:prstGeom prst="rect">
              <a:avLst/>
            </a:prstGeom>
            <a:noFill/>
            <a:ln>
              <a:noFill/>
            </a:ln>
          </p:spPr>
          <p:txBody>
            <a:bodyPr wrap="none" lIns="0" tIns="0" rIns="0" bIns="0" anchor="t" anchorCtr="0">
              <a:spAutoFit/>
            </a:bodyPr>
            <a:lstStyle/>
            <a:p>
              <a:pPr algn="r"/>
              <a:r>
                <a:rPr lang="en-GB" sz="1350" b="1" dirty="0">
                  <a:solidFill>
                    <a:srgbClr val="FBF7F1"/>
                  </a:solidFill>
                  <a:latin typeface="+mn-lt"/>
                  <a:ea typeface="+mn-ea"/>
                  <a:cs typeface="+mn-cs"/>
                </a:rPr>
                <a:t>Amount</a:t>
              </a:r>
            </a:p>
          </p:txBody>
        </p:sp>
        <p:sp>
          <p:nvSpPr>
            <p:cNvPr id="19" name="TextBox 19"/>
            <p:cNvSpPr txBox="1"/>
            <p:nvPr/>
          </p:nvSpPr>
          <p:spPr>
            <a:xfrm>
              <a:off x="4946142" y="2597468"/>
              <a:ext cx="977513"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What it buys</a:t>
              </a:r>
            </a:p>
          </p:txBody>
        </p:sp>
        <p:sp>
          <p:nvSpPr>
            <p:cNvPr id="20" name="TextBox 20"/>
            <p:cNvSpPr txBox="1"/>
            <p:nvPr/>
          </p:nvSpPr>
          <p:spPr>
            <a:xfrm>
              <a:off x="8565642" y="2597468"/>
              <a:ext cx="1553548"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Milestone it reaches</a:t>
              </a:r>
            </a:p>
          </p:txBody>
        </p:sp>
        <p:sp>
          <p:nvSpPr>
            <p:cNvPr id="21" name="Line 21"/>
            <p:cNvSpPr/>
            <p:nvPr/>
          </p:nvSpPr>
          <p:spPr>
            <a:xfrm>
              <a:off x="609600" y="33528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2" name="TextBox 22"/>
            <p:cNvSpPr txBox="1"/>
            <p:nvPr/>
          </p:nvSpPr>
          <p:spPr>
            <a:xfrm>
              <a:off x="755142" y="3035618"/>
              <a:ext cx="1836112"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Engineering and product</a:t>
              </a:r>
            </a:p>
          </p:txBody>
        </p:sp>
        <p:sp>
          <p:nvSpPr>
            <p:cNvPr id="23" name="TextBox 23"/>
            <p:cNvSpPr txBox="1"/>
            <p:nvPr/>
          </p:nvSpPr>
          <p:spPr>
            <a:xfrm>
              <a:off x="4007663" y="3035618"/>
              <a:ext cx="647395"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£1.85M</a:t>
              </a:r>
            </a:p>
          </p:txBody>
        </p:sp>
        <p:sp>
          <p:nvSpPr>
            <p:cNvPr id="24" name="TextBox 24"/>
            <p:cNvSpPr txBox="1"/>
            <p:nvPr/>
          </p:nvSpPr>
          <p:spPr>
            <a:xfrm>
              <a:off x="4946142" y="3035618"/>
              <a:ext cx="3438206"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Capacity planner v2 and the manufacturer API</a:t>
              </a:r>
            </a:p>
          </p:txBody>
        </p:sp>
        <p:sp>
          <p:nvSpPr>
            <p:cNvPr id="25" name="TextBox 25"/>
            <p:cNvSpPr txBox="1"/>
            <p:nvPr/>
          </p:nvSpPr>
          <p:spPr>
            <a:xfrm>
              <a:off x="8565642" y="3035618"/>
              <a:ext cx="2787927"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API in production with three partners</a:t>
              </a:r>
            </a:p>
          </p:txBody>
        </p:sp>
        <p:sp>
          <p:nvSpPr>
            <p:cNvPr id="26" name="Line 26"/>
            <p:cNvSpPr/>
            <p:nvPr/>
          </p:nvSpPr>
          <p:spPr>
            <a:xfrm>
              <a:off x="609600" y="38100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7" name="TextBox 27"/>
            <p:cNvSpPr txBox="1"/>
            <p:nvPr/>
          </p:nvSpPr>
          <p:spPr>
            <a:xfrm>
              <a:off x="755142" y="3492818"/>
              <a:ext cx="1027426"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Go-to-market</a:t>
              </a:r>
            </a:p>
          </p:txBody>
        </p:sp>
        <p:sp>
          <p:nvSpPr>
            <p:cNvPr id="28" name="TextBox 28"/>
            <p:cNvSpPr txBox="1"/>
            <p:nvPr/>
          </p:nvSpPr>
          <p:spPr>
            <a:xfrm>
              <a:off x="4007663" y="3492818"/>
              <a:ext cx="647395"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£1.30M</a:t>
              </a:r>
            </a:p>
          </p:txBody>
        </p:sp>
        <p:sp>
          <p:nvSpPr>
            <p:cNvPr id="29" name="TextBox 29"/>
            <p:cNvSpPr txBox="1"/>
            <p:nvPr/>
          </p:nvSpPr>
          <p:spPr>
            <a:xfrm>
              <a:off x="4946142" y="3492818"/>
              <a:ext cx="2556187"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Germany and the Netherlands live</a:t>
              </a:r>
            </a:p>
          </p:txBody>
        </p:sp>
        <p:sp>
          <p:nvSpPr>
            <p:cNvPr id="30" name="TextBox 30"/>
            <p:cNvSpPr txBox="1"/>
            <p:nvPr/>
          </p:nvSpPr>
          <p:spPr>
            <a:xfrm>
              <a:off x="8565642" y="3492818"/>
              <a:ext cx="2843909"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40% of new seats from outside the UK</a:t>
              </a:r>
            </a:p>
          </p:txBody>
        </p:sp>
        <p:sp>
          <p:nvSpPr>
            <p:cNvPr id="31" name="Line 31"/>
            <p:cNvSpPr/>
            <p:nvPr/>
          </p:nvSpPr>
          <p:spPr>
            <a:xfrm>
              <a:off x="609600" y="42672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2" name="TextBox 32"/>
            <p:cNvSpPr txBox="1"/>
            <p:nvPr/>
          </p:nvSpPr>
          <p:spPr>
            <a:xfrm>
              <a:off x="755142" y="3950018"/>
              <a:ext cx="2263109"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Customer success and training</a:t>
              </a:r>
            </a:p>
          </p:txBody>
        </p:sp>
        <p:sp>
          <p:nvSpPr>
            <p:cNvPr id="33" name="TextBox 33"/>
            <p:cNvSpPr txBox="1"/>
            <p:nvPr/>
          </p:nvSpPr>
          <p:spPr>
            <a:xfrm>
              <a:off x="4007663" y="3950018"/>
              <a:ext cx="647395"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£0.55M</a:t>
              </a:r>
            </a:p>
          </p:txBody>
        </p:sp>
        <p:sp>
          <p:nvSpPr>
            <p:cNvPr id="34" name="TextBox 34"/>
            <p:cNvSpPr txBox="1"/>
            <p:nvPr/>
          </p:nvSpPr>
          <p:spPr>
            <a:xfrm>
              <a:off x="4946142" y="3950018"/>
              <a:ext cx="2354808"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Onboarding at a 10-day median</a:t>
              </a:r>
            </a:p>
          </p:txBody>
        </p:sp>
        <p:sp>
          <p:nvSpPr>
            <p:cNvPr id="35" name="TextBox 35"/>
            <p:cNvSpPr txBox="1"/>
            <p:nvPr/>
          </p:nvSpPr>
          <p:spPr>
            <a:xfrm>
              <a:off x="8565642" y="3950018"/>
              <a:ext cx="2673266"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Net revenue retention held at 118%</a:t>
              </a:r>
            </a:p>
          </p:txBody>
        </p:sp>
        <p:sp>
          <p:nvSpPr>
            <p:cNvPr id="36" name="Line 36"/>
            <p:cNvSpPr/>
            <p:nvPr/>
          </p:nvSpPr>
          <p:spPr>
            <a:xfrm>
              <a:off x="609600" y="47244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37" name="TextBox 37"/>
            <p:cNvSpPr txBox="1"/>
            <p:nvPr/>
          </p:nvSpPr>
          <p:spPr>
            <a:xfrm>
              <a:off x="755142" y="4407218"/>
              <a:ext cx="1572468"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Data and compliance</a:t>
              </a:r>
            </a:p>
          </p:txBody>
        </p:sp>
        <p:sp>
          <p:nvSpPr>
            <p:cNvPr id="38" name="TextBox 38"/>
            <p:cNvSpPr txBox="1"/>
            <p:nvPr/>
          </p:nvSpPr>
          <p:spPr>
            <a:xfrm>
              <a:off x="4007663" y="4407218"/>
              <a:ext cx="647395"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£0.30M</a:t>
              </a:r>
            </a:p>
          </p:txBody>
        </p:sp>
        <p:sp>
          <p:nvSpPr>
            <p:cNvPr id="39" name="TextBox 39"/>
            <p:cNvSpPr txBox="1"/>
            <p:nvPr/>
          </p:nvSpPr>
          <p:spPr>
            <a:xfrm>
              <a:off x="4946142" y="4407218"/>
              <a:ext cx="3366316"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Grant and accreditation reporting automated</a:t>
              </a:r>
            </a:p>
          </p:txBody>
        </p:sp>
        <p:sp>
          <p:nvSpPr>
            <p:cNvPr id="40" name="TextBox 40"/>
            <p:cNvSpPr txBox="1"/>
            <p:nvPr/>
          </p:nvSpPr>
          <p:spPr>
            <a:xfrm>
              <a:off x="8565642" y="4407218"/>
              <a:ext cx="2637548"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Reporting shipped for two schemes</a:t>
              </a:r>
            </a:p>
          </p:txBody>
        </p:sp>
        <p:sp>
          <p:nvSpPr>
            <p:cNvPr id="41" name="Line 41"/>
            <p:cNvSpPr/>
            <p:nvPr/>
          </p:nvSpPr>
          <p:spPr>
            <a:xfrm>
              <a:off x="609600" y="51816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42" name="TextBox 42"/>
            <p:cNvSpPr txBox="1"/>
            <p:nvPr/>
          </p:nvSpPr>
          <p:spPr>
            <a:xfrm>
              <a:off x="755142" y="4864418"/>
              <a:ext cx="604960"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Reserve</a:t>
              </a:r>
            </a:p>
          </p:txBody>
        </p:sp>
        <p:sp>
          <p:nvSpPr>
            <p:cNvPr id="43" name="TextBox 43"/>
            <p:cNvSpPr txBox="1"/>
            <p:nvPr/>
          </p:nvSpPr>
          <p:spPr>
            <a:xfrm>
              <a:off x="4007663" y="4864418"/>
              <a:ext cx="647395" cy="264033"/>
            </a:xfrm>
            <a:prstGeom prst="rect">
              <a:avLst/>
            </a:prstGeom>
            <a:noFill/>
            <a:ln>
              <a:noFill/>
            </a:ln>
          </p:spPr>
          <p:txBody>
            <a:bodyPr wrap="none" lIns="0" tIns="0" rIns="0" bIns="0" anchor="t" anchorCtr="0">
              <a:spAutoFit/>
            </a:bodyPr>
            <a:lstStyle/>
            <a:p>
              <a:pPr algn="r"/>
              <a:r>
                <a:rPr lang="en-GB" sz="1350" dirty="0">
                  <a:solidFill>
                    <a:schemeClr val="dk1"/>
                  </a:solidFill>
                  <a:latin typeface="Consolas"/>
                  <a:ea typeface="Consolas"/>
                  <a:cs typeface="Consolas"/>
                </a:rPr>
                <a:t>£0.20M</a:t>
              </a:r>
            </a:p>
          </p:txBody>
        </p:sp>
        <p:sp>
          <p:nvSpPr>
            <p:cNvPr id="44" name="TextBox 44"/>
            <p:cNvSpPr txBox="1"/>
            <p:nvPr/>
          </p:nvSpPr>
          <p:spPr>
            <a:xfrm>
              <a:off x="4946142" y="4864418"/>
              <a:ext cx="1492471"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Three-month buffer</a:t>
              </a:r>
            </a:p>
          </p:txBody>
        </p:sp>
        <p:sp>
          <p:nvSpPr>
            <p:cNvPr id="45" name="TextBox 45"/>
            <p:cNvSpPr txBox="1"/>
            <p:nvPr/>
          </p:nvSpPr>
          <p:spPr>
            <a:xfrm>
              <a:off x="8565642" y="4864418"/>
              <a:ext cx="1010516"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Not allocated</a:t>
              </a:r>
            </a:p>
          </p:txBody>
        </p:sp>
        <p:sp>
          <p:nvSpPr>
            <p:cNvPr id="46" name="Line 46"/>
            <p:cNvSpPr/>
            <p:nvPr/>
          </p:nvSpPr>
          <p:spPr>
            <a:xfrm>
              <a:off x="609600" y="5181600"/>
              <a:ext cx="10972800" cy="9525"/>
            </a:xfrm>
            <a:custGeom>
              <a:avLst/>
              <a:gdLst/>
              <a:ahLst/>
              <a:cxnLst/>
              <a:rect l="l" t="t" r="r" b="b"/>
              <a:pathLst>
                <a:path w="10972800" h="9525">
                  <a:moveTo>
                    <a:pt x="0" y="0"/>
                  </a:moveTo>
                  <a:lnTo>
                    <a:pt x="10972800" y="0"/>
                  </a:lnTo>
                </a:path>
              </a:pathLst>
            </a:custGeom>
            <a:noFill/>
            <a:ln w="14288">
              <a:solidFill>
                <a:schemeClr val="accent1"/>
              </a:solidFill>
            </a:ln>
          </p:spPr>
        </p:sp>
        <p:sp>
          <p:nvSpPr>
            <p:cNvPr id="47" name="TextBox 47"/>
            <p:cNvSpPr txBox="1"/>
            <p:nvPr/>
          </p:nvSpPr>
          <p:spPr>
            <a:xfrm>
              <a:off x="755142" y="5321618"/>
              <a:ext cx="403121" cy="264033"/>
            </a:xfrm>
            <a:prstGeom prst="rect">
              <a:avLst/>
            </a:prstGeom>
            <a:noFill/>
            <a:ln>
              <a:noFill/>
            </a:ln>
          </p:spPr>
          <p:txBody>
            <a:bodyPr wrap="none" lIns="0" tIns="0" rIns="0" bIns="0" anchor="t" anchorCtr="0">
              <a:spAutoFit/>
            </a:bodyPr>
            <a:lstStyle/>
            <a:p>
              <a:pPr algn="l"/>
              <a:r>
                <a:rPr lang="en-GB" sz="1350" b="1" dirty="0">
                  <a:solidFill>
                    <a:schemeClr val="dk1"/>
                  </a:solidFill>
                  <a:latin typeface="+mn-lt"/>
                  <a:ea typeface="+mn-ea"/>
                  <a:cs typeface="+mn-cs"/>
                </a:rPr>
                <a:t>Total</a:t>
              </a:r>
            </a:p>
          </p:txBody>
        </p:sp>
        <p:sp>
          <p:nvSpPr>
            <p:cNvPr id="48" name="TextBox 48"/>
            <p:cNvSpPr txBox="1"/>
            <p:nvPr/>
          </p:nvSpPr>
          <p:spPr>
            <a:xfrm>
              <a:off x="4007663" y="5321618"/>
              <a:ext cx="647395" cy="264033"/>
            </a:xfrm>
            <a:prstGeom prst="rect">
              <a:avLst/>
            </a:prstGeom>
            <a:noFill/>
            <a:ln>
              <a:noFill/>
            </a:ln>
          </p:spPr>
          <p:txBody>
            <a:bodyPr wrap="none" lIns="0" tIns="0" rIns="0" bIns="0" anchor="t" anchorCtr="0">
              <a:spAutoFit/>
            </a:bodyPr>
            <a:lstStyle/>
            <a:p>
              <a:pPr algn="r"/>
              <a:r>
                <a:rPr lang="en-GB" sz="1350" b="1" dirty="0">
                  <a:solidFill>
                    <a:schemeClr val="dk1"/>
                  </a:solidFill>
                  <a:latin typeface="Consolas"/>
                  <a:ea typeface="Consolas"/>
                  <a:cs typeface="Consolas"/>
                </a:rPr>
                <a:t>£4.20M</a:t>
              </a:r>
            </a:p>
          </p:txBody>
        </p:sp>
        <p:sp>
          <p:nvSpPr>
            <p:cNvPr id="49" name="TextBox 49"/>
            <p:cNvSpPr txBox="1"/>
            <p:nvPr/>
          </p:nvSpPr>
          <p:spPr>
            <a:xfrm>
              <a:off x="8565642" y="5321618"/>
              <a:ext cx="1407875" cy="264033"/>
            </a:xfrm>
            <a:prstGeom prst="rect">
              <a:avLst/>
            </a:prstGeom>
            <a:noFill/>
            <a:ln>
              <a:noFill/>
            </a:ln>
          </p:spPr>
          <p:txBody>
            <a:bodyPr wrap="none" lIns="0" tIns="0" rIns="0" bIns="0" anchor="t" anchorCtr="0">
              <a:spAutoFit/>
            </a:bodyPr>
            <a:lstStyle/>
            <a:p>
              <a:pPr algn="l"/>
              <a:r>
                <a:rPr lang="en-GB" sz="1350" b="1" dirty="0">
                  <a:solidFill>
                    <a:schemeClr val="dk1"/>
                  </a:solidFill>
                  <a:latin typeface="+mn-lt"/>
                  <a:ea typeface="+mn-ea"/>
                  <a:cs typeface="+mn-cs"/>
                </a:rPr>
                <a:t>100% of the round</a:t>
              </a:r>
            </a:p>
          </p:txBody>
        </p:sp>
      </p:grpSp>
      <p:grpSp>
        <p:nvGrpSpPr>
          <p:cNvPr id="52" name="Group 52"/>
          <p:cNvGrpSpPr/>
          <p:nvPr/>
        </p:nvGrpSpPr>
        <p:grpSpPr>
          <a:xfrm>
            <a:off x="603504" y="6233160"/>
            <a:ext cx="4193274" cy="234696"/>
            <a:chOff x="603504" y="6233160"/>
            <a:chExt cx="4193274" cy="234696"/>
          </a:xfrm>
        </p:grpSpPr>
        <p:sp>
          <p:nvSpPr>
            <p:cNvPr id="51" name="TextBox 51"/>
            <p:cNvSpPr txBox="1"/>
            <p:nvPr/>
          </p:nvSpPr>
          <p:spPr>
            <a:xfrm>
              <a:off x="603504" y="6233160"/>
              <a:ext cx="4193274"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All amounts, shares and milestones on this page are illustrative.</a:t>
              </a:r>
            </a:p>
          </p:txBody>
        </p:sp>
      </p:grpSp>
      <p:grpSp>
        <p:nvGrpSpPr>
          <p:cNvPr id="55" name="Group 55"/>
          <p:cNvGrpSpPr/>
          <p:nvPr/>
        </p:nvGrpSpPr>
        <p:grpSpPr>
          <a:xfrm>
            <a:off x="10325100" y="6238875"/>
            <a:ext cx="1257300" cy="234886"/>
            <a:chOff x="10325100" y="6238875"/>
            <a:chExt cx="1257300" cy="234886"/>
          </a:xfrm>
        </p:grpSpPr>
        <p:sp>
          <p:nvSpPr>
            <p:cNvPr id="53" name="Rectangle 53"/>
            <p:cNvSpPr/>
            <p:nvPr/>
          </p:nvSpPr>
          <p:spPr>
            <a:xfrm>
              <a:off x="10325100" y="6238875"/>
              <a:ext cx="1257300" cy="209550"/>
            </a:xfrm>
            <a:prstGeom prst="rect">
              <a:avLst/>
            </a:prstGeom>
            <a:noFill/>
            <a:ln w="9525">
              <a:solidFill>
                <a:schemeClr val="accent2"/>
              </a:solidFill>
            </a:ln>
          </p:spPr>
        </p:sp>
        <p:sp>
          <p:nvSpPr>
            <p:cNvPr id="54" name="TextBox 54"/>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3598" y="650558"/>
            <a:ext cx="10988802" cy="616267"/>
            <a:chOff x="593598" y="650558"/>
            <a:chExt cx="10988802" cy="616267"/>
          </a:xfrm>
        </p:grpSpPr>
        <p:sp>
          <p:nvSpPr>
            <p:cNvPr id="2" name="TextBox 2"/>
            <p:cNvSpPr txBox="1"/>
            <p:nvPr/>
          </p:nvSpPr>
          <p:spPr>
            <a:xfrm>
              <a:off x="593598" y="650558"/>
              <a:ext cx="8588278" cy="616077"/>
            </a:xfrm>
            <a:prstGeom prst="rect">
              <a:avLst/>
            </a:prstGeom>
            <a:noFill/>
            <a:ln>
              <a:noFill/>
            </a:ln>
          </p:spPr>
          <p:txBody>
            <a:bodyPr wrap="none" lIns="0" tIns="0" rIns="0" bIns="0" anchor="t" anchorCtr="0">
              <a:spAutoFit/>
            </a:bodyPr>
            <a:lstStyle/>
            <a:p>
              <a:pPr algn="l"/>
              <a:r>
                <a:rPr lang="en-GB" sz="3150" dirty="0">
                  <a:solidFill>
                    <a:schemeClr val="accent1"/>
                  </a:solidFill>
                  <a:latin typeface="+mj-lt"/>
                  <a:ea typeface="+mj-ea"/>
                  <a:cs typeface="+mj-cs"/>
                </a:rPr>
                <a:t>Definitions and every external source.</a:t>
              </a:r>
            </a:p>
          </p:txBody>
        </p:sp>
        <p:sp>
          <p:nvSpPr>
            <p:cNvPr id="3" name="Line 3"/>
            <p:cNvSpPr/>
            <p:nvPr/>
          </p:nvSpPr>
          <p:spPr>
            <a:xfrm>
              <a:off x="609600" y="1257300"/>
              <a:ext cx="10972800" cy="9525"/>
            </a:xfrm>
            <a:custGeom>
              <a:avLst/>
              <a:gdLst/>
              <a:ahLst/>
              <a:cxnLst/>
              <a:rect l="l" t="t" r="r" b="b"/>
              <a:pathLst>
                <a:path w="10972800" h="9525">
                  <a:moveTo>
                    <a:pt x="0" y="0"/>
                  </a:moveTo>
                  <a:lnTo>
                    <a:pt x="10972800" y="0"/>
                  </a:lnTo>
                </a:path>
              </a:pathLst>
            </a:custGeom>
            <a:noFill/>
            <a:ln w="19050">
              <a:solidFill>
                <a:schemeClr val="accent1"/>
              </a:solidFill>
            </a:ln>
          </p:spPr>
        </p:sp>
      </p:grpSp>
      <p:grpSp>
        <p:nvGrpSpPr>
          <p:cNvPr id="29" name="Group 29"/>
          <p:cNvGrpSpPr/>
          <p:nvPr/>
        </p:nvGrpSpPr>
        <p:grpSpPr>
          <a:xfrm>
            <a:off x="609600" y="1562100"/>
            <a:ext cx="10972800" cy="2524125"/>
            <a:chOff x="609600" y="1562100"/>
            <a:chExt cx="10972800" cy="2524125"/>
          </a:xfrm>
        </p:grpSpPr>
        <p:sp>
          <p:nvSpPr>
            <p:cNvPr id="5" name="Rectangle 5"/>
            <p:cNvSpPr/>
            <p:nvPr/>
          </p:nvSpPr>
          <p:spPr>
            <a:xfrm>
              <a:off x="609600" y="1562100"/>
              <a:ext cx="10972800" cy="419100"/>
            </a:xfrm>
            <a:prstGeom prst="rect">
              <a:avLst/>
            </a:prstGeom>
            <a:solidFill>
              <a:schemeClr val="accent1"/>
            </a:solidFill>
            <a:ln>
              <a:noFill/>
            </a:ln>
          </p:spPr>
        </p:sp>
        <p:sp>
          <p:nvSpPr>
            <p:cNvPr id="6" name="TextBox 6"/>
            <p:cNvSpPr txBox="1"/>
            <p:nvPr/>
          </p:nvSpPr>
          <p:spPr>
            <a:xfrm>
              <a:off x="755142" y="1683068"/>
              <a:ext cx="517052"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Metric</a:t>
              </a:r>
            </a:p>
          </p:txBody>
        </p:sp>
        <p:sp>
          <p:nvSpPr>
            <p:cNvPr id="7" name="TextBox 7"/>
            <p:cNvSpPr txBox="1"/>
            <p:nvPr/>
          </p:nvSpPr>
          <p:spPr>
            <a:xfrm>
              <a:off x="3231642" y="1683068"/>
              <a:ext cx="771188"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Definition</a:t>
              </a:r>
            </a:p>
          </p:txBody>
        </p:sp>
        <p:sp>
          <p:nvSpPr>
            <p:cNvPr id="8" name="TextBox 8"/>
            <p:cNvSpPr txBox="1"/>
            <p:nvPr/>
          </p:nvSpPr>
          <p:spPr>
            <a:xfrm>
              <a:off x="8565642" y="1683068"/>
              <a:ext cx="2141318" cy="264033"/>
            </a:xfrm>
            <a:prstGeom prst="rect">
              <a:avLst/>
            </a:prstGeom>
            <a:noFill/>
            <a:ln>
              <a:noFill/>
            </a:ln>
          </p:spPr>
          <p:txBody>
            <a:bodyPr wrap="none" lIns="0" tIns="0" rIns="0" bIns="0" anchor="t" anchorCtr="0">
              <a:spAutoFit/>
            </a:bodyPr>
            <a:lstStyle/>
            <a:p>
              <a:pPr algn="l"/>
              <a:r>
                <a:rPr lang="en-GB" sz="1350" b="1" dirty="0">
                  <a:solidFill>
                    <a:srgbClr val="FBF7F1"/>
                  </a:solidFill>
                  <a:latin typeface="+mn-lt"/>
                  <a:ea typeface="+mn-ea"/>
                  <a:cs typeface="+mn-cs"/>
                </a:rPr>
                <a:t>Period and system of record</a:t>
              </a:r>
            </a:p>
          </p:txBody>
        </p:sp>
        <p:sp>
          <p:nvSpPr>
            <p:cNvPr id="9" name="TextBox 9"/>
            <p:cNvSpPr txBox="1"/>
            <p:nvPr/>
          </p:nvSpPr>
          <p:spPr>
            <a:xfrm>
              <a:off x="755142" y="2102168"/>
              <a:ext cx="1353570"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Live engineer seat</a:t>
              </a:r>
            </a:p>
          </p:txBody>
        </p:sp>
        <p:sp>
          <p:nvSpPr>
            <p:cNvPr id="10" name="TextBox 10"/>
            <p:cNvSpPr txBox="1"/>
            <p:nvPr/>
          </p:nvSpPr>
          <p:spPr>
            <a:xfrm>
              <a:off x="3231642" y="2102168"/>
              <a:ext cx="4788705"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One engineer with an active licence on the last day of the month</a:t>
              </a:r>
            </a:p>
          </p:txBody>
        </p:sp>
        <p:sp>
          <p:nvSpPr>
            <p:cNvPr id="11" name="TextBox 11"/>
            <p:cNvSpPr txBox="1"/>
            <p:nvPr/>
          </p:nvSpPr>
          <p:spPr>
            <a:xfrm>
              <a:off x="8565642" y="2102168"/>
              <a:ext cx="2606144"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Monthly since 2025 · billing system</a:t>
              </a:r>
            </a:p>
          </p:txBody>
        </p:sp>
        <p:sp>
          <p:nvSpPr>
            <p:cNvPr id="12" name="Line 12"/>
            <p:cNvSpPr/>
            <p:nvPr/>
          </p:nvSpPr>
          <p:spPr>
            <a:xfrm>
              <a:off x="609600" y="24003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3" name="TextBox 13"/>
            <p:cNvSpPr txBox="1"/>
            <p:nvPr/>
          </p:nvSpPr>
          <p:spPr>
            <a:xfrm>
              <a:off x="755142" y="2521268"/>
              <a:ext cx="333359"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ARR</a:t>
              </a:r>
            </a:p>
          </p:txBody>
        </p:sp>
        <p:sp>
          <p:nvSpPr>
            <p:cNvPr id="14" name="TextBox 14"/>
            <p:cNvSpPr txBox="1"/>
            <p:nvPr/>
          </p:nvSpPr>
          <p:spPr>
            <a:xfrm>
              <a:off x="3231642" y="2521268"/>
              <a:ext cx="3084962"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Live seats × list price × 12, net of discount</a:t>
              </a:r>
            </a:p>
          </p:txBody>
        </p:sp>
        <p:sp>
          <p:nvSpPr>
            <p:cNvPr id="15" name="TextBox 15"/>
            <p:cNvSpPr txBox="1"/>
            <p:nvPr/>
          </p:nvSpPr>
          <p:spPr>
            <a:xfrm>
              <a:off x="8565642" y="2521268"/>
              <a:ext cx="2174877"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At month end · billing system</a:t>
              </a:r>
            </a:p>
          </p:txBody>
        </p:sp>
        <p:sp>
          <p:nvSpPr>
            <p:cNvPr id="16" name="Line 16"/>
            <p:cNvSpPr/>
            <p:nvPr/>
          </p:nvSpPr>
          <p:spPr>
            <a:xfrm>
              <a:off x="609600" y="28194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7" name="TextBox 17"/>
            <p:cNvSpPr txBox="1"/>
            <p:nvPr/>
          </p:nvSpPr>
          <p:spPr>
            <a:xfrm>
              <a:off x="755142" y="2940368"/>
              <a:ext cx="1671648"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Net revenue retention</a:t>
              </a:r>
            </a:p>
          </p:txBody>
        </p:sp>
        <p:sp>
          <p:nvSpPr>
            <p:cNvPr id="18" name="TextBox 18"/>
            <p:cNvSpPr txBox="1"/>
            <p:nvPr/>
          </p:nvSpPr>
          <p:spPr>
            <a:xfrm>
              <a:off x="3231642" y="2940368"/>
              <a:ext cx="5039605"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Trailing twelve months, existing customers only, excludes new logos</a:t>
              </a:r>
            </a:p>
          </p:txBody>
        </p:sp>
        <p:sp>
          <p:nvSpPr>
            <p:cNvPr id="19" name="TextBox 19"/>
            <p:cNvSpPr txBox="1"/>
            <p:nvPr/>
          </p:nvSpPr>
          <p:spPr>
            <a:xfrm>
              <a:off x="8565642" y="2940368"/>
              <a:ext cx="1779112"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Monthly · billing system</a:t>
              </a:r>
            </a:p>
          </p:txBody>
        </p:sp>
        <p:sp>
          <p:nvSpPr>
            <p:cNvPr id="20" name="Line 20"/>
            <p:cNvSpPr/>
            <p:nvPr/>
          </p:nvSpPr>
          <p:spPr>
            <a:xfrm>
              <a:off x="609600" y="32385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1" name="TextBox 21"/>
            <p:cNvSpPr txBox="1"/>
            <p:nvPr/>
          </p:nvSpPr>
          <p:spPr>
            <a:xfrm>
              <a:off x="755142" y="3359468"/>
              <a:ext cx="1927653"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Customer acquisition cost</a:t>
              </a:r>
            </a:p>
          </p:txBody>
        </p:sp>
        <p:sp>
          <p:nvSpPr>
            <p:cNvPr id="22" name="TextBox 22"/>
            <p:cNvSpPr txBox="1"/>
            <p:nvPr/>
          </p:nvSpPr>
          <p:spPr>
            <a:xfrm>
              <a:off x="3231642" y="3359468"/>
              <a:ext cx="5008045"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Blended sales and marketing spend ÷ new customers, same quarter</a:t>
              </a:r>
            </a:p>
          </p:txBody>
        </p:sp>
        <p:sp>
          <p:nvSpPr>
            <p:cNvPr id="23" name="TextBox 23"/>
            <p:cNvSpPr txBox="1"/>
            <p:nvPr/>
          </p:nvSpPr>
          <p:spPr>
            <a:xfrm>
              <a:off x="8565642" y="3359468"/>
              <a:ext cx="1903961"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Quarterly · finance ledger</a:t>
              </a:r>
            </a:p>
          </p:txBody>
        </p:sp>
        <p:sp>
          <p:nvSpPr>
            <p:cNvPr id="24" name="Line 24"/>
            <p:cNvSpPr/>
            <p:nvPr/>
          </p:nvSpPr>
          <p:spPr>
            <a:xfrm>
              <a:off x="609600" y="365760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25" name="TextBox 25"/>
            <p:cNvSpPr txBox="1"/>
            <p:nvPr/>
          </p:nvSpPr>
          <p:spPr>
            <a:xfrm>
              <a:off x="755142" y="3778568"/>
              <a:ext cx="623812"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Payback</a:t>
              </a:r>
            </a:p>
          </p:txBody>
        </p:sp>
        <p:sp>
          <p:nvSpPr>
            <p:cNvPr id="26" name="TextBox 26"/>
            <p:cNvSpPr txBox="1"/>
            <p:nvPr/>
          </p:nvSpPr>
          <p:spPr>
            <a:xfrm>
              <a:off x="3231642" y="3778568"/>
              <a:ext cx="3363240"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Acquisition cost ÷ monthly gross contribution</a:t>
              </a:r>
            </a:p>
          </p:txBody>
        </p:sp>
        <p:sp>
          <p:nvSpPr>
            <p:cNvPr id="27" name="TextBox 27"/>
            <p:cNvSpPr txBox="1"/>
            <p:nvPr/>
          </p:nvSpPr>
          <p:spPr>
            <a:xfrm>
              <a:off x="8565642" y="3778568"/>
              <a:ext cx="1974329" cy="264033"/>
            </a:xfrm>
            <a:prstGeom prst="rect">
              <a:avLst/>
            </a:prstGeom>
            <a:noFill/>
            <a:ln>
              <a:noFill/>
            </a:ln>
          </p:spPr>
          <p:txBody>
            <a:bodyPr wrap="none" lIns="0" tIns="0" rIns="0" bIns="0" anchor="t" anchorCtr="0">
              <a:spAutoFit/>
            </a:bodyPr>
            <a:lstStyle/>
            <a:p>
              <a:pPr algn="l"/>
              <a:r>
                <a:rPr lang="en-GB" sz="1350" dirty="0">
                  <a:solidFill>
                    <a:schemeClr val="dk1"/>
                  </a:solidFill>
                  <a:latin typeface="+mn-lt"/>
                  <a:ea typeface="+mn-ea"/>
                  <a:cs typeface="+mn-cs"/>
                </a:rPr>
                <a:t>Per cohort · finance ledger</a:t>
              </a:r>
            </a:p>
          </p:txBody>
        </p:sp>
        <p:sp>
          <p:nvSpPr>
            <p:cNvPr id="28" name="Line 28"/>
            <p:cNvSpPr/>
            <p:nvPr/>
          </p:nvSpPr>
          <p:spPr>
            <a:xfrm>
              <a:off x="609600" y="4076700"/>
              <a:ext cx="10972800" cy="9525"/>
            </a:xfrm>
            <a:custGeom>
              <a:avLst/>
              <a:gdLst/>
              <a:ahLst/>
              <a:cxnLst/>
              <a:rect l="l" t="t" r="r" b="b"/>
              <a:pathLst>
                <a:path w="10972800" h="9525">
                  <a:moveTo>
                    <a:pt x="0" y="0"/>
                  </a:moveTo>
                  <a:lnTo>
                    <a:pt x="10972800" y="0"/>
                  </a:lnTo>
                </a:path>
              </a:pathLst>
            </a:custGeom>
            <a:noFill/>
            <a:ln w="9525">
              <a:solidFill>
                <a:schemeClr val="accent6"/>
              </a:solidFill>
            </a:ln>
          </p:spPr>
        </p:sp>
      </p:grpSp>
      <p:grpSp>
        <p:nvGrpSpPr>
          <p:cNvPr id="31" name="Group 31"/>
          <p:cNvGrpSpPr/>
          <p:nvPr/>
        </p:nvGrpSpPr>
        <p:grpSpPr>
          <a:xfrm>
            <a:off x="602742" y="4121468"/>
            <a:ext cx="8794116" cy="721233"/>
            <a:chOff x="602742" y="4121468"/>
            <a:chExt cx="8794116" cy="721233"/>
          </a:xfrm>
        </p:grpSpPr>
        <p:sp>
          <p:nvSpPr>
            <p:cNvPr id="30" name="TextBox 30"/>
            <p:cNvSpPr txBox="1"/>
            <p:nvPr/>
          </p:nvSpPr>
          <p:spPr>
            <a:xfrm>
              <a:off x="602742" y="4121468"/>
              <a:ext cx="8794116" cy="721233"/>
            </a:xfrm>
            <a:prstGeom prst="rect">
              <a:avLst/>
            </a:prstGeom>
            <a:noFill/>
            <a:ln>
              <a:noFill/>
            </a:ln>
          </p:spPr>
          <p:txBody>
            <a:bodyPr wrap="none" lIns="0" tIns="0" rIns="0" bIns="0" anchor="t" anchorCtr="0">
              <a:spAutoFit/>
            </a:bodyPr>
            <a:lstStyle/>
            <a:p>
              <a:pPr algn="l">
                <a:lnSpc>
                  <a:spcPts val="1800"/>
                </a:lnSpc>
              </a:pPr>
              <a:r>
                <a:rPr lang="en-GB" sz="1350" dirty="0">
                  <a:solidFill>
                    <a:schemeClr val="dk1"/>
                  </a:solidFill>
                  <a:latin typeface="+mn-lt"/>
                  <a:ea typeface="+mn-ea"/>
                  <a:cs typeface="+mn-cs"/>
                </a:rPr>
                <a:t>To 31 July 2026 the UK Boiler Upgrade Scheme had received 151,136 applications, issued 101,029 vouchers, redeemed 93,364</a:t>
              </a:r>
              <a:br/>
              <a:r>
                <a:rPr lang="en-GB" sz="1350" dirty="0">
                  <a:solidFill>
                    <a:schemeClr val="dk1"/>
                  </a:solidFill>
                  <a:latin typeface="+mn-lt"/>
                  <a:ea typeface="+mn-ea"/>
                  <a:cs typeface="+mn-cs"/>
                </a:rPr>
                <a:t>and paid £661,303,000. The grant is £7,500 per heat pump, plus £1,500 off gas grid until March 2027.</a:t>
              </a:r>
              <a:br/>
              <a:r>
                <a:rPr lang="en-GB" sz="1350" dirty="0">
                  <a:solidFill>
                    <a:schemeClr val="dk1"/>
                  </a:solidFill>
                  <a:latin typeface="+mn-lt"/>
                  <a:ea typeface="+mn-ea"/>
                  <a:cs typeface="+mn-cs"/>
                </a:rPr>
                <a:t>The US section 25C credit is not allowed for property placed in service after 31 December 2025.</a:t>
              </a:r>
            </a:p>
          </p:txBody>
        </p:sp>
      </p:grpSp>
      <p:grpSp>
        <p:nvGrpSpPr>
          <p:cNvPr id="35" name="Group 35"/>
          <p:cNvGrpSpPr/>
          <p:nvPr/>
        </p:nvGrpSpPr>
        <p:grpSpPr>
          <a:xfrm>
            <a:off x="602742" y="4921568"/>
            <a:ext cx="9466795" cy="1254633"/>
            <a:chOff x="602742" y="4921568"/>
            <a:chExt cx="9466795" cy="1254633"/>
          </a:xfrm>
        </p:grpSpPr>
        <p:sp>
          <p:nvSpPr>
            <p:cNvPr id="32" name="TextBox 32"/>
            <p:cNvSpPr txBox="1"/>
            <p:nvPr/>
          </p:nvSpPr>
          <p:spPr>
            <a:xfrm>
              <a:off x="602742" y="4921568"/>
              <a:ext cx="2366164" cy="1254633"/>
            </a:xfrm>
            <a:prstGeom prst="rect">
              <a:avLst/>
            </a:prstGeom>
            <a:noFill/>
            <a:ln>
              <a:noFill/>
            </a:ln>
          </p:spPr>
          <p:txBody>
            <a:bodyPr wrap="none" lIns="0" tIns="0" rIns="0" bIns="0" anchor="t" anchorCtr="0">
              <a:spAutoFit/>
            </a:bodyPr>
            <a:lstStyle/>
            <a:p>
              <a:pPr algn="l">
                <a:lnSpc>
                  <a:spcPts val="1950"/>
                </a:lnSpc>
              </a:pPr>
              <a:r>
                <a:rPr lang="en-GB" sz="1350" u="sng" dirty="0">
                  <a:solidFill>
                    <a:schemeClr val="accent1"/>
                  </a:solidFill>
                  <a:latin typeface="+mn-lt"/>
                  <a:ea typeface="+mn-ea"/>
                  <a:cs typeface="+mn-cs"/>
                  <a:hlinkClick r:id="rId2"/>
                </a:rPr>
                <a:t>IEA — Global Energy Review 2026</a:t>
              </a:r>
              <a:br/>
              <a:r>
                <a:rPr lang="en-GB" sz="1350" u="sng" dirty="0">
                  <a:solidFill>
                    <a:schemeClr val="accent1"/>
                  </a:solidFill>
                  <a:latin typeface="+mn-lt"/>
                  <a:ea typeface="+mn-ea"/>
                  <a:cs typeface="+mn-cs"/>
                  <a:hlinkClick r:id="rId3"/>
                </a:rPr>
                <a:t>IEA — Heat Pump Monitor 2026</a:t>
              </a:r>
              <a:br/>
              <a:r>
                <a:rPr lang="en-GB" sz="1350" u="sng" dirty="0">
                  <a:solidFill>
                    <a:schemeClr val="accent1"/>
                  </a:solidFill>
                  <a:latin typeface="+mn-lt"/>
                  <a:ea typeface="+mn-ea"/>
                  <a:cs typeface="+mn-cs"/>
                  <a:hlinkClick r:id="rId4"/>
                </a:rPr>
                <a:t>IEA — Global Energy Review 2025</a:t>
              </a:r>
              <a:br/>
              <a:r>
                <a:rPr lang="en-GB" sz="1350" u="sng" dirty="0">
                  <a:solidFill>
                    <a:schemeClr val="accent1"/>
                  </a:solidFill>
                  <a:latin typeface="+mn-lt"/>
                  <a:ea typeface="+mn-ea"/>
                  <a:cs typeface="+mn-cs"/>
                  <a:hlinkClick r:id="rId5"/>
                </a:rPr>
                <a:t>EC — Heat pumps</a:t>
              </a:r>
              <a:br/>
              <a:r>
                <a:rPr lang="en-GB" sz="1350" u="sng" dirty="0">
                  <a:solidFill>
                    <a:schemeClr val="accent1"/>
                  </a:solidFill>
                  <a:latin typeface="+mn-lt"/>
                  <a:ea typeface="+mn-ea"/>
                  <a:cs typeface="+mn-cs"/>
                  <a:hlinkClick r:id="rId6"/>
                </a:rPr>
                <a:t>EC — fossil-boiler financing</a:t>
              </a:r>
            </a:p>
          </p:txBody>
        </p:sp>
        <p:sp>
          <p:nvSpPr>
            <p:cNvPr id="33" name="TextBox 33"/>
            <p:cNvSpPr txBox="1"/>
            <p:nvPr/>
          </p:nvSpPr>
          <p:spPr>
            <a:xfrm>
              <a:off x="4260342" y="4921568"/>
              <a:ext cx="2347271" cy="1254633"/>
            </a:xfrm>
            <a:prstGeom prst="rect">
              <a:avLst/>
            </a:prstGeom>
            <a:noFill/>
            <a:ln>
              <a:noFill/>
            </a:ln>
          </p:spPr>
          <p:txBody>
            <a:bodyPr wrap="none" lIns="0" tIns="0" rIns="0" bIns="0" anchor="t" anchorCtr="0">
              <a:spAutoFit/>
            </a:bodyPr>
            <a:lstStyle/>
            <a:p>
              <a:pPr algn="l">
                <a:lnSpc>
                  <a:spcPts val="1950"/>
                </a:lnSpc>
              </a:pPr>
              <a:r>
                <a:rPr lang="en-GB" sz="1350" u="sng" dirty="0">
                  <a:solidFill>
                    <a:schemeClr val="accent1"/>
                  </a:solidFill>
                  <a:latin typeface="+mn-lt"/>
                  <a:ea typeface="+mn-ea"/>
                  <a:cs typeface="+mn-cs"/>
                  <a:hlinkClick r:id="rId7"/>
                </a:rPr>
                <a:t>EC — EPBD</a:t>
              </a:r>
              <a:br/>
              <a:r>
                <a:rPr lang="en-GB" sz="1350" u="sng" dirty="0">
                  <a:solidFill>
                    <a:schemeClr val="accent1"/>
                  </a:solidFill>
                  <a:latin typeface="+mn-lt"/>
                  <a:ea typeface="+mn-ea"/>
                  <a:cs typeface="+mn-cs"/>
                  <a:hlinkClick r:id="rId8"/>
                </a:rPr>
                <a:t>EHPA — heat pump workforce</a:t>
              </a:r>
              <a:br/>
              <a:r>
                <a:rPr lang="en-GB" sz="1350" u="sng" dirty="0">
                  <a:solidFill>
                    <a:schemeClr val="accent1"/>
                  </a:solidFill>
                  <a:latin typeface="+mn-lt"/>
                  <a:ea typeface="+mn-ea"/>
                  <a:cs typeface="+mn-cs"/>
                  <a:hlinkClick r:id="rId9"/>
                </a:rPr>
                <a:t>Nesta — installer gap</a:t>
              </a:r>
              <a:br/>
              <a:r>
                <a:rPr lang="en-GB" sz="1350" u="sng" dirty="0">
                  <a:solidFill>
                    <a:schemeClr val="accent1"/>
                  </a:solidFill>
                  <a:latin typeface="+mn-lt"/>
                  <a:ea typeface="+mn-ea"/>
                  <a:cs typeface="+mn-cs"/>
                  <a:hlinkClick r:id="rId10"/>
                </a:rPr>
                <a:t>Nesta — staff shortages survey</a:t>
              </a:r>
              <a:br/>
              <a:r>
                <a:rPr lang="en-GB" sz="1350" u="sng" dirty="0">
                  <a:solidFill>
                    <a:schemeClr val="accent1"/>
                  </a:solidFill>
                  <a:latin typeface="+mn-lt"/>
                  <a:ea typeface="+mn-ea"/>
                  <a:cs typeface="+mn-cs"/>
                  <a:hlinkClick r:id="rId11"/>
                </a:rPr>
                <a:t>Ofgem — Boiler Upgrade Scheme</a:t>
              </a:r>
            </a:p>
          </p:txBody>
        </p:sp>
        <p:sp>
          <p:nvSpPr>
            <p:cNvPr id="34" name="TextBox 34"/>
            <p:cNvSpPr txBox="1"/>
            <p:nvPr/>
          </p:nvSpPr>
          <p:spPr>
            <a:xfrm>
              <a:off x="7917942" y="4921568"/>
              <a:ext cx="2151595" cy="759333"/>
            </a:xfrm>
            <a:prstGeom prst="rect">
              <a:avLst/>
            </a:prstGeom>
            <a:noFill/>
            <a:ln>
              <a:noFill/>
            </a:ln>
          </p:spPr>
          <p:txBody>
            <a:bodyPr wrap="none" lIns="0" tIns="0" rIns="0" bIns="0" anchor="t" anchorCtr="0">
              <a:spAutoFit/>
            </a:bodyPr>
            <a:lstStyle/>
            <a:p>
              <a:pPr algn="l">
                <a:lnSpc>
                  <a:spcPts val="1950"/>
                </a:lnSpc>
              </a:pPr>
              <a:r>
                <a:rPr lang="en-GB" sz="1350" u="sng" dirty="0">
                  <a:solidFill>
                    <a:schemeClr val="accent1"/>
                  </a:solidFill>
                  <a:latin typeface="+mn-lt"/>
                  <a:ea typeface="+mn-ea"/>
                  <a:cs typeface="+mn-cs"/>
                  <a:hlinkClick r:id="rId12"/>
                </a:rPr>
                <a:t>GOV.UK — BUS grant amounts</a:t>
              </a:r>
              <a:br/>
              <a:r>
                <a:rPr lang="en-GB" sz="1350" u="sng" dirty="0">
                  <a:solidFill>
                    <a:schemeClr val="accent1"/>
                  </a:solidFill>
                  <a:latin typeface="+mn-lt"/>
                  <a:ea typeface="+mn-ea"/>
                  <a:cs typeface="+mn-cs"/>
                  <a:hlinkClick r:id="rId13"/>
                </a:rPr>
                <a:t>IRS — section 25C after OBBB</a:t>
              </a:r>
              <a:br/>
              <a:r>
                <a:rPr lang="en-GB" sz="1350" u="sng" dirty="0">
                  <a:solidFill>
                    <a:schemeClr val="accent1"/>
                  </a:solidFill>
                  <a:latin typeface="+mn-lt"/>
                  <a:ea typeface="+mn-ea"/>
                  <a:cs typeface="+mn-cs"/>
                  <a:hlinkClick r:id="rId14"/>
                </a:rPr>
                <a:t>Jobber — published pricing</a:t>
              </a:r>
            </a:p>
          </p:txBody>
        </p:sp>
      </p:grpSp>
      <p:grpSp>
        <p:nvGrpSpPr>
          <p:cNvPr id="37" name="Group 37"/>
          <p:cNvGrpSpPr/>
          <p:nvPr/>
        </p:nvGrpSpPr>
        <p:grpSpPr>
          <a:xfrm>
            <a:off x="603504" y="6233160"/>
            <a:ext cx="7219971" cy="234696"/>
            <a:chOff x="603504" y="6233160"/>
            <a:chExt cx="7219971" cy="234696"/>
          </a:xfrm>
        </p:grpSpPr>
        <p:sp>
          <p:nvSpPr>
            <p:cNvPr id="36" name="TextBox 36"/>
            <p:cNvSpPr txBox="1"/>
            <p:nvPr/>
          </p:nvSpPr>
          <p:spPr>
            <a:xfrm>
              <a:off x="603504" y="6233160"/>
              <a:ext cx="7219971" cy="234696"/>
            </a:xfrm>
            <a:prstGeom prst="rect">
              <a:avLst/>
            </a:prstGeom>
            <a:noFill/>
            <a:ln>
              <a:noFill/>
            </a:ln>
          </p:spPr>
          <p:txBody>
            <a:bodyPr wrap="none" lIns="0" tIns="0" rIns="0" bIns="0" anchor="t" anchorCtr="0">
              <a:spAutoFit/>
            </a:bodyPr>
            <a:lstStyle/>
            <a:p>
              <a:pPr algn="l"/>
              <a:r>
                <a:rPr lang="en-GB" sz="1200" dirty="0">
                  <a:solidFill>
                    <a:schemeClr val="accent5"/>
                  </a:solidFill>
                  <a:latin typeface="+mn-lt"/>
                  <a:ea typeface="+mn-ea"/>
                  <a:cs typeface="+mn-cs"/>
                </a:rPr>
                <a:t>Heatline is fictional. Every company, product, customer, traction and financial figure in this deck is illustrative.</a:t>
              </a:r>
            </a:p>
          </p:txBody>
        </p:sp>
      </p:grpSp>
      <p:grpSp>
        <p:nvGrpSpPr>
          <p:cNvPr id="40" name="Group 40"/>
          <p:cNvGrpSpPr/>
          <p:nvPr/>
        </p:nvGrpSpPr>
        <p:grpSpPr>
          <a:xfrm>
            <a:off x="10325100" y="6238875"/>
            <a:ext cx="1257300" cy="234886"/>
            <a:chOff x="10325100" y="6238875"/>
            <a:chExt cx="1257300" cy="234886"/>
          </a:xfrm>
        </p:grpSpPr>
        <p:sp>
          <p:nvSpPr>
            <p:cNvPr id="38" name="Rectangle 38"/>
            <p:cNvSpPr/>
            <p:nvPr/>
          </p:nvSpPr>
          <p:spPr>
            <a:xfrm>
              <a:off x="10325100" y="6238875"/>
              <a:ext cx="1257300" cy="209550"/>
            </a:xfrm>
            <a:prstGeom prst="rect">
              <a:avLst/>
            </a:prstGeom>
            <a:noFill/>
            <a:ln w="9525">
              <a:solidFill>
                <a:schemeClr val="accent2"/>
              </a:solidFill>
            </a:ln>
          </p:spPr>
        </p:sp>
        <p:sp>
          <p:nvSpPr>
            <p:cNvPr id="39" name="TextBox 39"/>
            <p:cNvSpPr txBox="1"/>
            <p:nvPr/>
          </p:nvSpPr>
          <p:spPr>
            <a:xfrm>
              <a:off x="10385146" y="6268402"/>
              <a:ext cx="1137209" cy="205359"/>
            </a:xfrm>
            <a:prstGeom prst="rect">
              <a:avLst/>
            </a:prstGeom>
            <a:noFill/>
            <a:ln>
              <a:noFill/>
            </a:ln>
          </p:spPr>
          <p:txBody>
            <a:bodyPr wrap="none" lIns="0" tIns="0" rIns="0" bIns="0" anchor="t" anchorCtr="0">
              <a:spAutoFit/>
            </a:bodyPr>
            <a:lstStyle/>
            <a:p>
              <a:pPr algn="ctr"/>
              <a:r>
                <a:rPr lang="en-GB" sz="1050" spc="90" dirty="0">
                  <a:solidFill>
                    <a:schemeClr val="accent2"/>
                  </a:solidFill>
                  <a:latin typeface="Consolas"/>
                  <a:ea typeface="Consolas"/>
                  <a:cs typeface="Consolas"/>
                </a:rPr>
                <a:t>ILLUSTRATIVE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400"/>
                                        <p:tgtEl>
                                          <p:spTgt spid="31"/>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heatline_seed_pitch">
  <a:themeElements>
    <a:clrScheme name="ppt169_heatline_seed_pitch">
      <a:dk1>
        <a:srgbClr val="1F2733"/>
      </a:dk1>
      <a:lt1>
        <a:srgbClr val="FBF7F1"/>
      </a:lt1>
      <a:dk2>
        <a:srgbClr val="1F497D"/>
      </a:dk2>
      <a:lt2>
        <a:srgbClr val="EFE7DA"/>
      </a:lt2>
      <a:accent1>
        <a:srgbClr val="16233A"/>
      </a:accent1>
      <a:accent2>
        <a:srgbClr val="D65A1E"/>
      </a:accent2>
      <a:accent3>
        <a:srgbClr val="2E6F5E"/>
      </a:accent3>
      <a:accent4>
        <a:srgbClr val="16233A"/>
      </a:accent4>
      <a:accent5>
        <a:srgbClr val="6B6154"/>
      </a:accent5>
      <a:accent6>
        <a:srgbClr val="C9BCA8"/>
      </a:accent6>
      <a:hlink>
        <a:srgbClr val="D65A1E"/>
      </a:hlink>
      <a:folHlink>
        <a:srgbClr val="2E6F5E"/>
      </a:folHlink>
    </a:clrScheme>
    <a:fontScheme name="ppt169_heatline_seed_pitch">
      <a:majorFont>
        <a:latin typeface="Arial Black"/>
        <a:ea typeface="Microsoft YaHei"/>
        <a:cs typeface="Arial Black"/>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Microsoft YaHei"/>
        <a:cs typeface="Calibri"/>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heatline_seed_pitc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heatline_seed_pitch">
  <a:themeElements>
    <a:clrScheme name="ppt169_heatline_seed_pitch">
      <a:dk1>
        <a:srgbClr val="1F2733"/>
      </a:dk1>
      <a:lt1>
        <a:srgbClr val="FBF7F1"/>
      </a:lt1>
      <a:dk2>
        <a:srgbClr val="1F497D"/>
      </a:dk2>
      <a:lt2>
        <a:srgbClr val="EFE7DA"/>
      </a:lt2>
      <a:accent1>
        <a:srgbClr val="16233A"/>
      </a:accent1>
      <a:accent2>
        <a:srgbClr val="D65A1E"/>
      </a:accent2>
      <a:accent3>
        <a:srgbClr val="2E6F5E"/>
      </a:accent3>
      <a:accent4>
        <a:srgbClr val="16233A"/>
      </a:accent4>
      <a:accent5>
        <a:srgbClr val="6B6154"/>
      </a:accent5>
      <a:accent6>
        <a:srgbClr val="C9BCA8"/>
      </a:accent6>
      <a:hlink>
        <a:srgbClr val="D65A1E"/>
      </a:hlink>
      <a:folHlink>
        <a:srgbClr val="2E6F5E"/>
      </a:folHlink>
    </a:clrScheme>
    <a:fontScheme name="ppt169_heatline_seed_pitch">
      <a:majorFont>
        <a:latin typeface="Arial Black"/>
        <a:ea typeface="Microsoft YaHei"/>
        <a:cs typeface="Arial Black"/>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Microsoft YaHei"/>
        <a:cs typeface="Calibri"/>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heatline_seed_pitc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en-GB</dc:language>
  <cp:lastModifiedBy/>
  <cp:revision>1</cp:revision>
  <dcterms:created xsi:type="dcterms:W3CDTF">2026-09-10T12:18:53Z</dcterms:created>
  <dcterms:modified xsi:type="dcterms:W3CDTF">2026-09-10T12:18:53Z</dcterms:modified>
  <cp:category/>
  <cp:contentStatus/>
</cp:coreProperties>
</file>