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p="http://schemas.openxmlformats.org/presentationml/2006/main" xmlns:r="http://schemas.openxmlformats.org/officeDocument/2006/relationships" saveSubsetFonts="1" autoCompressPictures="0">
  <p:sldMasterIdLst>
    <p:sldMasterId id="2147483648" r:id="rId1"/>
  </p:sldMasterIdLst>
  <p:notesMasterIdLst>
    <p:notesMasterId r:id="rId22"/>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16x9"/>
  <p:notesSz cx="6858000" cy="9144000"/>
  <p:defaultTextStyle>
    <a:defPPr>
      <a:defRPr lang="ko-K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  <Relationship Id="rId22" Type="http://schemas.openxmlformats.org/officeDocument/2006/relationships/notesMaster" Target="notesMasters/notesMaster1.xml"/>
</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a:lstStyle/>
          <a:p>
            <a:pPr/>
            <a:endParaRPr lang="ko-KR"/>
          </a:p>
        </p:txBody>
      </p:sp>
      <p:sp>
        <p:nvSpPr>
          <p:cNvPr id="3" name="Date Placeholder 2"/>
          <p:cNvSpPr>
            <a:spLocks noGrp="1"/>
          </p:cNvSpPr>
          <p:nvPr>
            <p:ph type="dt" sz="half" idx="1"/>
          </p:nvPr>
        </p:nvSpPr>
        <p:spPr>
          <a:xfrm>
            <a:off x="3884613" y="0"/>
            <a:ext cx="2971800" cy="457200"/>
          </a:xfrm>
          <a:prstGeom prst="rect">
            <a:avLst/>
          </a:prstGeom>
        </p:spPr>
        <p:txBody>
          <a:bodyPr/>
          <a:lstStyle/>
          <a:p>
            <a:pPr/>
            <a:endParaRPr lang="ko-KR"/>
          </a:p>
        </p:txBody>
      </p:sp>
      <p:sp>
        <p:nvSpPr>
          <p:cNvPr id="4" name="Slide Image Placeholder 3"/>
          <p:cNvSpPr>
            <a:spLocks noGrp="1" noRot="1" noChangeAspect="1"/>
          </p:cNvSpPr>
          <p:nvPr>
            <p:ph type="sldImg" idx="2"/>
          </p:nvPr>
        </p:nvSpPr>
        <p:spPr>
          <a:xfrm>
            <a:off x="1143000" y="685800"/>
            <a:ext cx="4572000" cy="3429000"/>
          </a:xfrm>
          <a:prstGeom prst="rect">
            <a:avLst/>
          </a:prstGeom>
        </p:spPr>
      </p:sp>
      <p:sp>
        <p:nvSpPr>
          <p:cNvPr id="5" name="Notes Placeholder 4"/>
          <p:cNvSpPr>
            <a:spLocks noGrp="1"/>
          </p:cNvSpPr>
          <p:nvPr>
            <p:ph type="body" sz="quarter" idx="3"/>
          </p:nvPr>
        </p:nvSpPr>
        <p:spPr>
          <a:xfrm>
            <a:off x="685800" y="4343400"/>
            <a:ext cx="5486400" cy="4114800"/>
          </a:xfrm>
          <a:prstGeom prst="rect">
            <a:avLst/>
          </a:prstGeom>
        </p:spPr>
        <p:txBody>
          <a:bodyPr/>
          <a:lstStyle/>
          <a:p>
            <a:pPr/>
            <a:endParaRPr lang="ko-KR"/>
          </a:p>
        </p:txBody>
      </p:sp>
      <p:sp>
        <p:nvSpPr>
          <p:cNvPr id="6" name="Footer Placeholder 5"/>
          <p:cNvSpPr>
            <a:spLocks noGrp="1"/>
          </p:cNvSpPr>
          <p:nvPr>
            <p:ph type="ftr" sz="quarter" idx="4"/>
          </p:nvPr>
        </p:nvSpPr>
        <p:spPr>
          <a:xfrm>
            <a:off x="0" y="8685213"/>
            <a:ext cx="2971800" cy="457200"/>
          </a:xfrm>
          <a:prstGeom prst="rect">
            <a:avLst/>
          </a:prstGeom>
        </p:spPr>
        <p:txBody>
          <a:bodyPr/>
          <a:lstStyle/>
          <a:p>
            <a:pPr/>
            <a:endParaRPr lang="ko-KR"/>
          </a:p>
        </p:txBody>
      </p:sp>
      <p:sp>
        <p:nvSpPr>
          <p:cNvPr id="7" name="Slide Number Placeholder 6"/>
          <p:cNvSpPr>
            <a:spLocks noGrp="1"/>
          </p:cNvSpPr>
          <p:nvPr>
            <p:ph type="sldNum" sz="quarter" idx="5"/>
          </p:nvPr>
        </p:nvSpPr>
        <p:spPr>
          <a:xfrm>
            <a:off x="3884613" y="8685213"/>
            <a:ext cx="2971800" cy="457200"/>
          </a:xfrm>
          <a:prstGeom prst="rect">
            <a:avLst/>
          </a:prstGeom>
        </p:spPr>
        <p:txBody>
          <a:bodyPr/>
          <a:lstStyle/>
          <a:p>
            <a:pPr/>
            <a:endParaRPr lang="ko-KR"/>
          </a:p>
        </p:txBody>
      </p:sp>
    </p:spTree>
  </p:cSld>
  <p:clrMap bg1="lt1" tx1="dk1" bg2="lt2" tx2="dk2" accent1="accent1" accent2="accent2" accent3="accent3" accent4="accent4" accent5="accent5" accent6="accent6" hlink="hlink" folHlink="folHlink"/>
  <p:hf/>
  <p:notesStyle>
    <a:lvl1pPr marL="0" algn="l">
      <a:defRPr sz="1200" lang="ko-KR"/>
    </a:lvl1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안녕하세요. 오늘은 제주 해녀 이야기를 함께 나누려고 합니다. 해녀는 산소통 없이 숨 한 번에 1분에서 2분 정도 바다에 들어가 일합니다. 제주해녀박물관은 해녀를 기계 장치 없이 맨몸과 호흡 조절만으로 해산물을 채취하는 직업인으로 소개합니다. 오늘은 이 사람들이 어떻게 바다를 함께 가꾸어 왔는지, 그리고 지금 무엇이 걱정인지 차례로 살펴보겠습니다.</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강연은 세 가지 질문을 따라 내려갑니다. 먼저 물질이라는 일이 어떤 방식과 규칙으로 조직되는지 보고, 이어서 이 문화가 왜 유네스코와 FAO의 유산이 되었는지 살펴봅니다. 마지막으로 해녀 수와 나이 구성이 어떻게 바뀌었는지, 그리고 누가 이 바다를 이어 갈지 이야기하겠습니다. 이 구성은 조사 자료를 바탕으로 제가 정리한 틀입니다.</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해녀가 바다에 들어가 해산물을 채취하는 일을 물질이라고 부릅니다. 장비 없이 맨몸과 숨만으로 하는 일이고, 작업 장소는 수심 10미터 이내의 연안 어장입니다. 한 번 잠수하면 보통 1분 안팎, 사람에 따라 2분 남짓 머뭅니다. 물 위로 올라와 몸속 이산화탄소를 한꺼번에 내뿜으며 내는 호오이 하는 소리를 숨비소리라고 하는데, 이 짧은 숨 고르기 덕분에 물질을 이어 갈 수 있습니다.</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그렇다면 하루와 한 해 단위로 보면 어떨까요. 유네스코 등재 설명에 따르면 해녀들은 하루 최대 7시간, 한 해에 90일 정도 바다에 들어갑니다. 제주도 자료에서는 보통 15명 정도가 무리를 지어 조업한다고 합니다. 전복을 떼어내는 철제 도구 빗창, 헤엄치거나 숨을 고를 때 몸을 싣는 테왁, 그리고 테왁에 달린 그물주머니 망시리가 기본 도구이고, 소라와 전복, 성게, 해조류를 채취합니다. 물질은 한 사람의 기술이지만 일은 늘 무리 단위로 이루어진다는 점을 기억해 주세요.</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해녀 사회에는 기량에 따른 위계가 있습니다. 기량이 뛰어난 상군, 보통 기량의 중군, 기량이 떨어지는 하군으로 나뉘고, 상군 가운데서도 특출한 해녀는 대상군이라고 부릅니다. 상군은 다른 해녀가 들어가지 못하는 깊은 바다까지 들어가며, 유네스코는 상군이 다른 해녀들을 지도한다고 설명합니다. 흥미로운 점은 이 위계가 고정되어 있지 않다는 것입니다. 하군에서 출발해 상군이 되었다가 다시 하군으로 돌아오고, 상군이 되지 못한 채 중군에서 돌아오기도 합니다. 화면의 깊이 곡선은 이 순환을 제가 정리해 그린 도식이며 실제 수심 값을 뜻하지는 않습니다.</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이 공동체가 모이던 자리가 불턱입니다. 둥글게 쌓은 돌담 안에서 옷을 갈아입고 가운데 불을 피워 몸을 덥히던 곳이지요. 그런데 불턱은 쉼터에 그치지 않았습니다. 물질 지식과 요령, 바다밭의 위치가 이곳에서 전해졌고, 서로 돕기를 다지며 의사결정도 이루어졌습니다. 그래서 오늘 제목에서 탈의실이자 학교이자 회의장이라고 불러 보았습니다. 지금도 70여 개의 불턱이 남아 있고, 1985년 무렵부터는 현대식 탈의장이 그 역할을 대신하고 있습니다.</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해녀들은 바다를 밭이라고 부릅니다. 제주해녀박물관은 해녀들이 바다밭을 단순한 채취 대상으로 보지 않고 끊임없이 가꾸어 공존하는 방식을 택했다고 설명합니다. 유네스코는 그 바다의 어업권을 가진 지역 어촌계와 해녀회가 함께 관리한다는 점을 짚고, 물질 전에는 잠수굿으로 바다의 여신에게 안전과 풍어를 빈다고 전합니다. 국가유산청도 해녀 문화에 공유지를 오래 쓰고 나누는 지혜가 담겨 있다고 평가합니다. 이제 이런 방식이 어떻게 평가받아 왔는지 보겠습니다.</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해녀 문화는 반세기 동안 여섯 번 지정되었습니다. 1971년 해녀노래가 제주도 무형문화재 제1호가 되었고, 2008년에는 물옷과 물질도구가 도 민속문화재가 되었습니다. 2015년 제주해녀어업이 국가중요어업유산 제1호가 되었고, 2016년 유네스코 인류무형문화유산, 2017년 국가무형유산, 그리고 2023년 FAO 세계중요농업유산으로 이어졌습니다. 표를 위에서 아래로 읽어 보시면 지정 대상이 노래와 도구에서 문화와 어업 체계 전체로 넓어졌다는 흐름이 보입니다.</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그렇다면 무엇이 평가받았을까요. 유네스코는 세 가지를 꼽았습니다. 해녀 문화가 공동체 안에서 여성의 지위를 높이는 데 기여했다는 점, 친환경 방법과 공동체의 어업 관리로 지속가능성을 높였다는 점, 그리고 가족과 학교, 어촌계, 해녀회, 해녀학교, 해녀박물관을 통해 지식이 이어진다는 점입니다. 국가유산청은 해녀를 특정 보유자나 보유단체를 인정하지 않는 공동체 종목으로 지정했고, FAO는 2023년 제주 해녀어업시스템을 세계중요농업유산으로 지정했습니다. 결국 평가받은 것은 한 사람의 뛰어난 기술보다 공동체가 바다를 다루는 방식이었습니다.</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이제 사람의 이야기를 해야 합니다. 제주특별자치도 자료에 따르면 1970년 해녀는 14,143명이었습니다. 이후 10년마다 줄어 2020년에는 3,613명이 되었고, 제주해녀박물관 통계로 2025년 말 현직 해녀는 2,371명입니다. 계산해 보면 1970년의 16.8퍼센트, 대략 여섯 명 가운데 한 명만 남은 셈입니다. 마지막 막대만 5년 간격이라는 점도 함께 기억해 주세요.</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남은 분들의 나이를 보면 변화가 더 분명합니다. 1970년에는 60세 이상이 4.6퍼센트였고 30세 미만이 31.3퍼센트였습니다. 2025년 말에는 인원으로 계산해 60세 이상이 90.1퍼센트, 70세 이상만 1,502명으로 63.3퍼센트입니다. 40세 미만은 30명에 불과합니다. 줄어든 것은 사람의 수만이 아니라 다음 세대로 이어질 연결 고리입니다.</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왜 이렇게 되었을까요. 제주도 자료에 따르면 2015년부터 2022년까지 어촌계에 새로 가입한 해녀는 모두 238명으로, 한 해 30명 안팎입니다. 반면 자연 감소는 한 해 100여 명입니다. FAO는 이 흐름을 열 명이 떠날 때 한 명이 들어온다고 표현했습니다. 제주도 사업부서는 신규 유입이 없다고 가정하면 2050년 해녀 수가 169명, 2020년의 5.2퍼센트 수준까지 줄 것으로 내다봅니다. 이 숫자는 전망이지 확정된 미래는 아닙니다.</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그래도 길은 열려 있습니다. 2016년부터 2023년까지 어촌계에 가입한 217명 가운데 95명, 44퍼센트가 해녀학교 졸업생이었습니다. 새 해녀의 절반 가까이를 해녀학교가 길러 낸 것입니다. 제주도는 어촌계 가입비를 1인당 100만 원 지원하고, 2022년 말 조례 개정으로 초기 정착지원금을 월 50만 원씩 3년간 지원합니다. 유네스코가 말한 가족, 학교, 어촌계, 해녀회, 해녀학교, 해녀박물관이라는 전승 경로가 지금도 작동하고 있는 셈입니다.</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오늘 이야기를 세 줄로 정리해 보겠습니다. 물질은 개인의 숨을 공동체의 규칙이 묶는 체계입니다. 여섯 번의 지정은 바로 그 공동체 방식에 대한 평가였습니다. 그리고 2025년 2,371명, 70세 이상이 63.3퍼센트인 지금, 다음 세대의 합류가 관건입니다. 해녀를 잇는다는 것은 숨의 기술과 함께 바다의 규칙을 잇는 일이라는 것이 제 결론입니다.</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a:r>
              <a:rPr lang="ko-KR" dirty="0"/>
              <a:t>마지막으로 한 문장을 남기고 싶습니다. 바다밭은 사람이 있어야 밭이 됩니다. 오늘 소개한 수치는 모두 유네스코, FAO, 국가유산청, 제주해녀박물관, 제주특별자치도와 도의회의 공식 자료에서 가져왔고, 화면의 링크로 원자료를 직접 확인하실 수 있습니다. 들어 주셔서 감사합니다.</a:t>
            </a:r>
          </a:p>
        </p:txBody>
      </p:sp>
    </p:spTree>
  </p:cSld>
  <p:clrMapOvr>
    <a:masterClrMapping/>
  </p:clrMapOvr>
</p:note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7.xml><?xml version="1.0" encoding="utf-8"?>
<p:sldLayout xmlns:a="http://schemas.openxmlformats.org/drawingml/2006/main" xmlns:p="http://schemas.openxmlformats.org/presentationml/2006/main" type="blank" preserve="1">
  <p:cSld name="ppt169_jeju_haenyeo_ko — 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ko-KR" smtClean="0"/>
              <a:t>1/27/13</a:t>
            </a:fld>
            <a:endParaRPr lang="ko-KR"/>
          </a:p>
        </p:txBody>
      </p:sp>
      <p:sp>
        <p:nvSpPr>
          <p:cNvPr id="3" name="Footer Placeholder 2"/>
          <p:cNvSpPr>
            <a:spLocks noGrp="1"/>
          </p:cNvSpPr>
          <p:nvPr>
            <p:ph type="ftr" sz="quarter" idx="11"/>
          </p:nvPr>
        </p:nvSpPr>
        <p:spPr/>
        <p:txBody>
          <a:bodyPr/>
          <a:lstStyle/>
          <a:p>
            <a:endParaRPr lang="ko-KR"/>
          </a:p>
        </p:txBody>
      </p:sp>
      <p:sp>
        <p:nvSpPr>
          <p:cNvPr id="4" name="Slide Number Placeholder 3"/>
          <p:cNvSpPr>
            <a:spLocks noGrp="1"/>
          </p:cNvSpPr>
          <p:nvPr>
            <p:ph type="sldNum" sz="quarter" idx="12"/>
          </p:nvPr>
        </p:nvSpPr>
        <p:spPr/>
        <p:txBody>
          <a:bodyPr/>
          <a:lstStyle/>
          <a:p>
            <a:fld id="{C1FF6DA9-008F-8B48-92A6-B652298478BF}" type="slidenum">
              <a:rPr lang="ko-KR" smtClean="0"/>
              <a:t>‹#›</a:t>
            </a:fld>
            <a:endParaRPr lang="ko-KR"/>
          </a:p>
        </p:txBody>
      </p:sp>
    </p:spTree>
  </p:cSld>
  <p:clrMapOvr>
    <a:masterClrMapping/>
  </p:clrMapOvr>
</p:sldLayout>
</file>

<file path=ppt/slideMasters/_rels/slideMaster1.xml.rels><?xml version='1.0' encoding='UTF-8' standalone='yes'?>
<Relationships xmlns="http://schemas.openxmlformats.org/package/2006/relationships"><Relationship Id="rId7" Type="http://schemas.openxmlformats.org/officeDocument/2006/relationships/slideLayout" Target="../slideLayouts/slideLayout7.xml"/><Relationship Id="rId12" Type="http://schemas.openxmlformats.org/officeDocument/2006/relationships/theme" Target="../theme/theme1.xml"/></Relationships>
</file>

<file path=ppt/slideMasters/slideMaster1.xml><?xml version="1.0" encoding="utf-8"?>
<p:sldMaster xmlns:a="http://schemas.openxmlformats.org/drawingml/2006/main" xmlns:p="http://schemas.openxmlformats.org/presentationml/2006/main" xmlns:r="http://schemas.openxmlformats.org/officeDocument/2006/relationships">
  <p:cSld name="ppt169_jeju_haenyeo_ko — Master">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ko-KR" smtClean="0"/>
              <a:t>1/27/13</a:t>
            </a:fld>
            <a:endParaRPr lang="ko-K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ko-KR" smtClean="0"/>
              <a:t>‹#›</a:t>
            </a:fld>
            <a:endParaRPr lang="ko-KR"/>
          </a:p>
        </p:txBody>
      </p:sp>
    </p:spTree>
  </p:cSld>
  <p:clrMap bg1="lt1" tx1="dk1" bg2="lt2" tx2="dk2" accent1="accent1" accent2="accent2" accent3="accent3" accent4="accent4" accent5="accent5" accent6="accent6" hlink="hlink" folHlink="folHlink"/>
  <p:sldLayoutIdLst>
    <p:sldLayoutId id="2147483655" r:id="rId7"/>
  </p:sldLayoutIdLst>
  <p:txStyles>
    <p:titleStyle>
      <a:lvl1pPr algn="ctr" defTabSz="457200" rtl="0" eaLnBrk="1" latinLnBrk="0" hangingPunct="1">
        <a:spcBef>
          <a:spcPct val="0"/>
        </a:spcBef>
        <a:buNone/>
        <a:defRPr sz="30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1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17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45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35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25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1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900" kern="1200">
          <a:solidFill>
            <a:schemeClr val="tx1"/>
          </a:solidFill>
          <a:latin typeface="+mn-lt"/>
          <a:ea typeface="+mn-ea"/>
          <a:cs typeface="+mn-cs"/>
        </a:defRPr>
      </a:lvl9pPr>
    </p:bodyStyle>
    <p:otherStyle>
      <a:defPPr>
        <a:defRPr lang="ko-K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700" kern="1200">
          <a:solidFill>
            <a:schemeClr val="tx1"/>
          </a:solidFill>
          <a:latin typeface="+mn-lt"/>
          <a:ea typeface="+mn-ea"/>
          <a:cs typeface="+mn-cs"/>
        </a:defRPr>
      </a:lvl2pPr>
      <a:lvl3pPr marL="914400" algn="l" defTabSz="457200" rtl="0" eaLnBrk="1" latinLnBrk="0" hangingPunct="1">
        <a:defRPr sz="1600" kern="1200">
          <a:solidFill>
            <a:schemeClr val="tx1"/>
          </a:solidFill>
          <a:latin typeface="+mn-lt"/>
          <a:ea typeface="+mn-ea"/>
          <a:cs typeface="+mn-cs"/>
        </a:defRPr>
      </a:lvl3pPr>
      <a:lvl4pPr marL="1371600" algn="l" defTabSz="457200" rtl="0" eaLnBrk="1" latinLnBrk="0" hangingPunct="1">
        <a:defRPr sz="1450" kern="1200">
          <a:solidFill>
            <a:schemeClr val="tx1"/>
          </a:solidFill>
          <a:latin typeface="+mn-lt"/>
          <a:ea typeface="+mn-ea"/>
          <a:cs typeface="+mn-cs"/>
        </a:defRPr>
      </a:lvl4pPr>
      <a:lvl5pPr marL="1828800" algn="l" defTabSz="457200" rtl="0" eaLnBrk="1" latinLnBrk="0" hangingPunct="1">
        <a:defRPr sz="1350" kern="1200">
          <a:solidFill>
            <a:schemeClr val="tx1"/>
          </a:solidFill>
          <a:latin typeface="+mn-lt"/>
          <a:ea typeface="+mn-ea"/>
          <a:cs typeface="+mn-cs"/>
        </a:defRPr>
      </a:lvl5pPr>
      <a:lvl6pPr marL="2286000" algn="l" defTabSz="457200" rtl="0" eaLnBrk="1" latinLnBrk="0" hangingPunct="1">
        <a:defRPr sz="1250" kern="1200">
          <a:solidFill>
            <a:schemeClr val="tx1"/>
          </a:solidFill>
          <a:latin typeface="+mn-lt"/>
          <a:ea typeface="+mn-ea"/>
          <a:cs typeface="+mn-cs"/>
        </a:defRPr>
      </a:lvl6pPr>
      <a:lvl7pPr marL="2743200" algn="l" defTabSz="457200" rtl="0" eaLnBrk="1" latinLnBrk="0" hangingPunct="1">
        <a:defRPr sz="1100" kern="1200">
          <a:solidFill>
            <a:schemeClr val="tx1"/>
          </a:solidFill>
          <a:latin typeface="+mn-lt"/>
          <a:ea typeface="+mn-ea"/>
          <a:cs typeface="+mn-cs"/>
        </a:defRPr>
      </a:lvl7pPr>
      <a:lvl8pPr marL="3200400" algn="l" defTabSz="457200" rtl="0" eaLnBrk="1" latinLnBrk="0" hangingPunct="1">
        <a:defRPr sz="1000" kern="1200">
          <a:solidFill>
            <a:schemeClr val="tx1"/>
          </a:solidFill>
          <a:latin typeface="+mn-lt"/>
          <a:ea typeface="+mn-ea"/>
          <a:cs typeface="+mn-cs"/>
        </a:defRPr>
      </a:lvl8pPr>
      <a:lvl9pPr marL="3657600" algn="l" defTabSz="457200" rtl="0" eaLnBrk="1" latinLnBrk="0" hangingPunct="1">
        <a:defRPr sz="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1c6725c13968e3b7.jpg"/>
  <Relationship Id="rId3"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slide" Target="slide3.xml"/>
  <Relationship Id="rId3" Type="http://schemas.openxmlformats.org/officeDocument/2006/relationships/slide" Target="slide8.xml"/>
  <Relationship Id="rId4" Type="http://schemas.openxmlformats.org/officeDocument/2006/relationships/slide" Target="slide10.xml"/>
  <Relationship Id="rId5"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d2f63c21430c88dd.jpg"/>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d2f63c21430c88dd.jpg"/>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a439dae8550fe3ab.jpg"/>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012f431ecffd39c8.jpg"/>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f42555f358f9bf45.jpg"/>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image" Target="../media/image_d971a1d866155e08.jpg"/>
  <Relationship Id="rId3" Type="http://schemas.openxmlformats.org/officeDocument/2006/relationships/hyperlink" Target="https://ich.unesco.org/en/RL/culture-of-jeju-haenyeo-women-divers-01068" TargetMode="External"/>
  <Relationship Id="rId4" Type="http://schemas.openxmlformats.org/officeDocument/2006/relationships/hyperlink" Target="https://digital-media.fao.org/archive/HAENYEO---WOMEN-OF-THE-SEA-2A6XC5LG8V9J.html" TargetMode="External"/>
  <Relationship Id="rId5" Type="http://schemas.openxmlformats.org/officeDocument/2006/relationships/hyperlink" Target="https://www.heritage.go.kr/heri/cul/culSelectDetail.do?ccbaCpno=127ZZ01320000" TargetMode="External"/>
  <Relationship Id="rId6" Type="http://schemas.openxmlformats.org/officeDocument/2006/relationships/hyperlink" Target="https://www.jeju.go.kr/haenyeo/haenyeo/statistics.htm" TargetMode="External"/>
  <Relationship Id="rId7" Type="http://schemas.openxmlformats.org/officeDocument/2006/relationships/hyperlink" Target="https://www.jeju.go.kr/haenyeo/haenyeo/haenyeo.htm" TargetMode="External"/>
  <Relationship Id="rId8" Type="http://schemas.openxmlformats.org/officeDocument/2006/relationships/hyperlink" Target="https://www.jeju.go.kr/culture/folklore/samda/women/diverWomen.htm" TargetMode="External"/>
  <Relationship Id="rId9" Type="http://schemas.openxmlformats.org/officeDocument/2006/relationships/hyperlink" Target="https://record.council.jeju.kr/CLRecords/Files/FileAppendix/a12/A042087.pdf" TargetMode="External"/>
  <Relationship Id="rId10" Type="http://schemas.openxmlformats.org/officeDocument/2006/relationships/hyperlink" Target="https://media.un.org/unifeed/en/asset/d348/d3486310" TargetMode="External"/>
  <Relationship Id="rId11"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 name="cover-image"/>
          <p:cNvPicPr>
            <a:picLocks noChangeAspect="1"/>
          </p:cNvPicPr>
          <p:nvPr/>
        </p:nvPicPr>
        <p:blipFill>
          <a:blip r:embed="rId2"/>
          <a:srcRect l="470" t="0" r="471" b="0"/>
          <a:stretch>
            <a:fillRect/>
          </a:stretch>
        </p:blipFill>
        <p:spPr>
          <a:xfrm>
            <a:off x="-190500" y="-114300"/>
            <a:ext cx="12573000" cy="7086600"/>
          </a:xfrm>
          <a:prstGeom prst="rect">
            <a:avLst/>
          </a:prstGeom>
        </p:spPr>
      </p:pic>
      <p:sp>
        <p:nvSpPr>
          <p:cNvPr id="3" name="cover-water-wash"/>
          <p:cNvSpPr/>
          <p:nvPr/>
        </p:nvSpPr>
        <p:spPr>
          <a:xfrm>
            <a:off x="0" y="3505200"/>
            <a:ext cx="7810500" cy="3352800"/>
          </a:xfrm>
          <a:prstGeom prst="rect">
            <a:avLst/>
          </a:prstGeom>
          <a:gradFill>
            <a:gsLst>
              <a:gs pos="0">
                <a:schemeClr val="accent1">
                  <a:alpha val="72000"/>
                </a:schemeClr>
              </a:gs>
              <a:gs pos="60000">
                <a:schemeClr val="accent1">
                  <a:alpha val="28000"/>
                </a:schemeClr>
              </a:gs>
              <a:gs pos="100000">
                <a:schemeClr val="accent1">
                  <a:alpha val="0"/>
                </a:schemeClr>
              </a:gs>
            </a:gsLst>
            <a:lin ang="0" scaled="1"/>
          </a:gradFill>
          <a:ln>
            <a:noFill/>
          </a:ln>
        </p:spPr>
      </p:sp>
      <p:grpSp>
        <p:nvGrpSpPr>
          <p:cNvPr id="6" name="cover-title"/>
          <p:cNvGrpSpPr/>
          <p:nvPr/>
        </p:nvGrpSpPr>
        <p:grpSpPr>
          <a:xfrm>
            <a:off x="857250" y="1740218"/>
            <a:ext cx="4222394" cy="1730692"/>
            <a:chOff x="857250" y="1740218"/>
            <a:chExt cx="4222394" cy="1730692"/>
          </a:xfrm>
        </p:grpSpPr>
        <p:sp>
          <p:nvSpPr>
            <p:cNvPr id="4" name="TextBox 4"/>
            <p:cNvSpPr txBox="1"/>
            <p:nvPr/>
          </p:nvSpPr>
          <p:spPr>
            <a:xfrm>
              <a:off x="907542" y="1740218"/>
              <a:ext cx="2289169" cy="264033"/>
            </a:xfrm>
            <a:prstGeom prst="rect">
              <a:avLst/>
            </a:prstGeom>
            <a:noFill/>
            <a:ln>
              <a:noFill/>
            </a:ln>
          </p:spPr>
          <p:txBody>
            <a:bodyPr wrap="none" lIns="0" tIns="0" rIns="0" bIns="0" anchor="t" anchorCtr="0">
              <a:spAutoFit/>
            </a:bodyPr>
            <a:lstStyle/>
            <a:p>
              <a:pPr algn="l"/>
              <a:r>
                <a:rPr lang="ko-KR" sz="1350" spc="22" dirty="0">
                  <a:solidFill>
                    <a:schemeClr val="accent1"/>
                  </a:solidFill>
                  <a:latin typeface="+mn-lt"/>
                  <a:ea typeface="+mn-ea"/>
                  <a:cs typeface="+mn-cs"/>
                </a:rPr>
                <a:t>일반 시민 공개 강연 · 2026</a:t>
              </a:r>
            </a:p>
          </p:txBody>
        </p:sp>
        <p:sp>
          <p:nvSpPr>
            <p:cNvPr id="5" name="TextBox 5"/>
            <p:cNvSpPr txBox="1"/>
            <p:nvPr/>
          </p:nvSpPr>
          <p:spPr>
            <a:xfrm>
              <a:off x="857250" y="2080260"/>
              <a:ext cx="4222394" cy="1390650"/>
            </a:xfrm>
            <a:prstGeom prst="rect">
              <a:avLst/>
            </a:prstGeom>
            <a:noFill/>
            <a:ln>
              <a:noFill/>
            </a:ln>
          </p:spPr>
          <p:txBody>
            <a:bodyPr wrap="none" lIns="0" tIns="0" rIns="0" bIns="0" anchor="t" anchorCtr="0">
              <a:spAutoFit/>
            </a:bodyPr>
            <a:lstStyle/>
            <a:p>
              <a:pPr algn="l"/>
              <a:r>
                <a:rPr lang="ko-KR" sz="7200" dirty="0">
                  <a:solidFill>
                    <a:schemeClr val="accent1"/>
                  </a:solidFill>
                  <a:latin typeface="+mj-lt"/>
                  <a:ea typeface="+mj-ea"/>
                  <a:cs typeface="+mj-cs"/>
                </a:rPr>
                <a:t>제주 해녀</a:t>
              </a:r>
            </a:p>
          </p:txBody>
        </p:sp>
      </p:grpSp>
      <p:grpSp>
        <p:nvGrpSpPr>
          <p:cNvPr id="10" name="cover-hook"/>
          <p:cNvGrpSpPr/>
          <p:nvPr/>
        </p:nvGrpSpPr>
        <p:grpSpPr>
          <a:xfrm>
            <a:off x="902970" y="3948112"/>
            <a:ext cx="4743450" cy="1036511"/>
            <a:chOff x="902970" y="3948112"/>
            <a:chExt cx="4743450" cy="1036511"/>
          </a:xfrm>
        </p:grpSpPr>
        <p:sp>
          <p:nvSpPr>
            <p:cNvPr id="7" name="TextBox 7"/>
            <p:cNvSpPr txBox="1"/>
            <p:nvPr/>
          </p:nvSpPr>
          <p:spPr>
            <a:xfrm>
              <a:off x="902970" y="3948112"/>
              <a:ext cx="4743450" cy="440055"/>
            </a:xfrm>
            <a:prstGeom prst="rect">
              <a:avLst/>
            </a:prstGeom>
            <a:noFill/>
            <a:ln>
              <a:noFill/>
            </a:ln>
          </p:spPr>
          <p:txBody>
            <a:bodyPr wrap="none" lIns="0" tIns="0" rIns="0" bIns="0" anchor="t" anchorCtr="0">
              <a:spAutoFit/>
            </a:bodyPr>
            <a:lstStyle/>
            <a:p>
              <a:pPr algn="l"/>
              <a:r>
                <a:rPr lang="ko-KR" sz="2250" dirty="0">
                  <a:solidFill>
                    <a:srgbClr val="F4F1EA"/>
                  </a:solidFill>
                  <a:latin typeface="+mj-lt"/>
                  <a:ea typeface="+mj-ea"/>
                  <a:cs typeface="+mj-cs"/>
                </a:rPr>
                <a:t>숨 하나로 바다를 가꾸어 온 공동체</a:t>
              </a:r>
            </a:p>
          </p:txBody>
        </p:sp>
        <p:sp>
          <p:nvSpPr>
            <p:cNvPr id="8" name="Rectangle 8"/>
            <p:cNvSpPr/>
            <p:nvPr/>
          </p:nvSpPr>
          <p:spPr>
            <a:xfrm>
              <a:off x="914400" y="4572000"/>
              <a:ext cx="38100" cy="285750"/>
            </a:xfrm>
            <a:prstGeom prst="rect">
              <a:avLst/>
            </a:prstGeom>
            <a:solidFill>
              <a:schemeClr val="accent2"/>
            </a:solidFill>
            <a:ln>
              <a:noFill/>
            </a:ln>
          </p:spPr>
        </p:sp>
        <p:sp>
          <p:nvSpPr>
            <p:cNvPr id="9" name="TextBox 9"/>
            <p:cNvSpPr txBox="1"/>
            <p:nvPr/>
          </p:nvSpPr>
          <p:spPr>
            <a:xfrm>
              <a:off x="1094232" y="4573905"/>
              <a:ext cx="3946653" cy="410718"/>
            </a:xfrm>
            <a:prstGeom prst="rect">
              <a:avLst/>
            </a:prstGeom>
            <a:noFill/>
            <a:ln>
              <a:noFill/>
            </a:ln>
          </p:spPr>
          <p:txBody>
            <a:bodyPr wrap="none" lIns="0" tIns="0" rIns="0" bIns="0" anchor="t" anchorCtr="0">
              <a:spAutoFit/>
            </a:bodyPr>
            <a:lstStyle/>
            <a:p>
              <a:pPr algn="l"/>
              <a:r>
                <a:rPr lang="ko-KR" sz="2100" b="1" dirty="0">
                  <a:solidFill>
                    <a:srgbClr val="F4F1EA"/>
                  </a:solidFill>
                  <a:latin typeface="+mn-lt"/>
                  <a:ea typeface="+mn-ea"/>
                  <a:cs typeface="+mn-cs"/>
                </a:rPr>
                <a:t xml:space="preserve">산소통 없이, 숨 한 번에 </a:t>
              </a:r>
              <a:r>
                <a:rPr lang="ko-KR" sz="2100" b="1" dirty="0">
                  <a:solidFill>
                    <a:schemeClr val="accent2"/>
                  </a:solidFill>
                  <a:latin typeface="+mn-lt"/>
                  <a:ea typeface="+mn-ea"/>
                  <a:cs typeface="+mn-cs"/>
                </a:rPr>
                <a:t>1~2분</a:t>
              </a:r>
            </a:p>
          </p:txBody>
        </p:sp>
      </p:grpSp>
      <p:grpSp>
        <p:nvGrpSpPr>
          <p:cNvPr id="12" name="cover-source"/>
          <p:cNvGrpSpPr/>
          <p:nvPr/>
        </p:nvGrpSpPr>
        <p:grpSpPr>
          <a:xfrm>
            <a:off x="909066" y="6401752"/>
            <a:ext cx="4394416" cy="205359"/>
            <a:chOff x="909066" y="6401752"/>
            <a:chExt cx="4394416" cy="205359"/>
          </a:xfrm>
        </p:grpSpPr>
        <p:sp>
          <p:nvSpPr>
            <p:cNvPr id="11" name="TextBox 11"/>
            <p:cNvSpPr txBox="1"/>
            <p:nvPr/>
          </p:nvSpPr>
          <p:spPr>
            <a:xfrm>
              <a:off x="909066" y="6401752"/>
              <a:ext cx="4394416" cy="205359"/>
            </a:xfrm>
            <a:prstGeom prst="rect">
              <a:avLst/>
            </a:prstGeom>
            <a:noFill/>
            <a:ln>
              <a:noFill/>
            </a:ln>
          </p:spPr>
          <p:txBody>
            <a:bodyPr wrap="none" lIns="0" tIns="0" rIns="0" bIns="0" anchor="t" anchorCtr="0">
              <a:spAutoFit/>
            </a:bodyPr>
            <a:lstStyle/>
            <a:p>
              <a:pPr algn="l"/>
              <a:r>
                <a:rPr lang="ko-KR" sz="1050" dirty="0">
                  <a:solidFill>
                    <a:srgbClr val="E3ECEB"/>
                  </a:solidFill>
                  <a:latin typeface="+mn-lt"/>
                  <a:ea typeface="+mn-ea"/>
                  <a:cs typeface="+mn-cs"/>
                </a:rPr>
                <a:t>출처: 제주해녀박물관 「해녀소개」 · 일러스트: AI 생성 판화 이미지</a:t>
              </a:r>
            </a:p>
          </p:txBody>
        </p:sp>
      </p:gr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sp>
        <p:nvSpPr>
          <p:cNvPr id="2" name="depth-field"/>
          <p:cNvSpPr/>
          <p:nvPr/>
        </p:nvSpPr>
        <p:spPr>
          <a:xfrm>
            <a:off x="0" y="1866900"/>
            <a:ext cx="12192000" cy="4991100"/>
          </a:xfrm>
          <a:prstGeom prst="rect">
            <a:avLst/>
          </a:prstGeom>
          <a:gradFill>
            <a:gsLst>
              <a:gs pos="0">
                <a:schemeClr val="lt2"/>
              </a:gs>
              <a:gs pos="100000">
                <a:srgbClr val="C5DAD8"/>
              </a:gs>
            </a:gsLst>
            <a:lin ang="5400000" scaled="1"/>
          </a:gradFill>
          <a:ln>
            <a:noFill/>
          </a:ln>
        </p:spPr>
      </p:sp>
      <p:grpSp>
        <p:nvGrpSpPr>
          <p:cNvPr id="5" name="header"/>
          <p:cNvGrpSpPr/>
          <p:nvPr/>
        </p:nvGrpSpPr>
        <p:grpSpPr>
          <a:xfrm>
            <a:off x="594360" y="768668"/>
            <a:ext cx="6196584" cy="922972"/>
            <a:chOff x="594360" y="768668"/>
            <a:chExt cx="6196584" cy="922972"/>
          </a:xfrm>
        </p:grpSpPr>
        <p:sp>
          <p:nvSpPr>
            <p:cNvPr id="3" name="TextBox 3"/>
            <p:cNvSpPr txBox="1"/>
            <p:nvPr/>
          </p:nvSpPr>
          <p:spPr>
            <a:xfrm>
              <a:off x="602742" y="768668"/>
              <a:ext cx="740664"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들어가며</a:t>
              </a:r>
            </a:p>
          </p:txBody>
        </p:sp>
        <p:sp>
          <p:nvSpPr>
            <p:cNvPr id="4" name="TextBox 4"/>
            <p:cNvSpPr txBox="1"/>
            <p:nvPr/>
          </p:nvSpPr>
          <p:spPr>
            <a:xfrm>
              <a:off x="594360" y="1104900"/>
              <a:ext cx="6196584"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오늘은 세 가지 질문을 따라갑니다</a:t>
              </a:r>
            </a:p>
          </p:txBody>
        </p:sp>
      </p:grpSp>
      <p:grpSp>
        <p:nvGrpSpPr>
          <p:cNvPr id="8" name="surface-line"/>
          <p:cNvGrpSpPr/>
          <p:nvPr/>
        </p:nvGrpSpPr>
        <p:grpSpPr>
          <a:xfrm>
            <a:off x="0" y="1677352"/>
            <a:ext cx="12192000" cy="205359"/>
            <a:chOff x="0" y="1677352"/>
            <a:chExt cx="12192000" cy="205359"/>
          </a:xfrm>
        </p:grpSpPr>
        <p:sp>
          <p:nvSpPr>
            <p:cNvPr id="6" name="Line 6"/>
            <p:cNvSpPr/>
            <p:nvPr/>
          </p:nvSpPr>
          <p:spPr>
            <a:xfrm>
              <a:off x="0" y="1866900"/>
              <a:ext cx="12192000" cy="9525"/>
            </a:xfrm>
            <a:custGeom>
              <a:avLst/>
              <a:gdLst/>
              <a:ahLst/>
              <a:cxnLst/>
              <a:rect l="l" t="t" r="r" b="b"/>
              <a:pathLst>
                <a:path w="12192000" h="9525">
                  <a:moveTo>
                    <a:pt x="0" y="0"/>
                  </a:moveTo>
                  <a:lnTo>
                    <a:pt x="12192000" y="0"/>
                  </a:lnTo>
                </a:path>
              </a:pathLst>
            </a:custGeom>
            <a:noFill/>
            <a:ln w="14288">
              <a:solidFill>
                <a:schemeClr val="accent3"/>
              </a:solidFill>
            </a:ln>
          </p:spPr>
        </p:sp>
        <p:sp>
          <p:nvSpPr>
            <p:cNvPr id="7" name="TextBox 7"/>
            <p:cNvSpPr txBox="1"/>
            <p:nvPr/>
          </p:nvSpPr>
          <p:spPr>
            <a:xfrm>
              <a:off x="11294364" y="1677352"/>
              <a:ext cx="293370" cy="205359"/>
            </a:xfrm>
            <a:prstGeom prst="rect">
              <a:avLst/>
            </a:prstGeom>
            <a:noFill/>
            <a:ln>
              <a:noFill/>
            </a:ln>
          </p:spPr>
          <p:txBody>
            <a:bodyPr wrap="none" lIns="0" tIns="0" rIns="0" bIns="0" anchor="t" anchorCtr="0">
              <a:spAutoFit/>
            </a:bodyPr>
            <a:lstStyle/>
            <a:p>
              <a:pPr algn="r"/>
              <a:r>
                <a:rPr lang="ko-KR" sz="1050" dirty="0">
                  <a:solidFill>
                    <a:schemeClr val="accent3"/>
                  </a:solidFill>
                  <a:latin typeface="+mn-lt"/>
                  <a:ea typeface="+mn-ea"/>
                  <a:cs typeface="+mn-cs"/>
                </a:rPr>
                <a:t>수면</a:t>
              </a:r>
            </a:p>
          </p:txBody>
        </p:sp>
      </p:grpSp>
      <p:grpSp>
        <p:nvGrpSpPr>
          <p:cNvPr id="22" name="descent-diagram"/>
          <p:cNvGrpSpPr/>
          <p:nvPr/>
        </p:nvGrpSpPr>
        <p:grpSpPr>
          <a:xfrm>
            <a:off x="1504950" y="1943100"/>
            <a:ext cx="8315725" cy="4305300"/>
            <a:chOff x="1504950" y="1943100"/>
            <a:chExt cx="8315725" cy="4305300"/>
          </a:xfrm>
        </p:grpSpPr>
        <p:sp>
          <p:nvSpPr>
            <p:cNvPr id="9" name="Line 9"/>
            <p:cNvSpPr/>
            <p:nvPr/>
          </p:nvSpPr>
          <p:spPr>
            <a:xfrm>
              <a:off x="1504950" y="1943100"/>
              <a:ext cx="4457700" cy="4305300"/>
            </a:xfrm>
            <a:prstGeom prst="line">
              <a:avLst/>
            </a:prstGeom>
            <a:noFill/>
            <a:ln w="19050">
              <a:solidFill>
                <a:schemeClr val="accent1"/>
              </a:solidFill>
              <a:tailEnd type="triangle" w="lg" len="lg"/>
            </a:ln>
          </p:spPr>
        </p:sp>
        <p:grpSp>
          <p:nvGrpSpPr>
            <p:cNvPr id="13" name="question-1"/>
            <p:cNvGrpSpPr/>
            <p:nvPr/>
          </p:nvGrpSpPr>
          <p:grpSpPr>
            <a:xfrm>
              <a:off x="2314575" y="2671762"/>
              <a:ext cx="4980661" cy="589789"/>
              <a:chOff x="2314575" y="2671762"/>
              <a:chExt cx="4980661" cy="589789"/>
            </a:xfrm>
          </p:grpSpPr>
          <p:sp>
            <p:nvSpPr>
              <p:cNvPr id="10" name="Ellipse 10"/>
              <p:cNvSpPr/>
              <p:nvPr/>
            </p:nvSpPr>
            <p:spPr>
              <a:xfrm>
                <a:off x="2314575" y="2714625"/>
                <a:ext cx="228600" cy="228600"/>
              </a:xfrm>
              <a:prstGeom prst="ellipse">
                <a:avLst/>
              </a:prstGeom>
              <a:solidFill>
                <a:schemeClr val="accent2"/>
              </a:solidFill>
              <a:ln>
                <a:noFill/>
              </a:ln>
            </p:spPr>
          </p:sp>
          <p:sp>
            <p:nvSpPr>
              <p:cNvPr id="11" name="TextBox 11"/>
              <p:cNvSpPr txBox="1"/>
              <p:nvPr/>
            </p:nvSpPr>
            <p:spPr>
              <a:xfrm>
                <a:off x="2769870" y="2671762"/>
                <a:ext cx="3546729" cy="440055"/>
              </a:xfrm>
              <a:prstGeom prst="rect">
                <a:avLst/>
              </a:prstGeom>
              <a:noFill/>
              <a:ln>
                <a:noFill/>
              </a:ln>
            </p:spPr>
            <p:txBody>
              <a:bodyPr wrap="none" lIns="0" tIns="0" rIns="0" bIns="0" anchor="t" anchorCtr="0">
                <a:spAutoFit/>
              </a:bodyPr>
              <a:lstStyle/>
              <a:p>
                <a:pPr algn="l"/>
                <a:r>
                  <a:rPr lang="ko-KR" sz="2250" dirty="0">
                    <a:solidFill>
                      <a:schemeClr val="accent1"/>
                    </a:solidFill>
                    <a:latin typeface="+mj-lt"/>
                    <a:ea typeface="+mj-ea"/>
                    <a:cs typeface="+mj-cs"/>
                    <a:hlinkClick r:id="rId2" action="ppaction://hlinksldjump"/>
                  </a:rPr>
                  <a:t>물질은 어떻게 조직되는가</a:t>
                </a:r>
              </a:p>
            </p:txBody>
          </p:sp>
          <p:sp>
            <p:nvSpPr>
              <p:cNvPr id="12" name="TextBox 12"/>
              <p:cNvSpPr txBox="1"/>
              <p:nvPr/>
            </p:nvSpPr>
            <p:spPr>
              <a:xfrm>
                <a:off x="2774442" y="2997518"/>
                <a:ext cx="4520794"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3~7쪽 · 물질의 방식, 무리, 기량의 위계, 불턱, 바다밭</a:t>
                </a:r>
              </a:p>
            </p:txBody>
          </p:sp>
        </p:grpSp>
        <p:grpSp>
          <p:nvGrpSpPr>
            <p:cNvPr id="17" name="question-2"/>
            <p:cNvGrpSpPr/>
            <p:nvPr/>
          </p:nvGrpSpPr>
          <p:grpSpPr>
            <a:xfrm>
              <a:off x="3581400" y="3910012"/>
              <a:ext cx="3785616" cy="589789"/>
              <a:chOff x="3581400" y="3910012"/>
              <a:chExt cx="3785616" cy="589789"/>
            </a:xfrm>
          </p:grpSpPr>
          <p:sp>
            <p:nvSpPr>
              <p:cNvPr id="14" name="Ellipse 14"/>
              <p:cNvSpPr/>
              <p:nvPr/>
            </p:nvSpPr>
            <p:spPr>
              <a:xfrm>
                <a:off x="3581400" y="3952875"/>
                <a:ext cx="228600" cy="228600"/>
              </a:xfrm>
              <a:prstGeom prst="ellipse">
                <a:avLst/>
              </a:prstGeom>
              <a:solidFill>
                <a:schemeClr val="accent1"/>
              </a:solidFill>
              <a:ln>
                <a:noFill/>
              </a:ln>
            </p:spPr>
          </p:sp>
          <p:sp>
            <p:nvSpPr>
              <p:cNvPr id="15" name="TextBox 15"/>
              <p:cNvSpPr txBox="1"/>
              <p:nvPr/>
            </p:nvSpPr>
            <p:spPr>
              <a:xfrm>
                <a:off x="4027170" y="3910012"/>
                <a:ext cx="3339846" cy="440055"/>
              </a:xfrm>
              <a:prstGeom prst="rect">
                <a:avLst/>
              </a:prstGeom>
              <a:noFill/>
              <a:ln>
                <a:noFill/>
              </a:ln>
            </p:spPr>
            <p:txBody>
              <a:bodyPr wrap="none" lIns="0" tIns="0" rIns="0" bIns="0" anchor="t" anchorCtr="0">
                <a:spAutoFit/>
              </a:bodyPr>
              <a:lstStyle/>
              <a:p>
                <a:pPr algn="l"/>
                <a:r>
                  <a:rPr lang="ko-KR" sz="2250" dirty="0">
                    <a:solidFill>
                      <a:schemeClr val="accent1"/>
                    </a:solidFill>
                    <a:latin typeface="+mj-lt"/>
                    <a:ea typeface="+mj-ea"/>
                    <a:cs typeface="+mj-cs"/>
                    <a:hlinkClick r:id="rId3" action="ppaction://hlinksldjump"/>
                  </a:rPr>
                  <a:t>왜 인류의 유산이 되었나</a:t>
                </a:r>
              </a:p>
            </p:txBody>
          </p:sp>
          <p:sp>
            <p:nvSpPr>
              <p:cNvPr id="16" name="TextBox 16"/>
              <p:cNvSpPr txBox="1"/>
              <p:nvPr/>
            </p:nvSpPr>
            <p:spPr>
              <a:xfrm>
                <a:off x="4031742" y="4235768"/>
                <a:ext cx="2739771"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8~9쪽 · 여섯 번의 지정과 그 이유</a:t>
                </a:r>
              </a:p>
            </p:txBody>
          </p:sp>
        </p:grpSp>
        <p:grpSp>
          <p:nvGrpSpPr>
            <p:cNvPr id="21" name="question-3"/>
            <p:cNvGrpSpPr/>
            <p:nvPr/>
          </p:nvGrpSpPr>
          <p:grpSpPr>
            <a:xfrm>
              <a:off x="4876800" y="5148262"/>
              <a:ext cx="4943875" cy="589789"/>
              <a:chOff x="4876800" y="5148262"/>
              <a:chExt cx="4943875" cy="589789"/>
            </a:xfrm>
          </p:grpSpPr>
          <p:sp>
            <p:nvSpPr>
              <p:cNvPr id="18" name="Ellipse 18"/>
              <p:cNvSpPr/>
              <p:nvPr/>
            </p:nvSpPr>
            <p:spPr>
              <a:xfrm>
                <a:off x="4876800" y="5191125"/>
                <a:ext cx="228600" cy="228600"/>
              </a:xfrm>
              <a:prstGeom prst="ellipse">
                <a:avLst/>
              </a:prstGeom>
              <a:solidFill>
                <a:schemeClr val="accent1"/>
              </a:solidFill>
              <a:ln>
                <a:noFill/>
              </a:ln>
            </p:spPr>
          </p:sp>
          <p:sp>
            <p:nvSpPr>
              <p:cNvPr id="19" name="TextBox 19"/>
              <p:cNvSpPr txBox="1"/>
              <p:nvPr/>
            </p:nvSpPr>
            <p:spPr>
              <a:xfrm>
                <a:off x="5322570" y="5148262"/>
                <a:ext cx="3036951" cy="440055"/>
              </a:xfrm>
              <a:prstGeom prst="rect">
                <a:avLst/>
              </a:prstGeom>
              <a:noFill/>
              <a:ln>
                <a:noFill/>
              </a:ln>
            </p:spPr>
            <p:txBody>
              <a:bodyPr wrap="none" lIns="0" tIns="0" rIns="0" bIns="0" anchor="t" anchorCtr="0">
                <a:spAutoFit/>
              </a:bodyPr>
              <a:lstStyle/>
              <a:p>
                <a:pPr algn="l"/>
                <a:r>
                  <a:rPr lang="ko-KR" sz="2250" dirty="0">
                    <a:solidFill>
                      <a:schemeClr val="accent1"/>
                    </a:solidFill>
                    <a:latin typeface="+mj-lt"/>
                    <a:ea typeface="+mj-ea"/>
                    <a:cs typeface="+mj-cs"/>
                    <a:hlinkClick r:id="rId4" action="ppaction://hlinksldjump"/>
                  </a:rPr>
                  <a:t>누가 이 바다를 잇는가</a:t>
                </a:r>
              </a:p>
            </p:txBody>
          </p:sp>
          <p:sp>
            <p:nvSpPr>
              <p:cNvPr id="20" name="TextBox 20"/>
              <p:cNvSpPr txBox="1"/>
              <p:nvPr/>
            </p:nvSpPr>
            <p:spPr>
              <a:xfrm>
                <a:off x="5327142" y="5474018"/>
                <a:ext cx="4493533"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10~13쪽 · 해녀 수, 연령 구성, 유입과 감소, 전승 장치</a:t>
                </a:r>
              </a:p>
            </p:txBody>
          </p:sp>
        </p:grpSp>
      </p:grpSp>
      <p:grpSp>
        <p:nvGrpSpPr>
          <p:cNvPr id="25" name="footer"/>
          <p:cNvGrpSpPr/>
          <p:nvPr/>
        </p:nvGrpSpPr>
        <p:grpSpPr>
          <a:xfrm>
            <a:off x="604266" y="6401752"/>
            <a:ext cx="10983468" cy="205359"/>
            <a:chOff x="604266" y="6401752"/>
            <a:chExt cx="10983468" cy="205359"/>
          </a:xfrm>
        </p:grpSpPr>
        <p:sp>
          <p:nvSpPr>
            <p:cNvPr id="23" name="TextBox 23"/>
            <p:cNvSpPr txBox="1"/>
            <p:nvPr/>
          </p:nvSpPr>
          <p:spPr>
            <a:xfrm>
              <a:off x="604266" y="6401752"/>
              <a:ext cx="3509105"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정리: 강연 구성(조사 자료를 바탕으로 한 발표자의 틀)</a:t>
              </a:r>
            </a:p>
          </p:txBody>
        </p:sp>
        <p:sp>
          <p:nvSpPr>
            <p:cNvPr id="24" name="TextBox 24"/>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02 / 15</a:t>
              </a:r>
            </a:p>
          </p:txBody>
        </p:sp>
      </p:gr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p="http://schemas.openxmlformats.org/presentationml/2006/main" xmlns:p14="http://schemas.microsoft.com/office/powerpoint/2010/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594360" y="730568"/>
            <a:ext cx="5260848" cy="1399222"/>
            <a:chOff x="594360" y="730568"/>
            <a:chExt cx="5260848" cy="1399222"/>
          </a:xfrm>
        </p:grpSpPr>
        <p:sp>
          <p:nvSpPr>
            <p:cNvPr id="2" name="TextBox 2"/>
            <p:cNvSpPr txBox="1"/>
            <p:nvPr/>
          </p:nvSpPr>
          <p:spPr>
            <a:xfrm>
              <a:off x="602742" y="730568"/>
              <a:ext cx="2430818"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1 · 물질은 어떻게 조직되는가</a:t>
              </a:r>
            </a:p>
          </p:txBody>
        </p:sp>
        <p:sp>
          <p:nvSpPr>
            <p:cNvPr id="3" name="TextBox 3"/>
            <p:cNvSpPr txBox="1"/>
            <p:nvPr/>
          </p:nvSpPr>
          <p:spPr>
            <a:xfrm>
              <a:off x="594360" y="1066800"/>
              <a:ext cx="3113532"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물질은 장비 없이</a:t>
              </a:r>
            </a:p>
          </p:txBody>
        </p:sp>
        <p:sp>
          <p:nvSpPr>
            <p:cNvPr id="4" name="TextBox 4"/>
            <p:cNvSpPr txBox="1"/>
            <p:nvPr/>
          </p:nvSpPr>
          <p:spPr>
            <a:xfrm>
              <a:off x="594360" y="1543050"/>
              <a:ext cx="5260848"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맨몸과 숨만으로 하는 일이다</a:t>
              </a:r>
            </a:p>
          </p:txBody>
        </p:sp>
      </p:grpSp>
      <p:grpSp>
        <p:nvGrpSpPr>
          <p:cNvPr id="7" name="surface-line"/>
          <p:cNvGrpSpPr/>
          <p:nvPr/>
        </p:nvGrpSpPr>
        <p:grpSpPr>
          <a:xfrm>
            <a:off x="0" y="2152650"/>
            <a:ext cx="6667500" cy="9525"/>
            <a:chOff x="0" y="2152650"/>
            <a:chExt cx="6667500" cy="9525"/>
          </a:xfrm>
        </p:grpSpPr>
        <p:sp>
          <p:nvSpPr>
            <p:cNvPr id="6" name="Line 6"/>
            <p:cNvSpPr/>
            <p:nvPr/>
          </p:nvSpPr>
          <p:spPr>
            <a:xfrm>
              <a:off x="0" y="2152650"/>
              <a:ext cx="6667500" cy="9525"/>
            </a:xfrm>
            <a:custGeom>
              <a:avLst/>
              <a:gdLst/>
              <a:ahLst/>
              <a:cxnLst/>
              <a:rect l="l" t="t" r="r" b="b"/>
              <a:pathLst>
                <a:path w="6667500" h="9525">
                  <a:moveTo>
                    <a:pt x="0" y="0"/>
                  </a:moveTo>
                  <a:lnTo>
                    <a:pt x="6667500" y="0"/>
                  </a:lnTo>
                </a:path>
              </a:pathLst>
            </a:custGeom>
            <a:noFill/>
            <a:ln w="14288">
              <a:solidFill>
                <a:schemeClr val="accent3"/>
              </a:solidFill>
            </a:ln>
          </p:spPr>
        </p:sp>
      </p:grpSp>
      <p:grpSp>
        <p:nvGrpSpPr>
          <p:cNvPr id="11" name="definition"/>
          <p:cNvGrpSpPr/>
          <p:nvPr/>
        </p:nvGrpSpPr>
        <p:grpSpPr>
          <a:xfrm>
            <a:off x="600456" y="2377440"/>
            <a:ext cx="5228082" cy="1037844"/>
            <a:chOff x="600456" y="2377440"/>
            <a:chExt cx="5228082" cy="1037844"/>
          </a:xfrm>
        </p:grpSpPr>
        <p:sp>
          <p:nvSpPr>
            <p:cNvPr id="8" name="TextBox 8"/>
            <p:cNvSpPr txBox="1"/>
            <p:nvPr/>
          </p:nvSpPr>
          <p:spPr>
            <a:xfrm>
              <a:off x="600456" y="2377440"/>
              <a:ext cx="5058461"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해녀는 기계 장치 없이 맨몸과 호흡 조절만으로</a:t>
              </a:r>
            </a:p>
          </p:txBody>
        </p:sp>
        <p:sp>
          <p:nvSpPr>
            <p:cNvPr id="9" name="TextBox 9"/>
            <p:cNvSpPr txBox="1"/>
            <p:nvPr/>
          </p:nvSpPr>
          <p:spPr>
            <a:xfrm>
              <a:off x="600456" y="2720340"/>
              <a:ext cx="5228082"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바다에 들어가 해산물을 채취하는 것을 직업으로</a:t>
              </a:r>
            </a:p>
          </p:txBody>
        </p:sp>
        <p:sp>
          <p:nvSpPr>
            <p:cNvPr id="10" name="TextBox 10"/>
            <p:cNvSpPr txBox="1"/>
            <p:nvPr/>
          </p:nvSpPr>
          <p:spPr>
            <a:xfrm>
              <a:off x="600456" y="3063240"/>
              <a:ext cx="5034229"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하는 여성이며, 이 일을 ‘</a:t>
              </a:r>
              <a:r>
                <a:rPr lang="ko-KR" sz="1800" b="1" dirty="0">
                  <a:solidFill>
                    <a:schemeClr val="accent1"/>
                  </a:solidFill>
                  <a:latin typeface="+mn-lt"/>
                  <a:ea typeface="+mn-ea"/>
                  <a:cs typeface="+mn-cs"/>
                </a:rPr>
                <a:t>물질</a:t>
              </a:r>
              <a:r>
                <a:rPr lang="ko-KR" sz="1800" dirty="0">
                  <a:solidFill>
                    <a:schemeClr val="dk1"/>
                  </a:solidFill>
                  <a:latin typeface="+mn-lt"/>
                  <a:ea typeface="+mn-ea"/>
                  <a:cs typeface="+mn-cs"/>
                </a:rPr>
                <a:t>’이라 부릅니다.</a:t>
              </a:r>
            </a:p>
          </p:txBody>
        </p:sp>
      </p:grpSp>
      <p:grpSp>
        <p:nvGrpSpPr>
          <p:cNvPr id="41" name="facts"/>
          <p:cNvGrpSpPr/>
          <p:nvPr/>
        </p:nvGrpSpPr>
        <p:grpSpPr>
          <a:xfrm>
            <a:off x="647573" y="3716655"/>
            <a:ext cx="5153000" cy="2097596"/>
            <a:chOff x="647573" y="3716655"/>
            <a:chExt cx="5153000" cy="2097596"/>
          </a:xfrm>
        </p:grpSpPr>
        <p:grpSp>
          <p:nvGrpSpPr>
            <p:cNvPr id="24" name="fact-depth"/>
            <p:cNvGrpSpPr/>
            <p:nvPr/>
          </p:nvGrpSpPr>
          <p:grpSpPr>
            <a:xfrm>
              <a:off x="647700" y="3716655"/>
              <a:ext cx="2325927" cy="611696"/>
              <a:chOff x="647700" y="3716655"/>
              <a:chExt cx="2325927" cy="611696"/>
            </a:xfrm>
          </p:grpSpPr>
          <p:grpSp>
            <p:nvGrpSpPr>
              <p:cNvPr id="21" name="Group 21"/>
              <p:cNvGrpSpPr/>
              <p:nvPr/>
            </p:nvGrpSpPr>
            <p:grpSpPr>
              <a:xfrm>
                <a:off x="647700" y="3733800"/>
                <a:ext cx="238124" cy="215900"/>
                <a:chOff x="647700" y="3733800"/>
                <a:chExt cx="238124" cy="215900"/>
              </a:xfrm>
            </p:grpSpPr>
            <p:sp>
              <p:nvSpPr>
                <p:cNvPr id="12" name="Freeform 12"/>
                <p:cNvSpPr/>
                <p:nvPr/>
              </p:nvSpPr>
              <p:spPr>
                <a:xfrm>
                  <a:off x="647700" y="3848100"/>
                  <a:ext cx="228599" cy="101600"/>
                </a:xfrm>
                <a:custGeom>
                  <a:avLst/>
                  <a:gdLst/>
                  <a:ahLst/>
                  <a:cxnLst/>
                  <a:rect l="l" t="t" r="r" b="b"/>
                  <a:pathLst>
                    <a:path w="228599" h="101600">
                      <a:moveTo>
                        <a:pt x="214312" y="0"/>
                      </a:moveTo>
                      <a:cubicBezTo>
                        <a:pt x="222199" y="0"/>
                        <a:pt x="228599" y="6502"/>
                        <a:pt x="228599" y="14516"/>
                      </a:cubicBezTo>
                      <a:lnTo>
                        <a:pt x="228599" y="87084"/>
                      </a:lnTo>
                      <a:cubicBezTo>
                        <a:pt x="228599" y="95097"/>
                        <a:pt x="222199" y="101600"/>
                        <a:pt x="214312" y="101600"/>
                      </a:cubicBezTo>
                      <a:lnTo>
                        <a:pt x="12700" y="101600"/>
                      </a:lnTo>
                      <a:cubicBezTo>
                        <a:pt x="5686" y="101600"/>
                        <a:pt x="0" y="95914"/>
                        <a:pt x="0" y="88900"/>
                      </a:cubicBezTo>
                      <a:lnTo>
                        <a:pt x="0" y="14516"/>
                      </a:lnTo>
                      <a:cubicBezTo>
                        <a:pt x="0" y="6502"/>
                        <a:pt x="6401" y="0"/>
                        <a:pt x="14287" y="0"/>
                      </a:cubicBezTo>
                      <a:lnTo>
                        <a:pt x="214312" y="0"/>
                      </a:lnTo>
                    </a:path>
                  </a:pathLst>
                </a:custGeom>
                <a:noFill/>
                <a:ln w="25400">
                  <a:solidFill>
                    <a:schemeClr val="accent3"/>
                  </a:solidFill>
                </a:ln>
              </p:spPr>
            </p:sp>
            <p:sp>
              <p:nvSpPr>
                <p:cNvPr id="13" name="Freeform 13"/>
                <p:cNvSpPr/>
                <p:nvPr/>
              </p:nvSpPr>
              <p:spPr>
                <a:xfrm>
                  <a:off x="723900" y="3848100"/>
                  <a:ext cx="9525" cy="25400"/>
                </a:xfrm>
                <a:custGeom>
                  <a:avLst/>
                  <a:gdLst/>
                  <a:ahLst/>
                  <a:cxnLst/>
                  <a:rect l="l" t="t" r="r" b="b"/>
                  <a:pathLst>
                    <a:path w="9525" h="25400">
                      <a:moveTo>
                        <a:pt x="0" y="0"/>
                      </a:moveTo>
                      <a:lnTo>
                        <a:pt x="0" y="25400"/>
                      </a:lnTo>
                    </a:path>
                  </a:pathLst>
                </a:custGeom>
                <a:noFill/>
                <a:ln w="25400">
                  <a:solidFill>
                    <a:schemeClr val="accent3"/>
                  </a:solidFill>
                </a:ln>
              </p:spPr>
            </p:sp>
            <p:sp>
              <p:nvSpPr>
                <p:cNvPr id="14" name="Freeform 14"/>
                <p:cNvSpPr/>
                <p:nvPr/>
              </p:nvSpPr>
              <p:spPr>
                <a:xfrm>
                  <a:off x="685800" y="3848100"/>
                  <a:ext cx="9525" cy="38100"/>
                </a:xfrm>
                <a:custGeom>
                  <a:avLst/>
                  <a:gdLst/>
                  <a:ahLst/>
                  <a:cxnLst/>
                  <a:rect l="l" t="t" r="r" b="b"/>
                  <a:pathLst>
                    <a:path w="9525" h="38100">
                      <a:moveTo>
                        <a:pt x="0" y="0"/>
                      </a:moveTo>
                      <a:lnTo>
                        <a:pt x="0" y="38100"/>
                      </a:lnTo>
                    </a:path>
                  </a:pathLst>
                </a:custGeom>
                <a:noFill/>
                <a:ln w="25400">
                  <a:solidFill>
                    <a:schemeClr val="accent3"/>
                  </a:solidFill>
                </a:ln>
              </p:spPr>
            </p:sp>
            <p:sp>
              <p:nvSpPr>
                <p:cNvPr id="15" name="Freeform 15"/>
                <p:cNvSpPr/>
                <p:nvPr/>
              </p:nvSpPr>
              <p:spPr>
                <a:xfrm>
                  <a:off x="762000" y="3848100"/>
                  <a:ext cx="9525" cy="38100"/>
                </a:xfrm>
                <a:custGeom>
                  <a:avLst/>
                  <a:gdLst/>
                  <a:ahLst/>
                  <a:cxnLst/>
                  <a:rect l="l" t="t" r="r" b="b"/>
                  <a:pathLst>
                    <a:path w="9525" h="38100">
                      <a:moveTo>
                        <a:pt x="0" y="0"/>
                      </a:moveTo>
                      <a:lnTo>
                        <a:pt x="0" y="38100"/>
                      </a:lnTo>
                    </a:path>
                  </a:pathLst>
                </a:custGeom>
                <a:noFill/>
                <a:ln w="25400">
                  <a:solidFill>
                    <a:schemeClr val="accent3"/>
                  </a:solidFill>
                </a:ln>
              </p:spPr>
            </p:sp>
            <p:sp>
              <p:nvSpPr>
                <p:cNvPr id="16" name="Freeform 16"/>
                <p:cNvSpPr/>
                <p:nvPr/>
              </p:nvSpPr>
              <p:spPr>
                <a:xfrm>
                  <a:off x="838199" y="3848100"/>
                  <a:ext cx="9525" cy="38100"/>
                </a:xfrm>
                <a:custGeom>
                  <a:avLst/>
                  <a:gdLst/>
                  <a:ahLst/>
                  <a:cxnLst/>
                  <a:rect l="l" t="t" r="r" b="b"/>
                  <a:pathLst>
                    <a:path w="9525" h="38100">
                      <a:moveTo>
                        <a:pt x="0" y="0"/>
                      </a:moveTo>
                      <a:lnTo>
                        <a:pt x="0" y="38100"/>
                      </a:lnTo>
                    </a:path>
                  </a:pathLst>
                </a:custGeom>
                <a:noFill/>
                <a:ln w="25400">
                  <a:solidFill>
                    <a:schemeClr val="accent3"/>
                  </a:solidFill>
                </a:ln>
              </p:spPr>
            </p:sp>
            <p:sp>
              <p:nvSpPr>
                <p:cNvPr id="17" name="Freeform 17"/>
                <p:cNvSpPr/>
                <p:nvPr/>
              </p:nvSpPr>
              <p:spPr>
                <a:xfrm>
                  <a:off x="800100" y="3848100"/>
                  <a:ext cx="9525" cy="25400"/>
                </a:xfrm>
                <a:custGeom>
                  <a:avLst/>
                  <a:gdLst/>
                  <a:ahLst/>
                  <a:cxnLst/>
                  <a:rect l="l" t="t" r="r" b="b"/>
                  <a:pathLst>
                    <a:path w="9525" h="25400">
                      <a:moveTo>
                        <a:pt x="0" y="0"/>
                      </a:moveTo>
                      <a:lnTo>
                        <a:pt x="0" y="25400"/>
                      </a:lnTo>
                    </a:path>
                  </a:pathLst>
                </a:custGeom>
                <a:noFill/>
                <a:ln w="25400">
                  <a:solidFill>
                    <a:schemeClr val="accent3"/>
                  </a:solidFill>
                </a:ln>
              </p:spPr>
            </p:sp>
            <p:sp>
              <p:nvSpPr>
                <p:cNvPr id="18" name="Freeform 18"/>
                <p:cNvSpPr/>
                <p:nvPr/>
              </p:nvSpPr>
              <p:spPr>
                <a:xfrm>
                  <a:off x="647700" y="3733800"/>
                  <a:ext cx="9525" cy="50800"/>
                </a:xfrm>
                <a:custGeom>
                  <a:avLst/>
                  <a:gdLst/>
                  <a:ahLst/>
                  <a:cxnLst/>
                  <a:rect l="l" t="t" r="r" b="b"/>
                  <a:pathLst>
                    <a:path w="9525" h="50800">
                      <a:moveTo>
                        <a:pt x="0" y="0"/>
                      </a:moveTo>
                      <a:lnTo>
                        <a:pt x="0" y="50800"/>
                      </a:lnTo>
                    </a:path>
                  </a:pathLst>
                </a:custGeom>
                <a:noFill/>
                <a:ln w="25400">
                  <a:solidFill>
                    <a:schemeClr val="accent3"/>
                  </a:solidFill>
                </a:ln>
              </p:spPr>
            </p:sp>
            <p:sp>
              <p:nvSpPr>
                <p:cNvPr id="19" name="Freeform 19"/>
                <p:cNvSpPr/>
                <p:nvPr/>
              </p:nvSpPr>
              <p:spPr>
                <a:xfrm>
                  <a:off x="647700" y="3759200"/>
                  <a:ext cx="228599" cy="9525"/>
                </a:xfrm>
                <a:custGeom>
                  <a:avLst/>
                  <a:gdLst/>
                  <a:ahLst/>
                  <a:cxnLst/>
                  <a:rect l="l" t="t" r="r" b="b"/>
                  <a:pathLst>
                    <a:path w="228599" h="9525">
                      <a:moveTo>
                        <a:pt x="0" y="0"/>
                      </a:moveTo>
                      <a:lnTo>
                        <a:pt x="228599" y="0"/>
                      </a:lnTo>
                    </a:path>
                  </a:pathLst>
                </a:custGeom>
                <a:noFill/>
                <a:ln w="25400">
                  <a:solidFill>
                    <a:schemeClr val="accent3"/>
                  </a:solidFill>
                </a:ln>
              </p:spPr>
            </p:sp>
            <p:sp>
              <p:nvSpPr>
                <p:cNvPr id="20" name="Freeform 20"/>
                <p:cNvSpPr/>
                <p:nvPr/>
              </p:nvSpPr>
              <p:spPr>
                <a:xfrm>
                  <a:off x="876299" y="3733800"/>
                  <a:ext cx="9525" cy="50800"/>
                </a:xfrm>
                <a:custGeom>
                  <a:avLst/>
                  <a:gdLst/>
                  <a:ahLst/>
                  <a:cxnLst/>
                  <a:rect l="l" t="t" r="r" b="b"/>
                  <a:pathLst>
                    <a:path w="9525" h="50800">
                      <a:moveTo>
                        <a:pt x="0" y="0"/>
                      </a:moveTo>
                      <a:lnTo>
                        <a:pt x="0" y="50800"/>
                      </a:lnTo>
                    </a:path>
                  </a:pathLst>
                </a:custGeom>
                <a:noFill/>
                <a:ln w="25400">
                  <a:solidFill>
                    <a:schemeClr val="accent3"/>
                  </a:solidFill>
                </a:ln>
              </p:spPr>
            </p:sp>
          </p:grpSp>
          <p:sp>
            <p:nvSpPr>
              <p:cNvPr id="22" name="TextBox 22"/>
              <p:cNvSpPr txBox="1"/>
              <p:nvPr/>
            </p:nvSpPr>
            <p:spPr>
              <a:xfrm>
                <a:off x="1094232" y="3716655"/>
                <a:ext cx="1879395"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수심 10m 이내</a:t>
                </a:r>
              </a:p>
            </p:txBody>
          </p:sp>
          <p:sp>
            <p:nvSpPr>
              <p:cNvPr id="23" name="TextBox 23"/>
              <p:cNvSpPr txBox="1"/>
              <p:nvPr/>
            </p:nvSpPr>
            <p:spPr>
              <a:xfrm>
                <a:off x="1098042" y="4064318"/>
                <a:ext cx="1576654"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연안 어장에서 작업</a:t>
                </a:r>
              </a:p>
            </p:txBody>
          </p:sp>
        </p:grpSp>
        <p:grpSp>
          <p:nvGrpSpPr>
            <p:cNvPr id="32" name="fact-breath"/>
            <p:cNvGrpSpPr/>
            <p:nvPr/>
          </p:nvGrpSpPr>
          <p:grpSpPr>
            <a:xfrm>
              <a:off x="685800" y="4459605"/>
              <a:ext cx="4823993" cy="611696"/>
              <a:chOff x="685800" y="4459605"/>
              <a:chExt cx="4823993" cy="611696"/>
            </a:xfrm>
          </p:grpSpPr>
          <p:grpSp>
            <p:nvGrpSpPr>
              <p:cNvPr id="29" name="Group 29"/>
              <p:cNvGrpSpPr/>
              <p:nvPr/>
            </p:nvGrpSpPr>
            <p:grpSpPr>
              <a:xfrm>
                <a:off x="685800" y="4476750"/>
                <a:ext cx="152400" cy="228600"/>
                <a:chOff x="685800" y="4476750"/>
                <a:chExt cx="152400" cy="228600"/>
              </a:xfrm>
            </p:grpSpPr>
            <p:sp>
              <p:nvSpPr>
                <p:cNvPr id="25" name="Freeform 25"/>
                <p:cNvSpPr/>
                <p:nvPr/>
              </p:nvSpPr>
              <p:spPr>
                <a:xfrm>
                  <a:off x="692150" y="4527550"/>
                  <a:ext cx="139700" cy="9525"/>
                </a:xfrm>
                <a:custGeom>
                  <a:avLst/>
                  <a:gdLst/>
                  <a:ahLst/>
                  <a:cxnLst/>
                  <a:rect l="l" t="t" r="r" b="b"/>
                  <a:pathLst>
                    <a:path w="139700" h="9525">
                      <a:moveTo>
                        <a:pt x="0" y="0"/>
                      </a:moveTo>
                      <a:lnTo>
                        <a:pt x="139700" y="0"/>
                      </a:lnTo>
                    </a:path>
                  </a:pathLst>
                </a:custGeom>
                <a:noFill/>
                <a:ln w="25400">
                  <a:solidFill>
                    <a:schemeClr val="accent3"/>
                  </a:solidFill>
                </a:ln>
              </p:spPr>
            </p:sp>
            <p:sp>
              <p:nvSpPr>
                <p:cNvPr id="26" name="Freeform 26"/>
                <p:cNvSpPr/>
                <p:nvPr/>
              </p:nvSpPr>
              <p:spPr>
                <a:xfrm>
                  <a:off x="692150" y="4654549"/>
                  <a:ext cx="139700" cy="9525"/>
                </a:xfrm>
                <a:custGeom>
                  <a:avLst/>
                  <a:gdLst/>
                  <a:ahLst/>
                  <a:cxnLst/>
                  <a:rect l="l" t="t" r="r" b="b"/>
                  <a:pathLst>
                    <a:path w="139700" h="9525">
                      <a:moveTo>
                        <a:pt x="0" y="0"/>
                      </a:moveTo>
                      <a:lnTo>
                        <a:pt x="139700" y="0"/>
                      </a:lnTo>
                    </a:path>
                  </a:pathLst>
                </a:custGeom>
                <a:noFill/>
                <a:ln w="25400">
                  <a:solidFill>
                    <a:schemeClr val="accent3"/>
                  </a:solidFill>
                </a:ln>
              </p:spPr>
            </p:sp>
            <p:sp>
              <p:nvSpPr>
                <p:cNvPr id="27" name="Freeform 27"/>
                <p:cNvSpPr/>
                <p:nvPr/>
              </p:nvSpPr>
              <p:spPr>
                <a:xfrm>
                  <a:off x="685800" y="4591050"/>
                  <a:ext cx="152400" cy="114300"/>
                </a:xfrm>
                <a:custGeom>
                  <a:avLst/>
                  <a:gdLst/>
                  <a:ahLst/>
                  <a:cxnLst/>
                  <a:rect l="l" t="t" r="r" b="b"/>
                  <a:pathLst>
                    <a:path w="152400" h="114300">
                      <a:moveTo>
                        <a:pt x="0" y="101600"/>
                      </a:moveTo>
                      <a:lnTo>
                        <a:pt x="0" y="76200"/>
                      </a:lnTo>
                      <a:cubicBezTo>
                        <a:pt x="0" y="34116"/>
                        <a:pt x="34116" y="0"/>
                        <a:pt x="76200" y="0"/>
                      </a:cubicBezTo>
                      <a:cubicBezTo>
                        <a:pt x="118284" y="0"/>
                        <a:pt x="152400" y="34116"/>
                        <a:pt x="152400" y="76200"/>
                      </a:cubicBezTo>
                      <a:lnTo>
                        <a:pt x="152400" y="101600"/>
                      </a:lnTo>
                      <a:cubicBezTo>
                        <a:pt x="152400" y="108614"/>
                        <a:pt x="146714" y="114300"/>
                        <a:pt x="139700" y="114300"/>
                      </a:cubicBezTo>
                      <a:lnTo>
                        <a:pt x="12700" y="114300"/>
                      </a:lnTo>
                      <a:cubicBezTo>
                        <a:pt x="5686" y="114300"/>
                        <a:pt x="0" y="108614"/>
                        <a:pt x="0" y="101600"/>
                      </a:cubicBezTo>
                    </a:path>
                  </a:pathLst>
                </a:custGeom>
                <a:noFill/>
                <a:ln w="25400">
                  <a:solidFill>
                    <a:schemeClr val="accent3"/>
                  </a:solidFill>
                </a:ln>
              </p:spPr>
            </p:sp>
            <p:sp>
              <p:nvSpPr>
                <p:cNvPr id="28" name="Freeform 28"/>
                <p:cNvSpPr/>
                <p:nvPr/>
              </p:nvSpPr>
              <p:spPr>
                <a:xfrm>
                  <a:off x="685800" y="4476750"/>
                  <a:ext cx="152400" cy="114300"/>
                </a:xfrm>
                <a:custGeom>
                  <a:avLst/>
                  <a:gdLst/>
                  <a:ahLst/>
                  <a:cxnLst/>
                  <a:rect l="l" t="t" r="r" b="b"/>
                  <a:pathLst>
                    <a:path w="152400" h="114300">
                      <a:moveTo>
                        <a:pt x="0" y="12700"/>
                      </a:moveTo>
                      <a:lnTo>
                        <a:pt x="0" y="38100"/>
                      </a:lnTo>
                      <a:cubicBezTo>
                        <a:pt x="0" y="80184"/>
                        <a:pt x="34116" y="114300"/>
                        <a:pt x="76200" y="114300"/>
                      </a:cubicBezTo>
                      <a:cubicBezTo>
                        <a:pt x="118284" y="114300"/>
                        <a:pt x="152400" y="80184"/>
                        <a:pt x="152400" y="38100"/>
                      </a:cubicBezTo>
                      <a:lnTo>
                        <a:pt x="152400" y="12700"/>
                      </a:lnTo>
                      <a:cubicBezTo>
                        <a:pt x="152400" y="5686"/>
                        <a:pt x="146714" y="0"/>
                        <a:pt x="139700" y="0"/>
                      </a:cubicBezTo>
                      <a:lnTo>
                        <a:pt x="12700" y="0"/>
                      </a:lnTo>
                      <a:cubicBezTo>
                        <a:pt x="5686" y="0"/>
                        <a:pt x="0" y="5686"/>
                        <a:pt x="0" y="12700"/>
                      </a:cubicBezTo>
                    </a:path>
                  </a:pathLst>
                </a:custGeom>
                <a:noFill/>
                <a:ln w="25400">
                  <a:solidFill>
                    <a:schemeClr val="accent3"/>
                  </a:solidFill>
                </a:ln>
              </p:spPr>
            </p:sp>
          </p:grpSp>
          <p:sp>
            <p:nvSpPr>
              <p:cNvPr id="30" name="TextBox 30"/>
              <p:cNvSpPr txBox="1"/>
              <p:nvPr/>
            </p:nvSpPr>
            <p:spPr>
              <a:xfrm>
                <a:off x="1094232" y="4459605"/>
                <a:ext cx="2563534"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 xml:space="preserve">한 번 잠수 약 </a:t>
                </a:r>
                <a:r>
                  <a:rPr lang="ko-KR" sz="2100" b="1" dirty="0">
                    <a:solidFill>
                      <a:schemeClr val="accent2"/>
                    </a:solidFill>
                    <a:latin typeface="+mn-lt"/>
                    <a:ea typeface="+mn-ea"/>
                    <a:cs typeface="+mn-cs"/>
                  </a:rPr>
                  <a:t>1~2분</a:t>
                </a:r>
              </a:p>
            </p:txBody>
          </p:sp>
          <p:sp>
            <p:nvSpPr>
              <p:cNvPr id="31" name="TextBox 31"/>
              <p:cNvSpPr txBox="1"/>
              <p:nvPr/>
            </p:nvSpPr>
            <p:spPr>
              <a:xfrm>
                <a:off x="1098042" y="4807268"/>
                <a:ext cx="4411751"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폐활량에 따라 다르며, 2분 남짓 잠수하는 해녀도 있음</a:t>
                </a:r>
              </a:p>
            </p:txBody>
          </p:sp>
        </p:grpSp>
        <p:grpSp>
          <p:nvGrpSpPr>
            <p:cNvPr id="40" name="fact-sumbi"/>
            <p:cNvGrpSpPr/>
            <p:nvPr/>
          </p:nvGrpSpPr>
          <p:grpSpPr>
            <a:xfrm>
              <a:off x="647573" y="5202555"/>
              <a:ext cx="5153000" cy="611696"/>
              <a:chOff x="647573" y="5202555"/>
              <a:chExt cx="5153000" cy="611696"/>
            </a:xfrm>
          </p:grpSpPr>
          <p:grpSp>
            <p:nvGrpSpPr>
              <p:cNvPr id="37" name="Group 37"/>
              <p:cNvGrpSpPr/>
              <p:nvPr/>
            </p:nvGrpSpPr>
            <p:grpSpPr>
              <a:xfrm>
                <a:off x="647573" y="5232400"/>
                <a:ext cx="228879" cy="203200"/>
                <a:chOff x="647573" y="5232400"/>
                <a:chExt cx="228879" cy="203200"/>
              </a:xfrm>
            </p:grpSpPr>
            <p:sp>
              <p:nvSpPr>
                <p:cNvPr id="33" name="Freeform 33"/>
                <p:cNvSpPr/>
                <p:nvPr/>
              </p:nvSpPr>
              <p:spPr>
                <a:xfrm>
                  <a:off x="647573" y="5257800"/>
                  <a:ext cx="76327" cy="177800"/>
                </a:xfrm>
                <a:custGeom>
                  <a:avLst/>
                  <a:gdLst/>
                  <a:ahLst/>
                  <a:cxnLst/>
                  <a:rect l="l" t="t" r="r" b="b"/>
                  <a:pathLst>
                    <a:path w="76327" h="177800">
                      <a:moveTo>
                        <a:pt x="39256" y="177800"/>
                      </a:moveTo>
                      <a:cubicBezTo>
                        <a:pt x="59728" y="177800"/>
                        <a:pt x="76327" y="160845"/>
                        <a:pt x="76327" y="139954"/>
                      </a:cubicBezTo>
                      <a:lnTo>
                        <a:pt x="76327" y="15964"/>
                      </a:lnTo>
                      <a:cubicBezTo>
                        <a:pt x="76327" y="7150"/>
                        <a:pt x="69316" y="0"/>
                        <a:pt x="60680" y="0"/>
                      </a:cubicBezTo>
                      <a:cubicBezTo>
                        <a:pt x="58077" y="0"/>
                        <a:pt x="55537" y="660"/>
                        <a:pt x="53264" y="1905"/>
                      </a:cubicBezTo>
                      <a:lnTo>
                        <a:pt x="51613" y="2959"/>
                      </a:lnTo>
                      <a:cubicBezTo>
                        <a:pt x="33071" y="16408"/>
                        <a:pt x="20726" y="36576"/>
                        <a:pt x="8382" y="76924"/>
                      </a:cubicBezTo>
                      <a:cubicBezTo>
                        <a:pt x="3048" y="94323"/>
                        <a:pt x="305" y="114541"/>
                        <a:pt x="152" y="137566"/>
                      </a:cubicBezTo>
                      <a:cubicBezTo>
                        <a:pt x="0" y="158839"/>
                        <a:pt x="16167" y="176352"/>
                        <a:pt x="36690" y="177711"/>
                      </a:cubicBezTo>
                      <a:lnTo>
                        <a:pt x="39268" y="177800"/>
                      </a:lnTo>
                    </a:path>
                  </a:pathLst>
                </a:custGeom>
                <a:noFill/>
                <a:ln w="25400">
                  <a:solidFill>
                    <a:schemeClr val="accent3"/>
                  </a:solidFill>
                </a:ln>
              </p:spPr>
            </p:sp>
            <p:sp>
              <p:nvSpPr>
                <p:cNvPr id="34" name="Freeform 34"/>
                <p:cNvSpPr/>
                <p:nvPr/>
              </p:nvSpPr>
              <p:spPr>
                <a:xfrm>
                  <a:off x="800100" y="5257800"/>
                  <a:ext cx="76352" cy="177800"/>
                </a:xfrm>
                <a:custGeom>
                  <a:avLst/>
                  <a:gdLst/>
                  <a:ahLst/>
                  <a:cxnLst/>
                  <a:rect l="l" t="t" r="r" b="b"/>
                  <a:pathLst>
                    <a:path w="76352" h="177800">
                      <a:moveTo>
                        <a:pt x="37084" y="177800"/>
                      </a:moveTo>
                      <a:cubicBezTo>
                        <a:pt x="16599" y="177800"/>
                        <a:pt x="0" y="160845"/>
                        <a:pt x="0" y="139954"/>
                      </a:cubicBezTo>
                      <a:lnTo>
                        <a:pt x="0" y="15964"/>
                      </a:lnTo>
                      <a:cubicBezTo>
                        <a:pt x="0" y="7150"/>
                        <a:pt x="7010" y="0"/>
                        <a:pt x="15659" y="0"/>
                      </a:cubicBezTo>
                      <a:cubicBezTo>
                        <a:pt x="18250" y="0"/>
                        <a:pt x="20803" y="660"/>
                        <a:pt x="23076" y="1905"/>
                      </a:cubicBezTo>
                      <a:lnTo>
                        <a:pt x="24727" y="2959"/>
                      </a:lnTo>
                      <a:cubicBezTo>
                        <a:pt x="43269" y="16408"/>
                        <a:pt x="55613" y="36576"/>
                        <a:pt x="67970" y="76924"/>
                      </a:cubicBezTo>
                      <a:cubicBezTo>
                        <a:pt x="73304" y="94323"/>
                        <a:pt x="76047" y="114541"/>
                        <a:pt x="76200" y="137566"/>
                      </a:cubicBezTo>
                      <a:cubicBezTo>
                        <a:pt x="76352" y="158839"/>
                        <a:pt x="60185" y="176352"/>
                        <a:pt x="39649" y="177711"/>
                      </a:cubicBezTo>
                      <a:lnTo>
                        <a:pt x="37084" y="177800"/>
                      </a:lnTo>
                    </a:path>
                  </a:pathLst>
                </a:custGeom>
                <a:noFill/>
                <a:ln w="25400">
                  <a:solidFill>
                    <a:schemeClr val="accent3"/>
                  </a:solidFill>
                </a:ln>
              </p:spPr>
            </p:sp>
            <p:sp>
              <p:nvSpPr>
                <p:cNvPr id="35" name="Freeform 35"/>
                <p:cNvSpPr/>
                <p:nvPr/>
              </p:nvSpPr>
              <p:spPr>
                <a:xfrm>
                  <a:off x="723900" y="5295900"/>
                  <a:ext cx="76200" cy="38100"/>
                </a:xfrm>
                <a:custGeom>
                  <a:avLst/>
                  <a:gdLst/>
                  <a:ahLst/>
                  <a:cxnLst/>
                  <a:rect l="l" t="t" r="r" b="b"/>
                  <a:pathLst>
                    <a:path w="76200" h="38100">
                      <a:moveTo>
                        <a:pt x="0" y="38100"/>
                      </a:moveTo>
                      <a:cubicBezTo>
                        <a:pt x="21042" y="38100"/>
                        <a:pt x="38100" y="21042"/>
                        <a:pt x="38100" y="0"/>
                      </a:cubicBezTo>
                      <a:cubicBezTo>
                        <a:pt x="38100" y="21042"/>
                        <a:pt x="55158" y="38100"/>
                        <a:pt x="76200" y="38100"/>
                      </a:cubicBezTo>
                    </a:path>
                  </a:pathLst>
                </a:custGeom>
                <a:noFill/>
                <a:ln w="25400">
                  <a:solidFill>
                    <a:schemeClr val="accent3"/>
                  </a:solidFill>
                </a:ln>
              </p:spPr>
            </p:sp>
            <p:sp>
              <p:nvSpPr>
                <p:cNvPr id="36" name="Freeform 36"/>
                <p:cNvSpPr/>
                <p:nvPr/>
              </p:nvSpPr>
              <p:spPr>
                <a:xfrm>
                  <a:off x="762000" y="5232400"/>
                  <a:ext cx="9525" cy="63500"/>
                </a:xfrm>
                <a:custGeom>
                  <a:avLst/>
                  <a:gdLst/>
                  <a:ahLst/>
                  <a:cxnLst/>
                  <a:rect l="l" t="t" r="r" b="b"/>
                  <a:pathLst>
                    <a:path w="9525" h="63500">
                      <a:moveTo>
                        <a:pt x="0" y="0"/>
                      </a:moveTo>
                      <a:lnTo>
                        <a:pt x="0" y="63500"/>
                      </a:lnTo>
                    </a:path>
                  </a:pathLst>
                </a:custGeom>
                <a:noFill/>
                <a:ln w="25400">
                  <a:solidFill>
                    <a:schemeClr val="accent3"/>
                  </a:solidFill>
                </a:ln>
              </p:spPr>
            </p:sp>
          </p:grpSp>
          <p:sp>
            <p:nvSpPr>
              <p:cNvPr id="38" name="TextBox 38"/>
              <p:cNvSpPr txBox="1"/>
              <p:nvPr/>
            </p:nvSpPr>
            <p:spPr>
              <a:xfrm>
                <a:off x="1094232" y="5202555"/>
                <a:ext cx="2415822"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숨비소리 ‘호오이’</a:t>
                </a:r>
              </a:p>
            </p:txBody>
          </p:sp>
          <p:sp>
            <p:nvSpPr>
              <p:cNvPr id="39" name="TextBox 39"/>
              <p:cNvSpPr txBox="1"/>
              <p:nvPr/>
            </p:nvSpPr>
            <p:spPr>
              <a:xfrm>
                <a:off x="1098042" y="5550218"/>
                <a:ext cx="4702531"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떠올라 몸속 이산화탄소를 내뿜고 산소를 들이마시는 소리</a:t>
                </a:r>
              </a:p>
            </p:txBody>
          </p:sp>
        </p:grpSp>
      </p:grpSp>
      <p:grpSp>
        <p:nvGrpSpPr>
          <p:cNvPr id="47" name="!!dive-scene"/>
          <p:cNvGrpSpPr/>
          <p:nvPr/>
        </p:nvGrpSpPr>
        <p:grpSpPr>
          <a:xfrm>
            <a:off x="7239000" y="457200"/>
            <a:ext cx="4352925" cy="5829300"/>
            <a:chOff x="7239000" y="457200"/>
            <a:chExt cx="4352925" cy="5829300"/>
          </a:xfrm>
        </p:grpSpPr>
        <p:pic>
          <p:nvPicPr>
            <p:cNvPr id="42" name="Image 42"/>
            <p:cNvPicPr>
              <a:picLocks noChangeAspect="1"/>
            </p:cNvPicPr>
            <p:nvPr/>
          </p:nvPicPr>
          <p:blipFill>
            <a:blip r:embed="rId2"/>
            <a:stretch>
              <a:fillRect/>
            </a:stretch>
          </p:blipFill>
          <p:spPr>
            <a:xfrm>
              <a:off x="7239000" y="457200"/>
              <a:ext cx="4352925" cy="5829300"/>
            </a:xfrm>
            <a:prstGeom prst="rect">
              <a:avLst/>
            </a:prstGeom>
          </p:spPr>
        </p:pic>
        <p:sp>
          <p:nvSpPr>
            <p:cNvPr id="43" name="Line 43"/>
            <p:cNvSpPr/>
            <p:nvPr/>
          </p:nvSpPr>
          <p:spPr>
            <a:xfrm>
              <a:off x="11068050" y="1333500"/>
              <a:ext cx="9525" cy="3381375"/>
            </a:xfrm>
            <a:custGeom>
              <a:avLst/>
              <a:gdLst/>
              <a:ahLst/>
              <a:cxnLst/>
              <a:rect l="l" t="t" r="r" b="b"/>
              <a:pathLst>
                <a:path w="9525" h="3381375">
                  <a:moveTo>
                    <a:pt x="0" y="0"/>
                  </a:moveTo>
                  <a:lnTo>
                    <a:pt x="0" y="3381375"/>
                  </a:lnTo>
                </a:path>
              </a:pathLst>
            </a:custGeom>
            <a:noFill/>
            <a:ln w="14288">
              <a:solidFill>
                <a:srgbClr val="F4F1EA"/>
              </a:solidFill>
              <a:prstDash val="lgDashDot"/>
            </a:ln>
          </p:spPr>
        </p:sp>
        <p:sp>
          <p:nvSpPr>
            <p:cNvPr id="44" name="Line 44"/>
            <p:cNvSpPr/>
            <p:nvPr/>
          </p:nvSpPr>
          <p:spPr>
            <a:xfrm>
              <a:off x="10972800" y="1333500"/>
              <a:ext cx="190500" cy="9525"/>
            </a:xfrm>
            <a:custGeom>
              <a:avLst/>
              <a:gdLst/>
              <a:ahLst/>
              <a:cxnLst/>
              <a:rect l="l" t="t" r="r" b="b"/>
              <a:pathLst>
                <a:path w="190500" h="9525">
                  <a:moveTo>
                    <a:pt x="0" y="0"/>
                  </a:moveTo>
                  <a:lnTo>
                    <a:pt x="190500" y="0"/>
                  </a:lnTo>
                </a:path>
              </a:pathLst>
            </a:custGeom>
            <a:noFill/>
            <a:ln w="14288">
              <a:solidFill>
                <a:srgbClr val="F4F1EA"/>
              </a:solidFill>
            </a:ln>
          </p:spPr>
        </p:sp>
        <p:sp>
          <p:nvSpPr>
            <p:cNvPr id="45" name="Line 45"/>
            <p:cNvSpPr/>
            <p:nvPr/>
          </p:nvSpPr>
          <p:spPr>
            <a:xfrm>
              <a:off x="10972800" y="4714875"/>
              <a:ext cx="190500" cy="9525"/>
            </a:xfrm>
            <a:custGeom>
              <a:avLst/>
              <a:gdLst/>
              <a:ahLst/>
              <a:cxnLst/>
              <a:rect l="l" t="t" r="r" b="b"/>
              <a:pathLst>
                <a:path w="190500" h="9525">
                  <a:moveTo>
                    <a:pt x="0" y="0"/>
                  </a:moveTo>
                  <a:lnTo>
                    <a:pt x="190500" y="0"/>
                  </a:lnTo>
                </a:path>
              </a:pathLst>
            </a:custGeom>
            <a:noFill/>
            <a:ln w="14288">
              <a:solidFill>
                <a:srgbClr val="F4F1EA"/>
              </a:solidFill>
            </a:ln>
          </p:spPr>
        </p:sp>
        <p:sp>
          <p:nvSpPr>
            <p:cNvPr id="46" name="TextBox 46"/>
            <p:cNvSpPr txBox="1"/>
            <p:nvPr/>
          </p:nvSpPr>
          <p:spPr>
            <a:xfrm>
              <a:off x="10173147" y="2940368"/>
              <a:ext cx="787461" cy="264033"/>
            </a:xfrm>
            <a:prstGeom prst="rect">
              <a:avLst/>
            </a:prstGeom>
            <a:noFill/>
            <a:ln>
              <a:noFill/>
            </a:ln>
          </p:spPr>
          <p:txBody>
            <a:bodyPr wrap="none" lIns="0" tIns="0" rIns="0" bIns="0" anchor="t" anchorCtr="0">
              <a:spAutoFit/>
            </a:bodyPr>
            <a:lstStyle/>
            <a:p>
              <a:pPr algn="r"/>
              <a:r>
                <a:rPr lang="ko-KR" sz="1350" b="1" dirty="0">
                  <a:solidFill>
                    <a:srgbClr val="F4F1EA"/>
                  </a:solidFill>
                  <a:latin typeface="+mn-lt"/>
                  <a:ea typeface="+mn-ea"/>
                  <a:cs typeface="+mn-cs"/>
                </a:rPr>
                <a:t>10m 이내</a:t>
              </a:r>
            </a:p>
          </p:txBody>
        </p:sp>
      </p:grpSp>
      <p:grpSp>
        <p:nvGrpSpPr>
          <p:cNvPr id="50" name="footer"/>
          <p:cNvGrpSpPr/>
          <p:nvPr/>
        </p:nvGrpSpPr>
        <p:grpSpPr>
          <a:xfrm>
            <a:off x="604266" y="6401752"/>
            <a:ext cx="10983468" cy="205359"/>
            <a:chOff x="604266" y="6401752"/>
            <a:chExt cx="10983468" cy="205359"/>
          </a:xfrm>
        </p:grpSpPr>
        <p:sp>
          <p:nvSpPr>
            <p:cNvPr id="48" name="TextBox 48"/>
            <p:cNvSpPr txBox="1"/>
            <p:nvPr/>
          </p:nvSpPr>
          <p:spPr>
            <a:xfrm>
              <a:off x="604266" y="6401752"/>
              <a:ext cx="4618711"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출처: 제주해녀박물관 「해녀소개」, 제주특별자치도 「물질하는 여성」</a:t>
              </a:r>
            </a:p>
          </p:txBody>
        </p:sp>
        <p:sp>
          <p:nvSpPr>
            <p:cNvPr id="49" name="TextBox 49"/>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03 / 15</a:t>
              </a:r>
            </a:p>
          </p:txBody>
        </p:sp>
      </p:grpSp>
    </p:spTree>
  </p:cSld>
  <p:clrMapOvr>
    <a:masterClrMapping/>
  </p:clrMapOvr>
  <p:transition p14:dur="400">
    <p:fade/>
  </p:transition>
</p:sld>
</file>

<file path=ppt/slides/slide4.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xmlns:r="http://schemas.openxmlformats.org/officeDocument/2006/relationships">
  <p:cSld>
    <p:bg>
      <p:bgPr>
        <a:solidFill>
          <a:schemeClr val="lt1"/>
        </a:solidFill>
        <a:effectLst/>
      </p:bgPr>
    </p:bg>
    <p:spTree>
      <p:nvGrpSpPr>
        <p:cNvPr id="1" name=""/>
        <p:cNvGrpSpPr/>
        <p:nvPr/>
      </p:nvGrpSpPr>
      <p:grpSpPr>
        <a:xfrm>
          <a:off x="0" y="0"/>
          <a:ext cx="0" cy="0"/>
          <a:chOff x="0" y="0"/>
          <a:chExt cx="0" cy="0"/>
        </a:xfrm>
      </p:grpSpPr>
      <p:grpSp>
        <p:nvGrpSpPr>
          <p:cNvPr id="5" name="!!dive-scene"/>
          <p:cNvGrpSpPr/>
          <p:nvPr/>
        </p:nvGrpSpPr>
        <p:grpSpPr>
          <a:xfrm>
            <a:off x="533400" y="457200"/>
            <a:ext cx="4352925" cy="5829300"/>
            <a:chOff x="533400" y="457200"/>
            <a:chExt cx="4352925" cy="5829300"/>
          </a:xfrm>
        </p:grpSpPr>
        <p:pic>
          <p:nvPicPr>
            <p:cNvPr id="2" name="Image 2"/>
            <p:cNvPicPr>
              <a:picLocks noChangeAspect="1"/>
            </p:cNvPicPr>
            <p:nvPr/>
          </p:nvPicPr>
          <p:blipFill>
            <a:blip r:embed="rId2"/>
            <a:stretch>
              <a:fillRect/>
            </a:stretch>
          </p:blipFill>
          <p:spPr>
            <a:xfrm>
              <a:off x="533400" y="457200"/>
              <a:ext cx="4352925" cy="5829300"/>
            </a:xfrm>
            <a:prstGeom prst="rect">
              <a:avLst/>
            </a:prstGeom>
          </p:spPr>
        </p:pic>
        <p:sp>
          <p:nvSpPr>
            <p:cNvPr id="3" name="TextBox 3"/>
            <p:cNvSpPr txBox="1"/>
            <p:nvPr/>
          </p:nvSpPr>
          <p:spPr>
            <a:xfrm>
              <a:off x="2393442" y="1035368"/>
              <a:ext cx="1141848" cy="264033"/>
            </a:xfrm>
            <a:prstGeom prst="rect">
              <a:avLst/>
            </a:prstGeom>
            <a:noFill/>
            <a:ln>
              <a:noFill/>
            </a:ln>
          </p:spPr>
          <p:txBody>
            <a:bodyPr wrap="none" lIns="0" tIns="0" rIns="0" bIns="0" anchor="t" anchorCtr="0">
              <a:spAutoFit/>
            </a:bodyPr>
            <a:lstStyle/>
            <a:p>
              <a:pPr algn="l"/>
              <a:r>
                <a:rPr lang="ko-KR" sz="1350" b="1" dirty="0">
                  <a:solidFill>
                    <a:schemeClr val="accent1"/>
                  </a:solidFill>
                  <a:latin typeface="+mn-lt"/>
                  <a:ea typeface="+mn-ea"/>
                  <a:cs typeface="+mn-cs"/>
                </a:rPr>
                <a:t>테왁 · 망시리</a:t>
              </a:r>
            </a:p>
          </p:txBody>
        </p:sp>
        <p:sp>
          <p:nvSpPr>
            <p:cNvPr id="4" name="TextBox 4"/>
            <p:cNvSpPr txBox="1"/>
            <p:nvPr/>
          </p:nvSpPr>
          <p:spPr>
            <a:xfrm>
              <a:off x="3231642" y="5112068"/>
              <a:ext cx="377190" cy="264033"/>
            </a:xfrm>
            <a:prstGeom prst="rect">
              <a:avLst/>
            </a:prstGeom>
            <a:noFill/>
            <a:ln>
              <a:noFill/>
            </a:ln>
          </p:spPr>
          <p:txBody>
            <a:bodyPr wrap="none" lIns="0" tIns="0" rIns="0" bIns="0" anchor="t" anchorCtr="0">
              <a:spAutoFit/>
            </a:bodyPr>
            <a:lstStyle/>
            <a:p>
              <a:pPr algn="l"/>
              <a:r>
                <a:rPr lang="ko-KR" sz="1350" b="1" dirty="0">
                  <a:solidFill>
                    <a:srgbClr val="F4F1EA"/>
                  </a:solidFill>
                  <a:latin typeface="+mn-lt"/>
                  <a:ea typeface="+mn-ea"/>
                  <a:cs typeface="+mn-cs"/>
                </a:rPr>
                <a:t>빗창</a:t>
              </a:r>
            </a:p>
          </p:txBody>
        </p:sp>
      </p:grpSp>
      <p:grpSp>
        <p:nvGrpSpPr>
          <p:cNvPr id="9" name="header"/>
          <p:cNvGrpSpPr/>
          <p:nvPr/>
        </p:nvGrpSpPr>
        <p:grpSpPr>
          <a:xfrm>
            <a:off x="5509260" y="730568"/>
            <a:ext cx="5244084" cy="1399222"/>
            <a:chOff x="5509260" y="730568"/>
            <a:chExt cx="5244084" cy="1399222"/>
          </a:xfrm>
        </p:grpSpPr>
        <p:sp>
          <p:nvSpPr>
            <p:cNvPr id="6" name="TextBox 6"/>
            <p:cNvSpPr txBox="1"/>
            <p:nvPr/>
          </p:nvSpPr>
          <p:spPr>
            <a:xfrm>
              <a:off x="5517642" y="730568"/>
              <a:ext cx="2430818"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1 · 물질은 어떻게 조직되는가</a:t>
              </a:r>
            </a:p>
          </p:txBody>
        </p:sp>
        <p:sp>
          <p:nvSpPr>
            <p:cNvPr id="7" name="TextBox 7"/>
            <p:cNvSpPr txBox="1"/>
            <p:nvPr/>
          </p:nvSpPr>
          <p:spPr>
            <a:xfrm>
              <a:off x="5509260" y="1066800"/>
              <a:ext cx="5244084"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하루 최대 7시간, 한 해 90일</a:t>
              </a:r>
            </a:p>
          </p:txBody>
        </p:sp>
        <p:sp>
          <p:nvSpPr>
            <p:cNvPr id="8" name="TextBox 8"/>
            <p:cNvSpPr txBox="1"/>
            <p:nvPr/>
          </p:nvSpPr>
          <p:spPr>
            <a:xfrm>
              <a:off x="5509260" y="1543050"/>
              <a:ext cx="4049268"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물질은 무리 지어 한다</a:t>
              </a:r>
            </a:p>
          </p:txBody>
        </p:sp>
      </p:grpSp>
      <p:grpSp>
        <p:nvGrpSpPr>
          <p:cNvPr id="11" name="surface-line"/>
          <p:cNvGrpSpPr/>
          <p:nvPr/>
        </p:nvGrpSpPr>
        <p:grpSpPr>
          <a:xfrm>
            <a:off x="5334000" y="2152650"/>
            <a:ext cx="6858000" cy="9525"/>
            <a:chOff x="5334000" y="2152650"/>
            <a:chExt cx="6858000" cy="9525"/>
          </a:xfrm>
        </p:grpSpPr>
        <p:sp>
          <p:nvSpPr>
            <p:cNvPr id="10" name="Line 10"/>
            <p:cNvSpPr/>
            <p:nvPr/>
          </p:nvSpPr>
          <p:spPr>
            <a:xfrm>
              <a:off x="5334000" y="2152650"/>
              <a:ext cx="6858000" cy="9525"/>
            </a:xfrm>
            <a:custGeom>
              <a:avLst/>
              <a:gdLst/>
              <a:ahLst/>
              <a:cxnLst/>
              <a:rect l="l" t="t" r="r" b="b"/>
              <a:pathLst>
                <a:path w="6858000" h="9525">
                  <a:moveTo>
                    <a:pt x="0" y="0"/>
                  </a:moveTo>
                  <a:lnTo>
                    <a:pt x="6858000" y="0"/>
                  </a:lnTo>
                </a:path>
              </a:pathLst>
            </a:custGeom>
            <a:noFill/>
            <a:ln w="14288">
              <a:solidFill>
                <a:schemeClr val="accent3"/>
              </a:solidFill>
            </a:ln>
          </p:spPr>
        </p:sp>
      </p:grpSp>
      <p:grpSp>
        <p:nvGrpSpPr>
          <p:cNvPr id="19" name="kpi"/>
          <p:cNvGrpSpPr/>
          <p:nvPr/>
        </p:nvGrpSpPr>
        <p:grpSpPr>
          <a:xfrm>
            <a:off x="5467350" y="2445068"/>
            <a:ext cx="5174864" cy="1673542"/>
            <a:chOff x="5467350" y="2445068"/>
            <a:chExt cx="5174864" cy="1673542"/>
          </a:xfrm>
        </p:grpSpPr>
        <p:grpSp>
          <p:nvGrpSpPr>
            <p:cNvPr id="14" name="kpi-hours"/>
            <p:cNvGrpSpPr/>
            <p:nvPr/>
          </p:nvGrpSpPr>
          <p:grpSpPr>
            <a:xfrm>
              <a:off x="5467350" y="2445068"/>
              <a:ext cx="2536378" cy="1673542"/>
              <a:chOff x="5467350" y="2445068"/>
              <a:chExt cx="2536378" cy="1673542"/>
            </a:xfrm>
          </p:grpSpPr>
          <p:sp>
            <p:nvSpPr>
              <p:cNvPr id="12" name="TextBox 12"/>
              <p:cNvSpPr txBox="1"/>
              <p:nvPr/>
            </p:nvSpPr>
            <p:spPr>
              <a:xfrm>
                <a:off x="5517642" y="2445068"/>
                <a:ext cx="795185"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하루 최대</a:t>
                </a:r>
              </a:p>
            </p:txBody>
          </p:sp>
          <p:sp>
            <p:nvSpPr>
              <p:cNvPr id="13" name="TextBox 13"/>
              <p:cNvSpPr txBox="1"/>
              <p:nvPr/>
            </p:nvSpPr>
            <p:spPr>
              <a:xfrm>
                <a:off x="5467350" y="2727960"/>
                <a:ext cx="2536378" cy="1390650"/>
              </a:xfrm>
              <a:prstGeom prst="rect">
                <a:avLst/>
              </a:prstGeom>
              <a:noFill/>
              <a:ln>
                <a:noFill/>
              </a:ln>
            </p:spPr>
            <p:txBody>
              <a:bodyPr wrap="none" lIns="0" tIns="0" rIns="0" bIns="0" anchor="t" anchorCtr="0">
                <a:spAutoFit/>
              </a:bodyPr>
              <a:lstStyle/>
              <a:p>
                <a:pPr algn="l"/>
                <a:r>
                  <a:rPr lang="ko-KR" sz="7200" b="1" dirty="0">
                    <a:solidFill>
                      <a:schemeClr val="accent1"/>
                    </a:solidFill>
                    <a:latin typeface="+mn-lt"/>
                    <a:ea typeface="+mn-ea"/>
                    <a:cs typeface="+mn-cs"/>
                  </a:rPr>
                  <a:t>7시간</a:t>
                </a:r>
              </a:p>
            </p:txBody>
          </p:sp>
        </p:grpSp>
        <p:grpSp>
          <p:nvGrpSpPr>
            <p:cNvPr id="17" name="kpi-days"/>
            <p:cNvGrpSpPr/>
            <p:nvPr/>
          </p:nvGrpSpPr>
          <p:grpSpPr>
            <a:xfrm>
              <a:off x="8515350" y="2445068"/>
              <a:ext cx="2126864" cy="1673542"/>
              <a:chOff x="8515350" y="2445068"/>
              <a:chExt cx="2126864" cy="1673542"/>
            </a:xfrm>
          </p:grpSpPr>
          <p:sp>
            <p:nvSpPr>
              <p:cNvPr id="15" name="TextBox 15"/>
              <p:cNvSpPr txBox="1"/>
              <p:nvPr/>
            </p:nvSpPr>
            <p:spPr>
              <a:xfrm>
                <a:off x="8565642" y="2445068"/>
                <a:ext cx="431711"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한 해</a:t>
                </a:r>
              </a:p>
            </p:txBody>
          </p:sp>
          <p:sp>
            <p:nvSpPr>
              <p:cNvPr id="16" name="TextBox 16"/>
              <p:cNvSpPr txBox="1"/>
              <p:nvPr/>
            </p:nvSpPr>
            <p:spPr>
              <a:xfrm>
                <a:off x="8515350" y="2727960"/>
                <a:ext cx="2126864" cy="1390650"/>
              </a:xfrm>
              <a:prstGeom prst="rect">
                <a:avLst/>
              </a:prstGeom>
              <a:noFill/>
              <a:ln>
                <a:noFill/>
              </a:ln>
            </p:spPr>
            <p:txBody>
              <a:bodyPr wrap="none" lIns="0" tIns="0" rIns="0" bIns="0" anchor="t" anchorCtr="0">
                <a:spAutoFit/>
              </a:bodyPr>
              <a:lstStyle/>
              <a:p>
                <a:pPr algn="l"/>
                <a:r>
                  <a:rPr lang="ko-KR" sz="7200" b="1" dirty="0">
                    <a:solidFill>
                      <a:schemeClr val="accent1"/>
                    </a:solidFill>
                    <a:latin typeface="+mn-lt"/>
                    <a:ea typeface="+mn-ea"/>
                    <a:cs typeface="+mn-cs"/>
                  </a:rPr>
                  <a:t>90일</a:t>
                </a:r>
              </a:p>
            </p:txBody>
          </p:sp>
        </p:grpSp>
        <p:sp>
          <p:nvSpPr>
            <p:cNvPr id="18" name="TextBox 18"/>
            <p:cNvSpPr txBox="1"/>
            <p:nvPr/>
          </p:nvSpPr>
          <p:spPr>
            <a:xfrm>
              <a:off x="5519166" y="3677602"/>
              <a:ext cx="272460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유네스코 인류무형문화유산 등재 설명 기준</a:t>
              </a:r>
            </a:p>
          </p:txBody>
        </p:sp>
      </p:grpSp>
      <p:grpSp>
        <p:nvGrpSpPr>
          <p:cNvPr id="29" name="crew"/>
          <p:cNvGrpSpPr/>
          <p:nvPr/>
        </p:nvGrpSpPr>
        <p:grpSpPr>
          <a:xfrm>
            <a:off x="5562600" y="4229100"/>
            <a:ext cx="3979385" cy="613601"/>
            <a:chOff x="5562600" y="4229100"/>
            <a:chExt cx="3979385" cy="613601"/>
          </a:xfrm>
        </p:grpSpPr>
        <p:grpSp>
          <p:nvGrpSpPr>
            <p:cNvPr id="26" name="Group 26"/>
            <p:cNvGrpSpPr/>
            <p:nvPr/>
          </p:nvGrpSpPr>
          <p:grpSpPr>
            <a:xfrm>
              <a:off x="5562600" y="4229100"/>
              <a:ext cx="228599" cy="228599"/>
              <a:chOff x="5562600" y="4229100"/>
              <a:chExt cx="228599" cy="228599"/>
            </a:xfrm>
          </p:grpSpPr>
          <p:sp>
            <p:nvSpPr>
              <p:cNvPr id="20" name="Freeform 20"/>
              <p:cNvSpPr/>
              <p:nvPr/>
            </p:nvSpPr>
            <p:spPr>
              <a:xfrm>
                <a:off x="5651500" y="4330700"/>
                <a:ext cx="50800" cy="50800"/>
              </a:xfrm>
              <a:custGeom>
                <a:avLst/>
                <a:gdLst/>
                <a:ahLst/>
                <a:cxnLst/>
                <a:rect l="l" t="t" r="r" b="b"/>
                <a:pathLst>
                  <a:path w="50800" h="50800">
                    <a:moveTo>
                      <a:pt x="0" y="25400"/>
                    </a:moveTo>
                    <a:cubicBezTo>
                      <a:pt x="0" y="39428"/>
                      <a:pt x="11372" y="50800"/>
                      <a:pt x="25400" y="50800"/>
                    </a:cubicBezTo>
                    <a:cubicBezTo>
                      <a:pt x="39428" y="50800"/>
                      <a:pt x="50800" y="39428"/>
                      <a:pt x="50800" y="25400"/>
                    </a:cubicBezTo>
                    <a:cubicBezTo>
                      <a:pt x="50800" y="11372"/>
                      <a:pt x="39428" y="0"/>
                      <a:pt x="25400" y="0"/>
                    </a:cubicBezTo>
                    <a:cubicBezTo>
                      <a:pt x="11372" y="0"/>
                      <a:pt x="0" y="11372"/>
                      <a:pt x="0" y="25400"/>
                    </a:cubicBezTo>
                  </a:path>
                </a:pathLst>
              </a:custGeom>
              <a:noFill/>
              <a:ln w="25400">
                <a:solidFill>
                  <a:schemeClr val="accent3"/>
                </a:solidFill>
              </a:ln>
            </p:spPr>
          </p:sp>
          <p:sp>
            <p:nvSpPr>
              <p:cNvPr id="21" name="Freeform 21"/>
              <p:cNvSpPr/>
              <p:nvPr/>
            </p:nvSpPr>
            <p:spPr>
              <a:xfrm>
                <a:off x="5626100" y="4419599"/>
                <a:ext cx="101600" cy="38100"/>
              </a:xfrm>
              <a:custGeom>
                <a:avLst/>
                <a:gdLst/>
                <a:ahLst/>
                <a:cxnLst/>
                <a:rect l="l" t="t" r="r" b="b"/>
                <a:pathLst>
                  <a:path w="101600" h="38100">
                    <a:moveTo>
                      <a:pt x="0" y="38100"/>
                    </a:moveTo>
                    <a:lnTo>
                      <a:pt x="0" y="25400"/>
                    </a:lnTo>
                    <a:cubicBezTo>
                      <a:pt x="0" y="11372"/>
                      <a:pt x="11372" y="0"/>
                      <a:pt x="25400" y="0"/>
                    </a:cubicBezTo>
                    <a:lnTo>
                      <a:pt x="76200" y="0"/>
                    </a:lnTo>
                    <a:cubicBezTo>
                      <a:pt x="90228" y="0"/>
                      <a:pt x="101600" y="11372"/>
                      <a:pt x="101600" y="25400"/>
                    </a:cubicBezTo>
                    <a:lnTo>
                      <a:pt x="101600" y="38100"/>
                    </a:lnTo>
                  </a:path>
                </a:pathLst>
              </a:custGeom>
              <a:noFill/>
              <a:ln w="25400">
                <a:solidFill>
                  <a:schemeClr val="accent3"/>
                </a:solidFill>
              </a:ln>
            </p:spPr>
          </p:sp>
          <p:sp>
            <p:nvSpPr>
              <p:cNvPr id="22" name="Freeform 22"/>
              <p:cNvSpPr/>
              <p:nvPr/>
            </p:nvSpPr>
            <p:spPr>
              <a:xfrm>
                <a:off x="5715000" y="4229100"/>
                <a:ext cx="50800" cy="50800"/>
              </a:xfrm>
              <a:custGeom>
                <a:avLst/>
                <a:gdLst/>
                <a:ahLst/>
                <a:cxnLst/>
                <a:rect l="l" t="t" r="r" b="b"/>
                <a:pathLst>
                  <a:path w="50800" h="50800">
                    <a:moveTo>
                      <a:pt x="0" y="25400"/>
                    </a:moveTo>
                    <a:cubicBezTo>
                      <a:pt x="0" y="39428"/>
                      <a:pt x="11372" y="50800"/>
                      <a:pt x="25400" y="50800"/>
                    </a:cubicBezTo>
                    <a:cubicBezTo>
                      <a:pt x="39428" y="50800"/>
                      <a:pt x="50800" y="39428"/>
                      <a:pt x="50800" y="25400"/>
                    </a:cubicBezTo>
                    <a:cubicBezTo>
                      <a:pt x="50800" y="11372"/>
                      <a:pt x="39428" y="0"/>
                      <a:pt x="25400" y="0"/>
                    </a:cubicBezTo>
                    <a:cubicBezTo>
                      <a:pt x="11372" y="0"/>
                      <a:pt x="0" y="11372"/>
                      <a:pt x="0" y="25400"/>
                    </a:cubicBezTo>
                  </a:path>
                </a:pathLst>
              </a:custGeom>
              <a:noFill/>
              <a:ln w="25400">
                <a:solidFill>
                  <a:schemeClr val="accent3"/>
                </a:solidFill>
              </a:ln>
            </p:spPr>
          </p:sp>
          <p:sp>
            <p:nvSpPr>
              <p:cNvPr id="23" name="Freeform 23"/>
              <p:cNvSpPr/>
              <p:nvPr/>
            </p:nvSpPr>
            <p:spPr>
              <a:xfrm>
                <a:off x="5740399" y="4318000"/>
                <a:ext cx="50800" cy="38100"/>
              </a:xfrm>
              <a:custGeom>
                <a:avLst/>
                <a:gdLst/>
                <a:ahLst/>
                <a:cxnLst/>
                <a:rect l="l" t="t" r="r" b="b"/>
                <a:pathLst>
                  <a:path w="50800" h="38100">
                    <a:moveTo>
                      <a:pt x="0" y="0"/>
                    </a:moveTo>
                    <a:lnTo>
                      <a:pt x="25400" y="0"/>
                    </a:lnTo>
                    <a:cubicBezTo>
                      <a:pt x="39428" y="0"/>
                      <a:pt x="50800" y="11372"/>
                      <a:pt x="50800" y="25400"/>
                    </a:cubicBezTo>
                    <a:lnTo>
                      <a:pt x="50800" y="38100"/>
                    </a:lnTo>
                  </a:path>
                </a:pathLst>
              </a:custGeom>
              <a:noFill/>
              <a:ln w="25400">
                <a:solidFill>
                  <a:schemeClr val="accent3"/>
                </a:solidFill>
              </a:ln>
            </p:spPr>
          </p:sp>
          <p:sp>
            <p:nvSpPr>
              <p:cNvPr id="24" name="Freeform 24"/>
              <p:cNvSpPr/>
              <p:nvPr/>
            </p:nvSpPr>
            <p:spPr>
              <a:xfrm>
                <a:off x="5588000" y="4229100"/>
                <a:ext cx="50800" cy="50800"/>
              </a:xfrm>
              <a:custGeom>
                <a:avLst/>
                <a:gdLst/>
                <a:ahLst/>
                <a:cxnLst/>
                <a:rect l="l" t="t" r="r" b="b"/>
                <a:pathLst>
                  <a:path w="50800" h="50800">
                    <a:moveTo>
                      <a:pt x="0" y="25400"/>
                    </a:moveTo>
                    <a:cubicBezTo>
                      <a:pt x="0" y="39428"/>
                      <a:pt x="11372" y="50800"/>
                      <a:pt x="25400" y="50800"/>
                    </a:cubicBezTo>
                    <a:cubicBezTo>
                      <a:pt x="39428" y="50800"/>
                      <a:pt x="50800" y="39428"/>
                      <a:pt x="50800" y="25400"/>
                    </a:cubicBezTo>
                    <a:cubicBezTo>
                      <a:pt x="50800" y="11372"/>
                      <a:pt x="39428" y="0"/>
                      <a:pt x="25400" y="0"/>
                    </a:cubicBezTo>
                    <a:cubicBezTo>
                      <a:pt x="11372" y="0"/>
                      <a:pt x="0" y="11372"/>
                      <a:pt x="0" y="25400"/>
                    </a:cubicBezTo>
                  </a:path>
                </a:pathLst>
              </a:custGeom>
              <a:noFill/>
              <a:ln w="25400">
                <a:solidFill>
                  <a:schemeClr val="accent3"/>
                </a:solidFill>
              </a:ln>
            </p:spPr>
          </p:sp>
          <p:sp>
            <p:nvSpPr>
              <p:cNvPr id="25" name="Freeform 25"/>
              <p:cNvSpPr/>
              <p:nvPr/>
            </p:nvSpPr>
            <p:spPr>
              <a:xfrm>
                <a:off x="5562600" y="4318000"/>
                <a:ext cx="50800" cy="38100"/>
              </a:xfrm>
              <a:custGeom>
                <a:avLst/>
                <a:gdLst/>
                <a:ahLst/>
                <a:cxnLst/>
                <a:rect l="l" t="t" r="r" b="b"/>
                <a:pathLst>
                  <a:path w="50800" h="38100">
                    <a:moveTo>
                      <a:pt x="0" y="38100"/>
                    </a:moveTo>
                    <a:lnTo>
                      <a:pt x="0" y="25400"/>
                    </a:lnTo>
                    <a:cubicBezTo>
                      <a:pt x="0" y="11372"/>
                      <a:pt x="11372" y="0"/>
                      <a:pt x="25400" y="0"/>
                    </a:cubicBezTo>
                    <a:lnTo>
                      <a:pt x="50800" y="0"/>
                    </a:lnTo>
                  </a:path>
                </a:pathLst>
              </a:custGeom>
              <a:noFill/>
              <a:ln w="25400">
                <a:solidFill>
                  <a:schemeClr val="accent3"/>
                </a:solidFill>
              </a:ln>
            </p:spPr>
          </p:sp>
        </p:grpSp>
        <p:sp>
          <p:nvSpPr>
            <p:cNvPr id="27" name="TextBox 27"/>
            <p:cNvSpPr txBox="1"/>
            <p:nvPr/>
          </p:nvSpPr>
          <p:spPr>
            <a:xfrm>
              <a:off x="5972556" y="4244340"/>
              <a:ext cx="3569429"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 xml:space="preserve">보통 </a:t>
              </a:r>
              <a:r>
                <a:rPr lang="ko-KR" sz="1800" b="1" dirty="0">
                  <a:solidFill>
                    <a:schemeClr val="accent1"/>
                  </a:solidFill>
                  <a:latin typeface="+mn-lt"/>
                  <a:ea typeface="+mn-ea"/>
                  <a:cs typeface="+mn-cs"/>
                </a:rPr>
                <a:t>15명</a:t>
              </a:r>
              <a:r>
                <a:rPr lang="ko-KR" sz="1800" dirty="0">
                  <a:solidFill>
                    <a:schemeClr val="dk1"/>
                  </a:solidFill>
                  <a:latin typeface="+mn-lt"/>
                  <a:ea typeface="+mn-ea"/>
                  <a:cs typeface="+mn-cs"/>
                </a:rPr>
                <a:t xml:space="preserve"> 정도가 무리 지어 조업</a:t>
              </a:r>
            </a:p>
          </p:txBody>
        </p:sp>
        <p:sp>
          <p:nvSpPr>
            <p:cNvPr id="28" name="TextBox 28"/>
            <p:cNvSpPr txBox="1"/>
            <p:nvPr/>
          </p:nvSpPr>
          <p:spPr>
            <a:xfrm>
              <a:off x="5974842" y="4578668"/>
              <a:ext cx="2976029"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채취물: 소라 · 전복 · 성게 · 해조류</a:t>
              </a:r>
            </a:p>
          </p:txBody>
        </p:sp>
      </p:grpSp>
      <p:grpSp>
        <p:nvGrpSpPr>
          <p:cNvPr id="34" name="tools"/>
          <p:cNvGrpSpPr/>
          <p:nvPr/>
        </p:nvGrpSpPr>
        <p:grpSpPr>
          <a:xfrm>
            <a:off x="5515356" y="4959668"/>
            <a:ext cx="5652135" cy="1275016"/>
            <a:chOff x="5515356" y="4959668"/>
            <a:chExt cx="5652135" cy="1275016"/>
          </a:xfrm>
        </p:grpSpPr>
        <p:sp>
          <p:nvSpPr>
            <p:cNvPr id="30" name="TextBox 30"/>
            <p:cNvSpPr txBox="1"/>
            <p:nvPr/>
          </p:nvSpPr>
          <p:spPr>
            <a:xfrm>
              <a:off x="5517642" y="4959668"/>
              <a:ext cx="377190"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도구</a:t>
              </a:r>
            </a:p>
          </p:txBody>
        </p:sp>
        <p:sp>
          <p:nvSpPr>
            <p:cNvPr id="31" name="TextBox 31"/>
            <p:cNvSpPr txBox="1"/>
            <p:nvPr/>
          </p:nvSpPr>
          <p:spPr>
            <a:xfrm>
              <a:off x="5515356" y="5234940"/>
              <a:ext cx="3665144" cy="352044"/>
            </a:xfrm>
            <a:prstGeom prst="rect">
              <a:avLst/>
            </a:prstGeom>
            <a:noFill/>
            <a:ln>
              <a:noFill/>
            </a:ln>
          </p:spPr>
          <p:txBody>
            <a:bodyPr wrap="none" lIns="0" tIns="0" rIns="0" bIns="0" anchor="t" anchorCtr="0">
              <a:spAutoFit/>
            </a:bodyPr>
            <a:lstStyle/>
            <a:p>
              <a:pPr algn="l"/>
              <a:r>
                <a:rPr lang="ko-KR" sz="1800" b="1" dirty="0">
                  <a:solidFill>
                    <a:schemeClr val="accent1"/>
                  </a:solidFill>
                  <a:latin typeface="+mn-lt"/>
                  <a:ea typeface="+mn-ea"/>
                  <a:cs typeface="+mn-cs"/>
                </a:rPr>
                <a:t>빗창</a:t>
              </a:r>
              <a:r>
                <a:rPr lang="ko-KR" sz="1800" dirty="0">
                  <a:solidFill>
                    <a:schemeClr val="dk1"/>
                  </a:solidFill>
                  <a:latin typeface="+mn-lt"/>
                  <a:ea typeface="+mn-ea"/>
                  <a:cs typeface="+mn-cs"/>
                </a:rPr>
                <a:t xml:space="preserve"> — 전복을 떼어내는 철제 도구</a:t>
              </a:r>
            </a:p>
          </p:txBody>
        </p:sp>
        <p:sp>
          <p:nvSpPr>
            <p:cNvPr id="32" name="TextBox 32"/>
            <p:cNvSpPr txBox="1"/>
            <p:nvPr/>
          </p:nvSpPr>
          <p:spPr>
            <a:xfrm>
              <a:off x="5515356" y="5558790"/>
              <a:ext cx="5652135" cy="352044"/>
            </a:xfrm>
            <a:prstGeom prst="rect">
              <a:avLst/>
            </a:prstGeom>
            <a:noFill/>
            <a:ln>
              <a:noFill/>
            </a:ln>
          </p:spPr>
          <p:txBody>
            <a:bodyPr wrap="none" lIns="0" tIns="0" rIns="0" bIns="0" anchor="t" anchorCtr="0">
              <a:spAutoFit/>
            </a:bodyPr>
            <a:lstStyle/>
            <a:p>
              <a:pPr algn="l"/>
              <a:r>
                <a:rPr lang="ko-KR" sz="1800" b="1" dirty="0">
                  <a:solidFill>
                    <a:schemeClr val="accent1"/>
                  </a:solidFill>
                  <a:latin typeface="+mn-lt"/>
                  <a:ea typeface="+mn-ea"/>
                  <a:cs typeface="+mn-cs"/>
                </a:rPr>
                <a:t>테왁</a:t>
              </a:r>
              <a:r>
                <a:rPr lang="ko-KR" sz="1800" dirty="0">
                  <a:solidFill>
                    <a:schemeClr val="dk1"/>
                  </a:solidFill>
                  <a:latin typeface="+mn-lt"/>
                  <a:ea typeface="+mn-ea"/>
                  <a:cs typeface="+mn-cs"/>
                </a:rPr>
                <a:t xml:space="preserve"> — 헤엄치거나 숨을 고를 때 몸을 싣는 부력 도구</a:t>
              </a:r>
            </a:p>
          </p:txBody>
        </p:sp>
        <p:sp>
          <p:nvSpPr>
            <p:cNvPr id="33" name="TextBox 33"/>
            <p:cNvSpPr txBox="1"/>
            <p:nvPr/>
          </p:nvSpPr>
          <p:spPr>
            <a:xfrm>
              <a:off x="5515356" y="5882640"/>
              <a:ext cx="4392092" cy="352044"/>
            </a:xfrm>
            <a:prstGeom prst="rect">
              <a:avLst/>
            </a:prstGeom>
            <a:noFill/>
            <a:ln>
              <a:noFill/>
            </a:ln>
          </p:spPr>
          <p:txBody>
            <a:bodyPr wrap="none" lIns="0" tIns="0" rIns="0" bIns="0" anchor="t" anchorCtr="0">
              <a:spAutoFit/>
            </a:bodyPr>
            <a:lstStyle/>
            <a:p>
              <a:pPr algn="l"/>
              <a:r>
                <a:rPr lang="ko-KR" sz="1800" b="1" dirty="0">
                  <a:solidFill>
                    <a:schemeClr val="accent1"/>
                  </a:solidFill>
                  <a:latin typeface="+mn-lt"/>
                  <a:ea typeface="+mn-ea"/>
                  <a:cs typeface="+mn-cs"/>
                </a:rPr>
                <a:t>망시리</a:t>
              </a:r>
              <a:r>
                <a:rPr lang="ko-KR" sz="1800" dirty="0">
                  <a:solidFill>
                    <a:schemeClr val="dk1"/>
                  </a:solidFill>
                  <a:latin typeface="+mn-lt"/>
                  <a:ea typeface="+mn-ea"/>
                  <a:cs typeface="+mn-cs"/>
                </a:rPr>
                <a:t xml:space="preserve"> — 테왁에 달린 채취물 그물주머니</a:t>
              </a:r>
            </a:p>
          </p:txBody>
        </p:sp>
      </p:grpSp>
      <p:grpSp>
        <p:nvGrpSpPr>
          <p:cNvPr id="37" name="footer"/>
          <p:cNvGrpSpPr/>
          <p:nvPr/>
        </p:nvGrpSpPr>
        <p:grpSpPr>
          <a:xfrm>
            <a:off x="604266" y="6401752"/>
            <a:ext cx="10983468" cy="205359"/>
            <a:chOff x="604266" y="6401752"/>
            <a:chExt cx="10983468" cy="205359"/>
          </a:xfrm>
        </p:grpSpPr>
        <p:sp>
          <p:nvSpPr>
            <p:cNvPr id="35" name="TextBox 35"/>
            <p:cNvSpPr txBox="1"/>
            <p:nvPr/>
          </p:nvSpPr>
          <p:spPr>
            <a:xfrm>
              <a:off x="604266" y="6401752"/>
              <a:ext cx="7720912"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출처: 유네스코 「Culture of Jeju Haenyeo」(2016), 제주특별자치도 「물질하는 여성」, 제주해녀박물관 「해녀소개」</a:t>
              </a:r>
            </a:p>
          </p:txBody>
        </p:sp>
        <p:sp>
          <p:nvSpPr>
            <p:cNvPr id="36" name="TextBox 36"/>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04 / 15</a:t>
              </a:r>
            </a:p>
          </p:txBody>
        </p:sp>
      </p:grpSp>
    </p:spTree>
  </p:cSld>
  <p:clrMapOvr>
    <a:masterClrMapping/>
  </p:clrMapOvr>
  <mc:AlternateContent>
    <mc:Choice Requires="p159">
      <p:transition p14:dur="9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20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6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header"/>
          <p:cNvGrpSpPr/>
          <p:nvPr/>
        </p:nvGrpSpPr>
        <p:grpSpPr>
          <a:xfrm>
            <a:off x="594360" y="730568"/>
            <a:ext cx="8578596" cy="942022"/>
            <a:chOff x="594360" y="730568"/>
            <a:chExt cx="8578596" cy="942022"/>
          </a:xfrm>
        </p:grpSpPr>
        <p:sp>
          <p:nvSpPr>
            <p:cNvPr id="2" name="TextBox 2"/>
            <p:cNvSpPr txBox="1"/>
            <p:nvPr/>
          </p:nvSpPr>
          <p:spPr>
            <a:xfrm>
              <a:off x="602742" y="730568"/>
              <a:ext cx="2430818"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1 · 물질은 어떻게 조직되는가</a:t>
              </a:r>
            </a:p>
          </p:txBody>
        </p:sp>
        <p:sp>
          <p:nvSpPr>
            <p:cNvPr id="3" name="TextBox 3"/>
            <p:cNvSpPr txBox="1"/>
            <p:nvPr/>
          </p:nvSpPr>
          <p:spPr>
            <a:xfrm>
              <a:off x="594360" y="1085850"/>
              <a:ext cx="8578596"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기량은 하군에서 상군으로, 다시 하군으로 돈다</a:t>
              </a:r>
            </a:p>
          </p:txBody>
        </p:sp>
      </p:grpSp>
      <p:grpSp>
        <p:nvGrpSpPr>
          <p:cNvPr id="7" name="surface-line"/>
          <p:cNvGrpSpPr/>
          <p:nvPr/>
        </p:nvGrpSpPr>
        <p:grpSpPr>
          <a:xfrm>
            <a:off x="0" y="1715452"/>
            <a:ext cx="12192000" cy="205359"/>
            <a:chOff x="0" y="1715452"/>
            <a:chExt cx="12192000" cy="205359"/>
          </a:xfrm>
        </p:grpSpPr>
        <p:sp>
          <p:nvSpPr>
            <p:cNvPr id="5" name="Line 5"/>
            <p:cNvSpPr/>
            <p:nvPr/>
          </p:nvSpPr>
          <p:spPr>
            <a:xfrm>
              <a:off x="0" y="1905000"/>
              <a:ext cx="12192000" cy="9525"/>
            </a:xfrm>
            <a:custGeom>
              <a:avLst/>
              <a:gdLst/>
              <a:ahLst/>
              <a:cxnLst/>
              <a:rect l="l" t="t" r="r" b="b"/>
              <a:pathLst>
                <a:path w="12192000" h="9525">
                  <a:moveTo>
                    <a:pt x="0" y="0"/>
                  </a:moveTo>
                  <a:lnTo>
                    <a:pt x="12192000" y="0"/>
                  </a:lnTo>
                </a:path>
              </a:pathLst>
            </a:custGeom>
            <a:noFill/>
            <a:ln w="14288">
              <a:solidFill>
                <a:schemeClr val="accent3"/>
              </a:solidFill>
            </a:ln>
          </p:spPr>
        </p:sp>
        <p:sp>
          <p:nvSpPr>
            <p:cNvPr id="6" name="TextBox 6"/>
            <p:cNvSpPr txBox="1"/>
            <p:nvPr/>
          </p:nvSpPr>
          <p:spPr>
            <a:xfrm>
              <a:off x="604266" y="1715452"/>
              <a:ext cx="293370" cy="205359"/>
            </a:xfrm>
            <a:prstGeom prst="rect">
              <a:avLst/>
            </a:prstGeom>
            <a:noFill/>
            <a:ln>
              <a:noFill/>
            </a:ln>
          </p:spPr>
          <p:txBody>
            <a:bodyPr wrap="none" lIns="0" tIns="0" rIns="0" bIns="0" anchor="t" anchorCtr="0">
              <a:spAutoFit/>
            </a:bodyPr>
            <a:lstStyle/>
            <a:p>
              <a:pPr algn="l"/>
              <a:r>
                <a:rPr lang="ko-KR" sz="1050" dirty="0">
                  <a:solidFill>
                    <a:schemeClr val="accent3"/>
                  </a:solidFill>
                  <a:latin typeface="+mn-lt"/>
                  <a:ea typeface="+mn-ea"/>
                  <a:cs typeface="+mn-cs"/>
                </a:rPr>
                <a:t>수면</a:t>
              </a:r>
            </a:p>
          </p:txBody>
        </p:sp>
      </p:grpSp>
      <p:grpSp>
        <p:nvGrpSpPr>
          <p:cNvPr id="29" name="career-diagram"/>
          <p:cNvGrpSpPr/>
          <p:nvPr/>
        </p:nvGrpSpPr>
        <p:grpSpPr>
          <a:xfrm>
            <a:off x="553450" y="2268855"/>
            <a:ext cx="10322614" cy="4002596"/>
            <a:chOff x="553450" y="2268855"/>
            <a:chExt cx="10322614" cy="4002596"/>
          </a:xfrm>
        </p:grpSpPr>
        <p:sp>
          <p:nvSpPr>
            <p:cNvPr id="8" name="Freeform 8"/>
            <p:cNvSpPr/>
            <p:nvPr/>
          </p:nvSpPr>
          <p:spPr>
            <a:xfrm>
              <a:off x="1809750" y="2952750"/>
              <a:ext cx="7981950" cy="2476500"/>
            </a:xfrm>
            <a:custGeom>
              <a:avLst/>
              <a:gdLst/>
              <a:ahLst/>
              <a:cxnLst/>
              <a:rect l="l" t="t" r="r" b="b"/>
              <a:pathLst>
                <a:path w="7981950" h="2476500">
                  <a:moveTo>
                    <a:pt x="0" y="0"/>
                  </a:moveTo>
                  <a:cubicBezTo>
                    <a:pt x="1619250" y="0"/>
                    <a:pt x="1619250" y="1238250"/>
                    <a:pt x="2476500" y="1238250"/>
                  </a:cubicBezTo>
                  <a:cubicBezTo>
                    <a:pt x="3524250" y="1238250"/>
                    <a:pt x="3810000" y="2476500"/>
                    <a:pt x="4857750" y="2476500"/>
                  </a:cubicBezTo>
                  <a:cubicBezTo>
                    <a:pt x="6381750" y="2476500"/>
                    <a:pt x="7048500" y="0"/>
                    <a:pt x="7981950" y="0"/>
                  </a:cubicBezTo>
                </a:path>
              </a:pathLst>
            </a:custGeom>
            <a:noFill/>
            <a:ln w="28575" cap="rnd">
              <a:solidFill>
                <a:schemeClr val="accent1"/>
              </a:solidFill>
              <a:tailEnd type="triangle" w="lg" len="lg"/>
            </a:ln>
          </p:spPr>
        </p:sp>
        <p:sp>
          <p:nvSpPr>
            <p:cNvPr id="9" name="Freeform 9"/>
            <p:cNvSpPr/>
            <p:nvPr/>
          </p:nvSpPr>
          <p:spPr>
            <a:xfrm>
              <a:off x="4400550" y="3009900"/>
              <a:ext cx="5334000" cy="1104900"/>
            </a:xfrm>
            <a:custGeom>
              <a:avLst/>
              <a:gdLst/>
              <a:ahLst/>
              <a:cxnLst/>
              <a:rect l="l" t="t" r="r" b="b"/>
              <a:pathLst>
                <a:path w="5334000" h="1104900">
                  <a:moveTo>
                    <a:pt x="0" y="1104900"/>
                  </a:moveTo>
                  <a:cubicBezTo>
                    <a:pt x="1695450" y="419100"/>
                    <a:pt x="3790950" y="133350"/>
                    <a:pt x="5334000" y="0"/>
                  </a:cubicBezTo>
                </a:path>
              </a:pathLst>
            </a:custGeom>
            <a:noFill/>
            <a:ln w="19050">
              <a:solidFill>
                <a:schemeClr val="accent3"/>
              </a:solidFill>
              <a:prstDash val="lgDash"/>
            </a:ln>
          </p:spPr>
        </p:sp>
        <p:grpSp>
          <p:nvGrpSpPr>
            <p:cNvPr id="13" name="node-hagun"/>
            <p:cNvGrpSpPr/>
            <p:nvPr/>
          </p:nvGrpSpPr>
          <p:grpSpPr>
            <a:xfrm>
              <a:off x="553450" y="2268855"/>
              <a:ext cx="2512600" cy="798195"/>
              <a:chOff x="553450" y="2268855"/>
              <a:chExt cx="2512600" cy="798195"/>
            </a:xfrm>
          </p:grpSpPr>
          <p:sp>
            <p:nvSpPr>
              <p:cNvPr id="10" name="Ellipse 10"/>
              <p:cNvSpPr/>
              <p:nvPr/>
            </p:nvSpPr>
            <p:spPr>
              <a:xfrm>
                <a:off x="1695450" y="2838450"/>
                <a:ext cx="228600" cy="228600"/>
              </a:xfrm>
              <a:prstGeom prst="ellipse">
                <a:avLst/>
              </a:prstGeom>
              <a:solidFill>
                <a:schemeClr val="lt1"/>
              </a:solidFill>
              <a:ln w="28575">
                <a:solidFill>
                  <a:schemeClr val="accent1"/>
                </a:solidFill>
              </a:ln>
            </p:spPr>
          </p:sp>
          <p:sp>
            <p:nvSpPr>
              <p:cNvPr id="11" name="TextBox 11"/>
              <p:cNvSpPr txBox="1"/>
              <p:nvPr/>
            </p:nvSpPr>
            <p:spPr>
              <a:xfrm>
                <a:off x="1516380" y="2268855"/>
                <a:ext cx="586740" cy="410718"/>
              </a:xfrm>
              <a:prstGeom prst="rect">
                <a:avLst/>
              </a:prstGeom>
              <a:noFill/>
              <a:ln>
                <a:noFill/>
              </a:ln>
            </p:spPr>
            <p:txBody>
              <a:bodyPr wrap="none" lIns="0" tIns="0" rIns="0" bIns="0" anchor="t" anchorCtr="0">
                <a:spAutoFit/>
              </a:bodyPr>
              <a:lstStyle/>
              <a:p>
                <a:pPr algn="ctr"/>
                <a:r>
                  <a:rPr lang="ko-KR" sz="2100" b="1" dirty="0">
                    <a:solidFill>
                      <a:schemeClr val="accent1"/>
                    </a:solidFill>
                    <a:latin typeface="+mn-lt"/>
                    <a:ea typeface="+mn-ea"/>
                    <a:cs typeface="+mn-cs"/>
                  </a:rPr>
                  <a:t>하군</a:t>
                </a:r>
              </a:p>
            </p:txBody>
          </p:sp>
          <p:sp>
            <p:nvSpPr>
              <p:cNvPr id="12" name="TextBox 12"/>
              <p:cNvSpPr txBox="1"/>
              <p:nvPr/>
            </p:nvSpPr>
            <p:spPr>
              <a:xfrm>
                <a:off x="553450" y="2597468"/>
                <a:ext cx="2512600" cy="264033"/>
              </a:xfrm>
              <a:prstGeom prst="rect">
                <a:avLst/>
              </a:prstGeom>
              <a:noFill/>
              <a:ln>
                <a:noFill/>
              </a:ln>
            </p:spPr>
            <p:txBody>
              <a:bodyPr wrap="none" lIns="0" tIns="0" rIns="0" bIns="0" anchor="t" anchorCtr="0">
                <a:spAutoFit/>
              </a:bodyPr>
              <a:lstStyle/>
              <a:p>
                <a:pPr algn="ctr"/>
                <a:r>
                  <a:rPr lang="ko-KR" sz="1350" dirty="0">
                    <a:solidFill>
                      <a:schemeClr val="accent5"/>
                    </a:solidFill>
                    <a:latin typeface="+mn-lt"/>
                    <a:ea typeface="+mn-ea"/>
                    <a:cs typeface="+mn-cs"/>
                  </a:rPr>
                  <a:t>기량이 떨어지는 해녀 · 출발점</a:t>
                </a:r>
              </a:p>
            </p:txBody>
          </p:sp>
        </p:grpSp>
        <p:grpSp>
          <p:nvGrpSpPr>
            <p:cNvPr id="17" name="node-junggun"/>
            <p:cNvGrpSpPr/>
            <p:nvPr/>
          </p:nvGrpSpPr>
          <p:grpSpPr>
            <a:xfrm>
              <a:off x="2764841" y="4076700"/>
              <a:ext cx="1635709" cy="899351"/>
              <a:chOff x="2764841" y="4076700"/>
              <a:chExt cx="1635709" cy="899351"/>
            </a:xfrm>
          </p:grpSpPr>
          <p:sp>
            <p:nvSpPr>
              <p:cNvPr id="14" name="Ellipse 14"/>
              <p:cNvSpPr/>
              <p:nvPr/>
            </p:nvSpPr>
            <p:spPr>
              <a:xfrm>
                <a:off x="4171950" y="4076700"/>
                <a:ext cx="228600" cy="228600"/>
              </a:xfrm>
              <a:prstGeom prst="ellipse">
                <a:avLst/>
              </a:prstGeom>
              <a:solidFill>
                <a:schemeClr val="accent3"/>
              </a:solidFill>
              <a:ln>
                <a:noFill/>
              </a:ln>
            </p:spPr>
          </p:sp>
          <p:sp>
            <p:nvSpPr>
              <p:cNvPr id="15" name="TextBox 15"/>
              <p:cNvSpPr txBox="1"/>
              <p:nvPr/>
            </p:nvSpPr>
            <p:spPr>
              <a:xfrm>
                <a:off x="3576828" y="4383405"/>
                <a:ext cx="586740" cy="410718"/>
              </a:xfrm>
              <a:prstGeom prst="rect">
                <a:avLst/>
              </a:prstGeom>
              <a:noFill/>
              <a:ln>
                <a:noFill/>
              </a:ln>
            </p:spPr>
            <p:txBody>
              <a:bodyPr wrap="none" lIns="0" tIns="0" rIns="0" bIns="0" anchor="t" anchorCtr="0">
                <a:spAutoFit/>
              </a:bodyPr>
              <a:lstStyle/>
              <a:p>
                <a:pPr algn="r"/>
                <a:r>
                  <a:rPr lang="ko-KR" sz="2100" b="1" dirty="0">
                    <a:solidFill>
                      <a:schemeClr val="accent1"/>
                    </a:solidFill>
                    <a:latin typeface="+mn-lt"/>
                    <a:ea typeface="+mn-ea"/>
                    <a:cs typeface="+mn-cs"/>
                  </a:rPr>
                  <a:t>중군</a:t>
                </a:r>
              </a:p>
            </p:txBody>
          </p:sp>
          <p:sp>
            <p:nvSpPr>
              <p:cNvPr id="16" name="TextBox 16"/>
              <p:cNvSpPr txBox="1"/>
              <p:nvPr/>
            </p:nvSpPr>
            <p:spPr>
              <a:xfrm>
                <a:off x="2764841" y="4712018"/>
                <a:ext cx="1394917" cy="264033"/>
              </a:xfrm>
              <a:prstGeom prst="rect">
                <a:avLst/>
              </a:prstGeom>
              <a:noFill/>
              <a:ln>
                <a:noFill/>
              </a:ln>
            </p:spPr>
            <p:txBody>
              <a:bodyPr wrap="none" lIns="0" tIns="0" rIns="0" bIns="0" anchor="t" anchorCtr="0">
                <a:spAutoFit/>
              </a:bodyPr>
              <a:lstStyle/>
              <a:p>
                <a:pPr algn="r"/>
                <a:r>
                  <a:rPr lang="ko-KR" sz="1350" dirty="0">
                    <a:solidFill>
                      <a:schemeClr val="accent5"/>
                    </a:solidFill>
                    <a:latin typeface="+mn-lt"/>
                    <a:ea typeface="+mn-ea"/>
                    <a:cs typeface="+mn-cs"/>
                  </a:rPr>
                  <a:t>보통 기량의 해녀</a:t>
                </a:r>
              </a:p>
            </p:txBody>
          </p:sp>
        </p:grpSp>
        <p:grpSp>
          <p:nvGrpSpPr>
            <p:cNvPr id="23" name="node-sanggun"/>
            <p:cNvGrpSpPr/>
            <p:nvPr/>
          </p:nvGrpSpPr>
          <p:grpSpPr>
            <a:xfrm>
              <a:off x="6534150" y="5164455"/>
              <a:ext cx="3807142" cy="1106996"/>
              <a:chOff x="6534150" y="5164455"/>
              <a:chExt cx="3807142" cy="1106996"/>
            </a:xfrm>
          </p:grpSpPr>
          <p:sp>
            <p:nvSpPr>
              <p:cNvPr id="18" name="Ellipse 18"/>
              <p:cNvSpPr/>
              <p:nvPr/>
            </p:nvSpPr>
            <p:spPr>
              <a:xfrm>
                <a:off x="6534150" y="5295900"/>
                <a:ext cx="266700" cy="266700"/>
              </a:xfrm>
              <a:prstGeom prst="ellipse">
                <a:avLst/>
              </a:prstGeom>
              <a:solidFill>
                <a:schemeClr val="accent2"/>
              </a:solidFill>
              <a:ln>
                <a:noFill/>
              </a:ln>
            </p:spPr>
          </p:sp>
          <p:sp>
            <p:nvSpPr>
              <p:cNvPr id="19" name="TextBox 19"/>
              <p:cNvSpPr txBox="1"/>
              <p:nvPr/>
            </p:nvSpPr>
            <p:spPr>
              <a:xfrm>
                <a:off x="6961632" y="5164455"/>
                <a:ext cx="586740"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상군</a:t>
                </a:r>
              </a:p>
            </p:txBody>
          </p:sp>
          <p:sp>
            <p:nvSpPr>
              <p:cNvPr id="20" name="TextBox 20"/>
              <p:cNvSpPr txBox="1"/>
              <p:nvPr/>
            </p:nvSpPr>
            <p:spPr>
              <a:xfrm>
                <a:off x="6965442" y="5512118"/>
                <a:ext cx="3375850"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작업 기량이 뛰어나 깊은 바다까지 들어감</a:t>
                </a:r>
              </a:p>
            </p:txBody>
          </p:sp>
          <p:sp>
            <p:nvSpPr>
              <p:cNvPr id="21" name="TextBox 21"/>
              <p:cNvSpPr txBox="1"/>
              <p:nvPr/>
            </p:nvSpPr>
            <p:spPr>
              <a:xfrm>
                <a:off x="6965442" y="5759768"/>
                <a:ext cx="1758391"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 xml:space="preserve">특출한 상군은 </a:t>
                </a:r>
                <a:r>
                  <a:rPr lang="ko-KR" sz="1350" b="1" dirty="0">
                    <a:solidFill>
                      <a:schemeClr val="accent1"/>
                    </a:solidFill>
                    <a:latin typeface="+mn-lt"/>
                    <a:ea typeface="+mn-ea"/>
                    <a:cs typeface="+mn-cs"/>
                  </a:rPr>
                  <a:t>대상군</a:t>
                </a:r>
              </a:p>
            </p:txBody>
          </p:sp>
          <p:sp>
            <p:nvSpPr>
              <p:cNvPr id="22" name="TextBox 22"/>
              <p:cNvSpPr txBox="1"/>
              <p:nvPr/>
            </p:nvSpPr>
            <p:spPr>
              <a:xfrm>
                <a:off x="6965442" y="6007418"/>
                <a:ext cx="2866987"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다른 해녀들을 지도한다(유네스코)</a:t>
                </a:r>
              </a:p>
            </p:txBody>
          </p:sp>
        </p:grpSp>
        <p:grpSp>
          <p:nvGrpSpPr>
            <p:cNvPr id="27" name="node-return"/>
            <p:cNvGrpSpPr/>
            <p:nvPr/>
          </p:nvGrpSpPr>
          <p:grpSpPr>
            <a:xfrm>
              <a:off x="8935936" y="2268855"/>
              <a:ext cx="1940128" cy="798195"/>
              <a:chOff x="8935936" y="2268855"/>
              <a:chExt cx="1940128" cy="798195"/>
            </a:xfrm>
          </p:grpSpPr>
          <p:sp>
            <p:nvSpPr>
              <p:cNvPr id="24" name="Ellipse 24"/>
              <p:cNvSpPr/>
              <p:nvPr/>
            </p:nvSpPr>
            <p:spPr>
              <a:xfrm>
                <a:off x="9791700" y="2838450"/>
                <a:ext cx="228600" cy="228600"/>
              </a:xfrm>
              <a:prstGeom prst="ellipse">
                <a:avLst/>
              </a:prstGeom>
              <a:solidFill>
                <a:schemeClr val="lt1"/>
              </a:solidFill>
              <a:ln w="28575">
                <a:solidFill>
                  <a:schemeClr val="accent1"/>
                </a:solidFill>
              </a:ln>
            </p:spPr>
          </p:sp>
          <p:sp>
            <p:nvSpPr>
              <p:cNvPr id="25" name="TextBox 25"/>
              <p:cNvSpPr txBox="1"/>
              <p:nvPr/>
            </p:nvSpPr>
            <p:spPr>
              <a:xfrm>
                <a:off x="9285402" y="2268855"/>
                <a:ext cx="1241195" cy="410718"/>
              </a:xfrm>
              <a:prstGeom prst="rect">
                <a:avLst/>
              </a:prstGeom>
              <a:noFill/>
              <a:ln>
                <a:noFill/>
              </a:ln>
            </p:spPr>
            <p:txBody>
              <a:bodyPr wrap="none" lIns="0" tIns="0" rIns="0" bIns="0" anchor="t" anchorCtr="0">
                <a:spAutoFit/>
              </a:bodyPr>
              <a:lstStyle/>
              <a:p>
                <a:pPr algn="ctr"/>
                <a:r>
                  <a:rPr lang="ko-KR" sz="2100" b="1" dirty="0">
                    <a:solidFill>
                      <a:schemeClr val="accent1"/>
                    </a:solidFill>
                    <a:latin typeface="+mn-lt"/>
                    <a:ea typeface="+mn-ea"/>
                    <a:cs typeface="+mn-cs"/>
                  </a:rPr>
                  <a:t>다시 하군</a:t>
                </a:r>
              </a:p>
            </p:txBody>
          </p:sp>
          <p:sp>
            <p:nvSpPr>
              <p:cNvPr id="26" name="TextBox 26"/>
              <p:cNvSpPr txBox="1"/>
              <p:nvPr/>
            </p:nvSpPr>
            <p:spPr>
              <a:xfrm>
                <a:off x="8935936" y="2597468"/>
                <a:ext cx="1940128" cy="264033"/>
              </a:xfrm>
              <a:prstGeom prst="rect">
                <a:avLst/>
              </a:prstGeom>
              <a:noFill/>
              <a:ln>
                <a:noFill/>
              </a:ln>
            </p:spPr>
            <p:txBody>
              <a:bodyPr wrap="none" lIns="0" tIns="0" rIns="0" bIns="0" anchor="t" anchorCtr="0">
                <a:spAutoFit/>
              </a:bodyPr>
              <a:lstStyle/>
              <a:p>
                <a:pPr algn="ctr"/>
                <a:r>
                  <a:rPr lang="ko-KR" sz="1350" dirty="0">
                    <a:solidFill>
                      <a:schemeClr val="accent5"/>
                    </a:solidFill>
                    <a:latin typeface="+mn-lt"/>
                    <a:ea typeface="+mn-ea"/>
                    <a:cs typeface="+mn-cs"/>
                  </a:rPr>
                  <a:t>상군에서 다시 하군으로</a:t>
                </a:r>
              </a:p>
            </p:txBody>
          </p:sp>
        </p:grpSp>
        <p:sp>
          <p:nvSpPr>
            <p:cNvPr id="28" name="TextBox 28"/>
            <p:cNvSpPr txBox="1"/>
            <p:nvPr/>
          </p:nvSpPr>
          <p:spPr>
            <a:xfrm>
              <a:off x="5441442" y="3778568"/>
              <a:ext cx="2957855"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상군이 되지 못하고 돌아오기도 한다</a:t>
              </a:r>
            </a:p>
          </p:txBody>
        </p:sp>
      </p:grpSp>
      <p:grpSp>
        <p:nvGrpSpPr>
          <p:cNvPr id="32" name="footer"/>
          <p:cNvGrpSpPr/>
          <p:nvPr/>
        </p:nvGrpSpPr>
        <p:grpSpPr>
          <a:xfrm>
            <a:off x="604266" y="6401752"/>
            <a:ext cx="10983468" cy="205359"/>
            <a:chOff x="604266" y="6401752"/>
            <a:chExt cx="10983468" cy="205359"/>
          </a:xfrm>
        </p:grpSpPr>
        <p:sp>
          <p:nvSpPr>
            <p:cNvPr id="30" name="TextBox 30"/>
            <p:cNvSpPr txBox="1"/>
            <p:nvPr/>
          </p:nvSpPr>
          <p:spPr>
            <a:xfrm>
              <a:off x="604266" y="6401752"/>
              <a:ext cx="8788565"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정리: 기량의 순환 도식(깊이는 도달하는 바다의 깊이를 뜻하며 수치가 아님) · 출처: 제주특별자치도 「물질하는 여성」, 유네스코(2016)</a:t>
              </a:r>
            </a:p>
          </p:txBody>
        </p:sp>
        <p:sp>
          <p:nvSpPr>
            <p:cNvPr id="31" name="TextBox 31"/>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05 / 15</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8" fill="hold" grpId="0" nodeType="after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12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header"/>
          <p:cNvGrpSpPr/>
          <p:nvPr/>
        </p:nvGrpSpPr>
        <p:grpSpPr>
          <a:xfrm>
            <a:off x="594360" y="730568"/>
            <a:ext cx="7684008" cy="942022"/>
            <a:chOff x="594360" y="730568"/>
            <a:chExt cx="7684008" cy="942022"/>
          </a:xfrm>
        </p:grpSpPr>
        <p:sp>
          <p:nvSpPr>
            <p:cNvPr id="2" name="TextBox 2"/>
            <p:cNvSpPr txBox="1"/>
            <p:nvPr/>
          </p:nvSpPr>
          <p:spPr>
            <a:xfrm>
              <a:off x="602742" y="730568"/>
              <a:ext cx="2430818"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1 · 물질은 어떻게 조직되는가</a:t>
              </a:r>
            </a:p>
          </p:txBody>
        </p:sp>
        <p:sp>
          <p:nvSpPr>
            <p:cNvPr id="3" name="TextBox 3"/>
            <p:cNvSpPr txBox="1"/>
            <p:nvPr/>
          </p:nvSpPr>
          <p:spPr>
            <a:xfrm>
              <a:off x="594360" y="1085850"/>
              <a:ext cx="7684008"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불턱은 탈의실이자 학교이자 회의장이었다</a:t>
              </a:r>
            </a:p>
          </p:txBody>
        </p:sp>
      </p:grpSp>
      <p:grpSp>
        <p:nvGrpSpPr>
          <p:cNvPr id="6" name="surface-line"/>
          <p:cNvGrpSpPr/>
          <p:nvPr/>
        </p:nvGrpSpPr>
        <p:grpSpPr>
          <a:xfrm>
            <a:off x="0" y="1724025"/>
            <a:ext cx="12192000" cy="9525"/>
            <a:chOff x="0" y="1724025"/>
            <a:chExt cx="12192000" cy="9525"/>
          </a:xfrm>
        </p:grpSpPr>
        <p:sp>
          <p:nvSpPr>
            <p:cNvPr id="5" name="Line 5"/>
            <p:cNvSpPr/>
            <p:nvPr/>
          </p:nvSpPr>
          <p:spPr>
            <a:xfrm>
              <a:off x="0" y="1724025"/>
              <a:ext cx="12192000" cy="9525"/>
            </a:xfrm>
            <a:custGeom>
              <a:avLst/>
              <a:gdLst/>
              <a:ahLst/>
              <a:cxnLst/>
              <a:rect l="l" t="t" r="r" b="b"/>
              <a:pathLst>
                <a:path w="12192000" h="9525">
                  <a:moveTo>
                    <a:pt x="0" y="0"/>
                  </a:moveTo>
                  <a:lnTo>
                    <a:pt x="12192000" y="0"/>
                  </a:lnTo>
                </a:path>
              </a:pathLst>
            </a:custGeom>
            <a:noFill/>
            <a:ln w="14288">
              <a:solidFill>
                <a:schemeClr val="accent3"/>
              </a:solidFill>
            </a:ln>
          </p:spPr>
        </p:sp>
      </p:grpSp>
      <p:grpSp>
        <p:nvGrpSpPr>
          <p:cNvPr id="12" name="bulteok-image"/>
          <p:cNvGrpSpPr/>
          <p:nvPr/>
        </p:nvGrpSpPr>
        <p:grpSpPr>
          <a:xfrm>
            <a:off x="1409700" y="1885950"/>
            <a:ext cx="4724400" cy="4038600"/>
            <a:chOff x="1409700" y="1885950"/>
            <a:chExt cx="4724400" cy="4038600"/>
          </a:xfrm>
        </p:grpSpPr>
        <p:pic>
          <p:nvPicPr>
            <p:cNvPr id="7" name="Image 7"/>
            <p:cNvPicPr>
              <a:picLocks noChangeAspect="1"/>
            </p:cNvPicPr>
            <p:nvPr/>
          </p:nvPicPr>
          <p:blipFill>
            <a:blip r:embed="rId2"/>
            <a:stretch>
              <a:fillRect/>
            </a:stretch>
          </p:blipFill>
          <p:spPr>
            <a:xfrm>
              <a:off x="1524000" y="2000250"/>
              <a:ext cx="3810000" cy="3810000"/>
            </a:xfrm>
            <a:prstGeom prst="ellipse">
              <a:avLst/>
            </a:prstGeom>
          </p:spPr>
        </p:pic>
        <p:sp>
          <p:nvSpPr>
            <p:cNvPr id="8" name="Ellipse 8"/>
            <p:cNvSpPr/>
            <p:nvPr/>
          </p:nvSpPr>
          <p:spPr>
            <a:xfrm>
              <a:off x="1409700" y="1885950"/>
              <a:ext cx="4038600" cy="4038600"/>
            </a:xfrm>
            <a:prstGeom prst="ellipse">
              <a:avLst/>
            </a:prstGeom>
            <a:noFill/>
            <a:ln w="14288">
              <a:solidFill>
                <a:schemeClr val="accent3"/>
              </a:solidFill>
            </a:ln>
          </p:spPr>
        </p:sp>
        <p:sp>
          <p:nvSpPr>
            <p:cNvPr id="9" name="Line 9"/>
            <p:cNvSpPr/>
            <p:nvPr/>
          </p:nvSpPr>
          <p:spPr>
            <a:xfrm>
              <a:off x="4857750" y="2476500"/>
              <a:ext cx="1276350" cy="9525"/>
            </a:xfrm>
            <a:custGeom>
              <a:avLst/>
              <a:gdLst/>
              <a:ahLst/>
              <a:cxnLst/>
              <a:rect l="l" t="t" r="r" b="b"/>
              <a:pathLst>
                <a:path w="1276350" h="9525">
                  <a:moveTo>
                    <a:pt x="0" y="0"/>
                  </a:moveTo>
                  <a:lnTo>
                    <a:pt x="1276350" y="0"/>
                  </a:lnTo>
                </a:path>
              </a:pathLst>
            </a:custGeom>
            <a:noFill/>
            <a:ln w="14288">
              <a:solidFill>
                <a:schemeClr val="accent3"/>
              </a:solidFill>
            </a:ln>
          </p:spPr>
        </p:sp>
        <p:sp>
          <p:nvSpPr>
            <p:cNvPr id="10" name="Line 10"/>
            <p:cNvSpPr/>
            <p:nvPr/>
          </p:nvSpPr>
          <p:spPr>
            <a:xfrm>
              <a:off x="5353050" y="3295650"/>
              <a:ext cx="781050" cy="9525"/>
            </a:xfrm>
            <a:custGeom>
              <a:avLst/>
              <a:gdLst/>
              <a:ahLst/>
              <a:cxnLst/>
              <a:rect l="l" t="t" r="r" b="b"/>
              <a:pathLst>
                <a:path w="781050" h="9525">
                  <a:moveTo>
                    <a:pt x="0" y="0"/>
                  </a:moveTo>
                  <a:lnTo>
                    <a:pt x="781050" y="0"/>
                  </a:lnTo>
                </a:path>
              </a:pathLst>
            </a:custGeom>
            <a:noFill/>
            <a:ln w="14288">
              <a:solidFill>
                <a:schemeClr val="accent3"/>
              </a:solidFill>
            </a:ln>
          </p:spPr>
        </p:sp>
        <p:sp>
          <p:nvSpPr>
            <p:cNvPr id="11" name="Line 11"/>
            <p:cNvSpPr/>
            <p:nvPr/>
          </p:nvSpPr>
          <p:spPr>
            <a:xfrm>
              <a:off x="5438775" y="4114800"/>
              <a:ext cx="695325" cy="9525"/>
            </a:xfrm>
            <a:custGeom>
              <a:avLst/>
              <a:gdLst/>
              <a:ahLst/>
              <a:cxnLst/>
              <a:rect l="l" t="t" r="r" b="b"/>
              <a:pathLst>
                <a:path w="695325" h="9525">
                  <a:moveTo>
                    <a:pt x="0" y="0"/>
                  </a:moveTo>
                  <a:lnTo>
                    <a:pt x="695325" y="0"/>
                  </a:lnTo>
                </a:path>
              </a:pathLst>
            </a:custGeom>
            <a:noFill/>
            <a:ln w="14288">
              <a:solidFill>
                <a:schemeClr val="accent3"/>
              </a:solidFill>
            </a:ln>
          </p:spPr>
        </p:sp>
      </p:grpSp>
      <p:grpSp>
        <p:nvGrpSpPr>
          <p:cNvPr id="16" name="role-dressing"/>
          <p:cNvGrpSpPr/>
          <p:nvPr/>
        </p:nvGrpSpPr>
        <p:grpSpPr>
          <a:xfrm>
            <a:off x="6311900" y="2326005"/>
            <a:ext cx="4197109" cy="592646"/>
            <a:chOff x="6311900" y="2326005"/>
            <a:chExt cx="4197109" cy="592646"/>
          </a:xfrm>
        </p:grpSpPr>
        <p:sp>
          <p:nvSpPr>
            <p:cNvPr id="13" name="Freeform 13"/>
            <p:cNvSpPr/>
            <p:nvPr/>
          </p:nvSpPr>
          <p:spPr>
            <a:xfrm>
              <a:off x="6311900" y="2349500"/>
              <a:ext cx="177800" cy="241299"/>
            </a:xfrm>
            <a:custGeom>
              <a:avLst/>
              <a:gdLst/>
              <a:ahLst/>
              <a:cxnLst/>
              <a:rect l="l" t="t" r="r" b="b"/>
              <a:pathLst>
                <a:path w="177800" h="241299">
                  <a:moveTo>
                    <a:pt x="88900" y="113550"/>
                  </a:moveTo>
                  <a:cubicBezTo>
                    <a:pt x="118529" y="71539"/>
                    <a:pt x="91021" y="14199"/>
                    <a:pt x="76200" y="0"/>
                  </a:cubicBezTo>
                  <a:cubicBezTo>
                    <a:pt x="76200" y="43116"/>
                    <a:pt x="47815" y="67297"/>
                    <a:pt x="29629" y="85166"/>
                  </a:cubicBezTo>
                  <a:cubicBezTo>
                    <a:pt x="11468" y="103048"/>
                    <a:pt x="0" y="127000"/>
                    <a:pt x="0" y="156133"/>
                  </a:cubicBezTo>
                  <a:cubicBezTo>
                    <a:pt x="0" y="203174"/>
                    <a:pt x="39802" y="241299"/>
                    <a:pt x="88900" y="241299"/>
                  </a:cubicBezTo>
                  <a:cubicBezTo>
                    <a:pt x="137998" y="241299"/>
                    <a:pt x="177800" y="203174"/>
                    <a:pt x="177800" y="156133"/>
                  </a:cubicBezTo>
                  <a:cubicBezTo>
                    <a:pt x="177800" y="134391"/>
                    <a:pt x="162153" y="100215"/>
                    <a:pt x="148171" y="85166"/>
                  </a:cubicBezTo>
                  <a:cubicBezTo>
                    <a:pt x="121704" y="127749"/>
                    <a:pt x="106807" y="127749"/>
                    <a:pt x="88900" y="113550"/>
                  </a:cubicBezTo>
                </a:path>
              </a:pathLst>
            </a:custGeom>
            <a:noFill/>
            <a:ln w="25400">
              <a:solidFill>
                <a:schemeClr val="accent2"/>
              </a:solidFill>
            </a:ln>
          </p:spPr>
        </p:sp>
        <p:sp>
          <p:nvSpPr>
            <p:cNvPr id="14" name="TextBox 14"/>
            <p:cNvSpPr txBox="1"/>
            <p:nvPr/>
          </p:nvSpPr>
          <p:spPr>
            <a:xfrm>
              <a:off x="6656832" y="2326005"/>
              <a:ext cx="869442"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탈의실</a:t>
              </a:r>
            </a:p>
          </p:txBody>
        </p:sp>
        <p:sp>
          <p:nvSpPr>
            <p:cNvPr id="15" name="TextBox 15"/>
            <p:cNvSpPr txBox="1"/>
            <p:nvPr/>
          </p:nvSpPr>
          <p:spPr>
            <a:xfrm>
              <a:off x="6660642" y="2654618"/>
              <a:ext cx="3848367"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옷을 갈아입고 가운데 불을 피워 몸을 덥히던 곳</a:t>
              </a:r>
            </a:p>
          </p:txBody>
        </p:sp>
      </p:grpSp>
      <p:grpSp>
        <p:nvGrpSpPr>
          <p:cNvPr id="25" name="role-school"/>
          <p:cNvGrpSpPr/>
          <p:nvPr/>
        </p:nvGrpSpPr>
        <p:grpSpPr>
          <a:xfrm>
            <a:off x="6286500" y="3145155"/>
            <a:ext cx="4495114" cy="592646"/>
            <a:chOff x="6286500" y="3145155"/>
            <a:chExt cx="4495114" cy="592646"/>
          </a:xfrm>
        </p:grpSpPr>
        <p:grpSp>
          <p:nvGrpSpPr>
            <p:cNvPr id="22" name="Group 22"/>
            <p:cNvGrpSpPr/>
            <p:nvPr/>
          </p:nvGrpSpPr>
          <p:grpSpPr>
            <a:xfrm>
              <a:off x="6286500" y="3199032"/>
              <a:ext cx="238124" cy="185518"/>
              <a:chOff x="6286500" y="3199032"/>
              <a:chExt cx="238124" cy="185518"/>
            </a:xfrm>
          </p:grpSpPr>
          <p:sp>
            <p:nvSpPr>
              <p:cNvPr id="17" name="Freeform 17"/>
              <p:cNvSpPr/>
              <p:nvPr/>
            </p:nvSpPr>
            <p:spPr>
              <a:xfrm>
                <a:off x="6286500" y="3364132"/>
                <a:ext cx="228599" cy="20418"/>
              </a:xfrm>
              <a:custGeom>
                <a:avLst/>
                <a:gdLst/>
                <a:ahLst/>
                <a:cxnLst/>
                <a:rect l="l" t="t" r="r" b="b"/>
                <a:pathLst>
                  <a:path w="228599" h="20418">
                    <a:moveTo>
                      <a:pt x="0" y="20418"/>
                    </a:moveTo>
                    <a:cubicBezTo>
                      <a:pt x="35364" y="0"/>
                      <a:pt x="78935" y="0"/>
                      <a:pt x="114300" y="20418"/>
                    </a:cubicBezTo>
                    <a:cubicBezTo>
                      <a:pt x="149664" y="0"/>
                      <a:pt x="193235" y="0"/>
                      <a:pt x="228599" y="20418"/>
                    </a:cubicBezTo>
                  </a:path>
                </a:pathLst>
              </a:custGeom>
              <a:noFill/>
              <a:ln w="25400">
                <a:solidFill>
                  <a:schemeClr val="accent3"/>
                </a:solidFill>
              </a:ln>
            </p:spPr>
          </p:sp>
          <p:sp>
            <p:nvSpPr>
              <p:cNvPr id="18" name="Freeform 18"/>
              <p:cNvSpPr/>
              <p:nvPr/>
            </p:nvSpPr>
            <p:spPr>
              <a:xfrm>
                <a:off x="6286500" y="3199032"/>
                <a:ext cx="228599" cy="20418"/>
              </a:xfrm>
              <a:custGeom>
                <a:avLst/>
                <a:gdLst/>
                <a:ahLst/>
                <a:cxnLst/>
                <a:rect l="l" t="t" r="r" b="b"/>
                <a:pathLst>
                  <a:path w="228599" h="20418">
                    <a:moveTo>
                      <a:pt x="0" y="20418"/>
                    </a:moveTo>
                    <a:cubicBezTo>
                      <a:pt x="35364" y="0"/>
                      <a:pt x="78935" y="0"/>
                      <a:pt x="114300" y="20418"/>
                    </a:cubicBezTo>
                    <a:cubicBezTo>
                      <a:pt x="149664" y="0"/>
                      <a:pt x="193235" y="0"/>
                      <a:pt x="228599" y="20418"/>
                    </a:cubicBezTo>
                  </a:path>
                </a:pathLst>
              </a:custGeom>
              <a:noFill/>
              <a:ln w="25400">
                <a:solidFill>
                  <a:schemeClr val="accent3"/>
                </a:solidFill>
              </a:ln>
            </p:spPr>
          </p:sp>
          <p:sp>
            <p:nvSpPr>
              <p:cNvPr id="19" name="Freeform 19"/>
              <p:cNvSpPr/>
              <p:nvPr/>
            </p:nvSpPr>
            <p:spPr>
              <a:xfrm>
                <a:off x="6286500" y="3219450"/>
                <a:ext cx="9525" cy="165100"/>
              </a:xfrm>
              <a:custGeom>
                <a:avLst/>
                <a:gdLst/>
                <a:ahLst/>
                <a:cxnLst/>
                <a:rect l="l" t="t" r="r" b="b"/>
                <a:pathLst>
                  <a:path w="9525" h="165100">
                    <a:moveTo>
                      <a:pt x="0" y="0"/>
                    </a:moveTo>
                    <a:lnTo>
                      <a:pt x="0" y="165100"/>
                    </a:lnTo>
                  </a:path>
                </a:pathLst>
              </a:custGeom>
              <a:noFill/>
              <a:ln w="25400">
                <a:solidFill>
                  <a:schemeClr val="accent3"/>
                </a:solidFill>
              </a:ln>
            </p:spPr>
          </p:sp>
          <p:sp>
            <p:nvSpPr>
              <p:cNvPr id="20" name="Freeform 20"/>
              <p:cNvSpPr/>
              <p:nvPr/>
            </p:nvSpPr>
            <p:spPr>
              <a:xfrm>
                <a:off x="6400800" y="3219450"/>
                <a:ext cx="9525" cy="165100"/>
              </a:xfrm>
              <a:custGeom>
                <a:avLst/>
                <a:gdLst/>
                <a:ahLst/>
                <a:cxnLst/>
                <a:rect l="l" t="t" r="r" b="b"/>
                <a:pathLst>
                  <a:path w="9525" h="165100">
                    <a:moveTo>
                      <a:pt x="0" y="0"/>
                    </a:moveTo>
                    <a:lnTo>
                      <a:pt x="0" y="165100"/>
                    </a:lnTo>
                  </a:path>
                </a:pathLst>
              </a:custGeom>
              <a:noFill/>
              <a:ln w="25400">
                <a:solidFill>
                  <a:schemeClr val="accent3"/>
                </a:solidFill>
              </a:ln>
            </p:spPr>
          </p:sp>
          <p:sp>
            <p:nvSpPr>
              <p:cNvPr id="21" name="Freeform 21"/>
              <p:cNvSpPr/>
              <p:nvPr/>
            </p:nvSpPr>
            <p:spPr>
              <a:xfrm>
                <a:off x="6515099" y="3219450"/>
                <a:ext cx="9525" cy="165100"/>
              </a:xfrm>
              <a:custGeom>
                <a:avLst/>
                <a:gdLst/>
                <a:ahLst/>
                <a:cxnLst/>
                <a:rect l="l" t="t" r="r" b="b"/>
                <a:pathLst>
                  <a:path w="9525" h="165100">
                    <a:moveTo>
                      <a:pt x="0" y="0"/>
                    </a:moveTo>
                    <a:lnTo>
                      <a:pt x="0" y="165100"/>
                    </a:lnTo>
                  </a:path>
                </a:pathLst>
              </a:custGeom>
              <a:noFill/>
              <a:ln w="25400">
                <a:solidFill>
                  <a:schemeClr val="accent3"/>
                </a:solidFill>
              </a:ln>
            </p:spPr>
          </p:sp>
        </p:grpSp>
        <p:sp>
          <p:nvSpPr>
            <p:cNvPr id="23" name="TextBox 23"/>
            <p:cNvSpPr txBox="1"/>
            <p:nvPr/>
          </p:nvSpPr>
          <p:spPr>
            <a:xfrm>
              <a:off x="6656832" y="3145155"/>
              <a:ext cx="586740"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학교</a:t>
              </a:r>
            </a:p>
          </p:txBody>
        </p:sp>
        <p:sp>
          <p:nvSpPr>
            <p:cNvPr id="24" name="TextBox 24"/>
            <p:cNvSpPr txBox="1"/>
            <p:nvPr/>
          </p:nvSpPr>
          <p:spPr>
            <a:xfrm>
              <a:off x="6660642" y="3473768"/>
              <a:ext cx="4120972"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물질 지식·요령·바다밭 위치를 전수하고 익히던 곳</a:t>
              </a:r>
            </a:p>
          </p:txBody>
        </p:sp>
      </p:grpSp>
      <p:grpSp>
        <p:nvGrpSpPr>
          <p:cNvPr id="35" name="role-council"/>
          <p:cNvGrpSpPr/>
          <p:nvPr/>
        </p:nvGrpSpPr>
        <p:grpSpPr>
          <a:xfrm>
            <a:off x="6286500" y="3964305"/>
            <a:ext cx="3568255" cy="592646"/>
            <a:chOff x="6286500" y="3964305"/>
            <a:chExt cx="3568255" cy="592646"/>
          </a:xfrm>
        </p:grpSpPr>
        <p:grpSp>
          <p:nvGrpSpPr>
            <p:cNvPr id="32" name="Group 32"/>
            <p:cNvGrpSpPr/>
            <p:nvPr/>
          </p:nvGrpSpPr>
          <p:grpSpPr>
            <a:xfrm>
              <a:off x="6286500" y="4000500"/>
              <a:ext cx="228599" cy="228599"/>
              <a:chOff x="6286500" y="4000500"/>
              <a:chExt cx="228599" cy="228599"/>
            </a:xfrm>
          </p:grpSpPr>
          <p:sp>
            <p:nvSpPr>
              <p:cNvPr id="26" name="Freeform 26"/>
              <p:cNvSpPr/>
              <p:nvPr/>
            </p:nvSpPr>
            <p:spPr>
              <a:xfrm>
                <a:off x="6375400" y="4102100"/>
                <a:ext cx="50800" cy="50800"/>
              </a:xfrm>
              <a:custGeom>
                <a:avLst/>
                <a:gdLst/>
                <a:ahLst/>
                <a:cxnLst/>
                <a:rect l="l" t="t" r="r" b="b"/>
                <a:pathLst>
                  <a:path w="50800" h="50800">
                    <a:moveTo>
                      <a:pt x="0" y="25400"/>
                    </a:moveTo>
                    <a:cubicBezTo>
                      <a:pt x="0" y="39428"/>
                      <a:pt x="11372" y="50800"/>
                      <a:pt x="25400" y="50800"/>
                    </a:cubicBezTo>
                    <a:cubicBezTo>
                      <a:pt x="39428" y="50800"/>
                      <a:pt x="50800" y="39428"/>
                      <a:pt x="50800" y="25400"/>
                    </a:cubicBezTo>
                    <a:cubicBezTo>
                      <a:pt x="50800" y="11372"/>
                      <a:pt x="39428" y="0"/>
                      <a:pt x="25400" y="0"/>
                    </a:cubicBezTo>
                    <a:cubicBezTo>
                      <a:pt x="11372" y="0"/>
                      <a:pt x="0" y="11372"/>
                      <a:pt x="0" y="25400"/>
                    </a:cubicBezTo>
                  </a:path>
                </a:pathLst>
              </a:custGeom>
              <a:noFill/>
              <a:ln w="25400">
                <a:solidFill>
                  <a:schemeClr val="accent3"/>
                </a:solidFill>
              </a:ln>
            </p:spPr>
          </p:sp>
          <p:sp>
            <p:nvSpPr>
              <p:cNvPr id="27" name="Freeform 27"/>
              <p:cNvSpPr/>
              <p:nvPr/>
            </p:nvSpPr>
            <p:spPr>
              <a:xfrm>
                <a:off x="6350000" y="4190999"/>
                <a:ext cx="101600" cy="38100"/>
              </a:xfrm>
              <a:custGeom>
                <a:avLst/>
                <a:gdLst/>
                <a:ahLst/>
                <a:cxnLst/>
                <a:rect l="l" t="t" r="r" b="b"/>
                <a:pathLst>
                  <a:path w="101600" h="38100">
                    <a:moveTo>
                      <a:pt x="0" y="38100"/>
                    </a:moveTo>
                    <a:lnTo>
                      <a:pt x="0" y="25400"/>
                    </a:lnTo>
                    <a:cubicBezTo>
                      <a:pt x="0" y="11372"/>
                      <a:pt x="11372" y="0"/>
                      <a:pt x="25400" y="0"/>
                    </a:cubicBezTo>
                    <a:lnTo>
                      <a:pt x="76200" y="0"/>
                    </a:lnTo>
                    <a:cubicBezTo>
                      <a:pt x="90228" y="0"/>
                      <a:pt x="101600" y="11372"/>
                      <a:pt x="101600" y="25400"/>
                    </a:cubicBezTo>
                    <a:lnTo>
                      <a:pt x="101600" y="38100"/>
                    </a:lnTo>
                  </a:path>
                </a:pathLst>
              </a:custGeom>
              <a:noFill/>
              <a:ln w="25400">
                <a:solidFill>
                  <a:schemeClr val="accent3"/>
                </a:solidFill>
              </a:ln>
            </p:spPr>
          </p:sp>
          <p:sp>
            <p:nvSpPr>
              <p:cNvPr id="28" name="Freeform 28"/>
              <p:cNvSpPr/>
              <p:nvPr/>
            </p:nvSpPr>
            <p:spPr>
              <a:xfrm>
                <a:off x="6438900" y="4000500"/>
                <a:ext cx="50800" cy="50800"/>
              </a:xfrm>
              <a:custGeom>
                <a:avLst/>
                <a:gdLst/>
                <a:ahLst/>
                <a:cxnLst/>
                <a:rect l="l" t="t" r="r" b="b"/>
                <a:pathLst>
                  <a:path w="50800" h="50800">
                    <a:moveTo>
                      <a:pt x="0" y="25400"/>
                    </a:moveTo>
                    <a:cubicBezTo>
                      <a:pt x="0" y="39428"/>
                      <a:pt x="11372" y="50800"/>
                      <a:pt x="25400" y="50800"/>
                    </a:cubicBezTo>
                    <a:cubicBezTo>
                      <a:pt x="39428" y="50800"/>
                      <a:pt x="50800" y="39428"/>
                      <a:pt x="50800" y="25400"/>
                    </a:cubicBezTo>
                    <a:cubicBezTo>
                      <a:pt x="50800" y="11372"/>
                      <a:pt x="39428" y="0"/>
                      <a:pt x="25400" y="0"/>
                    </a:cubicBezTo>
                    <a:cubicBezTo>
                      <a:pt x="11372" y="0"/>
                      <a:pt x="0" y="11372"/>
                      <a:pt x="0" y="25400"/>
                    </a:cubicBezTo>
                  </a:path>
                </a:pathLst>
              </a:custGeom>
              <a:noFill/>
              <a:ln w="25400">
                <a:solidFill>
                  <a:schemeClr val="accent3"/>
                </a:solidFill>
              </a:ln>
            </p:spPr>
          </p:sp>
          <p:sp>
            <p:nvSpPr>
              <p:cNvPr id="29" name="Freeform 29"/>
              <p:cNvSpPr/>
              <p:nvPr/>
            </p:nvSpPr>
            <p:spPr>
              <a:xfrm>
                <a:off x="6464299" y="4089400"/>
                <a:ext cx="50800" cy="38100"/>
              </a:xfrm>
              <a:custGeom>
                <a:avLst/>
                <a:gdLst/>
                <a:ahLst/>
                <a:cxnLst/>
                <a:rect l="l" t="t" r="r" b="b"/>
                <a:pathLst>
                  <a:path w="50800" h="38100">
                    <a:moveTo>
                      <a:pt x="0" y="0"/>
                    </a:moveTo>
                    <a:lnTo>
                      <a:pt x="25400" y="0"/>
                    </a:lnTo>
                    <a:cubicBezTo>
                      <a:pt x="39428" y="0"/>
                      <a:pt x="50800" y="11372"/>
                      <a:pt x="50800" y="25400"/>
                    </a:cubicBezTo>
                    <a:lnTo>
                      <a:pt x="50800" y="38100"/>
                    </a:lnTo>
                  </a:path>
                </a:pathLst>
              </a:custGeom>
              <a:noFill/>
              <a:ln w="25400">
                <a:solidFill>
                  <a:schemeClr val="accent3"/>
                </a:solidFill>
              </a:ln>
            </p:spPr>
          </p:sp>
          <p:sp>
            <p:nvSpPr>
              <p:cNvPr id="30" name="Freeform 30"/>
              <p:cNvSpPr/>
              <p:nvPr/>
            </p:nvSpPr>
            <p:spPr>
              <a:xfrm>
                <a:off x="6311900" y="4000500"/>
                <a:ext cx="50800" cy="50800"/>
              </a:xfrm>
              <a:custGeom>
                <a:avLst/>
                <a:gdLst/>
                <a:ahLst/>
                <a:cxnLst/>
                <a:rect l="l" t="t" r="r" b="b"/>
                <a:pathLst>
                  <a:path w="50800" h="50800">
                    <a:moveTo>
                      <a:pt x="0" y="25400"/>
                    </a:moveTo>
                    <a:cubicBezTo>
                      <a:pt x="0" y="39428"/>
                      <a:pt x="11372" y="50800"/>
                      <a:pt x="25400" y="50800"/>
                    </a:cubicBezTo>
                    <a:cubicBezTo>
                      <a:pt x="39428" y="50800"/>
                      <a:pt x="50800" y="39428"/>
                      <a:pt x="50800" y="25400"/>
                    </a:cubicBezTo>
                    <a:cubicBezTo>
                      <a:pt x="50800" y="11372"/>
                      <a:pt x="39428" y="0"/>
                      <a:pt x="25400" y="0"/>
                    </a:cubicBezTo>
                    <a:cubicBezTo>
                      <a:pt x="11372" y="0"/>
                      <a:pt x="0" y="11372"/>
                      <a:pt x="0" y="25400"/>
                    </a:cubicBezTo>
                  </a:path>
                </a:pathLst>
              </a:custGeom>
              <a:noFill/>
              <a:ln w="25400">
                <a:solidFill>
                  <a:schemeClr val="accent3"/>
                </a:solidFill>
              </a:ln>
            </p:spPr>
          </p:sp>
          <p:sp>
            <p:nvSpPr>
              <p:cNvPr id="31" name="Freeform 31"/>
              <p:cNvSpPr/>
              <p:nvPr/>
            </p:nvSpPr>
            <p:spPr>
              <a:xfrm>
                <a:off x="6286500" y="4089400"/>
                <a:ext cx="50800" cy="38100"/>
              </a:xfrm>
              <a:custGeom>
                <a:avLst/>
                <a:gdLst/>
                <a:ahLst/>
                <a:cxnLst/>
                <a:rect l="l" t="t" r="r" b="b"/>
                <a:pathLst>
                  <a:path w="50800" h="38100">
                    <a:moveTo>
                      <a:pt x="0" y="38100"/>
                    </a:moveTo>
                    <a:lnTo>
                      <a:pt x="0" y="25400"/>
                    </a:lnTo>
                    <a:cubicBezTo>
                      <a:pt x="0" y="11372"/>
                      <a:pt x="11372" y="0"/>
                      <a:pt x="25400" y="0"/>
                    </a:cubicBezTo>
                    <a:lnTo>
                      <a:pt x="50800" y="0"/>
                    </a:lnTo>
                  </a:path>
                </a:pathLst>
              </a:custGeom>
              <a:noFill/>
              <a:ln w="25400">
                <a:solidFill>
                  <a:schemeClr val="accent3"/>
                </a:solidFill>
              </a:ln>
            </p:spPr>
          </p:sp>
        </p:grpSp>
        <p:sp>
          <p:nvSpPr>
            <p:cNvPr id="33" name="TextBox 33"/>
            <p:cNvSpPr txBox="1"/>
            <p:nvPr/>
          </p:nvSpPr>
          <p:spPr>
            <a:xfrm>
              <a:off x="6656832" y="3964305"/>
              <a:ext cx="869442"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회의장</a:t>
              </a:r>
            </a:p>
          </p:txBody>
        </p:sp>
        <p:sp>
          <p:nvSpPr>
            <p:cNvPr id="34" name="TextBox 34"/>
            <p:cNvSpPr txBox="1"/>
            <p:nvPr/>
          </p:nvSpPr>
          <p:spPr>
            <a:xfrm>
              <a:off x="6660642" y="4292918"/>
              <a:ext cx="3194113"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서로 돕기를 다지고 의사결정을 하던 곳</a:t>
              </a:r>
            </a:p>
          </p:txBody>
        </p:sp>
      </p:grpSp>
      <p:grpSp>
        <p:nvGrpSpPr>
          <p:cNvPr id="39" name="remaining"/>
          <p:cNvGrpSpPr/>
          <p:nvPr/>
        </p:nvGrpSpPr>
        <p:grpSpPr>
          <a:xfrm>
            <a:off x="6172200" y="4826318"/>
            <a:ext cx="4681004" cy="1559242"/>
            <a:chOff x="6172200" y="4826318"/>
            <a:chExt cx="4681004" cy="1559242"/>
          </a:xfrm>
        </p:grpSpPr>
        <p:sp>
          <p:nvSpPr>
            <p:cNvPr id="36" name="TextBox 36"/>
            <p:cNvSpPr txBox="1"/>
            <p:nvPr/>
          </p:nvSpPr>
          <p:spPr>
            <a:xfrm>
              <a:off x="6241542" y="4826318"/>
              <a:ext cx="1631175"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현재 남아 있는 불턱</a:t>
              </a:r>
            </a:p>
          </p:txBody>
        </p:sp>
        <p:sp>
          <p:nvSpPr>
            <p:cNvPr id="37" name="TextBox 37"/>
            <p:cNvSpPr txBox="1"/>
            <p:nvPr/>
          </p:nvSpPr>
          <p:spPr>
            <a:xfrm>
              <a:off x="6172200" y="4994910"/>
              <a:ext cx="3401446" cy="1390650"/>
            </a:xfrm>
            <a:prstGeom prst="rect">
              <a:avLst/>
            </a:prstGeom>
            <a:noFill/>
            <a:ln>
              <a:noFill/>
            </a:ln>
          </p:spPr>
          <p:txBody>
            <a:bodyPr wrap="none" lIns="0" tIns="0" rIns="0" bIns="0" anchor="t" anchorCtr="0">
              <a:spAutoFit/>
            </a:bodyPr>
            <a:lstStyle/>
            <a:p>
              <a:pPr algn="l"/>
              <a:r>
                <a:rPr lang="ko-KR" sz="7200" b="1" dirty="0">
                  <a:solidFill>
                    <a:schemeClr val="accent1"/>
                  </a:solidFill>
                  <a:latin typeface="+mn-lt"/>
                  <a:ea typeface="+mn-ea"/>
                  <a:cs typeface="+mn-cs"/>
                </a:rPr>
                <a:t>70여 개</a:t>
              </a:r>
            </a:p>
          </p:txBody>
        </p:sp>
        <p:sp>
          <p:nvSpPr>
            <p:cNvPr id="38" name="TextBox 38"/>
            <p:cNvSpPr txBox="1"/>
            <p:nvPr/>
          </p:nvSpPr>
          <p:spPr>
            <a:xfrm>
              <a:off x="6241542" y="5950268"/>
              <a:ext cx="4611662"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1985년 전후 현대식 탈의장이 불턱의 역할을 대신하게 됨</a:t>
              </a:r>
            </a:p>
          </p:txBody>
        </p:sp>
      </p:grpSp>
      <p:grpSp>
        <p:nvGrpSpPr>
          <p:cNvPr id="42" name="footer"/>
          <p:cNvGrpSpPr/>
          <p:nvPr/>
        </p:nvGrpSpPr>
        <p:grpSpPr>
          <a:xfrm>
            <a:off x="604266" y="6401752"/>
            <a:ext cx="10983468" cy="205359"/>
            <a:chOff x="604266" y="6401752"/>
            <a:chExt cx="10983468" cy="205359"/>
          </a:xfrm>
        </p:grpSpPr>
        <p:sp>
          <p:nvSpPr>
            <p:cNvPr id="40" name="TextBox 40"/>
            <p:cNvSpPr txBox="1"/>
            <p:nvPr/>
          </p:nvSpPr>
          <p:spPr>
            <a:xfrm>
              <a:off x="604266" y="6401752"/>
              <a:ext cx="4691253"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출처: 제주해녀박물관 「해녀소개」 · 이미지: AI 생성 판화(듀오톤 처리)</a:t>
              </a:r>
            </a:p>
          </p:txBody>
        </p:sp>
        <p:sp>
          <p:nvSpPr>
            <p:cNvPr id="41" name="TextBox 41"/>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06 / 15</a:t>
              </a:r>
            </a:p>
          </p:txBody>
        </p:sp>
      </p:gr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
        <p:cNvGrpSpPr/>
        <p:nvPr/>
      </p:nvGrpSpPr>
      <p:grpSpPr>
        <a:xfrm>
          <a:off x="0" y="0"/>
          <a:ext cx="0" cy="0"/>
          <a:chOff x="0" y="0"/>
          <a:chExt cx="0" cy="0"/>
        </a:xfrm>
      </p:grpSpPr>
      <p:pic>
        <p:nvPicPr>
          <p:cNvPr id="2" name="sea-field-image"/>
          <p:cNvPicPr>
            <a:picLocks noChangeAspect="1"/>
          </p:cNvPicPr>
          <p:nvPr/>
        </p:nvPicPr>
        <p:blipFill>
          <a:blip r:embed="rId2"/>
          <a:srcRect l="268" t="0" r="269" b="0"/>
          <a:stretch>
            <a:fillRect/>
          </a:stretch>
        </p:blipFill>
        <p:spPr>
          <a:xfrm>
            <a:off x="-114300" y="-57150"/>
            <a:ext cx="12420600" cy="6972300"/>
          </a:xfrm>
          <a:prstGeom prst="rect">
            <a:avLst/>
          </a:prstGeom>
        </p:spPr>
      </p:pic>
      <p:sp>
        <p:nvSpPr>
          <p:cNvPr id="3" name="top-wash"/>
          <p:cNvSpPr/>
          <p:nvPr/>
        </p:nvSpPr>
        <p:spPr>
          <a:xfrm>
            <a:off x="0" y="0"/>
            <a:ext cx="12192000" cy="3524250"/>
          </a:xfrm>
          <a:prstGeom prst="rect">
            <a:avLst/>
          </a:prstGeom>
          <a:gradFill>
            <a:gsLst>
              <a:gs pos="0">
                <a:schemeClr val="lt1">
                  <a:alpha val="92000"/>
                </a:schemeClr>
              </a:gs>
              <a:gs pos="70000">
                <a:schemeClr val="lt1">
                  <a:alpha val="55000"/>
                </a:schemeClr>
              </a:gs>
              <a:gs pos="100000">
                <a:schemeClr val="lt1">
                  <a:alpha val="0"/>
                </a:schemeClr>
              </a:gs>
            </a:gsLst>
            <a:lin ang="5400000" scaled="1"/>
          </a:gradFill>
          <a:ln>
            <a:noFill/>
          </a:ln>
        </p:spPr>
      </p:sp>
      <p:grpSp>
        <p:nvGrpSpPr>
          <p:cNvPr id="7" name="header"/>
          <p:cNvGrpSpPr/>
          <p:nvPr/>
        </p:nvGrpSpPr>
        <p:grpSpPr>
          <a:xfrm>
            <a:off x="594360" y="730568"/>
            <a:ext cx="9727928" cy="1294066"/>
            <a:chOff x="594360" y="730568"/>
            <a:chExt cx="9727928" cy="1294066"/>
          </a:xfrm>
        </p:grpSpPr>
        <p:sp>
          <p:nvSpPr>
            <p:cNvPr id="4" name="TextBox 4"/>
            <p:cNvSpPr txBox="1"/>
            <p:nvPr/>
          </p:nvSpPr>
          <p:spPr>
            <a:xfrm>
              <a:off x="602742" y="730568"/>
              <a:ext cx="2430818"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1 · 물질은 어떻게 조직되는가</a:t>
              </a:r>
            </a:p>
          </p:txBody>
        </p:sp>
        <p:sp>
          <p:nvSpPr>
            <p:cNvPr id="5" name="TextBox 5"/>
            <p:cNvSpPr txBox="1"/>
            <p:nvPr/>
          </p:nvSpPr>
          <p:spPr>
            <a:xfrm>
              <a:off x="594360" y="1085850"/>
              <a:ext cx="5664708"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바다밭은 함께 가꾸는 공유지다</a:t>
              </a:r>
            </a:p>
          </p:txBody>
        </p:sp>
        <p:sp>
          <p:nvSpPr>
            <p:cNvPr id="6" name="TextBox 6"/>
            <p:cNvSpPr txBox="1"/>
            <p:nvPr/>
          </p:nvSpPr>
          <p:spPr>
            <a:xfrm>
              <a:off x="600456" y="1672590"/>
              <a:ext cx="9721832"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 xml:space="preserve">해녀는 바다밭을 단순한 채취 대상이 아니라 </a:t>
              </a:r>
              <a:r>
                <a:rPr lang="ko-KR" sz="1800" b="1" dirty="0">
                  <a:solidFill>
                    <a:schemeClr val="accent1"/>
                  </a:solidFill>
                  <a:latin typeface="+mn-lt"/>
                  <a:ea typeface="+mn-ea"/>
                  <a:cs typeface="+mn-cs"/>
                </a:rPr>
                <a:t>끊임없이 가꾸어 공존하는 곳</a:t>
              </a:r>
              <a:r>
                <a:rPr lang="ko-KR" sz="1800" dirty="0">
                  <a:solidFill>
                    <a:schemeClr val="dk1"/>
                  </a:solidFill>
                  <a:latin typeface="+mn-lt"/>
                  <a:ea typeface="+mn-ea"/>
                  <a:cs typeface="+mn-cs"/>
                </a:rPr>
                <a:t>으로 여겼습니다</a:t>
              </a:r>
            </a:p>
          </p:txBody>
        </p:sp>
      </p:grpSp>
      <p:grpSp>
        <p:nvGrpSpPr>
          <p:cNvPr id="18" name="commons-coop"/>
          <p:cNvGrpSpPr/>
          <p:nvPr/>
        </p:nvGrpSpPr>
        <p:grpSpPr>
          <a:xfrm>
            <a:off x="642938" y="2301240"/>
            <a:ext cx="2679877" cy="826961"/>
            <a:chOff x="642938" y="2301240"/>
            <a:chExt cx="2679877" cy="826961"/>
          </a:xfrm>
        </p:grpSpPr>
        <p:grpSp>
          <p:nvGrpSpPr>
            <p:cNvPr id="14" name="Group 14"/>
            <p:cNvGrpSpPr/>
            <p:nvPr/>
          </p:nvGrpSpPr>
          <p:grpSpPr>
            <a:xfrm>
              <a:off x="642938" y="2319338"/>
              <a:ext cx="200025" cy="200026"/>
              <a:chOff x="642938" y="2319338"/>
              <a:chExt cx="200025" cy="200026"/>
            </a:xfrm>
          </p:grpSpPr>
          <p:sp>
            <p:nvSpPr>
              <p:cNvPr id="8" name="Freeform 8"/>
              <p:cNvSpPr/>
              <p:nvPr/>
            </p:nvSpPr>
            <p:spPr>
              <a:xfrm>
                <a:off x="720725" y="240823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22225">
                <a:solidFill>
                  <a:schemeClr val="accent1"/>
                </a:solidFill>
              </a:ln>
            </p:spPr>
          </p:sp>
          <p:sp>
            <p:nvSpPr>
              <p:cNvPr id="9" name="Freeform 9"/>
              <p:cNvSpPr/>
              <p:nvPr/>
            </p:nvSpPr>
            <p:spPr>
              <a:xfrm>
                <a:off x="698500" y="2486026"/>
                <a:ext cx="88900" cy="33338"/>
              </a:xfrm>
              <a:custGeom>
                <a:avLst/>
                <a:gdLst/>
                <a:ahLst/>
                <a:cxnLst/>
                <a:rect l="l" t="t" r="r" b="b"/>
                <a:pathLst>
                  <a:path w="88900" h="33338">
                    <a:moveTo>
                      <a:pt x="0" y="33338"/>
                    </a:moveTo>
                    <a:lnTo>
                      <a:pt x="0" y="22225"/>
                    </a:lnTo>
                    <a:cubicBezTo>
                      <a:pt x="0" y="9950"/>
                      <a:pt x="9950" y="0"/>
                      <a:pt x="22225" y="0"/>
                    </a:cubicBezTo>
                    <a:lnTo>
                      <a:pt x="66675" y="0"/>
                    </a:lnTo>
                    <a:cubicBezTo>
                      <a:pt x="78950" y="0"/>
                      <a:pt x="88900" y="9950"/>
                      <a:pt x="88900" y="22225"/>
                    </a:cubicBezTo>
                    <a:lnTo>
                      <a:pt x="88900" y="33338"/>
                    </a:lnTo>
                  </a:path>
                </a:pathLst>
              </a:custGeom>
              <a:noFill/>
              <a:ln w="22225">
                <a:solidFill>
                  <a:schemeClr val="accent1"/>
                </a:solidFill>
              </a:ln>
            </p:spPr>
          </p:sp>
          <p:sp>
            <p:nvSpPr>
              <p:cNvPr id="10" name="Freeform 10"/>
              <p:cNvSpPr/>
              <p:nvPr/>
            </p:nvSpPr>
            <p:spPr>
              <a:xfrm>
                <a:off x="776288" y="231933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22225">
                <a:solidFill>
                  <a:schemeClr val="accent1"/>
                </a:solidFill>
              </a:ln>
            </p:spPr>
          </p:sp>
          <p:sp>
            <p:nvSpPr>
              <p:cNvPr id="11" name="Freeform 11"/>
              <p:cNvSpPr/>
              <p:nvPr/>
            </p:nvSpPr>
            <p:spPr>
              <a:xfrm>
                <a:off x="798513" y="2397125"/>
                <a:ext cx="44450" cy="33338"/>
              </a:xfrm>
              <a:custGeom>
                <a:avLst/>
                <a:gdLst/>
                <a:ahLst/>
                <a:cxnLst/>
                <a:rect l="l" t="t" r="r" b="b"/>
                <a:pathLst>
                  <a:path w="44450" h="33338">
                    <a:moveTo>
                      <a:pt x="0" y="0"/>
                    </a:moveTo>
                    <a:lnTo>
                      <a:pt x="22225" y="0"/>
                    </a:lnTo>
                    <a:cubicBezTo>
                      <a:pt x="34500" y="0"/>
                      <a:pt x="44450" y="9950"/>
                      <a:pt x="44450" y="22225"/>
                    </a:cubicBezTo>
                    <a:lnTo>
                      <a:pt x="44450" y="33338"/>
                    </a:lnTo>
                  </a:path>
                </a:pathLst>
              </a:custGeom>
              <a:noFill/>
              <a:ln w="22225">
                <a:solidFill>
                  <a:schemeClr val="accent1"/>
                </a:solidFill>
              </a:ln>
            </p:spPr>
          </p:sp>
          <p:sp>
            <p:nvSpPr>
              <p:cNvPr id="12" name="Freeform 12"/>
              <p:cNvSpPr/>
              <p:nvPr/>
            </p:nvSpPr>
            <p:spPr>
              <a:xfrm>
                <a:off x="665163" y="231933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22225">
                <a:solidFill>
                  <a:schemeClr val="accent1"/>
                </a:solidFill>
              </a:ln>
            </p:spPr>
          </p:sp>
          <p:sp>
            <p:nvSpPr>
              <p:cNvPr id="13" name="Freeform 13"/>
              <p:cNvSpPr/>
              <p:nvPr/>
            </p:nvSpPr>
            <p:spPr>
              <a:xfrm>
                <a:off x="642938" y="2397125"/>
                <a:ext cx="44450" cy="33338"/>
              </a:xfrm>
              <a:custGeom>
                <a:avLst/>
                <a:gdLst/>
                <a:ahLst/>
                <a:cxnLst/>
                <a:rect l="l" t="t" r="r" b="b"/>
                <a:pathLst>
                  <a:path w="44450" h="33338">
                    <a:moveTo>
                      <a:pt x="0" y="33338"/>
                    </a:moveTo>
                    <a:lnTo>
                      <a:pt x="0" y="22225"/>
                    </a:lnTo>
                    <a:cubicBezTo>
                      <a:pt x="0" y="9950"/>
                      <a:pt x="9950" y="0"/>
                      <a:pt x="22225" y="0"/>
                    </a:cubicBezTo>
                    <a:lnTo>
                      <a:pt x="44450" y="0"/>
                    </a:lnTo>
                  </a:path>
                </a:pathLst>
              </a:custGeom>
              <a:noFill/>
              <a:ln w="22225">
                <a:solidFill>
                  <a:schemeClr val="accent1"/>
                </a:solidFill>
              </a:ln>
            </p:spPr>
          </p:sp>
        </p:grpSp>
        <p:sp>
          <p:nvSpPr>
            <p:cNvPr id="15" name="TextBox 15"/>
            <p:cNvSpPr txBox="1"/>
            <p:nvPr/>
          </p:nvSpPr>
          <p:spPr>
            <a:xfrm>
              <a:off x="962406" y="2301240"/>
              <a:ext cx="1790830" cy="352044"/>
            </a:xfrm>
            <a:prstGeom prst="rect">
              <a:avLst/>
            </a:prstGeom>
            <a:noFill/>
            <a:ln>
              <a:noFill/>
            </a:ln>
          </p:spPr>
          <p:txBody>
            <a:bodyPr wrap="none" lIns="0" tIns="0" rIns="0" bIns="0" anchor="t" anchorCtr="0">
              <a:spAutoFit/>
            </a:bodyPr>
            <a:lstStyle/>
            <a:p>
              <a:pPr algn="l"/>
              <a:r>
                <a:rPr lang="ko-KR" sz="1800" b="1" dirty="0">
                  <a:solidFill>
                    <a:schemeClr val="accent1"/>
                  </a:solidFill>
                  <a:latin typeface="+mn-lt"/>
                  <a:ea typeface="+mn-ea"/>
                  <a:cs typeface="+mn-cs"/>
                </a:rPr>
                <a:t>어촌계와 해녀회</a:t>
              </a:r>
            </a:p>
          </p:txBody>
        </p:sp>
        <p:sp>
          <p:nvSpPr>
            <p:cNvPr id="16" name="TextBox 16"/>
            <p:cNvSpPr txBox="1"/>
            <p:nvPr/>
          </p:nvSpPr>
          <p:spPr>
            <a:xfrm>
              <a:off x="964692" y="2635568"/>
              <a:ext cx="2358123"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어업권을 가진 지역 어촌계와</a:t>
              </a:r>
            </a:p>
          </p:txBody>
        </p:sp>
        <p:sp>
          <p:nvSpPr>
            <p:cNvPr id="17" name="TextBox 17"/>
            <p:cNvSpPr txBox="1"/>
            <p:nvPr/>
          </p:nvSpPr>
          <p:spPr>
            <a:xfrm>
              <a:off x="964692" y="2864168"/>
              <a:ext cx="2176386"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해녀회가 함께 바다를 관리</a:t>
              </a:r>
            </a:p>
          </p:txBody>
        </p:sp>
      </p:grpSp>
      <p:grpSp>
        <p:nvGrpSpPr>
          <p:cNvPr id="26" name="commons-ritual"/>
          <p:cNvGrpSpPr/>
          <p:nvPr/>
        </p:nvGrpSpPr>
        <p:grpSpPr>
          <a:xfrm>
            <a:off x="4452938" y="2301240"/>
            <a:ext cx="2316403" cy="826961"/>
            <a:chOff x="4452938" y="2301240"/>
            <a:chExt cx="2316403" cy="826961"/>
          </a:xfrm>
        </p:grpSpPr>
        <p:grpSp>
          <p:nvGrpSpPr>
            <p:cNvPr id="22" name="Group 22"/>
            <p:cNvGrpSpPr/>
            <p:nvPr/>
          </p:nvGrpSpPr>
          <p:grpSpPr>
            <a:xfrm>
              <a:off x="4452938" y="2341563"/>
              <a:ext cx="200026" cy="155575"/>
              <a:chOff x="4452938" y="2341563"/>
              <a:chExt cx="200026" cy="155575"/>
            </a:xfrm>
          </p:grpSpPr>
          <p:sp>
            <p:nvSpPr>
              <p:cNvPr id="19" name="Freeform 19"/>
              <p:cNvSpPr/>
              <p:nvPr/>
            </p:nvSpPr>
            <p:spPr>
              <a:xfrm>
                <a:off x="4452938" y="2341563"/>
                <a:ext cx="200026" cy="44450"/>
              </a:xfrm>
              <a:custGeom>
                <a:avLst/>
                <a:gdLst/>
                <a:ahLst/>
                <a:cxnLst/>
                <a:rect l="l" t="t" r="r" b="b"/>
                <a:pathLst>
                  <a:path w="200026" h="44450">
                    <a:moveTo>
                      <a:pt x="0" y="22225"/>
                    </a:moveTo>
                    <a:cubicBezTo>
                      <a:pt x="33338" y="0"/>
                      <a:pt x="66675" y="0"/>
                      <a:pt x="100013" y="22225"/>
                    </a:cubicBezTo>
                    <a:cubicBezTo>
                      <a:pt x="133350" y="44450"/>
                      <a:pt x="166688" y="44450"/>
                      <a:pt x="200026" y="22225"/>
                    </a:cubicBezTo>
                  </a:path>
                </a:pathLst>
              </a:custGeom>
              <a:noFill/>
              <a:ln w="22225">
                <a:solidFill>
                  <a:schemeClr val="accent1"/>
                </a:solidFill>
              </a:ln>
            </p:spPr>
          </p:sp>
          <p:sp>
            <p:nvSpPr>
              <p:cNvPr id="20" name="Freeform 20"/>
              <p:cNvSpPr/>
              <p:nvPr/>
            </p:nvSpPr>
            <p:spPr>
              <a:xfrm>
                <a:off x="4452938" y="2452688"/>
                <a:ext cx="200026" cy="44450"/>
              </a:xfrm>
              <a:custGeom>
                <a:avLst/>
                <a:gdLst/>
                <a:ahLst/>
                <a:cxnLst/>
                <a:rect l="l" t="t" r="r" b="b"/>
                <a:pathLst>
                  <a:path w="200026" h="44450">
                    <a:moveTo>
                      <a:pt x="0" y="22225"/>
                    </a:moveTo>
                    <a:cubicBezTo>
                      <a:pt x="33338" y="0"/>
                      <a:pt x="66675" y="0"/>
                      <a:pt x="100013" y="22225"/>
                    </a:cubicBezTo>
                    <a:cubicBezTo>
                      <a:pt x="133350" y="44450"/>
                      <a:pt x="166688" y="44450"/>
                      <a:pt x="200026" y="22225"/>
                    </a:cubicBezTo>
                  </a:path>
                </a:pathLst>
              </a:custGeom>
              <a:noFill/>
              <a:ln w="22225">
                <a:solidFill>
                  <a:schemeClr val="accent1"/>
                </a:solidFill>
              </a:ln>
            </p:spPr>
          </p:sp>
          <p:sp>
            <p:nvSpPr>
              <p:cNvPr id="21" name="Freeform 21"/>
              <p:cNvSpPr/>
              <p:nvPr/>
            </p:nvSpPr>
            <p:spPr>
              <a:xfrm>
                <a:off x="4452938" y="2397125"/>
                <a:ext cx="200026" cy="44450"/>
              </a:xfrm>
              <a:custGeom>
                <a:avLst/>
                <a:gdLst/>
                <a:ahLst/>
                <a:cxnLst/>
                <a:rect l="l" t="t" r="r" b="b"/>
                <a:pathLst>
                  <a:path w="200026" h="44450">
                    <a:moveTo>
                      <a:pt x="0" y="22225"/>
                    </a:moveTo>
                    <a:cubicBezTo>
                      <a:pt x="33338" y="0"/>
                      <a:pt x="66675" y="0"/>
                      <a:pt x="100013" y="22225"/>
                    </a:cubicBezTo>
                    <a:cubicBezTo>
                      <a:pt x="133350" y="44450"/>
                      <a:pt x="166688" y="44450"/>
                      <a:pt x="200026" y="22225"/>
                    </a:cubicBezTo>
                  </a:path>
                </a:pathLst>
              </a:custGeom>
              <a:noFill/>
              <a:ln w="22225">
                <a:solidFill>
                  <a:schemeClr val="accent1"/>
                </a:solidFill>
              </a:ln>
            </p:spPr>
          </p:sp>
        </p:grpSp>
        <p:sp>
          <p:nvSpPr>
            <p:cNvPr id="23" name="TextBox 23"/>
            <p:cNvSpPr txBox="1"/>
            <p:nvPr/>
          </p:nvSpPr>
          <p:spPr>
            <a:xfrm>
              <a:off x="4772406" y="2301240"/>
              <a:ext cx="745236" cy="352044"/>
            </a:xfrm>
            <a:prstGeom prst="rect">
              <a:avLst/>
            </a:prstGeom>
            <a:noFill/>
            <a:ln>
              <a:noFill/>
            </a:ln>
          </p:spPr>
          <p:txBody>
            <a:bodyPr wrap="none" lIns="0" tIns="0" rIns="0" bIns="0" anchor="t" anchorCtr="0">
              <a:spAutoFit/>
            </a:bodyPr>
            <a:lstStyle/>
            <a:p>
              <a:pPr algn="l"/>
              <a:r>
                <a:rPr lang="ko-KR" sz="1800" b="1" dirty="0">
                  <a:solidFill>
                    <a:schemeClr val="accent1"/>
                  </a:solidFill>
                  <a:latin typeface="+mn-lt"/>
                  <a:ea typeface="+mn-ea"/>
                  <a:cs typeface="+mn-cs"/>
                </a:rPr>
                <a:t>잠수굿</a:t>
              </a:r>
            </a:p>
          </p:txBody>
        </p:sp>
        <p:sp>
          <p:nvSpPr>
            <p:cNvPr id="24" name="TextBox 24"/>
            <p:cNvSpPr txBox="1"/>
            <p:nvPr/>
          </p:nvSpPr>
          <p:spPr>
            <a:xfrm>
              <a:off x="4774692" y="2635568"/>
              <a:ext cx="1994649"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물질 전 바다의 여신에게</a:t>
              </a:r>
            </a:p>
          </p:txBody>
        </p:sp>
        <p:sp>
          <p:nvSpPr>
            <p:cNvPr id="25" name="TextBox 25"/>
            <p:cNvSpPr txBox="1"/>
            <p:nvPr/>
          </p:nvSpPr>
          <p:spPr>
            <a:xfrm>
              <a:off x="4774692" y="2864168"/>
              <a:ext cx="1576654"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안전과 풍어를 빈다</a:t>
              </a:r>
            </a:p>
          </p:txBody>
        </p:sp>
      </p:grpSp>
      <p:grpSp>
        <p:nvGrpSpPr>
          <p:cNvPr id="35" name="commons-wisdom"/>
          <p:cNvGrpSpPr/>
          <p:nvPr/>
        </p:nvGrpSpPr>
        <p:grpSpPr>
          <a:xfrm>
            <a:off x="8262938" y="2301240"/>
            <a:ext cx="2498140" cy="826961"/>
            <a:chOff x="8262938" y="2301240"/>
            <a:chExt cx="2498140" cy="826961"/>
          </a:xfrm>
        </p:grpSpPr>
        <p:grpSp>
          <p:nvGrpSpPr>
            <p:cNvPr id="31" name="Group 31"/>
            <p:cNvGrpSpPr/>
            <p:nvPr/>
          </p:nvGrpSpPr>
          <p:grpSpPr>
            <a:xfrm>
              <a:off x="8262938" y="2319338"/>
              <a:ext cx="200025" cy="200025"/>
              <a:chOff x="8262938" y="2319338"/>
              <a:chExt cx="200025" cy="200025"/>
            </a:xfrm>
          </p:grpSpPr>
          <p:sp>
            <p:nvSpPr>
              <p:cNvPr id="27" name="Freeform 27"/>
              <p:cNvSpPr/>
              <p:nvPr/>
            </p:nvSpPr>
            <p:spPr>
              <a:xfrm>
                <a:off x="8307388" y="2452688"/>
                <a:ext cx="111125" cy="66675"/>
              </a:xfrm>
              <a:custGeom>
                <a:avLst/>
                <a:gdLst/>
                <a:ahLst/>
                <a:cxnLst/>
                <a:rect l="l" t="t" r="r" b="b"/>
                <a:pathLst>
                  <a:path w="111125" h="66675">
                    <a:moveTo>
                      <a:pt x="0" y="0"/>
                    </a:moveTo>
                    <a:lnTo>
                      <a:pt x="111125" y="0"/>
                    </a:lnTo>
                    <a:lnTo>
                      <a:pt x="111125" y="44450"/>
                    </a:lnTo>
                    <a:cubicBezTo>
                      <a:pt x="111125" y="56725"/>
                      <a:pt x="101175" y="66675"/>
                      <a:pt x="88900" y="66675"/>
                    </a:cubicBezTo>
                    <a:lnTo>
                      <a:pt x="22225" y="66675"/>
                    </a:lnTo>
                    <a:cubicBezTo>
                      <a:pt x="9950" y="66675"/>
                      <a:pt x="0" y="56725"/>
                      <a:pt x="0" y="44450"/>
                    </a:cubicBezTo>
                    <a:lnTo>
                      <a:pt x="0" y="0"/>
                    </a:lnTo>
                  </a:path>
                </a:pathLst>
              </a:custGeom>
              <a:noFill/>
              <a:ln w="22225">
                <a:solidFill>
                  <a:schemeClr val="accent1"/>
                </a:solidFill>
              </a:ln>
            </p:spPr>
          </p:sp>
          <p:sp>
            <p:nvSpPr>
              <p:cNvPr id="28" name="Freeform 28"/>
              <p:cNvSpPr/>
              <p:nvPr/>
            </p:nvSpPr>
            <p:spPr>
              <a:xfrm>
                <a:off x="8262938" y="2319338"/>
                <a:ext cx="100013" cy="88900"/>
              </a:xfrm>
              <a:custGeom>
                <a:avLst/>
                <a:gdLst/>
                <a:ahLst/>
                <a:cxnLst/>
                <a:rect l="l" t="t" r="r" b="b"/>
                <a:pathLst>
                  <a:path w="100013" h="88900">
                    <a:moveTo>
                      <a:pt x="100013" y="66675"/>
                    </a:moveTo>
                    <a:cubicBezTo>
                      <a:pt x="100013" y="29851"/>
                      <a:pt x="70161" y="0"/>
                      <a:pt x="33338" y="0"/>
                    </a:cubicBezTo>
                    <a:lnTo>
                      <a:pt x="0" y="0"/>
                    </a:lnTo>
                    <a:lnTo>
                      <a:pt x="0" y="22225"/>
                    </a:lnTo>
                    <a:cubicBezTo>
                      <a:pt x="0" y="59049"/>
                      <a:pt x="29851" y="88900"/>
                      <a:pt x="66675" y="88900"/>
                    </a:cubicBezTo>
                    <a:lnTo>
                      <a:pt x="100013" y="88900"/>
                    </a:lnTo>
                  </a:path>
                </a:pathLst>
              </a:custGeom>
              <a:noFill/>
              <a:ln w="22225">
                <a:solidFill>
                  <a:schemeClr val="accent1"/>
                </a:solidFill>
              </a:ln>
            </p:spPr>
          </p:sp>
          <p:sp>
            <p:nvSpPr>
              <p:cNvPr id="29" name="Freeform 29"/>
              <p:cNvSpPr/>
              <p:nvPr/>
            </p:nvSpPr>
            <p:spPr>
              <a:xfrm>
                <a:off x="8362950" y="2341563"/>
                <a:ext cx="100013" cy="77788"/>
              </a:xfrm>
              <a:custGeom>
                <a:avLst/>
                <a:gdLst/>
                <a:ahLst/>
                <a:cxnLst/>
                <a:rect l="l" t="t" r="r" b="b"/>
                <a:pathLst>
                  <a:path w="100013" h="77788">
                    <a:moveTo>
                      <a:pt x="0" y="66675"/>
                    </a:moveTo>
                    <a:cubicBezTo>
                      <a:pt x="0" y="29851"/>
                      <a:pt x="29851" y="0"/>
                      <a:pt x="66675" y="0"/>
                    </a:cubicBezTo>
                    <a:lnTo>
                      <a:pt x="100013" y="0"/>
                    </a:lnTo>
                    <a:lnTo>
                      <a:pt x="100013" y="11113"/>
                    </a:lnTo>
                    <a:cubicBezTo>
                      <a:pt x="100013" y="47936"/>
                      <a:pt x="70161" y="77788"/>
                      <a:pt x="33338" y="77788"/>
                    </a:cubicBezTo>
                    <a:lnTo>
                      <a:pt x="0" y="77788"/>
                    </a:lnTo>
                  </a:path>
                </a:pathLst>
              </a:custGeom>
              <a:noFill/>
              <a:ln w="22225">
                <a:solidFill>
                  <a:schemeClr val="accent1"/>
                </a:solidFill>
              </a:ln>
            </p:spPr>
          </p:sp>
          <p:sp>
            <p:nvSpPr>
              <p:cNvPr id="30" name="Freeform 30"/>
              <p:cNvSpPr/>
              <p:nvPr/>
            </p:nvSpPr>
            <p:spPr>
              <a:xfrm>
                <a:off x="8362950" y="2386013"/>
                <a:ext cx="9525" cy="66675"/>
              </a:xfrm>
              <a:custGeom>
                <a:avLst/>
                <a:gdLst/>
                <a:ahLst/>
                <a:cxnLst/>
                <a:rect l="l" t="t" r="r" b="b"/>
                <a:pathLst>
                  <a:path w="9525" h="66675">
                    <a:moveTo>
                      <a:pt x="0" y="66675"/>
                    </a:moveTo>
                    <a:lnTo>
                      <a:pt x="0" y="0"/>
                    </a:lnTo>
                  </a:path>
                </a:pathLst>
              </a:custGeom>
              <a:noFill/>
              <a:ln w="22225">
                <a:solidFill>
                  <a:schemeClr val="accent1"/>
                </a:solidFill>
              </a:ln>
            </p:spPr>
          </p:sp>
        </p:grpSp>
        <p:sp>
          <p:nvSpPr>
            <p:cNvPr id="32" name="TextBox 32"/>
            <p:cNvSpPr txBox="1"/>
            <p:nvPr/>
          </p:nvSpPr>
          <p:spPr>
            <a:xfrm>
              <a:off x="8582406" y="2301240"/>
              <a:ext cx="1548514" cy="352044"/>
            </a:xfrm>
            <a:prstGeom prst="rect">
              <a:avLst/>
            </a:prstGeom>
            <a:noFill/>
            <a:ln>
              <a:noFill/>
            </a:ln>
          </p:spPr>
          <p:txBody>
            <a:bodyPr wrap="none" lIns="0" tIns="0" rIns="0" bIns="0" anchor="t" anchorCtr="0">
              <a:spAutoFit/>
            </a:bodyPr>
            <a:lstStyle/>
            <a:p>
              <a:pPr algn="l"/>
              <a:r>
                <a:rPr lang="ko-KR" sz="1800" b="1" dirty="0">
                  <a:solidFill>
                    <a:schemeClr val="accent1"/>
                  </a:solidFill>
                  <a:latin typeface="+mn-lt"/>
                  <a:ea typeface="+mn-ea"/>
                  <a:cs typeface="+mn-cs"/>
                </a:rPr>
                <a:t>공유지의 지혜</a:t>
              </a:r>
            </a:p>
          </p:txBody>
        </p:sp>
        <p:sp>
          <p:nvSpPr>
            <p:cNvPr id="33" name="TextBox 33"/>
            <p:cNvSpPr txBox="1"/>
            <p:nvPr/>
          </p:nvSpPr>
          <p:spPr>
            <a:xfrm>
              <a:off x="8584692" y="2635568"/>
              <a:ext cx="2176386"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공유지를 오래 쓰고 나누는</a:t>
              </a:r>
            </a:p>
          </p:txBody>
        </p:sp>
        <p:sp>
          <p:nvSpPr>
            <p:cNvPr id="34" name="TextBox 34"/>
            <p:cNvSpPr txBox="1"/>
            <p:nvPr/>
          </p:nvSpPr>
          <p:spPr>
            <a:xfrm>
              <a:off x="8584692" y="2864168"/>
              <a:ext cx="1394917"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지혜가 쌓여 있다</a:t>
              </a:r>
            </a:p>
          </p:txBody>
        </p:sp>
      </p:grpSp>
      <p:grpSp>
        <p:nvGrpSpPr>
          <p:cNvPr id="38" name="footer"/>
          <p:cNvGrpSpPr/>
          <p:nvPr/>
        </p:nvGrpSpPr>
        <p:grpSpPr>
          <a:xfrm>
            <a:off x="604266" y="6401752"/>
            <a:ext cx="10983468" cy="205359"/>
            <a:chOff x="604266" y="6401752"/>
            <a:chExt cx="10983468" cy="205359"/>
          </a:xfrm>
        </p:grpSpPr>
        <p:sp>
          <p:nvSpPr>
            <p:cNvPr id="36" name="TextBox 36"/>
            <p:cNvSpPr txBox="1"/>
            <p:nvPr/>
          </p:nvSpPr>
          <p:spPr>
            <a:xfrm>
              <a:off x="604266" y="6401752"/>
              <a:ext cx="6373330" cy="205359"/>
            </a:xfrm>
            <a:prstGeom prst="rect">
              <a:avLst/>
            </a:prstGeom>
            <a:noFill/>
            <a:ln>
              <a:noFill/>
            </a:ln>
          </p:spPr>
          <p:txBody>
            <a:bodyPr wrap="none" lIns="0" tIns="0" rIns="0" bIns="0" anchor="t" anchorCtr="0">
              <a:spAutoFit/>
            </a:bodyPr>
            <a:lstStyle/>
            <a:p>
              <a:pPr algn="l"/>
              <a:r>
                <a:rPr lang="ko-KR" sz="1050" dirty="0">
                  <a:solidFill>
                    <a:srgbClr val="F4F1EA"/>
                  </a:solidFill>
                  <a:latin typeface="+mn-lt"/>
                  <a:ea typeface="+mn-ea"/>
                  <a:cs typeface="+mn-cs"/>
                </a:rPr>
                <a:t>출처: 제주해녀박물관 「해녀소개」, 유네스코(2016), 국가유산청 「해녀」 · 이미지: AI 생성 판화</a:t>
              </a:r>
            </a:p>
          </p:txBody>
        </p:sp>
        <p:sp>
          <p:nvSpPr>
            <p:cNvPr id="37" name="TextBox 37"/>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rgbClr val="F4F1EA"/>
                  </a:solidFill>
                  <a:latin typeface="+mn-lt"/>
                  <a:ea typeface="+mn-ea"/>
                  <a:cs typeface="+mn-cs"/>
                </a:rPr>
                <a:t>07 / 15</a:t>
              </a:r>
            </a:p>
          </p:txBody>
        </p:sp>
      </p:gr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594360" y="730568"/>
            <a:ext cx="10046208" cy="1255966"/>
            <a:chOff x="594360" y="730568"/>
            <a:chExt cx="10046208" cy="1255966"/>
          </a:xfrm>
        </p:grpSpPr>
        <p:sp>
          <p:nvSpPr>
            <p:cNvPr id="2" name="TextBox 2"/>
            <p:cNvSpPr txBox="1"/>
            <p:nvPr/>
          </p:nvSpPr>
          <p:spPr>
            <a:xfrm>
              <a:off x="602742" y="730568"/>
              <a:ext cx="1885607"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2 · 왜 인류의 유산인가</a:t>
              </a:r>
            </a:p>
          </p:txBody>
        </p:sp>
        <p:sp>
          <p:nvSpPr>
            <p:cNvPr id="3" name="TextBox 3"/>
            <p:cNvSpPr txBox="1"/>
            <p:nvPr/>
          </p:nvSpPr>
          <p:spPr>
            <a:xfrm>
              <a:off x="594360" y="1066800"/>
              <a:ext cx="10046208"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노래에서 어업 체계까지, 반세기 동안 여섯 번 지정됐다</a:t>
              </a:r>
            </a:p>
          </p:txBody>
        </p:sp>
        <p:sp>
          <p:nvSpPr>
            <p:cNvPr id="4" name="TextBox 4"/>
            <p:cNvSpPr txBox="1"/>
            <p:nvPr/>
          </p:nvSpPr>
          <p:spPr>
            <a:xfrm>
              <a:off x="600456" y="1634490"/>
              <a:ext cx="8096498" cy="352044"/>
            </a:xfrm>
            <a:prstGeom prst="rect">
              <a:avLst/>
            </a:prstGeom>
            <a:noFill/>
            <a:ln>
              <a:noFill/>
            </a:ln>
          </p:spPr>
          <p:txBody>
            <a:bodyPr wrap="none" lIns="0" tIns="0" rIns="0" bIns="0" anchor="t" anchorCtr="0">
              <a:spAutoFit/>
            </a:bodyPr>
            <a:lstStyle/>
            <a:p>
              <a:pPr algn="l"/>
              <a:r>
                <a:rPr lang="ko-KR" sz="1800" dirty="0">
                  <a:solidFill>
                    <a:schemeClr val="dk1"/>
                  </a:solidFill>
                  <a:latin typeface="+mn-lt"/>
                  <a:ea typeface="+mn-ea"/>
                  <a:cs typeface="+mn-cs"/>
                </a:rPr>
                <a:t xml:space="preserve">지정 대상은 노래와 도구에서 </a:t>
              </a:r>
              <a:r>
                <a:rPr lang="ko-KR" sz="1800" b="1" dirty="0">
                  <a:solidFill>
                    <a:schemeClr val="accent1"/>
                  </a:solidFill>
                  <a:latin typeface="+mn-lt"/>
                  <a:ea typeface="+mn-ea"/>
                  <a:cs typeface="+mn-cs"/>
                </a:rPr>
                <a:t>문화, 그리고 어업 체계 전체</a:t>
              </a:r>
              <a:r>
                <a:rPr lang="ko-KR" sz="1800" dirty="0">
                  <a:solidFill>
                    <a:schemeClr val="dk1"/>
                  </a:solidFill>
                  <a:latin typeface="+mn-lt"/>
                  <a:ea typeface="+mn-ea"/>
                  <a:cs typeface="+mn-cs"/>
                </a:rPr>
                <a:t>로 넓어졌습니다</a:t>
              </a:r>
            </a:p>
          </p:txBody>
        </p:sp>
      </p:grpSp>
      <p:grpSp>
        <p:nvGrpSpPr>
          <p:cNvPr id="51" name="heritage-timeline"/>
          <p:cNvGrpSpPr/>
          <p:nvPr/>
        </p:nvGrpSpPr>
        <p:grpSpPr>
          <a:xfrm>
            <a:off x="609600" y="2152650"/>
            <a:ext cx="10972800" cy="3629025"/>
            <a:chOff x="609600" y="2152650"/>
            <a:chExt cx="10972800" cy="3629025"/>
          </a:xfrm>
        </p:grpSpPr>
        <p:sp>
          <p:nvSpPr>
            <p:cNvPr id="6" name="Line 6"/>
            <p:cNvSpPr/>
            <p:nvPr/>
          </p:nvSpPr>
          <p:spPr>
            <a:xfrm>
              <a:off x="609600" y="2152650"/>
              <a:ext cx="10972800" cy="9525"/>
            </a:xfrm>
            <a:custGeom>
              <a:avLst/>
              <a:gdLst/>
              <a:ahLst/>
              <a:cxnLst/>
              <a:rect l="l" t="t" r="r" b="b"/>
              <a:pathLst>
                <a:path w="10972800" h="9525">
                  <a:moveTo>
                    <a:pt x="0" y="0"/>
                  </a:moveTo>
                  <a:lnTo>
                    <a:pt x="10972800" y="0"/>
                  </a:lnTo>
                </a:path>
              </a:pathLst>
            </a:custGeom>
            <a:noFill/>
            <a:ln w="19050">
              <a:solidFill>
                <a:schemeClr val="accent1"/>
              </a:solidFill>
            </a:ln>
          </p:spPr>
        </p:sp>
        <p:sp>
          <p:nvSpPr>
            <p:cNvPr id="7" name="Line 7"/>
            <p:cNvSpPr/>
            <p:nvPr/>
          </p:nvSpPr>
          <p:spPr>
            <a:xfrm>
              <a:off x="609600" y="2571750"/>
              <a:ext cx="10972800" cy="9525"/>
            </a:xfrm>
            <a:custGeom>
              <a:avLst/>
              <a:gdLst/>
              <a:ahLst/>
              <a:cxnLst/>
              <a:rect l="l" t="t" r="r" b="b"/>
              <a:pathLst>
                <a:path w="10972800" h="9525">
                  <a:moveTo>
                    <a:pt x="0" y="0"/>
                  </a:moveTo>
                  <a:lnTo>
                    <a:pt x="10972800" y="0"/>
                  </a:lnTo>
                </a:path>
              </a:pathLst>
            </a:custGeom>
            <a:noFill/>
            <a:ln w="14288">
              <a:solidFill>
                <a:schemeClr val="accent1"/>
              </a:solidFill>
            </a:ln>
          </p:spPr>
        </p:sp>
        <p:grpSp>
          <p:nvGrpSpPr>
            <p:cNvPr id="14" name="Group 14"/>
            <p:cNvGrpSpPr/>
            <p:nvPr/>
          </p:nvGrpSpPr>
          <p:grpSpPr>
            <a:xfrm>
              <a:off x="609600" y="3105150"/>
              <a:ext cx="10972800" cy="2676525"/>
              <a:chOff x="609600" y="3105150"/>
              <a:chExt cx="10972800" cy="2676525"/>
            </a:xfrm>
          </p:grpSpPr>
          <p:sp>
            <p:nvSpPr>
              <p:cNvPr id="8" name="Line 8"/>
              <p:cNvSpPr/>
              <p:nvPr/>
            </p:nvSpPr>
            <p:spPr>
              <a:xfrm>
                <a:off x="609600" y="310515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9" name="Line 9"/>
              <p:cNvSpPr/>
              <p:nvPr/>
            </p:nvSpPr>
            <p:spPr>
              <a:xfrm>
                <a:off x="609600" y="363855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10" name="Line 10"/>
              <p:cNvSpPr/>
              <p:nvPr/>
            </p:nvSpPr>
            <p:spPr>
              <a:xfrm>
                <a:off x="609600" y="417195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11" name="Line 11"/>
              <p:cNvSpPr/>
              <p:nvPr/>
            </p:nvSpPr>
            <p:spPr>
              <a:xfrm>
                <a:off x="609600" y="470535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12" name="Line 12"/>
              <p:cNvSpPr/>
              <p:nvPr/>
            </p:nvSpPr>
            <p:spPr>
              <a:xfrm>
                <a:off x="609600" y="5238750"/>
                <a:ext cx="10972800" cy="9525"/>
              </a:xfrm>
              <a:custGeom>
                <a:avLst/>
                <a:gdLst/>
                <a:ahLst/>
                <a:cxnLst/>
                <a:rect l="l" t="t" r="r" b="b"/>
                <a:pathLst>
                  <a:path w="10972800" h="9525">
                    <a:moveTo>
                      <a:pt x="0" y="0"/>
                    </a:moveTo>
                    <a:lnTo>
                      <a:pt x="10972800" y="0"/>
                    </a:lnTo>
                  </a:path>
                </a:pathLst>
              </a:custGeom>
              <a:noFill/>
              <a:ln w="9525">
                <a:solidFill>
                  <a:schemeClr val="accent6"/>
                </a:solidFill>
              </a:ln>
            </p:spPr>
          </p:sp>
          <p:sp>
            <p:nvSpPr>
              <p:cNvPr id="13" name="Line 13"/>
              <p:cNvSpPr/>
              <p:nvPr/>
            </p:nvSpPr>
            <p:spPr>
              <a:xfrm>
                <a:off x="609600" y="5772150"/>
                <a:ext cx="10972800" cy="9525"/>
              </a:xfrm>
              <a:custGeom>
                <a:avLst/>
                <a:gdLst/>
                <a:ahLst/>
                <a:cxnLst/>
                <a:rect l="l" t="t" r="r" b="b"/>
                <a:pathLst>
                  <a:path w="10972800" h="9525">
                    <a:moveTo>
                      <a:pt x="0" y="0"/>
                    </a:moveTo>
                    <a:lnTo>
                      <a:pt x="10972800" y="0"/>
                    </a:lnTo>
                  </a:path>
                </a:pathLst>
              </a:custGeom>
              <a:noFill/>
              <a:ln w="9525">
                <a:solidFill>
                  <a:schemeClr val="accent6"/>
                </a:solidFill>
              </a:ln>
            </p:spPr>
          </p:sp>
        </p:grpSp>
        <p:grpSp>
          <p:nvGrpSpPr>
            <p:cNvPr id="19" name="Group 19"/>
            <p:cNvGrpSpPr/>
            <p:nvPr/>
          </p:nvGrpSpPr>
          <p:grpSpPr>
            <a:xfrm>
              <a:off x="717042" y="2273618"/>
              <a:ext cx="9902190" cy="264033"/>
              <a:chOff x="717042" y="2273618"/>
              <a:chExt cx="9902190" cy="264033"/>
            </a:xfrm>
          </p:grpSpPr>
          <p:sp>
            <p:nvSpPr>
              <p:cNvPr id="15" name="TextBox 15"/>
              <p:cNvSpPr txBox="1"/>
              <p:nvPr/>
            </p:nvSpPr>
            <p:spPr>
              <a:xfrm>
                <a:off x="717042" y="2273618"/>
                <a:ext cx="377190" cy="264033"/>
              </a:xfrm>
              <a:prstGeom prst="rect">
                <a:avLst/>
              </a:prstGeom>
              <a:noFill/>
              <a:ln>
                <a:noFill/>
              </a:ln>
            </p:spPr>
            <p:txBody>
              <a:bodyPr wrap="none" lIns="0" tIns="0" rIns="0" bIns="0" anchor="t" anchorCtr="0">
                <a:spAutoFit/>
              </a:bodyPr>
              <a:lstStyle/>
              <a:p>
                <a:pPr algn="l"/>
                <a:r>
                  <a:rPr lang="ko-KR" sz="1350" b="1" dirty="0">
                    <a:solidFill>
                      <a:schemeClr val="accent1"/>
                    </a:solidFill>
                    <a:latin typeface="+mn-lt"/>
                    <a:ea typeface="+mn-ea"/>
                    <a:cs typeface="+mn-cs"/>
                  </a:rPr>
                  <a:t>연도</a:t>
                </a:r>
              </a:p>
            </p:txBody>
          </p:sp>
          <p:sp>
            <p:nvSpPr>
              <p:cNvPr id="16" name="TextBox 16"/>
              <p:cNvSpPr txBox="1"/>
              <p:nvPr/>
            </p:nvSpPr>
            <p:spPr>
              <a:xfrm>
                <a:off x="1707642" y="2273618"/>
                <a:ext cx="377190" cy="264033"/>
              </a:xfrm>
              <a:prstGeom prst="rect">
                <a:avLst/>
              </a:prstGeom>
              <a:noFill/>
              <a:ln>
                <a:noFill/>
              </a:ln>
            </p:spPr>
            <p:txBody>
              <a:bodyPr wrap="none" lIns="0" tIns="0" rIns="0" bIns="0" anchor="t" anchorCtr="0">
                <a:spAutoFit/>
              </a:bodyPr>
              <a:lstStyle/>
              <a:p>
                <a:pPr algn="l"/>
                <a:r>
                  <a:rPr lang="ko-KR" sz="1350" b="1" dirty="0">
                    <a:solidFill>
                      <a:schemeClr val="accent1"/>
                    </a:solidFill>
                    <a:latin typeface="+mn-lt"/>
                    <a:ea typeface="+mn-ea"/>
                    <a:cs typeface="+mn-cs"/>
                  </a:rPr>
                  <a:t>대상</a:t>
                </a:r>
              </a:p>
            </p:txBody>
          </p:sp>
          <p:sp>
            <p:nvSpPr>
              <p:cNvPr id="17" name="TextBox 17"/>
              <p:cNvSpPr txBox="1"/>
              <p:nvPr/>
            </p:nvSpPr>
            <p:spPr>
              <a:xfrm>
                <a:off x="5060442" y="2273618"/>
                <a:ext cx="377190" cy="264033"/>
              </a:xfrm>
              <a:prstGeom prst="rect">
                <a:avLst/>
              </a:prstGeom>
              <a:noFill/>
              <a:ln>
                <a:noFill/>
              </a:ln>
            </p:spPr>
            <p:txBody>
              <a:bodyPr wrap="none" lIns="0" tIns="0" rIns="0" bIns="0" anchor="t" anchorCtr="0">
                <a:spAutoFit/>
              </a:bodyPr>
              <a:lstStyle/>
              <a:p>
                <a:pPr algn="l"/>
                <a:r>
                  <a:rPr lang="ko-KR" sz="1350" b="1" dirty="0">
                    <a:solidFill>
                      <a:schemeClr val="accent1"/>
                    </a:solidFill>
                    <a:latin typeface="+mn-lt"/>
                    <a:ea typeface="+mn-ea"/>
                    <a:cs typeface="+mn-cs"/>
                  </a:rPr>
                  <a:t>지정</a:t>
                </a:r>
              </a:p>
            </p:txBody>
          </p:sp>
          <p:sp>
            <p:nvSpPr>
              <p:cNvPr id="18" name="TextBox 18"/>
              <p:cNvSpPr txBox="1"/>
              <p:nvPr/>
            </p:nvSpPr>
            <p:spPr>
              <a:xfrm>
                <a:off x="10242042" y="2273618"/>
                <a:ext cx="377190" cy="264033"/>
              </a:xfrm>
              <a:prstGeom prst="rect">
                <a:avLst/>
              </a:prstGeom>
              <a:noFill/>
              <a:ln>
                <a:noFill/>
              </a:ln>
            </p:spPr>
            <p:txBody>
              <a:bodyPr wrap="none" lIns="0" tIns="0" rIns="0" bIns="0" anchor="t" anchorCtr="0">
                <a:spAutoFit/>
              </a:bodyPr>
              <a:lstStyle/>
              <a:p>
                <a:pPr algn="l"/>
                <a:r>
                  <a:rPr lang="ko-KR" sz="1350" b="1" dirty="0">
                    <a:solidFill>
                      <a:schemeClr val="accent1"/>
                    </a:solidFill>
                    <a:latin typeface="+mn-lt"/>
                    <a:ea typeface="+mn-ea"/>
                    <a:cs typeface="+mn-cs"/>
                  </a:rPr>
                  <a:t>범위</a:t>
                </a:r>
              </a:p>
            </p:txBody>
          </p:sp>
        </p:grpSp>
        <p:grpSp>
          <p:nvGrpSpPr>
            <p:cNvPr id="50" name="Group 50"/>
            <p:cNvGrpSpPr/>
            <p:nvPr/>
          </p:nvGrpSpPr>
          <p:grpSpPr>
            <a:xfrm>
              <a:off x="715518" y="2736532"/>
              <a:ext cx="9986010" cy="2989707"/>
              <a:chOff x="715518" y="2736532"/>
              <a:chExt cx="9986010" cy="2989707"/>
            </a:xfrm>
          </p:grpSpPr>
          <p:grpSp>
            <p:nvGrpSpPr>
              <p:cNvPr id="24" name="Group 24"/>
              <p:cNvGrpSpPr/>
              <p:nvPr/>
            </p:nvGrpSpPr>
            <p:grpSpPr>
              <a:xfrm>
                <a:off x="715518" y="2736532"/>
                <a:ext cx="9763887" cy="322707"/>
                <a:chOff x="715518" y="2736532"/>
                <a:chExt cx="9763887" cy="322707"/>
              </a:xfrm>
            </p:grpSpPr>
            <p:sp>
              <p:nvSpPr>
                <p:cNvPr id="20" name="TextBox 20"/>
                <p:cNvSpPr txBox="1"/>
                <p:nvPr/>
              </p:nvSpPr>
              <p:spPr>
                <a:xfrm>
                  <a:off x="715518" y="2736532"/>
                  <a:ext cx="529868"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1971</a:t>
                  </a:r>
                </a:p>
              </p:txBody>
            </p:sp>
            <p:sp>
              <p:nvSpPr>
                <p:cNvPr id="21" name="TextBox 21"/>
                <p:cNvSpPr txBox="1"/>
                <p:nvPr/>
              </p:nvSpPr>
              <p:spPr>
                <a:xfrm>
                  <a:off x="1706118" y="2736532"/>
                  <a:ext cx="905256"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해녀노래</a:t>
                  </a:r>
                </a:p>
              </p:txBody>
            </p:sp>
            <p:sp>
              <p:nvSpPr>
                <p:cNvPr id="22" name="TextBox 22"/>
                <p:cNvSpPr txBox="1"/>
                <p:nvPr/>
              </p:nvSpPr>
              <p:spPr>
                <a:xfrm>
                  <a:off x="5058918" y="2736532"/>
                  <a:ext cx="3381927"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제주특별자치도 무형문화재 제1호</a:t>
                  </a:r>
                </a:p>
              </p:txBody>
            </p:sp>
            <p:sp>
              <p:nvSpPr>
                <p:cNvPr id="23" name="TextBox 23"/>
                <p:cNvSpPr txBox="1"/>
                <p:nvPr/>
              </p:nvSpPr>
              <p:spPr>
                <a:xfrm>
                  <a:off x="10240518" y="2736532"/>
                  <a:ext cx="238887" cy="322707"/>
                </a:xfrm>
                <a:prstGeom prst="rect">
                  <a:avLst/>
                </a:prstGeom>
                <a:noFill/>
                <a:ln>
                  <a:noFill/>
                </a:ln>
              </p:spPr>
              <p:txBody>
                <a:bodyPr wrap="none" lIns="0" tIns="0" rIns="0" bIns="0" anchor="t" anchorCtr="0">
                  <a:spAutoFit/>
                </a:bodyPr>
                <a:lstStyle/>
                <a:p>
                  <a:pPr algn="l"/>
                  <a:r>
                    <a:rPr lang="ko-KR" sz="1650" dirty="0">
                      <a:solidFill>
                        <a:schemeClr val="accent5"/>
                      </a:solidFill>
                      <a:latin typeface="+mn-lt"/>
                      <a:ea typeface="+mn-ea"/>
                      <a:cs typeface="+mn-cs"/>
                    </a:rPr>
                    <a:t>도</a:t>
                  </a:r>
                </a:p>
              </p:txBody>
            </p:sp>
          </p:grpSp>
          <p:grpSp>
            <p:nvGrpSpPr>
              <p:cNvPr id="29" name="Group 29"/>
              <p:cNvGrpSpPr/>
              <p:nvPr/>
            </p:nvGrpSpPr>
            <p:grpSpPr>
              <a:xfrm>
                <a:off x="715518" y="3269932"/>
                <a:ext cx="9763887" cy="322707"/>
                <a:chOff x="715518" y="3269932"/>
                <a:chExt cx="9763887" cy="322707"/>
              </a:xfrm>
            </p:grpSpPr>
            <p:sp>
              <p:nvSpPr>
                <p:cNvPr id="25" name="TextBox 25"/>
                <p:cNvSpPr txBox="1"/>
                <p:nvPr/>
              </p:nvSpPr>
              <p:spPr>
                <a:xfrm>
                  <a:off x="715518" y="3269932"/>
                  <a:ext cx="529868"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2008</a:t>
                  </a:r>
                </a:p>
              </p:txBody>
            </p:sp>
            <p:sp>
              <p:nvSpPr>
                <p:cNvPr id="26" name="TextBox 26"/>
                <p:cNvSpPr txBox="1"/>
                <p:nvPr/>
              </p:nvSpPr>
              <p:spPr>
                <a:xfrm>
                  <a:off x="1706118" y="3269932"/>
                  <a:ext cx="2815514"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제주해녀의 물옷과 물질도구</a:t>
                  </a:r>
                </a:p>
              </p:txBody>
            </p:sp>
            <p:sp>
              <p:nvSpPr>
                <p:cNvPr id="27" name="TextBox 27"/>
                <p:cNvSpPr txBox="1"/>
                <p:nvPr/>
              </p:nvSpPr>
              <p:spPr>
                <a:xfrm>
                  <a:off x="5058918" y="3269932"/>
                  <a:ext cx="3504095"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제주특별자치도 민속문화재 제10호</a:t>
                  </a:r>
                </a:p>
              </p:txBody>
            </p:sp>
            <p:sp>
              <p:nvSpPr>
                <p:cNvPr id="28" name="TextBox 28"/>
                <p:cNvSpPr txBox="1"/>
                <p:nvPr/>
              </p:nvSpPr>
              <p:spPr>
                <a:xfrm>
                  <a:off x="10240518" y="3269932"/>
                  <a:ext cx="238887" cy="322707"/>
                </a:xfrm>
                <a:prstGeom prst="rect">
                  <a:avLst/>
                </a:prstGeom>
                <a:noFill/>
                <a:ln>
                  <a:noFill/>
                </a:ln>
              </p:spPr>
              <p:txBody>
                <a:bodyPr wrap="none" lIns="0" tIns="0" rIns="0" bIns="0" anchor="t" anchorCtr="0">
                  <a:spAutoFit/>
                </a:bodyPr>
                <a:lstStyle/>
                <a:p>
                  <a:pPr algn="l"/>
                  <a:r>
                    <a:rPr lang="ko-KR" sz="1650" dirty="0">
                      <a:solidFill>
                        <a:schemeClr val="accent5"/>
                      </a:solidFill>
                      <a:latin typeface="+mn-lt"/>
                      <a:ea typeface="+mn-ea"/>
                      <a:cs typeface="+mn-cs"/>
                    </a:rPr>
                    <a:t>도</a:t>
                  </a:r>
                </a:p>
              </p:txBody>
            </p:sp>
          </p:grpSp>
          <p:grpSp>
            <p:nvGrpSpPr>
              <p:cNvPr id="34" name="Group 34"/>
              <p:cNvGrpSpPr/>
              <p:nvPr/>
            </p:nvGrpSpPr>
            <p:grpSpPr>
              <a:xfrm>
                <a:off x="715518" y="3803332"/>
                <a:ext cx="9986010" cy="322707"/>
                <a:chOff x="715518" y="3803332"/>
                <a:chExt cx="9986010" cy="322707"/>
              </a:xfrm>
            </p:grpSpPr>
            <p:sp>
              <p:nvSpPr>
                <p:cNvPr id="30" name="TextBox 30"/>
                <p:cNvSpPr txBox="1"/>
                <p:nvPr/>
              </p:nvSpPr>
              <p:spPr>
                <a:xfrm>
                  <a:off x="715518" y="3803332"/>
                  <a:ext cx="529868"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2015</a:t>
                  </a:r>
                </a:p>
              </p:txBody>
            </p:sp>
            <p:sp>
              <p:nvSpPr>
                <p:cNvPr id="31" name="TextBox 31"/>
                <p:cNvSpPr txBox="1"/>
                <p:nvPr/>
              </p:nvSpPr>
              <p:spPr>
                <a:xfrm>
                  <a:off x="1706118" y="3803332"/>
                  <a:ext cx="1349502"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제주해녀어업</a:t>
                  </a:r>
                </a:p>
              </p:txBody>
            </p:sp>
            <p:sp>
              <p:nvSpPr>
                <p:cNvPr id="32" name="TextBox 32"/>
                <p:cNvSpPr txBox="1"/>
                <p:nvPr/>
              </p:nvSpPr>
              <p:spPr>
                <a:xfrm>
                  <a:off x="5058918" y="3803332"/>
                  <a:ext cx="2426799"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국가중요어업유산 제1호</a:t>
                  </a:r>
                </a:p>
              </p:txBody>
            </p:sp>
            <p:sp>
              <p:nvSpPr>
                <p:cNvPr id="33" name="TextBox 33"/>
                <p:cNvSpPr txBox="1"/>
                <p:nvPr/>
              </p:nvSpPr>
              <p:spPr>
                <a:xfrm>
                  <a:off x="10240518" y="3803332"/>
                  <a:ext cx="461010"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국가</a:t>
                  </a:r>
                </a:p>
              </p:txBody>
            </p:sp>
          </p:grpSp>
          <p:grpSp>
            <p:nvGrpSpPr>
              <p:cNvPr id="39" name="Group 39"/>
              <p:cNvGrpSpPr/>
              <p:nvPr/>
            </p:nvGrpSpPr>
            <p:grpSpPr>
              <a:xfrm>
                <a:off x="715518" y="4336732"/>
                <a:ext cx="9986010" cy="322707"/>
                <a:chOff x="715518" y="4336732"/>
                <a:chExt cx="9986010" cy="322707"/>
              </a:xfrm>
            </p:grpSpPr>
            <p:sp>
              <p:nvSpPr>
                <p:cNvPr id="35" name="TextBox 35"/>
                <p:cNvSpPr txBox="1"/>
                <p:nvPr/>
              </p:nvSpPr>
              <p:spPr>
                <a:xfrm>
                  <a:off x="715518" y="4336732"/>
                  <a:ext cx="529868"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2016</a:t>
                  </a:r>
                </a:p>
              </p:txBody>
            </p:sp>
            <p:sp>
              <p:nvSpPr>
                <p:cNvPr id="36" name="TextBox 36"/>
                <p:cNvSpPr txBox="1"/>
                <p:nvPr/>
              </p:nvSpPr>
              <p:spPr>
                <a:xfrm>
                  <a:off x="1706118" y="4336732"/>
                  <a:ext cx="1349502"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제주해녀문화</a:t>
                  </a:r>
                </a:p>
              </p:txBody>
            </p:sp>
            <p:sp>
              <p:nvSpPr>
                <p:cNvPr id="37" name="TextBox 37"/>
                <p:cNvSpPr txBox="1"/>
                <p:nvPr/>
              </p:nvSpPr>
              <p:spPr>
                <a:xfrm>
                  <a:off x="5058918" y="4336732"/>
                  <a:ext cx="2748877"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유네스코 인류무형문화유산</a:t>
                  </a:r>
                </a:p>
              </p:txBody>
            </p:sp>
            <p:sp>
              <p:nvSpPr>
                <p:cNvPr id="38" name="TextBox 38"/>
                <p:cNvSpPr txBox="1"/>
                <p:nvPr/>
              </p:nvSpPr>
              <p:spPr>
                <a:xfrm>
                  <a:off x="10240518" y="4336732"/>
                  <a:ext cx="461010" cy="322707"/>
                </a:xfrm>
                <a:prstGeom prst="rect">
                  <a:avLst/>
                </a:prstGeom>
                <a:noFill/>
                <a:ln>
                  <a:noFill/>
                </a:ln>
              </p:spPr>
              <p:txBody>
                <a:bodyPr wrap="none" lIns="0" tIns="0" rIns="0" bIns="0" anchor="t" anchorCtr="0">
                  <a:spAutoFit/>
                </a:bodyPr>
                <a:lstStyle/>
                <a:p>
                  <a:pPr algn="l"/>
                  <a:r>
                    <a:rPr lang="ko-KR" sz="1650" b="1" dirty="0">
                      <a:solidFill>
                        <a:schemeClr val="accent2"/>
                      </a:solidFill>
                      <a:latin typeface="+mn-lt"/>
                      <a:ea typeface="+mn-ea"/>
                      <a:cs typeface="+mn-cs"/>
                    </a:rPr>
                    <a:t>세계</a:t>
                  </a:r>
                </a:p>
              </p:txBody>
            </p:sp>
          </p:grpSp>
          <p:grpSp>
            <p:nvGrpSpPr>
              <p:cNvPr id="44" name="Group 44"/>
              <p:cNvGrpSpPr/>
              <p:nvPr/>
            </p:nvGrpSpPr>
            <p:grpSpPr>
              <a:xfrm>
                <a:off x="715518" y="4870132"/>
                <a:ext cx="9986010" cy="322707"/>
                <a:chOff x="715518" y="4870132"/>
                <a:chExt cx="9986010" cy="322707"/>
              </a:xfrm>
            </p:grpSpPr>
            <p:sp>
              <p:nvSpPr>
                <p:cNvPr id="40" name="TextBox 40"/>
                <p:cNvSpPr txBox="1"/>
                <p:nvPr/>
              </p:nvSpPr>
              <p:spPr>
                <a:xfrm>
                  <a:off x="715518" y="4870132"/>
                  <a:ext cx="529868"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2017</a:t>
                  </a:r>
                </a:p>
              </p:txBody>
            </p:sp>
            <p:sp>
              <p:nvSpPr>
                <p:cNvPr id="41" name="TextBox 41"/>
                <p:cNvSpPr txBox="1"/>
                <p:nvPr/>
              </p:nvSpPr>
              <p:spPr>
                <a:xfrm>
                  <a:off x="1706118" y="4870132"/>
                  <a:ext cx="461010"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해녀</a:t>
                  </a:r>
                </a:p>
              </p:txBody>
            </p:sp>
            <p:sp>
              <p:nvSpPr>
                <p:cNvPr id="42" name="TextBox 42"/>
                <p:cNvSpPr txBox="1"/>
                <p:nvPr/>
              </p:nvSpPr>
              <p:spPr>
                <a:xfrm>
                  <a:off x="5058918" y="4870132"/>
                  <a:ext cx="4536967"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국가무형유산(당시 국가무형문화재 제132호)</a:t>
                  </a:r>
                </a:p>
              </p:txBody>
            </p:sp>
            <p:sp>
              <p:nvSpPr>
                <p:cNvPr id="43" name="TextBox 43"/>
                <p:cNvSpPr txBox="1"/>
                <p:nvPr/>
              </p:nvSpPr>
              <p:spPr>
                <a:xfrm>
                  <a:off x="10240518" y="4870132"/>
                  <a:ext cx="461010"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국가</a:t>
                  </a:r>
                </a:p>
              </p:txBody>
            </p:sp>
          </p:grpSp>
          <p:grpSp>
            <p:nvGrpSpPr>
              <p:cNvPr id="49" name="Group 49"/>
              <p:cNvGrpSpPr/>
              <p:nvPr/>
            </p:nvGrpSpPr>
            <p:grpSpPr>
              <a:xfrm>
                <a:off x="715518" y="5403532"/>
                <a:ext cx="9986010" cy="322707"/>
                <a:chOff x="715518" y="5403532"/>
                <a:chExt cx="9986010" cy="322707"/>
              </a:xfrm>
            </p:grpSpPr>
            <p:sp>
              <p:nvSpPr>
                <p:cNvPr id="45" name="TextBox 45"/>
                <p:cNvSpPr txBox="1"/>
                <p:nvPr/>
              </p:nvSpPr>
              <p:spPr>
                <a:xfrm>
                  <a:off x="715518" y="5403532"/>
                  <a:ext cx="529868"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2023</a:t>
                  </a:r>
                </a:p>
              </p:txBody>
            </p:sp>
            <p:sp>
              <p:nvSpPr>
                <p:cNvPr id="46" name="TextBox 46"/>
                <p:cNvSpPr txBox="1"/>
                <p:nvPr/>
              </p:nvSpPr>
              <p:spPr>
                <a:xfrm>
                  <a:off x="1706118" y="5403532"/>
                  <a:ext cx="2082508"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제주 해녀어업시스템</a:t>
                  </a:r>
                </a:p>
              </p:txBody>
            </p:sp>
            <p:sp>
              <p:nvSpPr>
                <p:cNvPr id="47" name="TextBox 47"/>
                <p:cNvSpPr txBox="1"/>
                <p:nvPr/>
              </p:nvSpPr>
              <p:spPr>
                <a:xfrm>
                  <a:off x="5058918" y="5403532"/>
                  <a:ext cx="3143250"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FAO 세계중요농업유산(GIAHS)</a:t>
                  </a:r>
                </a:p>
              </p:txBody>
            </p:sp>
            <p:sp>
              <p:nvSpPr>
                <p:cNvPr id="48" name="TextBox 48"/>
                <p:cNvSpPr txBox="1"/>
                <p:nvPr/>
              </p:nvSpPr>
              <p:spPr>
                <a:xfrm>
                  <a:off x="10240518" y="5403532"/>
                  <a:ext cx="461010" cy="322707"/>
                </a:xfrm>
                <a:prstGeom prst="rect">
                  <a:avLst/>
                </a:prstGeom>
                <a:noFill/>
                <a:ln>
                  <a:noFill/>
                </a:ln>
              </p:spPr>
              <p:txBody>
                <a:bodyPr wrap="none" lIns="0" tIns="0" rIns="0" bIns="0" anchor="t" anchorCtr="0">
                  <a:spAutoFit/>
                </a:bodyPr>
                <a:lstStyle/>
                <a:p>
                  <a:pPr algn="l"/>
                  <a:r>
                    <a:rPr lang="ko-KR" sz="1650" b="1" dirty="0">
                      <a:solidFill>
                        <a:schemeClr val="accent2"/>
                      </a:solidFill>
                      <a:latin typeface="+mn-lt"/>
                      <a:ea typeface="+mn-ea"/>
                      <a:cs typeface="+mn-cs"/>
                    </a:rPr>
                    <a:t>세계</a:t>
                  </a:r>
                </a:p>
              </p:txBody>
            </p:sp>
          </p:grpSp>
        </p:grpSp>
      </p:grpSp>
      <p:grpSp>
        <p:nvGrpSpPr>
          <p:cNvPr id="53" name="scope-legend"/>
          <p:cNvGrpSpPr/>
          <p:nvPr/>
        </p:nvGrpSpPr>
        <p:grpSpPr>
          <a:xfrm>
            <a:off x="602742" y="5950268"/>
            <a:ext cx="6356337" cy="264033"/>
            <a:chOff x="602742" y="5950268"/>
            <a:chExt cx="6356337" cy="264033"/>
          </a:xfrm>
        </p:grpSpPr>
        <p:sp>
          <p:nvSpPr>
            <p:cNvPr id="52" name="TextBox 52"/>
            <p:cNvSpPr txBox="1"/>
            <p:nvPr/>
          </p:nvSpPr>
          <p:spPr>
            <a:xfrm>
              <a:off x="602742" y="5950268"/>
              <a:ext cx="6356337"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 xml:space="preserve">범위 — 도: 제주특별자치도 지정 · 국가: 대한민국 지정 · </a:t>
              </a:r>
              <a:r>
                <a:rPr lang="ko-KR" sz="1350" b="1" dirty="0">
                  <a:solidFill>
                    <a:schemeClr val="accent2"/>
                  </a:solidFill>
                  <a:latin typeface="+mn-lt"/>
                  <a:ea typeface="+mn-ea"/>
                  <a:cs typeface="+mn-cs"/>
                </a:rPr>
                <a:t>세계</a:t>
              </a:r>
              <a:r>
                <a:rPr lang="ko-KR" sz="1350" dirty="0">
                  <a:solidFill>
                    <a:schemeClr val="accent5"/>
                  </a:solidFill>
                  <a:latin typeface="+mn-lt"/>
                  <a:ea typeface="+mn-ea"/>
                  <a:cs typeface="+mn-cs"/>
                </a:rPr>
                <a:t>: 국제기구 지정</a:t>
              </a:r>
            </a:p>
          </p:txBody>
        </p:sp>
      </p:grpSp>
      <p:grpSp>
        <p:nvGrpSpPr>
          <p:cNvPr id="56" name="footer"/>
          <p:cNvGrpSpPr/>
          <p:nvPr/>
        </p:nvGrpSpPr>
        <p:grpSpPr>
          <a:xfrm>
            <a:off x="604266" y="6401752"/>
            <a:ext cx="10983468" cy="205359"/>
            <a:chOff x="604266" y="6401752"/>
            <a:chExt cx="10983468" cy="205359"/>
          </a:xfrm>
        </p:grpSpPr>
        <p:sp>
          <p:nvSpPr>
            <p:cNvPr id="54" name="TextBox 54"/>
            <p:cNvSpPr txBox="1"/>
            <p:nvPr/>
          </p:nvSpPr>
          <p:spPr>
            <a:xfrm>
              <a:off x="604266" y="6401752"/>
              <a:ext cx="7930058"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출처: 제주해녀박물관 「해녀소개 · 문화재 지정 현황」, 국가유산청 국가유산포털 「해녀」, 유네스코(2016), FAO(2023)</a:t>
              </a:r>
            </a:p>
          </p:txBody>
        </p:sp>
        <p:sp>
          <p:nvSpPr>
            <p:cNvPr id="55" name="TextBox 55"/>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08 / 15</a:t>
              </a:r>
            </a:p>
          </p:txBody>
        </p:sp>
      </p:gr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header"/>
          <p:cNvGrpSpPr/>
          <p:nvPr/>
        </p:nvGrpSpPr>
        <p:grpSpPr>
          <a:xfrm>
            <a:off x="594360" y="730568"/>
            <a:ext cx="8522208" cy="922972"/>
            <a:chOff x="594360" y="730568"/>
            <a:chExt cx="8522208" cy="922972"/>
          </a:xfrm>
        </p:grpSpPr>
        <p:sp>
          <p:nvSpPr>
            <p:cNvPr id="2" name="TextBox 2"/>
            <p:cNvSpPr txBox="1"/>
            <p:nvPr/>
          </p:nvSpPr>
          <p:spPr>
            <a:xfrm>
              <a:off x="602742" y="730568"/>
              <a:ext cx="1885607"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2 · 왜 인류의 유산인가</a:t>
              </a:r>
            </a:p>
          </p:txBody>
        </p:sp>
        <p:sp>
          <p:nvSpPr>
            <p:cNvPr id="3" name="TextBox 3"/>
            <p:cNvSpPr txBox="1"/>
            <p:nvPr/>
          </p:nvSpPr>
          <p:spPr>
            <a:xfrm>
              <a:off x="594360" y="1066800"/>
              <a:ext cx="8522208"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유네스코와 FAO가 본 것은 기술보다 공동체다</a:t>
              </a:r>
            </a:p>
          </p:txBody>
        </p:sp>
      </p:grpSp>
      <p:grpSp>
        <p:nvGrpSpPr>
          <p:cNvPr id="6" name="unesco-label"/>
          <p:cNvGrpSpPr/>
          <p:nvPr/>
        </p:nvGrpSpPr>
        <p:grpSpPr>
          <a:xfrm>
            <a:off x="4707941" y="1721168"/>
            <a:ext cx="2776118" cy="264033"/>
            <a:chOff x="4707941" y="1721168"/>
            <a:chExt cx="2776118" cy="264033"/>
          </a:xfrm>
        </p:grpSpPr>
        <p:sp>
          <p:nvSpPr>
            <p:cNvPr id="5" name="TextBox 5"/>
            <p:cNvSpPr txBox="1"/>
            <p:nvPr/>
          </p:nvSpPr>
          <p:spPr>
            <a:xfrm>
              <a:off x="4707941" y="1721168"/>
              <a:ext cx="2776118" cy="264033"/>
            </a:xfrm>
            <a:prstGeom prst="rect">
              <a:avLst/>
            </a:prstGeom>
            <a:noFill/>
            <a:ln>
              <a:noFill/>
            </a:ln>
          </p:spPr>
          <p:txBody>
            <a:bodyPr wrap="none" lIns="0" tIns="0" rIns="0" bIns="0" anchor="t" anchorCtr="0">
              <a:spAutoFit/>
            </a:bodyPr>
            <a:lstStyle/>
            <a:p>
              <a:pPr algn="ctr"/>
              <a:r>
                <a:rPr lang="ko-KR" sz="1350" dirty="0">
                  <a:solidFill>
                    <a:schemeClr val="accent3"/>
                  </a:solidFill>
                  <a:latin typeface="+mn-lt"/>
                  <a:ea typeface="+mn-ea"/>
                  <a:cs typeface="+mn-cs"/>
                </a:rPr>
                <a:t>유네스코가 평가한 세 가지(2016)</a:t>
              </a:r>
            </a:p>
          </p:txBody>
        </p:sp>
      </p:grpSp>
      <p:sp>
        <p:nvSpPr>
          <p:cNvPr id="7" name="Freeform 7"/>
          <p:cNvSpPr/>
          <p:nvPr/>
        </p:nvSpPr>
        <p:spPr>
          <a:xfrm rot="5400000">
            <a:off x="5981700" y="-3409950"/>
            <a:ext cx="228600" cy="10972800"/>
          </a:xfrm>
          <a:prstGeom prst="leftBrace">
            <a:avLst/>
          </a:prstGeom>
          <a:noFill/>
          <a:ln w="14288">
            <a:solidFill>
              <a:schemeClr val="accent3"/>
            </a:solidFill>
          </a:ln>
        </p:spPr>
      </p:sp>
      <p:grpSp>
        <p:nvGrpSpPr>
          <p:cNvPr id="16" name="reason-women"/>
          <p:cNvGrpSpPr/>
          <p:nvPr/>
        </p:nvGrpSpPr>
        <p:grpSpPr>
          <a:xfrm>
            <a:off x="598932" y="2447842"/>
            <a:ext cx="2884437" cy="1354347"/>
            <a:chOff x="598932" y="2447842"/>
            <a:chExt cx="2884437" cy="1354347"/>
          </a:xfrm>
        </p:grpSpPr>
        <p:grpSp>
          <p:nvGrpSpPr>
            <p:cNvPr id="12" name="Group 12"/>
            <p:cNvGrpSpPr/>
            <p:nvPr/>
          </p:nvGrpSpPr>
          <p:grpSpPr>
            <a:xfrm>
              <a:off x="643302" y="2447842"/>
              <a:ext cx="237165" cy="206458"/>
              <a:chOff x="643302" y="2447842"/>
              <a:chExt cx="237165" cy="206458"/>
            </a:xfrm>
          </p:grpSpPr>
          <p:sp>
            <p:nvSpPr>
              <p:cNvPr id="8" name="Freeform 8"/>
              <p:cNvSpPr/>
              <p:nvPr/>
            </p:nvSpPr>
            <p:spPr>
              <a:xfrm>
                <a:off x="643302" y="2447842"/>
                <a:ext cx="237165" cy="206458"/>
              </a:xfrm>
              <a:custGeom>
                <a:avLst/>
                <a:gdLst/>
                <a:ahLst/>
                <a:cxnLst/>
                <a:rect l="l" t="t" r="r" b="b"/>
                <a:pathLst>
                  <a:path w="237165" h="206458">
                    <a:moveTo>
                      <a:pt x="213947" y="112122"/>
                    </a:moveTo>
                    <a:lnTo>
                      <a:pt x="118697" y="206458"/>
                    </a:lnTo>
                    <a:lnTo>
                      <a:pt x="23448" y="112122"/>
                    </a:lnTo>
                    <a:cubicBezTo>
                      <a:pt x="6319" y="95455"/>
                      <a:pt x="0" y="70581"/>
                      <a:pt x="7096" y="47759"/>
                    </a:cubicBezTo>
                    <a:cubicBezTo>
                      <a:pt x="14192" y="24937"/>
                      <a:pt x="33502" y="8033"/>
                      <a:pt x="57061" y="4016"/>
                    </a:cubicBezTo>
                    <a:cubicBezTo>
                      <a:pt x="80621" y="0"/>
                      <a:pt x="104441" y="9552"/>
                      <a:pt x="118697" y="28734"/>
                    </a:cubicBezTo>
                    <a:cubicBezTo>
                      <a:pt x="133014" y="9694"/>
                      <a:pt x="156782" y="269"/>
                      <a:pt x="180257" y="4323"/>
                    </a:cubicBezTo>
                    <a:cubicBezTo>
                      <a:pt x="203731" y="8376"/>
                      <a:pt x="222962" y="25228"/>
                      <a:pt x="230063" y="47966"/>
                    </a:cubicBezTo>
                    <a:cubicBezTo>
                      <a:pt x="237165" y="70705"/>
                      <a:pt x="230942" y="95506"/>
                      <a:pt x="213947" y="112198"/>
                    </a:cubicBezTo>
                  </a:path>
                </a:pathLst>
              </a:custGeom>
              <a:noFill/>
              <a:ln w="25400">
                <a:solidFill>
                  <a:schemeClr val="accent2"/>
                </a:solidFill>
              </a:ln>
            </p:spPr>
          </p:sp>
          <p:sp>
            <p:nvSpPr>
              <p:cNvPr id="9" name="Freeform 9"/>
              <p:cNvSpPr/>
              <p:nvPr/>
            </p:nvSpPr>
            <p:spPr>
              <a:xfrm>
                <a:off x="715221" y="2476500"/>
                <a:ext cx="142029" cy="82550"/>
              </a:xfrm>
              <a:custGeom>
                <a:avLst/>
                <a:gdLst/>
                <a:ahLst/>
                <a:cxnLst/>
                <a:rect l="l" t="t" r="r" b="b"/>
                <a:pathLst>
                  <a:path w="142029" h="82550">
                    <a:moveTo>
                      <a:pt x="46779" y="0"/>
                    </a:moveTo>
                    <a:lnTo>
                      <a:pt x="4958" y="41821"/>
                    </a:lnTo>
                    <a:cubicBezTo>
                      <a:pt x="0" y="46780"/>
                      <a:pt x="0" y="54819"/>
                      <a:pt x="4958" y="59779"/>
                    </a:cubicBezTo>
                    <a:lnTo>
                      <a:pt x="11854" y="66675"/>
                    </a:lnTo>
                    <a:cubicBezTo>
                      <a:pt x="20617" y="75438"/>
                      <a:pt x="34841" y="75438"/>
                      <a:pt x="43604" y="66675"/>
                    </a:cubicBezTo>
                    <a:lnTo>
                      <a:pt x="56304" y="53975"/>
                    </a:lnTo>
                    <a:cubicBezTo>
                      <a:pt x="72085" y="38194"/>
                      <a:pt x="97672" y="38194"/>
                      <a:pt x="113454" y="53975"/>
                    </a:cubicBezTo>
                    <a:lnTo>
                      <a:pt x="142029" y="82550"/>
                    </a:lnTo>
                  </a:path>
                </a:pathLst>
              </a:custGeom>
              <a:noFill/>
              <a:ln w="25400">
                <a:solidFill>
                  <a:schemeClr val="accent2"/>
                </a:solidFill>
              </a:ln>
            </p:spPr>
          </p:sp>
          <p:sp>
            <p:nvSpPr>
              <p:cNvPr id="10" name="Freeform 10"/>
              <p:cNvSpPr/>
              <p:nvPr/>
            </p:nvSpPr>
            <p:spPr>
              <a:xfrm>
                <a:off x="768350" y="2597150"/>
                <a:ext cx="25400" cy="25400"/>
              </a:xfrm>
              <a:custGeom>
                <a:avLst/>
                <a:gdLst/>
                <a:ahLst/>
                <a:cxnLst/>
                <a:rect l="l" t="t" r="r" b="b"/>
                <a:pathLst>
                  <a:path w="25400" h="25400">
                    <a:moveTo>
                      <a:pt x="0" y="0"/>
                    </a:moveTo>
                    <a:lnTo>
                      <a:pt x="25400" y="25400"/>
                    </a:lnTo>
                  </a:path>
                </a:pathLst>
              </a:custGeom>
              <a:noFill/>
              <a:ln w="25400">
                <a:solidFill>
                  <a:schemeClr val="accent2"/>
                </a:solidFill>
              </a:ln>
            </p:spPr>
          </p:sp>
          <p:sp>
            <p:nvSpPr>
              <p:cNvPr id="11" name="Freeform 11"/>
              <p:cNvSpPr/>
              <p:nvPr/>
            </p:nvSpPr>
            <p:spPr>
              <a:xfrm>
                <a:off x="800100" y="2565400"/>
                <a:ext cx="25400" cy="25400"/>
              </a:xfrm>
              <a:custGeom>
                <a:avLst/>
                <a:gdLst/>
                <a:ahLst/>
                <a:cxnLst/>
                <a:rect l="l" t="t" r="r" b="b"/>
                <a:pathLst>
                  <a:path w="25400" h="25400">
                    <a:moveTo>
                      <a:pt x="0" y="0"/>
                    </a:moveTo>
                    <a:lnTo>
                      <a:pt x="25400" y="25400"/>
                    </a:lnTo>
                  </a:path>
                </a:pathLst>
              </a:custGeom>
              <a:noFill/>
              <a:ln w="25400">
                <a:solidFill>
                  <a:schemeClr val="accent2"/>
                </a:solidFill>
              </a:ln>
            </p:spPr>
          </p:sp>
        </p:grpSp>
        <p:sp>
          <p:nvSpPr>
            <p:cNvPr id="13" name="TextBox 13"/>
            <p:cNvSpPr txBox="1"/>
            <p:nvPr/>
          </p:nvSpPr>
          <p:spPr>
            <a:xfrm>
              <a:off x="598932" y="2821305"/>
              <a:ext cx="1523897"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여성의 지위</a:t>
              </a:r>
            </a:p>
          </p:txBody>
        </p:sp>
        <p:sp>
          <p:nvSpPr>
            <p:cNvPr id="14" name="TextBox 14"/>
            <p:cNvSpPr txBox="1"/>
            <p:nvPr/>
          </p:nvSpPr>
          <p:spPr>
            <a:xfrm>
              <a:off x="601218" y="3193732"/>
              <a:ext cx="2882151"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공동체 안에서 여성의 지위를</a:t>
              </a:r>
            </a:p>
          </p:txBody>
        </p:sp>
        <p:sp>
          <p:nvSpPr>
            <p:cNvPr id="15" name="TextBox 15"/>
            <p:cNvSpPr txBox="1"/>
            <p:nvPr/>
          </p:nvSpPr>
          <p:spPr>
            <a:xfrm>
              <a:off x="601218" y="3479482"/>
              <a:ext cx="1927022"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높이는 데 기여했다</a:t>
              </a:r>
            </a:p>
          </p:txBody>
        </p:sp>
      </p:grpSp>
      <p:grpSp>
        <p:nvGrpSpPr>
          <p:cNvPr id="25" name="reason-sustain"/>
          <p:cNvGrpSpPr/>
          <p:nvPr/>
        </p:nvGrpSpPr>
        <p:grpSpPr>
          <a:xfrm>
            <a:off x="4275582" y="2438400"/>
            <a:ext cx="2884437" cy="1363789"/>
            <a:chOff x="4275582" y="2438400"/>
            <a:chExt cx="2884437" cy="1363789"/>
          </a:xfrm>
        </p:grpSpPr>
        <p:grpSp>
          <p:nvGrpSpPr>
            <p:cNvPr id="21" name="Group 21"/>
            <p:cNvGrpSpPr/>
            <p:nvPr/>
          </p:nvGrpSpPr>
          <p:grpSpPr>
            <a:xfrm>
              <a:off x="4324350" y="2438400"/>
              <a:ext cx="228600" cy="228600"/>
              <a:chOff x="4324350" y="2438400"/>
              <a:chExt cx="228600" cy="228600"/>
            </a:xfrm>
          </p:grpSpPr>
          <p:sp>
            <p:nvSpPr>
              <p:cNvPr id="17" name="Freeform 17"/>
              <p:cNvSpPr/>
              <p:nvPr/>
            </p:nvSpPr>
            <p:spPr>
              <a:xfrm>
                <a:off x="4375150" y="2590800"/>
                <a:ext cx="127000" cy="76200"/>
              </a:xfrm>
              <a:custGeom>
                <a:avLst/>
                <a:gdLst/>
                <a:ahLst/>
                <a:cxnLst/>
                <a:rect l="l" t="t" r="r" b="b"/>
                <a:pathLst>
                  <a:path w="127000" h="76200">
                    <a:moveTo>
                      <a:pt x="0" y="0"/>
                    </a:moveTo>
                    <a:lnTo>
                      <a:pt x="127000" y="0"/>
                    </a:lnTo>
                    <a:lnTo>
                      <a:pt x="127000" y="50800"/>
                    </a:lnTo>
                    <a:cubicBezTo>
                      <a:pt x="127000" y="64828"/>
                      <a:pt x="115628" y="76200"/>
                      <a:pt x="101600" y="76200"/>
                    </a:cubicBezTo>
                    <a:lnTo>
                      <a:pt x="25400" y="76200"/>
                    </a:lnTo>
                    <a:cubicBezTo>
                      <a:pt x="11372" y="76200"/>
                      <a:pt x="0" y="64828"/>
                      <a:pt x="0" y="50800"/>
                    </a:cubicBezTo>
                    <a:lnTo>
                      <a:pt x="0" y="0"/>
                    </a:lnTo>
                  </a:path>
                </a:pathLst>
              </a:custGeom>
              <a:noFill/>
              <a:ln w="25400">
                <a:solidFill>
                  <a:schemeClr val="accent3"/>
                </a:solidFill>
              </a:ln>
            </p:spPr>
          </p:sp>
          <p:sp>
            <p:nvSpPr>
              <p:cNvPr id="18" name="Freeform 18"/>
              <p:cNvSpPr/>
              <p:nvPr/>
            </p:nvSpPr>
            <p:spPr>
              <a:xfrm>
                <a:off x="4324350" y="2438400"/>
                <a:ext cx="114300" cy="101600"/>
              </a:xfrm>
              <a:custGeom>
                <a:avLst/>
                <a:gdLst/>
                <a:ahLst/>
                <a:cxnLst/>
                <a:rect l="l" t="t" r="r" b="b"/>
                <a:pathLst>
                  <a:path w="114300" h="101600">
                    <a:moveTo>
                      <a:pt x="114300" y="76200"/>
                    </a:moveTo>
                    <a:cubicBezTo>
                      <a:pt x="114300" y="34116"/>
                      <a:pt x="80184" y="0"/>
                      <a:pt x="38100" y="0"/>
                    </a:cubicBezTo>
                    <a:lnTo>
                      <a:pt x="0" y="0"/>
                    </a:lnTo>
                    <a:lnTo>
                      <a:pt x="0" y="25400"/>
                    </a:lnTo>
                    <a:cubicBezTo>
                      <a:pt x="0" y="67484"/>
                      <a:pt x="34116" y="101600"/>
                      <a:pt x="76200" y="101600"/>
                    </a:cubicBezTo>
                    <a:lnTo>
                      <a:pt x="114300" y="101600"/>
                    </a:lnTo>
                  </a:path>
                </a:pathLst>
              </a:custGeom>
              <a:noFill/>
              <a:ln w="25400">
                <a:solidFill>
                  <a:schemeClr val="accent3"/>
                </a:solidFill>
              </a:ln>
            </p:spPr>
          </p:sp>
          <p:sp>
            <p:nvSpPr>
              <p:cNvPr id="19" name="Freeform 19"/>
              <p:cNvSpPr/>
              <p:nvPr/>
            </p:nvSpPr>
            <p:spPr>
              <a:xfrm>
                <a:off x="4438650" y="2463800"/>
                <a:ext cx="114300" cy="88900"/>
              </a:xfrm>
              <a:custGeom>
                <a:avLst/>
                <a:gdLst/>
                <a:ahLst/>
                <a:cxnLst/>
                <a:rect l="l" t="t" r="r" b="b"/>
                <a:pathLst>
                  <a:path w="114300" h="88900">
                    <a:moveTo>
                      <a:pt x="0" y="76200"/>
                    </a:moveTo>
                    <a:cubicBezTo>
                      <a:pt x="0" y="34116"/>
                      <a:pt x="34116" y="0"/>
                      <a:pt x="76200" y="0"/>
                    </a:cubicBezTo>
                    <a:lnTo>
                      <a:pt x="114300" y="0"/>
                    </a:lnTo>
                    <a:lnTo>
                      <a:pt x="114300" y="12700"/>
                    </a:lnTo>
                    <a:cubicBezTo>
                      <a:pt x="114300" y="54784"/>
                      <a:pt x="80184" y="88900"/>
                      <a:pt x="38100" y="88900"/>
                    </a:cubicBezTo>
                    <a:lnTo>
                      <a:pt x="0" y="88900"/>
                    </a:lnTo>
                  </a:path>
                </a:pathLst>
              </a:custGeom>
              <a:noFill/>
              <a:ln w="25400">
                <a:solidFill>
                  <a:schemeClr val="accent3"/>
                </a:solidFill>
              </a:ln>
            </p:spPr>
          </p:sp>
          <p:sp>
            <p:nvSpPr>
              <p:cNvPr id="20" name="Freeform 20"/>
              <p:cNvSpPr/>
              <p:nvPr/>
            </p:nvSpPr>
            <p:spPr>
              <a:xfrm>
                <a:off x="4438650" y="2514600"/>
                <a:ext cx="9525" cy="76200"/>
              </a:xfrm>
              <a:custGeom>
                <a:avLst/>
                <a:gdLst/>
                <a:ahLst/>
                <a:cxnLst/>
                <a:rect l="l" t="t" r="r" b="b"/>
                <a:pathLst>
                  <a:path w="9525" h="76200">
                    <a:moveTo>
                      <a:pt x="0" y="76200"/>
                    </a:moveTo>
                    <a:lnTo>
                      <a:pt x="0" y="0"/>
                    </a:lnTo>
                  </a:path>
                </a:pathLst>
              </a:custGeom>
              <a:noFill/>
              <a:ln w="25400">
                <a:solidFill>
                  <a:schemeClr val="accent3"/>
                </a:solidFill>
              </a:ln>
            </p:spPr>
          </p:sp>
        </p:grpSp>
        <p:sp>
          <p:nvSpPr>
            <p:cNvPr id="22" name="TextBox 22"/>
            <p:cNvSpPr txBox="1"/>
            <p:nvPr/>
          </p:nvSpPr>
          <p:spPr>
            <a:xfrm>
              <a:off x="4275582" y="2821305"/>
              <a:ext cx="1434846"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지속가능성</a:t>
              </a:r>
            </a:p>
          </p:txBody>
        </p:sp>
        <p:sp>
          <p:nvSpPr>
            <p:cNvPr id="23" name="TextBox 23"/>
            <p:cNvSpPr txBox="1"/>
            <p:nvPr/>
          </p:nvSpPr>
          <p:spPr>
            <a:xfrm>
              <a:off x="4277868" y="3193732"/>
              <a:ext cx="2882151"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친환경 방법과 공동체의 어업</a:t>
              </a:r>
            </a:p>
          </p:txBody>
        </p:sp>
        <p:sp>
          <p:nvSpPr>
            <p:cNvPr id="24" name="TextBox 24"/>
            <p:cNvSpPr txBox="1"/>
            <p:nvPr/>
          </p:nvSpPr>
          <p:spPr>
            <a:xfrm>
              <a:off x="4277868" y="3479482"/>
              <a:ext cx="2815514"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관리로 지속가능성을 높였다</a:t>
              </a:r>
            </a:p>
          </p:txBody>
        </p:sp>
      </p:grpSp>
      <p:grpSp>
        <p:nvGrpSpPr>
          <p:cNvPr id="32" name="reason-transmit"/>
          <p:cNvGrpSpPr/>
          <p:nvPr/>
        </p:nvGrpSpPr>
        <p:grpSpPr>
          <a:xfrm>
            <a:off x="7952232" y="2463800"/>
            <a:ext cx="3539700" cy="1338389"/>
            <a:chOff x="7952232" y="2463800"/>
            <a:chExt cx="3539700" cy="1338389"/>
          </a:xfrm>
        </p:grpSpPr>
        <p:grpSp>
          <p:nvGrpSpPr>
            <p:cNvPr id="28" name="Group 28"/>
            <p:cNvGrpSpPr/>
            <p:nvPr/>
          </p:nvGrpSpPr>
          <p:grpSpPr>
            <a:xfrm>
              <a:off x="7988300" y="2463800"/>
              <a:ext cx="253999" cy="177800"/>
              <a:chOff x="7988300" y="2463800"/>
              <a:chExt cx="253999" cy="177800"/>
            </a:xfrm>
          </p:grpSpPr>
          <p:sp>
            <p:nvSpPr>
              <p:cNvPr id="26" name="Freeform 26"/>
              <p:cNvSpPr/>
              <p:nvPr/>
            </p:nvSpPr>
            <p:spPr>
              <a:xfrm>
                <a:off x="7988300" y="2463800"/>
                <a:ext cx="253999" cy="127000"/>
              </a:xfrm>
              <a:custGeom>
                <a:avLst/>
                <a:gdLst/>
                <a:ahLst/>
                <a:cxnLst/>
                <a:rect l="l" t="t" r="r" b="b"/>
                <a:pathLst>
                  <a:path w="253999" h="127000">
                    <a:moveTo>
                      <a:pt x="253999" y="50800"/>
                    </a:moveTo>
                    <a:lnTo>
                      <a:pt x="127000" y="0"/>
                    </a:lnTo>
                    <a:lnTo>
                      <a:pt x="0" y="50800"/>
                    </a:lnTo>
                    <a:lnTo>
                      <a:pt x="127000" y="101600"/>
                    </a:lnTo>
                    <a:lnTo>
                      <a:pt x="253999" y="50800"/>
                    </a:lnTo>
                    <a:lnTo>
                      <a:pt x="253999" y="127000"/>
                    </a:lnTo>
                  </a:path>
                </a:pathLst>
              </a:custGeom>
              <a:noFill/>
              <a:ln w="25400">
                <a:solidFill>
                  <a:schemeClr val="accent3"/>
                </a:solidFill>
              </a:ln>
            </p:spPr>
          </p:sp>
          <p:sp>
            <p:nvSpPr>
              <p:cNvPr id="27" name="Freeform 27"/>
              <p:cNvSpPr/>
              <p:nvPr/>
            </p:nvSpPr>
            <p:spPr>
              <a:xfrm>
                <a:off x="8039100" y="2534920"/>
                <a:ext cx="152400" cy="106680"/>
              </a:xfrm>
              <a:custGeom>
                <a:avLst/>
                <a:gdLst/>
                <a:ahLst/>
                <a:cxnLst/>
                <a:rect l="l" t="t" r="r" b="b"/>
                <a:pathLst>
                  <a:path w="152400" h="106680">
                    <a:moveTo>
                      <a:pt x="0" y="0"/>
                    </a:moveTo>
                    <a:lnTo>
                      <a:pt x="0" y="68580"/>
                    </a:lnTo>
                    <a:cubicBezTo>
                      <a:pt x="0" y="89622"/>
                      <a:pt x="34116" y="106680"/>
                      <a:pt x="76200" y="106680"/>
                    </a:cubicBezTo>
                    <a:cubicBezTo>
                      <a:pt x="118284" y="106680"/>
                      <a:pt x="152400" y="89622"/>
                      <a:pt x="152400" y="68580"/>
                    </a:cubicBezTo>
                    <a:lnTo>
                      <a:pt x="152400" y="0"/>
                    </a:lnTo>
                  </a:path>
                </a:pathLst>
              </a:custGeom>
              <a:noFill/>
              <a:ln w="25400">
                <a:solidFill>
                  <a:schemeClr val="accent3"/>
                </a:solidFill>
              </a:ln>
            </p:spPr>
          </p:sp>
        </p:grpSp>
        <p:sp>
          <p:nvSpPr>
            <p:cNvPr id="29" name="TextBox 29"/>
            <p:cNvSpPr txBox="1"/>
            <p:nvPr/>
          </p:nvSpPr>
          <p:spPr>
            <a:xfrm>
              <a:off x="7952232" y="2821305"/>
              <a:ext cx="1612948"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세대 간 전승</a:t>
              </a:r>
            </a:p>
          </p:txBody>
        </p:sp>
        <p:sp>
          <p:nvSpPr>
            <p:cNvPr id="30" name="TextBox 30"/>
            <p:cNvSpPr txBox="1"/>
            <p:nvPr/>
          </p:nvSpPr>
          <p:spPr>
            <a:xfrm>
              <a:off x="7954518" y="3193732"/>
              <a:ext cx="2726665"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가족·학교·어촌계·해녀회·</a:t>
              </a:r>
            </a:p>
          </p:txBody>
        </p:sp>
        <p:sp>
          <p:nvSpPr>
            <p:cNvPr id="31" name="TextBox 31"/>
            <p:cNvSpPr txBox="1"/>
            <p:nvPr/>
          </p:nvSpPr>
          <p:spPr>
            <a:xfrm>
              <a:off x="7954518" y="3479482"/>
              <a:ext cx="3537414"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해녀학교·해녀박물관으로 이어진다</a:t>
              </a:r>
            </a:p>
          </p:txBody>
        </p:sp>
      </p:grpSp>
      <p:grpSp>
        <p:nvGrpSpPr>
          <p:cNvPr id="34" name="divider"/>
          <p:cNvGrpSpPr/>
          <p:nvPr/>
        </p:nvGrpSpPr>
        <p:grpSpPr>
          <a:xfrm>
            <a:off x="609600" y="4038600"/>
            <a:ext cx="10972800" cy="9525"/>
            <a:chOff x="609600" y="4038600"/>
            <a:chExt cx="10972800" cy="9525"/>
          </a:xfrm>
        </p:grpSpPr>
        <p:sp>
          <p:nvSpPr>
            <p:cNvPr id="33" name="Line 33"/>
            <p:cNvSpPr/>
            <p:nvPr/>
          </p:nvSpPr>
          <p:spPr>
            <a:xfrm>
              <a:off x="609600" y="4038600"/>
              <a:ext cx="10972800" cy="9525"/>
            </a:xfrm>
            <a:custGeom>
              <a:avLst/>
              <a:gdLst/>
              <a:ahLst/>
              <a:cxnLst/>
              <a:rect l="l" t="t" r="r" b="b"/>
              <a:pathLst>
                <a:path w="10972800" h="9525">
                  <a:moveTo>
                    <a:pt x="0" y="0"/>
                  </a:moveTo>
                  <a:lnTo>
                    <a:pt x="10972800" y="0"/>
                  </a:lnTo>
                </a:path>
              </a:pathLst>
            </a:custGeom>
            <a:noFill/>
            <a:ln w="9525">
              <a:solidFill>
                <a:schemeClr val="accent6"/>
              </a:solidFill>
            </a:ln>
          </p:spPr>
        </p:sp>
      </p:grpSp>
      <p:grpSp>
        <p:nvGrpSpPr>
          <p:cNvPr id="39" name="community-quote"/>
          <p:cNvGrpSpPr/>
          <p:nvPr/>
        </p:nvGrpSpPr>
        <p:grpSpPr>
          <a:xfrm>
            <a:off x="609600" y="4400550"/>
            <a:ext cx="5949315" cy="1242251"/>
            <a:chOff x="609600" y="4400550"/>
            <a:chExt cx="5949315" cy="1242251"/>
          </a:xfrm>
        </p:grpSpPr>
        <p:sp>
          <p:nvSpPr>
            <p:cNvPr id="35" name="Rectangle 35"/>
            <p:cNvSpPr/>
            <p:nvPr/>
          </p:nvSpPr>
          <p:spPr>
            <a:xfrm>
              <a:off x="609600" y="4400550"/>
              <a:ext cx="38100" cy="1143000"/>
            </a:xfrm>
            <a:prstGeom prst="rect">
              <a:avLst/>
            </a:prstGeom>
            <a:solidFill>
              <a:schemeClr val="accent1"/>
            </a:solidFill>
            <a:ln>
              <a:noFill/>
            </a:ln>
          </p:spPr>
        </p:sp>
        <p:sp>
          <p:nvSpPr>
            <p:cNvPr id="36" name="TextBox 36"/>
            <p:cNvSpPr txBox="1"/>
            <p:nvPr/>
          </p:nvSpPr>
          <p:spPr>
            <a:xfrm>
              <a:off x="826770" y="4519612"/>
              <a:ext cx="5732145" cy="440055"/>
            </a:xfrm>
            <a:prstGeom prst="rect">
              <a:avLst/>
            </a:prstGeom>
            <a:noFill/>
            <a:ln>
              <a:noFill/>
            </a:ln>
          </p:spPr>
          <p:txBody>
            <a:bodyPr wrap="none" lIns="0" tIns="0" rIns="0" bIns="0" anchor="t" anchorCtr="0">
              <a:spAutoFit/>
            </a:bodyPr>
            <a:lstStyle/>
            <a:p>
              <a:pPr algn="l"/>
              <a:r>
                <a:rPr lang="ko-KR" sz="2250" dirty="0">
                  <a:solidFill>
                    <a:schemeClr val="accent1"/>
                  </a:solidFill>
                  <a:latin typeface="+mj-lt"/>
                  <a:ea typeface="+mj-ea"/>
                  <a:cs typeface="+mj-cs"/>
                </a:rPr>
                <a:t>“특정 보유자나 보유단체를 인정하지 않는</a:t>
              </a:r>
            </a:p>
          </p:txBody>
        </p:sp>
        <p:sp>
          <p:nvSpPr>
            <p:cNvPr id="37" name="TextBox 37"/>
            <p:cNvSpPr txBox="1"/>
            <p:nvPr/>
          </p:nvSpPr>
          <p:spPr>
            <a:xfrm>
              <a:off x="826770" y="4919662"/>
              <a:ext cx="1809369" cy="440055"/>
            </a:xfrm>
            <a:prstGeom prst="rect">
              <a:avLst/>
            </a:prstGeom>
            <a:noFill/>
            <a:ln>
              <a:noFill/>
            </a:ln>
          </p:spPr>
          <p:txBody>
            <a:bodyPr wrap="none" lIns="0" tIns="0" rIns="0" bIns="0" anchor="t" anchorCtr="0">
              <a:spAutoFit/>
            </a:bodyPr>
            <a:lstStyle/>
            <a:p>
              <a:pPr algn="l"/>
              <a:r>
                <a:rPr lang="ko-KR" sz="2250" dirty="0">
                  <a:solidFill>
                    <a:schemeClr val="accent1"/>
                  </a:solidFill>
                  <a:latin typeface="+mj-lt"/>
                  <a:ea typeface="+mj-ea"/>
                  <a:cs typeface="+mj-cs"/>
                </a:rPr>
                <a:t>공동체 종목”</a:t>
              </a:r>
            </a:p>
          </p:txBody>
        </p:sp>
        <p:sp>
          <p:nvSpPr>
            <p:cNvPr id="38" name="TextBox 38"/>
            <p:cNvSpPr txBox="1"/>
            <p:nvPr/>
          </p:nvSpPr>
          <p:spPr>
            <a:xfrm>
              <a:off x="831342" y="5378768"/>
              <a:ext cx="3603022"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국가유산청 · 국가무형유산 「해녀」(2017)</a:t>
              </a:r>
            </a:p>
          </p:txBody>
        </p:sp>
      </p:grpSp>
      <p:grpSp>
        <p:nvGrpSpPr>
          <p:cNvPr id="44" name="fao-designation"/>
          <p:cNvGrpSpPr/>
          <p:nvPr/>
        </p:nvGrpSpPr>
        <p:grpSpPr>
          <a:xfrm>
            <a:off x="8610600" y="4400550"/>
            <a:ext cx="2791396" cy="1143000"/>
            <a:chOff x="8610600" y="4400550"/>
            <a:chExt cx="2791396" cy="1143000"/>
          </a:xfrm>
        </p:grpSpPr>
        <p:sp>
          <p:nvSpPr>
            <p:cNvPr id="40" name="Rectangle 40"/>
            <p:cNvSpPr/>
            <p:nvPr/>
          </p:nvSpPr>
          <p:spPr>
            <a:xfrm>
              <a:off x="8610600" y="4400550"/>
              <a:ext cx="38100" cy="1143000"/>
            </a:xfrm>
            <a:prstGeom prst="rect">
              <a:avLst/>
            </a:prstGeom>
            <a:solidFill>
              <a:schemeClr val="accent2"/>
            </a:solidFill>
            <a:ln>
              <a:noFill/>
            </a:ln>
          </p:spPr>
        </p:sp>
        <p:sp>
          <p:nvSpPr>
            <p:cNvPr id="41" name="TextBox 41"/>
            <p:cNvSpPr txBox="1"/>
            <p:nvPr/>
          </p:nvSpPr>
          <p:spPr>
            <a:xfrm>
              <a:off x="8828532" y="4497705"/>
              <a:ext cx="601569"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FAO</a:t>
              </a:r>
            </a:p>
          </p:txBody>
        </p:sp>
        <p:sp>
          <p:nvSpPr>
            <p:cNvPr id="42" name="TextBox 42"/>
            <p:cNvSpPr txBox="1"/>
            <p:nvPr/>
          </p:nvSpPr>
          <p:spPr>
            <a:xfrm>
              <a:off x="8830818" y="4908232"/>
              <a:ext cx="2571178"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2023년 세계중요농업유산</a:t>
              </a:r>
            </a:p>
          </p:txBody>
        </p:sp>
        <p:sp>
          <p:nvSpPr>
            <p:cNvPr id="43" name="TextBox 43"/>
            <p:cNvSpPr txBox="1"/>
            <p:nvPr/>
          </p:nvSpPr>
          <p:spPr>
            <a:xfrm>
              <a:off x="8830818" y="5213032"/>
              <a:ext cx="2526754"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「제주 해녀어업시스템」</a:t>
              </a:r>
            </a:p>
          </p:txBody>
        </p:sp>
      </p:grpSp>
      <p:grpSp>
        <p:nvGrpSpPr>
          <p:cNvPr id="47" name="footer"/>
          <p:cNvGrpSpPr/>
          <p:nvPr/>
        </p:nvGrpSpPr>
        <p:grpSpPr>
          <a:xfrm>
            <a:off x="604266" y="6401752"/>
            <a:ext cx="10983468" cy="205359"/>
            <a:chOff x="604266" y="6401752"/>
            <a:chExt cx="10983468" cy="205359"/>
          </a:xfrm>
        </p:grpSpPr>
        <p:sp>
          <p:nvSpPr>
            <p:cNvPr id="45" name="TextBox 45"/>
            <p:cNvSpPr txBox="1"/>
            <p:nvPr/>
          </p:nvSpPr>
          <p:spPr>
            <a:xfrm>
              <a:off x="604266" y="6401752"/>
              <a:ext cx="8549949"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출처: 유네스코 「Culture of Jeju Haenyeo」(2016), 국가유산청 국가유산포털 「해녀」, FAO 「HAENYEO – WOMEN OF THE SEA」</a:t>
              </a:r>
            </a:p>
          </p:txBody>
        </p:sp>
        <p:sp>
          <p:nvSpPr>
            <p:cNvPr id="46" name="TextBox 46"/>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09 / 15</a:t>
              </a:r>
            </a:p>
          </p:txBody>
        </p:sp>
      </p:gr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p="http://schemas.openxmlformats.org/presentationml/2006/main" xmlns:p14="http://schemas.microsoft.com/office/powerpoint/2010/main">
  <p:cSld>
    <p:bg>
      <p:bgPr>
        <a:solidFill>
          <a:schemeClr val="accent1"/>
        </a:solidFill>
        <a:effectLst/>
      </p:bgPr>
    </p:bg>
    <p:spTree>
      <p:nvGrpSpPr>
        <p:cNvPr id="1" name=""/>
        <p:cNvGrpSpPr/>
        <p:nvPr/>
      </p:nvGrpSpPr>
      <p:grpSpPr>
        <a:xfrm>
          <a:off x="0" y="0"/>
          <a:ext cx="0" cy="0"/>
          <a:chOff x="0" y="0"/>
          <a:chExt cx="0" cy="0"/>
        </a:xfrm>
      </p:grpSpPr>
      <p:grpSp>
        <p:nvGrpSpPr>
          <p:cNvPr id="4" name="header"/>
          <p:cNvGrpSpPr/>
          <p:nvPr/>
        </p:nvGrpSpPr>
        <p:grpSpPr>
          <a:xfrm>
            <a:off x="594360" y="730568"/>
            <a:ext cx="8220456" cy="922972"/>
            <a:chOff x="594360" y="730568"/>
            <a:chExt cx="8220456" cy="922972"/>
          </a:xfrm>
        </p:grpSpPr>
        <p:sp>
          <p:nvSpPr>
            <p:cNvPr id="2" name="TextBox 2"/>
            <p:cNvSpPr txBox="1"/>
            <p:nvPr/>
          </p:nvSpPr>
          <p:spPr>
            <a:xfrm>
              <a:off x="602742" y="730568"/>
              <a:ext cx="2121865" cy="264033"/>
            </a:xfrm>
            <a:prstGeom prst="rect">
              <a:avLst/>
            </a:prstGeom>
            <a:noFill/>
            <a:ln>
              <a:noFill/>
            </a:ln>
          </p:spPr>
          <p:txBody>
            <a:bodyPr wrap="none" lIns="0" tIns="0" rIns="0" bIns="0" anchor="t" anchorCtr="0">
              <a:spAutoFit/>
            </a:bodyPr>
            <a:lstStyle/>
            <a:p>
              <a:pPr algn="l"/>
              <a:r>
                <a:rPr lang="ko-KR" sz="1350" dirty="0">
                  <a:solidFill>
                    <a:srgbClr val="9CC9C5"/>
                  </a:solidFill>
                  <a:latin typeface="+mn-lt"/>
                  <a:ea typeface="+mn-ea"/>
                  <a:cs typeface="+mn-cs"/>
                </a:rPr>
                <a:t>3 · 누가 이 바다를 잇는가</a:t>
              </a:r>
            </a:p>
          </p:txBody>
        </p:sp>
        <p:sp>
          <p:nvSpPr>
            <p:cNvPr id="3" name="TextBox 3"/>
            <p:cNvSpPr txBox="1"/>
            <p:nvPr/>
          </p:nvSpPr>
          <p:spPr>
            <a:xfrm>
              <a:off x="594360" y="1066800"/>
              <a:ext cx="8220456" cy="586740"/>
            </a:xfrm>
            <a:prstGeom prst="rect">
              <a:avLst/>
            </a:prstGeom>
            <a:noFill/>
            <a:ln>
              <a:noFill/>
            </a:ln>
          </p:spPr>
          <p:txBody>
            <a:bodyPr wrap="none" lIns="0" tIns="0" rIns="0" bIns="0" anchor="t" anchorCtr="0">
              <a:spAutoFit/>
            </a:bodyPr>
            <a:lstStyle/>
            <a:p>
              <a:pPr algn="l"/>
              <a:r>
                <a:rPr lang="ko-KR" sz="3000" dirty="0">
                  <a:solidFill>
                    <a:srgbClr val="F4F1EA"/>
                  </a:solidFill>
                  <a:latin typeface="+mj-lt"/>
                  <a:ea typeface="+mj-ea"/>
                  <a:cs typeface="+mj-cs"/>
                </a:rPr>
                <a:t>55년 사이, 여섯 명 중 한 명만 바다에 남았다</a:t>
              </a:r>
            </a:p>
          </p:txBody>
        </p:sp>
      </p:grpSp>
      <p:grpSp>
        <p:nvGrpSpPr>
          <p:cNvPr id="6" name="surface-line"/>
          <p:cNvGrpSpPr/>
          <p:nvPr/>
        </p:nvGrpSpPr>
        <p:grpSpPr>
          <a:xfrm>
            <a:off x="0" y="1724025"/>
            <a:ext cx="12192000" cy="9525"/>
            <a:chOff x="0" y="1724025"/>
            <a:chExt cx="12192000" cy="9525"/>
          </a:xfrm>
        </p:grpSpPr>
        <p:sp>
          <p:nvSpPr>
            <p:cNvPr id="5" name="Line 5"/>
            <p:cNvSpPr/>
            <p:nvPr/>
          </p:nvSpPr>
          <p:spPr>
            <a:xfrm>
              <a:off x="0" y="1724025"/>
              <a:ext cx="12192000" cy="9525"/>
            </a:xfrm>
            <a:custGeom>
              <a:avLst/>
              <a:gdLst/>
              <a:ahLst/>
              <a:cxnLst/>
              <a:rect l="l" t="t" r="r" b="b"/>
              <a:pathLst>
                <a:path w="12192000" h="9525">
                  <a:moveTo>
                    <a:pt x="0" y="0"/>
                  </a:moveTo>
                  <a:lnTo>
                    <a:pt x="12192000" y="0"/>
                  </a:lnTo>
                </a:path>
              </a:pathLst>
            </a:custGeom>
            <a:noFill/>
            <a:ln w="14288">
              <a:solidFill>
                <a:schemeClr val="accent3"/>
              </a:solidFill>
            </a:ln>
          </p:spPr>
        </p:sp>
      </p:grpSp>
      <p:grpSp>
        <p:nvGrpSpPr>
          <p:cNvPr id="43" name="haenyeo-count"/>
          <p:cNvGrpSpPr/>
          <p:nvPr/>
        </p:nvGrpSpPr>
        <p:grpSpPr>
          <a:xfrm>
            <a:off x="479260" y="2006918"/>
            <a:ext cx="6607340" cy="3997833"/>
            <a:chOff x="479260" y="2006918"/>
            <a:chExt cx="6607340" cy="3997833"/>
          </a:xfrm>
        </p:grpSpPr>
        <p:grpSp>
          <p:nvGrpSpPr>
            <p:cNvPr id="42" name="haenyeo-count-chartArea"/>
            <p:cNvGrpSpPr/>
            <p:nvPr/>
          </p:nvGrpSpPr>
          <p:grpSpPr>
            <a:xfrm>
              <a:off x="479260" y="2006918"/>
              <a:ext cx="6607340" cy="3997833"/>
              <a:chOff x="479260" y="2006918"/>
              <a:chExt cx="6607340" cy="3997833"/>
            </a:xfrm>
          </p:grpSpPr>
          <p:grpSp>
            <p:nvGrpSpPr>
              <p:cNvPr id="10" name="haenyeo-count-grid"/>
              <p:cNvGrpSpPr/>
              <p:nvPr/>
            </p:nvGrpSpPr>
            <p:grpSpPr>
              <a:xfrm>
                <a:off x="1181100" y="2381250"/>
                <a:ext cx="5905500" cy="2168557"/>
                <a:chOff x="1181100" y="2381250"/>
                <a:chExt cx="5905500" cy="2168557"/>
              </a:xfrm>
            </p:grpSpPr>
            <p:sp>
              <p:nvSpPr>
                <p:cNvPr id="7" name="Line 7"/>
                <p:cNvSpPr/>
                <p:nvPr/>
              </p:nvSpPr>
              <p:spPr>
                <a:xfrm>
                  <a:off x="1181100" y="4540282"/>
                  <a:ext cx="5905500" cy="9525"/>
                </a:xfrm>
                <a:custGeom>
                  <a:avLst/>
                  <a:gdLst/>
                  <a:ahLst/>
                  <a:cxnLst/>
                  <a:rect l="l" t="t" r="r" b="b"/>
                  <a:pathLst>
                    <a:path w="5905500" h="9525">
                      <a:moveTo>
                        <a:pt x="0" y="0"/>
                      </a:moveTo>
                      <a:lnTo>
                        <a:pt x="5905500" y="0"/>
                      </a:lnTo>
                    </a:path>
                  </a:pathLst>
                </a:custGeom>
                <a:noFill/>
                <a:ln w="9525">
                  <a:solidFill>
                    <a:schemeClr val="accent3"/>
                  </a:solidFill>
                </a:ln>
              </p:spPr>
            </p:sp>
            <p:sp>
              <p:nvSpPr>
                <p:cNvPr id="8" name="Line 8"/>
                <p:cNvSpPr/>
                <p:nvPr/>
              </p:nvSpPr>
              <p:spPr>
                <a:xfrm>
                  <a:off x="1181100" y="3460718"/>
                  <a:ext cx="5905500" cy="9525"/>
                </a:xfrm>
                <a:custGeom>
                  <a:avLst/>
                  <a:gdLst/>
                  <a:ahLst/>
                  <a:cxnLst/>
                  <a:rect l="l" t="t" r="r" b="b"/>
                  <a:pathLst>
                    <a:path w="5905500" h="9525">
                      <a:moveTo>
                        <a:pt x="0" y="0"/>
                      </a:moveTo>
                      <a:lnTo>
                        <a:pt x="5905500" y="0"/>
                      </a:lnTo>
                    </a:path>
                  </a:pathLst>
                </a:custGeom>
                <a:noFill/>
                <a:ln w="9525">
                  <a:solidFill>
                    <a:schemeClr val="accent3"/>
                  </a:solidFill>
                </a:ln>
              </p:spPr>
            </p:sp>
            <p:sp>
              <p:nvSpPr>
                <p:cNvPr id="9" name="Line 9"/>
                <p:cNvSpPr/>
                <p:nvPr/>
              </p:nvSpPr>
              <p:spPr>
                <a:xfrm>
                  <a:off x="1181100" y="2381250"/>
                  <a:ext cx="5905500" cy="9525"/>
                </a:xfrm>
                <a:custGeom>
                  <a:avLst/>
                  <a:gdLst/>
                  <a:ahLst/>
                  <a:cxnLst/>
                  <a:rect l="l" t="t" r="r" b="b"/>
                  <a:pathLst>
                    <a:path w="5905500" h="9525">
                      <a:moveTo>
                        <a:pt x="0" y="0"/>
                      </a:moveTo>
                      <a:lnTo>
                        <a:pt x="5905500" y="0"/>
                      </a:lnTo>
                    </a:path>
                  </a:pathLst>
                </a:custGeom>
                <a:noFill/>
                <a:ln w="9525">
                  <a:solidFill>
                    <a:schemeClr val="accent3"/>
                  </a:solidFill>
                </a:ln>
              </p:spPr>
            </p:sp>
          </p:grpSp>
          <p:sp>
            <p:nvSpPr>
              <p:cNvPr id="11" name="Line 11"/>
              <p:cNvSpPr/>
              <p:nvPr/>
            </p:nvSpPr>
            <p:spPr>
              <a:xfrm>
                <a:off x="1181100" y="5619750"/>
                <a:ext cx="5905500" cy="9525"/>
              </a:xfrm>
              <a:custGeom>
                <a:avLst/>
                <a:gdLst/>
                <a:ahLst/>
                <a:cxnLst/>
                <a:rect l="l" t="t" r="r" b="b"/>
                <a:pathLst>
                  <a:path w="5905500" h="9525">
                    <a:moveTo>
                      <a:pt x="0" y="0"/>
                    </a:moveTo>
                    <a:lnTo>
                      <a:pt x="5905500" y="0"/>
                    </a:lnTo>
                  </a:path>
                </a:pathLst>
              </a:custGeom>
              <a:noFill/>
              <a:ln w="14288">
                <a:solidFill>
                  <a:srgbClr val="E3ECEB"/>
                </a:solidFill>
              </a:ln>
            </p:spPr>
          </p:sp>
          <p:grpSp>
            <p:nvGrpSpPr>
              <p:cNvPr id="16" name="Group 16"/>
              <p:cNvGrpSpPr/>
              <p:nvPr/>
            </p:nvGrpSpPr>
            <p:grpSpPr>
              <a:xfrm>
                <a:off x="479260" y="2292668"/>
                <a:ext cx="613448" cy="3502533"/>
                <a:chOff x="479260" y="2292668"/>
                <a:chExt cx="613448" cy="3502533"/>
              </a:xfrm>
            </p:grpSpPr>
            <p:sp>
              <p:nvSpPr>
                <p:cNvPr id="12" name="TextBox 12"/>
                <p:cNvSpPr txBox="1"/>
                <p:nvPr/>
              </p:nvSpPr>
              <p:spPr>
                <a:xfrm>
                  <a:off x="979037" y="5531168"/>
                  <a:ext cx="113671" cy="264033"/>
                </a:xfrm>
                <a:prstGeom prst="rect">
                  <a:avLst/>
                </a:prstGeom>
                <a:noFill/>
                <a:ln>
                  <a:noFill/>
                </a:ln>
              </p:spPr>
              <p:txBody>
                <a:bodyPr wrap="none" lIns="0" tIns="0" rIns="0" bIns="0" anchor="t" anchorCtr="0">
                  <a:spAutoFit/>
                </a:bodyPr>
                <a:lstStyle/>
                <a:p>
                  <a:pPr algn="r"/>
                  <a:r>
                    <a:rPr lang="ko-KR" sz="1350" dirty="0">
                      <a:solidFill>
                        <a:srgbClr val="E3ECEB"/>
                      </a:solidFill>
                      <a:latin typeface="+mn-lt"/>
                      <a:ea typeface="+mn-ea"/>
                      <a:cs typeface="+mn-cs"/>
                    </a:rPr>
                    <a:t>0</a:t>
                  </a:r>
                </a:p>
              </p:txBody>
            </p:sp>
            <p:sp>
              <p:nvSpPr>
                <p:cNvPr id="13" name="TextBox 13"/>
                <p:cNvSpPr txBox="1"/>
                <p:nvPr/>
              </p:nvSpPr>
              <p:spPr>
                <a:xfrm>
                  <a:off x="579215" y="4451699"/>
                  <a:ext cx="513493" cy="264033"/>
                </a:xfrm>
                <a:prstGeom prst="rect">
                  <a:avLst/>
                </a:prstGeom>
                <a:noFill/>
                <a:ln>
                  <a:noFill/>
                </a:ln>
              </p:spPr>
              <p:txBody>
                <a:bodyPr wrap="none" lIns="0" tIns="0" rIns="0" bIns="0" anchor="t" anchorCtr="0">
                  <a:spAutoFit/>
                </a:bodyPr>
                <a:lstStyle/>
                <a:p>
                  <a:pPr algn="r"/>
                  <a:r>
                    <a:rPr lang="ko-KR" sz="1350" dirty="0">
                      <a:solidFill>
                        <a:srgbClr val="E3ECEB"/>
                      </a:solidFill>
                      <a:latin typeface="+mn-lt"/>
                      <a:ea typeface="+mn-ea"/>
                      <a:cs typeface="+mn-cs"/>
                    </a:rPr>
                    <a:t>5,000</a:t>
                  </a:r>
                </a:p>
              </p:txBody>
            </p:sp>
            <p:sp>
              <p:nvSpPr>
                <p:cNvPr id="14" name="TextBox 14"/>
                <p:cNvSpPr txBox="1"/>
                <p:nvPr/>
              </p:nvSpPr>
              <p:spPr>
                <a:xfrm>
                  <a:off x="479260" y="3372136"/>
                  <a:ext cx="613448" cy="264033"/>
                </a:xfrm>
                <a:prstGeom prst="rect">
                  <a:avLst/>
                </a:prstGeom>
                <a:noFill/>
                <a:ln>
                  <a:noFill/>
                </a:ln>
              </p:spPr>
              <p:txBody>
                <a:bodyPr wrap="none" lIns="0" tIns="0" rIns="0" bIns="0" anchor="t" anchorCtr="0">
                  <a:spAutoFit/>
                </a:bodyPr>
                <a:lstStyle/>
                <a:p>
                  <a:pPr algn="r"/>
                  <a:r>
                    <a:rPr lang="ko-KR" sz="1350" dirty="0">
                      <a:solidFill>
                        <a:srgbClr val="E3ECEB"/>
                      </a:solidFill>
                      <a:latin typeface="+mn-lt"/>
                      <a:ea typeface="+mn-ea"/>
                      <a:cs typeface="+mn-cs"/>
                    </a:rPr>
                    <a:t>10,000</a:t>
                  </a:r>
                </a:p>
              </p:txBody>
            </p:sp>
            <p:sp>
              <p:nvSpPr>
                <p:cNvPr id="15" name="TextBox 15"/>
                <p:cNvSpPr txBox="1"/>
                <p:nvPr/>
              </p:nvSpPr>
              <p:spPr>
                <a:xfrm>
                  <a:off x="479260" y="2292668"/>
                  <a:ext cx="613448" cy="264033"/>
                </a:xfrm>
                <a:prstGeom prst="rect">
                  <a:avLst/>
                </a:prstGeom>
                <a:noFill/>
                <a:ln>
                  <a:noFill/>
                </a:ln>
              </p:spPr>
              <p:txBody>
                <a:bodyPr wrap="none" lIns="0" tIns="0" rIns="0" bIns="0" anchor="t" anchorCtr="0">
                  <a:spAutoFit/>
                </a:bodyPr>
                <a:lstStyle/>
                <a:p>
                  <a:pPr algn="r"/>
                  <a:r>
                    <a:rPr lang="ko-KR" sz="1350" dirty="0">
                      <a:solidFill>
                        <a:srgbClr val="E3ECEB"/>
                      </a:solidFill>
                      <a:latin typeface="+mn-lt"/>
                      <a:ea typeface="+mn-ea"/>
                      <a:cs typeface="+mn-cs"/>
                    </a:rPr>
                    <a:t>15,000</a:t>
                  </a:r>
                </a:p>
              </p:txBody>
            </p:sp>
          </p:grpSp>
          <p:sp>
            <p:nvSpPr>
              <p:cNvPr id="17" name="TextBox 17"/>
              <p:cNvSpPr txBox="1"/>
              <p:nvPr/>
            </p:nvSpPr>
            <p:spPr>
              <a:xfrm>
                <a:off x="897255" y="2006918"/>
                <a:ext cx="195453" cy="264033"/>
              </a:xfrm>
              <a:prstGeom prst="rect">
                <a:avLst/>
              </a:prstGeom>
              <a:noFill/>
              <a:ln>
                <a:noFill/>
              </a:ln>
            </p:spPr>
            <p:txBody>
              <a:bodyPr wrap="none" lIns="0" tIns="0" rIns="0" bIns="0" anchor="t" anchorCtr="0">
                <a:spAutoFit/>
              </a:bodyPr>
              <a:lstStyle/>
              <a:p>
                <a:pPr algn="r"/>
                <a:r>
                  <a:rPr lang="ko-KR" sz="1350" dirty="0">
                    <a:solidFill>
                      <a:srgbClr val="E3ECEB"/>
                    </a:solidFill>
                    <a:latin typeface="+mn-lt"/>
                    <a:ea typeface="+mn-ea"/>
                    <a:cs typeface="+mn-cs"/>
                  </a:rPr>
                  <a:t>명</a:t>
                </a:r>
              </a:p>
            </p:txBody>
          </p:sp>
          <p:grpSp>
            <p:nvGrpSpPr>
              <p:cNvPr id="25" name="haenyeo-count-bars"/>
              <p:cNvGrpSpPr/>
              <p:nvPr/>
            </p:nvGrpSpPr>
            <p:grpSpPr>
              <a:xfrm>
                <a:off x="1339310" y="2566226"/>
                <a:ext cx="5589175" cy="3053524"/>
                <a:chOff x="1339310" y="2566226"/>
                <a:chExt cx="5589175" cy="3053524"/>
              </a:xfrm>
            </p:grpSpPr>
            <p:sp>
              <p:nvSpPr>
                <p:cNvPr id="18" name="Rectangle 18"/>
                <p:cNvSpPr/>
                <p:nvPr/>
              </p:nvSpPr>
              <p:spPr>
                <a:xfrm>
                  <a:off x="1339310" y="2566226"/>
                  <a:ext cx="527304" cy="3053524"/>
                </a:xfrm>
                <a:prstGeom prst="rect">
                  <a:avLst/>
                </a:prstGeom>
                <a:solidFill>
                  <a:schemeClr val="lt2"/>
                </a:solidFill>
                <a:ln>
                  <a:noFill/>
                </a:ln>
              </p:spPr>
            </p:sp>
            <p:sp>
              <p:nvSpPr>
                <p:cNvPr id="19" name="Rectangle 19"/>
                <p:cNvSpPr/>
                <p:nvPr/>
              </p:nvSpPr>
              <p:spPr>
                <a:xfrm>
                  <a:off x="2182940" y="3934873"/>
                  <a:ext cx="527304" cy="1684877"/>
                </a:xfrm>
                <a:prstGeom prst="rect">
                  <a:avLst/>
                </a:prstGeom>
                <a:solidFill>
                  <a:schemeClr val="lt2"/>
                </a:solidFill>
                <a:ln>
                  <a:noFill/>
                </a:ln>
              </p:spPr>
            </p:sp>
            <p:sp>
              <p:nvSpPr>
                <p:cNvPr id="20" name="Rectangle 20"/>
                <p:cNvSpPr/>
                <p:nvPr/>
              </p:nvSpPr>
              <p:spPr>
                <a:xfrm>
                  <a:off x="3026569" y="4145756"/>
                  <a:ext cx="527304" cy="1473994"/>
                </a:xfrm>
                <a:prstGeom prst="rect">
                  <a:avLst/>
                </a:prstGeom>
                <a:solidFill>
                  <a:schemeClr val="lt2"/>
                </a:solidFill>
                <a:ln>
                  <a:noFill/>
                </a:ln>
              </p:spPr>
            </p:sp>
            <p:sp>
              <p:nvSpPr>
                <p:cNvPr id="21" name="Rectangle 21"/>
                <p:cNvSpPr/>
                <p:nvPr/>
              </p:nvSpPr>
              <p:spPr>
                <a:xfrm>
                  <a:off x="3870198" y="4369880"/>
                  <a:ext cx="527304" cy="1249870"/>
                </a:xfrm>
                <a:prstGeom prst="rect">
                  <a:avLst/>
                </a:prstGeom>
                <a:solidFill>
                  <a:schemeClr val="lt2"/>
                </a:solidFill>
                <a:ln>
                  <a:noFill/>
                </a:ln>
              </p:spPr>
            </p:sp>
            <p:sp>
              <p:nvSpPr>
                <p:cNvPr id="22" name="Rectangle 22"/>
                <p:cNvSpPr/>
                <p:nvPr/>
              </p:nvSpPr>
              <p:spPr>
                <a:xfrm>
                  <a:off x="4713827" y="4541330"/>
                  <a:ext cx="527304" cy="1078420"/>
                </a:xfrm>
                <a:prstGeom prst="rect">
                  <a:avLst/>
                </a:prstGeom>
                <a:solidFill>
                  <a:schemeClr val="lt2"/>
                </a:solidFill>
                <a:ln>
                  <a:noFill/>
                </a:ln>
              </p:spPr>
            </p:sp>
            <p:sp>
              <p:nvSpPr>
                <p:cNvPr id="23" name="Rectangle 23"/>
                <p:cNvSpPr/>
                <p:nvPr/>
              </p:nvSpPr>
              <p:spPr>
                <a:xfrm>
                  <a:off x="5557456" y="4839652"/>
                  <a:ext cx="527304" cy="780098"/>
                </a:xfrm>
                <a:prstGeom prst="rect">
                  <a:avLst/>
                </a:prstGeom>
                <a:solidFill>
                  <a:schemeClr val="lt2"/>
                </a:solidFill>
                <a:ln>
                  <a:noFill/>
                </a:ln>
              </p:spPr>
            </p:sp>
            <p:sp>
              <p:nvSpPr>
                <p:cNvPr id="24" name="Rectangle 24"/>
                <p:cNvSpPr/>
                <p:nvPr/>
              </p:nvSpPr>
              <p:spPr>
                <a:xfrm>
                  <a:off x="6401181" y="5107876"/>
                  <a:ext cx="527304" cy="511874"/>
                </a:xfrm>
                <a:prstGeom prst="rect">
                  <a:avLst/>
                </a:prstGeom>
                <a:solidFill>
                  <a:schemeClr val="accent2"/>
                </a:solidFill>
                <a:ln>
                  <a:noFill/>
                </a:ln>
              </p:spPr>
            </p:sp>
          </p:grpSp>
          <p:grpSp>
            <p:nvGrpSpPr>
              <p:cNvPr id="33" name="Group 33"/>
              <p:cNvGrpSpPr/>
              <p:nvPr/>
            </p:nvGrpSpPr>
            <p:grpSpPr>
              <a:xfrm>
                <a:off x="1281245" y="2325243"/>
                <a:ext cx="5652734" cy="2805684"/>
                <a:chOff x="1281245" y="2325243"/>
                <a:chExt cx="5652734" cy="2805684"/>
              </a:xfrm>
            </p:grpSpPr>
            <p:sp>
              <p:nvSpPr>
                <p:cNvPr id="26" name="TextBox 26"/>
                <p:cNvSpPr txBox="1"/>
                <p:nvPr/>
              </p:nvSpPr>
              <p:spPr>
                <a:xfrm>
                  <a:off x="1281245" y="2325243"/>
                  <a:ext cx="643435" cy="264033"/>
                </a:xfrm>
                <a:prstGeom prst="rect">
                  <a:avLst/>
                </a:prstGeom>
                <a:noFill/>
                <a:ln>
                  <a:noFill/>
                </a:ln>
              </p:spPr>
              <p:txBody>
                <a:bodyPr wrap="none" lIns="0" tIns="0" rIns="0" bIns="0" anchor="t" anchorCtr="0">
                  <a:spAutoFit/>
                </a:bodyPr>
                <a:lstStyle/>
                <a:p>
                  <a:pPr algn="ctr"/>
                  <a:r>
                    <a:rPr lang="ko-KR" sz="1350" b="1" dirty="0">
                      <a:solidFill>
                        <a:srgbClr val="F4F1EA"/>
                      </a:solidFill>
                      <a:latin typeface="+mn-lt"/>
                      <a:ea typeface="+mn-ea"/>
                      <a:cs typeface="+mn-cs"/>
                    </a:rPr>
                    <a:t>14,143</a:t>
                  </a:r>
                </a:p>
              </p:txBody>
            </p:sp>
            <p:sp>
              <p:nvSpPr>
                <p:cNvPr id="27" name="TextBox 27"/>
                <p:cNvSpPr txBox="1"/>
                <p:nvPr/>
              </p:nvSpPr>
              <p:spPr>
                <a:xfrm>
                  <a:off x="2177351" y="3693890"/>
                  <a:ext cx="538482" cy="264033"/>
                </a:xfrm>
                <a:prstGeom prst="rect">
                  <a:avLst/>
                </a:prstGeom>
                <a:noFill/>
                <a:ln>
                  <a:noFill/>
                </a:ln>
              </p:spPr>
              <p:txBody>
                <a:bodyPr wrap="none" lIns="0" tIns="0" rIns="0" bIns="0" anchor="t" anchorCtr="0">
                  <a:spAutoFit/>
                </a:bodyPr>
                <a:lstStyle/>
                <a:p>
                  <a:pPr algn="ctr"/>
                  <a:r>
                    <a:rPr lang="ko-KR" sz="1350" b="1" dirty="0">
                      <a:solidFill>
                        <a:srgbClr val="F4F1EA"/>
                      </a:solidFill>
                      <a:latin typeface="+mn-lt"/>
                      <a:ea typeface="+mn-ea"/>
                      <a:cs typeface="+mn-cs"/>
                    </a:rPr>
                    <a:t>7,804</a:t>
                  </a:r>
                </a:p>
              </p:txBody>
            </p:sp>
            <p:sp>
              <p:nvSpPr>
                <p:cNvPr id="28" name="TextBox 28"/>
                <p:cNvSpPr txBox="1"/>
                <p:nvPr/>
              </p:nvSpPr>
              <p:spPr>
                <a:xfrm>
                  <a:off x="3020980" y="3904774"/>
                  <a:ext cx="538482" cy="264033"/>
                </a:xfrm>
                <a:prstGeom prst="rect">
                  <a:avLst/>
                </a:prstGeom>
                <a:noFill/>
                <a:ln>
                  <a:noFill/>
                </a:ln>
              </p:spPr>
              <p:txBody>
                <a:bodyPr wrap="none" lIns="0" tIns="0" rIns="0" bIns="0" anchor="t" anchorCtr="0">
                  <a:spAutoFit/>
                </a:bodyPr>
                <a:lstStyle/>
                <a:p>
                  <a:pPr algn="ctr"/>
                  <a:r>
                    <a:rPr lang="ko-KR" sz="1350" b="1" dirty="0">
                      <a:solidFill>
                        <a:srgbClr val="F4F1EA"/>
                      </a:solidFill>
                      <a:latin typeface="+mn-lt"/>
                      <a:ea typeface="+mn-ea"/>
                      <a:cs typeface="+mn-cs"/>
                    </a:rPr>
                    <a:t>6,827</a:t>
                  </a:r>
                </a:p>
              </p:txBody>
            </p:sp>
            <p:sp>
              <p:nvSpPr>
                <p:cNvPr id="29" name="TextBox 29"/>
                <p:cNvSpPr txBox="1"/>
                <p:nvPr/>
              </p:nvSpPr>
              <p:spPr>
                <a:xfrm>
                  <a:off x="3864609" y="4128897"/>
                  <a:ext cx="538482" cy="264033"/>
                </a:xfrm>
                <a:prstGeom prst="rect">
                  <a:avLst/>
                </a:prstGeom>
                <a:noFill/>
                <a:ln>
                  <a:noFill/>
                </a:ln>
              </p:spPr>
              <p:txBody>
                <a:bodyPr wrap="none" lIns="0" tIns="0" rIns="0" bIns="0" anchor="t" anchorCtr="0">
                  <a:spAutoFit/>
                </a:bodyPr>
                <a:lstStyle/>
                <a:p>
                  <a:pPr algn="ctr"/>
                  <a:r>
                    <a:rPr lang="ko-KR" sz="1350" b="1" dirty="0">
                      <a:solidFill>
                        <a:srgbClr val="F4F1EA"/>
                      </a:solidFill>
                      <a:latin typeface="+mn-lt"/>
                      <a:ea typeface="+mn-ea"/>
                      <a:cs typeface="+mn-cs"/>
                    </a:rPr>
                    <a:t>5,789</a:t>
                  </a:r>
                </a:p>
              </p:txBody>
            </p:sp>
            <p:sp>
              <p:nvSpPr>
                <p:cNvPr id="30" name="TextBox 30"/>
                <p:cNvSpPr txBox="1"/>
                <p:nvPr/>
              </p:nvSpPr>
              <p:spPr>
                <a:xfrm>
                  <a:off x="4708238" y="4300347"/>
                  <a:ext cx="538482" cy="264033"/>
                </a:xfrm>
                <a:prstGeom prst="rect">
                  <a:avLst/>
                </a:prstGeom>
                <a:noFill/>
                <a:ln>
                  <a:noFill/>
                </a:ln>
              </p:spPr>
              <p:txBody>
                <a:bodyPr wrap="none" lIns="0" tIns="0" rIns="0" bIns="0" anchor="t" anchorCtr="0">
                  <a:spAutoFit/>
                </a:bodyPr>
                <a:lstStyle/>
                <a:p>
                  <a:pPr algn="ctr"/>
                  <a:r>
                    <a:rPr lang="ko-KR" sz="1350" b="1" dirty="0">
                      <a:solidFill>
                        <a:srgbClr val="F4F1EA"/>
                      </a:solidFill>
                      <a:latin typeface="+mn-lt"/>
                      <a:ea typeface="+mn-ea"/>
                      <a:cs typeface="+mn-cs"/>
                    </a:rPr>
                    <a:t>4,995</a:t>
                  </a:r>
                </a:p>
              </p:txBody>
            </p:sp>
            <p:sp>
              <p:nvSpPr>
                <p:cNvPr id="31" name="TextBox 31"/>
                <p:cNvSpPr txBox="1"/>
                <p:nvPr/>
              </p:nvSpPr>
              <p:spPr>
                <a:xfrm>
                  <a:off x="5551868" y="4598670"/>
                  <a:ext cx="538482" cy="264033"/>
                </a:xfrm>
                <a:prstGeom prst="rect">
                  <a:avLst/>
                </a:prstGeom>
                <a:noFill/>
                <a:ln>
                  <a:noFill/>
                </a:ln>
              </p:spPr>
              <p:txBody>
                <a:bodyPr wrap="none" lIns="0" tIns="0" rIns="0" bIns="0" anchor="t" anchorCtr="0">
                  <a:spAutoFit/>
                </a:bodyPr>
                <a:lstStyle/>
                <a:p>
                  <a:pPr algn="ctr"/>
                  <a:r>
                    <a:rPr lang="ko-KR" sz="1350" b="1" dirty="0">
                      <a:solidFill>
                        <a:srgbClr val="F4F1EA"/>
                      </a:solidFill>
                      <a:latin typeface="+mn-lt"/>
                      <a:ea typeface="+mn-ea"/>
                      <a:cs typeface="+mn-cs"/>
                    </a:rPr>
                    <a:t>3,613</a:t>
                  </a:r>
                </a:p>
              </p:txBody>
            </p:sp>
            <p:sp>
              <p:nvSpPr>
                <p:cNvPr id="32" name="TextBox 32"/>
                <p:cNvSpPr txBox="1"/>
                <p:nvPr/>
              </p:nvSpPr>
              <p:spPr>
                <a:xfrm>
                  <a:off x="6395497" y="4866894"/>
                  <a:ext cx="538482" cy="264033"/>
                </a:xfrm>
                <a:prstGeom prst="rect">
                  <a:avLst/>
                </a:prstGeom>
                <a:noFill/>
                <a:ln>
                  <a:noFill/>
                </a:ln>
              </p:spPr>
              <p:txBody>
                <a:bodyPr wrap="none" lIns="0" tIns="0" rIns="0" bIns="0" anchor="t" anchorCtr="0">
                  <a:spAutoFit/>
                </a:bodyPr>
                <a:lstStyle/>
                <a:p>
                  <a:pPr algn="ctr"/>
                  <a:r>
                    <a:rPr lang="ko-KR" sz="1350" b="1" dirty="0">
                      <a:solidFill>
                        <a:srgbClr val="F4F1EA"/>
                      </a:solidFill>
                      <a:latin typeface="+mn-lt"/>
                      <a:ea typeface="+mn-ea"/>
                      <a:cs typeface="+mn-cs"/>
                    </a:rPr>
                    <a:t>2,371</a:t>
                  </a:r>
                </a:p>
              </p:txBody>
            </p:sp>
          </p:grpSp>
          <p:grpSp>
            <p:nvGrpSpPr>
              <p:cNvPr id="41" name="Group 41"/>
              <p:cNvGrpSpPr/>
              <p:nvPr/>
            </p:nvGrpSpPr>
            <p:grpSpPr>
              <a:xfrm>
                <a:off x="1396194" y="5740718"/>
                <a:ext cx="5475312" cy="264033"/>
                <a:chOff x="1396194" y="5740718"/>
                <a:chExt cx="5475312" cy="264033"/>
              </a:xfrm>
            </p:grpSpPr>
            <p:sp>
              <p:nvSpPr>
                <p:cNvPr id="34" name="TextBox 34"/>
                <p:cNvSpPr txBox="1"/>
                <p:nvPr/>
              </p:nvSpPr>
              <p:spPr>
                <a:xfrm>
                  <a:off x="1396194" y="5740718"/>
                  <a:ext cx="413537" cy="264033"/>
                </a:xfrm>
                <a:prstGeom prst="rect">
                  <a:avLst/>
                </a:prstGeom>
                <a:noFill/>
                <a:ln>
                  <a:noFill/>
                </a:ln>
              </p:spPr>
              <p:txBody>
                <a:bodyPr wrap="none" lIns="0" tIns="0" rIns="0" bIns="0" anchor="t" anchorCtr="0">
                  <a:spAutoFit/>
                </a:bodyPr>
                <a:lstStyle/>
                <a:p>
                  <a:pPr algn="ctr"/>
                  <a:r>
                    <a:rPr lang="ko-KR" sz="1350" dirty="0">
                      <a:solidFill>
                        <a:srgbClr val="E3ECEB"/>
                      </a:solidFill>
                      <a:latin typeface="+mn-lt"/>
                      <a:ea typeface="+mn-ea"/>
                      <a:cs typeface="+mn-cs"/>
                    </a:rPr>
                    <a:t>1970</a:t>
                  </a:r>
                </a:p>
              </p:txBody>
            </p:sp>
            <p:sp>
              <p:nvSpPr>
                <p:cNvPr id="35" name="TextBox 35"/>
                <p:cNvSpPr txBox="1"/>
                <p:nvPr/>
              </p:nvSpPr>
              <p:spPr>
                <a:xfrm>
                  <a:off x="2239823" y="5740718"/>
                  <a:ext cx="413537" cy="264033"/>
                </a:xfrm>
                <a:prstGeom prst="rect">
                  <a:avLst/>
                </a:prstGeom>
                <a:noFill/>
                <a:ln>
                  <a:noFill/>
                </a:ln>
              </p:spPr>
              <p:txBody>
                <a:bodyPr wrap="none" lIns="0" tIns="0" rIns="0" bIns="0" anchor="t" anchorCtr="0">
                  <a:spAutoFit/>
                </a:bodyPr>
                <a:lstStyle/>
                <a:p>
                  <a:pPr algn="ctr"/>
                  <a:r>
                    <a:rPr lang="ko-KR" sz="1350" dirty="0">
                      <a:solidFill>
                        <a:srgbClr val="E3ECEB"/>
                      </a:solidFill>
                      <a:latin typeface="+mn-lt"/>
                      <a:ea typeface="+mn-ea"/>
                      <a:cs typeface="+mn-cs"/>
                    </a:rPr>
                    <a:t>1980</a:t>
                  </a:r>
                </a:p>
              </p:txBody>
            </p:sp>
            <p:sp>
              <p:nvSpPr>
                <p:cNvPr id="36" name="TextBox 36"/>
                <p:cNvSpPr txBox="1"/>
                <p:nvPr/>
              </p:nvSpPr>
              <p:spPr>
                <a:xfrm>
                  <a:off x="3083452" y="5740718"/>
                  <a:ext cx="413537" cy="264033"/>
                </a:xfrm>
                <a:prstGeom prst="rect">
                  <a:avLst/>
                </a:prstGeom>
                <a:noFill/>
                <a:ln>
                  <a:noFill/>
                </a:ln>
              </p:spPr>
              <p:txBody>
                <a:bodyPr wrap="none" lIns="0" tIns="0" rIns="0" bIns="0" anchor="t" anchorCtr="0">
                  <a:spAutoFit/>
                </a:bodyPr>
                <a:lstStyle/>
                <a:p>
                  <a:pPr algn="ctr"/>
                  <a:r>
                    <a:rPr lang="ko-KR" sz="1350" dirty="0">
                      <a:solidFill>
                        <a:srgbClr val="E3ECEB"/>
                      </a:solidFill>
                      <a:latin typeface="+mn-lt"/>
                      <a:ea typeface="+mn-ea"/>
                      <a:cs typeface="+mn-cs"/>
                    </a:rPr>
                    <a:t>1990</a:t>
                  </a:r>
                </a:p>
              </p:txBody>
            </p:sp>
            <p:sp>
              <p:nvSpPr>
                <p:cNvPr id="37" name="TextBox 37"/>
                <p:cNvSpPr txBox="1"/>
                <p:nvPr/>
              </p:nvSpPr>
              <p:spPr>
                <a:xfrm>
                  <a:off x="3927081" y="5740718"/>
                  <a:ext cx="413537" cy="264033"/>
                </a:xfrm>
                <a:prstGeom prst="rect">
                  <a:avLst/>
                </a:prstGeom>
                <a:noFill/>
                <a:ln>
                  <a:noFill/>
                </a:ln>
              </p:spPr>
              <p:txBody>
                <a:bodyPr wrap="none" lIns="0" tIns="0" rIns="0" bIns="0" anchor="t" anchorCtr="0">
                  <a:spAutoFit/>
                </a:bodyPr>
                <a:lstStyle/>
                <a:p>
                  <a:pPr algn="ctr"/>
                  <a:r>
                    <a:rPr lang="ko-KR" sz="1350" dirty="0">
                      <a:solidFill>
                        <a:srgbClr val="E3ECEB"/>
                      </a:solidFill>
                      <a:latin typeface="+mn-lt"/>
                      <a:ea typeface="+mn-ea"/>
                      <a:cs typeface="+mn-cs"/>
                    </a:rPr>
                    <a:t>2000</a:t>
                  </a:r>
                </a:p>
              </p:txBody>
            </p:sp>
            <p:sp>
              <p:nvSpPr>
                <p:cNvPr id="38" name="TextBox 38"/>
                <p:cNvSpPr txBox="1"/>
                <p:nvPr/>
              </p:nvSpPr>
              <p:spPr>
                <a:xfrm>
                  <a:off x="4770711" y="5740718"/>
                  <a:ext cx="413537" cy="264033"/>
                </a:xfrm>
                <a:prstGeom prst="rect">
                  <a:avLst/>
                </a:prstGeom>
                <a:noFill/>
                <a:ln>
                  <a:noFill/>
                </a:ln>
              </p:spPr>
              <p:txBody>
                <a:bodyPr wrap="none" lIns="0" tIns="0" rIns="0" bIns="0" anchor="t" anchorCtr="0">
                  <a:spAutoFit/>
                </a:bodyPr>
                <a:lstStyle/>
                <a:p>
                  <a:pPr algn="ctr"/>
                  <a:r>
                    <a:rPr lang="ko-KR" sz="1350" dirty="0">
                      <a:solidFill>
                        <a:srgbClr val="E3ECEB"/>
                      </a:solidFill>
                      <a:latin typeface="+mn-lt"/>
                      <a:ea typeface="+mn-ea"/>
                      <a:cs typeface="+mn-cs"/>
                    </a:rPr>
                    <a:t>2010</a:t>
                  </a:r>
                </a:p>
              </p:txBody>
            </p:sp>
            <p:sp>
              <p:nvSpPr>
                <p:cNvPr id="39" name="TextBox 39"/>
                <p:cNvSpPr txBox="1"/>
                <p:nvPr/>
              </p:nvSpPr>
              <p:spPr>
                <a:xfrm>
                  <a:off x="5614340" y="5740718"/>
                  <a:ext cx="413537" cy="264033"/>
                </a:xfrm>
                <a:prstGeom prst="rect">
                  <a:avLst/>
                </a:prstGeom>
                <a:noFill/>
                <a:ln>
                  <a:noFill/>
                </a:ln>
              </p:spPr>
              <p:txBody>
                <a:bodyPr wrap="none" lIns="0" tIns="0" rIns="0" bIns="0" anchor="t" anchorCtr="0">
                  <a:spAutoFit/>
                </a:bodyPr>
                <a:lstStyle/>
                <a:p>
                  <a:pPr algn="ctr"/>
                  <a:r>
                    <a:rPr lang="ko-KR" sz="1350" dirty="0">
                      <a:solidFill>
                        <a:srgbClr val="E3ECEB"/>
                      </a:solidFill>
                      <a:latin typeface="+mn-lt"/>
                      <a:ea typeface="+mn-ea"/>
                      <a:cs typeface="+mn-cs"/>
                    </a:rPr>
                    <a:t>2020</a:t>
                  </a:r>
                </a:p>
              </p:txBody>
            </p:sp>
            <p:sp>
              <p:nvSpPr>
                <p:cNvPr id="40" name="TextBox 40"/>
                <p:cNvSpPr txBox="1"/>
                <p:nvPr/>
              </p:nvSpPr>
              <p:spPr>
                <a:xfrm>
                  <a:off x="6457969" y="5740718"/>
                  <a:ext cx="413537" cy="264033"/>
                </a:xfrm>
                <a:prstGeom prst="rect">
                  <a:avLst/>
                </a:prstGeom>
                <a:noFill/>
                <a:ln>
                  <a:noFill/>
                </a:ln>
              </p:spPr>
              <p:txBody>
                <a:bodyPr wrap="none" lIns="0" tIns="0" rIns="0" bIns="0" anchor="t" anchorCtr="0">
                  <a:spAutoFit/>
                </a:bodyPr>
                <a:lstStyle/>
                <a:p>
                  <a:pPr algn="ctr"/>
                  <a:r>
                    <a:rPr lang="ko-KR" sz="1350" dirty="0">
                      <a:solidFill>
                        <a:srgbClr val="E3ECEB"/>
                      </a:solidFill>
                      <a:latin typeface="+mn-lt"/>
                      <a:ea typeface="+mn-ea"/>
                      <a:cs typeface="+mn-cs"/>
                    </a:rPr>
                    <a:t>2025</a:t>
                  </a:r>
                </a:p>
              </p:txBody>
            </p:sp>
          </p:grpSp>
        </p:grpSp>
      </p:grpSp>
      <p:grpSp>
        <p:nvGrpSpPr>
          <p:cNvPr id="47" name="!!remaining-badge"/>
          <p:cNvGrpSpPr/>
          <p:nvPr/>
        </p:nvGrpSpPr>
        <p:grpSpPr>
          <a:xfrm>
            <a:off x="7658100" y="2679382"/>
            <a:ext cx="3806114" cy="1667828"/>
            <a:chOff x="7658100" y="2679382"/>
            <a:chExt cx="3806114" cy="1667828"/>
          </a:xfrm>
        </p:grpSpPr>
        <p:sp>
          <p:nvSpPr>
            <p:cNvPr id="44" name="TextBox 44"/>
            <p:cNvSpPr txBox="1"/>
            <p:nvPr/>
          </p:nvSpPr>
          <p:spPr>
            <a:xfrm>
              <a:off x="7725918" y="2679382"/>
              <a:ext cx="2038083" cy="322707"/>
            </a:xfrm>
            <a:prstGeom prst="rect">
              <a:avLst/>
            </a:prstGeom>
            <a:noFill/>
            <a:ln>
              <a:noFill/>
            </a:ln>
          </p:spPr>
          <p:txBody>
            <a:bodyPr wrap="none" lIns="0" tIns="0" rIns="0" bIns="0" anchor="t" anchorCtr="0">
              <a:spAutoFit/>
            </a:bodyPr>
            <a:lstStyle/>
            <a:p>
              <a:pPr algn="l"/>
              <a:r>
                <a:rPr lang="ko-KR" sz="1650" dirty="0">
                  <a:solidFill>
                    <a:srgbClr val="E3ECEB"/>
                  </a:solidFill>
                  <a:latin typeface="+mn-lt"/>
                  <a:ea typeface="+mn-ea"/>
                  <a:cs typeface="+mn-cs"/>
                </a:rPr>
                <a:t>2025년 말 현직 해녀</a:t>
              </a:r>
            </a:p>
          </p:txBody>
        </p:sp>
        <p:sp>
          <p:nvSpPr>
            <p:cNvPr id="45" name="TextBox 45"/>
            <p:cNvSpPr txBox="1"/>
            <p:nvPr/>
          </p:nvSpPr>
          <p:spPr>
            <a:xfrm>
              <a:off x="7658100" y="2956560"/>
              <a:ext cx="3806114" cy="1390650"/>
            </a:xfrm>
            <a:prstGeom prst="rect">
              <a:avLst/>
            </a:prstGeom>
            <a:noFill/>
            <a:ln>
              <a:noFill/>
            </a:ln>
          </p:spPr>
          <p:txBody>
            <a:bodyPr wrap="none" lIns="0" tIns="0" rIns="0" bIns="0" anchor="t" anchorCtr="0">
              <a:spAutoFit/>
            </a:bodyPr>
            <a:lstStyle/>
            <a:p>
              <a:pPr algn="l"/>
              <a:r>
                <a:rPr lang="ko-KR" sz="7200" b="1" dirty="0">
                  <a:solidFill>
                    <a:schemeClr val="accent2"/>
                  </a:solidFill>
                  <a:latin typeface="+mn-lt"/>
                  <a:ea typeface="+mn-ea"/>
                  <a:cs typeface="+mn-cs"/>
                </a:rPr>
                <a:t>2,371명</a:t>
              </a:r>
            </a:p>
          </p:txBody>
        </p:sp>
        <p:sp>
          <p:nvSpPr>
            <p:cNvPr id="46" name="TextBox 46"/>
            <p:cNvSpPr txBox="1"/>
            <p:nvPr/>
          </p:nvSpPr>
          <p:spPr>
            <a:xfrm>
              <a:off x="7725918" y="3974782"/>
              <a:ext cx="3414691" cy="322707"/>
            </a:xfrm>
            <a:prstGeom prst="rect">
              <a:avLst/>
            </a:prstGeom>
            <a:noFill/>
            <a:ln>
              <a:noFill/>
            </a:ln>
          </p:spPr>
          <p:txBody>
            <a:bodyPr wrap="none" lIns="0" tIns="0" rIns="0" bIns="0" anchor="t" anchorCtr="0">
              <a:spAutoFit/>
            </a:bodyPr>
            <a:lstStyle/>
            <a:p>
              <a:pPr algn="l"/>
              <a:r>
                <a:rPr lang="ko-KR" sz="1650" dirty="0">
                  <a:solidFill>
                    <a:srgbClr val="E3ECEB"/>
                  </a:solidFill>
                  <a:latin typeface="+mn-lt"/>
                  <a:ea typeface="+mn-ea"/>
                  <a:cs typeface="+mn-cs"/>
                </a:rPr>
                <a:t xml:space="preserve">1970년 14,143명의 </a:t>
              </a:r>
              <a:r>
                <a:rPr lang="ko-KR" sz="1650" b="1" dirty="0">
                  <a:solidFill>
                    <a:srgbClr val="F4F1EA"/>
                  </a:solidFill>
                  <a:latin typeface="+mn-lt"/>
                  <a:ea typeface="+mn-ea"/>
                  <a:cs typeface="+mn-cs"/>
                </a:rPr>
                <a:t>16.8%</a:t>
              </a:r>
              <a:r>
                <a:rPr lang="ko-KR" sz="1650" dirty="0">
                  <a:solidFill>
                    <a:srgbClr val="E3ECEB"/>
                  </a:solidFill>
                  <a:latin typeface="+mn-lt"/>
                  <a:ea typeface="+mn-ea"/>
                  <a:cs typeface="+mn-cs"/>
                </a:rPr>
                <a:t>(계산)</a:t>
              </a:r>
            </a:p>
          </p:txBody>
        </p:sp>
      </p:grpSp>
      <p:grpSp>
        <p:nvGrpSpPr>
          <p:cNvPr id="49" name="chart-note"/>
          <p:cNvGrpSpPr/>
          <p:nvPr/>
        </p:nvGrpSpPr>
        <p:grpSpPr>
          <a:xfrm>
            <a:off x="604266" y="6135052"/>
            <a:ext cx="4166387" cy="205359"/>
            <a:chOff x="604266" y="6135052"/>
            <a:chExt cx="4166387" cy="205359"/>
          </a:xfrm>
        </p:grpSpPr>
        <p:sp>
          <p:nvSpPr>
            <p:cNvPr id="48" name="TextBox 48"/>
            <p:cNvSpPr txBox="1"/>
            <p:nvPr/>
          </p:nvSpPr>
          <p:spPr>
            <a:xfrm>
              <a:off x="604266" y="6135052"/>
              <a:ext cx="4166387" cy="205359"/>
            </a:xfrm>
            <a:prstGeom prst="rect">
              <a:avLst/>
            </a:prstGeom>
            <a:noFill/>
            <a:ln>
              <a:noFill/>
            </a:ln>
          </p:spPr>
          <p:txBody>
            <a:bodyPr wrap="none" lIns="0" tIns="0" rIns="0" bIns="0" anchor="t" anchorCtr="0">
              <a:spAutoFit/>
            </a:bodyPr>
            <a:lstStyle/>
            <a:p>
              <a:pPr algn="l"/>
              <a:r>
                <a:rPr lang="ko-KR" sz="1050" dirty="0">
                  <a:solidFill>
                    <a:srgbClr val="9CC9C5"/>
                  </a:solidFill>
                  <a:latin typeface="+mn-lt"/>
                  <a:ea typeface="+mn-ea"/>
                  <a:cs typeface="+mn-cs"/>
                </a:rPr>
                <a:t>주: 1970~2020년은 10년 간격, 마지막 막대(2025년)는 그 5년 뒤</a:t>
              </a:r>
            </a:p>
          </p:txBody>
        </p:sp>
      </p:grpSp>
      <p:grpSp>
        <p:nvGrpSpPr>
          <p:cNvPr id="52" name="footer"/>
          <p:cNvGrpSpPr/>
          <p:nvPr/>
        </p:nvGrpSpPr>
        <p:grpSpPr>
          <a:xfrm>
            <a:off x="604266" y="6401752"/>
            <a:ext cx="10983468" cy="205359"/>
            <a:chOff x="604266" y="6401752"/>
            <a:chExt cx="10983468" cy="205359"/>
          </a:xfrm>
        </p:grpSpPr>
        <p:sp>
          <p:nvSpPr>
            <p:cNvPr id="50" name="TextBox 50"/>
            <p:cNvSpPr txBox="1"/>
            <p:nvPr/>
          </p:nvSpPr>
          <p:spPr>
            <a:xfrm>
              <a:off x="604266" y="6401752"/>
              <a:ext cx="9226753" cy="205359"/>
            </a:xfrm>
            <a:prstGeom prst="rect">
              <a:avLst/>
            </a:prstGeom>
            <a:noFill/>
            <a:ln>
              <a:noFill/>
            </a:ln>
          </p:spPr>
          <p:txBody>
            <a:bodyPr wrap="none" lIns="0" tIns="0" rIns="0" bIns="0" anchor="t" anchorCtr="0">
              <a:spAutoFit/>
            </a:bodyPr>
            <a:lstStyle/>
            <a:p>
              <a:pPr algn="l"/>
              <a:r>
                <a:rPr lang="ko-KR" sz="1050" dirty="0">
                  <a:solidFill>
                    <a:srgbClr val="9CC9C5"/>
                  </a:solidFill>
                  <a:latin typeface="+mn-lt"/>
                  <a:ea typeface="+mn-ea"/>
                  <a:cs typeface="+mn-cs"/>
                </a:rPr>
                <a:t>출처: 제주특별자치도의회 「해녀의전당 건립사업 심사보고서」 참고자료(2023, 1970~2020년), 제주해녀박물관 「제주해녀 현황」(2025년 말)</a:t>
              </a:r>
            </a:p>
          </p:txBody>
        </p:sp>
        <p:sp>
          <p:nvSpPr>
            <p:cNvPr id="51" name="TextBox 51"/>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rgbClr val="9CC9C5"/>
                  </a:solidFill>
                  <a:latin typeface="+mn-lt"/>
                  <a:ea typeface="+mn-ea"/>
                  <a:cs typeface="+mn-cs"/>
                </a:rPr>
                <a:t>10 / 15</a:t>
              </a:r>
            </a:p>
          </p:txBody>
        </p:sp>
      </p:grpSp>
    </p:spTree>
  </p:cSld>
  <p:clrMapOvr>
    <a:masterClrMapping/>
  </p:clrMapOvr>
  <p:transitio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1000"/>
                                        <p:tgtEl>
                                          <p:spTgt spid="43"/>
                                        </p:tgtEl>
                                      </p:cBhvr>
                                    </p:animEffect>
                                  </p:childTnLst>
                                </p:cTn>
                              </p:par>
                            </p:childTnLst>
                          </p:cTn>
                        </p:par>
                        <p:par>
                          <p:cTn id="8" fill="hold">
                            <p:stCondLst>
                              <p:cond delay="1200"/>
                            </p:stCondLst>
                            <p:childTnLst>
                              <p:par>
                                <p:cTn id="9" presetID="10" presetClass="entr" presetSubtype="0" fill="hold" grpId="0" nodeType="afterEffect">
                                  <p:stCondLst>
                                    <p:cond delay="50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6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mc="http://schemas.openxmlformats.org/markup-compatibility/2006" xmlns:p="http://schemas.openxmlformats.org/presentationml/2006/main" xmlns:p14="http://schemas.microsoft.com/office/powerpoint/2010/main" xmlns:p159="http://schemas.microsoft.com/office/powerpoint/2015/09/main">
  <p:cSld>
    <p:bg>
      <p:bgPr>
        <a:solidFill>
          <a:schemeClr val="lt1"/>
        </a:solidFill>
        <a:effectLst/>
      </p:bgPr>
    </p:bg>
    <p:spTree>
      <p:nvGrpSpPr>
        <p:cNvPr id="1" name=""/>
        <p:cNvGrpSpPr/>
        <p:nvPr/>
      </p:nvGrpSpPr>
      <p:grpSpPr>
        <a:xfrm>
          <a:off x="0" y="0"/>
          <a:ext cx="0" cy="0"/>
          <a:chOff x="0" y="0"/>
          <a:chExt cx="0" cy="0"/>
        </a:xfrm>
      </p:grpSpPr>
      <p:grpSp>
        <p:nvGrpSpPr>
          <p:cNvPr id="4" name="header"/>
          <p:cNvGrpSpPr/>
          <p:nvPr/>
        </p:nvGrpSpPr>
        <p:grpSpPr>
          <a:xfrm>
            <a:off x="594360" y="730568"/>
            <a:ext cx="9742932" cy="922972"/>
            <a:chOff x="594360" y="730568"/>
            <a:chExt cx="9742932" cy="922972"/>
          </a:xfrm>
        </p:grpSpPr>
        <p:sp>
          <p:nvSpPr>
            <p:cNvPr id="2" name="TextBox 2"/>
            <p:cNvSpPr txBox="1"/>
            <p:nvPr/>
          </p:nvSpPr>
          <p:spPr>
            <a:xfrm>
              <a:off x="602742" y="730568"/>
              <a:ext cx="2121865"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3 · 누가 이 바다를 잇는가</a:t>
              </a:r>
            </a:p>
          </p:txBody>
        </p:sp>
        <p:sp>
          <p:nvSpPr>
            <p:cNvPr id="3" name="TextBox 3"/>
            <p:cNvSpPr txBox="1"/>
            <p:nvPr/>
          </p:nvSpPr>
          <p:spPr>
            <a:xfrm>
              <a:off x="594360" y="1066800"/>
              <a:ext cx="9742932"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1970년 4.6%였던 60세 이상이 2025년에는 90.1%다</a:t>
              </a:r>
            </a:p>
          </p:txBody>
        </p:sp>
      </p:grpSp>
      <p:grpSp>
        <p:nvGrpSpPr>
          <p:cNvPr id="47" name="age-shift"/>
          <p:cNvGrpSpPr/>
          <p:nvPr/>
        </p:nvGrpSpPr>
        <p:grpSpPr>
          <a:xfrm>
            <a:off x="1087984" y="2016442"/>
            <a:ext cx="10090709" cy="3188209"/>
            <a:chOff x="1087984" y="2016442"/>
            <a:chExt cx="10090709" cy="3188209"/>
          </a:xfrm>
        </p:grpSpPr>
        <p:grpSp>
          <p:nvGrpSpPr>
            <p:cNvPr id="13" name="age-shift-legend"/>
            <p:cNvGrpSpPr/>
            <p:nvPr/>
          </p:nvGrpSpPr>
          <p:grpSpPr>
            <a:xfrm>
              <a:off x="1809750" y="2016442"/>
              <a:ext cx="4826051" cy="264033"/>
              <a:chOff x="1809750" y="2016442"/>
              <a:chExt cx="4826051" cy="264033"/>
            </a:xfrm>
          </p:grpSpPr>
          <p:sp>
            <p:nvSpPr>
              <p:cNvPr id="5" name="Rectangle 5"/>
              <p:cNvSpPr/>
              <p:nvPr/>
            </p:nvSpPr>
            <p:spPr>
              <a:xfrm>
                <a:off x="1809750" y="2038350"/>
                <a:ext cx="133350" cy="133350"/>
              </a:xfrm>
              <a:prstGeom prst="rect">
                <a:avLst/>
              </a:prstGeom>
              <a:solidFill>
                <a:srgbClr val="9CC9C5"/>
              </a:solidFill>
              <a:ln>
                <a:noFill/>
              </a:ln>
            </p:spPr>
          </p:sp>
          <p:sp>
            <p:nvSpPr>
              <p:cNvPr id="6" name="TextBox 6"/>
              <p:cNvSpPr txBox="1"/>
              <p:nvPr/>
            </p:nvSpPr>
            <p:spPr>
              <a:xfrm>
                <a:off x="2012442" y="2016442"/>
                <a:ext cx="813359"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30세 미만</a:t>
                </a:r>
              </a:p>
            </p:txBody>
          </p:sp>
          <p:sp>
            <p:nvSpPr>
              <p:cNvPr id="7" name="Rectangle 7"/>
              <p:cNvSpPr/>
              <p:nvPr/>
            </p:nvSpPr>
            <p:spPr>
              <a:xfrm>
                <a:off x="3143250" y="2038350"/>
                <a:ext cx="133350" cy="133350"/>
              </a:xfrm>
              <a:prstGeom prst="rect">
                <a:avLst/>
              </a:prstGeom>
              <a:solidFill>
                <a:schemeClr val="accent3"/>
              </a:solidFill>
              <a:ln>
                <a:noFill/>
              </a:ln>
            </p:spPr>
          </p:sp>
          <p:sp>
            <p:nvSpPr>
              <p:cNvPr id="8" name="TextBox 8"/>
              <p:cNvSpPr txBox="1"/>
              <p:nvPr/>
            </p:nvSpPr>
            <p:spPr>
              <a:xfrm>
                <a:off x="3345942" y="2016442"/>
                <a:ext cx="695230"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30~49세</a:t>
                </a:r>
              </a:p>
            </p:txBody>
          </p:sp>
          <p:sp>
            <p:nvSpPr>
              <p:cNvPr id="9" name="Rectangle 9"/>
              <p:cNvSpPr/>
              <p:nvPr/>
            </p:nvSpPr>
            <p:spPr>
              <a:xfrm>
                <a:off x="4381500" y="2038350"/>
                <a:ext cx="133350" cy="133350"/>
              </a:xfrm>
              <a:prstGeom prst="rect">
                <a:avLst/>
              </a:prstGeom>
              <a:solidFill>
                <a:schemeClr val="accent1"/>
              </a:solidFill>
              <a:ln>
                <a:noFill/>
              </a:ln>
            </p:spPr>
          </p:sp>
          <p:sp>
            <p:nvSpPr>
              <p:cNvPr id="10" name="TextBox 10"/>
              <p:cNvSpPr txBox="1"/>
              <p:nvPr/>
            </p:nvSpPr>
            <p:spPr>
              <a:xfrm>
                <a:off x="4584192" y="2016442"/>
                <a:ext cx="695230"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50~59세</a:t>
                </a:r>
              </a:p>
            </p:txBody>
          </p:sp>
          <p:sp>
            <p:nvSpPr>
              <p:cNvPr id="11" name="Rectangle 11"/>
              <p:cNvSpPr/>
              <p:nvPr/>
            </p:nvSpPr>
            <p:spPr>
              <a:xfrm>
                <a:off x="5619750" y="2038350"/>
                <a:ext cx="133350" cy="133350"/>
              </a:xfrm>
              <a:prstGeom prst="rect">
                <a:avLst/>
              </a:prstGeom>
              <a:solidFill>
                <a:schemeClr val="accent2"/>
              </a:solidFill>
              <a:ln>
                <a:noFill/>
              </a:ln>
            </p:spPr>
          </p:sp>
          <p:sp>
            <p:nvSpPr>
              <p:cNvPr id="12" name="TextBox 12"/>
              <p:cNvSpPr txBox="1"/>
              <p:nvPr/>
            </p:nvSpPr>
            <p:spPr>
              <a:xfrm>
                <a:off x="5822442" y="2016442"/>
                <a:ext cx="813359"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60세 이상</a:t>
                </a:r>
              </a:p>
            </p:txBody>
          </p:sp>
        </p:grpSp>
        <p:grpSp>
          <p:nvGrpSpPr>
            <p:cNvPr id="46" name="age-shift-chartArea"/>
            <p:cNvGrpSpPr/>
            <p:nvPr/>
          </p:nvGrpSpPr>
          <p:grpSpPr>
            <a:xfrm>
              <a:off x="1087984" y="2461260"/>
              <a:ext cx="10090709" cy="2743391"/>
              <a:chOff x="1087984" y="2461260"/>
              <a:chExt cx="10090709" cy="2743391"/>
            </a:xfrm>
          </p:grpSpPr>
          <p:grpSp>
            <p:nvGrpSpPr>
              <p:cNvPr id="18" name="age-shift-grid"/>
              <p:cNvGrpSpPr/>
              <p:nvPr/>
            </p:nvGrpSpPr>
            <p:grpSpPr>
              <a:xfrm>
                <a:off x="4095750" y="2476500"/>
                <a:ext cx="6867525" cy="2095500"/>
                <a:chOff x="4095750" y="2476500"/>
                <a:chExt cx="6867525" cy="2095500"/>
              </a:xfrm>
            </p:grpSpPr>
            <p:sp>
              <p:nvSpPr>
                <p:cNvPr id="14" name="Line 14"/>
                <p:cNvSpPr/>
                <p:nvPr/>
              </p:nvSpPr>
              <p:spPr>
                <a:xfrm>
                  <a:off x="4095750" y="2476500"/>
                  <a:ext cx="9525" cy="2095500"/>
                </a:xfrm>
                <a:custGeom>
                  <a:avLst/>
                  <a:gdLst/>
                  <a:ahLst/>
                  <a:cxnLst/>
                  <a:rect l="l" t="t" r="r" b="b"/>
                  <a:pathLst>
                    <a:path w="9525" h="2095500">
                      <a:moveTo>
                        <a:pt x="0" y="0"/>
                      </a:moveTo>
                      <a:lnTo>
                        <a:pt x="0" y="2095500"/>
                      </a:lnTo>
                    </a:path>
                  </a:pathLst>
                </a:custGeom>
                <a:noFill/>
                <a:ln w="9525">
                  <a:solidFill>
                    <a:schemeClr val="accent6"/>
                  </a:solidFill>
                </a:ln>
              </p:spPr>
            </p:sp>
            <p:sp>
              <p:nvSpPr>
                <p:cNvPr id="15" name="Line 15"/>
                <p:cNvSpPr/>
                <p:nvPr/>
              </p:nvSpPr>
              <p:spPr>
                <a:xfrm>
                  <a:off x="6381750" y="2476500"/>
                  <a:ext cx="9525" cy="2095500"/>
                </a:xfrm>
                <a:custGeom>
                  <a:avLst/>
                  <a:gdLst/>
                  <a:ahLst/>
                  <a:cxnLst/>
                  <a:rect l="l" t="t" r="r" b="b"/>
                  <a:pathLst>
                    <a:path w="9525" h="2095500">
                      <a:moveTo>
                        <a:pt x="0" y="0"/>
                      </a:moveTo>
                      <a:lnTo>
                        <a:pt x="0" y="2095500"/>
                      </a:lnTo>
                    </a:path>
                  </a:pathLst>
                </a:custGeom>
                <a:noFill/>
                <a:ln w="9525">
                  <a:solidFill>
                    <a:schemeClr val="accent6"/>
                  </a:solidFill>
                </a:ln>
              </p:spPr>
            </p:sp>
            <p:sp>
              <p:nvSpPr>
                <p:cNvPr id="16" name="Line 16"/>
                <p:cNvSpPr/>
                <p:nvPr/>
              </p:nvSpPr>
              <p:spPr>
                <a:xfrm>
                  <a:off x="8667750" y="2476500"/>
                  <a:ext cx="9525" cy="2095500"/>
                </a:xfrm>
                <a:custGeom>
                  <a:avLst/>
                  <a:gdLst/>
                  <a:ahLst/>
                  <a:cxnLst/>
                  <a:rect l="l" t="t" r="r" b="b"/>
                  <a:pathLst>
                    <a:path w="9525" h="2095500">
                      <a:moveTo>
                        <a:pt x="0" y="0"/>
                      </a:moveTo>
                      <a:lnTo>
                        <a:pt x="0" y="2095500"/>
                      </a:lnTo>
                    </a:path>
                  </a:pathLst>
                </a:custGeom>
                <a:noFill/>
                <a:ln w="9525">
                  <a:solidFill>
                    <a:schemeClr val="accent6"/>
                  </a:solidFill>
                </a:ln>
              </p:spPr>
            </p:sp>
            <p:sp>
              <p:nvSpPr>
                <p:cNvPr id="17" name="Line 17"/>
                <p:cNvSpPr/>
                <p:nvPr/>
              </p:nvSpPr>
              <p:spPr>
                <a:xfrm>
                  <a:off x="10953750" y="2476500"/>
                  <a:ext cx="9525" cy="2095500"/>
                </a:xfrm>
                <a:custGeom>
                  <a:avLst/>
                  <a:gdLst/>
                  <a:ahLst/>
                  <a:cxnLst/>
                  <a:rect l="l" t="t" r="r" b="b"/>
                  <a:pathLst>
                    <a:path w="9525" h="2095500">
                      <a:moveTo>
                        <a:pt x="0" y="0"/>
                      </a:moveTo>
                      <a:lnTo>
                        <a:pt x="0" y="2095500"/>
                      </a:lnTo>
                    </a:path>
                  </a:pathLst>
                </a:custGeom>
                <a:noFill/>
                <a:ln w="9525">
                  <a:solidFill>
                    <a:schemeClr val="accent6"/>
                  </a:solidFill>
                </a:ln>
              </p:spPr>
            </p:sp>
          </p:grpSp>
          <p:sp>
            <p:nvSpPr>
              <p:cNvPr id="19" name="Line 19"/>
              <p:cNvSpPr/>
              <p:nvPr/>
            </p:nvSpPr>
            <p:spPr>
              <a:xfrm>
                <a:off x="1809750" y="2476500"/>
                <a:ext cx="9525" cy="2095500"/>
              </a:xfrm>
              <a:custGeom>
                <a:avLst/>
                <a:gdLst/>
                <a:ahLst/>
                <a:cxnLst/>
                <a:rect l="l" t="t" r="r" b="b"/>
                <a:pathLst>
                  <a:path w="9525" h="2095500">
                    <a:moveTo>
                      <a:pt x="0" y="0"/>
                    </a:moveTo>
                    <a:lnTo>
                      <a:pt x="0" y="2095500"/>
                    </a:lnTo>
                  </a:path>
                </a:pathLst>
              </a:custGeom>
              <a:noFill/>
              <a:ln w="14288">
                <a:solidFill>
                  <a:srgbClr val="5B6970"/>
                </a:solidFill>
              </a:ln>
            </p:spPr>
          </p:sp>
          <p:grpSp>
            <p:nvGrpSpPr>
              <p:cNvPr id="22" name="Group 22"/>
              <p:cNvGrpSpPr/>
              <p:nvPr/>
            </p:nvGrpSpPr>
            <p:grpSpPr>
              <a:xfrm>
                <a:off x="1087984" y="2911792"/>
                <a:ext cx="595274" cy="1311783"/>
                <a:chOff x="1087984" y="2911792"/>
                <a:chExt cx="595274" cy="1311783"/>
              </a:xfrm>
            </p:grpSpPr>
            <p:sp>
              <p:nvSpPr>
                <p:cNvPr id="20" name="TextBox 20"/>
                <p:cNvSpPr txBox="1"/>
                <p:nvPr/>
              </p:nvSpPr>
              <p:spPr>
                <a:xfrm>
                  <a:off x="1087984" y="2911792"/>
                  <a:ext cx="595274" cy="264033"/>
                </a:xfrm>
                <a:prstGeom prst="rect">
                  <a:avLst/>
                </a:prstGeom>
                <a:noFill/>
                <a:ln>
                  <a:noFill/>
                </a:ln>
              </p:spPr>
              <p:txBody>
                <a:bodyPr wrap="none" lIns="0" tIns="0" rIns="0" bIns="0" anchor="t" anchorCtr="0">
                  <a:spAutoFit/>
                </a:bodyPr>
                <a:lstStyle/>
                <a:p>
                  <a:pPr algn="r"/>
                  <a:r>
                    <a:rPr lang="ko-KR" sz="1350" dirty="0">
                      <a:solidFill>
                        <a:schemeClr val="dk1"/>
                      </a:solidFill>
                      <a:latin typeface="+mn-lt"/>
                      <a:ea typeface="+mn-ea"/>
                      <a:cs typeface="+mn-cs"/>
                    </a:rPr>
                    <a:t>1970년</a:t>
                  </a:r>
                </a:p>
              </p:txBody>
            </p:sp>
            <p:sp>
              <p:nvSpPr>
                <p:cNvPr id="21" name="TextBox 21"/>
                <p:cNvSpPr txBox="1"/>
                <p:nvPr/>
              </p:nvSpPr>
              <p:spPr>
                <a:xfrm>
                  <a:off x="1087984" y="3959542"/>
                  <a:ext cx="595274" cy="264033"/>
                </a:xfrm>
                <a:prstGeom prst="rect">
                  <a:avLst/>
                </a:prstGeom>
                <a:noFill/>
                <a:ln>
                  <a:noFill/>
                </a:ln>
              </p:spPr>
              <p:txBody>
                <a:bodyPr wrap="none" lIns="0" tIns="0" rIns="0" bIns="0" anchor="t" anchorCtr="0">
                  <a:spAutoFit/>
                </a:bodyPr>
                <a:lstStyle/>
                <a:p>
                  <a:pPr algn="r"/>
                  <a:r>
                    <a:rPr lang="ko-KR" sz="1350" dirty="0">
                      <a:solidFill>
                        <a:schemeClr val="dk1"/>
                      </a:solidFill>
                      <a:latin typeface="+mn-lt"/>
                      <a:ea typeface="+mn-ea"/>
                      <a:cs typeface="+mn-cs"/>
                    </a:rPr>
                    <a:t>2025년</a:t>
                  </a:r>
                </a:p>
              </p:txBody>
            </p:sp>
          </p:grpSp>
          <p:grpSp>
            <p:nvGrpSpPr>
              <p:cNvPr id="28" name="Group 28"/>
              <p:cNvGrpSpPr/>
              <p:nvPr/>
            </p:nvGrpSpPr>
            <p:grpSpPr>
              <a:xfrm>
                <a:off x="1684763" y="4654868"/>
                <a:ext cx="9493930" cy="264033"/>
                <a:chOff x="1684763" y="4654868"/>
                <a:chExt cx="9493930" cy="264033"/>
              </a:xfrm>
            </p:grpSpPr>
            <p:sp>
              <p:nvSpPr>
                <p:cNvPr id="23" name="TextBox 23"/>
                <p:cNvSpPr txBox="1"/>
                <p:nvPr/>
              </p:nvSpPr>
              <p:spPr>
                <a:xfrm>
                  <a:off x="1684763" y="4654868"/>
                  <a:ext cx="249974"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0%</a:t>
                  </a:r>
                </a:p>
              </p:txBody>
            </p:sp>
            <p:sp>
              <p:nvSpPr>
                <p:cNvPr id="24" name="TextBox 24"/>
                <p:cNvSpPr txBox="1"/>
                <p:nvPr/>
              </p:nvSpPr>
              <p:spPr>
                <a:xfrm>
                  <a:off x="3920785" y="4654868"/>
                  <a:ext cx="349929"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25%</a:t>
                  </a:r>
                </a:p>
              </p:txBody>
            </p:sp>
            <p:sp>
              <p:nvSpPr>
                <p:cNvPr id="25" name="TextBox 25"/>
                <p:cNvSpPr txBox="1"/>
                <p:nvPr/>
              </p:nvSpPr>
              <p:spPr>
                <a:xfrm>
                  <a:off x="6206785" y="4654868"/>
                  <a:ext cx="349929"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50%</a:t>
                  </a:r>
                </a:p>
              </p:txBody>
            </p:sp>
            <p:sp>
              <p:nvSpPr>
                <p:cNvPr id="26" name="TextBox 26"/>
                <p:cNvSpPr txBox="1"/>
                <p:nvPr/>
              </p:nvSpPr>
              <p:spPr>
                <a:xfrm>
                  <a:off x="8492785" y="4654868"/>
                  <a:ext cx="349929"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75%</a:t>
                  </a:r>
                </a:p>
              </p:txBody>
            </p:sp>
            <p:sp>
              <p:nvSpPr>
                <p:cNvPr id="27" name="TextBox 27"/>
                <p:cNvSpPr txBox="1"/>
                <p:nvPr/>
              </p:nvSpPr>
              <p:spPr>
                <a:xfrm>
                  <a:off x="10728808" y="4654868"/>
                  <a:ext cx="449885"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100%</a:t>
                  </a:r>
                </a:p>
              </p:txBody>
            </p:sp>
          </p:grpSp>
          <p:sp>
            <p:nvSpPr>
              <p:cNvPr id="29" name="TextBox 29"/>
              <p:cNvSpPr txBox="1"/>
              <p:nvPr/>
            </p:nvSpPr>
            <p:spPr>
              <a:xfrm>
                <a:off x="6025048" y="4940618"/>
                <a:ext cx="713403"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비율(%)</a:t>
                </a:r>
              </a:p>
            </p:txBody>
          </p:sp>
          <p:grpSp>
            <p:nvGrpSpPr>
              <p:cNvPr id="38" name="age-shift-bars"/>
              <p:cNvGrpSpPr/>
              <p:nvPr/>
            </p:nvGrpSpPr>
            <p:grpSpPr>
              <a:xfrm>
                <a:off x="1809750" y="2673001"/>
                <a:ext cx="9144000" cy="1702594"/>
                <a:chOff x="1809750" y="2673001"/>
                <a:chExt cx="9144000" cy="1702594"/>
              </a:xfrm>
            </p:grpSpPr>
            <p:sp>
              <p:nvSpPr>
                <p:cNvPr id="30" name="Rectangle 30"/>
                <p:cNvSpPr/>
                <p:nvPr/>
              </p:nvSpPr>
              <p:spPr>
                <a:xfrm>
                  <a:off x="1809750" y="2673001"/>
                  <a:ext cx="2862072" cy="654844"/>
                </a:xfrm>
                <a:prstGeom prst="rect">
                  <a:avLst/>
                </a:prstGeom>
                <a:solidFill>
                  <a:srgbClr val="9CC9C5"/>
                </a:solidFill>
                <a:ln>
                  <a:noFill/>
                </a:ln>
              </p:spPr>
            </p:sp>
            <p:sp>
              <p:nvSpPr>
                <p:cNvPr id="31" name="Rectangle 31"/>
                <p:cNvSpPr/>
                <p:nvPr/>
              </p:nvSpPr>
              <p:spPr>
                <a:xfrm>
                  <a:off x="4671822" y="2673001"/>
                  <a:ext cx="5020056" cy="654844"/>
                </a:xfrm>
                <a:prstGeom prst="rect">
                  <a:avLst/>
                </a:prstGeom>
                <a:solidFill>
                  <a:schemeClr val="accent3"/>
                </a:solidFill>
                <a:ln>
                  <a:noFill/>
                </a:ln>
              </p:spPr>
            </p:sp>
            <p:sp>
              <p:nvSpPr>
                <p:cNvPr id="32" name="Rectangle 32"/>
                <p:cNvSpPr/>
                <p:nvPr/>
              </p:nvSpPr>
              <p:spPr>
                <a:xfrm>
                  <a:off x="9691878" y="2673001"/>
                  <a:ext cx="841248" cy="654844"/>
                </a:xfrm>
                <a:prstGeom prst="rect">
                  <a:avLst/>
                </a:prstGeom>
                <a:solidFill>
                  <a:schemeClr val="accent1"/>
                </a:solidFill>
                <a:ln>
                  <a:noFill/>
                </a:ln>
              </p:spPr>
            </p:sp>
            <p:sp>
              <p:nvSpPr>
                <p:cNvPr id="33" name="Rectangle 33"/>
                <p:cNvSpPr/>
                <p:nvPr/>
              </p:nvSpPr>
              <p:spPr>
                <a:xfrm>
                  <a:off x="10533126" y="2673001"/>
                  <a:ext cx="420624" cy="654844"/>
                </a:xfrm>
                <a:prstGeom prst="rect">
                  <a:avLst/>
                </a:prstGeom>
                <a:solidFill>
                  <a:schemeClr val="accent2"/>
                </a:solidFill>
                <a:ln>
                  <a:noFill/>
                </a:ln>
              </p:spPr>
            </p:sp>
            <p:sp>
              <p:nvSpPr>
                <p:cNvPr id="34" name="Rectangle 34"/>
                <p:cNvSpPr/>
                <p:nvPr/>
              </p:nvSpPr>
              <p:spPr>
                <a:xfrm>
                  <a:off x="1809750" y="3720751"/>
                  <a:ext cx="18288" cy="654844"/>
                </a:xfrm>
                <a:prstGeom prst="rect">
                  <a:avLst/>
                </a:prstGeom>
                <a:solidFill>
                  <a:srgbClr val="9CC9C5"/>
                </a:solidFill>
                <a:ln>
                  <a:noFill/>
                </a:ln>
              </p:spPr>
            </p:sp>
            <p:sp>
              <p:nvSpPr>
                <p:cNvPr id="35" name="Rectangle 35"/>
                <p:cNvSpPr/>
                <p:nvPr/>
              </p:nvSpPr>
              <p:spPr>
                <a:xfrm>
                  <a:off x="1828038" y="3720751"/>
                  <a:ext cx="393192" cy="654844"/>
                </a:xfrm>
                <a:prstGeom prst="rect">
                  <a:avLst/>
                </a:prstGeom>
                <a:solidFill>
                  <a:schemeClr val="accent3"/>
                </a:solidFill>
                <a:ln>
                  <a:noFill/>
                </a:ln>
              </p:spPr>
            </p:sp>
            <p:sp>
              <p:nvSpPr>
                <p:cNvPr id="36" name="Rectangle 36"/>
                <p:cNvSpPr/>
                <p:nvPr/>
              </p:nvSpPr>
              <p:spPr>
                <a:xfrm>
                  <a:off x="2221230" y="3720751"/>
                  <a:ext cx="493776" cy="654844"/>
                </a:xfrm>
                <a:prstGeom prst="rect">
                  <a:avLst/>
                </a:prstGeom>
                <a:solidFill>
                  <a:schemeClr val="accent1"/>
                </a:solidFill>
                <a:ln>
                  <a:noFill/>
                </a:ln>
              </p:spPr>
            </p:sp>
            <p:sp>
              <p:nvSpPr>
                <p:cNvPr id="37" name="Rectangle 37"/>
                <p:cNvSpPr/>
                <p:nvPr/>
              </p:nvSpPr>
              <p:spPr>
                <a:xfrm>
                  <a:off x="2715006" y="3720751"/>
                  <a:ext cx="8238744" cy="654844"/>
                </a:xfrm>
                <a:prstGeom prst="rect">
                  <a:avLst/>
                </a:prstGeom>
                <a:solidFill>
                  <a:schemeClr val="accent2"/>
                </a:solidFill>
                <a:ln>
                  <a:noFill/>
                </a:ln>
              </p:spPr>
            </p:sp>
          </p:grpSp>
          <p:grpSp>
            <p:nvGrpSpPr>
              <p:cNvPr id="44" name="Group 44"/>
              <p:cNvGrpSpPr/>
              <p:nvPr/>
            </p:nvGrpSpPr>
            <p:grpSpPr>
              <a:xfrm>
                <a:off x="2258477" y="2924175"/>
                <a:ext cx="8063667" cy="1282446"/>
                <a:chOff x="2258477" y="2924175"/>
                <a:chExt cx="8063667" cy="1282446"/>
              </a:xfrm>
            </p:grpSpPr>
            <p:sp>
              <p:nvSpPr>
                <p:cNvPr id="39" name="TextBox 39"/>
                <p:cNvSpPr txBox="1"/>
                <p:nvPr/>
              </p:nvSpPr>
              <p:spPr>
                <a:xfrm>
                  <a:off x="2984499" y="2924175"/>
                  <a:ext cx="512575" cy="234696"/>
                </a:xfrm>
                <a:prstGeom prst="rect">
                  <a:avLst/>
                </a:prstGeom>
                <a:noFill/>
                <a:ln>
                  <a:noFill/>
                </a:ln>
              </p:spPr>
              <p:txBody>
                <a:bodyPr wrap="none" lIns="0" tIns="0" rIns="0" bIns="0" anchor="t" anchorCtr="0">
                  <a:spAutoFit/>
                </a:bodyPr>
                <a:lstStyle/>
                <a:p>
                  <a:pPr algn="ctr"/>
                  <a:r>
                    <a:rPr lang="ko-KR" sz="1200" b="1" dirty="0">
                      <a:solidFill>
                        <a:schemeClr val="accent1"/>
                      </a:solidFill>
                      <a:latin typeface="+mn-lt"/>
                      <a:ea typeface="+mn-ea"/>
                      <a:cs typeface="+mn-cs"/>
                    </a:rPr>
                    <a:t>31.3%</a:t>
                  </a:r>
                </a:p>
              </p:txBody>
            </p:sp>
            <p:sp>
              <p:nvSpPr>
                <p:cNvPr id="40" name="TextBox 40"/>
                <p:cNvSpPr txBox="1"/>
                <p:nvPr/>
              </p:nvSpPr>
              <p:spPr>
                <a:xfrm>
                  <a:off x="6925563" y="2924175"/>
                  <a:ext cx="512575" cy="234696"/>
                </a:xfrm>
                <a:prstGeom prst="rect">
                  <a:avLst/>
                </a:prstGeom>
                <a:noFill/>
                <a:ln>
                  <a:noFill/>
                </a:ln>
              </p:spPr>
              <p:txBody>
                <a:bodyPr wrap="none" lIns="0" tIns="0" rIns="0" bIns="0" anchor="t" anchorCtr="0">
                  <a:spAutoFit/>
                </a:bodyPr>
                <a:lstStyle/>
                <a:p>
                  <a:pPr algn="ctr"/>
                  <a:r>
                    <a:rPr lang="ko-KR" sz="1200" b="1" dirty="0">
                      <a:solidFill>
                        <a:srgbClr val="F4F1EA"/>
                      </a:solidFill>
                      <a:latin typeface="+mn-lt"/>
                      <a:ea typeface="+mn-ea"/>
                      <a:cs typeface="+mn-cs"/>
                    </a:rPr>
                    <a:t>54.9%</a:t>
                  </a:r>
                </a:p>
              </p:txBody>
            </p:sp>
            <p:sp>
              <p:nvSpPr>
                <p:cNvPr id="41" name="TextBox 41"/>
                <p:cNvSpPr txBox="1"/>
                <p:nvPr/>
              </p:nvSpPr>
              <p:spPr>
                <a:xfrm>
                  <a:off x="9902861" y="2924175"/>
                  <a:ext cx="419283" cy="234696"/>
                </a:xfrm>
                <a:prstGeom prst="rect">
                  <a:avLst/>
                </a:prstGeom>
                <a:noFill/>
                <a:ln>
                  <a:noFill/>
                </a:ln>
              </p:spPr>
              <p:txBody>
                <a:bodyPr wrap="none" lIns="0" tIns="0" rIns="0" bIns="0" anchor="t" anchorCtr="0">
                  <a:spAutoFit/>
                </a:bodyPr>
                <a:lstStyle/>
                <a:p>
                  <a:pPr algn="ctr"/>
                  <a:r>
                    <a:rPr lang="ko-KR" sz="1200" b="1" dirty="0">
                      <a:solidFill>
                        <a:srgbClr val="F4F1EA"/>
                      </a:solidFill>
                      <a:latin typeface="+mn-lt"/>
                      <a:ea typeface="+mn-ea"/>
                      <a:cs typeface="+mn-cs"/>
                    </a:rPr>
                    <a:t>9.2%</a:t>
                  </a:r>
                </a:p>
              </p:txBody>
            </p:sp>
            <p:sp>
              <p:nvSpPr>
                <p:cNvPr id="42" name="TextBox 42"/>
                <p:cNvSpPr txBox="1"/>
                <p:nvPr/>
              </p:nvSpPr>
              <p:spPr>
                <a:xfrm>
                  <a:off x="2258477" y="3971925"/>
                  <a:ext cx="419283" cy="234696"/>
                </a:xfrm>
                <a:prstGeom prst="rect">
                  <a:avLst/>
                </a:prstGeom>
                <a:noFill/>
                <a:ln>
                  <a:noFill/>
                </a:ln>
              </p:spPr>
              <p:txBody>
                <a:bodyPr wrap="none" lIns="0" tIns="0" rIns="0" bIns="0" anchor="t" anchorCtr="0">
                  <a:spAutoFit/>
                </a:bodyPr>
                <a:lstStyle/>
                <a:p>
                  <a:pPr algn="ctr"/>
                  <a:r>
                    <a:rPr lang="ko-KR" sz="1200" b="1" dirty="0">
                      <a:solidFill>
                        <a:srgbClr val="F4F1EA"/>
                      </a:solidFill>
                      <a:latin typeface="+mn-lt"/>
                      <a:ea typeface="+mn-ea"/>
                      <a:cs typeface="+mn-cs"/>
                    </a:rPr>
                    <a:t>5.4%</a:t>
                  </a:r>
                </a:p>
              </p:txBody>
            </p:sp>
            <p:sp>
              <p:nvSpPr>
                <p:cNvPr id="43" name="TextBox 43"/>
                <p:cNvSpPr txBox="1"/>
                <p:nvPr/>
              </p:nvSpPr>
              <p:spPr>
                <a:xfrm>
                  <a:off x="6578091" y="3971925"/>
                  <a:ext cx="512575" cy="234696"/>
                </a:xfrm>
                <a:prstGeom prst="rect">
                  <a:avLst/>
                </a:prstGeom>
                <a:noFill/>
                <a:ln>
                  <a:noFill/>
                </a:ln>
              </p:spPr>
              <p:txBody>
                <a:bodyPr wrap="none" lIns="0" tIns="0" rIns="0" bIns="0" anchor="t" anchorCtr="0">
                  <a:spAutoFit/>
                </a:bodyPr>
                <a:lstStyle/>
                <a:p>
                  <a:pPr algn="ctr"/>
                  <a:r>
                    <a:rPr lang="ko-KR" sz="1200" b="1" dirty="0">
                      <a:solidFill>
                        <a:schemeClr val="accent1"/>
                      </a:solidFill>
                      <a:latin typeface="+mn-lt"/>
                      <a:ea typeface="+mn-ea"/>
                      <a:cs typeface="+mn-cs"/>
                    </a:rPr>
                    <a:t>90.1%</a:t>
                  </a:r>
                </a:p>
              </p:txBody>
            </p:sp>
          </p:grpSp>
          <p:sp>
            <p:nvSpPr>
              <p:cNvPr id="45" name="TextBox 45"/>
              <p:cNvSpPr txBox="1"/>
              <p:nvPr/>
            </p:nvSpPr>
            <p:spPr>
              <a:xfrm>
                <a:off x="9767575" y="2461260"/>
                <a:ext cx="1192271" cy="234696"/>
              </a:xfrm>
              <a:prstGeom prst="rect">
                <a:avLst/>
              </a:prstGeom>
              <a:noFill/>
              <a:ln>
                <a:noFill/>
              </a:ln>
            </p:spPr>
            <p:txBody>
              <a:bodyPr wrap="none" lIns="0" tIns="0" rIns="0" bIns="0" anchor="t" anchorCtr="0">
                <a:spAutoFit/>
              </a:bodyPr>
              <a:lstStyle/>
              <a:p>
                <a:pPr algn="r"/>
                <a:r>
                  <a:rPr lang="ko-KR" sz="1200" b="1" dirty="0">
                    <a:solidFill>
                      <a:schemeClr val="accent2"/>
                    </a:solidFill>
                    <a:latin typeface="+mn-lt"/>
                    <a:ea typeface="+mn-ea"/>
                    <a:cs typeface="+mn-cs"/>
                  </a:rPr>
                  <a:t>60세 이상 4.6%</a:t>
                </a:r>
              </a:p>
            </p:txBody>
          </p:sp>
        </p:grpSp>
      </p:grpSp>
      <p:grpSp>
        <p:nvGrpSpPr>
          <p:cNvPr id="50" name="insight-elder"/>
          <p:cNvGrpSpPr/>
          <p:nvPr/>
        </p:nvGrpSpPr>
        <p:grpSpPr>
          <a:xfrm>
            <a:off x="594360" y="5397818"/>
            <a:ext cx="2075726" cy="884872"/>
            <a:chOff x="594360" y="5397818"/>
            <a:chExt cx="2075726" cy="884872"/>
          </a:xfrm>
        </p:grpSpPr>
        <p:sp>
          <p:nvSpPr>
            <p:cNvPr id="48" name="TextBox 48"/>
            <p:cNvSpPr txBox="1"/>
            <p:nvPr/>
          </p:nvSpPr>
          <p:spPr>
            <a:xfrm>
              <a:off x="602742" y="5397818"/>
              <a:ext cx="2067344"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70세 이상(63.3%, 계산)</a:t>
              </a:r>
            </a:p>
          </p:txBody>
        </p:sp>
        <p:sp>
          <p:nvSpPr>
            <p:cNvPr id="49" name="TextBox 49"/>
            <p:cNvSpPr txBox="1"/>
            <p:nvPr/>
          </p:nvSpPr>
          <p:spPr>
            <a:xfrm>
              <a:off x="594360" y="5695950"/>
              <a:ext cx="1600486" cy="586740"/>
            </a:xfrm>
            <a:prstGeom prst="rect">
              <a:avLst/>
            </a:prstGeom>
            <a:noFill/>
            <a:ln>
              <a:noFill/>
            </a:ln>
          </p:spPr>
          <p:txBody>
            <a:bodyPr wrap="none" lIns="0" tIns="0" rIns="0" bIns="0" anchor="t" anchorCtr="0">
              <a:spAutoFit/>
            </a:bodyPr>
            <a:lstStyle/>
            <a:p>
              <a:pPr algn="l"/>
              <a:r>
                <a:rPr lang="ko-KR" sz="3000" b="1" dirty="0">
                  <a:solidFill>
                    <a:schemeClr val="accent2"/>
                  </a:solidFill>
                  <a:latin typeface="+mn-lt"/>
                  <a:ea typeface="+mn-ea"/>
                  <a:cs typeface="+mn-cs"/>
                </a:rPr>
                <a:t>1,502명</a:t>
              </a:r>
            </a:p>
          </p:txBody>
        </p:sp>
      </p:grpSp>
      <p:grpSp>
        <p:nvGrpSpPr>
          <p:cNvPr id="53" name="insight-young"/>
          <p:cNvGrpSpPr/>
          <p:nvPr/>
        </p:nvGrpSpPr>
        <p:grpSpPr>
          <a:xfrm>
            <a:off x="3794760" y="5397818"/>
            <a:ext cx="1975771" cy="884872"/>
            <a:chOff x="3794760" y="5397818"/>
            <a:chExt cx="1975771" cy="884872"/>
          </a:xfrm>
        </p:grpSpPr>
        <p:sp>
          <p:nvSpPr>
            <p:cNvPr id="51" name="TextBox 51"/>
            <p:cNvSpPr txBox="1"/>
            <p:nvPr/>
          </p:nvSpPr>
          <p:spPr>
            <a:xfrm>
              <a:off x="3803142" y="5397818"/>
              <a:ext cx="1967389"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40세 미만(1.3%, 계산)</a:t>
              </a:r>
            </a:p>
          </p:txBody>
        </p:sp>
        <p:sp>
          <p:nvSpPr>
            <p:cNvPr id="52" name="TextBox 52"/>
            <p:cNvSpPr txBox="1"/>
            <p:nvPr/>
          </p:nvSpPr>
          <p:spPr>
            <a:xfrm>
              <a:off x="3794760" y="5695950"/>
              <a:ext cx="900798" cy="586740"/>
            </a:xfrm>
            <a:prstGeom prst="rect">
              <a:avLst/>
            </a:prstGeom>
            <a:noFill/>
            <a:ln>
              <a:noFill/>
            </a:ln>
          </p:spPr>
          <p:txBody>
            <a:bodyPr wrap="none" lIns="0" tIns="0" rIns="0" bIns="0" anchor="t" anchorCtr="0">
              <a:spAutoFit/>
            </a:bodyPr>
            <a:lstStyle/>
            <a:p>
              <a:pPr algn="l"/>
              <a:r>
                <a:rPr lang="ko-KR" sz="3000" b="1" dirty="0">
                  <a:solidFill>
                    <a:schemeClr val="accent1"/>
                  </a:solidFill>
                  <a:latin typeface="+mn-lt"/>
                  <a:ea typeface="+mn-ea"/>
                  <a:cs typeface="+mn-cs"/>
                </a:rPr>
                <a:t>30명</a:t>
              </a:r>
            </a:p>
          </p:txBody>
        </p:sp>
      </p:grpSp>
      <p:grpSp>
        <p:nvGrpSpPr>
          <p:cNvPr id="56" name="!!remaining-badge"/>
          <p:cNvGrpSpPr/>
          <p:nvPr/>
        </p:nvGrpSpPr>
        <p:grpSpPr>
          <a:xfrm>
            <a:off x="8214360" y="5397818"/>
            <a:ext cx="2193855" cy="884872"/>
            <a:chOff x="8214360" y="5397818"/>
            <a:chExt cx="2193855" cy="884872"/>
          </a:xfrm>
        </p:grpSpPr>
        <p:sp>
          <p:nvSpPr>
            <p:cNvPr id="54" name="TextBox 54"/>
            <p:cNvSpPr txBox="1"/>
            <p:nvPr/>
          </p:nvSpPr>
          <p:spPr>
            <a:xfrm>
              <a:off x="8222742" y="5397818"/>
              <a:ext cx="2185473"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기준: 2025년 말 현직 해녀</a:t>
              </a:r>
            </a:p>
          </p:txBody>
        </p:sp>
        <p:sp>
          <p:nvSpPr>
            <p:cNvPr id="55" name="TextBox 55"/>
            <p:cNvSpPr txBox="1"/>
            <p:nvPr/>
          </p:nvSpPr>
          <p:spPr>
            <a:xfrm>
              <a:off x="8214360" y="5695950"/>
              <a:ext cx="1600486" cy="586740"/>
            </a:xfrm>
            <a:prstGeom prst="rect">
              <a:avLst/>
            </a:prstGeom>
            <a:noFill/>
            <a:ln>
              <a:noFill/>
            </a:ln>
          </p:spPr>
          <p:txBody>
            <a:bodyPr wrap="none" lIns="0" tIns="0" rIns="0" bIns="0" anchor="t" anchorCtr="0">
              <a:spAutoFit/>
            </a:bodyPr>
            <a:lstStyle/>
            <a:p>
              <a:pPr algn="l"/>
              <a:r>
                <a:rPr lang="ko-KR" sz="3000" b="1" dirty="0">
                  <a:solidFill>
                    <a:schemeClr val="accent1"/>
                  </a:solidFill>
                  <a:latin typeface="+mn-lt"/>
                  <a:ea typeface="+mn-ea"/>
                  <a:cs typeface="+mn-cs"/>
                </a:rPr>
                <a:t>2,371명</a:t>
              </a:r>
            </a:p>
          </p:txBody>
        </p:sp>
      </p:grpSp>
      <p:grpSp>
        <p:nvGrpSpPr>
          <p:cNvPr id="59" name="footer"/>
          <p:cNvGrpSpPr/>
          <p:nvPr/>
        </p:nvGrpSpPr>
        <p:grpSpPr>
          <a:xfrm>
            <a:off x="604266" y="6401752"/>
            <a:ext cx="10983468" cy="205359"/>
            <a:chOff x="604266" y="6401752"/>
            <a:chExt cx="10983468" cy="205359"/>
          </a:xfrm>
        </p:grpSpPr>
        <p:sp>
          <p:nvSpPr>
            <p:cNvPr id="57" name="TextBox 57"/>
            <p:cNvSpPr txBox="1"/>
            <p:nvPr/>
          </p:nvSpPr>
          <p:spPr>
            <a:xfrm>
              <a:off x="604266" y="6401752"/>
              <a:ext cx="8357445"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출처: 제주특별자치도 「물질하는 여성」(1970년), 제주해녀박물관 「제주해녀 현황」(2025년 말) · 2025년 비율은 인원으로 계산</a:t>
              </a:r>
            </a:p>
          </p:txBody>
        </p:sp>
        <p:sp>
          <p:nvSpPr>
            <p:cNvPr id="58" name="TextBox 58"/>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11 / 15</a:t>
              </a:r>
            </a:p>
          </p:txBody>
        </p:sp>
      </p:grpSp>
    </p:spTree>
  </p:cSld>
  <p:clrMapOvr>
    <a:masterClrMapping/>
  </p:clrMapOvr>
  <mc:AlternateContent>
    <mc:Choice Requires="p159">
      <p:transition p14:dur="800">
        <p159:morph option="byObject"/>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00"/>
                                  </p:stCondLst>
                                  <p:childTnLst>
                                    <p:set>
                                      <p:cBhvr>
                                        <p:cTn id="6" dur="1" fill="hold">
                                          <p:stCondLst>
                                            <p:cond delay="0"/>
                                          </p:stCondLst>
                                        </p:cTn>
                                        <p:tgtEl>
                                          <p:spTgt spid="47"/>
                                        </p:tgtEl>
                                        <p:attrNameLst>
                                          <p:attrName>style.visibility</p:attrName>
                                        </p:attrNameLst>
                                      </p:cBhvr>
                                      <p:to>
                                        <p:strVal val="visible"/>
                                      </p:to>
                                    </p:set>
                                    <p:animEffect transition="in" filter="wipe(left)">
                                      <p:cBhvr>
                                        <p:cTn id="7" dur="10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4" name="header"/>
          <p:cNvGrpSpPr/>
          <p:nvPr/>
        </p:nvGrpSpPr>
        <p:grpSpPr>
          <a:xfrm>
            <a:off x="594360" y="730568"/>
            <a:ext cx="10264140" cy="922972"/>
            <a:chOff x="594360" y="730568"/>
            <a:chExt cx="10264140" cy="922972"/>
          </a:xfrm>
        </p:grpSpPr>
        <p:sp>
          <p:nvSpPr>
            <p:cNvPr id="2" name="TextBox 2"/>
            <p:cNvSpPr txBox="1"/>
            <p:nvPr/>
          </p:nvSpPr>
          <p:spPr>
            <a:xfrm>
              <a:off x="602742" y="730568"/>
              <a:ext cx="2121865"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3 · 누가 이 바다를 잇는가</a:t>
              </a:r>
            </a:p>
          </p:txBody>
        </p:sp>
        <p:sp>
          <p:nvSpPr>
            <p:cNvPr id="3" name="TextBox 3"/>
            <p:cNvSpPr txBox="1"/>
            <p:nvPr/>
          </p:nvSpPr>
          <p:spPr>
            <a:xfrm>
              <a:off x="594360" y="1066800"/>
              <a:ext cx="10264140"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들어오는 사람은 한 해 30여 명, 떠나는 사람은 100여 명</a:t>
              </a:r>
            </a:p>
          </p:txBody>
        </p:sp>
      </p:grpSp>
      <p:grpSp>
        <p:nvGrpSpPr>
          <p:cNvPr id="6" name="surface-line"/>
          <p:cNvGrpSpPr/>
          <p:nvPr/>
        </p:nvGrpSpPr>
        <p:grpSpPr>
          <a:xfrm>
            <a:off x="0" y="1724025"/>
            <a:ext cx="12192000" cy="9525"/>
            <a:chOff x="0" y="1724025"/>
            <a:chExt cx="12192000" cy="9525"/>
          </a:xfrm>
        </p:grpSpPr>
        <p:sp>
          <p:nvSpPr>
            <p:cNvPr id="5" name="Line 5"/>
            <p:cNvSpPr/>
            <p:nvPr/>
          </p:nvSpPr>
          <p:spPr>
            <a:xfrm>
              <a:off x="0" y="1724025"/>
              <a:ext cx="12192000" cy="9525"/>
            </a:xfrm>
            <a:custGeom>
              <a:avLst/>
              <a:gdLst/>
              <a:ahLst/>
              <a:cxnLst/>
              <a:rect l="l" t="t" r="r" b="b"/>
              <a:pathLst>
                <a:path w="12192000" h="9525">
                  <a:moveTo>
                    <a:pt x="0" y="0"/>
                  </a:moveTo>
                  <a:lnTo>
                    <a:pt x="12192000" y="0"/>
                  </a:lnTo>
                </a:path>
              </a:pathLst>
            </a:custGeom>
            <a:noFill/>
            <a:ln w="14288">
              <a:solidFill>
                <a:schemeClr val="accent3"/>
              </a:solidFill>
            </a:ln>
          </p:spPr>
        </p:sp>
      </p:grpSp>
      <p:grpSp>
        <p:nvGrpSpPr>
          <p:cNvPr id="46" name="new-entrants"/>
          <p:cNvGrpSpPr/>
          <p:nvPr/>
        </p:nvGrpSpPr>
        <p:grpSpPr>
          <a:xfrm>
            <a:off x="879081" y="2006918"/>
            <a:ext cx="5597919" cy="3502533"/>
            <a:chOff x="879081" y="2006918"/>
            <a:chExt cx="5597919" cy="3502533"/>
          </a:xfrm>
        </p:grpSpPr>
        <p:grpSp>
          <p:nvGrpSpPr>
            <p:cNvPr id="45" name="new-entrants-chartArea"/>
            <p:cNvGrpSpPr/>
            <p:nvPr/>
          </p:nvGrpSpPr>
          <p:grpSpPr>
            <a:xfrm>
              <a:off x="879081" y="2006918"/>
              <a:ext cx="5597919" cy="3502533"/>
              <a:chOff x="879081" y="2006918"/>
              <a:chExt cx="5597919" cy="3502533"/>
            </a:xfrm>
          </p:grpSpPr>
          <p:grpSp>
            <p:nvGrpSpPr>
              <p:cNvPr id="10" name="new-entrants-grid"/>
              <p:cNvGrpSpPr/>
              <p:nvPr/>
            </p:nvGrpSpPr>
            <p:grpSpPr>
              <a:xfrm>
                <a:off x="1181100" y="2381250"/>
                <a:ext cx="5295900" cy="1850993"/>
                <a:chOff x="1181100" y="2381250"/>
                <a:chExt cx="5295900" cy="1850993"/>
              </a:xfrm>
            </p:grpSpPr>
            <p:sp>
              <p:nvSpPr>
                <p:cNvPr id="7" name="Line 7"/>
                <p:cNvSpPr/>
                <p:nvPr/>
              </p:nvSpPr>
              <p:spPr>
                <a:xfrm>
                  <a:off x="1181100" y="4222718"/>
                  <a:ext cx="5295900" cy="9525"/>
                </a:xfrm>
                <a:custGeom>
                  <a:avLst/>
                  <a:gdLst/>
                  <a:ahLst/>
                  <a:cxnLst/>
                  <a:rect l="l" t="t" r="r" b="b"/>
                  <a:pathLst>
                    <a:path w="5295900" h="9525">
                      <a:moveTo>
                        <a:pt x="0" y="0"/>
                      </a:moveTo>
                      <a:lnTo>
                        <a:pt x="5295900" y="0"/>
                      </a:lnTo>
                    </a:path>
                  </a:pathLst>
                </a:custGeom>
                <a:noFill/>
                <a:ln w="9525">
                  <a:solidFill>
                    <a:schemeClr val="accent6"/>
                  </a:solidFill>
                </a:ln>
              </p:spPr>
            </p:sp>
            <p:sp>
              <p:nvSpPr>
                <p:cNvPr id="8" name="Line 8"/>
                <p:cNvSpPr/>
                <p:nvPr/>
              </p:nvSpPr>
              <p:spPr>
                <a:xfrm>
                  <a:off x="1181100" y="3302032"/>
                  <a:ext cx="5295900" cy="9525"/>
                </a:xfrm>
                <a:custGeom>
                  <a:avLst/>
                  <a:gdLst/>
                  <a:ahLst/>
                  <a:cxnLst/>
                  <a:rect l="l" t="t" r="r" b="b"/>
                  <a:pathLst>
                    <a:path w="5295900" h="9525">
                      <a:moveTo>
                        <a:pt x="0" y="0"/>
                      </a:moveTo>
                      <a:lnTo>
                        <a:pt x="5295900" y="0"/>
                      </a:lnTo>
                    </a:path>
                  </a:pathLst>
                </a:custGeom>
                <a:noFill/>
                <a:ln w="9525">
                  <a:solidFill>
                    <a:schemeClr val="accent6"/>
                  </a:solidFill>
                </a:ln>
              </p:spPr>
            </p:sp>
            <p:sp>
              <p:nvSpPr>
                <p:cNvPr id="9" name="Line 9"/>
                <p:cNvSpPr/>
                <p:nvPr/>
              </p:nvSpPr>
              <p:spPr>
                <a:xfrm>
                  <a:off x="1181100" y="2381250"/>
                  <a:ext cx="5295900" cy="9525"/>
                </a:xfrm>
                <a:custGeom>
                  <a:avLst/>
                  <a:gdLst/>
                  <a:ahLst/>
                  <a:cxnLst/>
                  <a:rect l="l" t="t" r="r" b="b"/>
                  <a:pathLst>
                    <a:path w="5295900" h="9525">
                      <a:moveTo>
                        <a:pt x="0" y="0"/>
                      </a:moveTo>
                      <a:lnTo>
                        <a:pt x="5295900" y="0"/>
                      </a:lnTo>
                    </a:path>
                  </a:pathLst>
                </a:custGeom>
                <a:noFill/>
                <a:ln w="9525">
                  <a:solidFill>
                    <a:schemeClr val="accent6"/>
                  </a:solidFill>
                </a:ln>
              </p:spPr>
            </p:sp>
          </p:grpSp>
          <p:sp>
            <p:nvSpPr>
              <p:cNvPr id="11" name="Line 11"/>
              <p:cNvSpPr/>
              <p:nvPr/>
            </p:nvSpPr>
            <p:spPr>
              <a:xfrm>
                <a:off x="1181100" y="5143500"/>
                <a:ext cx="5295900" cy="9525"/>
              </a:xfrm>
              <a:custGeom>
                <a:avLst/>
                <a:gdLst/>
                <a:ahLst/>
                <a:cxnLst/>
                <a:rect l="l" t="t" r="r" b="b"/>
                <a:pathLst>
                  <a:path w="5295900" h="9525">
                    <a:moveTo>
                      <a:pt x="0" y="0"/>
                    </a:moveTo>
                    <a:lnTo>
                      <a:pt x="5295900" y="0"/>
                    </a:lnTo>
                  </a:path>
                </a:pathLst>
              </a:custGeom>
              <a:noFill/>
              <a:ln w="14288">
                <a:solidFill>
                  <a:srgbClr val="5B6970"/>
                </a:solidFill>
              </a:ln>
            </p:spPr>
          </p:sp>
          <p:grpSp>
            <p:nvGrpSpPr>
              <p:cNvPr id="16" name="Group 16"/>
              <p:cNvGrpSpPr/>
              <p:nvPr/>
            </p:nvGrpSpPr>
            <p:grpSpPr>
              <a:xfrm>
                <a:off x="879081" y="2292668"/>
                <a:ext cx="213627" cy="3026283"/>
                <a:chOff x="879081" y="2292668"/>
                <a:chExt cx="213627" cy="3026283"/>
              </a:xfrm>
            </p:grpSpPr>
            <p:sp>
              <p:nvSpPr>
                <p:cNvPr id="12" name="TextBox 12"/>
                <p:cNvSpPr txBox="1"/>
                <p:nvPr/>
              </p:nvSpPr>
              <p:spPr>
                <a:xfrm>
                  <a:off x="979037" y="5054918"/>
                  <a:ext cx="113671" cy="264033"/>
                </a:xfrm>
                <a:prstGeom prst="rect">
                  <a:avLst/>
                </a:prstGeom>
                <a:noFill/>
                <a:ln>
                  <a:noFill/>
                </a:ln>
              </p:spPr>
              <p:txBody>
                <a:bodyPr wrap="none" lIns="0" tIns="0" rIns="0" bIns="0" anchor="t" anchorCtr="0">
                  <a:spAutoFit/>
                </a:bodyPr>
                <a:lstStyle/>
                <a:p>
                  <a:pPr algn="r"/>
                  <a:r>
                    <a:rPr lang="ko-KR" sz="1350" dirty="0">
                      <a:solidFill>
                        <a:schemeClr val="dk1"/>
                      </a:solidFill>
                      <a:latin typeface="+mn-lt"/>
                      <a:ea typeface="+mn-ea"/>
                      <a:cs typeface="+mn-cs"/>
                    </a:rPr>
                    <a:t>0</a:t>
                  </a:r>
                </a:p>
              </p:txBody>
            </p:sp>
            <p:sp>
              <p:nvSpPr>
                <p:cNvPr id="13" name="TextBox 13"/>
                <p:cNvSpPr txBox="1"/>
                <p:nvPr/>
              </p:nvSpPr>
              <p:spPr>
                <a:xfrm>
                  <a:off x="879081" y="4134136"/>
                  <a:ext cx="213627" cy="264033"/>
                </a:xfrm>
                <a:prstGeom prst="rect">
                  <a:avLst/>
                </a:prstGeom>
                <a:noFill/>
                <a:ln>
                  <a:noFill/>
                </a:ln>
              </p:spPr>
              <p:txBody>
                <a:bodyPr wrap="none" lIns="0" tIns="0" rIns="0" bIns="0" anchor="t" anchorCtr="0">
                  <a:spAutoFit/>
                </a:bodyPr>
                <a:lstStyle/>
                <a:p>
                  <a:pPr algn="r"/>
                  <a:r>
                    <a:rPr lang="ko-KR" sz="1350" dirty="0">
                      <a:solidFill>
                        <a:schemeClr val="dk1"/>
                      </a:solidFill>
                      <a:latin typeface="+mn-lt"/>
                      <a:ea typeface="+mn-ea"/>
                      <a:cs typeface="+mn-cs"/>
                    </a:rPr>
                    <a:t>20</a:t>
                  </a:r>
                </a:p>
              </p:txBody>
            </p:sp>
            <p:sp>
              <p:nvSpPr>
                <p:cNvPr id="14" name="TextBox 14"/>
                <p:cNvSpPr txBox="1"/>
                <p:nvPr/>
              </p:nvSpPr>
              <p:spPr>
                <a:xfrm>
                  <a:off x="879081" y="3213449"/>
                  <a:ext cx="213627" cy="264033"/>
                </a:xfrm>
                <a:prstGeom prst="rect">
                  <a:avLst/>
                </a:prstGeom>
                <a:noFill/>
                <a:ln>
                  <a:noFill/>
                </a:ln>
              </p:spPr>
              <p:txBody>
                <a:bodyPr wrap="none" lIns="0" tIns="0" rIns="0" bIns="0" anchor="t" anchorCtr="0">
                  <a:spAutoFit/>
                </a:bodyPr>
                <a:lstStyle/>
                <a:p>
                  <a:pPr algn="r"/>
                  <a:r>
                    <a:rPr lang="ko-KR" sz="1350" dirty="0">
                      <a:solidFill>
                        <a:schemeClr val="dk1"/>
                      </a:solidFill>
                      <a:latin typeface="+mn-lt"/>
                      <a:ea typeface="+mn-ea"/>
                      <a:cs typeface="+mn-cs"/>
                    </a:rPr>
                    <a:t>40</a:t>
                  </a:r>
                </a:p>
              </p:txBody>
            </p:sp>
            <p:sp>
              <p:nvSpPr>
                <p:cNvPr id="15" name="TextBox 15"/>
                <p:cNvSpPr txBox="1"/>
                <p:nvPr/>
              </p:nvSpPr>
              <p:spPr>
                <a:xfrm>
                  <a:off x="879081" y="2292668"/>
                  <a:ext cx="213627" cy="264033"/>
                </a:xfrm>
                <a:prstGeom prst="rect">
                  <a:avLst/>
                </a:prstGeom>
                <a:noFill/>
                <a:ln>
                  <a:noFill/>
                </a:ln>
              </p:spPr>
              <p:txBody>
                <a:bodyPr wrap="none" lIns="0" tIns="0" rIns="0" bIns="0" anchor="t" anchorCtr="0">
                  <a:spAutoFit/>
                </a:bodyPr>
                <a:lstStyle/>
                <a:p>
                  <a:pPr algn="r"/>
                  <a:r>
                    <a:rPr lang="ko-KR" sz="1350" dirty="0">
                      <a:solidFill>
                        <a:schemeClr val="dk1"/>
                      </a:solidFill>
                      <a:latin typeface="+mn-lt"/>
                      <a:ea typeface="+mn-ea"/>
                      <a:cs typeface="+mn-cs"/>
                    </a:rPr>
                    <a:t>60</a:t>
                  </a:r>
                </a:p>
              </p:txBody>
            </p:sp>
          </p:grpSp>
          <p:sp>
            <p:nvSpPr>
              <p:cNvPr id="17" name="TextBox 17"/>
              <p:cNvSpPr txBox="1"/>
              <p:nvPr/>
            </p:nvSpPr>
            <p:spPr>
              <a:xfrm>
                <a:off x="897255" y="2006918"/>
                <a:ext cx="195453" cy="264033"/>
              </a:xfrm>
              <a:prstGeom prst="rect">
                <a:avLst/>
              </a:prstGeom>
              <a:noFill/>
              <a:ln>
                <a:noFill/>
              </a:ln>
            </p:spPr>
            <p:txBody>
              <a:bodyPr wrap="none" lIns="0" tIns="0" rIns="0" bIns="0" anchor="t" anchorCtr="0">
                <a:spAutoFit/>
              </a:bodyPr>
              <a:lstStyle/>
              <a:p>
                <a:pPr algn="r"/>
                <a:r>
                  <a:rPr lang="ko-KR" sz="1350" dirty="0">
                    <a:solidFill>
                      <a:schemeClr val="dk1"/>
                    </a:solidFill>
                    <a:latin typeface="+mn-lt"/>
                    <a:ea typeface="+mn-ea"/>
                    <a:cs typeface="+mn-cs"/>
                  </a:rPr>
                  <a:t>명</a:t>
                </a:r>
              </a:p>
            </p:txBody>
          </p:sp>
          <p:grpSp>
            <p:nvGrpSpPr>
              <p:cNvPr id="26" name="new-entrants-bars"/>
              <p:cNvGrpSpPr/>
              <p:nvPr/>
            </p:nvGrpSpPr>
            <p:grpSpPr>
              <a:xfrm>
                <a:off x="1305211" y="2887694"/>
                <a:ext cx="5047678" cy="2255806"/>
                <a:chOff x="1305211" y="2887694"/>
                <a:chExt cx="5047678" cy="2255806"/>
              </a:xfrm>
            </p:grpSpPr>
            <p:sp>
              <p:nvSpPr>
                <p:cNvPr id="18" name="Rectangle 18"/>
                <p:cNvSpPr/>
                <p:nvPr/>
              </p:nvSpPr>
              <p:spPr>
                <a:xfrm>
                  <a:off x="1305211" y="4360831"/>
                  <a:ext cx="413766" cy="782669"/>
                </a:xfrm>
                <a:prstGeom prst="rect">
                  <a:avLst/>
                </a:prstGeom>
                <a:solidFill>
                  <a:schemeClr val="accent3"/>
                </a:solidFill>
                <a:ln>
                  <a:noFill/>
                </a:ln>
              </p:spPr>
            </p:sp>
            <p:sp>
              <p:nvSpPr>
                <p:cNvPr id="19" name="Rectangle 19"/>
                <p:cNvSpPr/>
                <p:nvPr/>
              </p:nvSpPr>
              <p:spPr>
                <a:xfrm>
                  <a:off x="1967198" y="4038600"/>
                  <a:ext cx="413766" cy="1104900"/>
                </a:xfrm>
                <a:prstGeom prst="rect">
                  <a:avLst/>
                </a:prstGeom>
                <a:solidFill>
                  <a:schemeClr val="accent3"/>
                </a:solidFill>
                <a:ln>
                  <a:noFill/>
                </a:ln>
              </p:spPr>
            </p:sp>
            <p:sp>
              <p:nvSpPr>
                <p:cNvPr id="20" name="Rectangle 20"/>
                <p:cNvSpPr/>
                <p:nvPr/>
              </p:nvSpPr>
              <p:spPr>
                <a:xfrm>
                  <a:off x="2629186" y="4360831"/>
                  <a:ext cx="413766" cy="782669"/>
                </a:xfrm>
                <a:prstGeom prst="rect">
                  <a:avLst/>
                </a:prstGeom>
                <a:solidFill>
                  <a:schemeClr val="accent3"/>
                </a:solidFill>
                <a:ln>
                  <a:noFill/>
                </a:ln>
              </p:spPr>
            </p:sp>
            <p:sp>
              <p:nvSpPr>
                <p:cNvPr id="21" name="Rectangle 21"/>
                <p:cNvSpPr/>
                <p:nvPr/>
              </p:nvSpPr>
              <p:spPr>
                <a:xfrm>
                  <a:off x="3291173" y="3808381"/>
                  <a:ext cx="413766" cy="1335119"/>
                </a:xfrm>
                <a:prstGeom prst="rect">
                  <a:avLst/>
                </a:prstGeom>
                <a:solidFill>
                  <a:schemeClr val="accent3"/>
                </a:solidFill>
                <a:ln>
                  <a:noFill/>
                </a:ln>
              </p:spPr>
            </p:sp>
            <p:sp>
              <p:nvSpPr>
                <p:cNvPr id="22" name="Rectangle 22"/>
                <p:cNvSpPr/>
                <p:nvPr/>
              </p:nvSpPr>
              <p:spPr>
                <a:xfrm>
                  <a:off x="3953161" y="2887694"/>
                  <a:ext cx="413766" cy="2255806"/>
                </a:xfrm>
                <a:prstGeom prst="rect">
                  <a:avLst/>
                </a:prstGeom>
                <a:solidFill>
                  <a:schemeClr val="accent3"/>
                </a:solidFill>
                <a:ln>
                  <a:noFill/>
                </a:ln>
              </p:spPr>
            </p:sp>
            <p:sp>
              <p:nvSpPr>
                <p:cNvPr id="23" name="Rectangle 23"/>
                <p:cNvSpPr/>
                <p:nvPr/>
              </p:nvSpPr>
              <p:spPr>
                <a:xfrm>
                  <a:off x="4615148" y="3486150"/>
                  <a:ext cx="413766" cy="1657350"/>
                </a:xfrm>
                <a:prstGeom prst="rect">
                  <a:avLst/>
                </a:prstGeom>
                <a:solidFill>
                  <a:schemeClr val="accent3"/>
                </a:solidFill>
                <a:ln>
                  <a:noFill/>
                </a:ln>
              </p:spPr>
            </p:sp>
            <p:sp>
              <p:nvSpPr>
                <p:cNvPr id="24" name="Rectangle 24"/>
                <p:cNvSpPr/>
                <p:nvPr/>
              </p:nvSpPr>
              <p:spPr>
                <a:xfrm>
                  <a:off x="5277136" y="3394043"/>
                  <a:ext cx="413766" cy="1749457"/>
                </a:xfrm>
                <a:prstGeom prst="rect">
                  <a:avLst/>
                </a:prstGeom>
                <a:solidFill>
                  <a:schemeClr val="accent3"/>
                </a:solidFill>
                <a:ln>
                  <a:noFill/>
                </a:ln>
              </p:spPr>
            </p:sp>
            <p:sp>
              <p:nvSpPr>
                <p:cNvPr id="25" name="Rectangle 25"/>
                <p:cNvSpPr/>
                <p:nvPr/>
              </p:nvSpPr>
              <p:spPr>
                <a:xfrm>
                  <a:off x="5939123" y="3854482"/>
                  <a:ext cx="413766" cy="1289018"/>
                </a:xfrm>
                <a:prstGeom prst="rect">
                  <a:avLst/>
                </a:prstGeom>
                <a:solidFill>
                  <a:schemeClr val="accent3"/>
                </a:solidFill>
                <a:ln>
                  <a:noFill/>
                </a:ln>
              </p:spPr>
            </p:sp>
          </p:grpSp>
          <p:grpSp>
            <p:nvGrpSpPr>
              <p:cNvPr id="35" name="Group 35"/>
              <p:cNvGrpSpPr/>
              <p:nvPr/>
            </p:nvGrpSpPr>
            <p:grpSpPr>
              <a:xfrm>
                <a:off x="1400283" y="2646712"/>
                <a:ext cx="4857534" cy="1737169"/>
                <a:chOff x="1400283" y="2646712"/>
                <a:chExt cx="4857534" cy="1737169"/>
              </a:xfrm>
            </p:grpSpPr>
            <p:sp>
              <p:nvSpPr>
                <p:cNvPr id="27" name="TextBox 27"/>
                <p:cNvSpPr txBox="1"/>
                <p:nvPr/>
              </p:nvSpPr>
              <p:spPr>
                <a:xfrm>
                  <a:off x="1400283" y="4119848"/>
                  <a:ext cx="223622" cy="264033"/>
                </a:xfrm>
                <a:prstGeom prst="rect">
                  <a:avLst/>
                </a:prstGeom>
                <a:noFill/>
                <a:ln>
                  <a:noFill/>
                </a:ln>
              </p:spPr>
              <p:txBody>
                <a:bodyPr wrap="none" lIns="0" tIns="0" rIns="0" bIns="0" anchor="t" anchorCtr="0">
                  <a:spAutoFit/>
                </a:bodyPr>
                <a:lstStyle/>
                <a:p>
                  <a:pPr algn="ctr"/>
                  <a:r>
                    <a:rPr lang="ko-KR" sz="1350" b="1" dirty="0">
                      <a:solidFill>
                        <a:schemeClr val="accent1"/>
                      </a:solidFill>
                      <a:latin typeface="+mn-lt"/>
                      <a:ea typeface="+mn-ea"/>
                      <a:cs typeface="+mn-cs"/>
                    </a:rPr>
                    <a:t>17</a:t>
                  </a:r>
                </a:p>
              </p:txBody>
            </p:sp>
            <p:sp>
              <p:nvSpPr>
                <p:cNvPr id="28" name="TextBox 28"/>
                <p:cNvSpPr txBox="1"/>
                <p:nvPr/>
              </p:nvSpPr>
              <p:spPr>
                <a:xfrm>
                  <a:off x="2062270" y="3797618"/>
                  <a:ext cx="223622" cy="264033"/>
                </a:xfrm>
                <a:prstGeom prst="rect">
                  <a:avLst/>
                </a:prstGeom>
                <a:noFill/>
                <a:ln>
                  <a:noFill/>
                </a:ln>
              </p:spPr>
              <p:txBody>
                <a:bodyPr wrap="none" lIns="0" tIns="0" rIns="0" bIns="0" anchor="t" anchorCtr="0">
                  <a:spAutoFit/>
                </a:bodyPr>
                <a:lstStyle/>
                <a:p>
                  <a:pPr algn="ctr"/>
                  <a:r>
                    <a:rPr lang="ko-KR" sz="1350" b="1" dirty="0">
                      <a:solidFill>
                        <a:schemeClr val="accent1"/>
                      </a:solidFill>
                      <a:latin typeface="+mn-lt"/>
                      <a:ea typeface="+mn-ea"/>
                      <a:cs typeface="+mn-cs"/>
                    </a:rPr>
                    <a:t>24</a:t>
                  </a:r>
                </a:p>
              </p:txBody>
            </p:sp>
            <p:sp>
              <p:nvSpPr>
                <p:cNvPr id="29" name="TextBox 29"/>
                <p:cNvSpPr txBox="1"/>
                <p:nvPr/>
              </p:nvSpPr>
              <p:spPr>
                <a:xfrm>
                  <a:off x="2724258" y="4119848"/>
                  <a:ext cx="223622" cy="264033"/>
                </a:xfrm>
                <a:prstGeom prst="rect">
                  <a:avLst/>
                </a:prstGeom>
                <a:noFill/>
                <a:ln>
                  <a:noFill/>
                </a:ln>
              </p:spPr>
              <p:txBody>
                <a:bodyPr wrap="none" lIns="0" tIns="0" rIns="0" bIns="0" anchor="t" anchorCtr="0">
                  <a:spAutoFit/>
                </a:bodyPr>
                <a:lstStyle/>
                <a:p>
                  <a:pPr algn="ctr"/>
                  <a:r>
                    <a:rPr lang="ko-KR" sz="1350" b="1" dirty="0">
                      <a:solidFill>
                        <a:schemeClr val="accent1"/>
                      </a:solidFill>
                      <a:latin typeface="+mn-lt"/>
                      <a:ea typeface="+mn-ea"/>
                      <a:cs typeface="+mn-cs"/>
                    </a:rPr>
                    <a:t>17</a:t>
                  </a:r>
                </a:p>
              </p:txBody>
            </p:sp>
            <p:sp>
              <p:nvSpPr>
                <p:cNvPr id="30" name="TextBox 30"/>
                <p:cNvSpPr txBox="1"/>
                <p:nvPr/>
              </p:nvSpPr>
              <p:spPr>
                <a:xfrm>
                  <a:off x="3386245" y="3567398"/>
                  <a:ext cx="223622" cy="264033"/>
                </a:xfrm>
                <a:prstGeom prst="rect">
                  <a:avLst/>
                </a:prstGeom>
                <a:noFill/>
                <a:ln>
                  <a:noFill/>
                </a:ln>
              </p:spPr>
              <p:txBody>
                <a:bodyPr wrap="none" lIns="0" tIns="0" rIns="0" bIns="0" anchor="t" anchorCtr="0">
                  <a:spAutoFit/>
                </a:bodyPr>
                <a:lstStyle/>
                <a:p>
                  <a:pPr algn="ctr"/>
                  <a:r>
                    <a:rPr lang="ko-KR" sz="1350" b="1" dirty="0">
                      <a:solidFill>
                        <a:schemeClr val="accent1"/>
                      </a:solidFill>
                      <a:latin typeface="+mn-lt"/>
                      <a:ea typeface="+mn-ea"/>
                      <a:cs typeface="+mn-cs"/>
                    </a:rPr>
                    <a:t>29</a:t>
                  </a:r>
                </a:p>
              </p:txBody>
            </p:sp>
            <p:sp>
              <p:nvSpPr>
                <p:cNvPr id="31" name="TextBox 31"/>
                <p:cNvSpPr txBox="1"/>
                <p:nvPr/>
              </p:nvSpPr>
              <p:spPr>
                <a:xfrm>
                  <a:off x="4048233" y="2646712"/>
                  <a:ext cx="223622" cy="264033"/>
                </a:xfrm>
                <a:prstGeom prst="rect">
                  <a:avLst/>
                </a:prstGeom>
                <a:noFill/>
                <a:ln>
                  <a:noFill/>
                </a:ln>
              </p:spPr>
              <p:txBody>
                <a:bodyPr wrap="none" lIns="0" tIns="0" rIns="0" bIns="0" anchor="t" anchorCtr="0">
                  <a:spAutoFit/>
                </a:bodyPr>
                <a:lstStyle/>
                <a:p>
                  <a:pPr algn="ctr"/>
                  <a:r>
                    <a:rPr lang="ko-KR" sz="1350" b="1" dirty="0">
                      <a:solidFill>
                        <a:schemeClr val="accent1"/>
                      </a:solidFill>
                      <a:latin typeface="+mn-lt"/>
                      <a:ea typeface="+mn-ea"/>
                      <a:cs typeface="+mn-cs"/>
                    </a:rPr>
                    <a:t>49</a:t>
                  </a:r>
                </a:p>
              </p:txBody>
            </p:sp>
            <p:sp>
              <p:nvSpPr>
                <p:cNvPr id="32" name="TextBox 32"/>
                <p:cNvSpPr txBox="1"/>
                <p:nvPr/>
              </p:nvSpPr>
              <p:spPr>
                <a:xfrm>
                  <a:off x="4710220" y="3245168"/>
                  <a:ext cx="223622" cy="264033"/>
                </a:xfrm>
                <a:prstGeom prst="rect">
                  <a:avLst/>
                </a:prstGeom>
                <a:noFill/>
                <a:ln>
                  <a:noFill/>
                </a:ln>
              </p:spPr>
              <p:txBody>
                <a:bodyPr wrap="none" lIns="0" tIns="0" rIns="0" bIns="0" anchor="t" anchorCtr="0">
                  <a:spAutoFit/>
                </a:bodyPr>
                <a:lstStyle/>
                <a:p>
                  <a:pPr algn="ctr"/>
                  <a:r>
                    <a:rPr lang="ko-KR" sz="1350" b="1" dirty="0">
                      <a:solidFill>
                        <a:schemeClr val="accent1"/>
                      </a:solidFill>
                      <a:latin typeface="+mn-lt"/>
                      <a:ea typeface="+mn-ea"/>
                      <a:cs typeface="+mn-cs"/>
                    </a:rPr>
                    <a:t>36</a:t>
                  </a:r>
                </a:p>
              </p:txBody>
            </p:sp>
            <p:sp>
              <p:nvSpPr>
                <p:cNvPr id="33" name="TextBox 33"/>
                <p:cNvSpPr txBox="1"/>
                <p:nvPr/>
              </p:nvSpPr>
              <p:spPr>
                <a:xfrm>
                  <a:off x="5372208" y="3153061"/>
                  <a:ext cx="223622" cy="264033"/>
                </a:xfrm>
                <a:prstGeom prst="rect">
                  <a:avLst/>
                </a:prstGeom>
                <a:noFill/>
                <a:ln>
                  <a:noFill/>
                </a:ln>
              </p:spPr>
              <p:txBody>
                <a:bodyPr wrap="none" lIns="0" tIns="0" rIns="0" bIns="0" anchor="t" anchorCtr="0">
                  <a:spAutoFit/>
                </a:bodyPr>
                <a:lstStyle/>
                <a:p>
                  <a:pPr algn="ctr"/>
                  <a:r>
                    <a:rPr lang="ko-KR" sz="1350" b="1" dirty="0">
                      <a:solidFill>
                        <a:schemeClr val="accent1"/>
                      </a:solidFill>
                      <a:latin typeface="+mn-lt"/>
                      <a:ea typeface="+mn-ea"/>
                      <a:cs typeface="+mn-cs"/>
                    </a:rPr>
                    <a:t>38</a:t>
                  </a:r>
                </a:p>
              </p:txBody>
            </p:sp>
            <p:sp>
              <p:nvSpPr>
                <p:cNvPr id="34" name="TextBox 34"/>
                <p:cNvSpPr txBox="1"/>
                <p:nvPr/>
              </p:nvSpPr>
              <p:spPr>
                <a:xfrm>
                  <a:off x="6034195" y="3613499"/>
                  <a:ext cx="223622" cy="264033"/>
                </a:xfrm>
                <a:prstGeom prst="rect">
                  <a:avLst/>
                </a:prstGeom>
                <a:noFill/>
                <a:ln>
                  <a:noFill/>
                </a:ln>
              </p:spPr>
              <p:txBody>
                <a:bodyPr wrap="none" lIns="0" tIns="0" rIns="0" bIns="0" anchor="t" anchorCtr="0">
                  <a:spAutoFit/>
                </a:bodyPr>
                <a:lstStyle/>
                <a:p>
                  <a:pPr algn="ctr"/>
                  <a:r>
                    <a:rPr lang="ko-KR" sz="1350" b="1" dirty="0">
                      <a:solidFill>
                        <a:schemeClr val="accent1"/>
                      </a:solidFill>
                      <a:latin typeface="+mn-lt"/>
                      <a:ea typeface="+mn-ea"/>
                      <a:cs typeface="+mn-cs"/>
                    </a:rPr>
                    <a:t>28</a:t>
                  </a:r>
                </a:p>
              </p:txBody>
            </p:sp>
          </p:grpSp>
          <p:grpSp>
            <p:nvGrpSpPr>
              <p:cNvPr id="44" name="Group 44"/>
              <p:cNvGrpSpPr/>
              <p:nvPr/>
            </p:nvGrpSpPr>
            <p:grpSpPr>
              <a:xfrm>
                <a:off x="1305325" y="5245418"/>
                <a:ext cx="5047450" cy="264033"/>
                <a:chOff x="1305325" y="5245418"/>
                <a:chExt cx="5047450" cy="264033"/>
              </a:xfrm>
            </p:grpSpPr>
            <p:sp>
              <p:nvSpPr>
                <p:cNvPr id="36" name="TextBox 36"/>
                <p:cNvSpPr txBox="1"/>
                <p:nvPr/>
              </p:nvSpPr>
              <p:spPr>
                <a:xfrm>
                  <a:off x="1305325" y="5245418"/>
                  <a:ext cx="413537"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2015</a:t>
                  </a:r>
                </a:p>
              </p:txBody>
            </p:sp>
            <p:sp>
              <p:nvSpPr>
                <p:cNvPr id="37" name="TextBox 37"/>
                <p:cNvSpPr txBox="1"/>
                <p:nvPr/>
              </p:nvSpPr>
              <p:spPr>
                <a:xfrm>
                  <a:off x="1967313" y="5245418"/>
                  <a:ext cx="413537"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2016</a:t>
                  </a:r>
                </a:p>
              </p:txBody>
            </p:sp>
            <p:sp>
              <p:nvSpPr>
                <p:cNvPr id="38" name="TextBox 38"/>
                <p:cNvSpPr txBox="1"/>
                <p:nvPr/>
              </p:nvSpPr>
              <p:spPr>
                <a:xfrm>
                  <a:off x="2629300" y="5245418"/>
                  <a:ext cx="413537"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2017</a:t>
                  </a:r>
                </a:p>
              </p:txBody>
            </p:sp>
            <p:sp>
              <p:nvSpPr>
                <p:cNvPr id="39" name="TextBox 39"/>
                <p:cNvSpPr txBox="1"/>
                <p:nvPr/>
              </p:nvSpPr>
              <p:spPr>
                <a:xfrm>
                  <a:off x="3291288" y="5245418"/>
                  <a:ext cx="413537"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2018</a:t>
                  </a:r>
                </a:p>
              </p:txBody>
            </p:sp>
            <p:sp>
              <p:nvSpPr>
                <p:cNvPr id="40" name="TextBox 40"/>
                <p:cNvSpPr txBox="1"/>
                <p:nvPr/>
              </p:nvSpPr>
              <p:spPr>
                <a:xfrm>
                  <a:off x="3953275" y="5245418"/>
                  <a:ext cx="413537"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2019</a:t>
                  </a:r>
                </a:p>
              </p:txBody>
            </p:sp>
            <p:sp>
              <p:nvSpPr>
                <p:cNvPr id="41" name="TextBox 41"/>
                <p:cNvSpPr txBox="1"/>
                <p:nvPr/>
              </p:nvSpPr>
              <p:spPr>
                <a:xfrm>
                  <a:off x="4615263" y="5245418"/>
                  <a:ext cx="413537"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2020</a:t>
                  </a:r>
                </a:p>
              </p:txBody>
            </p:sp>
            <p:sp>
              <p:nvSpPr>
                <p:cNvPr id="42" name="TextBox 42"/>
                <p:cNvSpPr txBox="1"/>
                <p:nvPr/>
              </p:nvSpPr>
              <p:spPr>
                <a:xfrm>
                  <a:off x="5277250" y="5245418"/>
                  <a:ext cx="413537"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2021</a:t>
                  </a:r>
                </a:p>
              </p:txBody>
            </p:sp>
            <p:sp>
              <p:nvSpPr>
                <p:cNvPr id="43" name="TextBox 43"/>
                <p:cNvSpPr txBox="1"/>
                <p:nvPr/>
              </p:nvSpPr>
              <p:spPr>
                <a:xfrm>
                  <a:off x="5939238" y="5245418"/>
                  <a:ext cx="413537" cy="264033"/>
                </a:xfrm>
                <a:prstGeom prst="rect">
                  <a:avLst/>
                </a:prstGeom>
                <a:noFill/>
                <a:ln>
                  <a:noFill/>
                </a:ln>
              </p:spPr>
              <p:txBody>
                <a:bodyPr wrap="none" lIns="0" tIns="0" rIns="0" bIns="0" anchor="t" anchorCtr="0">
                  <a:spAutoFit/>
                </a:bodyPr>
                <a:lstStyle/>
                <a:p>
                  <a:pPr algn="ctr"/>
                  <a:r>
                    <a:rPr lang="ko-KR" sz="1350" dirty="0">
                      <a:solidFill>
                        <a:schemeClr val="dk1"/>
                      </a:solidFill>
                      <a:latin typeface="+mn-lt"/>
                      <a:ea typeface="+mn-ea"/>
                      <a:cs typeface="+mn-cs"/>
                    </a:rPr>
                    <a:t>2022</a:t>
                  </a:r>
                </a:p>
              </p:txBody>
            </p:sp>
          </p:grpSp>
        </p:grpSp>
      </p:grpSp>
      <p:grpSp>
        <p:nvGrpSpPr>
          <p:cNvPr id="48" name="entrants-note"/>
          <p:cNvGrpSpPr/>
          <p:nvPr/>
        </p:nvGrpSpPr>
        <p:grpSpPr>
          <a:xfrm>
            <a:off x="602742" y="5683568"/>
            <a:ext cx="4057364" cy="264033"/>
            <a:chOff x="602742" y="5683568"/>
            <a:chExt cx="4057364" cy="264033"/>
          </a:xfrm>
        </p:grpSpPr>
        <p:sp>
          <p:nvSpPr>
            <p:cNvPr id="47" name="TextBox 47"/>
            <p:cNvSpPr txBox="1"/>
            <p:nvPr/>
          </p:nvSpPr>
          <p:spPr>
            <a:xfrm>
              <a:off x="602742" y="5683568"/>
              <a:ext cx="4057364"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신규 해녀 어촌계 가입 · 2015~2022년 합계 238명</a:t>
              </a:r>
            </a:p>
          </p:txBody>
        </p:sp>
      </p:grpSp>
      <p:grpSp>
        <p:nvGrpSpPr>
          <p:cNvPr id="50" name="flow-out-label"/>
          <p:cNvGrpSpPr/>
          <p:nvPr/>
        </p:nvGrpSpPr>
        <p:grpSpPr>
          <a:xfrm>
            <a:off x="7116318" y="2088832"/>
            <a:ext cx="3673464" cy="322707"/>
            <a:chOff x="7116318" y="2088832"/>
            <a:chExt cx="3673464" cy="322707"/>
          </a:xfrm>
        </p:grpSpPr>
        <p:sp>
          <p:nvSpPr>
            <p:cNvPr id="49" name="TextBox 49"/>
            <p:cNvSpPr txBox="1"/>
            <p:nvPr/>
          </p:nvSpPr>
          <p:spPr>
            <a:xfrm>
              <a:off x="7116318" y="2088832"/>
              <a:ext cx="3673464"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떠나는 사람(자연 감소) 연 100여 명</a:t>
              </a:r>
            </a:p>
          </p:txBody>
        </p:sp>
      </p:grpSp>
      <p:sp>
        <p:nvSpPr>
          <p:cNvPr id="51" name="Freeform 51"/>
          <p:cNvSpPr/>
          <p:nvPr/>
        </p:nvSpPr>
        <p:spPr>
          <a:xfrm>
            <a:off x="7124700" y="2381250"/>
            <a:ext cx="4191000" cy="381000"/>
          </a:xfrm>
          <a:prstGeom prst="rightArrow">
            <a:avLst/>
          </a:prstGeom>
          <a:solidFill>
            <a:schemeClr val="accent1"/>
          </a:solidFill>
          <a:ln>
            <a:noFill/>
          </a:ln>
        </p:spPr>
      </p:sp>
      <p:grpSp>
        <p:nvGrpSpPr>
          <p:cNvPr id="53" name="flow-in-label"/>
          <p:cNvGrpSpPr/>
          <p:nvPr/>
        </p:nvGrpSpPr>
        <p:grpSpPr>
          <a:xfrm>
            <a:off x="7116318" y="3003232"/>
            <a:ext cx="3767311" cy="322707"/>
            <a:chOff x="7116318" y="3003232"/>
            <a:chExt cx="3767311" cy="322707"/>
          </a:xfrm>
        </p:grpSpPr>
        <p:sp>
          <p:nvSpPr>
            <p:cNvPr id="52" name="TextBox 52"/>
            <p:cNvSpPr txBox="1"/>
            <p:nvPr/>
          </p:nvSpPr>
          <p:spPr>
            <a:xfrm>
              <a:off x="7116318" y="3003232"/>
              <a:ext cx="3767311" cy="322707"/>
            </a:xfrm>
            <a:prstGeom prst="rect">
              <a:avLst/>
            </a:prstGeom>
            <a:noFill/>
            <a:ln>
              <a:noFill/>
            </a:ln>
          </p:spPr>
          <p:txBody>
            <a:bodyPr wrap="none" lIns="0" tIns="0" rIns="0" bIns="0" anchor="t" anchorCtr="0">
              <a:spAutoFit/>
            </a:bodyPr>
            <a:lstStyle/>
            <a:p>
              <a:pPr algn="l"/>
              <a:r>
                <a:rPr lang="ko-KR" sz="1650" b="1" dirty="0">
                  <a:solidFill>
                    <a:schemeClr val="accent3"/>
                  </a:solidFill>
                  <a:latin typeface="+mn-lt"/>
                  <a:ea typeface="+mn-ea"/>
                  <a:cs typeface="+mn-cs"/>
                </a:rPr>
                <a:t>들어오는 사람(신규 가입) 연 30여 명</a:t>
              </a:r>
            </a:p>
          </p:txBody>
        </p:sp>
      </p:grpSp>
      <p:sp>
        <p:nvSpPr>
          <p:cNvPr id="54" name="Freeform 54"/>
          <p:cNvSpPr/>
          <p:nvPr/>
        </p:nvSpPr>
        <p:spPr>
          <a:xfrm>
            <a:off x="7124700" y="3295650"/>
            <a:ext cx="1257300" cy="381000"/>
          </a:xfrm>
          <a:prstGeom prst="rightArrow">
            <a:avLst/>
          </a:prstGeom>
          <a:solidFill>
            <a:schemeClr val="accent3"/>
          </a:solidFill>
          <a:ln>
            <a:noFill/>
          </a:ln>
        </p:spPr>
      </p:sp>
      <p:grpSp>
        <p:nvGrpSpPr>
          <p:cNvPr id="58" name="fao-ratio"/>
          <p:cNvGrpSpPr/>
          <p:nvPr/>
        </p:nvGrpSpPr>
        <p:grpSpPr>
          <a:xfrm>
            <a:off x="7124700" y="4076700"/>
            <a:ext cx="3671621" cy="632651"/>
            <a:chOff x="7124700" y="4076700"/>
            <a:chExt cx="3671621" cy="632651"/>
          </a:xfrm>
        </p:grpSpPr>
        <p:sp>
          <p:nvSpPr>
            <p:cNvPr id="55" name="Rectangle 55"/>
            <p:cNvSpPr/>
            <p:nvPr/>
          </p:nvSpPr>
          <p:spPr>
            <a:xfrm>
              <a:off x="7124700" y="4076700"/>
              <a:ext cx="38100" cy="571500"/>
            </a:xfrm>
            <a:prstGeom prst="rect">
              <a:avLst/>
            </a:prstGeom>
            <a:solidFill>
              <a:schemeClr val="accent2"/>
            </a:solidFill>
            <a:ln>
              <a:noFill/>
            </a:ln>
          </p:spPr>
        </p:sp>
        <p:sp>
          <p:nvSpPr>
            <p:cNvPr id="56" name="TextBox 56"/>
            <p:cNvSpPr txBox="1"/>
            <p:nvPr/>
          </p:nvSpPr>
          <p:spPr>
            <a:xfrm>
              <a:off x="7306818" y="4146232"/>
              <a:ext cx="3124820"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10명이 떠날 때 1명이 들어온다</a:t>
              </a:r>
            </a:p>
          </p:txBody>
        </p:sp>
        <p:sp>
          <p:nvSpPr>
            <p:cNvPr id="57" name="TextBox 57"/>
            <p:cNvSpPr txBox="1"/>
            <p:nvPr/>
          </p:nvSpPr>
          <p:spPr>
            <a:xfrm>
              <a:off x="7308342" y="4445318"/>
              <a:ext cx="3487979"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FAO 「HAENYEO – WOMEN OF THE SEA」</a:t>
              </a:r>
            </a:p>
          </p:txBody>
        </p:sp>
      </p:grpSp>
      <p:grpSp>
        <p:nvGrpSpPr>
          <p:cNvPr id="62" name="projection"/>
          <p:cNvGrpSpPr/>
          <p:nvPr/>
        </p:nvGrpSpPr>
        <p:grpSpPr>
          <a:xfrm>
            <a:off x="7124700" y="4991100"/>
            <a:ext cx="4131964" cy="632651"/>
            <a:chOff x="7124700" y="4991100"/>
            <a:chExt cx="4131964" cy="632651"/>
          </a:xfrm>
        </p:grpSpPr>
        <p:sp>
          <p:nvSpPr>
            <p:cNvPr id="59" name="Rectangle 59"/>
            <p:cNvSpPr/>
            <p:nvPr/>
          </p:nvSpPr>
          <p:spPr>
            <a:xfrm>
              <a:off x="7124700" y="4991100"/>
              <a:ext cx="38100" cy="571500"/>
            </a:xfrm>
            <a:prstGeom prst="rect">
              <a:avLst/>
            </a:prstGeom>
            <a:solidFill>
              <a:srgbClr val="5B6970"/>
            </a:solidFill>
            <a:ln>
              <a:noFill/>
            </a:ln>
          </p:spPr>
        </p:sp>
        <p:sp>
          <p:nvSpPr>
            <p:cNvPr id="60" name="TextBox 60"/>
            <p:cNvSpPr txBox="1"/>
            <p:nvPr/>
          </p:nvSpPr>
          <p:spPr>
            <a:xfrm>
              <a:off x="7306818" y="5060632"/>
              <a:ext cx="3415801"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신규 유입이 없다면 2050년 169명</a:t>
              </a:r>
            </a:p>
          </p:txBody>
        </p:sp>
        <p:sp>
          <p:nvSpPr>
            <p:cNvPr id="61" name="TextBox 61"/>
            <p:cNvSpPr txBox="1"/>
            <p:nvPr/>
          </p:nvSpPr>
          <p:spPr>
            <a:xfrm>
              <a:off x="7308342" y="5359718"/>
              <a:ext cx="3948322"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2020년의 5.2% · 제주특별자치도 사업부서 전망</a:t>
              </a:r>
            </a:p>
          </p:txBody>
        </p:sp>
      </p:grpSp>
      <p:grpSp>
        <p:nvGrpSpPr>
          <p:cNvPr id="65" name="footer"/>
          <p:cNvGrpSpPr/>
          <p:nvPr/>
        </p:nvGrpSpPr>
        <p:grpSpPr>
          <a:xfrm>
            <a:off x="604266" y="6401752"/>
            <a:ext cx="10983468" cy="205359"/>
            <a:chOff x="604266" y="6401752"/>
            <a:chExt cx="10983468" cy="205359"/>
          </a:xfrm>
        </p:grpSpPr>
        <p:sp>
          <p:nvSpPr>
            <p:cNvPr id="63" name="TextBox 63"/>
            <p:cNvSpPr txBox="1"/>
            <p:nvPr/>
          </p:nvSpPr>
          <p:spPr>
            <a:xfrm>
              <a:off x="604266" y="6401752"/>
              <a:ext cx="8881377"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출처: 제주특별자치도의회 「해녀의전당 건립사업 심사보고서」 참고자료(2023), FAO 영상 자료 · 화살표 길이는 연간 인원 비율(100:30)</a:t>
              </a:r>
            </a:p>
          </p:txBody>
        </p:sp>
        <p:sp>
          <p:nvSpPr>
            <p:cNvPr id="64" name="TextBox 64"/>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12 / 15</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8" fill="hold" grpId="0" nodeType="afterEffect">
                                  <p:stCondLst>
                                    <p:cond delay="20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900"/>
                                        <p:tgtEl>
                                          <p:spTgt spid="51"/>
                                        </p:tgtEl>
                                      </p:cBhvr>
                                    </p:animEffect>
                                  </p:childTnLst>
                                </p:cTn>
                              </p:par>
                            </p:childTnLst>
                          </p:cTn>
                        </p:par>
                        <p:par>
                          <p:cTn id="8" fill="hold">
                            <p:stCondLst>
                              <p:cond delay="1100"/>
                            </p:stCondLst>
                            <p:childTnLst>
                              <p:par>
                                <p:cTn xmlns:p="http://schemas.openxmlformats.org/presentationml/2006/main" id="9" presetID="22" presetClass="entr" presetSubtype="8" fill="hold" grpId="0" nodeType="afterEffect">
                                  <p:stCondLst>
                                    <p:cond delay="500"/>
                                  </p:stCondLst>
                                  <p:childTnLst>
                                    <p:set>
                                      <p:cBhvr>
                                        <p:cTn id="10" dur="1" fill="hold">
                                          <p:stCondLst>
                                            <p:cond delay="0"/>
                                          </p:stCondLst>
                                        </p:cTn>
                                        <p:tgtEl>
                                          <p:spTgt spid="54"/>
                                        </p:tgtEl>
                                        <p:attrNameLst>
                                          <p:attrName>style.visibility</p:attrName>
                                        </p:attrNameLst>
                                      </p:cBhvr>
                                      <p:to>
                                        <p:strVal val="visible"/>
                                      </p:to>
                                    </p:set>
                                    <p:animEffect transition="in" filter="wipe(left)">
                                      <p:cBhvr>
                                        <p:cTn id="1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3" name="transmission-image"/>
          <p:cNvGrpSpPr/>
          <p:nvPr/>
        </p:nvGrpSpPr>
        <p:grpSpPr>
          <a:xfrm>
            <a:off x="0" y="0"/>
            <a:ext cx="5715000" cy="6858000"/>
            <a:chOff x="0" y="0"/>
            <a:chExt cx="5715000" cy="6858000"/>
          </a:xfrm>
        </p:grpSpPr>
        <p:pic>
          <p:nvPicPr>
            <p:cNvPr id="2" name="Image 2"/>
            <p:cNvPicPr>
              <a:picLocks noChangeAspect="1"/>
            </p:cNvPicPr>
            <p:nvPr/>
          </p:nvPicPr>
          <p:blipFill>
            <a:blip r:embed="rId2"/>
            <a:srcRect l="0" t="0" r="53472" b="0"/>
            <a:stretch>
              <a:fillRect/>
            </a:stretch>
          </p:blipFill>
          <p:spPr>
            <a:xfrm>
              <a:off x="0" y="0"/>
              <a:ext cx="5715000" cy="6858000"/>
            </a:xfrm>
            <a:prstGeom prst="rect">
              <a:avLst/>
            </a:prstGeom>
          </p:spPr>
        </p:pic>
      </p:grpSp>
      <p:grpSp>
        <p:nvGrpSpPr>
          <p:cNvPr id="7" name="header"/>
          <p:cNvGrpSpPr/>
          <p:nvPr/>
        </p:nvGrpSpPr>
        <p:grpSpPr>
          <a:xfrm>
            <a:off x="6271260" y="730568"/>
            <a:ext cx="4453128" cy="1399222"/>
            <a:chOff x="6271260" y="730568"/>
            <a:chExt cx="4453128" cy="1399222"/>
          </a:xfrm>
        </p:grpSpPr>
        <p:sp>
          <p:nvSpPr>
            <p:cNvPr id="4" name="TextBox 4"/>
            <p:cNvSpPr txBox="1"/>
            <p:nvPr/>
          </p:nvSpPr>
          <p:spPr>
            <a:xfrm>
              <a:off x="6279642" y="730568"/>
              <a:ext cx="2121865"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3 · 누가 이 바다를 잇는가</a:t>
              </a:r>
            </a:p>
          </p:txBody>
        </p:sp>
        <p:sp>
          <p:nvSpPr>
            <p:cNvPr id="5" name="TextBox 5"/>
            <p:cNvSpPr txBox="1"/>
            <p:nvPr/>
          </p:nvSpPr>
          <p:spPr>
            <a:xfrm>
              <a:off x="6271260" y="1066800"/>
              <a:ext cx="3921252"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해녀학교가 새 해녀의</a:t>
              </a:r>
            </a:p>
          </p:txBody>
        </p:sp>
        <p:sp>
          <p:nvSpPr>
            <p:cNvPr id="6" name="TextBox 6"/>
            <p:cNvSpPr txBox="1"/>
            <p:nvPr/>
          </p:nvSpPr>
          <p:spPr>
            <a:xfrm>
              <a:off x="6271260" y="1543050"/>
              <a:ext cx="4453128"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절반 가까이를 길러 냈다</a:t>
              </a:r>
            </a:p>
          </p:txBody>
        </p:sp>
      </p:grpSp>
      <p:grpSp>
        <p:nvGrpSpPr>
          <p:cNvPr id="11" name="school-share"/>
          <p:cNvGrpSpPr/>
          <p:nvPr/>
        </p:nvGrpSpPr>
        <p:grpSpPr>
          <a:xfrm>
            <a:off x="6210300" y="2251710"/>
            <a:ext cx="4038371" cy="1569529"/>
            <a:chOff x="6210300" y="2251710"/>
            <a:chExt cx="4038371" cy="1569529"/>
          </a:xfrm>
        </p:grpSpPr>
        <p:sp>
          <p:nvSpPr>
            <p:cNvPr id="8" name="TextBox 8"/>
            <p:cNvSpPr txBox="1"/>
            <p:nvPr/>
          </p:nvSpPr>
          <p:spPr>
            <a:xfrm>
              <a:off x="6210300" y="2251710"/>
              <a:ext cx="1920895" cy="1390650"/>
            </a:xfrm>
            <a:prstGeom prst="rect">
              <a:avLst/>
            </a:prstGeom>
            <a:noFill/>
            <a:ln>
              <a:noFill/>
            </a:ln>
          </p:spPr>
          <p:txBody>
            <a:bodyPr wrap="none" lIns="0" tIns="0" rIns="0" bIns="0" anchor="t" anchorCtr="0">
              <a:spAutoFit/>
            </a:bodyPr>
            <a:lstStyle/>
            <a:p>
              <a:pPr algn="l"/>
              <a:r>
                <a:rPr lang="ko-KR" sz="7200" b="1" dirty="0">
                  <a:solidFill>
                    <a:schemeClr val="accent2"/>
                  </a:solidFill>
                  <a:latin typeface="+mn-lt"/>
                  <a:ea typeface="+mn-ea"/>
                  <a:cs typeface="+mn-cs"/>
                </a:rPr>
                <a:t>44%</a:t>
              </a:r>
            </a:p>
          </p:txBody>
        </p:sp>
        <p:sp>
          <p:nvSpPr>
            <p:cNvPr id="9" name="TextBox 9"/>
            <p:cNvSpPr txBox="1"/>
            <p:nvPr/>
          </p:nvSpPr>
          <p:spPr>
            <a:xfrm>
              <a:off x="6278118" y="3212782"/>
              <a:ext cx="3970553"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2016~2023년 어촌계에 가입한 217명 중</a:t>
              </a:r>
            </a:p>
          </p:txBody>
        </p:sp>
        <p:sp>
          <p:nvSpPr>
            <p:cNvPr id="10" name="TextBox 10"/>
            <p:cNvSpPr txBox="1"/>
            <p:nvPr/>
          </p:nvSpPr>
          <p:spPr>
            <a:xfrm>
              <a:off x="6278118" y="3498532"/>
              <a:ext cx="2190238"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해녀학교 졸업생 95명</a:t>
              </a:r>
            </a:p>
          </p:txBody>
        </p:sp>
      </p:grpSp>
      <p:sp>
        <p:nvSpPr>
          <p:cNvPr id="12" name="Freeform 12"/>
          <p:cNvSpPr/>
          <p:nvPr/>
        </p:nvSpPr>
        <p:spPr>
          <a:xfrm>
            <a:off x="6324600" y="4000500"/>
            <a:ext cx="152400" cy="1828800"/>
          </a:xfrm>
          <a:prstGeom prst="leftBracket">
            <a:avLst>
              <a:gd name="adj" fmla="val 60000"/>
            </a:avLst>
          </a:prstGeom>
          <a:noFill/>
          <a:ln w="19050">
            <a:solidFill>
              <a:schemeClr val="accent3"/>
            </a:solidFill>
          </a:ln>
        </p:spPr>
      </p:sp>
      <p:grpSp>
        <p:nvGrpSpPr>
          <p:cNvPr id="18" name="support-fee"/>
          <p:cNvGrpSpPr/>
          <p:nvPr/>
        </p:nvGrpSpPr>
        <p:grpSpPr>
          <a:xfrm>
            <a:off x="6700838" y="4146232"/>
            <a:ext cx="3652349" cy="322707"/>
            <a:chOff x="6700838" y="4146232"/>
            <a:chExt cx="3652349" cy="322707"/>
          </a:xfrm>
        </p:grpSpPr>
        <p:grpSp>
          <p:nvGrpSpPr>
            <p:cNvPr id="16" name="Group 16"/>
            <p:cNvGrpSpPr/>
            <p:nvPr/>
          </p:nvGrpSpPr>
          <p:grpSpPr>
            <a:xfrm>
              <a:off x="6700838" y="4181475"/>
              <a:ext cx="200026" cy="133158"/>
              <a:chOff x="6700838" y="4181475"/>
              <a:chExt cx="200026" cy="133158"/>
            </a:xfrm>
          </p:grpSpPr>
          <p:sp>
            <p:nvSpPr>
              <p:cNvPr id="13" name="Freeform 13"/>
              <p:cNvSpPr/>
              <p:nvPr/>
            </p:nvSpPr>
            <p:spPr>
              <a:xfrm>
                <a:off x="6711950" y="4181475"/>
                <a:ext cx="177801" cy="133158"/>
              </a:xfrm>
              <a:custGeom>
                <a:avLst/>
                <a:gdLst/>
                <a:ahLst/>
                <a:cxnLst/>
                <a:rect l="l" t="t" r="r" b="b"/>
                <a:pathLst>
                  <a:path w="177801" h="133158">
                    <a:moveTo>
                      <a:pt x="0" y="0"/>
                    </a:moveTo>
                    <a:lnTo>
                      <a:pt x="36060" y="126216"/>
                    </a:lnTo>
                    <a:cubicBezTo>
                      <a:pt x="37197" y="130201"/>
                      <a:pt x="40797" y="132980"/>
                      <a:pt x="44940" y="133069"/>
                    </a:cubicBezTo>
                    <a:cubicBezTo>
                      <a:pt x="49083" y="133158"/>
                      <a:pt x="52800" y="130537"/>
                      <a:pt x="54107" y="126605"/>
                    </a:cubicBezTo>
                    <a:lnTo>
                      <a:pt x="88900" y="22225"/>
                    </a:lnTo>
                    <a:lnTo>
                      <a:pt x="123694" y="126605"/>
                    </a:lnTo>
                    <a:cubicBezTo>
                      <a:pt x="125001" y="130537"/>
                      <a:pt x="128718" y="133158"/>
                      <a:pt x="132860" y="133069"/>
                    </a:cubicBezTo>
                    <a:cubicBezTo>
                      <a:pt x="137003" y="132980"/>
                      <a:pt x="140604" y="130201"/>
                      <a:pt x="141740" y="126216"/>
                    </a:cubicBezTo>
                    <a:lnTo>
                      <a:pt x="177801" y="0"/>
                    </a:lnTo>
                  </a:path>
                </a:pathLst>
              </a:custGeom>
              <a:noFill/>
              <a:ln w="22225">
                <a:solidFill>
                  <a:schemeClr val="accent3"/>
                </a:solidFill>
              </a:ln>
            </p:spPr>
          </p:sp>
          <p:sp>
            <p:nvSpPr>
              <p:cNvPr id="14" name="Freeform 14"/>
              <p:cNvSpPr/>
              <p:nvPr/>
            </p:nvSpPr>
            <p:spPr>
              <a:xfrm>
                <a:off x="6700838" y="4225925"/>
                <a:ext cx="200026" cy="9525"/>
              </a:xfrm>
              <a:custGeom>
                <a:avLst/>
                <a:gdLst/>
                <a:ahLst/>
                <a:cxnLst/>
                <a:rect l="l" t="t" r="r" b="b"/>
                <a:pathLst>
                  <a:path w="200026" h="9525">
                    <a:moveTo>
                      <a:pt x="200026" y="0"/>
                    </a:moveTo>
                    <a:lnTo>
                      <a:pt x="0" y="0"/>
                    </a:lnTo>
                  </a:path>
                </a:pathLst>
              </a:custGeom>
              <a:noFill/>
              <a:ln w="22225">
                <a:solidFill>
                  <a:schemeClr val="accent3"/>
                </a:solidFill>
              </a:ln>
            </p:spPr>
          </p:sp>
          <p:sp>
            <p:nvSpPr>
              <p:cNvPr id="15" name="Freeform 15"/>
              <p:cNvSpPr/>
              <p:nvPr/>
            </p:nvSpPr>
            <p:spPr>
              <a:xfrm>
                <a:off x="6700838" y="4270375"/>
                <a:ext cx="200026" cy="9525"/>
              </a:xfrm>
              <a:custGeom>
                <a:avLst/>
                <a:gdLst/>
                <a:ahLst/>
                <a:cxnLst/>
                <a:rect l="l" t="t" r="r" b="b"/>
                <a:pathLst>
                  <a:path w="200026" h="9525">
                    <a:moveTo>
                      <a:pt x="200026" y="0"/>
                    </a:moveTo>
                    <a:lnTo>
                      <a:pt x="0" y="0"/>
                    </a:lnTo>
                  </a:path>
                </a:pathLst>
              </a:custGeom>
              <a:noFill/>
              <a:ln w="22225">
                <a:solidFill>
                  <a:schemeClr val="accent3"/>
                </a:solidFill>
              </a:ln>
            </p:spPr>
          </p:sp>
        </p:grpSp>
        <p:sp>
          <p:nvSpPr>
            <p:cNvPr id="17" name="TextBox 17"/>
            <p:cNvSpPr txBox="1"/>
            <p:nvPr/>
          </p:nvSpPr>
          <p:spPr>
            <a:xfrm>
              <a:off x="7040118" y="4146232"/>
              <a:ext cx="3313069"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 xml:space="preserve">어촌계 가입비 </a:t>
              </a:r>
              <a:r>
                <a:rPr lang="ko-KR" sz="1650" b="1" dirty="0">
                  <a:solidFill>
                    <a:schemeClr val="accent1"/>
                  </a:solidFill>
                  <a:latin typeface="+mn-lt"/>
                  <a:ea typeface="+mn-ea"/>
                  <a:cs typeface="+mn-cs"/>
                </a:rPr>
                <a:t>1인 100만 원</a:t>
              </a:r>
              <a:r>
                <a:rPr lang="ko-KR" sz="1650" dirty="0">
                  <a:solidFill>
                    <a:schemeClr val="dk1"/>
                  </a:solidFill>
                  <a:latin typeface="+mn-lt"/>
                  <a:ea typeface="+mn-ea"/>
                  <a:cs typeface="+mn-cs"/>
                </a:rPr>
                <a:t xml:space="preserve"> 지원</a:t>
              </a:r>
            </a:p>
          </p:txBody>
        </p:sp>
      </p:grpSp>
      <p:grpSp>
        <p:nvGrpSpPr>
          <p:cNvPr id="28" name="support-settle"/>
          <p:cNvGrpSpPr/>
          <p:nvPr/>
        </p:nvGrpSpPr>
        <p:grpSpPr>
          <a:xfrm>
            <a:off x="6711950" y="4698682"/>
            <a:ext cx="3866692" cy="544069"/>
            <a:chOff x="6711950" y="4698682"/>
            <a:chExt cx="3866692" cy="544069"/>
          </a:xfrm>
        </p:grpSpPr>
        <p:grpSp>
          <p:nvGrpSpPr>
            <p:cNvPr id="25" name="Group 25"/>
            <p:cNvGrpSpPr/>
            <p:nvPr/>
          </p:nvGrpSpPr>
          <p:grpSpPr>
            <a:xfrm>
              <a:off x="6711950" y="4700588"/>
              <a:ext cx="177801" cy="200026"/>
              <a:chOff x="6711950" y="4700588"/>
              <a:chExt cx="177801" cy="200026"/>
            </a:xfrm>
          </p:grpSpPr>
          <p:sp>
            <p:nvSpPr>
              <p:cNvPr id="19" name="Freeform 19"/>
              <p:cNvSpPr/>
              <p:nvPr/>
            </p:nvSpPr>
            <p:spPr>
              <a:xfrm>
                <a:off x="6711950" y="4722813"/>
                <a:ext cx="177801" cy="177801"/>
              </a:xfrm>
              <a:custGeom>
                <a:avLst/>
                <a:gdLst/>
                <a:ahLst/>
                <a:cxnLst/>
                <a:rect l="l" t="t" r="r" b="b"/>
                <a:pathLst>
                  <a:path w="177801" h="177801">
                    <a:moveTo>
                      <a:pt x="0" y="22225"/>
                    </a:moveTo>
                    <a:cubicBezTo>
                      <a:pt x="0" y="9950"/>
                      <a:pt x="9950" y="0"/>
                      <a:pt x="22225" y="0"/>
                    </a:cubicBezTo>
                    <a:lnTo>
                      <a:pt x="155575" y="0"/>
                    </a:lnTo>
                    <a:cubicBezTo>
                      <a:pt x="167850" y="0"/>
                      <a:pt x="177801" y="9950"/>
                      <a:pt x="177801" y="22225"/>
                    </a:cubicBezTo>
                    <a:lnTo>
                      <a:pt x="177801" y="155575"/>
                    </a:lnTo>
                    <a:cubicBezTo>
                      <a:pt x="177801" y="167850"/>
                      <a:pt x="167850" y="177801"/>
                      <a:pt x="155575" y="177801"/>
                    </a:cubicBezTo>
                    <a:lnTo>
                      <a:pt x="22225" y="177801"/>
                    </a:lnTo>
                    <a:cubicBezTo>
                      <a:pt x="9950" y="177801"/>
                      <a:pt x="0" y="167850"/>
                      <a:pt x="0" y="155575"/>
                    </a:cubicBezTo>
                    <a:lnTo>
                      <a:pt x="0" y="22225"/>
                    </a:lnTo>
                  </a:path>
                </a:pathLst>
              </a:custGeom>
              <a:noFill/>
              <a:ln w="22225">
                <a:solidFill>
                  <a:schemeClr val="accent3"/>
                </a:solidFill>
              </a:ln>
            </p:spPr>
          </p:sp>
          <p:sp>
            <p:nvSpPr>
              <p:cNvPr id="20" name="Freeform 20"/>
              <p:cNvSpPr/>
              <p:nvPr/>
            </p:nvSpPr>
            <p:spPr>
              <a:xfrm>
                <a:off x="6845301" y="4700588"/>
                <a:ext cx="9525" cy="44450"/>
              </a:xfrm>
              <a:custGeom>
                <a:avLst/>
                <a:gdLst/>
                <a:ahLst/>
                <a:cxnLst/>
                <a:rect l="l" t="t" r="r" b="b"/>
                <a:pathLst>
                  <a:path w="9525" h="44450">
                    <a:moveTo>
                      <a:pt x="0" y="0"/>
                    </a:moveTo>
                    <a:lnTo>
                      <a:pt x="0" y="44450"/>
                    </a:lnTo>
                  </a:path>
                </a:pathLst>
              </a:custGeom>
              <a:noFill/>
              <a:ln w="22225">
                <a:solidFill>
                  <a:schemeClr val="accent3"/>
                </a:solidFill>
              </a:ln>
            </p:spPr>
          </p:sp>
          <p:sp>
            <p:nvSpPr>
              <p:cNvPr id="21" name="Freeform 21"/>
              <p:cNvSpPr/>
              <p:nvPr/>
            </p:nvSpPr>
            <p:spPr>
              <a:xfrm>
                <a:off x="6756400" y="4700588"/>
                <a:ext cx="9525" cy="44450"/>
              </a:xfrm>
              <a:custGeom>
                <a:avLst/>
                <a:gdLst/>
                <a:ahLst/>
                <a:cxnLst/>
                <a:rect l="l" t="t" r="r" b="b"/>
                <a:pathLst>
                  <a:path w="9525" h="44450">
                    <a:moveTo>
                      <a:pt x="0" y="0"/>
                    </a:moveTo>
                    <a:lnTo>
                      <a:pt x="0" y="44450"/>
                    </a:lnTo>
                  </a:path>
                </a:pathLst>
              </a:custGeom>
              <a:noFill/>
              <a:ln w="22225">
                <a:solidFill>
                  <a:schemeClr val="accent3"/>
                </a:solidFill>
              </a:ln>
            </p:spPr>
          </p:sp>
          <p:sp>
            <p:nvSpPr>
              <p:cNvPr id="22" name="Freeform 22"/>
              <p:cNvSpPr/>
              <p:nvPr/>
            </p:nvSpPr>
            <p:spPr>
              <a:xfrm>
                <a:off x="6711950" y="4789488"/>
                <a:ext cx="177801" cy="9525"/>
              </a:xfrm>
              <a:custGeom>
                <a:avLst/>
                <a:gdLst/>
                <a:ahLst/>
                <a:cxnLst/>
                <a:rect l="l" t="t" r="r" b="b"/>
                <a:pathLst>
                  <a:path w="177801" h="9525">
                    <a:moveTo>
                      <a:pt x="0" y="0"/>
                    </a:moveTo>
                    <a:lnTo>
                      <a:pt x="177801" y="0"/>
                    </a:lnTo>
                  </a:path>
                </a:pathLst>
              </a:custGeom>
              <a:noFill/>
              <a:ln w="22225">
                <a:solidFill>
                  <a:schemeClr val="accent3"/>
                </a:solidFill>
              </a:ln>
            </p:spPr>
          </p:sp>
          <p:sp>
            <p:nvSpPr>
              <p:cNvPr id="23" name="Freeform 23"/>
              <p:cNvSpPr/>
              <p:nvPr/>
            </p:nvSpPr>
            <p:spPr>
              <a:xfrm>
                <a:off x="6789738" y="4833938"/>
                <a:ext cx="11113" cy="9525"/>
              </a:xfrm>
              <a:custGeom>
                <a:avLst/>
                <a:gdLst/>
                <a:ahLst/>
                <a:cxnLst/>
                <a:rect l="l" t="t" r="r" b="b"/>
                <a:pathLst>
                  <a:path w="11113" h="9525">
                    <a:moveTo>
                      <a:pt x="0" y="0"/>
                    </a:moveTo>
                    <a:lnTo>
                      <a:pt x="11113" y="0"/>
                    </a:lnTo>
                  </a:path>
                </a:pathLst>
              </a:custGeom>
              <a:noFill/>
              <a:ln w="22225">
                <a:solidFill>
                  <a:schemeClr val="accent3"/>
                </a:solidFill>
              </a:ln>
            </p:spPr>
          </p:sp>
          <p:sp>
            <p:nvSpPr>
              <p:cNvPr id="24" name="Freeform 24"/>
              <p:cNvSpPr/>
              <p:nvPr/>
            </p:nvSpPr>
            <p:spPr>
              <a:xfrm>
                <a:off x="6800850" y="4833938"/>
                <a:ext cx="9525" cy="33338"/>
              </a:xfrm>
              <a:custGeom>
                <a:avLst/>
                <a:gdLst/>
                <a:ahLst/>
                <a:cxnLst/>
                <a:rect l="l" t="t" r="r" b="b"/>
                <a:pathLst>
                  <a:path w="9525" h="33338">
                    <a:moveTo>
                      <a:pt x="0" y="0"/>
                    </a:moveTo>
                    <a:lnTo>
                      <a:pt x="0" y="33338"/>
                    </a:lnTo>
                  </a:path>
                </a:pathLst>
              </a:custGeom>
              <a:noFill/>
              <a:ln w="22225">
                <a:solidFill>
                  <a:schemeClr val="accent3"/>
                </a:solidFill>
              </a:ln>
            </p:spPr>
          </p:sp>
        </p:grpSp>
        <p:sp>
          <p:nvSpPr>
            <p:cNvPr id="26" name="TextBox 26"/>
            <p:cNvSpPr txBox="1"/>
            <p:nvPr/>
          </p:nvSpPr>
          <p:spPr>
            <a:xfrm>
              <a:off x="7040118" y="4698682"/>
              <a:ext cx="3538524"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 xml:space="preserve">초기 정착지원금 </a:t>
              </a:r>
              <a:r>
                <a:rPr lang="ko-KR" sz="1650" b="1" dirty="0">
                  <a:solidFill>
                    <a:schemeClr val="accent1"/>
                  </a:solidFill>
                  <a:latin typeface="+mn-lt"/>
                  <a:ea typeface="+mn-ea"/>
                  <a:cs typeface="+mn-cs"/>
                </a:rPr>
                <a:t>월 50만 원, 3년간</a:t>
              </a:r>
            </a:p>
          </p:txBody>
        </p:sp>
        <p:sp>
          <p:nvSpPr>
            <p:cNvPr id="27" name="TextBox 27"/>
            <p:cNvSpPr txBox="1"/>
            <p:nvPr/>
          </p:nvSpPr>
          <p:spPr>
            <a:xfrm>
              <a:off x="7041642" y="4978718"/>
              <a:ext cx="1849260" cy="264033"/>
            </a:xfrm>
            <a:prstGeom prst="rect">
              <a:avLst/>
            </a:prstGeom>
            <a:noFill/>
            <a:ln>
              <a:noFill/>
            </a:ln>
          </p:spPr>
          <p:txBody>
            <a:bodyPr wrap="none" lIns="0" tIns="0" rIns="0" bIns="0" anchor="t" anchorCtr="0">
              <a:spAutoFit/>
            </a:bodyPr>
            <a:lstStyle/>
            <a:p>
              <a:pPr algn="l"/>
              <a:r>
                <a:rPr lang="ko-KR" sz="1350" dirty="0">
                  <a:solidFill>
                    <a:schemeClr val="accent5"/>
                  </a:solidFill>
                  <a:latin typeface="+mn-lt"/>
                  <a:ea typeface="+mn-ea"/>
                  <a:cs typeface="+mn-cs"/>
                </a:rPr>
                <a:t>2022.12.30 조례 개정</a:t>
              </a:r>
            </a:p>
          </p:txBody>
        </p:sp>
      </p:grpSp>
      <p:grpSp>
        <p:nvGrpSpPr>
          <p:cNvPr id="38" name="support-paths"/>
          <p:cNvGrpSpPr/>
          <p:nvPr/>
        </p:nvGrpSpPr>
        <p:grpSpPr>
          <a:xfrm>
            <a:off x="6700838" y="5365432"/>
            <a:ext cx="4852511" cy="544069"/>
            <a:chOff x="6700838" y="5365432"/>
            <a:chExt cx="4852511" cy="544069"/>
          </a:xfrm>
        </p:grpSpPr>
        <p:grpSp>
          <p:nvGrpSpPr>
            <p:cNvPr id="35" name="Group 35"/>
            <p:cNvGrpSpPr/>
            <p:nvPr/>
          </p:nvGrpSpPr>
          <p:grpSpPr>
            <a:xfrm>
              <a:off x="6700838" y="5367338"/>
              <a:ext cx="200025" cy="200026"/>
              <a:chOff x="6700838" y="5367338"/>
              <a:chExt cx="200025" cy="200026"/>
            </a:xfrm>
          </p:grpSpPr>
          <p:sp>
            <p:nvSpPr>
              <p:cNvPr id="29" name="Freeform 29"/>
              <p:cNvSpPr/>
              <p:nvPr/>
            </p:nvSpPr>
            <p:spPr>
              <a:xfrm>
                <a:off x="6778625" y="545623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22225">
                <a:solidFill>
                  <a:schemeClr val="accent3"/>
                </a:solidFill>
              </a:ln>
            </p:spPr>
          </p:sp>
          <p:sp>
            <p:nvSpPr>
              <p:cNvPr id="30" name="Freeform 30"/>
              <p:cNvSpPr/>
              <p:nvPr/>
            </p:nvSpPr>
            <p:spPr>
              <a:xfrm>
                <a:off x="6756400" y="5534026"/>
                <a:ext cx="88900" cy="33338"/>
              </a:xfrm>
              <a:custGeom>
                <a:avLst/>
                <a:gdLst/>
                <a:ahLst/>
                <a:cxnLst/>
                <a:rect l="l" t="t" r="r" b="b"/>
                <a:pathLst>
                  <a:path w="88900" h="33338">
                    <a:moveTo>
                      <a:pt x="0" y="33338"/>
                    </a:moveTo>
                    <a:lnTo>
                      <a:pt x="0" y="22225"/>
                    </a:lnTo>
                    <a:cubicBezTo>
                      <a:pt x="0" y="9950"/>
                      <a:pt x="9950" y="0"/>
                      <a:pt x="22225" y="0"/>
                    </a:cubicBezTo>
                    <a:lnTo>
                      <a:pt x="66675" y="0"/>
                    </a:lnTo>
                    <a:cubicBezTo>
                      <a:pt x="78950" y="0"/>
                      <a:pt x="88900" y="9950"/>
                      <a:pt x="88900" y="22225"/>
                    </a:cubicBezTo>
                    <a:lnTo>
                      <a:pt x="88900" y="33338"/>
                    </a:lnTo>
                  </a:path>
                </a:pathLst>
              </a:custGeom>
              <a:noFill/>
              <a:ln w="22225">
                <a:solidFill>
                  <a:schemeClr val="accent3"/>
                </a:solidFill>
              </a:ln>
            </p:spPr>
          </p:sp>
          <p:sp>
            <p:nvSpPr>
              <p:cNvPr id="31" name="Freeform 31"/>
              <p:cNvSpPr/>
              <p:nvPr/>
            </p:nvSpPr>
            <p:spPr>
              <a:xfrm>
                <a:off x="6834188" y="536733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22225">
                <a:solidFill>
                  <a:schemeClr val="accent3"/>
                </a:solidFill>
              </a:ln>
            </p:spPr>
          </p:sp>
          <p:sp>
            <p:nvSpPr>
              <p:cNvPr id="32" name="Freeform 32"/>
              <p:cNvSpPr/>
              <p:nvPr/>
            </p:nvSpPr>
            <p:spPr>
              <a:xfrm>
                <a:off x="6856413" y="5445125"/>
                <a:ext cx="44450" cy="33338"/>
              </a:xfrm>
              <a:custGeom>
                <a:avLst/>
                <a:gdLst/>
                <a:ahLst/>
                <a:cxnLst/>
                <a:rect l="l" t="t" r="r" b="b"/>
                <a:pathLst>
                  <a:path w="44450" h="33338">
                    <a:moveTo>
                      <a:pt x="0" y="0"/>
                    </a:moveTo>
                    <a:lnTo>
                      <a:pt x="22225" y="0"/>
                    </a:lnTo>
                    <a:cubicBezTo>
                      <a:pt x="34500" y="0"/>
                      <a:pt x="44450" y="9950"/>
                      <a:pt x="44450" y="22225"/>
                    </a:cubicBezTo>
                    <a:lnTo>
                      <a:pt x="44450" y="33338"/>
                    </a:lnTo>
                  </a:path>
                </a:pathLst>
              </a:custGeom>
              <a:noFill/>
              <a:ln w="22225">
                <a:solidFill>
                  <a:schemeClr val="accent3"/>
                </a:solidFill>
              </a:ln>
            </p:spPr>
          </p:sp>
          <p:sp>
            <p:nvSpPr>
              <p:cNvPr id="33" name="Freeform 33"/>
              <p:cNvSpPr/>
              <p:nvPr/>
            </p:nvSpPr>
            <p:spPr>
              <a:xfrm>
                <a:off x="6723063" y="5367338"/>
                <a:ext cx="44450" cy="44450"/>
              </a:xfrm>
              <a:custGeom>
                <a:avLst/>
                <a:gdLst/>
                <a:ahLst/>
                <a:cxnLst/>
                <a:rect l="l" t="t" r="r" b="b"/>
                <a:pathLst>
                  <a:path w="44450" h="44450">
                    <a:moveTo>
                      <a:pt x="0" y="22225"/>
                    </a:moveTo>
                    <a:cubicBezTo>
                      <a:pt x="0" y="34500"/>
                      <a:pt x="9950" y="44450"/>
                      <a:pt x="22225" y="44450"/>
                    </a:cubicBezTo>
                    <a:cubicBezTo>
                      <a:pt x="34500" y="44450"/>
                      <a:pt x="44450" y="34500"/>
                      <a:pt x="44450" y="22225"/>
                    </a:cubicBezTo>
                    <a:cubicBezTo>
                      <a:pt x="44450" y="9950"/>
                      <a:pt x="34500" y="0"/>
                      <a:pt x="22225" y="0"/>
                    </a:cubicBezTo>
                    <a:cubicBezTo>
                      <a:pt x="9950" y="0"/>
                      <a:pt x="0" y="9950"/>
                      <a:pt x="0" y="22225"/>
                    </a:cubicBezTo>
                  </a:path>
                </a:pathLst>
              </a:custGeom>
              <a:noFill/>
              <a:ln w="22225">
                <a:solidFill>
                  <a:schemeClr val="accent3"/>
                </a:solidFill>
              </a:ln>
            </p:spPr>
          </p:sp>
          <p:sp>
            <p:nvSpPr>
              <p:cNvPr id="34" name="Freeform 34"/>
              <p:cNvSpPr/>
              <p:nvPr/>
            </p:nvSpPr>
            <p:spPr>
              <a:xfrm>
                <a:off x="6700838" y="5445125"/>
                <a:ext cx="44450" cy="33338"/>
              </a:xfrm>
              <a:custGeom>
                <a:avLst/>
                <a:gdLst/>
                <a:ahLst/>
                <a:cxnLst/>
                <a:rect l="l" t="t" r="r" b="b"/>
                <a:pathLst>
                  <a:path w="44450" h="33338">
                    <a:moveTo>
                      <a:pt x="0" y="33338"/>
                    </a:moveTo>
                    <a:lnTo>
                      <a:pt x="0" y="22225"/>
                    </a:lnTo>
                    <a:cubicBezTo>
                      <a:pt x="0" y="9950"/>
                      <a:pt x="9950" y="0"/>
                      <a:pt x="22225" y="0"/>
                    </a:cubicBezTo>
                    <a:lnTo>
                      <a:pt x="44450" y="0"/>
                    </a:lnTo>
                  </a:path>
                </a:pathLst>
              </a:custGeom>
              <a:noFill/>
              <a:ln w="22225">
                <a:solidFill>
                  <a:schemeClr val="accent3"/>
                </a:solidFill>
              </a:ln>
            </p:spPr>
          </p:sp>
        </p:grpSp>
        <p:sp>
          <p:nvSpPr>
            <p:cNvPr id="36" name="TextBox 36"/>
            <p:cNvSpPr txBox="1"/>
            <p:nvPr/>
          </p:nvSpPr>
          <p:spPr>
            <a:xfrm>
              <a:off x="7040118" y="5365432"/>
              <a:ext cx="2120269" cy="322707"/>
            </a:xfrm>
            <a:prstGeom prst="rect">
              <a:avLst/>
            </a:prstGeom>
            <a:noFill/>
            <a:ln>
              <a:noFill/>
            </a:ln>
          </p:spPr>
          <p:txBody>
            <a:bodyPr wrap="none" lIns="0" tIns="0" rIns="0" bIns="0" anchor="t" anchorCtr="0">
              <a:spAutoFit/>
            </a:bodyPr>
            <a:lstStyle/>
            <a:p>
              <a:pPr algn="l"/>
              <a:r>
                <a:rPr lang="ko-KR" sz="1650" b="1" dirty="0">
                  <a:solidFill>
                    <a:schemeClr val="accent1"/>
                  </a:solidFill>
                  <a:latin typeface="+mn-lt"/>
                  <a:ea typeface="+mn-ea"/>
                  <a:cs typeface="+mn-cs"/>
                </a:rPr>
                <a:t>전승 경로(유네스코)</a:t>
              </a:r>
            </a:p>
          </p:txBody>
        </p:sp>
        <p:sp>
          <p:nvSpPr>
            <p:cNvPr id="37" name="TextBox 37"/>
            <p:cNvSpPr txBox="1"/>
            <p:nvPr/>
          </p:nvSpPr>
          <p:spPr>
            <a:xfrm>
              <a:off x="7041642" y="5645468"/>
              <a:ext cx="4511707" cy="264033"/>
            </a:xfrm>
            <a:prstGeom prst="rect">
              <a:avLst/>
            </a:prstGeom>
            <a:noFill/>
            <a:ln>
              <a:noFill/>
            </a:ln>
          </p:spPr>
          <p:txBody>
            <a:bodyPr wrap="none" lIns="0" tIns="0" rIns="0" bIns="0" anchor="t" anchorCtr="0">
              <a:spAutoFit/>
            </a:bodyPr>
            <a:lstStyle/>
            <a:p>
              <a:pPr algn="l"/>
              <a:r>
                <a:rPr lang="ko-KR" sz="1350" dirty="0">
                  <a:solidFill>
                    <a:schemeClr val="dk1"/>
                  </a:solidFill>
                  <a:latin typeface="+mn-lt"/>
                  <a:ea typeface="+mn-ea"/>
                  <a:cs typeface="+mn-cs"/>
                </a:rPr>
                <a:t>가족 · 학교 · 어촌계 · 해녀회 · 해녀학교 · 해녀박물관</a:t>
              </a:r>
            </a:p>
          </p:txBody>
        </p:sp>
      </p:grpSp>
      <p:grpSp>
        <p:nvGrpSpPr>
          <p:cNvPr id="41" name="footer"/>
          <p:cNvGrpSpPr/>
          <p:nvPr/>
        </p:nvGrpSpPr>
        <p:grpSpPr>
          <a:xfrm>
            <a:off x="6281166" y="6401752"/>
            <a:ext cx="5306568" cy="205359"/>
            <a:chOff x="6281166" y="6401752"/>
            <a:chExt cx="5306568" cy="205359"/>
          </a:xfrm>
        </p:grpSpPr>
        <p:sp>
          <p:nvSpPr>
            <p:cNvPr id="39" name="TextBox 39"/>
            <p:cNvSpPr txBox="1"/>
            <p:nvPr/>
          </p:nvSpPr>
          <p:spPr>
            <a:xfrm>
              <a:off x="6281166" y="6401752"/>
              <a:ext cx="4661116"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출처: 제주특별자치도의회 심사보고서 참고자료(2023), 유네스코(2016)</a:t>
              </a:r>
            </a:p>
          </p:txBody>
        </p:sp>
        <p:sp>
          <p:nvSpPr>
            <p:cNvPr id="40" name="TextBox 40"/>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13 / 15</a:t>
              </a:r>
            </a:p>
          </p:txBody>
        </p:sp>
      </p:gr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
        <p:cNvGrpSpPr/>
        <p:nvPr/>
      </p:nvGrpSpPr>
      <p:grpSpPr>
        <a:xfrm>
          <a:off x="0" y="0"/>
          <a:ext cx="0" cy="0"/>
          <a:chOff x="0" y="0"/>
          <a:chExt cx="0" cy="0"/>
        </a:xfrm>
      </p:grpSpPr>
      <p:grpSp>
        <p:nvGrpSpPr>
          <p:cNvPr id="5" name="header"/>
          <p:cNvGrpSpPr/>
          <p:nvPr/>
        </p:nvGrpSpPr>
        <p:grpSpPr>
          <a:xfrm>
            <a:off x="594360" y="921068"/>
            <a:ext cx="8068056" cy="1532572"/>
            <a:chOff x="594360" y="921068"/>
            <a:chExt cx="8068056" cy="1532572"/>
          </a:xfrm>
        </p:grpSpPr>
        <p:sp>
          <p:nvSpPr>
            <p:cNvPr id="2" name="TextBox 2"/>
            <p:cNvSpPr txBox="1"/>
            <p:nvPr/>
          </p:nvSpPr>
          <p:spPr>
            <a:xfrm>
              <a:off x="602742" y="921068"/>
              <a:ext cx="377190" cy="264033"/>
            </a:xfrm>
            <a:prstGeom prst="rect">
              <a:avLst/>
            </a:prstGeom>
            <a:noFill/>
            <a:ln>
              <a:noFill/>
            </a:ln>
          </p:spPr>
          <p:txBody>
            <a:bodyPr wrap="none" lIns="0" tIns="0" rIns="0" bIns="0" anchor="t" anchorCtr="0">
              <a:spAutoFit/>
            </a:bodyPr>
            <a:lstStyle/>
            <a:p>
              <a:pPr algn="l"/>
              <a:r>
                <a:rPr lang="ko-KR" sz="1350" dirty="0">
                  <a:solidFill>
                    <a:schemeClr val="accent3"/>
                  </a:solidFill>
                  <a:latin typeface="+mn-lt"/>
                  <a:ea typeface="+mn-ea"/>
                  <a:cs typeface="+mn-cs"/>
                </a:rPr>
                <a:t>정리</a:t>
              </a:r>
            </a:p>
          </p:txBody>
        </p:sp>
        <p:sp>
          <p:nvSpPr>
            <p:cNvPr id="3" name="TextBox 3"/>
            <p:cNvSpPr txBox="1"/>
            <p:nvPr/>
          </p:nvSpPr>
          <p:spPr>
            <a:xfrm>
              <a:off x="594360" y="1352550"/>
              <a:ext cx="3921252"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해녀를 잇는다는 것은</a:t>
              </a:r>
            </a:p>
          </p:txBody>
        </p:sp>
        <p:sp>
          <p:nvSpPr>
            <p:cNvPr id="4" name="TextBox 4"/>
            <p:cNvSpPr txBox="1"/>
            <p:nvPr/>
          </p:nvSpPr>
          <p:spPr>
            <a:xfrm>
              <a:off x="594360" y="1866900"/>
              <a:ext cx="8068056" cy="586740"/>
            </a:xfrm>
            <a:prstGeom prst="rect">
              <a:avLst/>
            </a:prstGeom>
            <a:noFill/>
            <a:ln>
              <a:noFill/>
            </a:ln>
          </p:spPr>
          <p:txBody>
            <a:bodyPr wrap="none" lIns="0" tIns="0" rIns="0" bIns="0" anchor="t" anchorCtr="0">
              <a:spAutoFit/>
            </a:bodyPr>
            <a:lstStyle/>
            <a:p>
              <a:pPr algn="l"/>
              <a:r>
                <a:rPr lang="ko-KR" sz="3000" dirty="0">
                  <a:solidFill>
                    <a:schemeClr val="accent1"/>
                  </a:solidFill>
                  <a:latin typeface="+mj-lt"/>
                  <a:ea typeface="+mj-ea"/>
                  <a:cs typeface="+mj-cs"/>
                </a:rPr>
                <a:t xml:space="preserve">숨의 기술과 </a:t>
              </a:r>
              <a:r>
                <a:rPr lang="ko-KR" sz="3000" dirty="0">
                  <a:solidFill>
                    <a:schemeClr val="accent2"/>
                  </a:solidFill>
                  <a:latin typeface="+mj-lt"/>
                  <a:ea typeface="+mj-ea"/>
                  <a:cs typeface="+mj-cs"/>
                </a:rPr>
                <a:t>바다의 규칙</a:t>
              </a:r>
              <a:r>
                <a:rPr lang="ko-KR" sz="3000" dirty="0">
                  <a:solidFill>
                    <a:schemeClr val="accent1"/>
                  </a:solidFill>
                  <a:latin typeface="+mj-lt"/>
                  <a:ea typeface="+mj-ea"/>
                  <a:cs typeface="+mj-cs"/>
                </a:rPr>
                <a:t>을 함께 잇는 일이다</a:t>
              </a:r>
            </a:p>
          </p:txBody>
        </p:sp>
      </p:grpSp>
      <p:grpSp>
        <p:nvGrpSpPr>
          <p:cNvPr id="10" name="step-organize"/>
          <p:cNvGrpSpPr/>
          <p:nvPr/>
        </p:nvGrpSpPr>
        <p:grpSpPr>
          <a:xfrm>
            <a:off x="601218" y="2781300"/>
            <a:ext cx="3513582" cy="1554289"/>
            <a:chOff x="601218" y="2781300"/>
            <a:chExt cx="3513582" cy="1554289"/>
          </a:xfrm>
        </p:grpSpPr>
        <p:sp>
          <p:nvSpPr>
            <p:cNvPr id="6" name="Freeform 6"/>
            <p:cNvSpPr/>
            <p:nvPr/>
          </p:nvSpPr>
          <p:spPr>
            <a:xfrm>
              <a:off x="609600" y="2781300"/>
              <a:ext cx="3505200" cy="685800"/>
            </a:xfrm>
            <a:prstGeom prst="chevron">
              <a:avLst/>
            </a:prstGeom>
            <a:solidFill>
              <a:schemeClr val="accent1"/>
            </a:solidFill>
            <a:ln>
              <a:noFill/>
            </a:ln>
          </p:spPr>
        </p:sp>
        <p:sp>
          <p:nvSpPr>
            <p:cNvPr id="7" name="TextBox 7"/>
            <p:cNvSpPr txBox="1"/>
            <p:nvPr/>
          </p:nvSpPr>
          <p:spPr>
            <a:xfrm>
              <a:off x="1170432" y="2992755"/>
              <a:ext cx="839052" cy="410718"/>
            </a:xfrm>
            <a:prstGeom prst="rect">
              <a:avLst/>
            </a:prstGeom>
            <a:noFill/>
            <a:ln>
              <a:noFill/>
            </a:ln>
          </p:spPr>
          <p:txBody>
            <a:bodyPr wrap="none" lIns="0" tIns="0" rIns="0" bIns="0" anchor="t" anchorCtr="0">
              <a:spAutoFit/>
            </a:bodyPr>
            <a:lstStyle/>
            <a:p>
              <a:pPr algn="l"/>
              <a:r>
                <a:rPr lang="ko-KR" sz="2100" b="1" dirty="0">
                  <a:solidFill>
                    <a:srgbClr val="F4F1EA"/>
                  </a:solidFill>
                  <a:latin typeface="+mn-lt"/>
                  <a:ea typeface="+mn-ea"/>
                  <a:cs typeface="+mn-cs"/>
                </a:rPr>
                <a:t>1 조직</a:t>
              </a:r>
            </a:p>
          </p:txBody>
        </p:sp>
        <p:sp>
          <p:nvSpPr>
            <p:cNvPr id="8" name="TextBox 8"/>
            <p:cNvSpPr txBox="1"/>
            <p:nvPr/>
          </p:nvSpPr>
          <p:spPr>
            <a:xfrm>
              <a:off x="601218" y="3708082"/>
              <a:ext cx="1927022"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물질은 개인의 숨을</a:t>
              </a:r>
            </a:p>
          </p:txBody>
        </p:sp>
        <p:sp>
          <p:nvSpPr>
            <p:cNvPr id="9" name="TextBox 9"/>
            <p:cNvSpPr txBox="1"/>
            <p:nvPr/>
          </p:nvSpPr>
          <p:spPr>
            <a:xfrm>
              <a:off x="601218" y="4012882"/>
              <a:ext cx="2660028"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공동체의 규칙이 묶는 체계</a:t>
              </a:r>
            </a:p>
          </p:txBody>
        </p:sp>
      </p:grpSp>
      <p:grpSp>
        <p:nvGrpSpPr>
          <p:cNvPr id="15" name="step-evaluate"/>
          <p:cNvGrpSpPr/>
          <p:nvPr/>
        </p:nvGrpSpPr>
        <p:grpSpPr>
          <a:xfrm>
            <a:off x="4335018" y="2781300"/>
            <a:ext cx="3513582" cy="1554289"/>
            <a:chOff x="4335018" y="2781300"/>
            <a:chExt cx="3513582" cy="1554289"/>
          </a:xfrm>
        </p:grpSpPr>
        <p:sp>
          <p:nvSpPr>
            <p:cNvPr id="11" name="Freeform 11"/>
            <p:cNvSpPr/>
            <p:nvPr/>
          </p:nvSpPr>
          <p:spPr>
            <a:xfrm>
              <a:off x="4343400" y="2781300"/>
              <a:ext cx="3505200" cy="685800"/>
            </a:xfrm>
            <a:prstGeom prst="chevron">
              <a:avLst/>
            </a:prstGeom>
            <a:solidFill>
              <a:schemeClr val="accent3"/>
            </a:solidFill>
            <a:ln>
              <a:noFill/>
            </a:ln>
          </p:spPr>
        </p:sp>
        <p:sp>
          <p:nvSpPr>
            <p:cNvPr id="12" name="TextBox 12"/>
            <p:cNvSpPr txBox="1"/>
            <p:nvPr/>
          </p:nvSpPr>
          <p:spPr>
            <a:xfrm>
              <a:off x="4904232" y="2992755"/>
              <a:ext cx="839052" cy="410718"/>
            </a:xfrm>
            <a:prstGeom prst="rect">
              <a:avLst/>
            </a:prstGeom>
            <a:noFill/>
            <a:ln>
              <a:noFill/>
            </a:ln>
          </p:spPr>
          <p:txBody>
            <a:bodyPr wrap="none" lIns="0" tIns="0" rIns="0" bIns="0" anchor="t" anchorCtr="0">
              <a:spAutoFit/>
            </a:bodyPr>
            <a:lstStyle/>
            <a:p>
              <a:pPr algn="l"/>
              <a:r>
                <a:rPr lang="ko-KR" sz="2100" b="1" dirty="0">
                  <a:solidFill>
                    <a:srgbClr val="F4F1EA"/>
                  </a:solidFill>
                  <a:latin typeface="+mn-lt"/>
                  <a:ea typeface="+mn-ea"/>
                  <a:cs typeface="+mn-cs"/>
                </a:rPr>
                <a:t>2 평가</a:t>
              </a:r>
            </a:p>
          </p:txBody>
        </p:sp>
        <p:sp>
          <p:nvSpPr>
            <p:cNvPr id="13" name="TextBox 13"/>
            <p:cNvSpPr txBox="1"/>
            <p:nvPr/>
          </p:nvSpPr>
          <p:spPr>
            <a:xfrm>
              <a:off x="4335018" y="3708082"/>
              <a:ext cx="1704899"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여섯 번의 지정은</a:t>
              </a:r>
            </a:p>
          </p:txBody>
        </p:sp>
        <p:sp>
          <p:nvSpPr>
            <p:cNvPr id="14" name="TextBox 14"/>
            <p:cNvSpPr txBox="1"/>
            <p:nvPr/>
          </p:nvSpPr>
          <p:spPr>
            <a:xfrm>
              <a:off x="4335018" y="4012882"/>
              <a:ext cx="2726665"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그 공동체 방식에 대한 평가</a:t>
              </a:r>
            </a:p>
          </p:txBody>
        </p:sp>
      </p:grpSp>
      <p:grpSp>
        <p:nvGrpSpPr>
          <p:cNvPr id="21" name="step-task"/>
          <p:cNvGrpSpPr/>
          <p:nvPr/>
        </p:nvGrpSpPr>
        <p:grpSpPr>
          <a:xfrm>
            <a:off x="8068818" y="2781300"/>
            <a:ext cx="3513582" cy="1859089"/>
            <a:chOff x="8068818" y="2781300"/>
            <a:chExt cx="3513582" cy="1859089"/>
          </a:xfrm>
        </p:grpSpPr>
        <p:sp>
          <p:nvSpPr>
            <p:cNvPr id="16" name="Freeform 16"/>
            <p:cNvSpPr/>
            <p:nvPr/>
          </p:nvSpPr>
          <p:spPr>
            <a:xfrm>
              <a:off x="8077200" y="2781300"/>
              <a:ext cx="3505200" cy="685800"/>
            </a:xfrm>
            <a:prstGeom prst="chevron">
              <a:avLst/>
            </a:prstGeom>
            <a:solidFill>
              <a:schemeClr val="accent2"/>
            </a:solidFill>
            <a:ln>
              <a:noFill/>
            </a:ln>
          </p:spPr>
        </p:sp>
        <p:sp>
          <p:nvSpPr>
            <p:cNvPr id="17" name="TextBox 17"/>
            <p:cNvSpPr txBox="1"/>
            <p:nvPr/>
          </p:nvSpPr>
          <p:spPr>
            <a:xfrm>
              <a:off x="8638032" y="2992755"/>
              <a:ext cx="839052" cy="410718"/>
            </a:xfrm>
            <a:prstGeom prst="rect">
              <a:avLst/>
            </a:prstGeom>
            <a:noFill/>
            <a:ln>
              <a:noFill/>
            </a:ln>
          </p:spPr>
          <p:txBody>
            <a:bodyPr wrap="none" lIns="0" tIns="0" rIns="0" bIns="0" anchor="t" anchorCtr="0">
              <a:spAutoFit/>
            </a:bodyPr>
            <a:lstStyle/>
            <a:p>
              <a:pPr algn="l"/>
              <a:r>
                <a:rPr lang="ko-KR" sz="2100" b="1" dirty="0">
                  <a:solidFill>
                    <a:schemeClr val="accent1"/>
                  </a:solidFill>
                  <a:latin typeface="+mn-lt"/>
                  <a:ea typeface="+mn-ea"/>
                  <a:cs typeface="+mn-cs"/>
                </a:rPr>
                <a:t>3 과제</a:t>
              </a:r>
            </a:p>
          </p:txBody>
        </p:sp>
        <p:sp>
          <p:nvSpPr>
            <p:cNvPr id="18" name="TextBox 18"/>
            <p:cNvSpPr txBox="1"/>
            <p:nvPr/>
          </p:nvSpPr>
          <p:spPr>
            <a:xfrm>
              <a:off x="8068818" y="3708082"/>
              <a:ext cx="1779865"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 xml:space="preserve">2025년 </a:t>
              </a:r>
              <a:r>
                <a:rPr lang="ko-KR" sz="1650" b="1" dirty="0">
                  <a:solidFill>
                    <a:schemeClr val="accent1"/>
                  </a:solidFill>
                  <a:latin typeface="+mn-lt"/>
                  <a:ea typeface="+mn-ea"/>
                  <a:cs typeface="+mn-cs"/>
                </a:rPr>
                <a:t>2,371명</a:t>
              </a:r>
              <a:r>
                <a:rPr lang="ko-KR" sz="1650" dirty="0">
                  <a:solidFill>
                    <a:schemeClr val="dk1"/>
                  </a:solidFill>
                  <a:latin typeface="+mn-lt"/>
                  <a:ea typeface="+mn-ea"/>
                  <a:cs typeface="+mn-cs"/>
                </a:rPr>
                <a:t>,</a:t>
              </a:r>
            </a:p>
          </p:txBody>
        </p:sp>
        <p:sp>
          <p:nvSpPr>
            <p:cNvPr id="19" name="TextBox 19"/>
            <p:cNvSpPr txBox="1"/>
            <p:nvPr/>
          </p:nvSpPr>
          <p:spPr>
            <a:xfrm>
              <a:off x="8068818" y="4012882"/>
              <a:ext cx="1937573"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 xml:space="preserve">70세 이상 </a:t>
              </a:r>
              <a:r>
                <a:rPr lang="ko-KR" sz="1650" b="1" dirty="0">
                  <a:solidFill>
                    <a:schemeClr val="accent1"/>
                  </a:solidFill>
                  <a:latin typeface="+mn-lt"/>
                  <a:ea typeface="+mn-ea"/>
                  <a:cs typeface="+mn-cs"/>
                </a:rPr>
                <a:t>63.3%</a:t>
              </a:r>
              <a:r>
                <a:rPr lang="ko-KR" sz="1650" dirty="0">
                  <a:solidFill>
                    <a:schemeClr val="dk1"/>
                  </a:solidFill>
                  <a:latin typeface="+mn-lt"/>
                  <a:ea typeface="+mn-ea"/>
                  <a:cs typeface="+mn-cs"/>
                </a:rPr>
                <a:t xml:space="preserve"> —</a:t>
              </a:r>
            </a:p>
          </p:txBody>
        </p:sp>
        <p:sp>
          <p:nvSpPr>
            <p:cNvPr id="20" name="TextBox 20"/>
            <p:cNvSpPr txBox="1"/>
            <p:nvPr/>
          </p:nvSpPr>
          <p:spPr>
            <a:xfrm>
              <a:off x="8068818" y="4317682"/>
              <a:ext cx="2437905" cy="322707"/>
            </a:xfrm>
            <a:prstGeom prst="rect">
              <a:avLst/>
            </a:prstGeom>
            <a:noFill/>
            <a:ln>
              <a:noFill/>
            </a:ln>
          </p:spPr>
          <p:txBody>
            <a:bodyPr wrap="none" lIns="0" tIns="0" rIns="0" bIns="0" anchor="t" anchorCtr="0">
              <a:spAutoFit/>
            </a:bodyPr>
            <a:lstStyle/>
            <a:p>
              <a:pPr algn="l"/>
              <a:r>
                <a:rPr lang="ko-KR" sz="1650" dirty="0">
                  <a:solidFill>
                    <a:schemeClr val="dk1"/>
                  </a:solidFill>
                  <a:latin typeface="+mn-lt"/>
                  <a:ea typeface="+mn-ea"/>
                  <a:cs typeface="+mn-cs"/>
                </a:rPr>
                <a:t>다음 세대의 합류가 관건</a:t>
              </a:r>
            </a:p>
          </p:txBody>
        </p:sp>
      </p:grpSp>
      <p:grpSp>
        <p:nvGrpSpPr>
          <p:cNvPr id="24" name="footer"/>
          <p:cNvGrpSpPr/>
          <p:nvPr/>
        </p:nvGrpSpPr>
        <p:grpSpPr>
          <a:xfrm>
            <a:off x="604266" y="6401752"/>
            <a:ext cx="10983468" cy="205359"/>
            <a:chOff x="604266" y="6401752"/>
            <a:chExt cx="10983468" cy="205359"/>
          </a:xfrm>
        </p:grpSpPr>
        <p:sp>
          <p:nvSpPr>
            <p:cNvPr id="22" name="TextBox 22"/>
            <p:cNvSpPr txBox="1"/>
            <p:nvPr/>
          </p:nvSpPr>
          <p:spPr>
            <a:xfrm>
              <a:off x="604266" y="6401752"/>
              <a:ext cx="7007542" cy="205359"/>
            </a:xfrm>
            <a:prstGeom prst="rect">
              <a:avLst/>
            </a:prstGeom>
            <a:noFill/>
            <a:ln>
              <a:noFill/>
            </a:ln>
          </p:spPr>
          <p:txBody>
            <a:bodyPr wrap="none" lIns="0" tIns="0" rIns="0" bIns="0" anchor="t" anchorCtr="0">
              <a:spAutoFit/>
            </a:bodyPr>
            <a:lstStyle/>
            <a:p>
              <a:pPr algn="l"/>
              <a:r>
                <a:rPr lang="ko-KR" sz="1050" dirty="0">
                  <a:solidFill>
                    <a:schemeClr val="accent5"/>
                  </a:solidFill>
                  <a:latin typeface="+mn-lt"/>
                  <a:ea typeface="+mn-ea"/>
                  <a:cs typeface="+mn-cs"/>
                </a:rPr>
                <a:t>정리: 발표자의 요약 · 수치: 제주해녀박물관 「제주해녀 현황」(2025년 말), 70세 이상 비율은 인원으로 계산</a:t>
              </a:r>
            </a:p>
          </p:txBody>
        </p:sp>
        <p:sp>
          <p:nvSpPr>
            <p:cNvPr id="23" name="TextBox 23"/>
            <p:cNvSpPr txBox="1"/>
            <p:nvPr/>
          </p:nvSpPr>
          <p:spPr>
            <a:xfrm>
              <a:off x="11103540" y="6401752"/>
              <a:ext cx="484194" cy="205359"/>
            </a:xfrm>
            <a:prstGeom prst="rect">
              <a:avLst/>
            </a:prstGeom>
            <a:noFill/>
            <a:ln>
              <a:noFill/>
            </a:ln>
          </p:spPr>
          <p:txBody>
            <a:bodyPr wrap="none" lIns="0" tIns="0" rIns="0" bIns="0" anchor="t" anchorCtr="0">
              <a:spAutoFit/>
            </a:bodyPr>
            <a:lstStyle/>
            <a:p>
              <a:pPr algn="r"/>
              <a:r>
                <a:rPr lang="ko-KR" sz="1050" dirty="0">
                  <a:solidFill>
                    <a:schemeClr val="accent5"/>
                  </a:solidFill>
                  <a:latin typeface="+mn-lt"/>
                  <a:ea typeface="+mn-ea"/>
                  <a:cs typeface="+mn-cs"/>
                </a:rPr>
                <a:t>14 / 15</a:t>
              </a:r>
            </a:p>
          </p:txBody>
        </p:sp>
      </p:grpSp>
    </p:spTree>
  </p:cSld>
  <p:clrMapOvr>
    <a:masterClrMapping/>
  </p:clrMapOvr>
  <p:transition xmlns:p14="http://schemas.microsoft.com/office/powerpoint/2010/main" p14:dur="4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xmlns:p="http://schemas.openxmlformats.org/presentationml/2006/main" id="5" presetID="22" presetClass="entr" presetSubtype="8" fill="hold" grpId="0" nodeType="afterEffect">
                                  <p:stCondLst>
                                    <p:cond delay="20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700"/>
                            </p:stCondLst>
                            <p:childTnLst>
                              <p:par>
                                <p:cTn xmlns:p="http://schemas.openxmlformats.org/presentationml/2006/main" id="9" presetID="22" presetClass="entr" presetSubtype="8" fill="hold" grpId="0" nodeType="afterEffect">
                                  <p:stCondLst>
                                    <p:cond delay="50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par>
                          <p:cTn id="12" fill="hold">
                            <p:stCondLst>
                              <p:cond delay="1700"/>
                            </p:stCondLst>
                            <p:childTnLst>
                              <p:par>
                                <p:cTn xmlns:p="http://schemas.openxmlformats.org/presentationml/2006/main" id="13" presetID="22" presetClass="entr" presetSubtype="8" fill="hold" grpId="0" nodeType="afterEffect">
                                  <p:stCondLst>
                                    <p:cond delay="50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4" name="closing-strip"/>
          <p:cNvGrpSpPr/>
          <p:nvPr/>
        </p:nvGrpSpPr>
        <p:grpSpPr>
          <a:xfrm>
            <a:off x="8382000" y="0"/>
            <a:ext cx="3810000" cy="6858000"/>
            <a:chOff x="8382000" y="0"/>
            <a:chExt cx="3810000" cy="6858000"/>
          </a:xfrm>
        </p:grpSpPr>
        <p:pic>
          <p:nvPicPr>
            <p:cNvPr id="2" name="Image 2"/>
            <p:cNvPicPr>
              <a:picLocks noChangeAspect="1"/>
            </p:cNvPicPr>
            <p:nvPr/>
          </p:nvPicPr>
          <p:blipFill>
            <a:blip r:embed="rId2"/>
            <a:srcRect l="68981" t="0" r="0" b="0"/>
            <a:stretch>
              <a:fillRect/>
            </a:stretch>
          </p:blipFill>
          <p:spPr>
            <a:xfrm>
              <a:off x="8382000" y="0"/>
              <a:ext cx="3810000" cy="6858000"/>
            </a:xfrm>
            <a:prstGeom prst="rect">
              <a:avLst/>
            </a:prstGeom>
          </p:spPr>
        </p:pic>
        <p:sp>
          <p:nvSpPr>
            <p:cNvPr id="3" name="Line 3"/>
            <p:cNvSpPr/>
            <p:nvPr/>
          </p:nvSpPr>
          <p:spPr>
            <a:xfrm>
              <a:off x="8382000" y="0"/>
              <a:ext cx="9525" cy="6858000"/>
            </a:xfrm>
            <a:custGeom>
              <a:avLst/>
              <a:gdLst/>
              <a:ahLst/>
              <a:cxnLst/>
              <a:rect l="l" t="t" r="r" b="b"/>
              <a:pathLst>
                <a:path w="9525" h="6858000">
                  <a:moveTo>
                    <a:pt x="0" y="0"/>
                  </a:moveTo>
                  <a:lnTo>
                    <a:pt x="0" y="6858000"/>
                  </a:lnTo>
                </a:path>
              </a:pathLst>
            </a:custGeom>
            <a:noFill/>
            <a:ln w="28575">
              <a:solidFill>
                <a:schemeClr val="accent2"/>
              </a:solidFill>
            </a:ln>
          </p:spPr>
        </p:sp>
      </p:grpSp>
      <p:grpSp>
        <p:nvGrpSpPr>
          <p:cNvPr id="8" name="closing-takeaway"/>
          <p:cNvGrpSpPr/>
          <p:nvPr/>
        </p:nvGrpSpPr>
        <p:grpSpPr>
          <a:xfrm>
            <a:off x="594360" y="730568"/>
            <a:ext cx="6600444" cy="1209293"/>
            <a:chOff x="594360" y="730568"/>
            <a:chExt cx="6600444" cy="1209293"/>
          </a:xfrm>
        </p:grpSpPr>
        <p:sp>
          <p:nvSpPr>
            <p:cNvPr id="5" name="TextBox 5"/>
            <p:cNvSpPr txBox="1"/>
            <p:nvPr/>
          </p:nvSpPr>
          <p:spPr>
            <a:xfrm>
              <a:off x="602742" y="730568"/>
              <a:ext cx="558927" cy="264033"/>
            </a:xfrm>
            <a:prstGeom prst="rect">
              <a:avLst/>
            </a:prstGeom>
            <a:noFill/>
            <a:ln>
              <a:noFill/>
            </a:ln>
          </p:spPr>
          <p:txBody>
            <a:bodyPr wrap="none" lIns="0" tIns="0" rIns="0" bIns="0" anchor="t" anchorCtr="0">
              <a:spAutoFit/>
            </a:bodyPr>
            <a:lstStyle/>
            <a:p>
              <a:pPr algn="l"/>
              <a:r>
                <a:rPr lang="ko-KR" sz="1350" dirty="0">
                  <a:solidFill>
                    <a:srgbClr val="9CC9C5"/>
                  </a:solidFill>
                  <a:latin typeface="+mn-lt"/>
                  <a:ea typeface="+mn-ea"/>
                  <a:cs typeface="+mn-cs"/>
                </a:rPr>
                <a:t>마치며</a:t>
              </a:r>
            </a:p>
          </p:txBody>
        </p:sp>
        <p:sp>
          <p:nvSpPr>
            <p:cNvPr id="6" name="TextBox 6"/>
            <p:cNvSpPr txBox="1"/>
            <p:nvPr/>
          </p:nvSpPr>
          <p:spPr>
            <a:xfrm>
              <a:off x="594360" y="1200150"/>
              <a:ext cx="6600444" cy="586740"/>
            </a:xfrm>
            <a:prstGeom prst="rect">
              <a:avLst/>
            </a:prstGeom>
            <a:noFill/>
            <a:ln>
              <a:noFill/>
            </a:ln>
          </p:spPr>
          <p:txBody>
            <a:bodyPr wrap="none" lIns="0" tIns="0" rIns="0" bIns="0" anchor="t" anchorCtr="0">
              <a:spAutoFit/>
            </a:bodyPr>
            <a:lstStyle/>
            <a:p>
              <a:pPr algn="l"/>
              <a:r>
                <a:rPr lang="ko-KR" sz="3000" dirty="0">
                  <a:solidFill>
                    <a:srgbClr val="F4F1EA"/>
                  </a:solidFill>
                  <a:latin typeface="+mj-lt"/>
                  <a:ea typeface="+mj-ea"/>
                  <a:cs typeface="+mj-cs"/>
                </a:rPr>
                <a:t>바다밭은 사람이 있어야 밭이 됩니다</a:t>
              </a:r>
            </a:p>
          </p:txBody>
        </p:sp>
        <p:sp>
          <p:nvSpPr>
            <p:cNvPr id="7" name="TextBox 7"/>
            <p:cNvSpPr txBox="1"/>
            <p:nvPr/>
          </p:nvSpPr>
          <p:spPr>
            <a:xfrm>
              <a:off x="604266" y="1734502"/>
              <a:ext cx="1445381" cy="205359"/>
            </a:xfrm>
            <a:prstGeom prst="rect">
              <a:avLst/>
            </a:prstGeom>
            <a:noFill/>
            <a:ln>
              <a:noFill/>
            </a:ln>
          </p:spPr>
          <p:txBody>
            <a:bodyPr wrap="none" lIns="0" tIns="0" rIns="0" bIns="0" anchor="t" anchorCtr="0">
              <a:spAutoFit/>
            </a:bodyPr>
            <a:lstStyle/>
            <a:p>
              <a:pPr algn="l"/>
              <a:r>
                <a:rPr lang="ko-KR" sz="1050" dirty="0">
                  <a:solidFill>
                    <a:srgbClr val="9CC9C5"/>
                  </a:solidFill>
                  <a:latin typeface="+mn-lt"/>
                  <a:ea typeface="+mn-ea"/>
                  <a:cs typeface="+mn-cs"/>
                </a:rPr>
                <a:t>정리: 발표자의 맺음말</a:t>
              </a:r>
            </a:p>
          </p:txBody>
        </p:sp>
      </p:grpSp>
      <p:grpSp>
        <p:nvGrpSpPr>
          <p:cNvPr id="10" name="surface-line"/>
          <p:cNvGrpSpPr/>
          <p:nvPr/>
        </p:nvGrpSpPr>
        <p:grpSpPr>
          <a:xfrm>
            <a:off x="0" y="2152650"/>
            <a:ext cx="8191500" cy="9525"/>
            <a:chOff x="0" y="2152650"/>
            <a:chExt cx="8191500" cy="9525"/>
          </a:xfrm>
        </p:grpSpPr>
        <p:sp>
          <p:nvSpPr>
            <p:cNvPr id="9" name="Line 9"/>
            <p:cNvSpPr/>
            <p:nvPr/>
          </p:nvSpPr>
          <p:spPr>
            <a:xfrm>
              <a:off x="0" y="2152650"/>
              <a:ext cx="8191500" cy="9525"/>
            </a:xfrm>
            <a:custGeom>
              <a:avLst/>
              <a:gdLst/>
              <a:ahLst/>
              <a:cxnLst/>
              <a:rect l="l" t="t" r="r" b="b"/>
              <a:pathLst>
                <a:path w="8191500" h="9525">
                  <a:moveTo>
                    <a:pt x="0" y="0"/>
                  </a:moveTo>
                  <a:lnTo>
                    <a:pt x="8191500" y="0"/>
                  </a:lnTo>
                </a:path>
              </a:pathLst>
            </a:custGeom>
            <a:noFill/>
            <a:ln w="14288">
              <a:solidFill>
                <a:schemeClr val="accent3"/>
              </a:solidFill>
            </a:ln>
          </p:spPr>
        </p:sp>
      </p:grpSp>
      <p:grpSp>
        <p:nvGrpSpPr>
          <p:cNvPr id="25" name="source-links"/>
          <p:cNvGrpSpPr/>
          <p:nvPr/>
        </p:nvGrpSpPr>
        <p:grpSpPr>
          <a:xfrm>
            <a:off x="602742" y="2431732"/>
            <a:ext cx="6248335" cy="2982469"/>
            <a:chOff x="602742" y="2431732"/>
            <a:chExt cx="6248335" cy="2982469"/>
          </a:xfrm>
        </p:grpSpPr>
        <p:grpSp>
          <p:nvGrpSpPr>
            <p:cNvPr id="14" name="Group 14"/>
            <p:cNvGrpSpPr/>
            <p:nvPr/>
          </p:nvGrpSpPr>
          <p:grpSpPr>
            <a:xfrm>
              <a:off x="647700" y="2457450"/>
              <a:ext cx="152400" cy="152400"/>
              <a:chOff x="647700" y="2457450"/>
              <a:chExt cx="152400" cy="152400"/>
            </a:xfrm>
          </p:grpSpPr>
          <p:sp>
            <p:nvSpPr>
              <p:cNvPr id="11" name="Freeform 11"/>
              <p:cNvSpPr/>
              <p:nvPr/>
            </p:nvSpPr>
            <p:spPr>
              <a:xfrm>
                <a:off x="647700" y="2476500"/>
                <a:ext cx="133350" cy="133350"/>
              </a:xfrm>
              <a:custGeom>
                <a:avLst/>
                <a:gdLst/>
                <a:ahLst/>
                <a:cxnLst/>
                <a:rect l="l" t="t" r="r" b="b"/>
                <a:pathLst>
                  <a:path w="133350" h="133350">
                    <a:moveTo>
                      <a:pt x="76200" y="0"/>
                    </a:moveTo>
                    <a:lnTo>
                      <a:pt x="19050" y="0"/>
                    </a:lnTo>
                    <a:cubicBezTo>
                      <a:pt x="8529" y="0"/>
                      <a:pt x="0" y="8529"/>
                      <a:pt x="0" y="19050"/>
                    </a:cubicBezTo>
                    <a:lnTo>
                      <a:pt x="0" y="114300"/>
                    </a:lnTo>
                    <a:cubicBezTo>
                      <a:pt x="0" y="124821"/>
                      <a:pt x="8529" y="133350"/>
                      <a:pt x="19050" y="133350"/>
                    </a:cubicBezTo>
                    <a:lnTo>
                      <a:pt x="114300" y="133350"/>
                    </a:lnTo>
                    <a:cubicBezTo>
                      <a:pt x="124821" y="133350"/>
                      <a:pt x="133350" y="124821"/>
                      <a:pt x="133350" y="114300"/>
                    </a:cubicBezTo>
                    <a:lnTo>
                      <a:pt x="133350" y="57150"/>
                    </a:lnTo>
                  </a:path>
                </a:pathLst>
              </a:custGeom>
              <a:noFill/>
              <a:ln w="19050">
                <a:solidFill>
                  <a:schemeClr val="accent2"/>
                </a:solidFill>
              </a:ln>
            </p:spPr>
          </p:sp>
          <p:sp>
            <p:nvSpPr>
              <p:cNvPr id="12" name="Freeform 12"/>
              <p:cNvSpPr/>
              <p:nvPr/>
            </p:nvSpPr>
            <p:spPr>
              <a:xfrm>
                <a:off x="714375" y="2457450"/>
                <a:ext cx="85725" cy="85725"/>
              </a:xfrm>
              <a:custGeom>
                <a:avLst/>
                <a:gdLst/>
                <a:ahLst/>
                <a:cxnLst/>
                <a:rect l="l" t="t" r="r" b="b"/>
                <a:pathLst>
                  <a:path w="85725" h="85725">
                    <a:moveTo>
                      <a:pt x="0" y="85725"/>
                    </a:moveTo>
                    <a:lnTo>
                      <a:pt x="85725" y="0"/>
                    </a:lnTo>
                  </a:path>
                </a:pathLst>
              </a:custGeom>
              <a:noFill/>
              <a:ln w="19050">
                <a:solidFill>
                  <a:schemeClr val="accent2"/>
                </a:solidFill>
              </a:ln>
            </p:spPr>
          </p:sp>
          <p:sp>
            <p:nvSpPr>
              <p:cNvPr id="13" name="Freeform 13"/>
              <p:cNvSpPr/>
              <p:nvPr/>
            </p:nvSpPr>
            <p:spPr>
              <a:xfrm>
                <a:off x="752475" y="2457450"/>
                <a:ext cx="47625" cy="47625"/>
              </a:xfrm>
              <a:custGeom>
                <a:avLst/>
                <a:gdLst/>
                <a:ahLst/>
                <a:cxnLst/>
                <a:rect l="l" t="t" r="r" b="b"/>
                <a:pathLst>
                  <a:path w="47625" h="47625">
                    <a:moveTo>
                      <a:pt x="0" y="0"/>
                    </a:moveTo>
                    <a:lnTo>
                      <a:pt x="47625" y="0"/>
                    </a:lnTo>
                    <a:lnTo>
                      <a:pt x="47625" y="47625"/>
                    </a:lnTo>
                  </a:path>
                </a:pathLst>
              </a:custGeom>
              <a:noFill/>
              <a:ln w="19050">
                <a:solidFill>
                  <a:schemeClr val="accent2"/>
                </a:solidFill>
              </a:ln>
            </p:spPr>
          </p:sp>
        </p:grpSp>
        <p:sp>
          <p:nvSpPr>
            <p:cNvPr id="15" name="TextBox 15"/>
            <p:cNvSpPr txBox="1"/>
            <p:nvPr/>
          </p:nvSpPr>
          <p:spPr>
            <a:xfrm>
              <a:off x="925068" y="2431732"/>
              <a:ext cx="2576176" cy="322707"/>
            </a:xfrm>
            <a:prstGeom prst="rect">
              <a:avLst/>
            </a:prstGeom>
            <a:noFill/>
            <a:ln>
              <a:noFill/>
            </a:ln>
          </p:spPr>
          <p:txBody>
            <a:bodyPr wrap="none" lIns="0" tIns="0" rIns="0" bIns="0" anchor="t" anchorCtr="0">
              <a:spAutoFit/>
            </a:bodyPr>
            <a:lstStyle/>
            <a:p>
              <a:pPr algn="l"/>
              <a:r>
                <a:rPr lang="ko-KR" sz="1650" b="1" dirty="0">
                  <a:solidFill>
                    <a:srgbClr val="F4F1EA"/>
                  </a:solidFill>
                  <a:latin typeface="+mn-lt"/>
                  <a:ea typeface="+mn-ea"/>
                  <a:cs typeface="+mn-cs"/>
                </a:rPr>
                <a:t>더 알고 싶다면, 원자료로</a:t>
              </a:r>
            </a:p>
          </p:txBody>
        </p:sp>
        <p:grpSp>
          <p:nvGrpSpPr>
            <p:cNvPr id="24" name="Group 24"/>
            <p:cNvGrpSpPr/>
            <p:nvPr/>
          </p:nvGrpSpPr>
          <p:grpSpPr>
            <a:xfrm>
              <a:off x="602742" y="2883218"/>
              <a:ext cx="6248335" cy="2530983"/>
              <a:chOff x="602742" y="2883218"/>
              <a:chExt cx="6248335" cy="2530983"/>
            </a:xfrm>
          </p:grpSpPr>
          <p:sp>
            <p:nvSpPr>
              <p:cNvPr id="16" name="TextBox 16"/>
              <p:cNvSpPr txBox="1"/>
              <p:nvPr/>
            </p:nvSpPr>
            <p:spPr>
              <a:xfrm>
                <a:off x="602742" y="2883218"/>
                <a:ext cx="6248335" cy="264033"/>
              </a:xfrm>
              <a:prstGeom prst="rect">
                <a:avLst/>
              </a:prstGeom>
              <a:noFill/>
              <a:ln>
                <a:noFill/>
              </a:ln>
            </p:spPr>
            <p:txBody>
              <a:bodyPr wrap="none" lIns="0" tIns="0" rIns="0" bIns="0" anchor="t" anchorCtr="0">
                <a:spAutoFit/>
              </a:bodyPr>
              <a:lstStyle/>
              <a:p>
                <a:pPr algn="l"/>
                <a:r>
                  <a:rPr lang="ko-KR" sz="1350" u="sng" dirty="0">
                    <a:solidFill>
                      <a:srgbClr val="F4F1EA"/>
                    </a:solidFill>
                    <a:latin typeface="+mn-lt"/>
                    <a:ea typeface="+mn-ea"/>
                    <a:cs typeface="+mn-cs"/>
                    <a:hlinkClick r:id="rId3"/>
                  </a:rPr>
                  <a:t>유네스코 「Culture of Jeju Haenyeo (women divers)」</a:t>
                </a:r>
                <a:r>
                  <a:rPr lang="ko-KR" sz="1350" dirty="0">
                    <a:solidFill>
                      <a:srgbClr val="9CC9C5"/>
                    </a:solidFill>
                    <a:latin typeface="+mn-lt"/>
                    <a:ea typeface="+mn-ea"/>
                    <a:cs typeface="+mn-cs"/>
                  </a:rPr>
                  <a:t xml:space="preserve"> · ich.unesco.org</a:t>
                </a:r>
              </a:p>
            </p:txBody>
          </p:sp>
          <p:sp>
            <p:nvSpPr>
              <p:cNvPr id="17" name="TextBox 17"/>
              <p:cNvSpPr txBox="1"/>
              <p:nvPr/>
            </p:nvSpPr>
            <p:spPr>
              <a:xfrm>
                <a:off x="602742" y="3207068"/>
                <a:ext cx="5650649" cy="264033"/>
              </a:xfrm>
              <a:prstGeom prst="rect">
                <a:avLst/>
              </a:prstGeom>
              <a:noFill/>
              <a:ln>
                <a:noFill/>
              </a:ln>
            </p:spPr>
            <p:txBody>
              <a:bodyPr wrap="none" lIns="0" tIns="0" rIns="0" bIns="0" anchor="t" anchorCtr="0">
                <a:spAutoFit/>
              </a:bodyPr>
              <a:lstStyle/>
              <a:p>
                <a:pPr algn="l"/>
                <a:r>
                  <a:rPr lang="ko-KR" sz="1350" u="sng" dirty="0">
                    <a:solidFill>
                      <a:srgbClr val="F4F1EA"/>
                    </a:solidFill>
                    <a:latin typeface="+mn-lt"/>
                    <a:ea typeface="+mn-ea"/>
                    <a:cs typeface="+mn-cs"/>
                    <a:hlinkClick r:id="rId4"/>
                  </a:rPr>
                  <a:t>FAO 「HAENYEO – WOMEN OF THE SEA」</a:t>
                </a:r>
                <a:r>
                  <a:rPr lang="ko-KR" sz="1350" dirty="0">
                    <a:solidFill>
                      <a:srgbClr val="9CC9C5"/>
                    </a:solidFill>
                    <a:latin typeface="+mn-lt"/>
                    <a:ea typeface="+mn-ea"/>
                    <a:cs typeface="+mn-cs"/>
                  </a:rPr>
                  <a:t xml:space="preserve"> · digital-media.fao.org</a:t>
                </a:r>
              </a:p>
            </p:txBody>
          </p:sp>
          <p:sp>
            <p:nvSpPr>
              <p:cNvPr id="18" name="TextBox 18"/>
              <p:cNvSpPr txBox="1"/>
              <p:nvPr/>
            </p:nvSpPr>
            <p:spPr>
              <a:xfrm>
                <a:off x="602742" y="3530918"/>
                <a:ext cx="4411751" cy="264033"/>
              </a:xfrm>
              <a:prstGeom prst="rect">
                <a:avLst/>
              </a:prstGeom>
              <a:noFill/>
              <a:ln>
                <a:noFill/>
              </a:ln>
            </p:spPr>
            <p:txBody>
              <a:bodyPr wrap="none" lIns="0" tIns="0" rIns="0" bIns="0" anchor="t" anchorCtr="0">
                <a:spAutoFit/>
              </a:bodyPr>
              <a:lstStyle/>
              <a:p>
                <a:pPr algn="l"/>
                <a:r>
                  <a:rPr lang="ko-KR" sz="1350" u="sng" dirty="0">
                    <a:solidFill>
                      <a:srgbClr val="F4F1EA"/>
                    </a:solidFill>
                    <a:latin typeface="+mn-lt"/>
                    <a:ea typeface="+mn-ea"/>
                    <a:cs typeface="+mn-cs"/>
                    <a:hlinkClick r:id="rId5"/>
                  </a:rPr>
                  <a:t>국가유산청 국가유산포털 「해녀」</a:t>
                </a:r>
                <a:r>
                  <a:rPr lang="ko-KR" sz="1350" dirty="0">
                    <a:solidFill>
                      <a:srgbClr val="9CC9C5"/>
                    </a:solidFill>
                    <a:latin typeface="+mn-lt"/>
                    <a:ea typeface="+mn-ea"/>
                    <a:cs typeface="+mn-cs"/>
                  </a:rPr>
                  <a:t xml:space="preserve"> · heritage.go.kr</a:t>
                </a:r>
              </a:p>
            </p:txBody>
          </p:sp>
          <p:sp>
            <p:nvSpPr>
              <p:cNvPr id="19" name="TextBox 19"/>
              <p:cNvSpPr txBox="1"/>
              <p:nvPr/>
            </p:nvSpPr>
            <p:spPr>
              <a:xfrm>
                <a:off x="602742" y="3854768"/>
                <a:ext cx="3966496" cy="264033"/>
              </a:xfrm>
              <a:prstGeom prst="rect">
                <a:avLst/>
              </a:prstGeom>
              <a:noFill/>
              <a:ln>
                <a:noFill/>
              </a:ln>
            </p:spPr>
            <p:txBody>
              <a:bodyPr wrap="none" lIns="0" tIns="0" rIns="0" bIns="0" anchor="t" anchorCtr="0">
                <a:spAutoFit/>
              </a:bodyPr>
              <a:lstStyle/>
              <a:p>
                <a:pPr algn="l"/>
                <a:r>
                  <a:rPr lang="ko-KR" sz="1350" u="sng" dirty="0">
                    <a:solidFill>
                      <a:srgbClr val="F4F1EA"/>
                    </a:solidFill>
                    <a:latin typeface="+mn-lt"/>
                    <a:ea typeface="+mn-ea"/>
                    <a:cs typeface="+mn-cs"/>
                    <a:hlinkClick r:id="rId6"/>
                  </a:rPr>
                  <a:t>제주해녀박물관 「제주해녀 현황」</a:t>
                </a:r>
                <a:r>
                  <a:rPr lang="ko-KR" sz="1350" dirty="0">
                    <a:solidFill>
                      <a:srgbClr val="9CC9C5"/>
                    </a:solidFill>
                    <a:latin typeface="+mn-lt"/>
                    <a:ea typeface="+mn-ea"/>
                    <a:cs typeface="+mn-cs"/>
                  </a:rPr>
                  <a:t xml:space="preserve"> · jeju.go.kr</a:t>
                </a:r>
              </a:p>
            </p:txBody>
          </p:sp>
          <p:sp>
            <p:nvSpPr>
              <p:cNvPr id="20" name="TextBox 20"/>
              <p:cNvSpPr txBox="1"/>
              <p:nvPr/>
            </p:nvSpPr>
            <p:spPr>
              <a:xfrm>
                <a:off x="602742" y="4178618"/>
                <a:ext cx="3548501" cy="264033"/>
              </a:xfrm>
              <a:prstGeom prst="rect">
                <a:avLst/>
              </a:prstGeom>
              <a:noFill/>
              <a:ln>
                <a:noFill/>
              </a:ln>
            </p:spPr>
            <p:txBody>
              <a:bodyPr wrap="none" lIns="0" tIns="0" rIns="0" bIns="0" anchor="t" anchorCtr="0">
                <a:spAutoFit/>
              </a:bodyPr>
              <a:lstStyle/>
              <a:p>
                <a:pPr algn="l"/>
                <a:r>
                  <a:rPr lang="ko-KR" sz="1350" u="sng" dirty="0">
                    <a:solidFill>
                      <a:srgbClr val="F4F1EA"/>
                    </a:solidFill>
                    <a:latin typeface="+mn-lt"/>
                    <a:ea typeface="+mn-ea"/>
                    <a:cs typeface="+mn-cs"/>
                    <a:hlinkClick r:id="rId7"/>
                  </a:rPr>
                  <a:t>제주해녀박물관 「해녀소개」</a:t>
                </a:r>
                <a:r>
                  <a:rPr lang="ko-KR" sz="1350" dirty="0">
                    <a:solidFill>
                      <a:srgbClr val="9CC9C5"/>
                    </a:solidFill>
                    <a:latin typeface="+mn-lt"/>
                    <a:ea typeface="+mn-ea"/>
                    <a:cs typeface="+mn-cs"/>
                  </a:rPr>
                  <a:t xml:space="preserve"> · jeju.go.kr</a:t>
                </a:r>
              </a:p>
            </p:txBody>
          </p:sp>
          <p:sp>
            <p:nvSpPr>
              <p:cNvPr id="21" name="TextBox 21"/>
              <p:cNvSpPr txBox="1"/>
              <p:nvPr/>
            </p:nvSpPr>
            <p:spPr>
              <a:xfrm>
                <a:off x="602742" y="4502468"/>
                <a:ext cx="3966496" cy="264033"/>
              </a:xfrm>
              <a:prstGeom prst="rect">
                <a:avLst/>
              </a:prstGeom>
              <a:noFill/>
              <a:ln>
                <a:noFill/>
              </a:ln>
            </p:spPr>
            <p:txBody>
              <a:bodyPr wrap="none" lIns="0" tIns="0" rIns="0" bIns="0" anchor="t" anchorCtr="0">
                <a:spAutoFit/>
              </a:bodyPr>
              <a:lstStyle/>
              <a:p>
                <a:pPr algn="l"/>
                <a:r>
                  <a:rPr lang="ko-KR" sz="1350" u="sng" dirty="0">
                    <a:solidFill>
                      <a:srgbClr val="F4F1EA"/>
                    </a:solidFill>
                    <a:latin typeface="+mn-lt"/>
                    <a:ea typeface="+mn-ea"/>
                    <a:cs typeface="+mn-cs"/>
                    <a:hlinkClick r:id="rId8"/>
                  </a:rPr>
                  <a:t>제주특별자치도 「물질하는 여성」</a:t>
                </a:r>
                <a:r>
                  <a:rPr lang="ko-KR" sz="1350" dirty="0">
                    <a:solidFill>
                      <a:srgbClr val="9CC9C5"/>
                    </a:solidFill>
                    <a:latin typeface="+mn-lt"/>
                    <a:ea typeface="+mn-ea"/>
                    <a:cs typeface="+mn-cs"/>
                  </a:rPr>
                  <a:t xml:space="preserve"> · jeju.go.kr</a:t>
                </a:r>
              </a:p>
            </p:txBody>
          </p:sp>
          <p:sp>
            <p:nvSpPr>
              <p:cNvPr id="22" name="TextBox 22"/>
              <p:cNvSpPr txBox="1"/>
              <p:nvPr/>
            </p:nvSpPr>
            <p:spPr>
              <a:xfrm>
                <a:off x="602742" y="4826318"/>
                <a:ext cx="6247295" cy="264033"/>
              </a:xfrm>
              <a:prstGeom prst="rect">
                <a:avLst/>
              </a:prstGeom>
              <a:noFill/>
              <a:ln>
                <a:noFill/>
              </a:ln>
            </p:spPr>
            <p:txBody>
              <a:bodyPr wrap="none" lIns="0" tIns="0" rIns="0" bIns="0" anchor="t" anchorCtr="0">
                <a:spAutoFit/>
              </a:bodyPr>
              <a:lstStyle/>
              <a:p>
                <a:pPr algn="l"/>
                <a:r>
                  <a:rPr lang="ko-KR" sz="1350" u="sng" dirty="0">
                    <a:solidFill>
                      <a:srgbClr val="F4F1EA"/>
                    </a:solidFill>
                    <a:latin typeface="+mn-lt"/>
                    <a:ea typeface="+mn-ea"/>
                    <a:cs typeface="+mn-cs"/>
                    <a:hlinkClick r:id="rId9"/>
                  </a:rPr>
                  <a:t>제주특별자치도의회 「해녀의전당 건립사업 심사보고서」</a:t>
                </a:r>
                <a:r>
                  <a:rPr lang="ko-KR" sz="1350" dirty="0">
                    <a:solidFill>
                      <a:srgbClr val="9CC9C5"/>
                    </a:solidFill>
                    <a:latin typeface="+mn-lt"/>
                    <a:ea typeface="+mn-ea"/>
                    <a:cs typeface="+mn-cs"/>
                  </a:rPr>
                  <a:t xml:space="preserve"> · council.jeju.kr</a:t>
                </a:r>
              </a:p>
            </p:txBody>
          </p:sp>
          <p:sp>
            <p:nvSpPr>
              <p:cNvPr id="23" name="TextBox 23"/>
              <p:cNvSpPr txBox="1"/>
              <p:nvPr/>
            </p:nvSpPr>
            <p:spPr>
              <a:xfrm>
                <a:off x="602742" y="5150168"/>
                <a:ext cx="6026468" cy="264033"/>
              </a:xfrm>
              <a:prstGeom prst="rect">
                <a:avLst/>
              </a:prstGeom>
              <a:noFill/>
              <a:ln>
                <a:noFill/>
              </a:ln>
            </p:spPr>
            <p:txBody>
              <a:bodyPr wrap="none" lIns="0" tIns="0" rIns="0" bIns="0" anchor="t" anchorCtr="0">
                <a:spAutoFit/>
              </a:bodyPr>
              <a:lstStyle/>
              <a:p>
                <a:pPr algn="l"/>
                <a:r>
                  <a:rPr lang="ko-KR" sz="1350" u="sng" dirty="0">
                    <a:solidFill>
                      <a:srgbClr val="F4F1EA"/>
                    </a:solidFill>
                    <a:latin typeface="+mn-lt"/>
                    <a:ea typeface="+mn-ea"/>
                    <a:cs typeface="+mn-cs"/>
                    <a:hlinkClick r:id="rId10"/>
                  </a:rPr>
                  <a:t>유엔 UNifeed 「FAO / HAENYEO WOMEN OF THE SEA」</a:t>
                </a:r>
                <a:r>
                  <a:rPr lang="ko-KR" sz="1350" dirty="0">
                    <a:solidFill>
                      <a:srgbClr val="9CC9C5"/>
                    </a:solidFill>
                    <a:latin typeface="+mn-lt"/>
                    <a:ea typeface="+mn-ea"/>
                    <a:cs typeface="+mn-cs"/>
                  </a:rPr>
                  <a:t xml:space="preserve"> · media.un.org</a:t>
                </a:r>
              </a:p>
            </p:txBody>
          </p:sp>
        </p:grpSp>
      </p:grpSp>
      <p:grpSp>
        <p:nvGrpSpPr>
          <p:cNvPr id="28" name="footer"/>
          <p:cNvGrpSpPr/>
          <p:nvPr/>
        </p:nvGrpSpPr>
        <p:grpSpPr>
          <a:xfrm>
            <a:off x="604266" y="6401752"/>
            <a:ext cx="7554468" cy="205359"/>
            <a:chOff x="604266" y="6401752"/>
            <a:chExt cx="7554468" cy="205359"/>
          </a:xfrm>
        </p:grpSpPr>
        <p:sp>
          <p:nvSpPr>
            <p:cNvPr id="26" name="TextBox 26"/>
            <p:cNvSpPr txBox="1"/>
            <p:nvPr/>
          </p:nvSpPr>
          <p:spPr>
            <a:xfrm>
              <a:off x="604266" y="6401752"/>
              <a:ext cx="5666575" cy="205359"/>
            </a:xfrm>
            <a:prstGeom prst="rect">
              <a:avLst/>
            </a:prstGeom>
            <a:noFill/>
            <a:ln>
              <a:noFill/>
            </a:ln>
          </p:spPr>
          <p:txBody>
            <a:bodyPr wrap="none" lIns="0" tIns="0" rIns="0" bIns="0" anchor="t" anchorCtr="0">
              <a:spAutoFit/>
            </a:bodyPr>
            <a:lstStyle/>
            <a:p>
              <a:pPr algn="l"/>
              <a:r>
                <a:rPr lang="ko-KR" sz="1050" dirty="0">
                  <a:solidFill>
                    <a:srgbClr val="9CC9C5"/>
                  </a:solidFill>
                  <a:latin typeface="+mn-lt"/>
                  <a:ea typeface="+mn-ea"/>
                  <a:cs typeface="+mn-cs"/>
                </a:rPr>
                <a:t>모든 수치는 위 공식 자료에서 가져왔습니다 · 조회일 2026-09-11 · 이미지: AI 생성 판화</a:t>
              </a:r>
            </a:p>
          </p:txBody>
        </p:sp>
        <p:sp>
          <p:nvSpPr>
            <p:cNvPr id="27" name="TextBox 27"/>
            <p:cNvSpPr txBox="1"/>
            <p:nvPr/>
          </p:nvSpPr>
          <p:spPr>
            <a:xfrm>
              <a:off x="7674540" y="6401752"/>
              <a:ext cx="484194" cy="205359"/>
            </a:xfrm>
            <a:prstGeom prst="rect">
              <a:avLst/>
            </a:prstGeom>
            <a:noFill/>
            <a:ln>
              <a:noFill/>
            </a:ln>
          </p:spPr>
          <p:txBody>
            <a:bodyPr wrap="none" lIns="0" tIns="0" rIns="0" bIns="0" anchor="t" anchorCtr="0">
              <a:spAutoFit/>
            </a:bodyPr>
            <a:lstStyle/>
            <a:p>
              <a:pPr algn="r"/>
              <a:r>
                <a:rPr lang="ko-KR" sz="1050" dirty="0">
                  <a:solidFill>
                    <a:srgbClr val="9CC9C5"/>
                  </a:solidFill>
                  <a:latin typeface="+mn-lt"/>
                  <a:ea typeface="+mn-ea"/>
                  <a:cs typeface="+mn-cs"/>
                </a:rPr>
                <a:t>15 / 15</a:t>
              </a:r>
            </a:p>
          </p:txBody>
        </p:sp>
      </p:gr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ppt169_jeju_haenyeo_ko">
  <a:themeElements>
    <a:clrScheme name="ppt169_jeju_haenyeo_ko">
      <a:dk1>
        <a:srgbClr val="1E2A30"/>
      </a:dk1>
      <a:lt1>
        <a:srgbClr val="F4F1EA"/>
      </a:lt1>
      <a:dk2>
        <a:srgbClr val="1F497D"/>
      </a:dk2>
      <a:lt2>
        <a:srgbClr val="E3ECEB"/>
      </a:lt2>
      <a:accent1>
        <a:srgbClr val="123B4A"/>
      </a:accent1>
      <a:accent2>
        <a:srgbClr val="E0662B"/>
      </a:accent2>
      <a:accent3>
        <a:srgbClr val="3F8C8A"/>
      </a:accent3>
      <a:accent4>
        <a:srgbClr val="123B4A"/>
      </a:accent4>
      <a:accent5>
        <a:srgbClr val="5B6970"/>
      </a:accent5>
      <a:accent6>
        <a:srgbClr val="C9CFCC"/>
      </a:accent6>
      <a:hlink>
        <a:srgbClr val="E0662B"/>
      </a:hlink>
      <a:folHlink>
        <a:srgbClr val="3F8C8A"/>
      </a:folHlink>
    </a:clrScheme>
    <a:fontScheme name="ppt169_jeju_haenyeo_ko">
      <a:majorFont>
        <a:latin typeface="Cambria"/>
        <a:ea typeface="Batang"/>
        <a:cs typeface="Cambria"/>
        <a:font script="Jpan" typeface="Batang"/>
        <a:font script="Hang" typeface="Batang"/>
        <a:font script="Hans" typeface="Batang"/>
        <a:font script="Hant" typeface="Batang"/>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egoe UI"/>
        <a:ea typeface="Malgun Gothic"/>
        <a:cs typeface="Segoe UI"/>
        <a:font script="Jpan" typeface="Malgun Gothic"/>
        <a:font script="Hang" typeface="Malgun Gothic"/>
        <a:font script="Hans" typeface="Malgun Gothic"/>
        <a:font script="Hant" typeface="Malgun Gothic"/>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jeju_haenyeo_k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ppt169_jeju_haenyeo_ko">
  <a:themeElements>
    <a:clrScheme name="ppt169_jeju_haenyeo_ko">
      <a:dk1>
        <a:srgbClr val="1E2A30"/>
      </a:dk1>
      <a:lt1>
        <a:srgbClr val="F4F1EA"/>
      </a:lt1>
      <a:dk2>
        <a:srgbClr val="1F497D"/>
      </a:dk2>
      <a:lt2>
        <a:srgbClr val="E3ECEB"/>
      </a:lt2>
      <a:accent1>
        <a:srgbClr val="123B4A"/>
      </a:accent1>
      <a:accent2>
        <a:srgbClr val="E0662B"/>
      </a:accent2>
      <a:accent3>
        <a:srgbClr val="3F8C8A"/>
      </a:accent3>
      <a:accent4>
        <a:srgbClr val="123B4A"/>
      </a:accent4>
      <a:accent5>
        <a:srgbClr val="5B6970"/>
      </a:accent5>
      <a:accent6>
        <a:srgbClr val="C9CFCC"/>
      </a:accent6>
      <a:hlink>
        <a:srgbClr val="E0662B"/>
      </a:hlink>
      <a:folHlink>
        <a:srgbClr val="3F8C8A"/>
      </a:folHlink>
    </a:clrScheme>
    <a:fontScheme name="ppt169_jeju_haenyeo_ko">
      <a:majorFont>
        <a:latin typeface="Cambria"/>
        <a:ea typeface="Batang"/>
        <a:cs typeface="Cambria"/>
        <a:font script="Jpan" typeface="Batang"/>
        <a:font script="Hang" typeface="Batang"/>
        <a:font script="Hans" typeface="Batang"/>
        <a:font script="Hant" typeface="Batang"/>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Segoe UI"/>
        <a:ea typeface="Malgun Gothic"/>
        <a:cs typeface="Segoe UI"/>
        <a:font script="Jpan" typeface="Malgun Gothic"/>
        <a:font script="Hang" typeface="Malgun Gothic"/>
        <a:font script="Hans" typeface="Malgun Gothic"/>
        <a:font script="Hant" typeface="Malgun Gothic"/>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pt169_jeju_haenyeo_k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15</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ko-KR</dc:language>
  <cp:lastModifiedBy/>
  <cp:revision>1</cp:revision>
  <dcterms:created xsi:type="dcterms:W3CDTF">2026-09-11T14:19:37Z</dcterms:created>
  <dcterms:modified xsi:type="dcterms:W3CDTF">2026-09-11T14:19:37Z</dcterms:modified>
  <cp:category/>
  <cp:contentStatus/>
</cp:coreProperties>
</file>