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notesMasterIdLst>
    <p:notesMasterId r:id="rId20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  <Relationship Id="rId20" Type="http://schemas.openxmlformats.org/officeDocument/2006/relationships/notesMaster" Target="notesMasters/notesMaster1.xml"/>
</Relationships>
</file>

<file path=ppt/notesMasters/_rels/notesMaster1.xml.rels><?xml version="1.0" encoding="UTF-8" standalone="yes"?>
<Relationships xmlns="http://schemas.openxmlformats.org/package/2006/relationships">
  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/>
          <a:lstStyle/>
          <a:p>
            <a:pPr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sz="1200" lang="en-US"/>
    </a:lvl1pPr>
  </p:notesStyle>
</p:notesMaster>
</file>

<file path=ppt/notesSlides/_rels/notesSlide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.xml"/>
</Relationships>
</file>

<file path=ppt/notesSlides/_rels/notesSlide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2.xml"/>
</Relationships>
</file>

<file path=ppt/notesSlides/_rels/notesSlide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3.xml"/>
</Relationships>
</file>

<file path=ppt/notesSlides/_rels/notesSlide4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4.xml"/>
</Relationships>
</file>

<file path=ppt/notesSlides/_rels/notesSlide5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5.xml"/>
</Relationships>
</file>

<file path=ppt/notesSlides/_rels/notesSlide6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6.xml"/>
</Relationships>
</file>

<file path=ppt/notesSlides/_rels/notesSlide7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7.xml"/>
</Relationships>
</file>

<file path=ppt/notesSlides/_rels/notesSlide8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8.xml"/>
</Relationships>
</file>

<file path=ppt/notesSlides/_rels/notesSlide9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9.xml"/>
</Relationships>
</file>

<file path=ppt/notesSlides/_rels/notesSlide10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0.xml"/>
</Relationships>
</file>

<file path=ppt/notesSlides/_rels/notesSlide11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1.xml"/>
</Relationships>
</file>

<file path=ppt/notesSlides/_rels/notesSlide12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2.xml"/>
</Relationships>
</file>

<file path=ppt/notesSlides/_rels/notesSlide13.xml.rels><?xml version="1.0" encoding="UTF-8" standalone="yes"?>
<Relationships xmlns="http://schemas.openxmlformats.org/package/2006/relationships">
  <Relationship Id="rId1" Type="http://schemas.openxmlformats.org/officeDocument/2006/relationships/notesMaster" Target="../notesMasters/notesMaster1.xml"/>
  <Relationship Id="rId2" Type="http://schemas.openxmlformats.org/officeDocument/2006/relationships/slide" Target="../slides/slide13.xml"/>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这套内容从集群整体拓扑出发，拆解 Kubernetes 从控制平面到 Pod 的关键组件，以及它们之间真正的通信路径。先记住两个关键词：控制平面负责决策，工作节点负责运行负载；两者之间所有状态变化都围绕 API server 展开。后面会依次看调度、调和、Pod 生命周期、服务网络、存储和高可用，并说明哪些故障能自动恢复、哪些必须依赖备份和人工介入。内容依据 Kubernetes 官方的集群架构、组件、Service、Pod 生命周期和持久卷文档整理。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Kubernetes 集群可以先看成两个平面。控制平面负责调度工作负载、响应集群事件，并保存 API 对象的期望状态；数据平面由一个或多个工作节点组成，真正运行应用 Pod，每个节点都有 kubelet、容器运行时和 kube-proxy。两边并不彼此直接通信，所有状态读写都经过 kube-apiserver，而且只有 kube-apiserver 直接读写 etcd。最小学习环境可以是一台控制平面主机加一个工作节点，但生产环境通常至少部署三台控制平面主机，把 API server 放在负载均衡之后，并使用三个或五个奇数成员的 etcd 集群形成法定人数。接下来先拆开控制平面的五个组件，再进入工作节点内部。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控制平面的中心是 kube-apiserver，它暴露 Kubernetes 的 HTTP API，完成校验和准入后持久化对象，也是唯一直接通过 gRPC 读写 etcd 的组件；它本身可以通过多实例和负载均衡水平扩展。etcd 保存全部集群状态，依赖 Raft 共识和三个或五个奇数成员，因此丢失 etcd 就等于丢失集群，持续备份是硬要求。kube-scheduler 监听尚未写入 nodeName 的 Pod，选定节点后只把绑定结果写回 API server，从不直接联系节点。kube-controller-manager 运行多个逻辑控制器，每个都执行 watch、比较差异和采取动作的循环，并通过 Leader 选举保证多副本中同一时刻只有一个实例真正执行。cloud-controller-manager 是云环境中的可选组件，承载节点、路由和云负载均衡等厂商逻辑，让核心组件保持云厂商中立。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调度器处理一个未绑定 Pod 时，先过滤，再打分。过滤阶段会检查 CPU、内存和 GPU 等资源请求，也会检查软硬件与策略约束、亲和与反亲和、污点与容忍、拓扑分布、数据局部性以及工作负载之间的干扰；任何硬条件不满足，节点就不会进入下一阶段。打分阶段对所有可行节点使用同一组规则排序，选出最高分节点，然后只把 binding 写回 API server。真正拉起容器的是目标节点上的 kubelet，调度器不会直接和节点对话。还要注意，一个 Pod 一生只调度一次；如果它失败，Deployment、StatefulSet 或 Job 等控制器会创建一个带新 UID 的替代 Pod，再完整走一遍过滤和打分流程。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Kubernetes 控制器的共同模型是一个永不停止的调和循环。第一步通过 API server watch 自己关心的 Pod、Node、Service 等对象，第二步比较 spec 中的期望状态与 status 中的实际状态，第三步采取动作缩小差距，例如创建 Pod、更新端点或标记节点，然后立即回到监听。Node 控制器处理节点故障，Job 控制器推动任务完成，EndpointSlice 控制器维护 Service 到 Pod IP 的映射，ServiceAccount 控制器建立默认身份，ReplicaSet、Deployment、StatefulSet 和 DaemonSet 等工作负载控制器维持副本与状态。高可用依赖 Leader 选举：组件可以部署多个副本，但同一时刻只有一个副本执行修改。理解这条循环，就理解了 Kubernetes 自愈与声明式管理的基础。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每个工作节点上有三类并列组件，其中只有 kubelet 持续与 API server 交换状态。kubelet 监听分配到本节点的 Pod，读取 PodSpec，指挥运行时启动容器，执行健康探针并回报节点和 Pod 状态；容器退出后，它按照 Always、OnFailure 或 Never 的 restartPolicy 处理，并通过 kube-node-lease 中的 Lease 发送心跳。kube-proxy 把 Service 虚拟 IP 映射到 Pod IP，可使用 iptables、IPVS、nftables 等后端，旧的 userspace 模式已经废弃；Cilium 或 Calico 的 eBPF 数据面也可以整体替代它。容器运行时通过 CRI 与 kubelet 对接，常见实现是 containerd 和 CRI-O，也可以是任何兼容 CRI 的实现。自 Kubernetes 一点二四版起，Docker Engine 不再是内置运行时，因为 kubelet 面向的是 CRI 契约，而不是某个具体产品。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Pod 是共享网络命名空间和存储卷的一组容器，也是 Kubernetes 的最小可部署单元。Pod 从 Pending 进入 Running，最终可能是 Succeeded 或 Failed；如果 API server 联系不上承载它的节点，则会显示 Unknown，而每个容器还独立维护 Waiting、Running 和 Terminated 状态。kubelet 执行三类探针：存活探针失败会重启容器，就绪探针失败只会把它从 Service 端点移除，启动探针则在慢启动应用完成初始化前屏蔽前两类探针；探测可通过 exec、HTTP、TCP 或 gRPC 完成。删除 Pod 时，API server 先标记待删除，随后执行可选的 preStop 钩子，向主进程发送 SIGTERM，并在默认三十秒的宽限期内等待；超过 terminationGracePeriodSeconds 仍未退出，才发送 SIGKILL。清理逻辑应放在 preStop 和 SIGTERM 处理里，同时牢记失败的 Pod 是由控制器用新 UID 替换，而不是原地重新调度。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Service 的作用，是在不断变化的一组 Pod 前提供稳定的虚拟 IP 和 DNS 名。ClusterIP 默认只在集群内可达；NodePort 在每个节点开放三万到三万二千七百六十七之间的静态端口并转到 ClusterIP；LoadBalancer 由云控制器供给外部负载均衡器，后端通常再指向 NodePort。三者是逐层依赖关系，而 ExternalName 独立存在，只返回一个 DNS CNAME，不分配代理路径。EndpointSlice 持续跟踪 Service 背后的 Pod IP，并从一点二一版开始替代旧 Endpoints；CoreDNS 则让服务按“服务名、命名空间、svc、cluster、local”的完整域名解析。Headless Service 把 clusterIP 设为 None，不创建虚拟 IP，而是让 DNS 直接返回 Pod IP，StatefulSet 因而能给每个副本提供稳定且可解析的名称。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Kubernetes 把持久存储拆成请求、实体和配方三种资源。Pod 通过命名空间级的 PVC 提出容量和访问需求，集群级的 PV 代表已经供给、拥有独立生命周期的存储实体，StorageClass 则由管理员定义动态供给配方；CSI 驱动把这些抽象连接到不同存储后端，旧的树内插件已经废弃。访问模式中，RWO 表示单个节点可读写，ROX 表示多个节点只读，RWX 表示多个节点可读写，RWOP 才表示单个 Pod 独占读写，因此 Once 和 Many 通常描述的是节点数量。PVC 删除后，PV 可以按 Retain 保留或按 Delete 删除，Recycle 策略已经废弃。卷模式默认是挂载为目录的 Filesystem，也可以直接暴露为裸块设备 Block。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生产高可用通常从至少三台控制平面主机开始，多个 kube-apiserver 放在负载均衡后，scheduler 和 controller-manager 通过 Leader 选举保持单活执行，etcd 则使用三个或五个奇数成员并跨主机形成法定人数。控制平面和工作节点还应跨可用区分布，使单个可用区故障时集群仍能继续运行。堆叠式拓扑让每台控制平面主机同时运行 apiserver 和一个 etcd 成员，硬件更少、部署更简单，但一台主机故障会同时损失两类能力。外置式拓扑把 etcd 放到专用主机，apiserver 与 etcd 可以独立故障，隔离性更好，但需要更多硬件。两种方案的核心差别只是 etcd 放在哪里，选择时要在简化运维和故障域隔离之间权衡。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Kubernetes 的自愈能力来自持续运行的控制循环，但它有明确边界。容器崩溃时，kubelet 会按 restartPolicy 重启并使用指数退避，退避从一百毫秒逐步增加到五分钟上限，健康运行十分钟后重置；Pod 失败时，所属工作负载控制器创建新 Pod；节点 NotReady 超过默认五分钟的驱逐等待后，其上 Pod 被标记删除并在其他节点重建；调度器也会把新 Pod 放到负载更低的节点。另一方面，etcd 一旦失去法定人数，集群状态只能从备份手动恢复；API server 失联后无法作出新决策，已有工作负载会暂时继续运行，直到 kubelet 的 watch 超时。生产环境还需要补齐 CoreDNS、metrics-server 与 Prometheus、Fluent Bit 或 Fluentd 汇聚到日志后端，Dashboard 则是可选的 Web 界面。判断是否能自愈的简单方法是：是否还有一个能通过 API server 观察差距并采取动作的控制器。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把前面的组件放回一张通信图，主干非常清晰。kubectl 和其他客户端通过 HTTPS 访问 kube-apiserver，只有 kube-apiserver 通过 gRPC 与三个或五个成员组成的 etcd 集群双向通信。scheduler、controller-manager 和可选的 cloud-controller-manager 都通过 API server watch 对象并写回决策；各节点的 kubelet也通过它监听调度结果、报告状态，再在节点内部驱动容器运行时和 Service 数据面。没有控制器直接调用另一个控制器，也没有普通组件绕过 API server 访问 etcd。于是每次状态变化都表现为一个 API 事件，这种统一入口正是 Kubernetes 能够保持组件可插拔、行为可观测的根源。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最后用五句话收束整套架构。第一，控制平面做决策，工作节点跑 Pod，生产环境通常至少需要三台控制平面主机；第二，所有组件围绕 kube-apiserver 通信，只有它读写 etcd。第三，scheduler 对每个 Pod 只调度一次，而控制器通过 watch、比较差异和采取动作持续调和。第四，Service 为变化的 Pod 提供稳定入口，PVC、PV 和 StorageClass 分离存储请求、实体与配方，CSI 统一后端。第五，自愈并不等于无条件恢复，跨可用区的多副本控制平面和奇数 etcd 能抵御常见故障，但 etcd 失去法定人数后仍必须依赖可靠备份。</a:t>
            </a:r>
          </a:p>
        </p:txBody>
      </p:sp>
    </p:spTree>
  </p:cSld>
  <p:clrMapOvr>
    <a:masterClrMapping/>
  </p:clrMapOvr>
</p:note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7.xml><?xml version="1.0" encoding="utf-8"?>
<p:sldLayout xmlns:a="http://schemas.openxmlformats.org/drawingml/2006/main" xmlns:p="http://schemas.openxmlformats.org/presentationml/2006/main" type="blank" preserve="1">
  <p:cSld name="ppt169_kubernetes_blueprint_2026 —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 name="ppt169_kubernetes_blueprint_2026 — 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.xml"/>
</Relationships>
</file>

<file path=ppt/slides/_rels/slide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2.xml"/>
</Relationships>
</file>

<file path=ppt/slides/_rels/slide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3.xml"/>
</Relationships>
</file>

<file path=ppt/slides/_rels/slide4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4.xml"/>
</Relationships>
</file>

<file path=ppt/slides/_rels/slide5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5.xml"/>
</Relationships>
</file>

<file path=ppt/slides/_rels/slide6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6.xml"/>
</Relationships>
</file>

<file path=ppt/slides/_rels/slide7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7.xml"/>
</Relationships>
</file>

<file path=ppt/slides/_rels/slide8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8.xml"/>
</Relationships>
</file>

<file path=ppt/slides/_rels/slide9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9.xml"/>
</Relationships>
</file>

<file path=ppt/slides/_rels/slide10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0.xml"/>
</Relationships>
</file>

<file path=ppt/slides/_rels/slide11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1.xml"/>
</Relationships>
</file>

<file path=ppt/slides/_rels/slide12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2.xml"/>
</Relationships>
</file>

<file path=ppt/slides/_rels/slide13.xml.rels><?xml version="1.0" encoding="UTF-8" standalone="yes"?>
<Relationships xmlns="http://schemas.openxmlformats.org/package/2006/relationships">
  <Relationship Id="rId1"
                Type="http://schemas.openxmlformats.org/officeDocument/2006/relationships/slideLayout"
                Target="../slideLayouts/slideLayout7.xml"/>
  <Relationship Id="rId2" Type="http://schemas.openxmlformats.org/officeDocument/2006/relationships/notesSlide" Target="../notesSlides/notesSlide13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D4ED8">
                  <a:alpha val="35000"/>
                </a:srgbClr>
              </a:gs>
              <a:gs pos="100000">
                <a:srgbClr val="0B1220">
                  <a:alpha val="0"/>
                </a:srgbClr>
              </a:gs>
            </a:gsLst>
            <a:path path="circle">
              <a:fillToRect l="72000" t="45000" r="28000" b="55000"/>
            </a:path>
          </a:gra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762000" y="847249"/>
            <a:ext cx="5461442" cy="190690"/>
            <a:chOff x="762000" y="847249"/>
            <a:chExt cx="5461442" cy="190690"/>
          </a:xfrm>
        </p:grpSpPr>
        <p:sp>
          <p:nvSpPr>
            <p:cNvPr id="4" name="Line 4"/>
            <p:cNvSpPr/>
            <p:nvPr/>
          </p:nvSpPr>
          <p:spPr>
            <a:xfrm>
              <a:off x="762000" y="904875"/>
              <a:ext cx="381000" cy="9525"/>
            </a:xfrm>
            <a:custGeom>
              <a:avLst/>
              <a:gdLst/>
              <a:ahLst/>
              <a:cxnLst/>
              <a:rect l="l" t="t" r="r" b="b"/>
              <a:pathLst>
                <a:path w="381000" h="9525">
                  <a:moveTo>
                    <a:pt x="0" y="0"/>
                  </a:moveTo>
                  <a:lnTo>
                    <a:pt x="381000" y="0"/>
                  </a:lnTo>
                </a:path>
              </a:pathLst>
            </a:custGeom>
            <a:noFill/>
            <a:ln w="19050">
              <a:solidFill>
                <a:srgbClr val="38BDF8"/>
              </a:solidFill>
            </a:ln>
          </p:spPr>
        </p:sp>
        <p:sp>
          <p:nvSpPr>
            <p:cNvPr id="5" name="TextBox 5"/>
            <p:cNvSpPr txBox="1"/>
            <p:nvPr/>
          </p:nvSpPr>
          <p:spPr>
            <a:xfrm>
              <a:off x="1252347" y="847249"/>
              <a:ext cx="497109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CLUSTER ARCHITECTURE · KUBERNETES.IO DOCS · 2026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742950" y="2244090"/>
            <a:ext cx="4480370" cy="2377249"/>
            <a:chOff x="742950" y="2244090"/>
            <a:chExt cx="4480370" cy="2377249"/>
          </a:xfrm>
        </p:grpSpPr>
        <p:sp>
          <p:nvSpPr>
            <p:cNvPr id="7" name="TextBox 7"/>
            <p:cNvSpPr txBox="1"/>
            <p:nvPr/>
          </p:nvSpPr>
          <p:spPr>
            <a:xfrm>
              <a:off x="742950" y="2244090"/>
              <a:ext cx="3790889" cy="93345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4800" b="1" dirty="0">
                  <a:solidFill>
                    <a:srgbClr val="E6EDF7"/>
                  </a:solidFill>
                  <a:effectLst>
                    <a:glow rad="57150">
                      <a:srgbClr val="38BDF8">
                        <a:alpha val="50000"/>
                      </a:srgbClr>
                    </a:glow>
                  </a:effectLst>
                  <a:latin typeface="Microsoft YaHei"/>
                  <a:ea typeface="Microsoft YaHei"/>
                  <a:cs typeface="Microsoft YaHei"/>
                </a:rPr>
                <a:t>Kubernetes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743712" y="3002280"/>
              <a:ext cx="2944368" cy="7040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36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集群架构拆解</a:t>
              </a:r>
            </a:p>
          </p:txBody>
        </p:sp>
        <p:sp>
          <p:nvSpPr>
            <p:cNvPr id="9" name="Line 9"/>
            <p:cNvSpPr/>
            <p:nvPr/>
          </p:nvSpPr>
          <p:spPr>
            <a:xfrm>
              <a:off x="762000" y="3733800"/>
              <a:ext cx="2667000" cy="9525"/>
            </a:xfrm>
            <a:custGeom>
              <a:avLst/>
              <a:gdLst/>
              <a:ahLst/>
              <a:cxnLst/>
              <a:rect l="l" t="t" r="r" b="b"/>
              <a:pathLst>
                <a:path w="2667000" h="9525">
                  <a:moveTo>
                    <a:pt x="0" y="0"/>
                  </a:moveTo>
                  <a:lnTo>
                    <a:pt x="2667000" y="0"/>
                  </a:lnTo>
                </a:path>
              </a:pathLst>
            </a:custGeom>
            <a:noFill/>
            <a:ln w="19050">
              <a:solidFill>
                <a:srgbClr val="38BDF8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753618" y="3974782"/>
              <a:ext cx="4469702" cy="64655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2550"/>
                </a:lnSpc>
              </a:pPr>
              <a:r>
                <a:rPr lang="zh-CN" sz="16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两个平面、一条脊柱：</a:t>
              </a:r>
              <a:br/>
              <a:r>
                <a:rPr lang="zh-CN" sz="16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从控制平面到 Pod 的每一层组件与它们如何对话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7762875" y="1333500"/>
            <a:ext cx="3333750" cy="4517707"/>
            <a:chOff x="7762875" y="1333500"/>
            <a:chExt cx="3333750" cy="4517707"/>
          </a:xfrm>
        </p:grpSpPr>
        <p:sp>
          <p:nvSpPr>
            <p:cNvPr id="12" name="Freeform 12"/>
            <p:cNvSpPr/>
            <p:nvPr/>
          </p:nvSpPr>
          <p:spPr>
            <a:xfrm>
              <a:off x="8001000" y="1333500"/>
              <a:ext cx="2857500" cy="1238250"/>
            </a:xfrm>
            <a:custGeom>
              <a:avLst/>
              <a:gdLst/>
              <a:ahLst/>
              <a:cxnLst/>
              <a:rect l="l" t="t" r="r" b="b"/>
              <a:pathLst>
                <a:path w="2857500" h="1238250">
                  <a:moveTo>
                    <a:pt x="1428750" y="0"/>
                  </a:moveTo>
                  <a:lnTo>
                    <a:pt x="2857500" y="304800"/>
                  </a:lnTo>
                  <a:lnTo>
                    <a:pt x="2857500" y="933450"/>
                  </a:lnTo>
                  <a:lnTo>
                    <a:pt x="1428750" y="1238250"/>
                  </a:lnTo>
                  <a:lnTo>
                    <a:pt x="0" y="933450"/>
                  </a:lnTo>
                  <a:lnTo>
                    <a:pt x="0" y="304800"/>
                  </a:lnTo>
                  <a:close/>
                </a:path>
              </a:pathLst>
            </a:custGeom>
            <a:gradFill>
              <a:gsLst>
                <a:gs pos="0">
                  <a:srgbClr val="C4B5FD"/>
                </a:gs>
                <a:gs pos="50000">
                  <a:srgbClr val="8B5CF6"/>
                </a:gs>
                <a:gs pos="100000">
                  <a:srgbClr val="C4B5FD"/>
                </a:gs>
              </a:gsLst>
              <a:lin ang="2700000" scaled="1"/>
            </a:gradFill>
            <a:ln>
              <a:noFill/>
            </a:ln>
            <a:effectLst>
              <a:glow rad="76200">
                <a:srgbClr val="A78BFA">
                  <a:alpha val="45000"/>
                </a:srgbClr>
              </a:glow>
            </a:effectLst>
          </p:spPr>
        </p:sp>
        <p:sp>
          <p:nvSpPr>
            <p:cNvPr id="13" name="Polygon 13"/>
            <p:cNvSpPr/>
            <p:nvPr/>
          </p:nvSpPr>
          <p:spPr>
            <a:xfrm>
              <a:off x="8001000" y="2266950"/>
              <a:ext cx="1428750" cy="590550"/>
            </a:xfrm>
            <a:custGeom>
              <a:avLst/>
              <a:gdLst/>
              <a:ahLst/>
              <a:cxnLst/>
              <a:rect l="l" t="t" r="r" b="b"/>
              <a:pathLst>
                <a:path w="1428750" h="590550">
                  <a:moveTo>
                    <a:pt x="0" y="0"/>
                  </a:moveTo>
                  <a:lnTo>
                    <a:pt x="1428750" y="304800"/>
                  </a:lnTo>
                  <a:lnTo>
                    <a:pt x="1428750" y="590550"/>
                  </a:lnTo>
                  <a:lnTo>
                    <a:pt x="0" y="285750"/>
                  </a:lnTo>
                  <a:close/>
                </a:path>
              </a:pathLst>
            </a:custGeom>
            <a:solidFill>
              <a:srgbClr val="5B3FA8"/>
            </a:solidFill>
            <a:ln>
              <a:noFill/>
            </a:ln>
          </p:spPr>
        </p:sp>
        <p:sp>
          <p:nvSpPr>
            <p:cNvPr id="14" name="Polygon 14"/>
            <p:cNvSpPr/>
            <p:nvPr/>
          </p:nvSpPr>
          <p:spPr>
            <a:xfrm>
              <a:off x="9429750" y="2266950"/>
              <a:ext cx="1428750" cy="590550"/>
            </a:xfrm>
            <a:custGeom>
              <a:avLst/>
              <a:gdLst/>
              <a:ahLst/>
              <a:cxnLst/>
              <a:rect l="l" t="t" r="r" b="b"/>
              <a:pathLst>
                <a:path w="1428750" h="590550">
                  <a:moveTo>
                    <a:pt x="0" y="304800"/>
                  </a:moveTo>
                  <a:lnTo>
                    <a:pt x="1428750" y="0"/>
                  </a:lnTo>
                  <a:lnTo>
                    <a:pt x="1428750" y="285750"/>
                  </a:lnTo>
                  <a:lnTo>
                    <a:pt x="0" y="590550"/>
                  </a:lnTo>
                  <a:close/>
                </a:path>
              </a:pathLst>
            </a:custGeom>
            <a:solidFill>
              <a:srgbClr val="6D4CC7"/>
            </a:solidFill>
            <a:ln>
              <a:noFill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8724008" y="1791652"/>
              <a:ext cx="141148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spc="150" dirty="0">
                  <a:solidFill>
                    <a:srgbClr val="0B1220"/>
                  </a:solidFill>
                  <a:latin typeface="Consolas"/>
                  <a:ea typeface="Consolas"/>
                  <a:cs typeface="Consolas"/>
                </a:rPr>
                <a:t>CONTROL PLANE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267929" y="2017395"/>
              <a:ext cx="232364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dirty="0">
                  <a:solidFill>
                    <a:srgbClr val="1E1B3A"/>
                  </a:solidFill>
                  <a:latin typeface="Consolas"/>
                  <a:ea typeface="Consolas"/>
                  <a:cs typeface="Consolas"/>
                </a:rPr>
                <a:t>kube-apiserver · etcd · scheduler · cm</a:t>
              </a:r>
            </a:p>
          </p:txBody>
        </p:sp>
        <p:sp>
          <p:nvSpPr>
            <p:cNvPr id="17" name="Line 17"/>
            <p:cNvSpPr/>
            <p:nvPr/>
          </p:nvSpPr>
          <p:spPr>
            <a:xfrm>
              <a:off x="8286750" y="2857500"/>
              <a:ext cx="1143000" cy="1238250"/>
            </a:xfrm>
            <a:custGeom>
              <a:avLst/>
              <a:gdLst/>
              <a:ahLst/>
              <a:cxnLst/>
              <a:rect l="l" t="t" r="r" b="b"/>
              <a:pathLst>
                <a:path w="1143000" h="1238250">
                  <a:moveTo>
                    <a:pt x="1143000" y="0"/>
                  </a:moveTo>
                  <a:lnTo>
                    <a:pt x="0" y="1238250"/>
                  </a:lnTo>
                </a:path>
              </a:pathLst>
            </a:custGeom>
            <a:noFill/>
            <a:ln w="14288">
              <a:solidFill>
                <a:srgbClr val="38BDF8">
                  <a:alpha val="70000"/>
                </a:srgbClr>
              </a:solidFill>
            </a:ln>
          </p:spPr>
        </p:sp>
        <p:sp>
          <p:nvSpPr>
            <p:cNvPr id="18" name="Line 18"/>
            <p:cNvSpPr/>
            <p:nvPr/>
          </p:nvSpPr>
          <p:spPr>
            <a:xfrm>
              <a:off x="9429750" y="2857500"/>
              <a:ext cx="9525" cy="1666875"/>
            </a:xfrm>
            <a:custGeom>
              <a:avLst/>
              <a:gdLst/>
              <a:ahLst/>
              <a:cxnLst/>
              <a:rect l="l" t="t" r="r" b="b"/>
              <a:pathLst>
                <a:path w="9525" h="1666875">
                  <a:moveTo>
                    <a:pt x="0" y="0"/>
                  </a:moveTo>
                  <a:lnTo>
                    <a:pt x="0" y="1666875"/>
                  </a:lnTo>
                </a:path>
              </a:pathLst>
            </a:custGeom>
            <a:noFill/>
            <a:ln w="14288">
              <a:solidFill>
                <a:srgbClr val="38BDF8">
                  <a:alpha val="70000"/>
                </a:srgbClr>
              </a:solidFill>
            </a:ln>
          </p:spPr>
        </p:sp>
        <p:sp>
          <p:nvSpPr>
            <p:cNvPr id="19" name="Line 19"/>
            <p:cNvSpPr/>
            <p:nvPr/>
          </p:nvSpPr>
          <p:spPr>
            <a:xfrm>
              <a:off x="9429750" y="2857500"/>
              <a:ext cx="1143000" cy="1238250"/>
            </a:xfrm>
            <a:custGeom>
              <a:avLst/>
              <a:gdLst/>
              <a:ahLst/>
              <a:cxnLst/>
              <a:rect l="l" t="t" r="r" b="b"/>
              <a:pathLst>
                <a:path w="1143000" h="1238250">
                  <a:moveTo>
                    <a:pt x="0" y="0"/>
                  </a:moveTo>
                  <a:lnTo>
                    <a:pt x="1143000" y="1238250"/>
                  </a:lnTo>
                </a:path>
              </a:pathLst>
            </a:custGeom>
            <a:noFill/>
            <a:ln w="14288">
              <a:solidFill>
                <a:srgbClr val="38BDF8">
                  <a:alpha val="70000"/>
                </a:srgbClr>
              </a:solidFill>
            </a:ln>
          </p:spPr>
        </p:sp>
        <p:grpSp>
          <p:nvGrpSpPr>
            <p:cNvPr id="24" name="Group 24"/>
            <p:cNvGrpSpPr/>
            <p:nvPr/>
          </p:nvGrpSpPr>
          <p:grpSpPr>
            <a:xfrm>
              <a:off x="7762875" y="4095750"/>
              <a:ext cx="1047750" cy="1584007"/>
              <a:chOff x="7762875" y="4095750"/>
              <a:chExt cx="1047750" cy="1584007"/>
            </a:xfrm>
          </p:grpSpPr>
          <p:sp>
            <p:nvSpPr>
              <p:cNvPr id="20" name="Polygon 20"/>
              <p:cNvSpPr/>
              <p:nvPr/>
            </p:nvSpPr>
            <p:spPr>
              <a:xfrm>
                <a:off x="7762875" y="4095750"/>
                <a:ext cx="1047750" cy="514350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514350">
                    <a:moveTo>
                      <a:pt x="523875" y="0"/>
                    </a:moveTo>
                    <a:lnTo>
                      <a:pt x="1047750" y="257175"/>
                    </a:lnTo>
                    <a:lnTo>
                      <a:pt x="523875" y="514350"/>
                    </a:lnTo>
                    <a:lnTo>
                      <a:pt x="0" y="257175"/>
                    </a:lnTo>
                    <a:close/>
                  </a:path>
                </a:pathLst>
              </a:custGeom>
              <a:gradFill>
                <a:gsLst>
                  <a:gs pos="0">
                    <a:srgbClr val="7DD3FC"/>
                  </a:gs>
                  <a:gs pos="50000">
                    <a:srgbClr val="38BDF8"/>
                  </a:gs>
                  <a:gs pos="100000">
                    <a:srgbClr val="7DD3FC"/>
                  </a:gs>
                </a:gsLst>
                <a:lin ang="2700000" scaled="1"/>
              </a:gradFill>
              <a:ln>
                <a:noFill/>
              </a:ln>
            </p:spPr>
          </p:sp>
          <p:sp>
            <p:nvSpPr>
              <p:cNvPr id="21" name="Polygon 21"/>
              <p:cNvSpPr/>
              <p:nvPr/>
            </p:nvSpPr>
            <p:spPr>
              <a:xfrm>
                <a:off x="7762875" y="4352925"/>
                <a:ext cx="523875" cy="923925"/>
              </a:xfrm>
              <a:custGeom>
                <a:avLst/>
                <a:gdLst/>
                <a:ahLst/>
                <a:cxnLst/>
                <a:rect l="l" t="t" r="r" b="b"/>
                <a:pathLst>
                  <a:path w="523875" h="923925">
                    <a:moveTo>
                      <a:pt x="0" y="0"/>
                    </a:moveTo>
                    <a:lnTo>
                      <a:pt x="523875" y="257175"/>
                    </a:lnTo>
                    <a:lnTo>
                      <a:pt x="523875" y="923925"/>
                    </a:lnTo>
                    <a:lnTo>
                      <a:pt x="0" y="666750"/>
                    </a:lnTo>
                    <a:close/>
                  </a:path>
                </a:pathLst>
              </a:custGeom>
              <a:solidFill>
                <a:srgbClr val="0E6BA8"/>
              </a:solidFill>
              <a:ln>
                <a:noFill/>
              </a:ln>
            </p:spPr>
          </p:sp>
          <p:sp>
            <p:nvSpPr>
              <p:cNvPr id="22" name="Polygon 22"/>
              <p:cNvSpPr/>
              <p:nvPr/>
            </p:nvSpPr>
            <p:spPr>
              <a:xfrm>
                <a:off x="8286750" y="4352925"/>
                <a:ext cx="523875" cy="923925"/>
              </a:xfrm>
              <a:custGeom>
                <a:avLst/>
                <a:gdLst/>
                <a:ahLst/>
                <a:cxnLst/>
                <a:rect l="l" t="t" r="r" b="b"/>
                <a:pathLst>
                  <a:path w="523875" h="923925">
                    <a:moveTo>
                      <a:pt x="0" y="257175"/>
                    </a:moveTo>
                    <a:lnTo>
                      <a:pt x="523875" y="0"/>
                    </a:lnTo>
                    <a:lnTo>
                      <a:pt x="523875" y="666750"/>
                    </a:lnTo>
                    <a:lnTo>
                      <a:pt x="0" y="923925"/>
                    </a:lnTo>
                    <a:close/>
                  </a:path>
                </a:pathLst>
              </a:custGeom>
              <a:solidFill>
                <a:srgbClr val="1B8FD0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8082077" y="5503545"/>
                <a:ext cx="409346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node-1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8905875" y="4524375"/>
              <a:ext cx="1047750" cy="1326832"/>
              <a:chOff x="8905875" y="4524375"/>
              <a:chExt cx="1047750" cy="1326832"/>
            </a:xfrm>
          </p:grpSpPr>
          <p:sp>
            <p:nvSpPr>
              <p:cNvPr id="25" name="Polygon 25"/>
              <p:cNvSpPr/>
              <p:nvPr/>
            </p:nvSpPr>
            <p:spPr>
              <a:xfrm>
                <a:off x="8905875" y="4524375"/>
                <a:ext cx="1047750" cy="514350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514350">
                    <a:moveTo>
                      <a:pt x="523875" y="0"/>
                    </a:moveTo>
                    <a:lnTo>
                      <a:pt x="1047750" y="257175"/>
                    </a:lnTo>
                    <a:lnTo>
                      <a:pt x="523875" y="514350"/>
                    </a:lnTo>
                    <a:lnTo>
                      <a:pt x="0" y="257175"/>
                    </a:lnTo>
                    <a:close/>
                  </a:path>
                </a:pathLst>
              </a:custGeom>
              <a:gradFill>
                <a:gsLst>
                  <a:gs pos="0">
                    <a:srgbClr val="7DD3FC"/>
                  </a:gs>
                  <a:gs pos="50000">
                    <a:srgbClr val="38BDF8"/>
                  </a:gs>
                  <a:gs pos="100000">
                    <a:srgbClr val="7DD3FC"/>
                  </a:gs>
                </a:gsLst>
                <a:lin ang="2700000" scaled="1"/>
              </a:gradFill>
              <a:ln>
                <a:noFill/>
              </a:ln>
            </p:spPr>
          </p:sp>
          <p:sp>
            <p:nvSpPr>
              <p:cNvPr id="26" name="Polygon 26"/>
              <p:cNvSpPr/>
              <p:nvPr/>
            </p:nvSpPr>
            <p:spPr>
              <a:xfrm>
                <a:off x="8905875" y="4781550"/>
                <a:ext cx="523875" cy="923925"/>
              </a:xfrm>
              <a:custGeom>
                <a:avLst/>
                <a:gdLst/>
                <a:ahLst/>
                <a:cxnLst/>
                <a:rect l="l" t="t" r="r" b="b"/>
                <a:pathLst>
                  <a:path w="523875" h="923925">
                    <a:moveTo>
                      <a:pt x="0" y="0"/>
                    </a:moveTo>
                    <a:lnTo>
                      <a:pt x="523875" y="257175"/>
                    </a:lnTo>
                    <a:lnTo>
                      <a:pt x="523875" y="923925"/>
                    </a:lnTo>
                    <a:lnTo>
                      <a:pt x="0" y="666750"/>
                    </a:lnTo>
                    <a:close/>
                  </a:path>
                </a:pathLst>
              </a:custGeom>
              <a:solidFill>
                <a:srgbClr val="0E6BA8"/>
              </a:solidFill>
              <a:ln>
                <a:noFill/>
              </a:ln>
            </p:spPr>
          </p:sp>
          <p:sp>
            <p:nvSpPr>
              <p:cNvPr id="27" name="Polygon 27"/>
              <p:cNvSpPr/>
              <p:nvPr/>
            </p:nvSpPr>
            <p:spPr>
              <a:xfrm>
                <a:off x="9429750" y="4781550"/>
                <a:ext cx="523875" cy="923925"/>
              </a:xfrm>
              <a:custGeom>
                <a:avLst/>
                <a:gdLst/>
                <a:ahLst/>
                <a:cxnLst/>
                <a:rect l="l" t="t" r="r" b="b"/>
                <a:pathLst>
                  <a:path w="523875" h="923925">
                    <a:moveTo>
                      <a:pt x="0" y="257175"/>
                    </a:moveTo>
                    <a:lnTo>
                      <a:pt x="523875" y="0"/>
                    </a:lnTo>
                    <a:lnTo>
                      <a:pt x="523875" y="666750"/>
                    </a:lnTo>
                    <a:lnTo>
                      <a:pt x="0" y="923925"/>
                    </a:lnTo>
                    <a:close/>
                  </a:path>
                </a:pathLst>
              </a:custGeom>
              <a:solidFill>
                <a:srgbClr val="1B8FD0"/>
              </a:solidFill>
              <a:ln>
                <a:noFill/>
              </a:ln>
            </p:spPr>
          </p:sp>
          <p:sp>
            <p:nvSpPr>
              <p:cNvPr id="28" name="TextBox 28"/>
              <p:cNvSpPr txBox="1"/>
              <p:nvPr/>
            </p:nvSpPr>
            <p:spPr>
              <a:xfrm>
                <a:off x="9225077" y="5674995"/>
                <a:ext cx="409346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node-2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10048875" y="4095750"/>
              <a:ext cx="1047750" cy="1584007"/>
              <a:chOff x="10048875" y="4095750"/>
              <a:chExt cx="1047750" cy="1584007"/>
            </a:xfrm>
          </p:grpSpPr>
          <p:sp>
            <p:nvSpPr>
              <p:cNvPr id="30" name="Polygon 30"/>
              <p:cNvSpPr/>
              <p:nvPr/>
            </p:nvSpPr>
            <p:spPr>
              <a:xfrm>
                <a:off x="10048875" y="4095750"/>
                <a:ext cx="1047750" cy="514350"/>
              </a:xfrm>
              <a:custGeom>
                <a:avLst/>
                <a:gdLst/>
                <a:ahLst/>
                <a:cxnLst/>
                <a:rect l="l" t="t" r="r" b="b"/>
                <a:pathLst>
                  <a:path w="1047750" h="514350">
                    <a:moveTo>
                      <a:pt x="523875" y="0"/>
                    </a:moveTo>
                    <a:lnTo>
                      <a:pt x="1047750" y="257175"/>
                    </a:lnTo>
                    <a:lnTo>
                      <a:pt x="523875" y="514350"/>
                    </a:lnTo>
                    <a:lnTo>
                      <a:pt x="0" y="257175"/>
                    </a:lnTo>
                    <a:close/>
                  </a:path>
                </a:pathLst>
              </a:custGeom>
              <a:gradFill>
                <a:gsLst>
                  <a:gs pos="0">
                    <a:srgbClr val="7DD3FC"/>
                  </a:gs>
                  <a:gs pos="50000">
                    <a:srgbClr val="38BDF8"/>
                  </a:gs>
                  <a:gs pos="100000">
                    <a:srgbClr val="7DD3FC"/>
                  </a:gs>
                </a:gsLst>
                <a:lin ang="2700000" scaled="1"/>
              </a:gradFill>
              <a:ln>
                <a:noFill/>
              </a:ln>
            </p:spPr>
          </p:sp>
          <p:sp>
            <p:nvSpPr>
              <p:cNvPr id="31" name="Polygon 31"/>
              <p:cNvSpPr/>
              <p:nvPr/>
            </p:nvSpPr>
            <p:spPr>
              <a:xfrm>
                <a:off x="10048875" y="4352925"/>
                <a:ext cx="523875" cy="923925"/>
              </a:xfrm>
              <a:custGeom>
                <a:avLst/>
                <a:gdLst/>
                <a:ahLst/>
                <a:cxnLst/>
                <a:rect l="l" t="t" r="r" b="b"/>
                <a:pathLst>
                  <a:path w="523875" h="923925">
                    <a:moveTo>
                      <a:pt x="0" y="0"/>
                    </a:moveTo>
                    <a:lnTo>
                      <a:pt x="523875" y="257175"/>
                    </a:lnTo>
                    <a:lnTo>
                      <a:pt x="523875" y="923925"/>
                    </a:lnTo>
                    <a:lnTo>
                      <a:pt x="0" y="666750"/>
                    </a:lnTo>
                    <a:close/>
                  </a:path>
                </a:pathLst>
              </a:custGeom>
              <a:solidFill>
                <a:srgbClr val="0E6BA8"/>
              </a:solidFill>
              <a:ln>
                <a:noFill/>
              </a:ln>
            </p:spPr>
          </p:sp>
          <p:sp>
            <p:nvSpPr>
              <p:cNvPr id="32" name="Polygon 32"/>
              <p:cNvSpPr/>
              <p:nvPr/>
            </p:nvSpPr>
            <p:spPr>
              <a:xfrm>
                <a:off x="10572750" y="4352925"/>
                <a:ext cx="523875" cy="923925"/>
              </a:xfrm>
              <a:custGeom>
                <a:avLst/>
                <a:gdLst/>
                <a:ahLst/>
                <a:cxnLst/>
                <a:rect l="l" t="t" r="r" b="b"/>
                <a:pathLst>
                  <a:path w="523875" h="923925">
                    <a:moveTo>
                      <a:pt x="0" y="257175"/>
                    </a:moveTo>
                    <a:lnTo>
                      <a:pt x="523875" y="0"/>
                    </a:lnTo>
                    <a:lnTo>
                      <a:pt x="523875" y="666750"/>
                    </a:lnTo>
                    <a:lnTo>
                      <a:pt x="0" y="923925"/>
                    </a:lnTo>
                    <a:close/>
                  </a:path>
                </a:pathLst>
              </a:custGeom>
              <a:solidFill>
                <a:srgbClr val="1B8FD0"/>
              </a:solidFill>
              <a:ln>
                <a:noFill/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10368077" y="5503545"/>
                <a:ext cx="409346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node-3</a:t>
                </a:r>
              </a:p>
            </p:txBody>
          </p:sp>
        </p:grpSp>
        <p:sp>
          <p:nvSpPr>
            <p:cNvPr id="35" name="TextBox 35"/>
            <p:cNvSpPr txBox="1"/>
            <p:nvPr/>
          </p:nvSpPr>
          <p:spPr>
            <a:xfrm>
              <a:off x="8843084" y="3054191"/>
              <a:ext cx="1173333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spc="15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WATCH / REPORT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757047" y="6276499"/>
            <a:ext cx="8668806" cy="190690"/>
            <a:chOff x="757047" y="6276499"/>
            <a:chExt cx="8668806" cy="190690"/>
          </a:xfrm>
        </p:grpSpPr>
        <p:sp>
          <p:nvSpPr>
            <p:cNvPr id="37" name="TextBox 37"/>
            <p:cNvSpPr txBox="1"/>
            <p:nvPr/>
          </p:nvSpPr>
          <p:spPr>
            <a:xfrm>
              <a:off x="757047" y="6276499"/>
              <a:ext cx="866880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资料来源：kubernetes.io 官方文档（Cluster Architecture / Components / Service / Pod Lifecycle / Persistent Volumes），2026-05 整理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20"/>
                            </p:stCondLst>
                            <p:childTnLst>
                              <p:par>
                                <p:cTn xmlns:p="http://schemas.openxmlformats.org/presentationml/2006/main" id="13" presetID="23" presetClass="entr" presetSubtype="16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223060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01 · TOPOLOGY OVERVIEW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02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7992036" cy="707993"/>
            <a:chOff x="557784" y="870585"/>
            <a:chExt cx="7992036" cy="707993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两个平面，一条脊柱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023" y="1329214"/>
              <a:ext cx="7984797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一个 Kubernetes 集群是两平面系统；所有组件都只通过 kube-apiserver 交流，这是整座架构的脊柱。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71500" y="1809750"/>
            <a:ext cx="4572000" cy="2762250"/>
            <a:chOff x="571500" y="1809750"/>
            <a:chExt cx="4572000" cy="2762250"/>
          </a:xfrm>
        </p:grpSpPr>
        <p:sp>
          <p:nvSpPr>
            <p:cNvPr id="9" name="Rectangle 9"/>
            <p:cNvSpPr/>
            <p:nvPr/>
          </p:nvSpPr>
          <p:spPr>
            <a:xfrm>
              <a:off x="571500" y="1809750"/>
              <a:ext cx="4572000" cy="2762250"/>
            </a:xfrm>
            <a:prstGeom prst="rect">
              <a:avLst/>
            </a:prstGeom>
            <a:solidFill>
              <a:srgbClr val="111C30"/>
            </a:solidFill>
            <a:ln w="9525">
              <a:solidFill>
                <a:srgbClr val="243350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571500" y="1809750"/>
              <a:ext cx="57150" cy="2762250"/>
            </a:xfrm>
            <a:prstGeom prst="rect">
              <a:avLst/>
            </a:prstGeom>
            <a:solidFill>
              <a:srgbClr val="A78BFA"/>
            </a:solidFill>
            <a:ln>
              <a:noFill/>
            </a:ln>
          </p:spPr>
        </p:sp>
        <p:grpSp>
          <p:nvGrpSpPr>
            <p:cNvPr id="13" name="Group 13"/>
            <p:cNvGrpSpPr/>
            <p:nvPr/>
          </p:nvGrpSpPr>
          <p:grpSpPr>
            <a:xfrm>
              <a:off x="878681" y="2059781"/>
              <a:ext cx="300038" cy="300038"/>
              <a:chOff x="878681" y="2059781"/>
              <a:chExt cx="300038" cy="300038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921544" y="2102644"/>
                <a:ext cx="214312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14312" h="214312">
                    <a:moveTo>
                      <a:pt x="203597" y="0"/>
                    </a:moveTo>
                    <a:lnTo>
                      <a:pt x="10716" y="0"/>
                    </a:lnTo>
                    <a:cubicBezTo>
                      <a:pt x="4798" y="0"/>
                      <a:pt x="0" y="4798"/>
                      <a:pt x="0" y="10716"/>
                    </a:cubicBezTo>
                    <a:lnTo>
                      <a:pt x="0" y="203597"/>
                    </a:lnTo>
                    <a:cubicBezTo>
                      <a:pt x="0" y="209515"/>
                      <a:pt x="4798" y="214312"/>
                      <a:pt x="10716" y="214312"/>
                    </a:cubicBezTo>
                    <a:lnTo>
                      <a:pt x="203597" y="214312"/>
                    </a:lnTo>
                    <a:cubicBezTo>
                      <a:pt x="209515" y="214312"/>
                      <a:pt x="214312" y="209515"/>
                      <a:pt x="214312" y="203597"/>
                    </a:cubicBezTo>
                    <a:lnTo>
                      <a:pt x="214312" y="10716"/>
                    </a:lnTo>
                    <a:cubicBezTo>
                      <a:pt x="214312" y="4798"/>
                      <a:pt x="209515" y="0"/>
                      <a:pt x="203597" y="0"/>
                    </a:cubicBezTo>
                    <a:close/>
                    <a:moveTo>
                      <a:pt x="139303" y="139303"/>
                    </a:moveTo>
                    <a:lnTo>
                      <a:pt x="75009" y="139303"/>
                    </a:lnTo>
                    <a:lnTo>
                      <a:pt x="75009" y="75009"/>
                    </a:lnTo>
                    <a:lnTo>
                      <a:pt x="139303" y="75009"/>
                    </a:lnTo>
                    <a:close/>
                  </a:path>
                </a:pathLst>
              </a:custGeom>
              <a:solidFill>
                <a:srgbClr val="A78BFA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2" name="Freeform 12"/>
              <p:cNvSpPr/>
              <p:nvPr/>
            </p:nvSpPr>
            <p:spPr>
              <a:xfrm>
                <a:off x="878681" y="2059781"/>
                <a:ext cx="300038" cy="300038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300038">
                    <a:moveTo>
                      <a:pt x="182166" y="107156"/>
                    </a:moveTo>
                    <a:lnTo>
                      <a:pt x="117872" y="107156"/>
                    </a:lnTo>
                    <a:cubicBezTo>
                      <a:pt x="111954" y="107156"/>
                      <a:pt x="107156" y="111954"/>
                      <a:pt x="107156" y="117872"/>
                    </a:cubicBezTo>
                    <a:lnTo>
                      <a:pt x="107156" y="182166"/>
                    </a:lnTo>
                    <a:cubicBezTo>
                      <a:pt x="107156" y="188084"/>
                      <a:pt x="111954" y="192881"/>
                      <a:pt x="117872" y="192881"/>
                    </a:cubicBezTo>
                    <a:lnTo>
                      <a:pt x="182166" y="192881"/>
                    </a:lnTo>
                    <a:cubicBezTo>
                      <a:pt x="188084" y="192881"/>
                      <a:pt x="192881" y="188084"/>
                      <a:pt x="192881" y="182166"/>
                    </a:cubicBezTo>
                    <a:lnTo>
                      <a:pt x="192881" y="117872"/>
                    </a:lnTo>
                    <a:cubicBezTo>
                      <a:pt x="192881" y="111954"/>
                      <a:pt x="188084" y="107156"/>
                      <a:pt x="182166" y="107156"/>
                    </a:cubicBezTo>
                    <a:close/>
                    <a:moveTo>
                      <a:pt x="171450" y="171450"/>
                    </a:moveTo>
                    <a:lnTo>
                      <a:pt x="128588" y="171450"/>
                    </a:lnTo>
                    <a:lnTo>
                      <a:pt x="128588" y="128588"/>
                    </a:lnTo>
                    <a:lnTo>
                      <a:pt x="171450" y="128588"/>
                    </a:lnTo>
                    <a:close/>
                    <a:moveTo>
                      <a:pt x="289322" y="171450"/>
                    </a:moveTo>
                    <a:lnTo>
                      <a:pt x="267891" y="171450"/>
                    </a:lnTo>
                    <a:lnTo>
                      <a:pt x="267891" y="128588"/>
                    </a:lnTo>
                    <a:lnTo>
                      <a:pt x="289322" y="128588"/>
                    </a:lnTo>
                    <a:cubicBezTo>
                      <a:pt x="295240" y="128588"/>
                      <a:pt x="300038" y="123790"/>
                      <a:pt x="300038" y="117872"/>
                    </a:cubicBezTo>
                    <a:cubicBezTo>
                      <a:pt x="300038" y="111954"/>
                      <a:pt x="295240" y="107156"/>
                      <a:pt x="289322" y="107156"/>
                    </a:cubicBezTo>
                    <a:lnTo>
                      <a:pt x="267891" y="107156"/>
                    </a:lnTo>
                    <a:lnTo>
                      <a:pt x="267891" y="53578"/>
                    </a:lnTo>
                    <a:cubicBezTo>
                      <a:pt x="267891" y="41742"/>
                      <a:pt x="258296" y="32147"/>
                      <a:pt x="246459" y="32147"/>
                    </a:cubicBezTo>
                    <a:lnTo>
                      <a:pt x="192881" y="32147"/>
                    </a:lnTo>
                    <a:lnTo>
                      <a:pt x="192881" y="10716"/>
                    </a:lnTo>
                    <a:cubicBezTo>
                      <a:pt x="192881" y="4798"/>
                      <a:pt x="188084" y="0"/>
                      <a:pt x="182166" y="0"/>
                    </a:cubicBezTo>
                    <a:cubicBezTo>
                      <a:pt x="176248" y="0"/>
                      <a:pt x="171450" y="4798"/>
                      <a:pt x="171450" y="10716"/>
                    </a:cubicBezTo>
                    <a:lnTo>
                      <a:pt x="171450" y="32147"/>
                    </a:lnTo>
                    <a:lnTo>
                      <a:pt x="128588" y="32147"/>
                    </a:lnTo>
                    <a:lnTo>
                      <a:pt x="128588" y="10716"/>
                    </a:lnTo>
                    <a:cubicBezTo>
                      <a:pt x="128588" y="4798"/>
                      <a:pt x="123790" y="0"/>
                      <a:pt x="117872" y="0"/>
                    </a:cubicBezTo>
                    <a:cubicBezTo>
                      <a:pt x="111954" y="0"/>
                      <a:pt x="107156" y="4798"/>
                      <a:pt x="107156" y="10716"/>
                    </a:cubicBezTo>
                    <a:lnTo>
                      <a:pt x="107156" y="32147"/>
                    </a:lnTo>
                    <a:lnTo>
                      <a:pt x="53578" y="32147"/>
                    </a:lnTo>
                    <a:cubicBezTo>
                      <a:pt x="41742" y="32147"/>
                      <a:pt x="32147" y="41742"/>
                      <a:pt x="32147" y="53578"/>
                    </a:cubicBezTo>
                    <a:lnTo>
                      <a:pt x="32147" y="107156"/>
                    </a:lnTo>
                    <a:lnTo>
                      <a:pt x="10716" y="107156"/>
                    </a:lnTo>
                    <a:cubicBezTo>
                      <a:pt x="4798" y="107156"/>
                      <a:pt x="0" y="111954"/>
                      <a:pt x="0" y="117872"/>
                    </a:cubicBezTo>
                    <a:cubicBezTo>
                      <a:pt x="0" y="123790"/>
                      <a:pt x="4798" y="128588"/>
                      <a:pt x="10716" y="128588"/>
                    </a:cubicBezTo>
                    <a:lnTo>
                      <a:pt x="32147" y="128588"/>
                    </a:lnTo>
                    <a:lnTo>
                      <a:pt x="32147" y="171450"/>
                    </a:lnTo>
                    <a:lnTo>
                      <a:pt x="10716" y="171450"/>
                    </a:lnTo>
                    <a:cubicBezTo>
                      <a:pt x="4798" y="171450"/>
                      <a:pt x="0" y="176248"/>
                      <a:pt x="0" y="182166"/>
                    </a:cubicBezTo>
                    <a:cubicBezTo>
                      <a:pt x="0" y="188084"/>
                      <a:pt x="4798" y="192881"/>
                      <a:pt x="10716" y="192881"/>
                    </a:cubicBezTo>
                    <a:lnTo>
                      <a:pt x="32147" y="192881"/>
                    </a:lnTo>
                    <a:lnTo>
                      <a:pt x="32147" y="246459"/>
                    </a:lnTo>
                    <a:cubicBezTo>
                      <a:pt x="32147" y="258296"/>
                      <a:pt x="41742" y="267891"/>
                      <a:pt x="53578" y="267891"/>
                    </a:cubicBezTo>
                    <a:lnTo>
                      <a:pt x="107156" y="267891"/>
                    </a:lnTo>
                    <a:lnTo>
                      <a:pt x="107156" y="289322"/>
                    </a:lnTo>
                    <a:cubicBezTo>
                      <a:pt x="107156" y="295240"/>
                      <a:pt x="111954" y="300038"/>
                      <a:pt x="117872" y="300038"/>
                    </a:cubicBezTo>
                    <a:cubicBezTo>
                      <a:pt x="123790" y="300038"/>
                      <a:pt x="128588" y="295240"/>
                      <a:pt x="128588" y="289322"/>
                    </a:cubicBezTo>
                    <a:lnTo>
                      <a:pt x="128588" y="267891"/>
                    </a:lnTo>
                    <a:lnTo>
                      <a:pt x="171450" y="267891"/>
                    </a:lnTo>
                    <a:lnTo>
                      <a:pt x="171450" y="289322"/>
                    </a:lnTo>
                    <a:cubicBezTo>
                      <a:pt x="171450" y="295240"/>
                      <a:pt x="176248" y="300038"/>
                      <a:pt x="182166" y="300038"/>
                    </a:cubicBezTo>
                    <a:cubicBezTo>
                      <a:pt x="188084" y="300038"/>
                      <a:pt x="192881" y="295240"/>
                      <a:pt x="192881" y="289322"/>
                    </a:cubicBezTo>
                    <a:lnTo>
                      <a:pt x="192881" y="267891"/>
                    </a:lnTo>
                    <a:lnTo>
                      <a:pt x="246459" y="267891"/>
                    </a:lnTo>
                    <a:cubicBezTo>
                      <a:pt x="258296" y="267891"/>
                      <a:pt x="267891" y="258296"/>
                      <a:pt x="267891" y="246459"/>
                    </a:cubicBezTo>
                    <a:lnTo>
                      <a:pt x="267891" y="192881"/>
                    </a:lnTo>
                    <a:lnTo>
                      <a:pt x="289322" y="192881"/>
                    </a:lnTo>
                    <a:cubicBezTo>
                      <a:pt x="295240" y="192881"/>
                      <a:pt x="300038" y="188084"/>
                      <a:pt x="300038" y="182166"/>
                    </a:cubicBezTo>
                    <a:cubicBezTo>
                      <a:pt x="300038" y="176248"/>
                      <a:pt x="295240" y="171450"/>
                      <a:pt x="289322" y="171450"/>
                    </a:cubicBezTo>
                    <a:close/>
                    <a:moveTo>
                      <a:pt x="246459" y="246459"/>
                    </a:moveTo>
                    <a:lnTo>
                      <a:pt x="53578" y="246459"/>
                    </a:lnTo>
                    <a:lnTo>
                      <a:pt x="53578" y="53578"/>
                    </a:lnTo>
                    <a:lnTo>
                      <a:pt x="246459" y="53578"/>
                    </a:lnTo>
                    <a:lnTo>
                      <a:pt x="246459" y="181991"/>
                    </a:lnTo>
                    <a:cubicBezTo>
                      <a:pt x="246459" y="181991"/>
                      <a:pt x="246459" y="182112"/>
                      <a:pt x="246459" y="182166"/>
                    </a:cubicBezTo>
                    <a:cubicBezTo>
                      <a:pt x="246459" y="182219"/>
                      <a:pt x="246459" y="182286"/>
                      <a:pt x="246459" y="182340"/>
                    </a:cubicBezTo>
                    <a:lnTo>
                      <a:pt x="246459" y="246459"/>
                    </a:lnTo>
                    <a:close/>
                  </a:path>
                </a:pathLst>
              </a:custGeom>
              <a:solidFill>
                <a:srgbClr val="A78BFA"/>
              </a:solidFill>
              <a:ln>
                <a:noFill/>
              </a:ln>
            </p:spPr>
          </p:sp>
        </p:grpSp>
        <p:sp>
          <p:nvSpPr>
            <p:cNvPr id="14" name="TextBox 14"/>
            <p:cNvSpPr txBox="1"/>
            <p:nvPr/>
          </p:nvSpPr>
          <p:spPr>
            <a:xfrm>
              <a:off x="1325118" y="20316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控制平面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328738" y="2322195"/>
              <a:ext cx="120007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15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CONTROL PLANE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850773" y="2681764"/>
              <a:ext cx="1046836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全局决策者。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851154" y="3013710"/>
              <a:ext cx="2122932" cy="7680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29540" indent="-129540">
                <a:lnSpc>
                  <a:spcPts val="21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2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调度工作负载到节点</a:t>
              </a:r>
            </a:p>
            <a:p>
              <a:pPr algn="l" marL="129540" indent="-129540">
                <a:lnSpc>
                  <a:spcPts val="21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2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响应集群事件</a:t>
              </a:r>
            </a:p>
            <a:p>
              <a:pPr algn="l" marL="129540" indent="-129540">
                <a:lnSpc>
                  <a:spcPts val="21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2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保存每个 API 对象的期望状态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852297" y="4161949"/>
              <a:ext cx="262866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最小集群：1 台控制平面主机 + 1 个工作节点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5219700" y="1809750"/>
            <a:ext cx="1752600" cy="2762250"/>
            <a:chOff x="5219700" y="1809750"/>
            <a:chExt cx="1752600" cy="2762250"/>
          </a:xfrm>
        </p:grpSpPr>
        <p:sp>
          <p:nvSpPr>
            <p:cNvPr id="20" name="Rectangle 20"/>
            <p:cNvSpPr/>
            <p:nvPr/>
          </p:nvSpPr>
          <p:spPr>
            <a:xfrm>
              <a:off x="5715000" y="1809750"/>
              <a:ext cx="762000" cy="2762250"/>
            </a:xfrm>
            <a:prstGeom prst="roundRect">
              <a:avLst>
                <a:gd name="adj" fmla="val 7500"/>
              </a:avLst>
            </a:prstGeom>
            <a:solidFill>
              <a:srgbClr val="0F2A44"/>
            </a:solidFill>
            <a:ln w="14288">
              <a:solidFill>
                <a:srgbClr val="38BDF8"/>
              </a:solidFill>
            </a:ln>
            <a:effectLst>
              <a:glow rad="57150">
                <a:srgbClr val="38BDF8">
                  <a:alpha val="50000"/>
                </a:srgbClr>
              </a:glow>
            </a:effectLst>
          </p:spPr>
        </p:sp>
        <p:sp>
          <p:nvSpPr>
            <p:cNvPr id="21" name="TextBox 21"/>
            <p:cNvSpPr txBox="1"/>
            <p:nvPr/>
          </p:nvSpPr>
          <p:spPr>
            <a:xfrm>
              <a:off x="5900577" y="2161699"/>
              <a:ext cx="39084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kube-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5765516" y="2333149"/>
              <a:ext cx="66096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apiserver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5829300" y="2590800"/>
              <a:ext cx="533400" cy="9525"/>
            </a:xfrm>
            <a:custGeom>
              <a:avLst/>
              <a:gdLst/>
              <a:ahLst/>
              <a:cxnLst/>
              <a:rect l="l" t="t" r="r" b="b"/>
              <a:pathLst>
                <a:path w="533400" h="9525">
                  <a:moveTo>
                    <a:pt x="0" y="0"/>
                  </a:moveTo>
                  <a:lnTo>
                    <a:pt x="533400" y="0"/>
                  </a:lnTo>
                </a:path>
              </a:pathLst>
            </a:custGeom>
            <a:noFill/>
            <a:ln w="9525">
              <a:solidFill>
                <a:srgbClr val="38BDF8">
                  <a:alpha val="50000"/>
                </a:srgbClr>
              </a:solidFill>
            </a:ln>
          </p:spPr>
        </p:sp>
        <p:sp>
          <p:nvSpPr>
            <p:cNvPr id="24" name="TextBox 24"/>
            <p:cNvSpPr txBox="1"/>
            <p:nvPr/>
          </p:nvSpPr>
          <p:spPr>
            <a:xfrm>
              <a:off x="5848921" y="2722245"/>
              <a:ext cx="49415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唯一直接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5818632" y="2893695"/>
              <a:ext cx="55473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读写 etcd</a:t>
              </a:r>
            </a:p>
          </p:txBody>
        </p:sp>
        <p:sp>
          <p:nvSpPr>
            <p:cNvPr id="26" name="Freeform 26"/>
            <p:cNvSpPr/>
            <p:nvPr/>
          </p:nvSpPr>
          <p:spPr>
            <a:xfrm>
              <a:off x="5219700" y="3143250"/>
              <a:ext cx="1752600" cy="533400"/>
            </a:xfrm>
            <a:prstGeom prst="leftRightArrow">
              <a:avLst/>
            </a:prstGeom>
            <a:solidFill>
              <a:srgbClr val="38BDF8">
                <a:alpha val="18000"/>
              </a:srgbClr>
            </a:solidFill>
            <a:ln w="14288">
              <a:solidFill>
                <a:srgbClr val="38BDF8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5848921" y="3827145"/>
              <a:ext cx="49415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所有状态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5848921" y="3998595"/>
              <a:ext cx="49415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读写经此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5902770" y="4311491"/>
              <a:ext cx="386461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spc="15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SPINE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7048500" y="1809750"/>
            <a:ext cx="4572000" cy="2762250"/>
            <a:chOff x="7048500" y="1809750"/>
            <a:chExt cx="4572000" cy="2762250"/>
          </a:xfrm>
        </p:grpSpPr>
        <p:sp>
          <p:nvSpPr>
            <p:cNvPr id="31" name="Rectangle 31"/>
            <p:cNvSpPr/>
            <p:nvPr/>
          </p:nvSpPr>
          <p:spPr>
            <a:xfrm>
              <a:off x="7048500" y="1809750"/>
              <a:ext cx="4572000" cy="2762250"/>
            </a:xfrm>
            <a:prstGeom prst="rect">
              <a:avLst/>
            </a:prstGeom>
            <a:solidFill>
              <a:srgbClr val="111C30"/>
            </a:solidFill>
            <a:ln w="9525">
              <a:solidFill>
                <a:srgbClr val="243350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11563350" y="1809750"/>
              <a:ext cx="57150" cy="2762250"/>
            </a:xfrm>
            <a:prstGeom prst="rect">
              <a:avLst/>
            </a:prstGeom>
            <a:solidFill>
              <a:srgbClr val="38BDF8"/>
            </a:solidFill>
            <a:ln>
              <a:noFill/>
            </a:ln>
          </p:spPr>
        </p:sp>
        <p:grpSp>
          <p:nvGrpSpPr>
            <p:cNvPr id="35" name="Group 35"/>
            <p:cNvGrpSpPr/>
            <p:nvPr/>
          </p:nvGrpSpPr>
          <p:grpSpPr>
            <a:xfrm>
              <a:off x="7377112" y="2091928"/>
              <a:ext cx="257175" cy="235744"/>
              <a:chOff x="7377112" y="2091928"/>
              <a:chExt cx="257175" cy="235744"/>
            </a:xfrm>
          </p:grpSpPr>
          <p:sp>
            <p:nvSpPr>
              <p:cNvPr id="33" name="Freeform 33"/>
              <p:cNvSpPr/>
              <p:nvPr/>
            </p:nvSpPr>
            <p:spPr>
              <a:xfrm>
                <a:off x="7387828" y="2102644"/>
                <a:ext cx="235744" cy="214312"/>
              </a:xfrm>
              <a:custGeom>
                <a:avLst/>
                <a:gdLst/>
                <a:ahLst/>
                <a:cxnLst/>
                <a:rect l="l" t="t" r="r" b="b"/>
                <a:pathLst>
                  <a:path w="235744" h="214312">
                    <a:moveTo>
                      <a:pt x="235744" y="139303"/>
                    </a:moveTo>
                    <a:lnTo>
                      <a:pt x="235744" y="203597"/>
                    </a:lnTo>
                    <a:cubicBezTo>
                      <a:pt x="235744" y="209515"/>
                      <a:pt x="230946" y="214312"/>
                      <a:pt x="225028" y="214312"/>
                    </a:cubicBezTo>
                    <a:lnTo>
                      <a:pt x="10716" y="214312"/>
                    </a:lnTo>
                    <a:cubicBezTo>
                      <a:pt x="4798" y="214312"/>
                      <a:pt x="0" y="209515"/>
                      <a:pt x="0" y="203597"/>
                    </a:cubicBezTo>
                    <a:lnTo>
                      <a:pt x="0" y="139303"/>
                    </a:lnTo>
                    <a:cubicBezTo>
                      <a:pt x="0" y="133385"/>
                      <a:pt x="4798" y="128588"/>
                      <a:pt x="10716" y="128588"/>
                    </a:cubicBezTo>
                    <a:lnTo>
                      <a:pt x="225028" y="128588"/>
                    </a:lnTo>
                    <a:cubicBezTo>
                      <a:pt x="230946" y="128588"/>
                      <a:pt x="235744" y="133385"/>
                      <a:pt x="235744" y="139303"/>
                    </a:cubicBezTo>
                    <a:close/>
                    <a:moveTo>
                      <a:pt x="225028" y="0"/>
                    </a:moveTo>
                    <a:lnTo>
                      <a:pt x="10716" y="0"/>
                    </a:lnTo>
                    <a:cubicBezTo>
                      <a:pt x="4798" y="0"/>
                      <a:pt x="0" y="4798"/>
                      <a:pt x="0" y="10716"/>
                    </a:cubicBezTo>
                    <a:lnTo>
                      <a:pt x="0" y="75009"/>
                    </a:lnTo>
                    <a:cubicBezTo>
                      <a:pt x="0" y="80927"/>
                      <a:pt x="4798" y="85725"/>
                      <a:pt x="10716" y="85725"/>
                    </a:cubicBezTo>
                    <a:lnTo>
                      <a:pt x="225028" y="85725"/>
                    </a:lnTo>
                    <a:cubicBezTo>
                      <a:pt x="230946" y="85725"/>
                      <a:pt x="235744" y="80927"/>
                      <a:pt x="235744" y="75009"/>
                    </a:cubicBezTo>
                    <a:lnTo>
                      <a:pt x="235744" y="10716"/>
                    </a:lnTo>
                    <a:cubicBezTo>
                      <a:pt x="235744" y="4798"/>
                      <a:pt x="230946" y="0"/>
                      <a:pt x="225028" y="0"/>
                    </a:cubicBez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34" name="Freeform 34"/>
              <p:cNvSpPr/>
              <p:nvPr/>
            </p:nvSpPr>
            <p:spPr>
              <a:xfrm>
                <a:off x="7377112" y="2091928"/>
                <a:ext cx="257175" cy="235744"/>
              </a:xfrm>
              <a:custGeom>
                <a:avLst/>
                <a:gdLst/>
                <a:ahLst/>
                <a:cxnLst/>
                <a:rect l="l" t="t" r="r" b="b"/>
                <a:pathLst>
                  <a:path w="257175" h="235744">
                    <a:moveTo>
                      <a:pt x="235744" y="128588"/>
                    </a:moveTo>
                    <a:lnTo>
                      <a:pt x="21431" y="128588"/>
                    </a:lnTo>
                    <a:cubicBezTo>
                      <a:pt x="9595" y="128588"/>
                      <a:pt x="0" y="138183"/>
                      <a:pt x="0" y="150019"/>
                    </a:cubicBezTo>
                    <a:lnTo>
                      <a:pt x="0" y="214312"/>
                    </a:lnTo>
                    <a:cubicBezTo>
                      <a:pt x="0" y="226149"/>
                      <a:pt x="9595" y="235744"/>
                      <a:pt x="21431" y="235744"/>
                    </a:cubicBezTo>
                    <a:lnTo>
                      <a:pt x="235744" y="235744"/>
                    </a:lnTo>
                    <a:cubicBezTo>
                      <a:pt x="247580" y="235744"/>
                      <a:pt x="257175" y="226149"/>
                      <a:pt x="257175" y="214312"/>
                    </a:cubicBezTo>
                    <a:lnTo>
                      <a:pt x="257175" y="150019"/>
                    </a:lnTo>
                    <a:cubicBezTo>
                      <a:pt x="257175" y="138183"/>
                      <a:pt x="247580" y="128588"/>
                      <a:pt x="235744" y="128588"/>
                    </a:cubicBezTo>
                    <a:close/>
                    <a:moveTo>
                      <a:pt x="235744" y="214312"/>
                    </a:moveTo>
                    <a:lnTo>
                      <a:pt x="21431" y="214312"/>
                    </a:lnTo>
                    <a:lnTo>
                      <a:pt x="21431" y="150019"/>
                    </a:lnTo>
                    <a:lnTo>
                      <a:pt x="235744" y="150019"/>
                    </a:lnTo>
                    <a:lnTo>
                      <a:pt x="235744" y="214312"/>
                    </a:lnTo>
                    <a:close/>
                    <a:moveTo>
                      <a:pt x="235744" y="0"/>
                    </a:moveTo>
                    <a:lnTo>
                      <a:pt x="21431" y="0"/>
                    </a:lnTo>
                    <a:cubicBezTo>
                      <a:pt x="9595" y="0"/>
                      <a:pt x="0" y="9595"/>
                      <a:pt x="0" y="21431"/>
                    </a:cubicBezTo>
                    <a:lnTo>
                      <a:pt x="0" y="85725"/>
                    </a:lnTo>
                    <a:cubicBezTo>
                      <a:pt x="0" y="97561"/>
                      <a:pt x="9595" y="107156"/>
                      <a:pt x="21431" y="107156"/>
                    </a:cubicBezTo>
                    <a:lnTo>
                      <a:pt x="235744" y="107156"/>
                    </a:lnTo>
                    <a:cubicBezTo>
                      <a:pt x="247580" y="107156"/>
                      <a:pt x="257175" y="97561"/>
                      <a:pt x="257175" y="85725"/>
                    </a:cubicBezTo>
                    <a:lnTo>
                      <a:pt x="257175" y="21431"/>
                    </a:lnTo>
                    <a:cubicBezTo>
                      <a:pt x="257175" y="9595"/>
                      <a:pt x="247580" y="0"/>
                      <a:pt x="235744" y="0"/>
                    </a:cubicBezTo>
                    <a:close/>
                    <a:moveTo>
                      <a:pt x="235744" y="85725"/>
                    </a:moveTo>
                    <a:lnTo>
                      <a:pt x="21431" y="85725"/>
                    </a:lnTo>
                    <a:lnTo>
                      <a:pt x="21431" y="21431"/>
                    </a:lnTo>
                    <a:lnTo>
                      <a:pt x="235744" y="21431"/>
                    </a:lnTo>
                    <a:lnTo>
                      <a:pt x="235744" y="85725"/>
                    </a:lnTo>
                    <a:close/>
                    <a:moveTo>
                      <a:pt x="214312" y="53578"/>
                    </a:moveTo>
                    <a:cubicBezTo>
                      <a:pt x="214312" y="62455"/>
                      <a:pt x="207116" y="69652"/>
                      <a:pt x="198239" y="69652"/>
                    </a:cubicBezTo>
                    <a:cubicBezTo>
                      <a:pt x="189362" y="69652"/>
                      <a:pt x="182166" y="62455"/>
                      <a:pt x="182166" y="53578"/>
                    </a:cubicBezTo>
                    <a:cubicBezTo>
                      <a:pt x="182166" y="44701"/>
                      <a:pt x="189362" y="37505"/>
                      <a:pt x="198239" y="37505"/>
                    </a:cubicBezTo>
                    <a:cubicBezTo>
                      <a:pt x="207116" y="37505"/>
                      <a:pt x="214312" y="44701"/>
                      <a:pt x="214312" y="53578"/>
                    </a:cubicBezTo>
                    <a:close/>
                    <a:moveTo>
                      <a:pt x="214312" y="182166"/>
                    </a:moveTo>
                    <a:cubicBezTo>
                      <a:pt x="214312" y="191043"/>
                      <a:pt x="207116" y="198239"/>
                      <a:pt x="198239" y="198239"/>
                    </a:cubicBezTo>
                    <a:cubicBezTo>
                      <a:pt x="189362" y="198239"/>
                      <a:pt x="182166" y="191043"/>
                      <a:pt x="182166" y="182166"/>
                    </a:cubicBezTo>
                    <a:cubicBezTo>
                      <a:pt x="182166" y="173289"/>
                      <a:pt x="189362" y="166092"/>
                      <a:pt x="198239" y="166092"/>
                    </a:cubicBezTo>
                    <a:cubicBezTo>
                      <a:pt x="207116" y="166092"/>
                      <a:pt x="214312" y="173289"/>
                      <a:pt x="214312" y="182166"/>
                    </a:cubicBez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36" name="TextBox 36"/>
            <p:cNvSpPr txBox="1"/>
            <p:nvPr/>
          </p:nvSpPr>
          <p:spPr>
            <a:xfrm>
              <a:off x="7802118" y="2031682"/>
              <a:ext cx="905256" cy="322707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65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数据平面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805738" y="2322195"/>
              <a:ext cx="223060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15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DATA PLANE · WORKER NODES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327773" y="2681764"/>
              <a:ext cx="2163623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真正运行应用 Pod 的地方。</a:t>
              </a:r>
            </a:p>
          </p:txBody>
        </p:sp>
        <p:sp>
          <p:nvSpPr>
            <p:cNvPr id="39" name="TextBox 39"/>
            <p:cNvSpPr txBox="1"/>
            <p:nvPr/>
          </p:nvSpPr>
          <p:spPr>
            <a:xfrm>
              <a:off x="7328154" y="3013710"/>
              <a:ext cx="3403092" cy="7680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29540" indent="-129540">
                <a:lnSpc>
                  <a:spcPts val="21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2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一个或多个工作节点</a:t>
              </a:r>
            </a:p>
            <a:p>
              <a:pPr algn="l" marL="129540" indent="-129540">
                <a:lnSpc>
                  <a:spcPts val="21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2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每个节点：kubelet + 容器运行时 + kube-proxy</a:t>
              </a:r>
            </a:p>
            <a:p>
              <a:pPr algn="l" marL="129540" indent="-129540">
                <a:lnSpc>
                  <a:spcPts val="21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2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节点池规模按工作负载确定</a:t>
              </a:r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7329297" y="4161949"/>
              <a:ext cx="3110205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生产：控制平面与 etcd 跨 ≥3 台主机、跨可用区分布</a:t>
              </a:r>
            </a:p>
          </p:txBody>
        </p:sp>
      </p:grpSp>
      <p:grpSp>
        <p:nvGrpSpPr>
          <p:cNvPr id="58" name="Group 58"/>
          <p:cNvGrpSpPr/>
          <p:nvPr/>
        </p:nvGrpSpPr>
        <p:grpSpPr>
          <a:xfrm>
            <a:off x="554736" y="4857750"/>
            <a:ext cx="11065764" cy="1330261"/>
            <a:chOff x="554736" y="4857750"/>
            <a:chExt cx="11065764" cy="1330261"/>
          </a:xfrm>
        </p:grpSpPr>
        <p:sp>
          <p:nvSpPr>
            <p:cNvPr id="42" name="Line 42"/>
            <p:cNvSpPr/>
            <p:nvPr/>
          </p:nvSpPr>
          <p:spPr>
            <a:xfrm>
              <a:off x="571500" y="485775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46" name="Group 46"/>
            <p:cNvGrpSpPr/>
            <p:nvPr/>
          </p:nvGrpSpPr>
          <p:grpSpPr>
            <a:xfrm>
              <a:off x="554736" y="5130165"/>
              <a:ext cx="3521215" cy="645414"/>
              <a:chOff x="554736" y="5130165"/>
              <a:chExt cx="3521215" cy="645414"/>
            </a:xfrm>
          </p:grpSpPr>
          <p:sp>
            <p:nvSpPr>
              <p:cNvPr id="43" name="TextBox 43"/>
              <p:cNvSpPr txBox="1"/>
              <p:nvPr/>
            </p:nvSpPr>
            <p:spPr>
              <a:xfrm>
                <a:off x="554736" y="5130165"/>
                <a:ext cx="546632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≥3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1327404" y="5204460"/>
                <a:ext cx="114300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台控制平面主机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1328547" y="5457349"/>
                <a:ext cx="274740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生产环境；kube-apiserver 置于负载均衡之后</a:t>
                </a:r>
              </a:p>
            </p:txBody>
          </p:sp>
        </p:grpSp>
        <p:sp>
          <p:nvSpPr>
            <p:cNvPr id="47" name="Line 47"/>
            <p:cNvSpPr/>
            <p:nvPr/>
          </p:nvSpPr>
          <p:spPr>
            <a:xfrm>
              <a:off x="4191000" y="51054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51" name="Group 51"/>
            <p:cNvGrpSpPr/>
            <p:nvPr/>
          </p:nvGrpSpPr>
          <p:grpSpPr>
            <a:xfrm>
              <a:off x="4459986" y="5130165"/>
              <a:ext cx="3086576" cy="645414"/>
              <a:chOff x="4459986" y="5130165"/>
              <a:chExt cx="3086576" cy="645414"/>
            </a:xfrm>
          </p:grpSpPr>
          <p:sp>
            <p:nvSpPr>
              <p:cNvPr id="48" name="TextBox 48"/>
              <p:cNvSpPr txBox="1"/>
              <p:nvPr/>
            </p:nvSpPr>
            <p:spPr>
              <a:xfrm>
                <a:off x="4459986" y="5130165"/>
                <a:ext cx="803184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3/5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5327904" y="5204460"/>
                <a:ext cx="161793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个 etcd 成员（奇数）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5329047" y="5457349"/>
                <a:ext cx="2217515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Raft 共识需要奇数成员形成法定人数</a:t>
                </a:r>
              </a:p>
            </p:txBody>
          </p:sp>
        </p:grpSp>
        <p:sp>
          <p:nvSpPr>
            <p:cNvPr id="52" name="Line 52"/>
            <p:cNvSpPr/>
            <p:nvPr/>
          </p:nvSpPr>
          <p:spPr>
            <a:xfrm>
              <a:off x="8001000" y="5105400"/>
              <a:ext cx="9525" cy="609600"/>
            </a:xfrm>
            <a:custGeom>
              <a:avLst/>
              <a:gdLst/>
              <a:ahLst/>
              <a:cxnLst/>
              <a:rect l="l" t="t" r="r" b="b"/>
              <a:pathLst>
                <a:path w="9525" h="609600">
                  <a:moveTo>
                    <a:pt x="0" y="0"/>
                  </a:moveTo>
                  <a:lnTo>
                    <a:pt x="0" y="60960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56" name="Group 56"/>
            <p:cNvGrpSpPr/>
            <p:nvPr/>
          </p:nvGrpSpPr>
          <p:grpSpPr>
            <a:xfrm>
              <a:off x="8269986" y="5130165"/>
              <a:ext cx="2634036" cy="645414"/>
              <a:chOff x="8269986" y="5130165"/>
              <a:chExt cx="2634036" cy="645414"/>
            </a:xfrm>
          </p:grpSpPr>
          <p:sp>
            <p:nvSpPr>
              <p:cNvPr id="53" name="TextBox 53"/>
              <p:cNvSpPr txBox="1"/>
              <p:nvPr/>
            </p:nvSpPr>
            <p:spPr>
              <a:xfrm>
                <a:off x="8269986" y="5130165"/>
                <a:ext cx="290080" cy="64541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30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8661654" y="5204460"/>
                <a:ext cx="156705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个组件直接对话 etcd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8662797" y="5457349"/>
                <a:ext cx="2241225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其余组件都经由 API server 读写状态</a:t>
                </a:r>
              </a:p>
            </p:txBody>
          </p:sp>
        </p:grpSp>
        <p:sp>
          <p:nvSpPr>
            <p:cNvPr id="57" name="TextBox 57"/>
            <p:cNvSpPr txBox="1"/>
            <p:nvPr/>
          </p:nvSpPr>
          <p:spPr>
            <a:xfrm>
              <a:off x="566166" y="5982652"/>
              <a:ext cx="439254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接下来：先拆控制平面的五个组件，再看每个工作节点上的三个组件。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xmlns:p="http://schemas.openxmlformats.org/presentationml/2006/main" id="13" presetID="23" presetClass="entr" presetSubtype="16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8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xmlns:p="http://schemas.openxmlformats.org/presentationml/2006/main" id="22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8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177614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02 · CONTROL PLANE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03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8018069" cy="528066"/>
            <a:chOff x="557784" y="870585"/>
            <a:chExt cx="8018069" cy="528066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3298698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控制平面的五个组件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4946904" y="1013460"/>
              <a:ext cx="3628949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四个组件围着 API server 转；etcd 只和它说话。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57250" y="1504950"/>
            <a:ext cx="4762500" cy="4610100"/>
            <a:chOff x="857250" y="1504950"/>
            <a:chExt cx="4762500" cy="4610100"/>
          </a:xfrm>
        </p:grpSpPr>
        <p:sp>
          <p:nvSpPr>
            <p:cNvPr id="9" name="Line 9"/>
            <p:cNvSpPr/>
            <p:nvPr/>
          </p:nvSpPr>
          <p:spPr>
            <a:xfrm>
              <a:off x="3238500" y="2495550"/>
              <a:ext cx="9525" cy="647700"/>
            </a:xfrm>
            <a:custGeom>
              <a:avLst/>
              <a:gdLst/>
              <a:ahLst/>
              <a:cxnLst/>
              <a:rect l="l" t="t" r="r" b="b"/>
              <a:pathLst>
                <a:path w="9525" h="647700">
                  <a:moveTo>
                    <a:pt x="0" y="0"/>
                  </a:moveTo>
                  <a:lnTo>
                    <a:pt x="0" y="647700"/>
                  </a:lnTo>
                </a:path>
              </a:pathLst>
            </a:custGeom>
            <a:noFill/>
            <a:ln w="14288">
              <a:solidFill>
                <a:srgbClr val="A78BFA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000250" y="381000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4288">
              <a:solidFill>
                <a:srgbClr val="38BDF8">
                  <a:alpha val="70000"/>
                </a:srgbClr>
              </a:solidFill>
            </a:ln>
          </p:spPr>
        </p:sp>
        <p:sp>
          <p:nvSpPr>
            <p:cNvPr id="11" name="Line 11"/>
            <p:cNvSpPr/>
            <p:nvPr/>
          </p:nvSpPr>
          <p:spPr>
            <a:xfrm>
              <a:off x="4000500" y="3810000"/>
              <a:ext cx="476250" cy="9525"/>
            </a:xfrm>
            <a:custGeom>
              <a:avLst/>
              <a:gdLst/>
              <a:ahLst/>
              <a:cxnLst/>
              <a:rect l="l" t="t" r="r" b="b"/>
              <a:pathLst>
                <a:path w="476250" h="9525">
                  <a:moveTo>
                    <a:pt x="0" y="0"/>
                  </a:moveTo>
                  <a:lnTo>
                    <a:pt x="476250" y="0"/>
                  </a:lnTo>
                </a:path>
              </a:pathLst>
            </a:custGeom>
            <a:noFill/>
            <a:ln w="14288">
              <a:solidFill>
                <a:srgbClr val="38BDF8">
                  <a:alpha val="70000"/>
                </a:srgbClr>
              </a:solidFill>
            </a:ln>
          </p:spPr>
        </p:sp>
        <p:sp>
          <p:nvSpPr>
            <p:cNvPr id="12" name="Line 12"/>
            <p:cNvSpPr/>
            <p:nvPr/>
          </p:nvSpPr>
          <p:spPr>
            <a:xfrm>
              <a:off x="3238500" y="4476750"/>
              <a:ext cx="9525" cy="647700"/>
            </a:xfrm>
            <a:custGeom>
              <a:avLst/>
              <a:gdLst/>
              <a:ahLst/>
              <a:cxnLst/>
              <a:rect l="l" t="t" r="r" b="b"/>
              <a:pathLst>
                <a:path w="9525" h="647700">
                  <a:moveTo>
                    <a:pt x="0" y="0"/>
                  </a:moveTo>
                  <a:lnTo>
                    <a:pt x="0" y="647700"/>
                  </a:lnTo>
                </a:path>
              </a:pathLst>
            </a:custGeom>
            <a:noFill/>
            <a:ln w="14288">
              <a:solidFill>
                <a:srgbClr val="8FA0B8">
                  <a:alpha val="70000"/>
                </a:srgbClr>
              </a:solidFill>
              <a:prstDash val="dash"/>
            </a:ln>
          </p:spPr>
        </p:sp>
        <p:sp>
          <p:nvSpPr>
            <p:cNvPr id="13" name="Freeform 13"/>
            <p:cNvSpPr/>
            <p:nvPr/>
          </p:nvSpPr>
          <p:spPr>
            <a:xfrm>
              <a:off x="2476500" y="3143250"/>
              <a:ext cx="1524000" cy="1333500"/>
            </a:xfrm>
            <a:prstGeom prst="hexagon">
              <a:avLst/>
            </a:prstGeom>
            <a:solidFill>
              <a:srgbClr val="0F2A44"/>
            </a:solidFill>
            <a:ln w="19050">
              <a:solidFill>
                <a:srgbClr val="38BDF8"/>
              </a:solidFill>
            </a:ln>
            <a:effectLst>
              <a:glow rad="57150">
                <a:srgbClr val="38BDF8">
                  <a:alpha val="50000"/>
                </a:srgbClr>
              </a:glow>
            </a:effectLst>
          </p:spPr>
        </p:sp>
        <p:sp>
          <p:nvSpPr>
            <p:cNvPr id="14" name="Freeform 14"/>
            <p:cNvSpPr/>
            <p:nvPr/>
          </p:nvSpPr>
          <p:spPr>
            <a:xfrm>
              <a:off x="2667000" y="1504950"/>
              <a:ext cx="1143000" cy="990600"/>
            </a:xfrm>
            <a:prstGeom prst="hexagon">
              <a:avLst/>
            </a:prstGeom>
            <a:solidFill>
              <a:srgbClr val="1E1B3A"/>
            </a:solidFill>
            <a:ln w="14288">
              <a:solidFill>
                <a:srgbClr val="A78BFA"/>
              </a:solidFill>
            </a:ln>
          </p:spPr>
        </p:sp>
        <p:sp>
          <p:nvSpPr>
            <p:cNvPr id="15" name="Freeform 15"/>
            <p:cNvSpPr/>
            <p:nvPr/>
          </p:nvSpPr>
          <p:spPr>
            <a:xfrm>
              <a:off x="857250" y="3314700"/>
              <a:ext cx="1143000" cy="990600"/>
            </a:xfrm>
            <a:prstGeom prst="hexagon">
              <a:avLst/>
            </a:prstGeom>
            <a:solidFill>
              <a:srgbClr val="111C30"/>
            </a:solidFill>
            <a:ln w="14288">
              <a:solidFill>
                <a:srgbClr val="38BDF8"/>
              </a:solidFill>
            </a:ln>
          </p:spPr>
        </p:sp>
        <p:sp>
          <p:nvSpPr>
            <p:cNvPr id="16" name="Freeform 16"/>
            <p:cNvSpPr/>
            <p:nvPr/>
          </p:nvSpPr>
          <p:spPr>
            <a:xfrm>
              <a:off x="4476750" y="3314700"/>
              <a:ext cx="1143000" cy="990600"/>
            </a:xfrm>
            <a:prstGeom prst="hexagon">
              <a:avLst/>
            </a:prstGeom>
            <a:solidFill>
              <a:srgbClr val="111C30"/>
            </a:solidFill>
            <a:ln w="14288">
              <a:solidFill>
                <a:srgbClr val="38BDF8"/>
              </a:solidFill>
            </a:ln>
          </p:spPr>
        </p:sp>
        <p:sp>
          <p:nvSpPr>
            <p:cNvPr id="17" name="Freeform 17"/>
            <p:cNvSpPr/>
            <p:nvPr/>
          </p:nvSpPr>
          <p:spPr>
            <a:xfrm>
              <a:off x="2667000" y="5124450"/>
              <a:ext cx="1143000" cy="990600"/>
            </a:xfrm>
            <a:prstGeom prst="hexagon">
              <a:avLst/>
            </a:prstGeom>
            <a:solidFill>
              <a:srgbClr val="111C30"/>
            </a:solidFill>
            <a:ln w="14288">
              <a:solidFill>
                <a:srgbClr val="8FA0B8">
                  <a:alpha val="70000"/>
                </a:srgbClr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2643069" y="3640931"/>
              <a:ext cx="119086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kube-apiserver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2588571" y="3865245"/>
              <a:ext cx="129985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集群前端 · 唯一写 etcd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3069906" y="1839278"/>
              <a:ext cx="33718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etcd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902572" y="2044541"/>
              <a:ext cx="671855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全部集群状态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1249066" y="3674745"/>
              <a:ext cx="3593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kube-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25030" y="3827145"/>
              <a:ext cx="60744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scheduler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4868566" y="3617595"/>
              <a:ext cx="35936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kube-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90463" y="3769995"/>
              <a:ext cx="71557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controller-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4785875" y="3922395"/>
              <a:ext cx="52474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manager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2686709" y="5446395"/>
              <a:ext cx="110358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C7D2E3"/>
                  </a:solidFill>
                  <a:latin typeface="Consolas"/>
                  <a:ea typeface="Consolas"/>
                  <a:cs typeface="Consolas"/>
                </a:rPr>
                <a:t>cloud-controller-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2976125" y="5598795"/>
              <a:ext cx="52474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b="1" dirty="0">
                  <a:solidFill>
                    <a:srgbClr val="C7D2E3"/>
                  </a:solidFill>
                  <a:latin typeface="Consolas"/>
                  <a:ea typeface="Consolas"/>
                  <a:cs typeface="Consolas"/>
                </a:rPr>
                <a:t>manager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2839099" y="5759291"/>
              <a:ext cx="79880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可选 · 仅云托管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3348038" y="2806541"/>
              <a:ext cx="26268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gRPC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2043112" y="3614738"/>
              <a:ext cx="307372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7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watch</a:t>
              </a:r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4033838" y="3614738"/>
              <a:ext cx="307372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7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watch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6282836" y="1566512"/>
            <a:ext cx="5337664" cy="4488149"/>
            <a:chOff x="6282836" y="1566512"/>
            <a:chExt cx="5337664" cy="4488149"/>
          </a:xfrm>
        </p:grpSpPr>
        <p:grpSp>
          <p:nvGrpSpPr>
            <p:cNvPr id="39" name="Group 39"/>
            <p:cNvGrpSpPr/>
            <p:nvPr/>
          </p:nvGrpSpPr>
          <p:grpSpPr>
            <a:xfrm>
              <a:off x="6282836" y="1566512"/>
              <a:ext cx="4257148" cy="678149"/>
              <a:chOff x="6282836" y="1566512"/>
              <a:chExt cx="4257148" cy="678149"/>
            </a:xfrm>
          </p:grpSpPr>
          <p:grpSp>
            <p:nvGrpSpPr>
              <p:cNvPr id="36" name="Group 36"/>
              <p:cNvGrpSpPr/>
              <p:nvPr/>
            </p:nvGrpSpPr>
            <p:grpSpPr>
              <a:xfrm>
                <a:off x="6282836" y="1566512"/>
                <a:ext cx="262080" cy="181474"/>
                <a:chOff x="6282836" y="1566512"/>
                <a:chExt cx="262080" cy="181474"/>
              </a:xfrm>
            </p:grpSpPr>
            <p:sp>
              <p:nvSpPr>
                <p:cNvPr id="34" name="Freeform 34"/>
                <p:cNvSpPr/>
                <p:nvPr/>
              </p:nvSpPr>
              <p:spPr>
                <a:xfrm>
                  <a:off x="6386512" y="1624012"/>
                  <a:ext cx="66675" cy="666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6675" h="66675">
                      <a:moveTo>
                        <a:pt x="66675" y="33338"/>
                      </a:moveTo>
                      <a:cubicBezTo>
                        <a:pt x="66675" y="51749"/>
                        <a:pt x="51749" y="66675"/>
                        <a:pt x="33338" y="66675"/>
                      </a:cubicBezTo>
                      <a:cubicBezTo>
                        <a:pt x="14926" y="66675"/>
                        <a:pt x="0" y="51749"/>
                        <a:pt x="0" y="33338"/>
                      </a:cubicBezTo>
                      <a:cubicBezTo>
                        <a:pt x="0" y="14926"/>
                        <a:pt x="14926" y="0"/>
                        <a:pt x="33338" y="0"/>
                      </a:cubicBezTo>
                      <a:cubicBezTo>
                        <a:pt x="51749" y="0"/>
                        <a:pt x="66675" y="14926"/>
                        <a:pt x="66675" y="33338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6282836" y="1566512"/>
                  <a:ext cx="262080" cy="1814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62080" h="181474">
                      <a:moveTo>
                        <a:pt x="137014" y="49166"/>
                      </a:moveTo>
                      <a:cubicBezTo>
                        <a:pt x="113999" y="49166"/>
                        <a:pt x="95342" y="67824"/>
                        <a:pt x="95342" y="90838"/>
                      </a:cubicBezTo>
                      <a:cubicBezTo>
                        <a:pt x="95342" y="113853"/>
                        <a:pt x="113999" y="132510"/>
                        <a:pt x="137014" y="132510"/>
                      </a:cubicBezTo>
                      <a:cubicBezTo>
                        <a:pt x="160028" y="132510"/>
                        <a:pt x="178686" y="113853"/>
                        <a:pt x="178686" y="90838"/>
                      </a:cubicBezTo>
                      <a:cubicBezTo>
                        <a:pt x="178686" y="67824"/>
                        <a:pt x="160028" y="49166"/>
                        <a:pt x="137014" y="49166"/>
                      </a:cubicBezTo>
                      <a:close/>
                      <a:moveTo>
                        <a:pt x="137014" y="115841"/>
                      </a:moveTo>
                      <a:cubicBezTo>
                        <a:pt x="123205" y="115841"/>
                        <a:pt x="112011" y="104647"/>
                        <a:pt x="112011" y="90838"/>
                      </a:cubicBezTo>
                      <a:cubicBezTo>
                        <a:pt x="112011" y="77029"/>
                        <a:pt x="123205" y="65835"/>
                        <a:pt x="137014" y="65835"/>
                      </a:cubicBezTo>
                      <a:cubicBezTo>
                        <a:pt x="150822" y="65835"/>
                        <a:pt x="162017" y="77029"/>
                        <a:pt x="162017" y="90838"/>
                      </a:cubicBezTo>
                      <a:cubicBezTo>
                        <a:pt x="162017" y="104647"/>
                        <a:pt x="150822" y="115841"/>
                        <a:pt x="137014" y="115841"/>
                      </a:cubicBezTo>
                      <a:close/>
                      <a:moveTo>
                        <a:pt x="213804" y="123280"/>
                      </a:moveTo>
                      <a:cubicBezTo>
                        <a:pt x="210224" y="131745"/>
                        <a:pt x="205267" y="139560"/>
                        <a:pt x="199136" y="146408"/>
                      </a:cubicBezTo>
                      <a:cubicBezTo>
                        <a:pt x="196047" y="149750"/>
                        <a:pt x="190848" y="149996"/>
                        <a:pt x="187457" y="146961"/>
                      </a:cubicBezTo>
                      <a:cubicBezTo>
                        <a:pt x="184065" y="143925"/>
                        <a:pt x="183737" y="138731"/>
                        <a:pt x="186718" y="135292"/>
                      </a:cubicBezTo>
                      <a:cubicBezTo>
                        <a:pt x="209377" y="109991"/>
                        <a:pt x="209377" y="71695"/>
                        <a:pt x="186718" y="46395"/>
                      </a:cubicBezTo>
                      <a:cubicBezTo>
                        <a:pt x="184675" y="44185"/>
                        <a:pt x="183983" y="41046"/>
                        <a:pt x="184906" y="38182"/>
                      </a:cubicBezTo>
                      <a:cubicBezTo>
                        <a:pt x="185829" y="35318"/>
                        <a:pt x="188224" y="33174"/>
                        <a:pt x="191173" y="32572"/>
                      </a:cubicBezTo>
                      <a:cubicBezTo>
                        <a:pt x="194121" y="31971"/>
                        <a:pt x="197165" y="33006"/>
                        <a:pt x="199136" y="35279"/>
                      </a:cubicBezTo>
                      <a:cubicBezTo>
                        <a:pt x="220616" y="59315"/>
                        <a:pt x="226327" y="93576"/>
                        <a:pt x="213804" y="123280"/>
                      </a:cubicBezTo>
                      <a:close/>
                      <a:moveTo>
                        <a:pt x="75548" y="64887"/>
                      </a:moveTo>
                      <a:cubicBezTo>
                        <a:pt x="65510" y="88649"/>
                        <a:pt x="70078" y="116068"/>
                        <a:pt x="87278" y="135292"/>
                      </a:cubicBezTo>
                      <a:cubicBezTo>
                        <a:pt x="90259" y="138731"/>
                        <a:pt x="89931" y="143925"/>
                        <a:pt x="86539" y="146961"/>
                      </a:cubicBezTo>
                      <a:cubicBezTo>
                        <a:pt x="83148" y="149996"/>
                        <a:pt x="77949" y="149750"/>
                        <a:pt x="74860" y="146408"/>
                      </a:cubicBezTo>
                      <a:cubicBezTo>
                        <a:pt x="46527" y="114783"/>
                        <a:pt x="46527" y="66904"/>
                        <a:pt x="74860" y="35279"/>
                      </a:cubicBezTo>
                      <a:cubicBezTo>
                        <a:pt x="77930" y="31841"/>
                        <a:pt x="83205" y="31543"/>
                        <a:pt x="86643" y="34612"/>
                      </a:cubicBezTo>
                      <a:cubicBezTo>
                        <a:pt x="90081" y="37682"/>
                        <a:pt x="90379" y="42957"/>
                        <a:pt x="87310" y="46395"/>
                      </a:cubicBezTo>
                      <a:cubicBezTo>
                        <a:pt x="82392" y="51866"/>
                        <a:pt x="78418" y="58115"/>
                        <a:pt x="75548" y="64887"/>
                      </a:cubicBezTo>
                      <a:close/>
                      <a:moveTo>
                        <a:pt x="262029" y="90838"/>
                      </a:moveTo>
                      <a:cubicBezTo>
                        <a:pt x="262080" y="123569"/>
                        <a:pt x="249247" y="155004"/>
                        <a:pt x="226306" y="178349"/>
                      </a:cubicBezTo>
                      <a:cubicBezTo>
                        <a:pt x="224240" y="180558"/>
                        <a:pt x="221139" y="181474"/>
                        <a:pt x="218204" y="180743"/>
                      </a:cubicBezTo>
                      <a:cubicBezTo>
                        <a:pt x="215269" y="180012"/>
                        <a:pt x="212961" y="177748"/>
                        <a:pt x="212173" y="174828"/>
                      </a:cubicBezTo>
                      <a:cubicBezTo>
                        <a:pt x="211385" y="171908"/>
                        <a:pt x="212240" y="168790"/>
                        <a:pt x="214409" y="166681"/>
                      </a:cubicBezTo>
                      <a:cubicBezTo>
                        <a:pt x="255733" y="124579"/>
                        <a:pt x="255733" y="57139"/>
                        <a:pt x="214409" y="15037"/>
                      </a:cubicBezTo>
                      <a:cubicBezTo>
                        <a:pt x="211175" y="11752"/>
                        <a:pt x="211217" y="6467"/>
                        <a:pt x="214502" y="3234"/>
                      </a:cubicBezTo>
                      <a:cubicBezTo>
                        <a:pt x="217788" y="0"/>
                        <a:pt x="223072" y="42"/>
                        <a:pt x="226306" y="3327"/>
                      </a:cubicBezTo>
                      <a:cubicBezTo>
                        <a:pt x="249247" y="26672"/>
                        <a:pt x="262080" y="58108"/>
                        <a:pt x="262029" y="90838"/>
                      </a:cubicBezTo>
                      <a:close/>
                      <a:moveTo>
                        <a:pt x="59619" y="166660"/>
                      </a:moveTo>
                      <a:cubicBezTo>
                        <a:pt x="61707" y="168785"/>
                        <a:pt x="62502" y="171863"/>
                        <a:pt x="61706" y="174734"/>
                      </a:cubicBezTo>
                      <a:cubicBezTo>
                        <a:pt x="60909" y="177605"/>
                        <a:pt x="58642" y="179833"/>
                        <a:pt x="55757" y="180579"/>
                      </a:cubicBezTo>
                      <a:cubicBezTo>
                        <a:pt x="52872" y="181324"/>
                        <a:pt x="49809" y="180474"/>
                        <a:pt x="47721" y="178349"/>
                      </a:cubicBezTo>
                      <a:cubicBezTo>
                        <a:pt x="0" y="129767"/>
                        <a:pt x="0" y="51909"/>
                        <a:pt x="47721" y="3327"/>
                      </a:cubicBezTo>
                      <a:cubicBezTo>
                        <a:pt x="49787" y="1118"/>
                        <a:pt x="52888" y="202"/>
                        <a:pt x="55823" y="933"/>
                      </a:cubicBezTo>
                      <a:cubicBezTo>
                        <a:pt x="58758" y="1665"/>
                        <a:pt x="61066" y="3928"/>
                        <a:pt x="61855" y="6849"/>
                      </a:cubicBezTo>
                      <a:cubicBezTo>
                        <a:pt x="62643" y="9769"/>
                        <a:pt x="61787" y="12887"/>
                        <a:pt x="59619" y="14995"/>
                      </a:cubicBezTo>
                      <a:cubicBezTo>
                        <a:pt x="18294" y="57098"/>
                        <a:pt x="18294" y="124537"/>
                        <a:pt x="59619" y="166639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37" name="TextBox 37"/>
              <p:cNvSpPr txBox="1"/>
              <p:nvPr/>
            </p:nvSpPr>
            <p:spPr>
              <a:xfrm>
                <a:off x="6661404" y="1594485"/>
                <a:ext cx="127587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kube-apiserver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662166" y="1829752"/>
                <a:ext cx="3877818" cy="414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集群前端，暴露 Kubernetes HTTP API；校验、准入后再持久化。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唯一直接读写 etcd 的组件；可水平扩展（多实例 + 负载均衡）。</a:t>
                </a:r>
              </a:p>
            </p:txBody>
          </p:sp>
        </p:grpSp>
        <p:sp>
          <p:nvSpPr>
            <p:cNvPr id="40" name="Line 40"/>
            <p:cNvSpPr/>
            <p:nvPr/>
          </p:nvSpPr>
          <p:spPr>
            <a:xfrm>
              <a:off x="6286500" y="23431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46" name="Group 46"/>
            <p:cNvGrpSpPr/>
            <p:nvPr/>
          </p:nvGrpSpPr>
          <p:grpSpPr>
            <a:xfrm>
              <a:off x="6319838" y="2501503"/>
              <a:ext cx="4353496" cy="695658"/>
              <a:chOff x="6319838" y="2501503"/>
              <a:chExt cx="4353496" cy="695658"/>
            </a:xfrm>
          </p:grpSpPr>
          <p:grpSp>
            <p:nvGrpSpPr>
              <p:cNvPr id="43" name="Group 43"/>
              <p:cNvGrpSpPr/>
              <p:nvPr/>
            </p:nvGrpSpPr>
            <p:grpSpPr>
              <a:xfrm>
                <a:off x="6319838" y="2501503"/>
                <a:ext cx="200025" cy="216694"/>
                <a:chOff x="6319838" y="2501503"/>
                <a:chExt cx="200025" cy="216694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6328172" y="2509838"/>
                  <a:ext cx="183356" cy="100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356" h="100012">
                      <a:moveTo>
                        <a:pt x="183356" y="50006"/>
                      </a:moveTo>
                      <a:cubicBezTo>
                        <a:pt x="183356" y="77624"/>
                        <a:pt x="142309" y="100012"/>
                        <a:pt x="91678" y="100012"/>
                      </a:cubicBezTo>
                      <a:cubicBezTo>
                        <a:pt x="41047" y="100012"/>
                        <a:pt x="0" y="77624"/>
                        <a:pt x="0" y="50006"/>
                      </a:cubicBezTo>
                      <a:cubicBezTo>
                        <a:pt x="0" y="22388"/>
                        <a:pt x="41047" y="0"/>
                        <a:pt x="91678" y="0"/>
                      </a:cubicBezTo>
                      <a:cubicBezTo>
                        <a:pt x="142309" y="0"/>
                        <a:pt x="183356" y="22388"/>
                        <a:pt x="183356" y="50006"/>
                      </a:cubicBezTo>
                      <a:close/>
                    </a:path>
                  </a:pathLst>
                </a:custGeom>
                <a:solidFill>
                  <a:srgbClr val="A78BFA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6319838" y="2501503"/>
                  <a:ext cx="200025" cy="2166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216694">
                      <a:moveTo>
                        <a:pt x="100012" y="0"/>
                      </a:moveTo>
                      <a:cubicBezTo>
                        <a:pt x="43933" y="0"/>
                        <a:pt x="0" y="25628"/>
                        <a:pt x="0" y="58341"/>
                      </a:cubicBezTo>
                      <a:lnTo>
                        <a:pt x="0" y="158353"/>
                      </a:lnTo>
                      <a:cubicBezTo>
                        <a:pt x="0" y="191066"/>
                        <a:pt x="43933" y="216694"/>
                        <a:pt x="100012" y="216694"/>
                      </a:cubicBezTo>
                      <a:cubicBezTo>
                        <a:pt x="156092" y="216694"/>
                        <a:pt x="200025" y="191066"/>
                        <a:pt x="200025" y="158353"/>
                      </a:cubicBezTo>
                      <a:lnTo>
                        <a:pt x="200025" y="58341"/>
                      </a:lnTo>
                      <a:cubicBezTo>
                        <a:pt x="200025" y="25628"/>
                        <a:pt x="156092" y="0"/>
                        <a:pt x="100012" y="0"/>
                      </a:cubicBezTo>
                      <a:close/>
                      <a:moveTo>
                        <a:pt x="183356" y="108347"/>
                      </a:moveTo>
                      <a:cubicBezTo>
                        <a:pt x="183356" y="118369"/>
                        <a:pt x="175147" y="128589"/>
                        <a:pt x="160843" y="136392"/>
                      </a:cubicBezTo>
                      <a:cubicBezTo>
                        <a:pt x="144737" y="145174"/>
                        <a:pt x="123130" y="150019"/>
                        <a:pt x="100012" y="150019"/>
                      </a:cubicBezTo>
                      <a:cubicBezTo>
                        <a:pt x="76895" y="150019"/>
                        <a:pt x="55288" y="145174"/>
                        <a:pt x="39182" y="136392"/>
                      </a:cubicBezTo>
                      <a:cubicBezTo>
                        <a:pt x="24878" y="128589"/>
                        <a:pt x="16669" y="118369"/>
                        <a:pt x="16669" y="108347"/>
                      </a:cubicBezTo>
                      <a:lnTo>
                        <a:pt x="16669" y="91011"/>
                      </a:lnTo>
                      <a:cubicBezTo>
                        <a:pt x="34442" y="106638"/>
                        <a:pt x="64831" y="116681"/>
                        <a:pt x="100012" y="116681"/>
                      </a:cubicBezTo>
                      <a:cubicBezTo>
                        <a:pt x="135194" y="116681"/>
                        <a:pt x="165583" y="106597"/>
                        <a:pt x="183356" y="91011"/>
                      </a:cubicBezTo>
                      <a:close/>
                      <a:moveTo>
                        <a:pt x="39182" y="30295"/>
                      </a:moveTo>
                      <a:cubicBezTo>
                        <a:pt x="55288" y="21513"/>
                        <a:pt x="76895" y="16669"/>
                        <a:pt x="100012" y="16669"/>
                      </a:cubicBezTo>
                      <a:cubicBezTo>
                        <a:pt x="123130" y="16669"/>
                        <a:pt x="144737" y="21513"/>
                        <a:pt x="160843" y="30295"/>
                      </a:cubicBezTo>
                      <a:cubicBezTo>
                        <a:pt x="175147" y="38099"/>
                        <a:pt x="183356" y="48319"/>
                        <a:pt x="183356" y="58341"/>
                      </a:cubicBezTo>
                      <a:cubicBezTo>
                        <a:pt x="183356" y="68363"/>
                        <a:pt x="175147" y="78583"/>
                        <a:pt x="160843" y="86386"/>
                      </a:cubicBezTo>
                      <a:cubicBezTo>
                        <a:pt x="144737" y="95168"/>
                        <a:pt x="123130" y="100012"/>
                        <a:pt x="100012" y="100012"/>
                      </a:cubicBezTo>
                      <a:cubicBezTo>
                        <a:pt x="76895" y="100012"/>
                        <a:pt x="55288" y="95168"/>
                        <a:pt x="39182" y="86386"/>
                      </a:cubicBezTo>
                      <a:cubicBezTo>
                        <a:pt x="24878" y="78583"/>
                        <a:pt x="16669" y="68363"/>
                        <a:pt x="16669" y="58341"/>
                      </a:cubicBezTo>
                      <a:cubicBezTo>
                        <a:pt x="16669" y="48319"/>
                        <a:pt x="24878" y="38099"/>
                        <a:pt x="39182" y="30295"/>
                      </a:cubicBezTo>
                      <a:close/>
                      <a:moveTo>
                        <a:pt x="160843" y="186398"/>
                      </a:moveTo>
                      <a:cubicBezTo>
                        <a:pt x="144737" y="195181"/>
                        <a:pt x="123130" y="200025"/>
                        <a:pt x="100012" y="200025"/>
                      </a:cubicBezTo>
                      <a:cubicBezTo>
                        <a:pt x="76895" y="200025"/>
                        <a:pt x="55288" y="195181"/>
                        <a:pt x="39182" y="186398"/>
                      </a:cubicBezTo>
                      <a:cubicBezTo>
                        <a:pt x="24878" y="178595"/>
                        <a:pt x="16669" y="168375"/>
                        <a:pt x="16669" y="158353"/>
                      </a:cubicBezTo>
                      <a:lnTo>
                        <a:pt x="16669" y="141018"/>
                      </a:lnTo>
                      <a:cubicBezTo>
                        <a:pt x="34442" y="156645"/>
                        <a:pt x="64831" y="166688"/>
                        <a:pt x="100012" y="166688"/>
                      </a:cubicBezTo>
                      <a:cubicBezTo>
                        <a:pt x="135194" y="166688"/>
                        <a:pt x="165583" y="156603"/>
                        <a:pt x="183356" y="141018"/>
                      </a:cubicBezTo>
                      <a:lnTo>
                        <a:pt x="183356" y="158353"/>
                      </a:lnTo>
                      <a:cubicBezTo>
                        <a:pt x="183356" y="168375"/>
                        <a:pt x="175147" y="178595"/>
                        <a:pt x="160843" y="186398"/>
                      </a:cubicBezTo>
                      <a:close/>
                    </a:path>
                  </a:pathLst>
                </a:custGeom>
                <a:solidFill>
                  <a:srgbClr val="A78BFA"/>
                </a:solidFill>
                <a:ln>
                  <a:noFill/>
                </a:ln>
              </p:spPr>
            </p:sp>
          </p:grpSp>
          <p:sp>
            <p:nvSpPr>
              <p:cNvPr id="44" name="TextBox 44"/>
              <p:cNvSpPr txBox="1"/>
              <p:nvPr/>
            </p:nvSpPr>
            <p:spPr>
              <a:xfrm>
                <a:off x="6661404" y="2546985"/>
                <a:ext cx="38535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A78BFA"/>
                    </a:solidFill>
                    <a:latin typeface="Consolas"/>
                    <a:ea typeface="Consolas"/>
                    <a:cs typeface="Consolas"/>
                  </a:rPr>
                  <a:t>etcd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6662166" y="2782252"/>
                <a:ext cx="4011168" cy="414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分布式、一致、高可用的 KV 存储，保存全部集群状态。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Raft 共识，奇数成员（3 或 5）；丢 etcd 即丢集群，备份是命脉。</a:t>
                </a:r>
              </a:p>
            </p:txBody>
          </p:sp>
        </p:grpSp>
        <p:sp>
          <p:nvSpPr>
            <p:cNvPr id="47" name="Line 47"/>
            <p:cNvSpPr/>
            <p:nvPr/>
          </p:nvSpPr>
          <p:spPr>
            <a:xfrm>
              <a:off x="6286500" y="32956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53" name="Group 53"/>
            <p:cNvGrpSpPr/>
            <p:nvPr/>
          </p:nvGrpSpPr>
          <p:grpSpPr>
            <a:xfrm>
              <a:off x="6299951" y="3443925"/>
              <a:ext cx="3613288" cy="705736"/>
              <a:chOff x="6299951" y="3443925"/>
              <a:chExt cx="3613288" cy="705736"/>
            </a:xfrm>
          </p:grpSpPr>
          <p:grpSp>
            <p:nvGrpSpPr>
              <p:cNvPr id="50" name="Group 50"/>
              <p:cNvGrpSpPr/>
              <p:nvPr/>
            </p:nvGrpSpPr>
            <p:grpSpPr>
              <a:xfrm>
                <a:off x="6299951" y="3443925"/>
                <a:ext cx="241647" cy="239974"/>
                <a:chOff x="6299951" y="3443925"/>
                <a:chExt cx="241647" cy="239974"/>
              </a:xfrm>
            </p:grpSpPr>
            <p:sp>
              <p:nvSpPr>
                <p:cNvPr id="48" name="Freeform 48"/>
                <p:cNvSpPr/>
                <p:nvPr/>
              </p:nvSpPr>
              <p:spPr>
                <a:xfrm>
                  <a:off x="6369844" y="3512344"/>
                  <a:ext cx="100012" cy="100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0012" h="100012">
                      <a:moveTo>
                        <a:pt x="100012" y="50006"/>
                      </a:moveTo>
                      <a:cubicBezTo>
                        <a:pt x="100012" y="77624"/>
                        <a:pt x="77624" y="100012"/>
                        <a:pt x="50006" y="100012"/>
                      </a:cubicBezTo>
                      <a:cubicBezTo>
                        <a:pt x="22389" y="100012"/>
                        <a:pt x="0" y="77624"/>
                        <a:pt x="0" y="50006"/>
                      </a:cubicBezTo>
                      <a:cubicBezTo>
                        <a:pt x="0" y="22389"/>
                        <a:pt x="22389" y="0"/>
                        <a:pt x="50006" y="0"/>
                      </a:cubicBezTo>
                      <a:cubicBezTo>
                        <a:pt x="77624" y="0"/>
                        <a:pt x="100012" y="22389"/>
                        <a:pt x="100012" y="50006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49" name="Freeform 49"/>
                <p:cNvSpPr/>
                <p:nvPr/>
              </p:nvSpPr>
              <p:spPr>
                <a:xfrm>
                  <a:off x="6299951" y="3443925"/>
                  <a:ext cx="241647" cy="23997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647" h="239974">
                      <a:moveTo>
                        <a:pt x="217692" y="71711"/>
                      </a:moveTo>
                      <a:cubicBezTo>
                        <a:pt x="241647" y="121810"/>
                        <a:pt x="223887" y="181910"/>
                        <a:pt x="176549" y="210942"/>
                      </a:cubicBezTo>
                      <a:cubicBezTo>
                        <a:pt x="129211" y="239974"/>
                        <a:pt x="67591" y="228558"/>
                        <a:pt x="33796" y="184494"/>
                      </a:cubicBezTo>
                      <a:cubicBezTo>
                        <a:pt x="0" y="140431"/>
                        <a:pt x="4949" y="77958"/>
                        <a:pt x="45260" y="39765"/>
                      </a:cubicBezTo>
                      <a:cubicBezTo>
                        <a:pt x="85572" y="1572"/>
                        <a:pt x="148221" y="0"/>
                        <a:pt x="190397" y="36123"/>
                      </a:cubicBezTo>
                      <a:lnTo>
                        <a:pt x="214015" y="12495"/>
                      </a:lnTo>
                      <a:cubicBezTo>
                        <a:pt x="217271" y="9239"/>
                        <a:pt x="222551" y="9239"/>
                        <a:pt x="225808" y="12495"/>
                      </a:cubicBezTo>
                      <a:cubicBezTo>
                        <a:pt x="229065" y="15752"/>
                        <a:pt x="229065" y="21032"/>
                        <a:pt x="225808" y="24288"/>
                      </a:cubicBezTo>
                      <a:lnTo>
                        <a:pt x="125796" y="124301"/>
                      </a:lnTo>
                      <a:cubicBezTo>
                        <a:pt x="122539" y="127557"/>
                        <a:pt x="117259" y="127557"/>
                        <a:pt x="114002" y="124301"/>
                      </a:cubicBezTo>
                      <a:cubicBezTo>
                        <a:pt x="110746" y="121044"/>
                        <a:pt x="110746" y="115764"/>
                        <a:pt x="114002" y="112508"/>
                      </a:cubicBezTo>
                      <a:lnTo>
                        <a:pt x="142881" y="83629"/>
                      </a:lnTo>
                      <a:cubicBezTo>
                        <a:pt x="126769" y="72973"/>
                        <a:pt x="105445" y="74787"/>
                        <a:pt x="91364" y="88012"/>
                      </a:cubicBezTo>
                      <a:cubicBezTo>
                        <a:pt x="77284" y="101237"/>
                        <a:pt x="74138" y="122405"/>
                        <a:pt x="83764" y="139153"/>
                      </a:cubicBezTo>
                      <a:cubicBezTo>
                        <a:pt x="93391" y="155901"/>
                        <a:pt x="113265" y="163838"/>
                        <a:pt x="131780" y="158327"/>
                      </a:cubicBezTo>
                      <a:cubicBezTo>
                        <a:pt x="150295" y="152817"/>
                        <a:pt x="162596" y="135305"/>
                        <a:pt x="161498" y="116018"/>
                      </a:cubicBezTo>
                      <a:cubicBezTo>
                        <a:pt x="161239" y="111415"/>
                        <a:pt x="164761" y="107474"/>
                        <a:pt x="169363" y="107215"/>
                      </a:cubicBezTo>
                      <a:cubicBezTo>
                        <a:pt x="173966" y="106956"/>
                        <a:pt x="177908" y="110478"/>
                        <a:pt x="178167" y="115081"/>
                      </a:cubicBezTo>
                      <a:cubicBezTo>
                        <a:pt x="179732" y="142397"/>
                        <a:pt x="162104" y="167131"/>
                        <a:pt x="135772" y="174564"/>
                      </a:cubicBezTo>
                      <a:cubicBezTo>
                        <a:pt x="109441" y="181998"/>
                        <a:pt x="81481" y="170134"/>
                        <a:pt x="68530" y="146033"/>
                      </a:cubicBezTo>
                      <a:cubicBezTo>
                        <a:pt x="55580" y="121931"/>
                        <a:pt x="61118" y="92067"/>
                        <a:pt x="81850" y="74212"/>
                      </a:cubicBezTo>
                      <a:cubicBezTo>
                        <a:pt x="102582" y="56357"/>
                        <a:pt x="132936" y="55309"/>
                        <a:pt x="154851" y="71690"/>
                      </a:cubicBezTo>
                      <a:lnTo>
                        <a:pt x="178552" y="47989"/>
                      </a:lnTo>
                      <a:cubicBezTo>
                        <a:pt x="142584" y="18127"/>
                        <a:pt x="89895" y="20159"/>
                        <a:pt x="56335" y="52703"/>
                      </a:cubicBezTo>
                      <a:cubicBezTo>
                        <a:pt x="22774" y="85247"/>
                        <a:pt x="19122" y="137849"/>
                        <a:pt x="47865" y="174718"/>
                      </a:cubicBezTo>
                      <a:cubicBezTo>
                        <a:pt x="76607" y="211587"/>
                        <a:pt x="128510" y="220879"/>
                        <a:pt x="168258" y="196273"/>
                      </a:cubicBezTo>
                      <a:cubicBezTo>
                        <a:pt x="208007" y="171667"/>
                        <a:pt x="222833" y="121066"/>
                        <a:pt x="202649" y="78899"/>
                      </a:cubicBezTo>
                      <a:cubicBezTo>
                        <a:pt x="200664" y="74745"/>
                        <a:pt x="202422" y="69768"/>
                        <a:pt x="206576" y="67783"/>
                      </a:cubicBezTo>
                      <a:cubicBezTo>
                        <a:pt x="210731" y="65798"/>
                        <a:pt x="215707" y="67557"/>
                        <a:pt x="217692" y="71711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51" name="TextBox 51"/>
              <p:cNvSpPr txBox="1"/>
              <p:nvPr/>
            </p:nvSpPr>
            <p:spPr>
              <a:xfrm>
                <a:off x="6661404" y="3499485"/>
                <a:ext cx="1275870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kube-scheduler</a:t>
                </a:r>
              </a:p>
            </p:txBody>
          </p:sp>
          <p:sp>
            <p:nvSpPr>
              <p:cNvPr id="52" name="TextBox 52"/>
              <p:cNvSpPr txBox="1"/>
              <p:nvPr/>
            </p:nvSpPr>
            <p:spPr>
              <a:xfrm>
                <a:off x="6662166" y="3734752"/>
                <a:ext cx="3251073" cy="414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监听还没有 nodeName 的 Pod，为它挑一个节点。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只把绑定决定写回 API server，从不直接和节点对话。</a:t>
                </a:r>
              </a:p>
            </p:txBody>
          </p:sp>
        </p:grpSp>
        <p:sp>
          <p:nvSpPr>
            <p:cNvPr id="54" name="Line 54"/>
            <p:cNvSpPr/>
            <p:nvPr/>
          </p:nvSpPr>
          <p:spPr>
            <a:xfrm>
              <a:off x="6286500" y="42481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60" name="Group 60"/>
            <p:cNvGrpSpPr/>
            <p:nvPr/>
          </p:nvGrpSpPr>
          <p:grpSpPr>
            <a:xfrm>
              <a:off x="6319838" y="4407029"/>
              <a:ext cx="4280154" cy="695132"/>
              <a:chOff x="6319838" y="4407029"/>
              <a:chExt cx="4280154" cy="695132"/>
            </a:xfrm>
          </p:grpSpPr>
          <p:grpSp>
            <p:nvGrpSpPr>
              <p:cNvPr id="57" name="Group 57"/>
              <p:cNvGrpSpPr/>
              <p:nvPr/>
            </p:nvGrpSpPr>
            <p:grpSpPr>
              <a:xfrm>
                <a:off x="6319838" y="4407029"/>
                <a:ext cx="200025" cy="205880"/>
                <a:chOff x="6319838" y="4407029"/>
                <a:chExt cx="200025" cy="205880"/>
              </a:xfrm>
            </p:grpSpPr>
            <p:sp>
              <p:nvSpPr>
                <p:cNvPr id="55" name="Freeform 55"/>
                <p:cNvSpPr/>
                <p:nvPr/>
              </p:nvSpPr>
              <p:spPr>
                <a:xfrm>
                  <a:off x="6328172" y="4423172"/>
                  <a:ext cx="183356" cy="183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356" h="183356">
                      <a:moveTo>
                        <a:pt x="183356" y="91678"/>
                      </a:moveTo>
                      <a:cubicBezTo>
                        <a:pt x="183356" y="142311"/>
                        <a:pt x="142311" y="183356"/>
                        <a:pt x="91678" y="183356"/>
                      </a:cubicBezTo>
                      <a:cubicBezTo>
                        <a:pt x="41046" y="183356"/>
                        <a:pt x="0" y="142311"/>
                        <a:pt x="0" y="91678"/>
                      </a:cubicBezTo>
                      <a:cubicBezTo>
                        <a:pt x="0" y="41046"/>
                        <a:pt x="41046" y="0"/>
                        <a:pt x="91678" y="0"/>
                      </a:cubicBezTo>
                      <a:cubicBezTo>
                        <a:pt x="142311" y="0"/>
                        <a:pt x="183356" y="41046"/>
                        <a:pt x="183356" y="91678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56" name="Freeform 56"/>
                <p:cNvSpPr/>
                <p:nvPr/>
              </p:nvSpPr>
              <p:spPr>
                <a:xfrm>
                  <a:off x="6319838" y="4407029"/>
                  <a:ext cx="200025" cy="2058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205880">
                      <a:moveTo>
                        <a:pt x="200025" y="24478"/>
                      </a:moveTo>
                      <a:lnTo>
                        <a:pt x="200025" y="74484"/>
                      </a:lnTo>
                      <a:cubicBezTo>
                        <a:pt x="200025" y="79087"/>
                        <a:pt x="196294" y="82818"/>
                        <a:pt x="191691" y="82818"/>
                      </a:cubicBezTo>
                      <a:lnTo>
                        <a:pt x="141684" y="82818"/>
                      </a:lnTo>
                      <a:cubicBezTo>
                        <a:pt x="137081" y="82818"/>
                        <a:pt x="133350" y="79087"/>
                        <a:pt x="133350" y="74484"/>
                      </a:cubicBezTo>
                      <a:cubicBezTo>
                        <a:pt x="133350" y="69881"/>
                        <a:pt x="137081" y="66149"/>
                        <a:pt x="141684" y="66149"/>
                      </a:cubicBezTo>
                      <a:lnTo>
                        <a:pt x="171574" y="66149"/>
                      </a:lnTo>
                      <a:lnTo>
                        <a:pt x="156332" y="50908"/>
                      </a:lnTo>
                      <a:cubicBezTo>
                        <a:pt x="140842" y="35348"/>
                        <a:pt x="119812" y="26569"/>
                        <a:pt x="97856" y="26499"/>
                      </a:cubicBezTo>
                      <a:lnTo>
                        <a:pt x="97387" y="26499"/>
                      </a:lnTo>
                      <a:cubicBezTo>
                        <a:pt x="75615" y="26448"/>
                        <a:pt x="54699" y="34969"/>
                        <a:pt x="39161" y="50220"/>
                      </a:cubicBezTo>
                      <a:cubicBezTo>
                        <a:pt x="35851" y="53311"/>
                        <a:pt x="30678" y="53192"/>
                        <a:pt x="27513" y="49953"/>
                      </a:cubicBezTo>
                      <a:cubicBezTo>
                        <a:pt x="24348" y="46714"/>
                        <a:pt x="24348" y="41541"/>
                        <a:pt x="27514" y="38302"/>
                      </a:cubicBezTo>
                      <a:cubicBezTo>
                        <a:pt x="66703" y="0"/>
                        <a:pt x="129418" y="367"/>
                        <a:pt x="168156" y="39125"/>
                      </a:cubicBezTo>
                      <a:lnTo>
                        <a:pt x="183356" y="54367"/>
                      </a:lnTo>
                      <a:lnTo>
                        <a:pt x="183356" y="24478"/>
                      </a:lnTo>
                      <a:cubicBezTo>
                        <a:pt x="183356" y="19875"/>
                        <a:pt x="187088" y="16143"/>
                        <a:pt x="191691" y="16143"/>
                      </a:cubicBezTo>
                      <a:cubicBezTo>
                        <a:pt x="196294" y="16143"/>
                        <a:pt x="200025" y="19875"/>
                        <a:pt x="200025" y="24478"/>
                      </a:cubicBezTo>
                      <a:close/>
                      <a:moveTo>
                        <a:pt x="160864" y="165422"/>
                      </a:moveTo>
                      <a:cubicBezTo>
                        <a:pt x="128209" y="197320"/>
                        <a:pt x="75971" y="197013"/>
                        <a:pt x="43693" y="164735"/>
                      </a:cubicBezTo>
                      <a:lnTo>
                        <a:pt x="28451" y="149493"/>
                      </a:lnTo>
                      <a:lnTo>
                        <a:pt x="58341" y="149493"/>
                      </a:lnTo>
                      <a:cubicBezTo>
                        <a:pt x="62944" y="149493"/>
                        <a:pt x="66675" y="145762"/>
                        <a:pt x="66675" y="141159"/>
                      </a:cubicBezTo>
                      <a:cubicBezTo>
                        <a:pt x="66675" y="136556"/>
                        <a:pt x="62944" y="132824"/>
                        <a:pt x="58341" y="132824"/>
                      </a:cubicBezTo>
                      <a:lnTo>
                        <a:pt x="8334" y="132824"/>
                      </a:lnTo>
                      <a:cubicBezTo>
                        <a:pt x="3731" y="132824"/>
                        <a:pt x="0" y="136556"/>
                        <a:pt x="0" y="141159"/>
                      </a:cubicBezTo>
                      <a:lnTo>
                        <a:pt x="0" y="191165"/>
                      </a:lnTo>
                      <a:cubicBezTo>
                        <a:pt x="0" y="195768"/>
                        <a:pt x="3731" y="199499"/>
                        <a:pt x="8334" y="199499"/>
                      </a:cubicBezTo>
                      <a:cubicBezTo>
                        <a:pt x="12937" y="199499"/>
                        <a:pt x="16669" y="195768"/>
                        <a:pt x="16669" y="191165"/>
                      </a:cubicBezTo>
                      <a:lnTo>
                        <a:pt x="16669" y="161276"/>
                      </a:lnTo>
                      <a:lnTo>
                        <a:pt x="31910" y="176517"/>
                      </a:lnTo>
                      <a:cubicBezTo>
                        <a:pt x="50498" y="195199"/>
                        <a:pt x="75743" y="205736"/>
                        <a:pt x="102096" y="205813"/>
                      </a:cubicBezTo>
                      <a:lnTo>
                        <a:pt x="102648" y="205813"/>
                      </a:lnTo>
                      <a:cubicBezTo>
                        <a:pt x="128777" y="205880"/>
                        <a:pt x="153881" y="195651"/>
                        <a:pt x="172522" y="177340"/>
                      </a:cubicBezTo>
                      <a:cubicBezTo>
                        <a:pt x="175687" y="174102"/>
                        <a:pt x="175687" y="168928"/>
                        <a:pt x="172522" y="165689"/>
                      </a:cubicBezTo>
                      <a:cubicBezTo>
                        <a:pt x="169357" y="162451"/>
                        <a:pt x="164185" y="162332"/>
                        <a:pt x="160874" y="165422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58" name="TextBox 58"/>
              <p:cNvSpPr txBox="1"/>
              <p:nvPr/>
            </p:nvSpPr>
            <p:spPr>
              <a:xfrm>
                <a:off x="6661404" y="4451985"/>
                <a:ext cx="210701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kube-controller-manager</a:t>
                </a:r>
              </a:p>
            </p:txBody>
          </p:sp>
          <p:sp>
            <p:nvSpPr>
              <p:cNvPr id="59" name="TextBox 59"/>
              <p:cNvSpPr txBox="1"/>
              <p:nvPr/>
            </p:nvSpPr>
            <p:spPr>
              <a:xfrm>
                <a:off x="6662166" y="4687252"/>
                <a:ext cx="3937826" cy="414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一个二进制、多个逻辑控制器，各自跑 watch → diff → act 循环。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Leader 选举保证高可用：同一时刻只有一个副本活跃。</a:t>
                </a:r>
              </a:p>
            </p:txBody>
          </p:sp>
        </p:grpSp>
        <p:sp>
          <p:nvSpPr>
            <p:cNvPr id="61" name="Line 61"/>
            <p:cNvSpPr/>
            <p:nvPr/>
          </p:nvSpPr>
          <p:spPr>
            <a:xfrm>
              <a:off x="6286500" y="52006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67" name="Group 67"/>
            <p:cNvGrpSpPr/>
            <p:nvPr/>
          </p:nvGrpSpPr>
          <p:grpSpPr>
            <a:xfrm>
              <a:off x="6290851" y="5375672"/>
              <a:ext cx="4115783" cy="678989"/>
              <a:chOff x="6290851" y="5375672"/>
              <a:chExt cx="4115783" cy="678989"/>
            </a:xfrm>
          </p:grpSpPr>
          <p:grpSp>
            <p:nvGrpSpPr>
              <p:cNvPr id="64" name="Group 64"/>
              <p:cNvGrpSpPr/>
              <p:nvPr/>
            </p:nvGrpSpPr>
            <p:grpSpPr>
              <a:xfrm>
                <a:off x="6290851" y="5375672"/>
                <a:ext cx="254014" cy="183356"/>
                <a:chOff x="6290851" y="5375672"/>
                <a:chExt cx="254014" cy="183356"/>
              </a:xfrm>
            </p:grpSpPr>
            <p:sp>
              <p:nvSpPr>
                <p:cNvPr id="62" name="Freeform 62"/>
                <p:cNvSpPr/>
                <p:nvPr/>
              </p:nvSpPr>
              <p:spPr>
                <a:xfrm>
                  <a:off x="6299177" y="5377949"/>
                  <a:ext cx="237354" cy="17274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7354" h="172745">
                      <a:moveTo>
                        <a:pt x="237354" y="89401"/>
                      </a:moveTo>
                      <a:cubicBezTo>
                        <a:pt x="237354" y="135431"/>
                        <a:pt x="200040" y="172745"/>
                        <a:pt x="154010" y="172745"/>
                      </a:cubicBezTo>
                      <a:lnTo>
                        <a:pt x="62332" y="172745"/>
                      </a:lnTo>
                      <a:cubicBezTo>
                        <a:pt x="39751" y="172717"/>
                        <a:pt x="19214" y="159661"/>
                        <a:pt x="9607" y="139226"/>
                      </a:cubicBezTo>
                      <a:cubicBezTo>
                        <a:pt x="0" y="118790"/>
                        <a:pt x="3048" y="94646"/>
                        <a:pt x="17433" y="77240"/>
                      </a:cubicBezTo>
                      <a:cubicBezTo>
                        <a:pt x="31817" y="59834"/>
                        <a:pt x="54955" y="52291"/>
                        <a:pt x="76834" y="57876"/>
                      </a:cubicBezTo>
                      <a:lnTo>
                        <a:pt x="76834" y="57981"/>
                      </a:lnTo>
                      <a:cubicBezTo>
                        <a:pt x="91875" y="21088"/>
                        <a:pt x="130922" y="0"/>
                        <a:pt x="170020" y="7653"/>
                      </a:cubicBezTo>
                      <a:cubicBezTo>
                        <a:pt x="209119" y="15306"/>
                        <a:pt x="237333" y="49561"/>
                        <a:pt x="237354" y="89401"/>
                      </a:cubicBezTo>
                      <a:close/>
                    </a:path>
                  </a:pathLst>
                </a:custGeom>
                <a:solidFill>
                  <a:srgbClr val="8FA0B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63" name="Freeform 63"/>
                <p:cNvSpPr/>
                <p:nvPr/>
              </p:nvSpPr>
              <p:spPr>
                <a:xfrm>
                  <a:off x="6290851" y="5375672"/>
                  <a:ext cx="254014" cy="183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4014" h="183356">
                      <a:moveTo>
                        <a:pt x="162336" y="0"/>
                      </a:moveTo>
                      <a:cubicBezTo>
                        <a:pt x="127612" y="27"/>
                        <a:pt x="95876" y="19650"/>
                        <a:pt x="80337" y="50704"/>
                      </a:cubicBezTo>
                      <a:cubicBezTo>
                        <a:pt x="55630" y="47101"/>
                        <a:pt x="30981" y="57603"/>
                        <a:pt x="16465" y="77918"/>
                      </a:cubicBezTo>
                      <a:cubicBezTo>
                        <a:pt x="1950" y="98232"/>
                        <a:pt x="0" y="124954"/>
                        <a:pt x="11413" y="147160"/>
                      </a:cubicBezTo>
                      <a:cubicBezTo>
                        <a:pt x="22827" y="169367"/>
                        <a:pt x="45691" y="183335"/>
                        <a:pt x="70658" y="183356"/>
                      </a:cubicBezTo>
                      <a:lnTo>
                        <a:pt x="162336" y="183356"/>
                      </a:lnTo>
                      <a:cubicBezTo>
                        <a:pt x="212969" y="183356"/>
                        <a:pt x="254014" y="142311"/>
                        <a:pt x="254014" y="91678"/>
                      </a:cubicBezTo>
                      <a:cubicBezTo>
                        <a:pt x="254014" y="41046"/>
                        <a:pt x="212969" y="0"/>
                        <a:pt x="162336" y="0"/>
                      </a:cubicBezTo>
                      <a:close/>
                      <a:moveTo>
                        <a:pt x="162336" y="166688"/>
                      </a:moveTo>
                      <a:lnTo>
                        <a:pt x="70658" y="166688"/>
                      </a:lnTo>
                      <a:cubicBezTo>
                        <a:pt x="43041" y="166688"/>
                        <a:pt x="20652" y="144299"/>
                        <a:pt x="20652" y="116681"/>
                      </a:cubicBezTo>
                      <a:cubicBezTo>
                        <a:pt x="20652" y="89064"/>
                        <a:pt x="43041" y="66675"/>
                        <a:pt x="70658" y="66675"/>
                      </a:cubicBezTo>
                      <a:cubicBezTo>
                        <a:pt x="71804" y="66675"/>
                        <a:pt x="72950" y="66675"/>
                        <a:pt x="74086" y="66790"/>
                      </a:cubicBezTo>
                      <a:cubicBezTo>
                        <a:pt x="71807" y="74889"/>
                        <a:pt x="70653" y="83264"/>
                        <a:pt x="70658" y="91678"/>
                      </a:cubicBezTo>
                      <a:cubicBezTo>
                        <a:pt x="70658" y="96281"/>
                        <a:pt x="74390" y="100012"/>
                        <a:pt x="78993" y="100012"/>
                      </a:cubicBezTo>
                      <a:cubicBezTo>
                        <a:pt x="83596" y="100012"/>
                        <a:pt x="87327" y="96281"/>
                        <a:pt x="87327" y="91678"/>
                      </a:cubicBezTo>
                      <a:cubicBezTo>
                        <a:pt x="87327" y="50252"/>
                        <a:pt x="120910" y="16669"/>
                        <a:pt x="162336" y="16669"/>
                      </a:cubicBezTo>
                      <a:cubicBezTo>
                        <a:pt x="203763" y="16669"/>
                        <a:pt x="237346" y="50252"/>
                        <a:pt x="237346" y="91678"/>
                      </a:cubicBezTo>
                      <a:cubicBezTo>
                        <a:pt x="237346" y="133105"/>
                        <a:pt x="203763" y="166688"/>
                        <a:pt x="162336" y="166688"/>
                      </a:cubicBezTo>
                      <a:close/>
                    </a:path>
                  </a:pathLst>
                </a:custGeom>
                <a:solidFill>
                  <a:srgbClr val="8FA0B8"/>
                </a:solidFill>
                <a:ln>
                  <a:noFill/>
                </a:ln>
              </p:spPr>
            </p:sp>
          </p:grpSp>
          <p:sp>
            <p:nvSpPr>
              <p:cNvPr id="65" name="TextBox 65"/>
              <p:cNvSpPr txBox="1"/>
              <p:nvPr/>
            </p:nvSpPr>
            <p:spPr>
              <a:xfrm>
                <a:off x="6661404" y="5404485"/>
                <a:ext cx="2451103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200" b="1" dirty="0">
                    <a:solidFill>
                      <a:srgbClr val="C7D2E3"/>
                    </a:solidFill>
                    <a:latin typeface="Consolas"/>
                    <a:ea typeface="Consolas"/>
                    <a:cs typeface="Consolas"/>
                  </a:rPr>
                  <a:t xml:space="preserve">cloud-controller-manager </a:t>
                </a:r>
                <a:r>
                  <a:rPr lang="zh-CN" sz="900" dirty="0">
                    <a:solidFill>
                      <a:srgbClr val="8FA0B8"/>
                    </a:solidFill>
                    <a:latin typeface="Consolas"/>
                    <a:ea typeface="Microsoft YaHei"/>
                    <a:cs typeface="Consolas"/>
                  </a:rPr>
                  <a:t>可选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6662166" y="5639752"/>
                <a:ext cx="3744468" cy="414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仅云托管集群有；封装厂商逻辑，让核心二进制保持厂商中立。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子控制器：Node / Route / Service（云负载均衡）。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2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2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20"/>
                            </p:stCondLst>
                            <p:childTnLst>
                              <p:par>
                                <p:cTn xmlns:p="http://schemas.openxmlformats.org/presentationml/2006/main" id="14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8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141770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03 · SCHEDULING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04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7031431" cy="663321"/>
            <a:chOff x="557784" y="870585"/>
            <a:chExt cx="7031431" cy="663321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366217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调度：先过滤，再打分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404" y="1299210"/>
              <a:ext cx="702381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kube-scheduler 为每个还没有 nodeName 的 Pod 走一条两阶段流水线，结果只是一条绑定记录。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71500" y="1714500"/>
            <a:ext cx="11049000" cy="800100"/>
            <a:chOff x="571500" y="1714500"/>
            <a:chExt cx="11049000" cy="800100"/>
          </a:xfrm>
        </p:grpSpPr>
        <p:sp>
          <p:nvSpPr>
            <p:cNvPr id="9" name="Freeform 9"/>
            <p:cNvSpPr/>
            <p:nvPr/>
          </p:nvSpPr>
          <p:spPr>
            <a:xfrm>
              <a:off x="571500" y="1714500"/>
              <a:ext cx="4953000" cy="800100"/>
            </a:xfrm>
            <a:prstGeom prst="homePlate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5676900" y="1714500"/>
              <a:ext cx="4953000" cy="800100"/>
            </a:xfrm>
            <a:prstGeom prst="chevron">
              <a:avLst>
                <a:gd name="adj" fmla="val 30000"/>
              </a:avLst>
            </a:prstGeom>
            <a:solidFill>
              <a:srgbClr val="1E1B3A"/>
            </a:solidFill>
            <a:ln w="14288">
              <a:solidFill>
                <a:srgbClr val="A78BFA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10820400" y="1866900"/>
              <a:ext cx="800100" cy="495300"/>
            </a:xfrm>
            <a:prstGeom prst="rightArrow">
              <a:avLst/>
            </a:prstGeom>
            <a:solidFill>
              <a:srgbClr val="38BDF8"/>
            </a:solidFill>
            <a:ln>
              <a:noFill/>
            </a:ln>
          </p:spPr>
        </p:sp>
        <p:sp>
          <p:nvSpPr>
            <p:cNvPr id="12" name="TextBox 12"/>
            <p:cNvSpPr txBox="1"/>
            <p:nvPr/>
          </p:nvSpPr>
          <p:spPr>
            <a:xfrm>
              <a:off x="852488" y="1941195"/>
              <a:ext cx="157132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15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STAGE 1 · FILTERING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849630" y="2143125"/>
              <a:ext cx="25969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过滤 —— 哪些节点是可行的？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6091238" y="1941195"/>
              <a:ext cx="144543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15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STAGE 2 · SCORING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6088380" y="2143125"/>
              <a:ext cx="259691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打分 —— 哪个可行节点最优？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66166" y="2858452"/>
            <a:ext cx="4958334" cy="2713387"/>
            <a:chOff x="566166" y="2858452"/>
            <a:chExt cx="4958334" cy="2713387"/>
          </a:xfrm>
        </p:grpSpPr>
        <p:sp>
          <p:nvSpPr>
            <p:cNvPr id="17" name="TextBox 17"/>
            <p:cNvSpPr txBox="1"/>
            <p:nvPr/>
          </p:nvSpPr>
          <p:spPr>
            <a:xfrm>
              <a:off x="566166" y="2858452"/>
              <a:ext cx="57607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过滤依据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571500" y="3086100"/>
              <a:ext cx="4953000" cy="9525"/>
            </a:xfrm>
            <a:custGeom>
              <a:avLst/>
              <a:gdLst/>
              <a:ahLst/>
              <a:cxnLst/>
              <a:rect l="l" t="t" r="r" b="b"/>
              <a:pathLst>
                <a:path w="4953000" h="9525">
                  <a:moveTo>
                    <a:pt x="0" y="0"/>
                  </a:moveTo>
                  <a:lnTo>
                    <a:pt x="4953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585788" y="3252788"/>
              <a:ext cx="2290998" cy="262318"/>
              <a:chOff x="585788" y="3252788"/>
              <a:chExt cx="2290998" cy="262318"/>
            </a:xfrm>
          </p:grpSpPr>
          <p:grpSp>
            <p:nvGrpSpPr>
              <p:cNvPr id="21" name="Group 21"/>
              <p:cNvGrpSpPr/>
              <p:nvPr/>
            </p:nvGrpSpPr>
            <p:grpSpPr>
              <a:xfrm>
                <a:off x="585788" y="3252788"/>
                <a:ext cx="200025" cy="200025"/>
                <a:chOff x="585788" y="3252788"/>
                <a:chExt cx="200025" cy="200025"/>
              </a:xfrm>
            </p:grpSpPr>
            <p:sp>
              <p:nvSpPr>
                <p:cNvPr id="19" name="Freeform 19"/>
                <p:cNvSpPr/>
                <p:nvPr/>
              </p:nvSpPr>
              <p:spPr>
                <a:xfrm>
                  <a:off x="614362" y="3281362"/>
                  <a:ext cx="142875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42875" h="142875">
                      <a:moveTo>
                        <a:pt x="135731" y="0"/>
                      </a:moveTo>
                      <a:lnTo>
                        <a:pt x="7144" y="0"/>
                      </a:lnTo>
                      <a:cubicBezTo>
                        <a:pt x="3198" y="0"/>
                        <a:pt x="0" y="3198"/>
                        <a:pt x="0" y="7144"/>
                      </a:cubicBezTo>
                      <a:lnTo>
                        <a:pt x="0" y="135731"/>
                      </a:lnTo>
                      <a:cubicBezTo>
                        <a:pt x="0" y="139677"/>
                        <a:pt x="3198" y="142875"/>
                        <a:pt x="7144" y="142875"/>
                      </a:cubicBezTo>
                      <a:lnTo>
                        <a:pt x="135731" y="142875"/>
                      </a:lnTo>
                      <a:cubicBezTo>
                        <a:pt x="139677" y="142875"/>
                        <a:pt x="142875" y="139677"/>
                        <a:pt x="142875" y="135731"/>
                      </a:cubicBezTo>
                      <a:lnTo>
                        <a:pt x="142875" y="7144"/>
                      </a:lnTo>
                      <a:cubicBezTo>
                        <a:pt x="142875" y="3198"/>
                        <a:pt x="139677" y="0"/>
                        <a:pt x="135731" y="0"/>
                      </a:cubicBezTo>
                      <a:close/>
                      <a:moveTo>
                        <a:pt x="92869" y="92869"/>
                      </a:moveTo>
                      <a:lnTo>
                        <a:pt x="50006" y="92869"/>
                      </a:lnTo>
                      <a:lnTo>
                        <a:pt x="50006" y="50006"/>
                      </a:lnTo>
                      <a:lnTo>
                        <a:pt x="92869" y="50006"/>
                      </a:ln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20" name="Freeform 20"/>
                <p:cNvSpPr/>
                <p:nvPr/>
              </p:nvSpPr>
              <p:spPr>
                <a:xfrm>
                  <a:off x="585788" y="3252788"/>
                  <a:ext cx="200025" cy="20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200025">
                      <a:moveTo>
                        <a:pt x="121444" y="71438"/>
                      </a:moveTo>
                      <a:lnTo>
                        <a:pt x="78581" y="71438"/>
                      </a:lnTo>
                      <a:cubicBezTo>
                        <a:pt x="74636" y="71438"/>
                        <a:pt x="71438" y="74636"/>
                        <a:pt x="71438" y="78581"/>
                      </a:cubicBezTo>
                      <a:lnTo>
                        <a:pt x="71438" y="121444"/>
                      </a:lnTo>
                      <a:cubicBezTo>
                        <a:pt x="71438" y="125389"/>
                        <a:pt x="74636" y="128588"/>
                        <a:pt x="78581" y="128588"/>
                      </a:cubicBezTo>
                      <a:lnTo>
                        <a:pt x="121444" y="128588"/>
                      </a:lnTo>
                      <a:cubicBezTo>
                        <a:pt x="125389" y="128588"/>
                        <a:pt x="128588" y="125389"/>
                        <a:pt x="128588" y="121444"/>
                      </a:cubicBezTo>
                      <a:lnTo>
                        <a:pt x="128588" y="78581"/>
                      </a:lnTo>
                      <a:cubicBezTo>
                        <a:pt x="128588" y="74636"/>
                        <a:pt x="125389" y="71438"/>
                        <a:pt x="121444" y="71438"/>
                      </a:cubicBezTo>
                      <a:close/>
                      <a:moveTo>
                        <a:pt x="114300" y="114300"/>
                      </a:moveTo>
                      <a:lnTo>
                        <a:pt x="85725" y="114300"/>
                      </a:lnTo>
                      <a:lnTo>
                        <a:pt x="85725" y="85725"/>
                      </a:lnTo>
                      <a:lnTo>
                        <a:pt x="114300" y="85725"/>
                      </a:lnTo>
                      <a:close/>
                      <a:moveTo>
                        <a:pt x="192881" y="114300"/>
                      </a:moveTo>
                      <a:lnTo>
                        <a:pt x="178594" y="114300"/>
                      </a:lnTo>
                      <a:lnTo>
                        <a:pt x="178594" y="85725"/>
                      </a:lnTo>
                      <a:lnTo>
                        <a:pt x="192881" y="85725"/>
                      </a:lnTo>
                      <a:cubicBezTo>
                        <a:pt x="196827" y="85725"/>
                        <a:pt x="200025" y="82527"/>
                        <a:pt x="200025" y="78581"/>
                      </a:cubicBezTo>
                      <a:cubicBezTo>
                        <a:pt x="200025" y="74636"/>
                        <a:pt x="196827" y="71438"/>
                        <a:pt x="192881" y="71438"/>
                      </a:cubicBezTo>
                      <a:lnTo>
                        <a:pt x="178594" y="71438"/>
                      </a:lnTo>
                      <a:lnTo>
                        <a:pt x="178594" y="35719"/>
                      </a:lnTo>
                      <a:cubicBezTo>
                        <a:pt x="178594" y="27828"/>
                        <a:pt x="172197" y="21431"/>
                        <a:pt x="164306" y="21431"/>
                      </a:cubicBezTo>
                      <a:lnTo>
                        <a:pt x="128588" y="21431"/>
                      </a:lnTo>
                      <a:lnTo>
                        <a:pt x="128588" y="7144"/>
                      </a:lnTo>
                      <a:cubicBezTo>
                        <a:pt x="128588" y="3198"/>
                        <a:pt x="125389" y="0"/>
                        <a:pt x="121444" y="0"/>
                      </a:cubicBezTo>
                      <a:cubicBezTo>
                        <a:pt x="117498" y="0"/>
                        <a:pt x="114300" y="3198"/>
                        <a:pt x="114300" y="7144"/>
                      </a:cubicBezTo>
                      <a:lnTo>
                        <a:pt x="114300" y="21431"/>
                      </a:lnTo>
                      <a:lnTo>
                        <a:pt x="85725" y="21431"/>
                      </a:lnTo>
                      <a:lnTo>
                        <a:pt x="85725" y="7144"/>
                      </a:lnTo>
                      <a:cubicBezTo>
                        <a:pt x="85725" y="3198"/>
                        <a:pt x="82527" y="0"/>
                        <a:pt x="78581" y="0"/>
                      </a:cubicBezTo>
                      <a:cubicBezTo>
                        <a:pt x="74636" y="0"/>
                        <a:pt x="71438" y="3198"/>
                        <a:pt x="71438" y="7144"/>
                      </a:cubicBezTo>
                      <a:lnTo>
                        <a:pt x="71438" y="21431"/>
                      </a:lnTo>
                      <a:lnTo>
                        <a:pt x="35719" y="21431"/>
                      </a:lnTo>
                      <a:cubicBezTo>
                        <a:pt x="27828" y="21431"/>
                        <a:pt x="21431" y="27828"/>
                        <a:pt x="21431" y="35719"/>
                      </a:cubicBezTo>
                      <a:lnTo>
                        <a:pt x="21431" y="71438"/>
                      </a:lnTo>
                      <a:lnTo>
                        <a:pt x="7144" y="71438"/>
                      </a:lnTo>
                      <a:cubicBezTo>
                        <a:pt x="3198" y="71438"/>
                        <a:pt x="0" y="74636"/>
                        <a:pt x="0" y="78581"/>
                      </a:cubicBezTo>
                      <a:cubicBezTo>
                        <a:pt x="0" y="82527"/>
                        <a:pt x="3198" y="85725"/>
                        <a:pt x="7144" y="85725"/>
                      </a:cubicBezTo>
                      <a:lnTo>
                        <a:pt x="21431" y="85725"/>
                      </a:lnTo>
                      <a:lnTo>
                        <a:pt x="21431" y="114300"/>
                      </a:lnTo>
                      <a:lnTo>
                        <a:pt x="7144" y="114300"/>
                      </a:lnTo>
                      <a:cubicBezTo>
                        <a:pt x="3198" y="114300"/>
                        <a:pt x="0" y="117498"/>
                        <a:pt x="0" y="121444"/>
                      </a:cubicBezTo>
                      <a:cubicBezTo>
                        <a:pt x="0" y="125389"/>
                        <a:pt x="3198" y="128588"/>
                        <a:pt x="7144" y="128588"/>
                      </a:cubicBezTo>
                      <a:lnTo>
                        <a:pt x="21431" y="128588"/>
                      </a:lnTo>
                      <a:lnTo>
                        <a:pt x="21431" y="164306"/>
                      </a:lnTo>
                      <a:cubicBezTo>
                        <a:pt x="21431" y="172197"/>
                        <a:pt x="27828" y="178594"/>
                        <a:pt x="35719" y="178594"/>
                      </a:cubicBezTo>
                      <a:lnTo>
                        <a:pt x="71438" y="178594"/>
                      </a:lnTo>
                      <a:lnTo>
                        <a:pt x="71438" y="192881"/>
                      </a:lnTo>
                      <a:cubicBezTo>
                        <a:pt x="71438" y="196827"/>
                        <a:pt x="74636" y="200025"/>
                        <a:pt x="78581" y="200025"/>
                      </a:cubicBezTo>
                      <a:cubicBezTo>
                        <a:pt x="82527" y="200025"/>
                        <a:pt x="85725" y="196827"/>
                        <a:pt x="85725" y="192881"/>
                      </a:cubicBezTo>
                      <a:lnTo>
                        <a:pt x="85725" y="178594"/>
                      </a:lnTo>
                      <a:lnTo>
                        <a:pt x="114300" y="178594"/>
                      </a:lnTo>
                      <a:lnTo>
                        <a:pt x="114300" y="192881"/>
                      </a:lnTo>
                      <a:cubicBezTo>
                        <a:pt x="114300" y="196827"/>
                        <a:pt x="117498" y="200025"/>
                        <a:pt x="121444" y="200025"/>
                      </a:cubicBezTo>
                      <a:cubicBezTo>
                        <a:pt x="125389" y="200025"/>
                        <a:pt x="128588" y="196827"/>
                        <a:pt x="128588" y="192881"/>
                      </a:cubicBezTo>
                      <a:lnTo>
                        <a:pt x="128588" y="178594"/>
                      </a:lnTo>
                      <a:lnTo>
                        <a:pt x="164306" y="178594"/>
                      </a:lnTo>
                      <a:cubicBezTo>
                        <a:pt x="172197" y="178594"/>
                        <a:pt x="178594" y="172197"/>
                        <a:pt x="178594" y="164306"/>
                      </a:cubicBezTo>
                      <a:lnTo>
                        <a:pt x="178594" y="128588"/>
                      </a:lnTo>
                      <a:lnTo>
                        <a:pt x="192881" y="128588"/>
                      </a:lnTo>
                      <a:cubicBezTo>
                        <a:pt x="196827" y="128588"/>
                        <a:pt x="200025" y="125389"/>
                        <a:pt x="200025" y="121444"/>
                      </a:cubicBezTo>
                      <a:cubicBezTo>
                        <a:pt x="200025" y="117498"/>
                        <a:pt x="196827" y="114300"/>
                        <a:pt x="192881" y="114300"/>
                      </a:cubicBezTo>
                      <a:close/>
                      <a:moveTo>
                        <a:pt x="164306" y="164306"/>
                      </a:moveTo>
                      <a:lnTo>
                        <a:pt x="35719" y="164306"/>
                      </a:lnTo>
                      <a:lnTo>
                        <a:pt x="35719" y="35719"/>
                      </a:lnTo>
                      <a:lnTo>
                        <a:pt x="164306" y="35719"/>
                      </a:lnTo>
                      <a:lnTo>
                        <a:pt x="164306" y="121328"/>
                      </a:lnTo>
                      <a:cubicBezTo>
                        <a:pt x="164306" y="121328"/>
                        <a:pt x="164306" y="121408"/>
                        <a:pt x="164306" y="121444"/>
                      </a:cubicBezTo>
                      <a:cubicBezTo>
                        <a:pt x="164306" y="121479"/>
                        <a:pt x="164306" y="121524"/>
                        <a:pt x="164306" y="121560"/>
                      </a:cubicBezTo>
                      <a:lnTo>
                        <a:pt x="164306" y="164306"/>
                      </a:ln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22" name="TextBox 22"/>
              <p:cNvSpPr txBox="1"/>
              <p:nvPr/>
            </p:nvSpPr>
            <p:spPr>
              <a:xfrm>
                <a:off x="908304" y="3280410"/>
                <a:ext cx="1968482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资源请求 </a:t>
                </a:r>
                <a:r>
                  <a:rPr lang="en-US" sz="98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CPU / memory / GPU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592875" y="3686175"/>
              <a:ext cx="1991524" cy="248031"/>
              <a:chOff x="592875" y="3686175"/>
              <a:chExt cx="1991524" cy="248031"/>
            </a:xfrm>
          </p:grpSpPr>
          <p:grpSp>
            <p:nvGrpSpPr>
              <p:cNvPr id="26" name="Group 26"/>
              <p:cNvGrpSpPr/>
              <p:nvPr/>
            </p:nvGrpSpPr>
            <p:grpSpPr>
              <a:xfrm>
                <a:off x="592875" y="3686175"/>
                <a:ext cx="185794" cy="171450"/>
                <a:chOff x="592875" y="3686175"/>
                <a:chExt cx="185794" cy="171450"/>
              </a:xfrm>
            </p:grpSpPr>
            <p:sp>
              <p:nvSpPr>
                <p:cNvPr id="24" name="Freeform 24"/>
                <p:cNvSpPr/>
                <p:nvPr/>
              </p:nvSpPr>
              <p:spPr>
                <a:xfrm>
                  <a:off x="600075" y="3714750"/>
                  <a:ext cx="171450" cy="1143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14300">
                      <a:moveTo>
                        <a:pt x="42862" y="64294"/>
                      </a:moveTo>
                      <a:cubicBezTo>
                        <a:pt x="42862" y="76130"/>
                        <a:pt x="33267" y="85725"/>
                        <a:pt x="21431" y="85725"/>
                      </a:cubicBezTo>
                      <a:cubicBezTo>
                        <a:pt x="9595" y="85725"/>
                        <a:pt x="0" y="76130"/>
                        <a:pt x="0" y="64294"/>
                      </a:cubicBezTo>
                      <a:cubicBezTo>
                        <a:pt x="0" y="52458"/>
                        <a:pt x="9595" y="42862"/>
                        <a:pt x="21431" y="42862"/>
                      </a:cubicBezTo>
                      <a:cubicBezTo>
                        <a:pt x="33267" y="42862"/>
                        <a:pt x="42862" y="52458"/>
                        <a:pt x="42862" y="64294"/>
                      </a:cubicBezTo>
                      <a:close/>
                      <a:moveTo>
                        <a:pt x="85725" y="0"/>
                      </a:moveTo>
                      <a:cubicBezTo>
                        <a:pt x="73889" y="0"/>
                        <a:pt x="64294" y="9595"/>
                        <a:pt x="64294" y="21431"/>
                      </a:cubicBezTo>
                      <a:cubicBezTo>
                        <a:pt x="64294" y="33267"/>
                        <a:pt x="73889" y="42862"/>
                        <a:pt x="85725" y="42862"/>
                      </a:cubicBezTo>
                      <a:cubicBezTo>
                        <a:pt x="97561" y="42862"/>
                        <a:pt x="107156" y="33267"/>
                        <a:pt x="107156" y="21431"/>
                      </a:cubicBezTo>
                      <a:cubicBezTo>
                        <a:pt x="107156" y="9595"/>
                        <a:pt x="97561" y="0"/>
                        <a:pt x="85725" y="0"/>
                      </a:cubicBezTo>
                      <a:close/>
                      <a:moveTo>
                        <a:pt x="150019" y="71438"/>
                      </a:moveTo>
                      <a:cubicBezTo>
                        <a:pt x="138183" y="71438"/>
                        <a:pt x="128588" y="81033"/>
                        <a:pt x="128588" y="92869"/>
                      </a:cubicBezTo>
                      <a:cubicBezTo>
                        <a:pt x="128588" y="104705"/>
                        <a:pt x="138183" y="114300"/>
                        <a:pt x="150019" y="114300"/>
                      </a:cubicBezTo>
                      <a:cubicBezTo>
                        <a:pt x="161855" y="114300"/>
                        <a:pt x="171450" y="104705"/>
                        <a:pt x="171450" y="92869"/>
                      </a:cubicBezTo>
                      <a:cubicBezTo>
                        <a:pt x="171450" y="81033"/>
                        <a:pt x="161855" y="71438"/>
                        <a:pt x="150019" y="71438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25" name="Freeform 25"/>
                <p:cNvSpPr/>
                <p:nvPr/>
              </p:nvSpPr>
              <p:spPr>
                <a:xfrm>
                  <a:off x="592875" y="3686175"/>
                  <a:ext cx="185794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94" h="171450">
                      <a:moveTo>
                        <a:pt x="35775" y="65187"/>
                      </a:moveTo>
                      <a:lnTo>
                        <a:pt x="35775" y="7144"/>
                      </a:lnTo>
                      <a:cubicBezTo>
                        <a:pt x="35775" y="3198"/>
                        <a:pt x="32576" y="0"/>
                        <a:pt x="28631" y="0"/>
                      </a:cubicBezTo>
                      <a:cubicBezTo>
                        <a:pt x="24686" y="0"/>
                        <a:pt x="21487" y="3198"/>
                        <a:pt x="21487" y="7144"/>
                      </a:cubicBezTo>
                      <a:lnTo>
                        <a:pt x="21487" y="65187"/>
                      </a:lnTo>
                      <a:cubicBezTo>
                        <a:pt x="8843" y="68424"/>
                        <a:pt x="0" y="79817"/>
                        <a:pt x="0" y="92869"/>
                      </a:cubicBezTo>
                      <a:cubicBezTo>
                        <a:pt x="0" y="105920"/>
                        <a:pt x="8843" y="117313"/>
                        <a:pt x="21487" y="120551"/>
                      </a:cubicBezTo>
                      <a:lnTo>
                        <a:pt x="21487" y="164306"/>
                      </a:lnTo>
                      <a:cubicBezTo>
                        <a:pt x="21487" y="168252"/>
                        <a:pt x="24686" y="171450"/>
                        <a:pt x="28631" y="171450"/>
                      </a:cubicBezTo>
                      <a:cubicBezTo>
                        <a:pt x="32576" y="171450"/>
                        <a:pt x="35775" y="168252"/>
                        <a:pt x="35775" y="164306"/>
                      </a:cubicBezTo>
                      <a:lnTo>
                        <a:pt x="35775" y="120551"/>
                      </a:lnTo>
                      <a:cubicBezTo>
                        <a:pt x="48419" y="117313"/>
                        <a:pt x="57262" y="105920"/>
                        <a:pt x="57262" y="92869"/>
                      </a:cubicBezTo>
                      <a:cubicBezTo>
                        <a:pt x="57262" y="79817"/>
                        <a:pt x="48419" y="68424"/>
                        <a:pt x="35775" y="65187"/>
                      </a:cubicBezTo>
                      <a:close/>
                      <a:moveTo>
                        <a:pt x="28631" y="107156"/>
                      </a:moveTo>
                      <a:cubicBezTo>
                        <a:pt x="20740" y="107156"/>
                        <a:pt x="14344" y="100760"/>
                        <a:pt x="14344" y="92869"/>
                      </a:cubicBezTo>
                      <a:cubicBezTo>
                        <a:pt x="14344" y="84978"/>
                        <a:pt x="20740" y="78581"/>
                        <a:pt x="28631" y="78581"/>
                      </a:cubicBezTo>
                      <a:cubicBezTo>
                        <a:pt x="36522" y="78581"/>
                        <a:pt x="42919" y="84978"/>
                        <a:pt x="42919" y="92869"/>
                      </a:cubicBezTo>
                      <a:cubicBezTo>
                        <a:pt x="42919" y="100760"/>
                        <a:pt x="36522" y="107156"/>
                        <a:pt x="28631" y="107156"/>
                      </a:cubicBezTo>
                      <a:close/>
                      <a:moveTo>
                        <a:pt x="100069" y="22324"/>
                      </a:moveTo>
                      <a:lnTo>
                        <a:pt x="100069" y="7144"/>
                      </a:lnTo>
                      <a:cubicBezTo>
                        <a:pt x="100069" y="3198"/>
                        <a:pt x="96870" y="0"/>
                        <a:pt x="92925" y="0"/>
                      </a:cubicBezTo>
                      <a:cubicBezTo>
                        <a:pt x="88979" y="0"/>
                        <a:pt x="85781" y="3198"/>
                        <a:pt x="85781" y="7144"/>
                      </a:cubicBezTo>
                      <a:lnTo>
                        <a:pt x="85781" y="22324"/>
                      </a:lnTo>
                      <a:cubicBezTo>
                        <a:pt x="73137" y="25562"/>
                        <a:pt x="64294" y="36955"/>
                        <a:pt x="64294" y="50006"/>
                      </a:cubicBezTo>
                      <a:cubicBezTo>
                        <a:pt x="64294" y="63058"/>
                        <a:pt x="73137" y="74451"/>
                        <a:pt x="85781" y="77688"/>
                      </a:cubicBezTo>
                      <a:lnTo>
                        <a:pt x="85781" y="164306"/>
                      </a:lnTo>
                      <a:cubicBezTo>
                        <a:pt x="85781" y="168252"/>
                        <a:pt x="88979" y="171450"/>
                        <a:pt x="92925" y="171450"/>
                      </a:cubicBezTo>
                      <a:cubicBezTo>
                        <a:pt x="96870" y="171450"/>
                        <a:pt x="100069" y="168252"/>
                        <a:pt x="100069" y="164306"/>
                      </a:cubicBezTo>
                      <a:lnTo>
                        <a:pt x="100069" y="77688"/>
                      </a:lnTo>
                      <a:cubicBezTo>
                        <a:pt x="112712" y="74451"/>
                        <a:pt x="121556" y="63058"/>
                        <a:pt x="121556" y="50006"/>
                      </a:cubicBezTo>
                      <a:cubicBezTo>
                        <a:pt x="121556" y="36955"/>
                        <a:pt x="112712" y="25562"/>
                        <a:pt x="100069" y="22324"/>
                      </a:cubicBezTo>
                      <a:close/>
                      <a:moveTo>
                        <a:pt x="92925" y="64294"/>
                      </a:moveTo>
                      <a:cubicBezTo>
                        <a:pt x="85034" y="64294"/>
                        <a:pt x="78637" y="57897"/>
                        <a:pt x="78637" y="50006"/>
                      </a:cubicBezTo>
                      <a:cubicBezTo>
                        <a:pt x="78637" y="42115"/>
                        <a:pt x="85034" y="35719"/>
                        <a:pt x="92925" y="35719"/>
                      </a:cubicBezTo>
                      <a:cubicBezTo>
                        <a:pt x="100816" y="35719"/>
                        <a:pt x="107212" y="42115"/>
                        <a:pt x="107212" y="50006"/>
                      </a:cubicBezTo>
                      <a:cubicBezTo>
                        <a:pt x="107212" y="57897"/>
                        <a:pt x="100816" y="64294"/>
                        <a:pt x="92925" y="64294"/>
                      </a:cubicBezTo>
                      <a:close/>
                      <a:moveTo>
                        <a:pt x="185794" y="121444"/>
                      </a:moveTo>
                      <a:cubicBezTo>
                        <a:pt x="185781" y="108415"/>
                        <a:pt x="176973" y="97037"/>
                        <a:pt x="164362" y="93762"/>
                      </a:cubicBezTo>
                      <a:lnTo>
                        <a:pt x="164362" y="7144"/>
                      </a:lnTo>
                      <a:cubicBezTo>
                        <a:pt x="164362" y="3198"/>
                        <a:pt x="161164" y="0"/>
                        <a:pt x="157219" y="0"/>
                      </a:cubicBezTo>
                      <a:cubicBezTo>
                        <a:pt x="153273" y="0"/>
                        <a:pt x="150075" y="3198"/>
                        <a:pt x="150075" y="7144"/>
                      </a:cubicBezTo>
                      <a:lnTo>
                        <a:pt x="150075" y="93762"/>
                      </a:lnTo>
                      <a:cubicBezTo>
                        <a:pt x="137431" y="96999"/>
                        <a:pt x="128588" y="108392"/>
                        <a:pt x="128588" y="121444"/>
                      </a:cubicBezTo>
                      <a:cubicBezTo>
                        <a:pt x="128588" y="134495"/>
                        <a:pt x="137431" y="145888"/>
                        <a:pt x="150075" y="149126"/>
                      </a:cubicBezTo>
                      <a:lnTo>
                        <a:pt x="150075" y="164306"/>
                      </a:lnTo>
                      <a:cubicBezTo>
                        <a:pt x="150075" y="168252"/>
                        <a:pt x="153273" y="171450"/>
                        <a:pt x="157219" y="171450"/>
                      </a:cubicBezTo>
                      <a:cubicBezTo>
                        <a:pt x="161164" y="171450"/>
                        <a:pt x="164362" y="168252"/>
                        <a:pt x="164362" y="164306"/>
                      </a:cubicBezTo>
                      <a:lnTo>
                        <a:pt x="164362" y="149126"/>
                      </a:lnTo>
                      <a:cubicBezTo>
                        <a:pt x="176973" y="145850"/>
                        <a:pt x="185781" y="134473"/>
                        <a:pt x="185794" y="121444"/>
                      </a:cubicBezTo>
                      <a:close/>
                      <a:moveTo>
                        <a:pt x="157219" y="135731"/>
                      </a:moveTo>
                      <a:cubicBezTo>
                        <a:pt x="149328" y="135731"/>
                        <a:pt x="142931" y="129335"/>
                        <a:pt x="142931" y="121444"/>
                      </a:cubicBezTo>
                      <a:cubicBezTo>
                        <a:pt x="142931" y="113553"/>
                        <a:pt x="149328" y="107156"/>
                        <a:pt x="157219" y="107156"/>
                      </a:cubicBezTo>
                      <a:cubicBezTo>
                        <a:pt x="165109" y="107156"/>
                        <a:pt x="171506" y="113553"/>
                        <a:pt x="171506" y="121444"/>
                      </a:cubicBezTo>
                      <a:cubicBezTo>
                        <a:pt x="171506" y="129335"/>
                        <a:pt x="165109" y="135731"/>
                        <a:pt x="157219" y="135731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27" name="TextBox 27"/>
              <p:cNvSpPr txBox="1"/>
              <p:nvPr/>
            </p:nvSpPr>
            <p:spPr>
              <a:xfrm>
                <a:off x="908304" y="3699510"/>
                <a:ext cx="1676095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硬件 / 软件 / 策略约束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81948" y="4105263"/>
              <a:ext cx="3189934" cy="248043"/>
              <a:chOff x="581948" y="4105263"/>
              <a:chExt cx="3189934" cy="248043"/>
            </a:xfrm>
          </p:grpSpPr>
          <p:grpSp>
            <p:nvGrpSpPr>
              <p:cNvPr id="31" name="Group 31"/>
              <p:cNvGrpSpPr/>
              <p:nvPr/>
            </p:nvGrpSpPr>
            <p:grpSpPr>
              <a:xfrm>
                <a:off x="581948" y="4105263"/>
                <a:ext cx="204228" cy="171499"/>
                <a:chOff x="581948" y="4105263"/>
                <a:chExt cx="204228" cy="171499"/>
              </a:xfrm>
            </p:grpSpPr>
            <p:sp>
              <p:nvSpPr>
                <p:cNvPr id="29" name="Freeform 29"/>
                <p:cNvSpPr/>
                <p:nvPr/>
              </p:nvSpPr>
              <p:spPr>
                <a:xfrm>
                  <a:off x="590130" y="4108689"/>
                  <a:ext cx="192269" cy="1636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269" h="163694">
                      <a:moveTo>
                        <a:pt x="176341" y="74810"/>
                      </a:moveTo>
                      <a:lnTo>
                        <a:pt x="145319" y="105832"/>
                      </a:lnTo>
                      <a:cubicBezTo>
                        <a:pt x="134975" y="116189"/>
                        <a:pt x="119949" y="120347"/>
                        <a:pt x="105752" y="116779"/>
                      </a:cubicBezTo>
                      <a:cubicBezTo>
                        <a:pt x="105475" y="117083"/>
                        <a:pt x="105198" y="117378"/>
                        <a:pt x="104904" y="117672"/>
                      </a:cubicBezTo>
                      <a:lnTo>
                        <a:pt x="73882" y="148694"/>
                      </a:lnTo>
                      <a:cubicBezTo>
                        <a:pt x="63407" y="159425"/>
                        <a:pt x="47971" y="163694"/>
                        <a:pt x="33471" y="159871"/>
                      </a:cubicBezTo>
                      <a:cubicBezTo>
                        <a:pt x="18971" y="156048"/>
                        <a:pt x="7646" y="144723"/>
                        <a:pt x="3823" y="130223"/>
                      </a:cubicBezTo>
                      <a:cubicBezTo>
                        <a:pt x="0" y="115723"/>
                        <a:pt x="4269" y="100287"/>
                        <a:pt x="15000" y="89812"/>
                      </a:cubicBezTo>
                      <a:lnTo>
                        <a:pt x="46021" y="58790"/>
                      </a:lnTo>
                      <a:cubicBezTo>
                        <a:pt x="56367" y="48436"/>
                        <a:pt x="71392" y="44279"/>
                        <a:pt x="85589" y="47842"/>
                      </a:cubicBezTo>
                      <a:cubicBezTo>
                        <a:pt x="85866" y="47539"/>
                        <a:pt x="86142" y="47244"/>
                        <a:pt x="86482" y="46949"/>
                      </a:cubicBezTo>
                      <a:lnTo>
                        <a:pt x="117459" y="15928"/>
                      </a:lnTo>
                      <a:cubicBezTo>
                        <a:pt x="133775" y="0"/>
                        <a:pt x="159866" y="157"/>
                        <a:pt x="175989" y="16280"/>
                      </a:cubicBezTo>
                      <a:cubicBezTo>
                        <a:pt x="192112" y="32403"/>
                        <a:pt x="192269" y="58494"/>
                        <a:pt x="176341" y="74810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30" name="Freeform 30"/>
                <p:cNvSpPr/>
                <p:nvPr/>
              </p:nvSpPr>
              <p:spPr>
                <a:xfrm>
                  <a:off x="581948" y="4105263"/>
                  <a:ext cx="204228" cy="1714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228" h="171499">
                      <a:moveTo>
                        <a:pt x="203864" y="50223"/>
                      </a:moveTo>
                      <a:cubicBezTo>
                        <a:pt x="203506" y="62659"/>
                        <a:pt x="198392" y="74484"/>
                        <a:pt x="189577" y="83263"/>
                      </a:cubicBezTo>
                      <a:lnTo>
                        <a:pt x="158546" y="114312"/>
                      </a:lnTo>
                      <a:cubicBezTo>
                        <a:pt x="149417" y="123490"/>
                        <a:pt x="136996" y="128635"/>
                        <a:pt x="124051" y="128599"/>
                      </a:cubicBezTo>
                      <a:lnTo>
                        <a:pt x="124006" y="128599"/>
                      </a:lnTo>
                      <a:cubicBezTo>
                        <a:pt x="110837" y="128590"/>
                        <a:pt x="98231" y="123257"/>
                        <a:pt x="89054" y="113812"/>
                      </a:cubicBezTo>
                      <a:cubicBezTo>
                        <a:pt x="79877" y="104368"/>
                        <a:pt x="74908" y="91614"/>
                        <a:pt x="75277" y="78450"/>
                      </a:cubicBezTo>
                      <a:cubicBezTo>
                        <a:pt x="75388" y="74505"/>
                        <a:pt x="78676" y="71396"/>
                        <a:pt x="82621" y="71507"/>
                      </a:cubicBezTo>
                      <a:cubicBezTo>
                        <a:pt x="86567" y="71618"/>
                        <a:pt x="89675" y="74907"/>
                        <a:pt x="89564" y="78852"/>
                      </a:cubicBezTo>
                      <a:cubicBezTo>
                        <a:pt x="89301" y="88160"/>
                        <a:pt x="92814" y="97178"/>
                        <a:pt x="99302" y="103856"/>
                      </a:cubicBezTo>
                      <a:cubicBezTo>
                        <a:pt x="105790" y="110535"/>
                        <a:pt x="114704" y="114306"/>
                        <a:pt x="124015" y="114312"/>
                      </a:cubicBezTo>
                      <a:lnTo>
                        <a:pt x="124015" y="114312"/>
                      </a:lnTo>
                      <a:cubicBezTo>
                        <a:pt x="133166" y="114335"/>
                        <a:pt x="141947" y="110699"/>
                        <a:pt x="148402" y="104212"/>
                      </a:cubicBezTo>
                      <a:lnTo>
                        <a:pt x="179433" y="73182"/>
                      </a:lnTo>
                      <a:cubicBezTo>
                        <a:pt x="192760" y="59686"/>
                        <a:pt x="192692" y="37963"/>
                        <a:pt x="179280" y="24551"/>
                      </a:cubicBezTo>
                      <a:cubicBezTo>
                        <a:pt x="165869" y="11139"/>
                        <a:pt x="144145" y="11071"/>
                        <a:pt x="130650" y="24399"/>
                      </a:cubicBezTo>
                      <a:lnTo>
                        <a:pt x="120827" y="34221"/>
                      </a:lnTo>
                      <a:cubicBezTo>
                        <a:pt x="118018" y="36890"/>
                        <a:pt x="113595" y="36833"/>
                        <a:pt x="110855" y="34094"/>
                      </a:cubicBezTo>
                      <a:cubicBezTo>
                        <a:pt x="108116" y="31354"/>
                        <a:pt x="108059" y="26931"/>
                        <a:pt x="110728" y="24122"/>
                      </a:cubicBezTo>
                      <a:lnTo>
                        <a:pt x="120550" y="14299"/>
                      </a:lnTo>
                      <a:cubicBezTo>
                        <a:pt x="129703" y="5144"/>
                        <a:pt x="142118" y="0"/>
                        <a:pt x="155063" y="0"/>
                      </a:cubicBezTo>
                      <a:cubicBezTo>
                        <a:pt x="168009" y="0"/>
                        <a:pt x="180424" y="5144"/>
                        <a:pt x="189577" y="14299"/>
                      </a:cubicBezTo>
                      <a:cubicBezTo>
                        <a:pt x="199063" y="23809"/>
                        <a:pt x="204228" y="36796"/>
                        <a:pt x="203864" y="50223"/>
                      </a:cubicBezTo>
                      <a:close/>
                      <a:moveTo>
                        <a:pt x="86885" y="137225"/>
                      </a:moveTo>
                      <a:lnTo>
                        <a:pt x="77063" y="147048"/>
                      </a:lnTo>
                      <a:cubicBezTo>
                        <a:pt x="70591" y="153563"/>
                        <a:pt x="61778" y="157210"/>
                        <a:pt x="52595" y="157174"/>
                      </a:cubicBezTo>
                      <a:lnTo>
                        <a:pt x="52595" y="157174"/>
                      </a:lnTo>
                      <a:cubicBezTo>
                        <a:pt x="38650" y="157163"/>
                        <a:pt x="26082" y="148756"/>
                        <a:pt x="20750" y="135870"/>
                      </a:cubicBezTo>
                      <a:cubicBezTo>
                        <a:pt x="15417" y="122984"/>
                        <a:pt x="18367" y="108155"/>
                        <a:pt x="28226" y="98292"/>
                      </a:cubicBezTo>
                      <a:lnTo>
                        <a:pt x="59203" y="67261"/>
                      </a:lnTo>
                      <a:cubicBezTo>
                        <a:pt x="69187" y="57225"/>
                        <a:pt x="84290" y="54307"/>
                        <a:pt x="97294" y="59903"/>
                      </a:cubicBezTo>
                      <a:cubicBezTo>
                        <a:pt x="110298" y="65498"/>
                        <a:pt x="118563" y="78471"/>
                        <a:pt x="118139" y="92622"/>
                      </a:cubicBezTo>
                      <a:cubicBezTo>
                        <a:pt x="118086" y="94516"/>
                        <a:pt x="118789" y="96355"/>
                        <a:pt x="120092" y="97731"/>
                      </a:cubicBezTo>
                      <a:cubicBezTo>
                        <a:pt x="121395" y="99108"/>
                        <a:pt x="123192" y="99910"/>
                        <a:pt x="125087" y="99962"/>
                      </a:cubicBezTo>
                      <a:lnTo>
                        <a:pt x="125283" y="99962"/>
                      </a:lnTo>
                      <a:cubicBezTo>
                        <a:pt x="129153" y="99963"/>
                        <a:pt x="132320" y="96883"/>
                        <a:pt x="132427" y="93015"/>
                      </a:cubicBezTo>
                      <a:cubicBezTo>
                        <a:pt x="132771" y="79612"/>
                        <a:pt x="127607" y="66654"/>
                        <a:pt x="118139" y="57162"/>
                      </a:cubicBezTo>
                      <a:cubicBezTo>
                        <a:pt x="99083" y="38114"/>
                        <a:pt x="68196" y="38114"/>
                        <a:pt x="49140" y="57162"/>
                      </a:cubicBezTo>
                      <a:lnTo>
                        <a:pt x="18127" y="88192"/>
                      </a:lnTo>
                      <a:cubicBezTo>
                        <a:pt x="4180" y="102134"/>
                        <a:pt x="0" y="123102"/>
                        <a:pt x="7536" y="141326"/>
                      </a:cubicBezTo>
                      <a:cubicBezTo>
                        <a:pt x="15071" y="159549"/>
                        <a:pt x="32839" y="171442"/>
                        <a:pt x="52560" y="171462"/>
                      </a:cubicBezTo>
                      <a:lnTo>
                        <a:pt x="52560" y="171462"/>
                      </a:lnTo>
                      <a:cubicBezTo>
                        <a:pt x="65508" y="171499"/>
                        <a:pt x="77933" y="166354"/>
                        <a:pt x="87064" y="157174"/>
                      </a:cubicBezTo>
                      <a:lnTo>
                        <a:pt x="96887" y="147352"/>
                      </a:lnTo>
                      <a:cubicBezTo>
                        <a:pt x="99283" y="144529"/>
                        <a:pt x="99125" y="140343"/>
                        <a:pt x="96523" y="137708"/>
                      </a:cubicBezTo>
                      <a:cubicBezTo>
                        <a:pt x="93921" y="135074"/>
                        <a:pt x="89738" y="134864"/>
                        <a:pt x="86885" y="137225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32" name="TextBox 32"/>
              <p:cNvSpPr txBox="1"/>
              <p:nvPr/>
            </p:nvSpPr>
            <p:spPr>
              <a:xfrm>
                <a:off x="908304" y="4118610"/>
                <a:ext cx="2863578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亲和与反亲和规则 </a:t>
                </a:r>
                <a:r>
                  <a:rPr lang="en-US" sz="98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affinity / anti-affinity</a:t>
                </a:r>
              </a:p>
            </p:txBody>
          </p:sp>
        </p:grpSp>
        <p:grpSp>
          <p:nvGrpSpPr>
            <p:cNvPr id="38" name="Group 38"/>
            <p:cNvGrpSpPr/>
            <p:nvPr/>
          </p:nvGrpSpPr>
          <p:grpSpPr>
            <a:xfrm>
              <a:off x="600075" y="4531519"/>
              <a:ext cx="2462898" cy="240887"/>
              <a:chOff x="600075" y="4531519"/>
              <a:chExt cx="2462898" cy="240887"/>
            </a:xfrm>
          </p:grpSpPr>
          <p:grpSp>
            <p:nvGrpSpPr>
              <p:cNvPr id="36" name="Group 36"/>
              <p:cNvGrpSpPr/>
              <p:nvPr/>
            </p:nvGrpSpPr>
            <p:grpSpPr>
              <a:xfrm>
                <a:off x="600075" y="4531519"/>
                <a:ext cx="171450" cy="178678"/>
                <a:chOff x="600075" y="4531519"/>
                <a:chExt cx="171450" cy="178678"/>
              </a:xfrm>
            </p:grpSpPr>
            <p:sp>
              <p:nvSpPr>
                <p:cNvPr id="34" name="Freeform 34"/>
                <p:cNvSpPr/>
                <p:nvPr/>
              </p:nvSpPr>
              <p:spPr>
                <a:xfrm>
                  <a:off x="607219" y="4538662"/>
                  <a:ext cx="157162" cy="1643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2" h="164306">
                      <a:moveTo>
                        <a:pt x="157162" y="7144"/>
                      </a:moveTo>
                      <a:lnTo>
                        <a:pt x="157162" y="57150"/>
                      </a:lnTo>
                      <a:cubicBezTo>
                        <a:pt x="157162" y="142875"/>
                        <a:pt x="78581" y="164306"/>
                        <a:pt x="78581" y="164306"/>
                      </a:cubicBezTo>
                      <a:cubicBezTo>
                        <a:pt x="78581" y="164306"/>
                        <a:pt x="0" y="142875"/>
                        <a:pt x="0" y="57150"/>
                      </a:cubicBezTo>
                      <a:lnTo>
                        <a:pt x="0" y="7144"/>
                      </a:lnTo>
                      <a:cubicBezTo>
                        <a:pt x="0" y="3198"/>
                        <a:pt x="3198" y="0"/>
                        <a:pt x="7144" y="0"/>
                      </a:cubicBezTo>
                      <a:lnTo>
                        <a:pt x="150019" y="0"/>
                      </a:lnTo>
                      <a:cubicBezTo>
                        <a:pt x="153964" y="0"/>
                        <a:pt x="157162" y="3198"/>
                        <a:pt x="157162" y="7144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35" name="Freeform 35"/>
                <p:cNvSpPr/>
                <p:nvPr/>
              </p:nvSpPr>
              <p:spPr>
                <a:xfrm>
                  <a:off x="600075" y="4531519"/>
                  <a:ext cx="171450" cy="17867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8678">
                      <a:moveTo>
                        <a:pt x="157162" y="0"/>
                      </a:moveTo>
                      <a:lnTo>
                        <a:pt x="14288" y="0"/>
                      </a:lnTo>
                      <a:cubicBezTo>
                        <a:pt x="6397" y="0"/>
                        <a:pt x="0" y="6397"/>
                        <a:pt x="0" y="14288"/>
                      </a:cubicBezTo>
                      <a:lnTo>
                        <a:pt x="0" y="64294"/>
                      </a:lnTo>
                      <a:cubicBezTo>
                        <a:pt x="0" y="111371"/>
                        <a:pt x="22789" y="139901"/>
                        <a:pt x="41907" y="155546"/>
                      </a:cubicBezTo>
                      <a:cubicBezTo>
                        <a:pt x="62499" y="172388"/>
                        <a:pt x="82984" y="178103"/>
                        <a:pt x="83877" y="178344"/>
                      </a:cubicBezTo>
                      <a:cubicBezTo>
                        <a:pt x="85104" y="178678"/>
                        <a:pt x="86399" y="178678"/>
                        <a:pt x="87627" y="178344"/>
                      </a:cubicBezTo>
                      <a:cubicBezTo>
                        <a:pt x="88520" y="178103"/>
                        <a:pt x="108978" y="172388"/>
                        <a:pt x="129597" y="155546"/>
                      </a:cubicBezTo>
                      <a:cubicBezTo>
                        <a:pt x="148661" y="139901"/>
                        <a:pt x="171450" y="111371"/>
                        <a:pt x="171450" y="64294"/>
                      </a:cubicBezTo>
                      <a:lnTo>
                        <a:pt x="171450" y="14288"/>
                      </a:lnTo>
                      <a:cubicBezTo>
                        <a:pt x="171450" y="6397"/>
                        <a:pt x="165053" y="0"/>
                        <a:pt x="157162" y="0"/>
                      </a:cubicBezTo>
                      <a:close/>
                      <a:moveTo>
                        <a:pt x="157162" y="64294"/>
                      </a:moveTo>
                      <a:cubicBezTo>
                        <a:pt x="157162" y="97396"/>
                        <a:pt x="144965" y="124266"/>
                        <a:pt x="120908" y="144143"/>
                      </a:cubicBezTo>
                      <a:cubicBezTo>
                        <a:pt x="110436" y="152767"/>
                        <a:pt x="98526" y="159477"/>
                        <a:pt x="85725" y="163967"/>
                      </a:cubicBezTo>
                      <a:cubicBezTo>
                        <a:pt x="73091" y="159555"/>
                        <a:pt x="61329" y="152964"/>
                        <a:pt x="50971" y="144491"/>
                      </a:cubicBezTo>
                      <a:cubicBezTo>
                        <a:pt x="26628" y="124578"/>
                        <a:pt x="14288" y="97601"/>
                        <a:pt x="14288" y="64294"/>
                      </a:cubicBezTo>
                      <a:lnTo>
                        <a:pt x="14288" y="14288"/>
                      </a:lnTo>
                      <a:lnTo>
                        <a:pt x="157162" y="14288"/>
                      </a:lnTo>
                      <a:close/>
                      <a:moveTo>
                        <a:pt x="44952" y="90779"/>
                      </a:moveTo>
                      <a:cubicBezTo>
                        <a:pt x="42161" y="87988"/>
                        <a:pt x="42161" y="83462"/>
                        <a:pt x="44952" y="80671"/>
                      </a:cubicBezTo>
                      <a:cubicBezTo>
                        <a:pt x="47743" y="77879"/>
                        <a:pt x="52269" y="77879"/>
                        <a:pt x="55060" y="80671"/>
                      </a:cubicBezTo>
                      <a:lnTo>
                        <a:pt x="71438" y="97057"/>
                      </a:lnTo>
                      <a:lnTo>
                        <a:pt x="116390" y="52096"/>
                      </a:lnTo>
                      <a:cubicBezTo>
                        <a:pt x="119181" y="49304"/>
                        <a:pt x="123707" y="49304"/>
                        <a:pt x="126498" y="52096"/>
                      </a:cubicBezTo>
                      <a:cubicBezTo>
                        <a:pt x="129289" y="54887"/>
                        <a:pt x="129289" y="59413"/>
                        <a:pt x="126498" y="62204"/>
                      </a:cubicBezTo>
                      <a:lnTo>
                        <a:pt x="76492" y="112210"/>
                      </a:lnTo>
                      <a:cubicBezTo>
                        <a:pt x="75152" y="113552"/>
                        <a:pt x="73334" y="114306"/>
                        <a:pt x="71438" y="114306"/>
                      </a:cubicBezTo>
                      <a:cubicBezTo>
                        <a:pt x="69541" y="114306"/>
                        <a:pt x="67723" y="113552"/>
                        <a:pt x="66383" y="112210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37" name="TextBox 37"/>
              <p:cNvSpPr txBox="1"/>
              <p:nvPr/>
            </p:nvSpPr>
            <p:spPr>
              <a:xfrm>
                <a:off x="908304" y="4537710"/>
                <a:ext cx="2154669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污点与容忍 </a:t>
                </a:r>
                <a:r>
                  <a:rPr lang="en-US" sz="98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taints / tolerations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578644" y="4943475"/>
              <a:ext cx="3249644" cy="248031"/>
              <a:chOff x="578644" y="4943475"/>
              <a:chExt cx="3249644" cy="248031"/>
            </a:xfrm>
          </p:grpSpPr>
          <p:grpSp>
            <p:nvGrpSpPr>
              <p:cNvPr id="41" name="Group 41"/>
              <p:cNvGrpSpPr/>
              <p:nvPr/>
            </p:nvGrpSpPr>
            <p:grpSpPr>
              <a:xfrm>
                <a:off x="578644" y="4943475"/>
                <a:ext cx="192881" cy="171450"/>
                <a:chOff x="578644" y="4943475"/>
                <a:chExt cx="192881" cy="171450"/>
              </a:xfrm>
            </p:grpSpPr>
            <p:sp>
              <p:nvSpPr>
                <p:cNvPr id="39" name="Freeform 39"/>
                <p:cNvSpPr/>
                <p:nvPr/>
              </p:nvSpPr>
              <p:spPr>
                <a:xfrm>
                  <a:off x="585788" y="4950619"/>
                  <a:ext cx="178594" cy="1571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8594" h="157162">
                      <a:moveTo>
                        <a:pt x="42862" y="64294"/>
                      </a:moveTo>
                      <a:lnTo>
                        <a:pt x="42862" y="92869"/>
                      </a:lnTo>
                      <a:cubicBezTo>
                        <a:pt x="42862" y="96814"/>
                        <a:pt x="39664" y="100012"/>
                        <a:pt x="35719" y="100012"/>
                      </a:cubicBezTo>
                      <a:lnTo>
                        <a:pt x="7144" y="100012"/>
                      </a:lnTo>
                      <a:cubicBezTo>
                        <a:pt x="3198" y="100012"/>
                        <a:pt x="0" y="96814"/>
                        <a:pt x="0" y="92869"/>
                      </a:cubicBezTo>
                      <a:lnTo>
                        <a:pt x="0" y="64294"/>
                      </a:lnTo>
                      <a:cubicBezTo>
                        <a:pt x="0" y="60348"/>
                        <a:pt x="3198" y="57150"/>
                        <a:pt x="7144" y="57150"/>
                      </a:cubicBezTo>
                      <a:lnTo>
                        <a:pt x="35719" y="57150"/>
                      </a:lnTo>
                      <a:cubicBezTo>
                        <a:pt x="39664" y="57150"/>
                        <a:pt x="42862" y="60348"/>
                        <a:pt x="42862" y="64294"/>
                      </a:cubicBezTo>
                      <a:close/>
                      <a:moveTo>
                        <a:pt x="171450" y="0"/>
                      </a:moveTo>
                      <a:lnTo>
                        <a:pt x="128588" y="0"/>
                      </a:lnTo>
                      <a:cubicBezTo>
                        <a:pt x="124642" y="0"/>
                        <a:pt x="121444" y="3198"/>
                        <a:pt x="121444" y="7144"/>
                      </a:cubicBezTo>
                      <a:lnTo>
                        <a:pt x="121444" y="50006"/>
                      </a:lnTo>
                      <a:cubicBezTo>
                        <a:pt x="121444" y="53952"/>
                        <a:pt x="124642" y="57150"/>
                        <a:pt x="128588" y="57150"/>
                      </a:cubicBezTo>
                      <a:lnTo>
                        <a:pt x="171450" y="57150"/>
                      </a:lnTo>
                      <a:cubicBezTo>
                        <a:pt x="175395" y="57150"/>
                        <a:pt x="178594" y="53952"/>
                        <a:pt x="178594" y="50006"/>
                      </a:cubicBezTo>
                      <a:lnTo>
                        <a:pt x="178594" y="7144"/>
                      </a:lnTo>
                      <a:cubicBezTo>
                        <a:pt x="178594" y="3198"/>
                        <a:pt x="175395" y="0"/>
                        <a:pt x="171450" y="0"/>
                      </a:cubicBezTo>
                      <a:close/>
                      <a:moveTo>
                        <a:pt x="171450" y="100012"/>
                      </a:moveTo>
                      <a:lnTo>
                        <a:pt x="128588" y="100012"/>
                      </a:lnTo>
                      <a:cubicBezTo>
                        <a:pt x="124642" y="100012"/>
                        <a:pt x="121444" y="103211"/>
                        <a:pt x="121444" y="107156"/>
                      </a:cubicBezTo>
                      <a:lnTo>
                        <a:pt x="121444" y="150019"/>
                      </a:lnTo>
                      <a:cubicBezTo>
                        <a:pt x="121444" y="153964"/>
                        <a:pt x="124642" y="157162"/>
                        <a:pt x="128588" y="157162"/>
                      </a:cubicBezTo>
                      <a:lnTo>
                        <a:pt x="171450" y="157162"/>
                      </a:lnTo>
                      <a:cubicBezTo>
                        <a:pt x="175395" y="157162"/>
                        <a:pt x="178594" y="153964"/>
                        <a:pt x="178594" y="150019"/>
                      </a:cubicBezTo>
                      <a:lnTo>
                        <a:pt x="178594" y="107156"/>
                      </a:lnTo>
                      <a:cubicBezTo>
                        <a:pt x="178594" y="103211"/>
                        <a:pt x="175395" y="100012"/>
                        <a:pt x="171450" y="100012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40" name="Freeform 40"/>
                <p:cNvSpPr/>
                <p:nvPr/>
              </p:nvSpPr>
              <p:spPr>
                <a:xfrm>
                  <a:off x="578644" y="4943475"/>
                  <a:ext cx="192881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2881" h="171450">
                      <a:moveTo>
                        <a:pt x="135731" y="71438"/>
                      </a:moveTo>
                      <a:lnTo>
                        <a:pt x="178594" y="71438"/>
                      </a:lnTo>
                      <a:cubicBezTo>
                        <a:pt x="186485" y="71438"/>
                        <a:pt x="192881" y="65041"/>
                        <a:pt x="192881" y="57150"/>
                      </a:cubicBezTo>
                      <a:lnTo>
                        <a:pt x="192881" y="14288"/>
                      </a:lnTo>
                      <a:cubicBezTo>
                        <a:pt x="192881" y="6397"/>
                        <a:pt x="186485" y="0"/>
                        <a:pt x="178594" y="0"/>
                      </a:cubicBezTo>
                      <a:lnTo>
                        <a:pt x="135731" y="0"/>
                      </a:lnTo>
                      <a:cubicBezTo>
                        <a:pt x="127840" y="0"/>
                        <a:pt x="121444" y="6397"/>
                        <a:pt x="121444" y="14288"/>
                      </a:cubicBezTo>
                      <a:lnTo>
                        <a:pt x="121444" y="28575"/>
                      </a:lnTo>
                      <a:lnTo>
                        <a:pt x="107156" y="28575"/>
                      </a:lnTo>
                      <a:cubicBezTo>
                        <a:pt x="95320" y="28575"/>
                        <a:pt x="85725" y="38170"/>
                        <a:pt x="85725" y="50006"/>
                      </a:cubicBezTo>
                      <a:lnTo>
                        <a:pt x="85725" y="78581"/>
                      </a:lnTo>
                      <a:lnTo>
                        <a:pt x="57150" y="78581"/>
                      </a:lnTo>
                      <a:lnTo>
                        <a:pt x="57150" y="71438"/>
                      </a:lnTo>
                      <a:cubicBezTo>
                        <a:pt x="57150" y="63547"/>
                        <a:pt x="50753" y="57150"/>
                        <a:pt x="42862" y="57150"/>
                      </a:cubicBezTo>
                      <a:lnTo>
                        <a:pt x="14288" y="57150"/>
                      </a:lnTo>
                      <a:cubicBezTo>
                        <a:pt x="6397" y="57150"/>
                        <a:pt x="0" y="63547"/>
                        <a:pt x="0" y="71438"/>
                      </a:cubicBezTo>
                      <a:lnTo>
                        <a:pt x="0" y="100012"/>
                      </a:lnTo>
                      <a:cubicBezTo>
                        <a:pt x="0" y="107903"/>
                        <a:pt x="6397" y="114300"/>
                        <a:pt x="14288" y="114300"/>
                      </a:cubicBezTo>
                      <a:lnTo>
                        <a:pt x="42862" y="114300"/>
                      </a:lnTo>
                      <a:cubicBezTo>
                        <a:pt x="50753" y="114300"/>
                        <a:pt x="57150" y="107903"/>
                        <a:pt x="57150" y="100012"/>
                      </a:cubicBezTo>
                      <a:lnTo>
                        <a:pt x="57150" y="92869"/>
                      </a:lnTo>
                      <a:lnTo>
                        <a:pt x="85725" y="92869"/>
                      </a:lnTo>
                      <a:lnTo>
                        <a:pt x="85725" y="121444"/>
                      </a:lnTo>
                      <a:cubicBezTo>
                        <a:pt x="85725" y="133280"/>
                        <a:pt x="95320" y="142875"/>
                        <a:pt x="107156" y="142875"/>
                      </a:cubicBezTo>
                      <a:lnTo>
                        <a:pt x="121444" y="142875"/>
                      </a:lnTo>
                      <a:lnTo>
                        <a:pt x="121444" y="157162"/>
                      </a:lnTo>
                      <a:cubicBezTo>
                        <a:pt x="121444" y="165053"/>
                        <a:pt x="127840" y="171450"/>
                        <a:pt x="135731" y="171450"/>
                      </a:cubicBezTo>
                      <a:lnTo>
                        <a:pt x="178594" y="171450"/>
                      </a:lnTo>
                      <a:cubicBezTo>
                        <a:pt x="186485" y="171450"/>
                        <a:pt x="192881" y="165053"/>
                        <a:pt x="192881" y="157162"/>
                      </a:cubicBezTo>
                      <a:lnTo>
                        <a:pt x="192881" y="114300"/>
                      </a:lnTo>
                      <a:cubicBezTo>
                        <a:pt x="192881" y="106409"/>
                        <a:pt x="186485" y="100012"/>
                        <a:pt x="178594" y="100012"/>
                      </a:cubicBezTo>
                      <a:lnTo>
                        <a:pt x="135731" y="100012"/>
                      </a:lnTo>
                      <a:cubicBezTo>
                        <a:pt x="127840" y="100012"/>
                        <a:pt x="121444" y="106409"/>
                        <a:pt x="121444" y="114300"/>
                      </a:cubicBezTo>
                      <a:lnTo>
                        <a:pt x="121444" y="128588"/>
                      </a:lnTo>
                      <a:lnTo>
                        <a:pt x="107156" y="128588"/>
                      </a:lnTo>
                      <a:cubicBezTo>
                        <a:pt x="103211" y="128588"/>
                        <a:pt x="100012" y="125389"/>
                        <a:pt x="100012" y="121444"/>
                      </a:cubicBezTo>
                      <a:lnTo>
                        <a:pt x="100012" y="50006"/>
                      </a:lnTo>
                      <a:cubicBezTo>
                        <a:pt x="100012" y="46061"/>
                        <a:pt x="103211" y="42862"/>
                        <a:pt x="107156" y="42862"/>
                      </a:cubicBezTo>
                      <a:lnTo>
                        <a:pt x="121444" y="42862"/>
                      </a:lnTo>
                      <a:lnTo>
                        <a:pt x="121444" y="57150"/>
                      </a:lnTo>
                      <a:cubicBezTo>
                        <a:pt x="121444" y="65041"/>
                        <a:pt x="127840" y="71438"/>
                        <a:pt x="135731" y="71438"/>
                      </a:cubicBezTo>
                      <a:close/>
                      <a:moveTo>
                        <a:pt x="42862" y="100012"/>
                      </a:moveTo>
                      <a:lnTo>
                        <a:pt x="14288" y="100012"/>
                      </a:lnTo>
                      <a:lnTo>
                        <a:pt x="14288" y="71438"/>
                      </a:lnTo>
                      <a:lnTo>
                        <a:pt x="42862" y="71438"/>
                      </a:lnTo>
                      <a:lnTo>
                        <a:pt x="42862" y="100012"/>
                      </a:lnTo>
                      <a:close/>
                      <a:moveTo>
                        <a:pt x="135731" y="114300"/>
                      </a:moveTo>
                      <a:lnTo>
                        <a:pt x="178594" y="114300"/>
                      </a:lnTo>
                      <a:lnTo>
                        <a:pt x="178594" y="157162"/>
                      </a:lnTo>
                      <a:lnTo>
                        <a:pt x="135731" y="157162"/>
                      </a:lnTo>
                      <a:close/>
                      <a:moveTo>
                        <a:pt x="135731" y="14288"/>
                      </a:moveTo>
                      <a:lnTo>
                        <a:pt x="178594" y="14288"/>
                      </a:lnTo>
                      <a:lnTo>
                        <a:pt x="178594" y="57150"/>
                      </a:lnTo>
                      <a:lnTo>
                        <a:pt x="135731" y="57150"/>
                      </a:ln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42" name="TextBox 42"/>
              <p:cNvSpPr txBox="1"/>
              <p:nvPr/>
            </p:nvSpPr>
            <p:spPr>
              <a:xfrm>
                <a:off x="908304" y="4956810"/>
                <a:ext cx="2919984" cy="234696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拓扑分布、数据局部性、工作负载间干扰</a:t>
                </a:r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566547" y="5381149"/>
              <a:ext cx="278038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任何一条不满足，节点就被淘汰，不进入打分。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670804" y="2858452"/>
            <a:ext cx="5949696" cy="2570798"/>
            <a:chOff x="5670804" y="2858452"/>
            <a:chExt cx="5949696" cy="2570798"/>
          </a:xfrm>
        </p:grpSpPr>
        <p:sp>
          <p:nvSpPr>
            <p:cNvPr id="46" name="TextBox 46"/>
            <p:cNvSpPr txBox="1"/>
            <p:nvPr/>
          </p:nvSpPr>
          <p:spPr>
            <a:xfrm>
              <a:off x="5671566" y="2858452"/>
              <a:ext cx="71742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打分与绑定</a:t>
              </a:r>
            </a:p>
          </p:txBody>
        </p:sp>
        <p:sp>
          <p:nvSpPr>
            <p:cNvPr id="47" name="Line 47"/>
            <p:cNvSpPr/>
            <p:nvPr/>
          </p:nvSpPr>
          <p:spPr>
            <a:xfrm>
              <a:off x="5676900" y="3086100"/>
              <a:ext cx="5943600" cy="9525"/>
            </a:xfrm>
            <a:custGeom>
              <a:avLst/>
              <a:gdLst/>
              <a:ahLst/>
              <a:cxnLst/>
              <a:rect l="l" t="t" r="r" b="b"/>
              <a:pathLst>
                <a:path w="5943600" h="9525">
                  <a:moveTo>
                    <a:pt x="0" y="0"/>
                  </a:moveTo>
                  <a:lnTo>
                    <a:pt x="59436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48" name="TextBox 48"/>
            <p:cNvSpPr txBox="1"/>
            <p:nvPr/>
          </p:nvSpPr>
          <p:spPr>
            <a:xfrm>
              <a:off x="5670804" y="3280410"/>
              <a:ext cx="356616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对每个可行节点按同一组规则打分，取最高分者。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5670804" y="3604260"/>
              <a:ext cx="4828032" cy="48234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950"/>
                </a:lnSpc>
              </a:pPr>
              <a:r>
                <a:rPr lang="zh-CN" sz="1200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调度器随后做的只有一件事：把 binding 写回 API server。</a:t>
              </a:r>
              <a:br/>
              <a:r>
                <a:rPr lang="zh-CN" sz="1200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真正拉起容器的是那个节点上的 kubelet —— 调度器不直接和节点对话。</a:t>
              </a:r>
            </a:p>
          </p:txBody>
        </p:sp>
        <p:sp>
          <p:nvSpPr>
            <p:cNvPr id="50" name="Rectangle 50"/>
            <p:cNvSpPr/>
            <p:nvPr/>
          </p:nvSpPr>
          <p:spPr>
            <a:xfrm>
              <a:off x="5676900" y="4286250"/>
              <a:ext cx="5943600" cy="1143000"/>
            </a:xfrm>
            <a:prstGeom prst="roundRect">
              <a:avLst>
                <a:gd name="adj" fmla="val 3333"/>
              </a:avLst>
            </a:prstGeom>
            <a:solidFill>
              <a:srgbClr val="1E1B3A"/>
            </a:solidFill>
            <a:ln w="9525">
              <a:solidFill>
                <a:srgbClr val="A78BFA"/>
              </a:solidFill>
            </a:ln>
          </p:spPr>
        </p:sp>
        <p:grpSp>
          <p:nvGrpSpPr>
            <p:cNvPr id="53" name="Group 53"/>
            <p:cNvGrpSpPr/>
            <p:nvPr/>
          </p:nvGrpSpPr>
          <p:grpSpPr>
            <a:xfrm>
              <a:off x="5882943" y="4501752"/>
              <a:ext cx="235608" cy="208455"/>
              <a:chOff x="5882943" y="4501752"/>
              <a:chExt cx="235608" cy="208455"/>
            </a:xfrm>
          </p:grpSpPr>
          <p:sp>
            <p:nvSpPr>
              <p:cNvPr id="51" name="Freeform 51"/>
              <p:cNvSpPr/>
              <p:nvPr/>
            </p:nvSpPr>
            <p:spPr>
              <a:xfrm>
                <a:off x="5888236" y="4507191"/>
                <a:ext cx="225028" cy="194587"/>
              </a:xfrm>
              <a:custGeom>
                <a:avLst/>
                <a:gdLst/>
                <a:ahLst/>
                <a:cxnLst/>
                <a:rect l="l" t="t" r="r" b="b"/>
                <a:pathLst>
                  <a:path w="225028" h="194587">
                    <a:moveTo>
                      <a:pt x="203630" y="194587"/>
                    </a:moveTo>
                    <a:lnTo>
                      <a:pt x="21399" y="194587"/>
                    </a:lnTo>
                    <a:cubicBezTo>
                      <a:pt x="8251" y="194587"/>
                      <a:pt x="0" y="180825"/>
                      <a:pt x="6386" y="169677"/>
                    </a:cubicBezTo>
                    <a:lnTo>
                      <a:pt x="97502" y="11460"/>
                    </a:lnTo>
                    <a:cubicBezTo>
                      <a:pt x="104065" y="0"/>
                      <a:pt x="120963" y="0"/>
                      <a:pt x="127526" y="11460"/>
                    </a:cubicBezTo>
                    <a:lnTo>
                      <a:pt x="218642" y="169677"/>
                    </a:lnTo>
                    <a:cubicBezTo>
                      <a:pt x="225028" y="180825"/>
                      <a:pt x="216777" y="194587"/>
                      <a:pt x="203630" y="194587"/>
                    </a:cubicBezTo>
                    <a:close/>
                  </a:path>
                </a:pathLst>
              </a:custGeom>
              <a:solidFill>
                <a:srgbClr val="A78BFA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52" name="Freeform 52"/>
              <p:cNvSpPr/>
              <p:nvPr/>
            </p:nvSpPr>
            <p:spPr>
              <a:xfrm>
                <a:off x="5882943" y="4501752"/>
                <a:ext cx="235608" cy="208455"/>
              </a:xfrm>
              <a:custGeom>
                <a:avLst/>
                <a:gdLst/>
                <a:ahLst/>
                <a:cxnLst/>
                <a:rect l="l" t="t" r="r" b="b"/>
                <a:pathLst>
                  <a:path w="235608" h="208455">
                    <a:moveTo>
                      <a:pt x="231155" y="170949"/>
                    </a:moveTo>
                    <a:lnTo>
                      <a:pt x="140050" y="12731"/>
                    </a:lnTo>
                    <a:lnTo>
                      <a:pt x="140050" y="12731"/>
                    </a:lnTo>
                    <a:cubicBezTo>
                      <a:pt x="135417" y="4844"/>
                      <a:pt x="126954" y="0"/>
                      <a:pt x="117807" y="0"/>
                    </a:cubicBezTo>
                    <a:cubicBezTo>
                      <a:pt x="108660" y="0"/>
                      <a:pt x="100197" y="4844"/>
                      <a:pt x="95565" y="12731"/>
                    </a:cubicBezTo>
                    <a:lnTo>
                      <a:pt x="4460" y="170949"/>
                    </a:lnTo>
                    <a:cubicBezTo>
                      <a:pt x="0" y="178583"/>
                      <a:pt x="0" y="188027"/>
                      <a:pt x="4460" y="195661"/>
                    </a:cubicBezTo>
                    <a:cubicBezTo>
                      <a:pt x="9036" y="203601"/>
                      <a:pt x="17539" y="208455"/>
                      <a:pt x="26702" y="208360"/>
                    </a:cubicBezTo>
                    <a:lnTo>
                      <a:pt x="208913" y="208360"/>
                    </a:lnTo>
                    <a:cubicBezTo>
                      <a:pt x="218069" y="208448"/>
                      <a:pt x="226562" y="203594"/>
                      <a:pt x="231134" y="195661"/>
                    </a:cubicBezTo>
                    <a:cubicBezTo>
                      <a:pt x="235600" y="188031"/>
                      <a:pt x="235608" y="178586"/>
                      <a:pt x="231155" y="170949"/>
                    </a:cubicBezTo>
                    <a:close/>
                    <a:moveTo>
                      <a:pt x="216705" y="187316"/>
                    </a:moveTo>
                    <a:cubicBezTo>
                      <a:pt x="215088" y="190074"/>
                      <a:pt x="212110" y="191747"/>
                      <a:pt x="208913" y="191691"/>
                    </a:cubicBezTo>
                    <a:lnTo>
                      <a:pt x="26702" y="191691"/>
                    </a:lnTo>
                    <a:cubicBezTo>
                      <a:pt x="23505" y="191747"/>
                      <a:pt x="20527" y="190074"/>
                      <a:pt x="18910" y="187316"/>
                    </a:cubicBezTo>
                    <a:cubicBezTo>
                      <a:pt x="17444" y="184835"/>
                      <a:pt x="17444" y="181754"/>
                      <a:pt x="18910" y="179273"/>
                    </a:cubicBezTo>
                    <a:lnTo>
                      <a:pt x="110015" y="21055"/>
                    </a:lnTo>
                    <a:cubicBezTo>
                      <a:pt x="111663" y="18313"/>
                      <a:pt x="114628" y="16635"/>
                      <a:pt x="117828" y="16635"/>
                    </a:cubicBezTo>
                    <a:cubicBezTo>
                      <a:pt x="121028" y="16635"/>
                      <a:pt x="123994" y="18313"/>
                      <a:pt x="125642" y="21055"/>
                    </a:cubicBezTo>
                    <a:lnTo>
                      <a:pt x="216747" y="179273"/>
                    </a:lnTo>
                    <a:cubicBezTo>
                      <a:pt x="218199" y="181761"/>
                      <a:pt x="218183" y="184843"/>
                      <a:pt x="216705" y="187316"/>
                    </a:cubicBezTo>
                    <a:close/>
                    <a:moveTo>
                      <a:pt x="109473" y="125016"/>
                    </a:moveTo>
                    <a:lnTo>
                      <a:pt x="109473" y="83344"/>
                    </a:lnTo>
                    <a:cubicBezTo>
                      <a:pt x="109473" y="78741"/>
                      <a:pt x="113204" y="75010"/>
                      <a:pt x="117807" y="75010"/>
                    </a:cubicBezTo>
                    <a:cubicBezTo>
                      <a:pt x="122410" y="75010"/>
                      <a:pt x="126142" y="78741"/>
                      <a:pt x="126142" y="83344"/>
                    </a:cubicBezTo>
                    <a:lnTo>
                      <a:pt x="126142" y="125016"/>
                    </a:lnTo>
                    <a:cubicBezTo>
                      <a:pt x="126142" y="129619"/>
                      <a:pt x="122410" y="133351"/>
                      <a:pt x="117807" y="133351"/>
                    </a:cubicBezTo>
                    <a:cubicBezTo>
                      <a:pt x="113204" y="133351"/>
                      <a:pt x="109473" y="129619"/>
                      <a:pt x="109473" y="125016"/>
                    </a:cubicBezTo>
                    <a:close/>
                    <a:moveTo>
                      <a:pt x="130309" y="162521"/>
                    </a:moveTo>
                    <a:cubicBezTo>
                      <a:pt x="130309" y="169425"/>
                      <a:pt x="124712" y="175023"/>
                      <a:pt x="117807" y="175023"/>
                    </a:cubicBezTo>
                    <a:cubicBezTo>
                      <a:pt x="110903" y="175023"/>
                      <a:pt x="105306" y="169425"/>
                      <a:pt x="105306" y="162521"/>
                    </a:cubicBezTo>
                    <a:cubicBezTo>
                      <a:pt x="105306" y="155617"/>
                      <a:pt x="110903" y="150019"/>
                      <a:pt x="117807" y="150019"/>
                    </a:cubicBezTo>
                    <a:cubicBezTo>
                      <a:pt x="124712" y="150019"/>
                      <a:pt x="130309" y="155617"/>
                      <a:pt x="130309" y="162521"/>
                    </a:cubicBezTo>
                    <a:close/>
                  </a:path>
                </a:pathLst>
              </a:custGeom>
              <a:solidFill>
                <a:srgbClr val="A78BFA"/>
              </a:solidFill>
              <a:ln>
                <a:noFill/>
              </a:ln>
            </p:spPr>
          </p:sp>
        </p:grpSp>
        <p:sp>
          <p:nvSpPr>
            <p:cNvPr id="54" name="TextBox 54"/>
            <p:cNvSpPr txBox="1"/>
            <p:nvPr/>
          </p:nvSpPr>
          <p:spPr>
            <a:xfrm>
              <a:off x="6242304" y="4423410"/>
              <a:ext cx="2046961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一个 Pod 一生只被调度一次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6243066" y="4687252"/>
              <a:ext cx="4164521" cy="6244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失败的 Pod 不会被“重新调度”，而是由它的控制器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（Deployment / StatefulSet / Job）用一个新的 UID 创建替代 Pod，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再走一遍完整的过滤 → 打分流水线。</a:t>
              </a:r>
            </a:p>
          </p:txBody>
        </p:sp>
      </p:grpSp>
      <p:grpSp>
        <p:nvGrpSpPr>
          <p:cNvPr id="59" name="Group 59"/>
          <p:cNvGrpSpPr/>
          <p:nvPr/>
        </p:nvGrpSpPr>
        <p:grpSpPr>
          <a:xfrm>
            <a:off x="566166" y="5905500"/>
            <a:ext cx="11054334" cy="358711"/>
            <a:chOff x="566166" y="5905500"/>
            <a:chExt cx="11054334" cy="358711"/>
          </a:xfrm>
        </p:grpSpPr>
        <p:sp>
          <p:nvSpPr>
            <p:cNvPr id="57" name="Line 57"/>
            <p:cNvSpPr/>
            <p:nvPr/>
          </p:nvSpPr>
          <p:spPr>
            <a:xfrm>
              <a:off x="571500" y="59055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566166" y="6058852"/>
              <a:ext cx="427946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调度器决定“去哪”；接下来看控制器如何持续保证“数量与状态对”。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2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2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2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2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160332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04 · CONTROLLERS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05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6748120" cy="663321"/>
            <a:chOff x="557784" y="870585"/>
            <a:chExt cx="6748120" cy="663321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5479542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控制器：一个永不停止的调和循环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404" y="1299210"/>
              <a:ext cx="6740500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kube-controller-manager 里的每个控制器都在做同一件事：让实际状态不断逼近期望状态。</a:t>
              </a:r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952500" y="1714500"/>
            <a:ext cx="3429000" cy="3895439"/>
            <a:chOff x="952500" y="1714500"/>
            <a:chExt cx="3429000" cy="3895439"/>
          </a:xfrm>
        </p:grpSpPr>
        <p:sp>
          <p:nvSpPr>
            <p:cNvPr id="9" name="Freeform 9"/>
            <p:cNvSpPr/>
            <p:nvPr/>
          </p:nvSpPr>
          <p:spPr>
            <a:xfrm>
              <a:off x="952500" y="1714500"/>
              <a:ext cx="3429000" cy="3429000"/>
            </a:xfrm>
            <a:prstGeom prst="blockArc">
              <a:avLst>
                <a:gd name="adj1" fmla="val 16800000"/>
                <a:gd name="adj2" fmla="val 1200000"/>
                <a:gd name="adj3" fmla="val 22000"/>
              </a:avLst>
            </a:prstGeom>
            <a:solidFill>
              <a:srgbClr val="38BDF8"/>
            </a:solidFill>
            <a:ln>
              <a:noFill/>
            </a:ln>
          </p:spPr>
        </p:sp>
        <p:sp>
          <p:nvSpPr>
            <p:cNvPr id="10" name="Freeform 10"/>
            <p:cNvSpPr/>
            <p:nvPr/>
          </p:nvSpPr>
          <p:spPr>
            <a:xfrm>
              <a:off x="952500" y="1714500"/>
              <a:ext cx="3429000" cy="3429000"/>
            </a:xfrm>
            <a:prstGeom prst="blockArc">
              <a:avLst>
                <a:gd name="adj1" fmla="val 2400000"/>
                <a:gd name="adj2" fmla="val 8400000"/>
                <a:gd name="adj3" fmla="val 22000"/>
              </a:avLst>
            </a:prstGeom>
            <a:solidFill>
              <a:srgbClr val="A78BFA"/>
            </a:solidFill>
            <a:ln>
              <a:noFill/>
            </a:ln>
          </p:spPr>
        </p:sp>
        <p:sp>
          <p:nvSpPr>
            <p:cNvPr id="11" name="Freeform 11"/>
            <p:cNvSpPr/>
            <p:nvPr/>
          </p:nvSpPr>
          <p:spPr>
            <a:xfrm>
              <a:off x="952500" y="1714500"/>
              <a:ext cx="3429000" cy="3429000"/>
            </a:xfrm>
            <a:prstGeom prst="blockArc">
              <a:avLst>
                <a:gd name="adj1" fmla="val 9600000"/>
                <a:gd name="adj2" fmla="val 15600000"/>
                <a:gd name="adj3" fmla="val 22000"/>
              </a:avLst>
            </a:prstGeom>
            <a:solidFill>
              <a:srgbClr val="34D399"/>
            </a:solidFill>
            <a:ln>
              <a:noFill/>
            </a:ln>
          </p:spPr>
        </p:sp>
        <p:sp>
          <p:nvSpPr>
            <p:cNvPr id="12" name="Ellipse 12"/>
            <p:cNvSpPr/>
            <p:nvPr/>
          </p:nvSpPr>
          <p:spPr>
            <a:xfrm>
              <a:off x="2000250" y="2762250"/>
              <a:ext cx="1333500" cy="1333500"/>
            </a:xfrm>
            <a:prstGeom prst="ellipse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  <a:effectLst>
              <a:glow rad="57150">
                <a:srgbClr val="38BDF8">
                  <a:alpha val="50000"/>
                </a:srgbClr>
              </a:glow>
            </a:effectLst>
          </p:spPr>
        </p:sp>
        <p:grpSp>
          <p:nvGrpSpPr>
            <p:cNvPr id="15" name="Group 15"/>
            <p:cNvGrpSpPr/>
            <p:nvPr/>
          </p:nvGrpSpPr>
          <p:grpSpPr>
            <a:xfrm>
              <a:off x="2495550" y="3072713"/>
              <a:ext cx="342900" cy="352937"/>
              <a:chOff x="2495550" y="3072713"/>
              <a:chExt cx="342900" cy="352937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2509838" y="3100388"/>
                <a:ext cx="314325" cy="314325"/>
              </a:xfrm>
              <a:custGeom>
                <a:avLst/>
                <a:gdLst/>
                <a:ahLst/>
                <a:cxnLst/>
                <a:rect l="l" t="t" r="r" b="b"/>
                <a:pathLst>
                  <a:path w="314325" h="314325">
                    <a:moveTo>
                      <a:pt x="314325" y="157162"/>
                    </a:moveTo>
                    <a:cubicBezTo>
                      <a:pt x="314325" y="243961"/>
                      <a:pt x="243961" y="314325"/>
                      <a:pt x="157162" y="314325"/>
                    </a:cubicBezTo>
                    <a:cubicBezTo>
                      <a:pt x="70364" y="314325"/>
                      <a:pt x="0" y="243961"/>
                      <a:pt x="0" y="157162"/>
                    </a:cubicBezTo>
                    <a:cubicBezTo>
                      <a:pt x="0" y="70364"/>
                      <a:pt x="70364" y="0"/>
                      <a:pt x="157162" y="0"/>
                    </a:cubicBezTo>
                    <a:cubicBezTo>
                      <a:pt x="243961" y="0"/>
                      <a:pt x="314325" y="70364"/>
                      <a:pt x="314325" y="157162"/>
                    </a:cubicBez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4" name="Freeform 14"/>
              <p:cNvSpPr/>
              <p:nvPr/>
            </p:nvSpPr>
            <p:spPr>
              <a:xfrm>
                <a:off x="2495550" y="3072713"/>
                <a:ext cx="342900" cy="352937"/>
              </a:xfrm>
              <a:custGeom>
                <a:avLst/>
                <a:gdLst/>
                <a:ahLst/>
                <a:cxnLst/>
                <a:rect l="l" t="t" r="r" b="b"/>
                <a:pathLst>
                  <a:path w="342900" h="352937">
                    <a:moveTo>
                      <a:pt x="342900" y="41962"/>
                    </a:moveTo>
                    <a:lnTo>
                      <a:pt x="342900" y="127687"/>
                    </a:lnTo>
                    <a:cubicBezTo>
                      <a:pt x="342900" y="135577"/>
                      <a:pt x="336503" y="141974"/>
                      <a:pt x="328612" y="141974"/>
                    </a:cubicBezTo>
                    <a:lnTo>
                      <a:pt x="242888" y="141974"/>
                    </a:lnTo>
                    <a:cubicBezTo>
                      <a:pt x="234997" y="141974"/>
                      <a:pt x="228600" y="135577"/>
                      <a:pt x="228600" y="127687"/>
                    </a:cubicBezTo>
                    <a:cubicBezTo>
                      <a:pt x="228600" y="119796"/>
                      <a:pt x="234997" y="113399"/>
                      <a:pt x="242888" y="113399"/>
                    </a:cubicBezTo>
                    <a:lnTo>
                      <a:pt x="294126" y="113399"/>
                    </a:lnTo>
                    <a:lnTo>
                      <a:pt x="267998" y="87271"/>
                    </a:lnTo>
                    <a:cubicBezTo>
                      <a:pt x="241444" y="60596"/>
                      <a:pt x="205391" y="45547"/>
                      <a:pt x="167753" y="45426"/>
                    </a:cubicBezTo>
                    <a:lnTo>
                      <a:pt x="166949" y="45426"/>
                    </a:lnTo>
                    <a:cubicBezTo>
                      <a:pt x="129626" y="45339"/>
                      <a:pt x="93769" y="59947"/>
                      <a:pt x="67133" y="86092"/>
                    </a:cubicBezTo>
                    <a:cubicBezTo>
                      <a:pt x="61458" y="91390"/>
                      <a:pt x="52592" y="91186"/>
                      <a:pt x="47166" y="85634"/>
                    </a:cubicBezTo>
                    <a:cubicBezTo>
                      <a:pt x="41739" y="80082"/>
                      <a:pt x="41740" y="71213"/>
                      <a:pt x="47167" y="65661"/>
                    </a:cubicBezTo>
                    <a:cubicBezTo>
                      <a:pt x="114349" y="0"/>
                      <a:pt x="221859" y="629"/>
                      <a:pt x="288268" y="67072"/>
                    </a:cubicBezTo>
                    <a:lnTo>
                      <a:pt x="314325" y="93200"/>
                    </a:lnTo>
                    <a:lnTo>
                      <a:pt x="314325" y="41962"/>
                    </a:lnTo>
                    <a:cubicBezTo>
                      <a:pt x="314325" y="34071"/>
                      <a:pt x="320722" y="27674"/>
                      <a:pt x="328612" y="27674"/>
                    </a:cubicBezTo>
                    <a:cubicBezTo>
                      <a:pt x="336503" y="27674"/>
                      <a:pt x="342900" y="34071"/>
                      <a:pt x="342900" y="41962"/>
                    </a:cubicBezTo>
                    <a:close/>
                    <a:moveTo>
                      <a:pt x="275767" y="283581"/>
                    </a:moveTo>
                    <a:cubicBezTo>
                      <a:pt x="219787" y="338262"/>
                      <a:pt x="130236" y="337737"/>
                      <a:pt x="74902" y="282402"/>
                    </a:cubicBezTo>
                    <a:lnTo>
                      <a:pt x="48774" y="256274"/>
                    </a:lnTo>
                    <a:lnTo>
                      <a:pt x="100012" y="256274"/>
                    </a:lnTo>
                    <a:cubicBezTo>
                      <a:pt x="107903" y="256274"/>
                      <a:pt x="114300" y="249877"/>
                      <a:pt x="114300" y="241987"/>
                    </a:cubicBezTo>
                    <a:cubicBezTo>
                      <a:pt x="114300" y="234096"/>
                      <a:pt x="107903" y="227699"/>
                      <a:pt x="100012" y="227699"/>
                    </a:cubicBezTo>
                    <a:lnTo>
                      <a:pt x="14288" y="227699"/>
                    </a:lnTo>
                    <a:cubicBezTo>
                      <a:pt x="6397" y="227699"/>
                      <a:pt x="0" y="234096"/>
                      <a:pt x="0" y="241987"/>
                    </a:cubicBezTo>
                    <a:lnTo>
                      <a:pt x="0" y="327712"/>
                    </a:lnTo>
                    <a:cubicBezTo>
                      <a:pt x="0" y="335602"/>
                      <a:pt x="6397" y="341999"/>
                      <a:pt x="14288" y="341999"/>
                    </a:cubicBezTo>
                    <a:cubicBezTo>
                      <a:pt x="22178" y="341999"/>
                      <a:pt x="28575" y="335602"/>
                      <a:pt x="28575" y="327712"/>
                    </a:cubicBezTo>
                    <a:lnTo>
                      <a:pt x="28575" y="276473"/>
                    </a:lnTo>
                    <a:lnTo>
                      <a:pt x="54703" y="302601"/>
                    </a:lnTo>
                    <a:cubicBezTo>
                      <a:pt x="86568" y="334627"/>
                      <a:pt x="129845" y="352690"/>
                      <a:pt x="175022" y="352822"/>
                    </a:cubicBezTo>
                    <a:lnTo>
                      <a:pt x="175968" y="352822"/>
                    </a:lnTo>
                    <a:cubicBezTo>
                      <a:pt x="220761" y="352937"/>
                      <a:pt x="263796" y="335401"/>
                      <a:pt x="295751" y="304012"/>
                    </a:cubicBezTo>
                    <a:cubicBezTo>
                      <a:pt x="301178" y="298460"/>
                      <a:pt x="301178" y="289591"/>
                      <a:pt x="295752" y="284039"/>
                    </a:cubicBezTo>
                    <a:cubicBezTo>
                      <a:pt x="290326" y="278487"/>
                      <a:pt x="281459" y="278283"/>
                      <a:pt x="275784" y="283581"/>
                    </a:cubicBez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16" name="TextBox 16"/>
            <p:cNvSpPr txBox="1"/>
            <p:nvPr/>
          </p:nvSpPr>
          <p:spPr>
            <a:xfrm>
              <a:off x="2311889" y="3636645"/>
              <a:ext cx="71022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00" spc="15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reconcile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427290" y="2697956"/>
              <a:ext cx="61302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rgbClr val="0B1220"/>
                  </a:solidFill>
                  <a:latin typeface="Consolas"/>
                  <a:ea typeface="Consolas"/>
                  <a:cs typeface="Consolas"/>
                </a:rPr>
                <a:t>1 watch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439647" y="4698206"/>
              <a:ext cx="454707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rgbClr val="0B1220"/>
                  </a:solidFill>
                  <a:latin typeface="Consolas"/>
                  <a:ea typeface="Consolas"/>
                  <a:cs typeface="Consolas"/>
                </a:rPr>
                <a:t>2 diff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358494" y="2697956"/>
              <a:ext cx="40721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120" b="1" dirty="0">
                  <a:solidFill>
                    <a:srgbClr val="0B1220"/>
                  </a:solidFill>
                  <a:latin typeface="Consolas"/>
                  <a:ea typeface="Consolas"/>
                  <a:cs typeface="Consolas"/>
                </a:rPr>
                <a:t>3 act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2002409" y="5419249"/>
              <a:ext cx="132918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顺时针循环，永不退出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143500" y="1562100"/>
            <a:ext cx="4298167" cy="1768411"/>
            <a:chOff x="5143500" y="1562100"/>
            <a:chExt cx="4298167" cy="1768411"/>
          </a:xfrm>
        </p:grpSpPr>
        <p:grpSp>
          <p:nvGrpSpPr>
            <p:cNvPr id="25" name="Group 25"/>
            <p:cNvGrpSpPr/>
            <p:nvPr/>
          </p:nvGrpSpPr>
          <p:grpSpPr>
            <a:xfrm>
              <a:off x="5143500" y="1562100"/>
              <a:ext cx="4298167" cy="511111"/>
              <a:chOff x="5143500" y="1562100"/>
              <a:chExt cx="4298167" cy="511111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5143500" y="1562100"/>
                <a:ext cx="57150" cy="495300"/>
              </a:xfrm>
              <a:prstGeom prst="rect">
                <a:avLst/>
              </a:prstGeom>
              <a:solidFill>
                <a:srgbClr val="38BDF8"/>
              </a:solidFill>
              <a:ln>
                <a:noFill/>
              </a:ln>
            </p:spPr>
          </p:sp>
          <p:sp>
            <p:nvSpPr>
              <p:cNvPr id="23" name="TextBox 23"/>
              <p:cNvSpPr txBox="1"/>
              <p:nvPr/>
            </p:nvSpPr>
            <p:spPr>
              <a:xfrm>
                <a:off x="5328285" y="1631156"/>
                <a:ext cx="747586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12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1 · watch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328666" y="1867852"/>
                <a:ext cx="411300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通过 API server 监听自己关心的对象（Pod、Node、Service…）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5143500" y="2190750"/>
              <a:ext cx="3517582" cy="511111"/>
              <a:chOff x="5143500" y="2190750"/>
              <a:chExt cx="3517582" cy="511111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5143500" y="2190750"/>
                <a:ext cx="57150" cy="495300"/>
              </a:xfrm>
              <a:prstGeom prst="rect">
                <a:avLst/>
              </a:prstGeom>
              <a:solidFill>
                <a:srgbClr val="A78BFA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5328285" y="2259806"/>
                <a:ext cx="58927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120" b="1" dirty="0">
                    <a:solidFill>
                      <a:srgbClr val="A78BFA"/>
                    </a:solidFill>
                    <a:latin typeface="Consolas"/>
                    <a:ea typeface="Consolas"/>
                    <a:cs typeface="Consolas"/>
                  </a:rPr>
                  <a:t>2 · diff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5328666" y="2496502"/>
                <a:ext cx="333241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比较对象的期望状态（spec）与实际状态（status）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5143500" y="2819400"/>
              <a:ext cx="4278744" cy="511111"/>
              <a:chOff x="5143500" y="2819400"/>
              <a:chExt cx="4278744" cy="511111"/>
            </a:xfrm>
          </p:grpSpPr>
          <p:sp>
            <p:nvSpPr>
              <p:cNvPr id="30" name="Rectangle 30"/>
              <p:cNvSpPr/>
              <p:nvPr/>
            </p:nvSpPr>
            <p:spPr>
              <a:xfrm>
                <a:off x="5143500" y="2819400"/>
                <a:ext cx="57150" cy="495300"/>
              </a:xfrm>
              <a:prstGeom prst="rect">
                <a:avLst/>
              </a:prstGeom>
              <a:solidFill>
                <a:srgbClr val="34D399"/>
              </a:solidFill>
              <a:ln>
                <a:noFill/>
              </a:ln>
            </p:spPr>
          </p:sp>
          <p:sp>
            <p:nvSpPr>
              <p:cNvPr id="31" name="TextBox 31"/>
              <p:cNvSpPr txBox="1"/>
              <p:nvPr/>
            </p:nvSpPr>
            <p:spPr>
              <a:xfrm>
                <a:off x="5328285" y="2888456"/>
                <a:ext cx="54177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120" b="1" dirty="0">
                    <a:solidFill>
                      <a:srgbClr val="34D399"/>
                    </a:solidFill>
                    <a:latin typeface="Consolas"/>
                    <a:ea typeface="Consolas"/>
                    <a:cs typeface="Consolas"/>
                  </a:rPr>
                  <a:t>3 · act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5328666" y="3125152"/>
                <a:ext cx="409357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执行动作缩小差距：创建 Pod、更新端点、标记节点…然后回到 1</a:t>
                </a:r>
              </a:p>
            </p:txBody>
          </p:sp>
        </p:grpSp>
      </p:grpSp>
      <p:grpSp>
        <p:nvGrpSpPr>
          <p:cNvPr id="56" name="Group 56"/>
          <p:cNvGrpSpPr/>
          <p:nvPr/>
        </p:nvGrpSpPr>
        <p:grpSpPr>
          <a:xfrm>
            <a:off x="5138166" y="3734752"/>
            <a:ext cx="6482334" cy="1970437"/>
            <a:chOff x="5138166" y="3734752"/>
            <a:chExt cx="6482334" cy="1970437"/>
          </a:xfrm>
        </p:grpSpPr>
        <p:sp>
          <p:nvSpPr>
            <p:cNvPr id="35" name="TextBox 35"/>
            <p:cNvSpPr txBox="1"/>
            <p:nvPr/>
          </p:nvSpPr>
          <p:spPr>
            <a:xfrm>
              <a:off x="5138166" y="3734752"/>
              <a:ext cx="71742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核心控制器</a:t>
              </a:r>
            </a:p>
          </p:txBody>
        </p:sp>
        <p:sp>
          <p:nvSpPr>
            <p:cNvPr id="36" name="Line 36"/>
            <p:cNvSpPr/>
            <p:nvPr/>
          </p:nvSpPr>
          <p:spPr>
            <a:xfrm>
              <a:off x="5143500" y="3962400"/>
              <a:ext cx="6477000" cy="9525"/>
            </a:xfrm>
            <a:custGeom>
              <a:avLst/>
              <a:gdLst/>
              <a:ahLst/>
              <a:cxnLst/>
              <a:rect l="l" t="t" r="r" b="b"/>
              <a:pathLst>
                <a:path w="6477000" h="9525">
                  <a:moveTo>
                    <a:pt x="0" y="0"/>
                  </a:moveTo>
                  <a:lnTo>
                    <a:pt x="6477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39" name="Group 39"/>
            <p:cNvGrpSpPr/>
            <p:nvPr/>
          </p:nvGrpSpPr>
          <p:grpSpPr>
            <a:xfrm>
              <a:off x="5138166" y="4115752"/>
              <a:ext cx="2806827" cy="205359"/>
              <a:chOff x="5138166" y="4115752"/>
              <a:chExt cx="2806827" cy="205359"/>
            </a:xfrm>
          </p:grpSpPr>
          <p:sp>
            <p:nvSpPr>
              <p:cNvPr id="37" name="TextBox 37"/>
              <p:cNvSpPr txBox="1"/>
              <p:nvPr/>
            </p:nvSpPr>
            <p:spPr>
              <a:xfrm>
                <a:off x="5138166" y="4115752"/>
                <a:ext cx="34180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Node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6662166" y="4115752"/>
                <a:ext cx="128282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检测并响应节点故障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5138166" y="4382452"/>
              <a:ext cx="3622929" cy="205359"/>
              <a:chOff x="5138166" y="4382452"/>
              <a:chExt cx="3622929" cy="205359"/>
            </a:xfrm>
          </p:grpSpPr>
          <p:sp>
            <p:nvSpPr>
              <p:cNvPr id="40" name="TextBox 40"/>
              <p:cNvSpPr txBox="1"/>
              <p:nvPr/>
            </p:nvSpPr>
            <p:spPr>
              <a:xfrm>
                <a:off x="5138166" y="4382452"/>
                <a:ext cx="26017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Job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6662166" y="4382452"/>
                <a:ext cx="209892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创建 Pod 驱动 Job 对象跑到完成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5138166" y="4649152"/>
              <a:ext cx="3162071" cy="205359"/>
              <a:chOff x="5138166" y="4649152"/>
              <a:chExt cx="3162071" cy="205359"/>
            </a:xfrm>
          </p:grpSpPr>
          <p:sp>
            <p:nvSpPr>
              <p:cNvPr id="43" name="TextBox 43"/>
              <p:cNvSpPr txBox="1"/>
              <p:nvPr/>
            </p:nvSpPr>
            <p:spPr>
              <a:xfrm>
                <a:off x="5138166" y="4649152"/>
                <a:ext cx="96881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EndpointSlice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6662166" y="4649152"/>
                <a:ext cx="163807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把 Service 映射到 Pod IP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5138166" y="4915852"/>
              <a:ext cx="4063937" cy="205359"/>
              <a:chOff x="5138166" y="4915852"/>
              <a:chExt cx="4063937" cy="205359"/>
            </a:xfrm>
          </p:grpSpPr>
          <p:sp>
            <p:nvSpPr>
              <p:cNvPr id="46" name="TextBox 46"/>
              <p:cNvSpPr txBox="1"/>
              <p:nvPr/>
            </p:nvSpPr>
            <p:spPr>
              <a:xfrm>
                <a:off x="5138166" y="4915852"/>
                <a:ext cx="112532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ServiceAccount</a:t>
                </a:r>
              </a:p>
            </p:txBody>
          </p:sp>
          <p:sp>
            <p:nvSpPr>
              <p:cNvPr id="47" name="TextBox 47"/>
              <p:cNvSpPr txBox="1"/>
              <p:nvPr/>
            </p:nvSpPr>
            <p:spPr>
              <a:xfrm>
                <a:off x="6662166" y="4915852"/>
                <a:ext cx="253993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为新命名空间创建默认 ServiceAccount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5138166" y="5182552"/>
              <a:ext cx="6124118" cy="205359"/>
              <a:chOff x="5138166" y="5182552"/>
              <a:chExt cx="6124118" cy="205359"/>
            </a:xfrm>
          </p:grpSpPr>
          <p:sp>
            <p:nvSpPr>
              <p:cNvPr id="49" name="TextBox 49"/>
              <p:cNvSpPr txBox="1"/>
              <p:nvPr/>
            </p:nvSpPr>
            <p:spPr>
              <a:xfrm>
                <a:off x="5138166" y="5182552"/>
                <a:ext cx="99040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b="1" dirty="0">
                    <a:solidFill>
                      <a:srgbClr val="E6EDF7"/>
                    </a:solidFill>
                    <a:latin typeface="Consolas"/>
                    <a:ea typeface="Microsoft YaHei"/>
                    <a:cs typeface="Consolas"/>
                  </a:rPr>
                  <a:t>Workload 系列</a:t>
                </a:r>
              </a:p>
            </p:txBody>
          </p:sp>
          <p:sp>
            <p:nvSpPr>
              <p:cNvPr id="50" name="TextBox 50"/>
              <p:cNvSpPr txBox="1"/>
              <p:nvPr/>
            </p:nvSpPr>
            <p:spPr>
              <a:xfrm>
                <a:off x="6662166" y="5182552"/>
                <a:ext cx="460011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ReplicaSet / Deployment / StatefulSet / DaemonSet 等工作负载原语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5167312" y="5497116"/>
              <a:ext cx="142875" cy="148898"/>
              <a:chOff x="5167312" y="5497116"/>
              <a:chExt cx="142875" cy="148898"/>
            </a:xfrm>
          </p:grpSpPr>
          <p:sp>
            <p:nvSpPr>
              <p:cNvPr id="52" name="Freeform 52"/>
              <p:cNvSpPr/>
              <p:nvPr/>
            </p:nvSpPr>
            <p:spPr>
              <a:xfrm>
                <a:off x="5173266" y="5503069"/>
                <a:ext cx="130969" cy="136922"/>
              </a:xfrm>
              <a:custGeom>
                <a:avLst/>
                <a:gdLst/>
                <a:ahLst/>
                <a:cxnLst/>
                <a:rect l="l" t="t" r="r" b="b"/>
                <a:pathLst>
                  <a:path w="130969" h="136922">
                    <a:moveTo>
                      <a:pt x="130969" y="5953"/>
                    </a:moveTo>
                    <a:lnTo>
                      <a:pt x="130969" y="47625"/>
                    </a:lnTo>
                    <a:cubicBezTo>
                      <a:pt x="130969" y="119062"/>
                      <a:pt x="65484" y="136922"/>
                      <a:pt x="65484" y="136922"/>
                    </a:cubicBezTo>
                    <a:cubicBezTo>
                      <a:pt x="65484" y="136922"/>
                      <a:pt x="0" y="119062"/>
                      <a:pt x="0" y="47625"/>
                    </a:cubicBezTo>
                    <a:lnTo>
                      <a:pt x="0" y="5953"/>
                    </a:lnTo>
                    <a:cubicBezTo>
                      <a:pt x="0" y="2665"/>
                      <a:pt x="2665" y="0"/>
                      <a:pt x="5953" y="0"/>
                    </a:cubicBezTo>
                    <a:lnTo>
                      <a:pt x="125016" y="0"/>
                    </a:lnTo>
                    <a:cubicBezTo>
                      <a:pt x="128303" y="0"/>
                      <a:pt x="130969" y="2665"/>
                      <a:pt x="130969" y="5953"/>
                    </a:cubicBezTo>
                    <a:close/>
                  </a:path>
                </a:pathLst>
              </a:custGeom>
              <a:solidFill>
                <a:srgbClr val="34D399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53" name="Freeform 53"/>
              <p:cNvSpPr/>
              <p:nvPr/>
            </p:nvSpPr>
            <p:spPr>
              <a:xfrm>
                <a:off x="5167312" y="5497116"/>
                <a:ext cx="142875" cy="148898"/>
              </a:xfrm>
              <a:custGeom>
                <a:avLst/>
                <a:gdLst/>
                <a:ahLst/>
                <a:cxnLst/>
                <a:rect l="l" t="t" r="r" b="b"/>
                <a:pathLst>
                  <a:path w="142875" h="148898">
                    <a:moveTo>
                      <a:pt x="130969" y="0"/>
                    </a:moveTo>
                    <a:lnTo>
                      <a:pt x="11906" y="0"/>
                    </a:lnTo>
                    <a:cubicBezTo>
                      <a:pt x="5331" y="0"/>
                      <a:pt x="0" y="5331"/>
                      <a:pt x="0" y="11906"/>
                    </a:cubicBezTo>
                    <a:lnTo>
                      <a:pt x="0" y="53578"/>
                    </a:lnTo>
                    <a:cubicBezTo>
                      <a:pt x="0" y="92809"/>
                      <a:pt x="18990" y="116585"/>
                      <a:pt x="34923" y="129622"/>
                    </a:cubicBezTo>
                    <a:cubicBezTo>
                      <a:pt x="52082" y="143656"/>
                      <a:pt x="69153" y="148419"/>
                      <a:pt x="69897" y="148620"/>
                    </a:cubicBezTo>
                    <a:cubicBezTo>
                      <a:pt x="70920" y="148898"/>
                      <a:pt x="71999" y="148898"/>
                      <a:pt x="73023" y="148620"/>
                    </a:cubicBezTo>
                    <a:cubicBezTo>
                      <a:pt x="73767" y="148419"/>
                      <a:pt x="90815" y="143656"/>
                      <a:pt x="107997" y="129622"/>
                    </a:cubicBezTo>
                    <a:cubicBezTo>
                      <a:pt x="123885" y="116585"/>
                      <a:pt x="142875" y="92809"/>
                      <a:pt x="142875" y="53578"/>
                    </a:cubicBezTo>
                    <a:lnTo>
                      <a:pt x="142875" y="11906"/>
                    </a:lnTo>
                    <a:cubicBezTo>
                      <a:pt x="142875" y="5331"/>
                      <a:pt x="137544" y="0"/>
                      <a:pt x="130969" y="0"/>
                    </a:cubicBezTo>
                    <a:close/>
                    <a:moveTo>
                      <a:pt x="130969" y="53578"/>
                    </a:moveTo>
                    <a:cubicBezTo>
                      <a:pt x="130969" y="81163"/>
                      <a:pt x="120804" y="103555"/>
                      <a:pt x="100757" y="120119"/>
                    </a:cubicBezTo>
                    <a:cubicBezTo>
                      <a:pt x="92030" y="127305"/>
                      <a:pt x="82105" y="132898"/>
                      <a:pt x="71438" y="136639"/>
                    </a:cubicBezTo>
                    <a:cubicBezTo>
                      <a:pt x="60909" y="132963"/>
                      <a:pt x="51107" y="127470"/>
                      <a:pt x="42476" y="120409"/>
                    </a:cubicBezTo>
                    <a:cubicBezTo>
                      <a:pt x="22190" y="103815"/>
                      <a:pt x="11906" y="81335"/>
                      <a:pt x="11906" y="53578"/>
                    </a:cubicBezTo>
                    <a:lnTo>
                      <a:pt x="11906" y="11906"/>
                    </a:lnTo>
                    <a:lnTo>
                      <a:pt x="130969" y="11906"/>
                    </a:lnTo>
                    <a:close/>
                    <a:moveTo>
                      <a:pt x="37460" y="75649"/>
                    </a:moveTo>
                    <a:cubicBezTo>
                      <a:pt x="35134" y="73323"/>
                      <a:pt x="35134" y="69552"/>
                      <a:pt x="37460" y="67226"/>
                    </a:cubicBezTo>
                    <a:cubicBezTo>
                      <a:pt x="39786" y="64900"/>
                      <a:pt x="43558" y="64900"/>
                      <a:pt x="45884" y="67226"/>
                    </a:cubicBezTo>
                    <a:lnTo>
                      <a:pt x="59531" y="80881"/>
                    </a:lnTo>
                    <a:lnTo>
                      <a:pt x="96991" y="43413"/>
                    </a:lnTo>
                    <a:cubicBezTo>
                      <a:pt x="99317" y="41087"/>
                      <a:pt x="103089" y="41087"/>
                      <a:pt x="105415" y="43413"/>
                    </a:cubicBezTo>
                    <a:cubicBezTo>
                      <a:pt x="107741" y="45739"/>
                      <a:pt x="107741" y="49511"/>
                      <a:pt x="105415" y="51837"/>
                    </a:cubicBezTo>
                    <a:lnTo>
                      <a:pt x="63743" y="93509"/>
                    </a:lnTo>
                    <a:cubicBezTo>
                      <a:pt x="62626" y="94627"/>
                      <a:pt x="61111" y="95255"/>
                      <a:pt x="59531" y="95255"/>
                    </a:cubicBezTo>
                    <a:cubicBezTo>
                      <a:pt x="57951" y="95255"/>
                      <a:pt x="56436" y="94627"/>
                      <a:pt x="55319" y="93509"/>
                    </a:cubicBezTo>
                    <a:close/>
                  </a:path>
                </a:pathLst>
              </a:custGeom>
              <a:solidFill>
                <a:srgbClr val="34D399"/>
              </a:solidFill>
              <a:ln>
                <a:noFill/>
              </a:ln>
            </p:spPr>
          </p:sp>
        </p:grpSp>
        <p:sp>
          <p:nvSpPr>
            <p:cNvPr id="55" name="TextBox 55"/>
            <p:cNvSpPr txBox="1"/>
            <p:nvPr/>
          </p:nvSpPr>
          <p:spPr>
            <a:xfrm>
              <a:off x="5405247" y="5514499"/>
              <a:ext cx="452444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高可用靠 Leader 选举：多副本部署，但同一时刻只有一个副本在真正动手。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2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20"/>
                            </p:stCondLst>
                            <p:childTnLst>
                              <p:par>
                                <p:cTn xmlns:p="http://schemas.openxmlformats.org/presentationml/2006/main" id="14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4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620"/>
                            </p:stCondLst>
                            <p:childTnLst>
                              <p:par>
                                <p:cTn xmlns:p="http://schemas.openxmlformats.org/presentationml/2006/main" id="18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159692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05 · WORKER NODE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06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6953018" cy="663321"/>
            <a:chOff x="557784" y="870585"/>
            <a:chExt cx="6953018" cy="663321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每个工作节点上的三个组件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404" y="1299210"/>
              <a:ext cx="69453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节点代理、Service 实现、容器运行时——三者并列，kubelet 是唯一和 API server 对话的那个。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571500" y="1676400"/>
            <a:ext cx="11049000" cy="4476750"/>
          </a:xfrm>
          <a:prstGeom prst="snip2DiagRect">
            <a:avLst>
              <a:gd name="adj1" fmla="val 0"/>
              <a:gd name="adj2" fmla="val 6000"/>
            </a:avLst>
          </a:prstGeom>
          <a:noFill/>
          <a:ln w="14288">
            <a:solidFill>
              <a:srgbClr val="243350"/>
            </a:solidFill>
          </a:ln>
        </p:spPr>
      </p:sp>
      <p:grpSp>
        <p:nvGrpSpPr>
          <p:cNvPr id="14" name="Group 14"/>
          <p:cNvGrpSpPr/>
          <p:nvPr/>
        </p:nvGrpSpPr>
        <p:grpSpPr>
          <a:xfrm>
            <a:off x="826294" y="1842492"/>
            <a:ext cx="1851717" cy="208240"/>
            <a:chOff x="826294" y="1842492"/>
            <a:chExt cx="1851717" cy="208240"/>
          </a:xfrm>
        </p:grpSpPr>
        <p:grpSp>
          <p:nvGrpSpPr>
            <p:cNvPr id="12" name="Group 12"/>
            <p:cNvGrpSpPr/>
            <p:nvPr/>
          </p:nvGrpSpPr>
          <p:grpSpPr>
            <a:xfrm>
              <a:off x="826294" y="1842492"/>
              <a:ext cx="157162" cy="144066"/>
              <a:chOff x="826294" y="1842492"/>
              <a:chExt cx="157162" cy="144066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832842" y="1849041"/>
                <a:ext cx="144066" cy="130969"/>
              </a:xfrm>
              <a:custGeom>
                <a:avLst/>
                <a:gdLst/>
                <a:ahLst/>
                <a:cxnLst/>
                <a:rect l="l" t="t" r="r" b="b"/>
                <a:pathLst>
                  <a:path w="144066" h="130969">
                    <a:moveTo>
                      <a:pt x="144066" y="85130"/>
                    </a:moveTo>
                    <a:lnTo>
                      <a:pt x="144066" y="124420"/>
                    </a:lnTo>
                    <a:cubicBezTo>
                      <a:pt x="144066" y="128037"/>
                      <a:pt x="141134" y="130969"/>
                      <a:pt x="137517" y="130969"/>
                    </a:cubicBezTo>
                    <a:lnTo>
                      <a:pt x="6548" y="130969"/>
                    </a:lnTo>
                    <a:cubicBezTo>
                      <a:pt x="2932" y="130969"/>
                      <a:pt x="0" y="128037"/>
                      <a:pt x="0" y="124420"/>
                    </a:cubicBezTo>
                    <a:lnTo>
                      <a:pt x="0" y="85130"/>
                    </a:lnTo>
                    <a:cubicBezTo>
                      <a:pt x="0" y="81513"/>
                      <a:pt x="2932" y="78581"/>
                      <a:pt x="6548" y="78581"/>
                    </a:cubicBezTo>
                    <a:lnTo>
                      <a:pt x="137517" y="78581"/>
                    </a:lnTo>
                    <a:cubicBezTo>
                      <a:pt x="141134" y="78581"/>
                      <a:pt x="144066" y="81513"/>
                      <a:pt x="144066" y="85130"/>
                    </a:cubicBezTo>
                    <a:close/>
                    <a:moveTo>
                      <a:pt x="137517" y="0"/>
                    </a:moveTo>
                    <a:lnTo>
                      <a:pt x="6548" y="0"/>
                    </a:lnTo>
                    <a:cubicBezTo>
                      <a:pt x="2932" y="0"/>
                      <a:pt x="0" y="2932"/>
                      <a:pt x="0" y="6548"/>
                    </a:cubicBezTo>
                    <a:lnTo>
                      <a:pt x="0" y="45839"/>
                    </a:lnTo>
                    <a:cubicBezTo>
                      <a:pt x="0" y="49456"/>
                      <a:pt x="2932" y="52388"/>
                      <a:pt x="6548" y="52388"/>
                    </a:cubicBezTo>
                    <a:lnTo>
                      <a:pt x="137517" y="52388"/>
                    </a:lnTo>
                    <a:cubicBezTo>
                      <a:pt x="141134" y="52388"/>
                      <a:pt x="144066" y="49456"/>
                      <a:pt x="144066" y="45839"/>
                    </a:cubicBezTo>
                    <a:lnTo>
                      <a:pt x="144066" y="6548"/>
                    </a:lnTo>
                    <a:cubicBezTo>
                      <a:pt x="144066" y="2932"/>
                      <a:pt x="141134" y="0"/>
                      <a:pt x="137517" y="0"/>
                    </a:cubicBez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826294" y="1842492"/>
                <a:ext cx="157162" cy="144066"/>
              </a:xfrm>
              <a:custGeom>
                <a:avLst/>
                <a:gdLst/>
                <a:ahLst/>
                <a:cxnLst/>
                <a:rect l="l" t="t" r="r" b="b"/>
                <a:pathLst>
                  <a:path w="157162" h="144066">
                    <a:moveTo>
                      <a:pt x="144066" y="78581"/>
                    </a:moveTo>
                    <a:lnTo>
                      <a:pt x="13097" y="78581"/>
                    </a:lnTo>
                    <a:cubicBezTo>
                      <a:pt x="5864" y="78581"/>
                      <a:pt x="0" y="84445"/>
                      <a:pt x="0" y="91678"/>
                    </a:cubicBezTo>
                    <a:lnTo>
                      <a:pt x="0" y="130969"/>
                    </a:lnTo>
                    <a:cubicBezTo>
                      <a:pt x="0" y="138202"/>
                      <a:pt x="5864" y="144066"/>
                      <a:pt x="13097" y="144066"/>
                    </a:cubicBezTo>
                    <a:lnTo>
                      <a:pt x="144066" y="144066"/>
                    </a:lnTo>
                    <a:cubicBezTo>
                      <a:pt x="151299" y="144066"/>
                      <a:pt x="157162" y="138202"/>
                      <a:pt x="157162" y="130969"/>
                    </a:cubicBezTo>
                    <a:lnTo>
                      <a:pt x="157162" y="91678"/>
                    </a:lnTo>
                    <a:cubicBezTo>
                      <a:pt x="157162" y="84445"/>
                      <a:pt x="151299" y="78581"/>
                      <a:pt x="144066" y="78581"/>
                    </a:cubicBezTo>
                    <a:close/>
                    <a:moveTo>
                      <a:pt x="144066" y="130969"/>
                    </a:moveTo>
                    <a:lnTo>
                      <a:pt x="13097" y="130969"/>
                    </a:lnTo>
                    <a:lnTo>
                      <a:pt x="13097" y="91678"/>
                    </a:lnTo>
                    <a:lnTo>
                      <a:pt x="144066" y="91678"/>
                    </a:lnTo>
                    <a:lnTo>
                      <a:pt x="144066" y="130969"/>
                    </a:lnTo>
                    <a:close/>
                    <a:moveTo>
                      <a:pt x="144066" y="0"/>
                    </a:moveTo>
                    <a:lnTo>
                      <a:pt x="13097" y="0"/>
                    </a:lnTo>
                    <a:cubicBezTo>
                      <a:pt x="5864" y="0"/>
                      <a:pt x="0" y="5864"/>
                      <a:pt x="0" y="13097"/>
                    </a:cubicBezTo>
                    <a:lnTo>
                      <a:pt x="0" y="52388"/>
                    </a:lnTo>
                    <a:cubicBezTo>
                      <a:pt x="0" y="59621"/>
                      <a:pt x="5864" y="65484"/>
                      <a:pt x="13097" y="65484"/>
                    </a:cubicBezTo>
                    <a:lnTo>
                      <a:pt x="144066" y="65484"/>
                    </a:lnTo>
                    <a:cubicBezTo>
                      <a:pt x="151299" y="65484"/>
                      <a:pt x="157162" y="59621"/>
                      <a:pt x="157162" y="52388"/>
                    </a:cubicBezTo>
                    <a:lnTo>
                      <a:pt x="157162" y="13097"/>
                    </a:lnTo>
                    <a:cubicBezTo>
                      <a:pt x="157162" y="5864"/>
                      <a:pt x="151299" y="0"/>
                      <a:pt x="144066" y="0"/>
                    </a:cubicBezTo>
                    <a:close/>
                    <a:moveTo>
                      <a:pt x="144066" y="52388"/>
                    </a:moveTo>
                    <a:lnTo>
                      <a:pt x="13097" y="52388"/>
                    </a:lnTo>
                    <a:lnTo>
                      <a:pt x="13097" y="13097"/>
                    </a:lnTo>
                    <a:lnTo>
                      <a:pt x="144066" y="13097"/>
                    </a:lnTo>
                    <a:lnTo>
                      <a:pt x="144066" y="52388"/>
                    </a:lnTo>
                    <a:close/>
                    <a:moveTo>
                      <a:pt x="130969" y="32742"/>
                    </a:moveTo>
                    <a:cubicBezTo>
                      <a:pt x="130969" y="38167"/>
                      <a:pt x="126571" y="42565"/>
                      <a:pt x="121146" y="42565"/>
                    </a:cubicBezTo>
                    <a:cubicBezTo>
                      <a:pt x="115721" y="42565"/>
                      <a:pt x="111323" y="38167"/>
                      <a:pt x="111323" y="32742"/>
                    </a:cubicBezTo>
                    <a:cubicBezTo>
                      <a:pt x="111323" y="27317"/>
                      <a:pt x="115721" y="22920"/>
                      <a:pt x="121146" y="22920"/>
                    </a:cubicBezTo>
                    <a:cubicBezTo>
                      <a:pt x="126571" y="22920"/>
                      <a:pt x="130969" y="27317"/>
                      <a:pt x="130969" y="32742"/>
                    </a:cubicBezTo>
                    <a:close/>
                    <a:moveTo>
                      <a:pt x="130969" y="111323"/>
                    </a:moveTo>
                    <a:cubicBezTo>
                      <a:pt x="130969" y="116748"/>
                      <a:pt x="126571" y="121146"/>
                      <a:pt x="121146" y="121146"/>
                    </a:cubicBezTo>
                    <a:cubicBezTo>
                      <a:pt x="115721" y="121146"/>
                      <a:pt x="111323" y="116748"/>
                      <a:pt x="111323" y="111323"/>
                    </a:cubicBezTo>
                    <a:cubicBezTo>
                      <a:pt x="111323" y="105899"/>
                      <a:pt x="115721" y="101501"/>
                      <a:pt x="121146" y="101501"/>
                    </a:cubicBezTo>
                    <a:cubicBezTo>
                      <a:pt x="126571" y="101501"/>
                      <a:pt x="130969" y="105899"/>
                      <a:pt x="130969" y="111323"/>
                    </a:cubicBez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1081088" y="1874520"/>
              <a:ext cx="159692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WORKER NODE · ×N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952500" y="2247900"/>
            <a:ext cx="3295650" cy="3619500"/>
            <a:chOff x="952500" y="2247900"/>
            <a:chExt cx="3295650" cy="3619500"/>
          </a:xfrm>
        </p:grpSpPr>
        <p:sp>
          <p:nvSpPr>
            <p:cNvPr id="15" name="Freeform 15"/>
            <p:cNvSpPr/>
            <p:nvPr/>
          </p:nvSpPr>
          <p:spPr>
            <a:xfrm>
              <a:off x="952500" y="2247900"/>
              <a:ext cx="3295650" cy="3619500"/>
            </a:xfrm>
            <a:prstGeom prst="snip2DiagRect">
              <a:avLst>
                <a:gd name="adj1" fmla="val 0"/>
                <a:gd name="adj2" fmla="val 9000"/>
              </a:avLst>
            </a:prstGeom>
            <a:solidFill>
              <a:srgbClr val="111C30"/>
            </a:solidFill>
            <a:ln w="9525">
              <a:solidFill>
                <a:srgbClr val="38BDF8"/>
              </a:solidFill>
            </a:ln>
          </p:spPr>
        </p:sp>
        <p:grpSp>
          <p:nvGrpSpPr>
            <p:cNvPr id="18" name="Group 18"/>
            <p:cNvGrpSpPr/>
            <p:nvPr/>
          </p:nvGrpSpPr>
          <p:grpSpPr>
            <a:xfrm>
              <a:off x="1202531" y="2491978"/>
              <a:ext cx="300038" cy="257594"/>
              <a:chOff x="1202531" y="2491978"/>
              <a:chExt cx="300038" cy="257594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1213247" y="2502694"/>
                <a:ext cx="278606" cy="235744"/>
              </a:xfrm>
              <a:custGeom>
                <a:avLst/>
                <a:gdLst/>
                <a:ahLst/>
                <a:cxnLst/>
                <a:rect l="l" t="t" r="r" b="b"/>
                <a:pathLst>
                  <a:path w="278606" h="235744">
                    <a:moveTo>
                      <a:pt x="278606" y="72330"/>
                    </a:moveTo>
                    <a:cubicBezTo>
                      <a:pt x="278606" y="160734"/>
                      <a:pt x="139303" y="235744"/>
                      <a:pt x="139303" y="235744"/>
                    </a:cubicBezTo>
                    <a:cubicBezTo>
                      <a:pt x="139303" y="235744"/>
                      <a:pt x="0" y="160734"/>
                      <a:pt x="0" y="72330"/>
                    </a:cubicBezTo>
                    <a:cubicBezTo>
                      <a:pt x="0" y="32383"/>
                      <a:pt x="32383" y="0"/>
                      <a:pt x="72330" y="0"/>
                    </a:cubicBezTo>
                    <a:cubicBezTo>
                      <a:pt x="102589" y="0"/>
                      <a:pt x="128507" y="16489"/>
                      <a:pt x="139303" y="42862"/>
                    </a:cubicBezTo>
                    <a:cubicBezTo>
                      <a:pt x="150099" y="16489"/>
                      <a:pt x="176018" y="0"/>
                      <a:pt x="206276" y="0"/>
                    </a:cubicBezTo>
                    <a:cubicBezTo>
                      <a:pt x="246223" y="0"/>
                      <a:pt x="278606" y="32383"/>
                      <a:pt x="278606" y="72330"/>
                    </a:cubicBez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7" name="Freeform 17"/>
              <p:cNvSpPr/>
              <p:nvPr/>
            </p:nvSpPr>
            <p:spPr>
              <a:xfrm>
                <a:off x="1202531" y="2491978"/>
                <a:ext cx="300038" cy="257594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257594">
                    <a:moveTo>
                      <a:pt x="75009" y="139303"/>
                    </a:moveTo>
                    <a:lnTo>
                      <a:pt x="21431" y="139303"/>
                    </a:lnTo>
                    <a:cubicBezTo>
                      <a:pt x="15513" y="139303"/>
                      <a:pt x="10716" y="134506"/>
                      <a:pt x="10716" y="128588"/>
                    </a:cubicBezTo>
                    <a:cubicBezTo>
                      <a:pt x="10716" y="122669"/>
                      <a:pt x="15513" y="117872"/>
                      <a:pt x="21431" y="117872"/>
                    </a:cubicBezTo>
                    <a:lnTo>
                      <a:pt x="69277" y="117872"/>
                    </a:lnTo>
                    <a:lnTo>
                      <a:pt x="87520" y="90493"/>
                    </a:lnTo>
                    <a:cubicBezTo>
                      <a:pt x="89507" y="87508"/>
                      <a:pt x="92855" y="85715"/>
                      <a:pt x="96441" y="85715"/>
                    </a:cubicBezTo>
                    <a:cubicBezTo>
                      <a:pt x="100027" y="85715"/>
                      <a:pt x="103375" y="87508"/>
                      <a:pt x="105361" y="90493"/>
                    </a:cubicBezTo>
                    <a:lnTo>
                      <a:pt x="139303" y="141393"/>
                    </a:lnTo>
                    <a:lnTo>
                      <a:pt x="151814" y="122640"/>
                    </a:lnTo>
                    <a:cubicBezTo>
                      <a:pt x="153803" y="119659"/>
                      <a:pt x="157150" y="117870"/>
                      <a:pt x="160734" y="117872"/>
                    </a:cubicBezTo>
                    <a:lnTo>
                      <a:pt x="192881" y="117872"/>
                    </a:lnTo>
                    <a:cubicBezTo>
                      <a:pt x="198799" y="117872"/>
                      <a:pt x="203597" y="122669"/>
                      <a:pt x="203597" y="128588"/>
                    </a:cubicBezTo>
                    <a:cubicBezTo>
                      <a:pt x="203597" y="134506"/>
                      <a:pt x="198799" y="139303"/>
                      <a:pt x="192881" y="139303"/>
                    </a:cubicBezTo>
                    <a:lnTo>
                      <a:pt x="166467" y="139303"/>
                    </a:lnTo>
                    <a:lnTo>
                      <a:pt x="148224" y="166682"/>
                    </a:lnTo>
                    <a:cubicBezTo>
                      <a:pt x="146237" y="169667"/>
                      <a:pt x="142889" y="171460"/>
                      <a:pt x="139303" y="171460"/>
                    </a:cubicBezTo>
                    <a:cubicBezTo>
                      <a:pt x="135717" y="171460"/>
                      <a:pt x="132369" y="169667"/>
                      <a:pt x="130382" y="166682"/>
                    </a:cubicBezTo>
                    <a:lnTo>
                      <a:pt x="96441" y="115756"/>
                    </a:lnTo>
                    <a:lnTo>
                      <a:pt x="83930" y="134508"/>
                    </a:lnTo>
                    <a:cubicBezTo>
                      <a:pt x="81947" y="137499"/>
                      <a:pt x="78598" y="139299"/>
                      <a:pt x="75009" y="139303"/>
                    </a:cubicBezTo>
                    <a:close/>
                    <a:moveTo>
                      <a:pt x="216991" y="0"/>
                    </a:moveTo>
                    <a:cubicBezTo>
                      <a:pt x="189332" y="0"/>
                      <a:pt x="165114" y="11894"/>
                      <a:pt x="150019" y="32000"/>
                    </a:cubicBezTo>
                    <a:cubicBezTo>
                      <a:pt x="134923" y="11894"/>
                      <a:pt x="110706" y="0"/>
                      <a:pt x="83046" y="0"/>
                    </a:cubicBezTo>
                    <a:cubicBezTo>
                      <a:pt x="37202" y="52"/>
                      <a:pt x="52" y="37202"/>
                      <a:pt x="0" y="83046"/>
                    </a:cubicBezTo>
                    <a:cubicBezTo>
                      <a:pt x="0" y="84051"/>
                      <a:pt x="0" y="85055"/>
                      <a:pt x="0" y="86060"/>
                    </a:cubicBezTo>
                    <a:cubicBezTo>
                      <a:pt x="185" y="91978"/>
                      <a:pt x="5132" y="96626"/>
                      <a:pt x="11050" y="96441"/>
                    </a:cubicBezTo>
                    <a:cubicBezTo>
                      <a:pt x="16969" y="96256"/>
                      <a:pt x="21616" y="91308"/>
                      <a:pt x="21431" y="85390"/>
                    </a:cubicBezTo>
                    <a:cubicBezTo>
                      <a:pt x="21431" y="84613"/>
                      <a:pt x="21431" y="83823"/>
                      <a:pt x="21431" y="83046"/>
                    </a:cubicBezTo>
                    <a:cubicBezTo>
                      <a:pt x="21476" y="49036"/>
                      <a:pt x="49036" y="21476"/>
                      <a:pt x="83046" y="21431"/>
                    </a:cubicBezTo>
                    <a:cubicBezTo>
                      <a:pt x="109098" y="21431"/>
                      <a:pt x="130972" y="35308"/>
                      <a:pt x="140107" y="57596"/>
                    </a:cubicBezTo>
                    <a:cubicBezTo>
                      <a:pt x="141758" y="61616"/>
                      <a:pt x="145673" y="64241"/>
                      <a:pt x="150019" y="64241"/>
                    </a:cubicBezTo>
                    <a:cubicBezTo>
                      <a:pt x="154364" y="64241"/>
                      <a:pt x="158280" y="61616"/>
                      <a:pt x="159931" y="57596"/>
                    </a:cubicBezTo>
                    <a:cubicBezTo>
                      <a:pt x="169066" y="35268"/>
                      <a:pt x="190939" y="21431"/>
                      <a:pt x="216991" y="21431"/>
                    </a:cubicBezTo>
                    <a:cubicBezTo>
                      <a:pt x="251002" y="21476"/>
                      <a:pt x="278562" y="49036"/>
                      <a:pt x="278606" y="83046"/>
                    </a:cubicBezTo>
                    <a:cubicBezTo>
                      <a:pt x="278606" y="154854"/>
                      <a:pt x="174450" y="219871"/>
                      <a:pt x="150019" y="234136"/>
                    </a:cubicBezTo>
                    <a:cubicBezTo>
                      <a:pt x="135512" y="225684"/>
                      <a:pt x="92918" y="199311"/>
                      <a:pt x="60704" y="164204"/>
                    </a:cubicBezTo>
                    <a:cubicBezTo>
                      <a:pt x="58115" y="161380"/>
                      <a:pt x="54217" y="160152"/>
                      <a:pt x="50477" y="160983"/>
                    </a:cubicBezTo>
                    <a:cubicBezTo>
                      <a:pt x="46737" y="161813"/>
                      <a:pt x="43725" y="164575"/>
                      <a:pt x="42574" y="168229"/>
                    </a:cubicBezTo>
                    <a:cubicBezTo>
                      <a:pt x="41424" y="171883"/>
                      <a:pt x="42310" y="175873"/>
                      <a:pt x="44898" y="178696"/>
                    </a:cubicBezTo>
                    <a:cubicBezTo>
                      <a:pt x="86649" y="224238"/>
                      <a:pt x="142585" y="254617"/>
                      <a:pt x="144942" y="255889"/>
                    </a:cubicBezTo>
                    <a:cubicBezTo>
                      <a:pt x="148112" y="257594"/>
                      <a:pt x="151926" y="257594"/>
                      <a:pt x="155095" y="255889"/>
                    </a:cubicBezTo>
                    <a:cubicBezTo>
                      <a:pt x="161016" y="252701"/>
                      <a:pt x="300038" y="176808"/>
                      <a:pt x="300038" y="83046"/>
                    </a:cubicBezTo>
                    <a:cubicBezTo>
                      <a:pt x="299986" y="37202"/>
                      <a:pt x="262835" y="52"/>
                      <a:pt x="216991" y="0"/>
                    </a:cubicBez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19" name="TextBox 19"/>
            <p:cNvSpPr txBox="1"/>
            <p:nvPr/>
          </p:nvSpPr>
          <p:spPr>
            <a:xfrm>
              <a:off x="1631442" y="2483168"/>
              <a:ext cx="700682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kubelet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633347" y="2714149"/>
              <a:ext cx="66954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节点级代理</a:t>
              </a:r>
            </a:p>
          </p:txBody>
        </p:sp>
        <p:sp>
          <p:nvSpPr>
            <p:cNvPr id="21" name="Line 21"/>
            <p:cNvSpPr/>
            <p:nvPr/>
          </p:nvSpPr>
          <p:spPr>
            <a:xfrm>
              <a:off x="1181100" y="2990850"/>
              <a:ext cx="2838450" cy="9525"/>
            </a:xfrm>
            <a:custGeom>
              <a:avLst/>
              <a:gdLst/>
              <a:ahLst/>
              <a:cxnLst/>
              <a:rect l="l" t="t" r="r" b="b"/>
              <a:pathLst>
                <a:path w="2838450" h="9525">
                  <a:moveTo>
                    <a:pt x="0" y="0"/>
                  </a:moveTo>
                  <a:lnTo>
                    <a:pt x="283845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1175766" y="3144202"/>
              <a:ext cx="2517648" cy="14055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13348" indent="-113348">
                <a:lnSpc>
                  <a:spcPts val="165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监听 API server 上调度到本节点的 Pod</a:t>
              </a:r>
            </a:p>
            <a:p>
              <a:pPr algn="l" marL="113348" indent="-113348">
                <a:lnSpc>
                  <a:spcPts val="1650"/>
                </a:lnSpc>
                <a:spcBef>
                  <a:spcPts val="300"/>
                </a:spcBef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拿到 PodSpec，指挥运行时起容器</a:t>
              </a:r>
            </a:p>
            <a:p>
              <a:pPr algn="l" marL="113348" indent="-113348">
                <a:lnSpc>
                  <a:spcPts val="1650"/>
                </a:lnSpc>
                <a:spcBef>
                  <a:spcPts val="300"/>
                </a:spcBef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用探针监督健康，回报节点与 Pod 状态</a:t>
              </a:r>
            </a:p>
            <a:p>
              <a:pPr algn="l" marL="113348" indent="-113348">
                <a:lnSpc>
                  <a:spcPts val="1650"/>
                </a:lnSpc>
                <a:spcBef>
                  <a:spcPts val="300"/>
                </a:spcBef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容器死了按 restartPolicy 重启：</a:t>
              </a:r>
            </a:p>
            <a:p>
              <a:pPr algn="l">
                <a:lnSpc>
                  <a:spcPts val="1650"/>
                </a:lnSpc>
              </a:pPr>
              <a:r>
                <a:rPr lang="en-US" sz="9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Always / OnFailure / Never</a:t>
              </a:r>
            </a:p>
            <a:p>
              <a:pPr algn="l" marL="113348" indent="-113348">
                <a:lnSpc>
                  <a:spcPts val="1650"/>
                </a:lnSpc>
                <a:spcBef>
                  <a:spcPts val="300"/>
                </a:spcBef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通过 kube-node-lease 里的 Lease 心跳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176338" y="5541645"/>
              <a:ext cx="194805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持续调和：只要和期望不一致就动手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448175" y="2247900"/>
            <a:ext cx="3295650" cy="3619500"/>
            <a:chOff x="4448175" y="2247900"/>
            <a:chExt cx="3295650" cy="3619500"/>
          </a:xfrm>
        </p:grpSpPr>
        <p:sp>
          <p:nvSpPr>
            <p:cNvPr id="25" name="Freeform 25"/>
            <p:cNvSpPr/>
            <p:nvPr/>
          </p:nvSpPr>
          <p:spPr>
            <a:xfrm>
              <a:off x="4448175" y="2247900"/>
              <a:ext cx="3295650" cy="3619500"/>
            </a:xfrm>
            <a:prstGeom prst="snip2DiagRect">
              <a:avLst>
                <a:gd name="adj1" fmla="val 0"/>
                <a:gd name="adj2" fmla="val 9000"/>
              </a:avLst>
            </a:prstGeom>
            <a:solidFill>
              <a:srgbClr val="111C30"/>
            </a:solidFill>
            <a:ln w="9525">
              <a:solidFill>
                <a:srgbClr val="38BDF8"/>
              </a:solidFill>
            </a:ln>
          </p:spPr>
        </p:sp>
        <p:grpSp>
          <p:nvGrpSpPr>
            <p:cNvPr id="28" name="Group 28"/>
            <p:cNvGrpSpPr/>
            <p:nvPr/>
          </p:nvGrpSpPr>
          <p:grpSpPr>
            <a:xfrm>
              <a:off x="4698206" y="2470547"/>
              <a:ext cx="300038" cy="267891"/>
              <a:chOff x="4698206" y="2470547"/>
              <a:chExt cx="300038" cy="267891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4730353" y="2481262"/>
                <a:ext cx="235744" cy="246459"/>
              </a:xfrm>
              <a:custGeom>
                <a:avLst/>
                <a:gdLst/>
                <a:ahLst/>
                <a:cxnLst/>
                <a:rect l="l" t="t" r="r" b="b"/>
                <a:pathLst>
                  <a:path w="235744" h="246459">
                    <a:moveTo>
                      <a:pt x="150019" y="10716"/>
                    </a:moveTo>
                    <a:lnTo>
                      <a:pt x="150019" y="53578"/>
                    </a:lnTo>
                    <a:cubicBezTo>
                      <a:pt x="150019" y="59496"/>
                      <a:pt x="145221" y="64294"/>
                      <a:pt x="139303" y="64294"/>
                    </a:cubicBezTo>
                    <a:lnTo>
                      <a:pt x="96441" y="64294"/>
                    </a:lnTo>
                    <a:cubicBezTo>
                      <a:pt x="90523" y="64294"/>
                      <a:pt x="85725" y="59496"/>
                      <a:pt x="85725" y="53578"/>
                    </a:cubicBezTo>
                    <a:lnTo>
                      <a:pt x="85725" y="10716"/>
                    </a:lnTo>
                    <a:cubicBezTo>
                      <a:pt x="85725" y="4798"/>
                      <a:pt x="90523" y="0"/>
                      <a:pt x="96441" y="0"/>
                    </a:cubicBezTo>
                    <a:lnTo>
                      <a:pt x="139303" y="0"/>
                    </a:lnTo>
                    <a:cubicBezTo>
                      <a:pt x="145221" y="0"/>
                      <a:pt x="150019" y="4798"/>
                      <a:pt x="150019" y="10716"/>
                    </a:cubicBezTo>
                    <a:close/>
                    <a:moveTo>
                      <a:pt x="53578" y="182166"/>
                    </a:moveTo>
                    <a:lnTo>
                      <a:pt x="10716" y="182166"/>
                    </a:lnTo>
                    <a:cubicBezTo>
                      <a:pt x="4798" y="182166"/>
                      <a:pt x="0" y="186963"/>
                      <a:pt x="0" y="192881"/>
                    </a:cubicBezTo>
                    <a:lnTo>
                      <a:pt x="0" y="235744"/>
                    </a:lnTo>
                    <a:cubicBezTo>
                      <a:pt x="0" y="241662"/>
                      <a:pt x="4798" y="246459"/>
                      <a:pt x="10716" y="246459"/>
                    </a:cubicBezTo>
                    <a:lnTo>
                      <a:pt x="53578" y="246459"/>
                    </a:lnTo>
                    <a:cubicBezTo>
                      <a:pt x="59496" y="246459"/>
                      <a:pt x="64294" y="241662"/>
                      <a:pt x="64294" y="235744"/>
                    </a:cubicBezTo>
                    <a:lnTo>
                      <a:pt x="64294" y="192881"/>
                    </a:lnTo>
                    <a:cubicBezTo>
                      <a:pt x="64294" y="186963"/>
                      <a:pt x="59496" y="182166"/>
                      <a:pt x="53578" y="182166"/>
                    </a:cubicBezTo>
                    <a:close/>
                    <a:moveTo>
                      <a:pt x="225028" y="182166"/>
                    </a:moveTo>
                    <a:lnTo>
                      <a:pt x="182166" y="182166"/>
                    </a:lnTo>
                    <a:cubicBezTo>
                      <a:pt x="176248" y="182166"/>
                      <a:pt x="171450" y="186963"/>
                      <a:pt x="171450" y="192881"/>
                    </a:cubicBezTo>
                    <a:lnTo>
                      <a:pt x="171450" y="235744"/>
                    </a:lnTo>
                    <a:cubicBezTo>
                      <a:pt x="171450" y="241662"/>
                      <a:pt x="176248" y="246459"/>
                      <a:pt x="182166" y="246459"/>
                    </a:cubicBezTo>
                    <a:lnTo>
                      <a:pt x="225028" y="246459"/>
                    </a:lnTo>
                    <a:cubicBezTo>
                      <a:pt x="230946" y="246459"/>
                      <a:pt x="235744" y="241662"/>
                      <a:pt x="235744" y="235744"/>
                    </a:cubicBezTo>
                    <a:lnTo>
                      <a:pt x="235744" y="192881"/>
                    </a:lnTo>
                    <a:cubicBezTo>
                      <a:pt x="235744" y="186963"/>
                      <a:pt x="230946" y="182166"/>
                      <a:pt x="225028" y="182166"/>
                    </a:cubicBez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27" name="Freeform 27"/>
              <p:cNvSpPr/>
              <p:nvPr/>
            </p:nvSpPr>
            <p:spPr>
              <a:xfrm>
                <a:off x="4698206" y="2470547"/>
                <a:ext cx="300038" cy="267891"/>
              </a:xfrm>
              <a:custGeom>
                <a:avLst/>
                <a:gdLst/>
                <a:ahLst/>
                <a:cxnLst/>
                <a:rect l="l" t="t" r="r" b="b"/>
                <a:pathLst>
                  <a:path w="300038" h="267891">
                    <a:moveTo>
                      <a:pt x="289322" y="117872"/>
                    </a:moveTo>
                    <a:lnTo>
                      <a:pt x="160734" y="117872"/>
                    </a:lnTo>
                    <a:lnTo>
                      <a:pt x="160734" y="85725"/>
                    </a:lnTo>
                    <a:lnTo>
                      <a:pt x="171450" y="85725"/>
                    </a:lnTo>
                    <a:cubicBezTo>
                      <a:pt x="183286" y="85725"/>
                      <a:pt x="192881" y="76130"/>
                      <a:pt x="192881" y="64294"/>
                    </a:cubicBezTo>
                    <a:lnTo>
                      <a:pt x="192881" y="21431"/>
                    </a:lnTo>
                    <a:cubicBezTo>
                      <a:pt x="192881" y="9595"/>
                      <a:pt x="183286" y="0"/>
                      <a:pt x="171450" y="0"/>
                    </a:cubicBezTo>
                    <a:lnTo>
                      <a:pt x="128588" y="0"/>
                    </a:lnTo>
                    <a:cubicBezTo>
                      <a:pt x="116751" y="0"/>
                      <a:pt x="107156" y="9595"/>
                      <a:pt x="107156" y="21431"/>
                    </a:cubicBezTo>
                    <a:lnTo>
                      <a:pt x="107156" y="64294"/>
                    </a:lnTo>
                    <a:cubicBezTo>
                      <a:pt x="107156" y="76130"/>
                      <a:pt x="116751" y="85725"/>
                      <a:pt x="128588" y="85725"/>
                    </a:cubicBezTo>
                    <a:lnTo>
                      <a:pt x="139303" y="85725"/>
                    </a:lnTo>
                    <a:lnTo>
                      <a:pt x="139303" y="117872"/>
                    </a:lnTo>
                    <a:lnTo>
                      <a:pt x="10716" y="117872"/>
                    </a:lnTo>
                    <a:cubicBezTo>
                      <a:pt x="4798" y="117872"/>
                      <a:pt x="0" y="122669"/>
                      <a:pt x="0" y="128588"/>
                    </a:cubicBezTo>
                    <a:cubicBezTo>
                      <a:pt x="0" y="134506"/>
                      <a:pt x="4798" y="139303"/>
                      <a:pt x="10716" y="139303"/>
                    </a:cubicBezTo>
                    <a:lnTo>
                      <a:pt x="53578" y="139303"/>
                    </a:lnTo>
                    <a:lnTo>
                      <a:pt x="53578" y="182166"/>
                    </a:lnTo>
                    <a:lnTo>
                      <a:pt x="42862" y="182166"/>
                    </a:lnTo>
                    <a:cubicBezTo>
                      <a:pt x="31026" y="182166"/>
                      <a:pt x="21431" y="191761"/>
                      <a:pt x="21431" y="203597"/>
                    </a:cubicBezTo>
                    <a:lnTo>
                      <a:pt x="21431" y="246459"/>
                    </a:lnTo>
                    <a:cubicBezTo>
                      <a:pt x="21431" y="258296"/>
                      <a:pt x="31026" y="267891"/>
                      <a:pt x="42862" y="267891"/>
                    </a:cubicBezTo>
                    <a:lnTo>
                      <a:pt x="85725" y="267891"/>
                    </a:lnTo>
                    <a:cubicBezTo>
                      <a:pt x="97561" y="267891"/>
                      <a:pt x="107156" y="258296"/>
                      <a:pt x="107156" y="246459"/>
                    </a:cubicBezTo>
                    <a:lnTo>
                      <a:pt x="107156" y="203597"/>
                    </a:lnTo>
                    <a:cubicBezTo>
                      <a:pt x="107156" y="191761"/>
                      <a:pt x="97561" y="182166"/>
                      <a:pt x="85725" y="182166"/>
                    </a:cubicBezTo>
                    <a:lnTo>
                      <a:pt x="75009" y="182166"/>
                    </a:lnTo>
                    <a:lnTo>
                      <a:pt x="75009" y="139303"/>
                    </a:lnTo>
                    <a:lnTo>
                      <a:pt x="225028" y="139303"/>
                    </a:lnTo>
                    <a:lnTo>
                      <a:pt x="225028" y="182166"/>
                    </a:lnTo>
                    <a:lnTo>
                      <a:pt x="214312" y="182166"/>
                    </a:lnTo>
                    <a:cubicBezTo>
                      <a:pt x="202476" y="182166"/>
                      <a:pt x="192881" y="191761"/>
                      <a:pt x="192881" y="203597"/>
                    </a:cubicBezTo>
                    <a:lnTo>
                      <a:pt x="192881" y="246459"/>
                    </a:lnTo>
                    <a:cubicBezTo>
                      <a:pt x="192881" y="258296"/>
                      <a:pt x="202476" y="267891"/>
                      <a:pt x="214312" y="267891"/>
                    </a:cubicBezTo>
                    <a:lnTo>
                      <a:pt x="257175" y="267891"/>
                    </a:lnTo>
                    <a:cubicBezTo>
                      <a:pt x="269011" y="267891"/>
                      <a:pt x="278606" y="258296"/>
                      <a:pt x="278606" y="246459"/>
                    </a:cubicBezTo>
                    <a:lnTo>
                      <a:pt x="278606" y="203597"/>
                    </a:lnTo>
                    <a:cubicBezTo>
                      <a:pt x="278606" y="191761"/>
                      <a:pt x="269011" y="182166"/>
                      <a:pt x="257175" y="182166"/>
                    </a:cubicBezTo>
                    <a:lnTo>
                      <a:pt x="246459" y="182166"/>
                    </a:lnTo>
                    <a:lnTo>
                      <a:pt x="246459" y="139303"/>
                    </a:lnTo>
                    <a:lnTo>
                      <a:pt x="289322" y="139303"/>
                    </a:lnTo>
                    <a:cubicBezTo>
                      <a:pt x="295240" y="139303"/>
                      <a:pt x="300038" y="134506"/>
                      <a:pt x="300038" y="128588"/>
                    </a:cubicBezTo>
                    <a:cubicBezTo>
                      <a:pt x="300038" y="122669"/>
                      <a:pt x="295240" y="117872"/>
                      <a:pt x="289322" y="117872"/>
                    </a:cubicBezTo>
                    <a:close/>
                    <a:moveTo>
                      <a:pt x="128588" y="21431"/>
                    </a:moveTo>
                    <a:lnTo>
                      <a:pt x="171450" y="21431"/>
                    </a:lnTo>
                    <a:lnTo>
                      <a:pt x="171450" y="64294"/>
                    </a:lnTo>
                    <a:lnTo>
                      <a:pt x="128588" y="64294"/>
                    </a:lnTo>
                    <a:close/>
                    <a:moveTo>
                      <a:pt x="85725" y="246459"/>
                    </a:moveTo>
                    <a:lnTo>
                      <a:pt x="42862" y="246459"/>
                    </a:lnTo>
                    <a:lnTo>
                      <a:pt x="42862" y="203597"/>
                    </a:lnTo>
                    <a:lnTo>
                      <a:pt x="85725" y="203597"/>
                    </a:lnTo>
                    <a:close/>
                    <a:moveTo>
                      <a:pt x="257175" y="246459"/>
                    </a:moveTo>
                    <a:lnTo>
                      <a:pt x="214312" y="246459"/>
                    </a:lnTo>
                    <a:lnTo>
                      <a:pt x="214312" y="203597"/>
                    </a:lnTo>
                    <a:lnTo>
                      <a:pt x="257175" y="203597"/>
                    </a:ln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29" name="TextBox 29"/>
            <p:cNvSpPr txBox="1"/>
            <p:nvPr/>
          </p:nvSpPr>
          <p:spPr>
            <a:xfrm>
              <a:off x="5127117" y="2483168"/>
              <a:ext cx="1063247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kube-proxy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5129022" y="2714149"/>
              <a:ext cx="165238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节点级 Service 实现 · 可选</a:t>
              </a:r>
            </a:p>
          </p:txBody>
        </p:sp>
        <p:sp>
          <p:nvSpPr>
            <p:cNvPr id="31" name="Line 31"/>
            <p:cNvSpPr/>
            <p:nvPr/>
          </p:nvSpPr>
          <p:spPr>
            <a:xfrm>
              <a:off x="4676775" y="2990850"/>
              <a:ext cx="2838450" cy="9525"/>
            </a:xfrm>
            <a:custGeom>
              <a:avLst/>
              <a:gdLst/>
              <a:ahLst/>
              <a:cxnLst/>
              <a:rect l="l" t="t" r="r" b="b"/>
              <a:pathLst>
                <a:path w="2838450" h="9525">
                  <a:moveTo>
                    <a:pt x="0" y="0"/>
                  </a:moveTo>
                  <a:lnTo>
                    <a:pt x="283845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32" name="TextBox 32"/>
            <p:cNvSpPr txBox="1"/>
            <p:nvPr/>
          </p:nvSpPr>
          <p:spPr>
            <a:xfrm>
              <a:off x="4671441" y="3144202"/>
              <a:ext cx="2524316" cy="4530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13348" indent="-113348">
                <a:lnSpc>
                  <a:spcPts val="195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维护网络规则：Service 虚拟 IP → Pod IP</a:t>
              </a:r>
            </a:p>
            <a:p>
              <a:pPr algn="l" marL="113348" indent="-113348">
                <a:lnSpc>
                  <a:spcPts val="195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四种后端：</a:t>
              </a:r>
            </a:p>
          </p:txBody>
        </p:sp>
        <p:sp>
          <p:nvSpPr>
            <p:cNvPr id="33" name="TextBox 33"/>
            <p:cNvSpPr txBox="1"/>
            <p:nvPr/>
          </p:nvSpPr>
          <p:spPr>
            <a:xfrm>
              <a:off x="4824412" y="3674745"/>
              <a:ext cx="2198370" cy="80486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en-US" sz="9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iptables</a:t>
              </a:r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 xml:space="preserve"> 默认，netfilter，CPU 开销低</a:t>
              </a:r>
              <a:br/>
              <a:r>
                <a:rPr lang="en-US" sz="9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IPVS</a:t>
              </a:r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 xml:space="preserve"> 内核 L4 负载均衡，海量 Service 更佳</a:t>
              </a:r>
              <a:br/>
              <a:r>
                <a:rPr lang="en-US" sz="9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nftables</a:t>
              </a:r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 xml:space="preserve"> 现代 netfilter，较新集群</a:t>
              </a:r>
              <a:br/>
              <a:r>
                <a:rPr lang="en-US" sz="9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userspace</a:t>
              </a:r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 xml:space="preserve"> 旧实现，慢，已废弃</a:t>
              </a: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4671441" y="4649152"/>
              <a:ext cx="2070926" cy="4339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13348" indent="-113348">
                <a:lnSpc>
                  <a:spcPts val="18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Cilium、Calico-eBPF 等 CNI 插件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可以整体替代 kube-proxy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4672012" y="5541645"/>
              <a:ext cx="170573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它实现的是抽象，不是转发本身</a:t>
              </a:r>
            </a:p>
          </p:txBody>
        </p:sp>
      </p:grpSp>
      <p:grpSp>
        <p:nvGrpSpPr>
          <p:cNvPr id="50" name="Group 50"/>
          <p:cNvGrpSpPr/>
          <p:nvPr/>
        </p:nvGrpSpPr>
        <p:grpSpPr>
          <a:xfrm>
            <a:off x="7943850" y="2247900"/>
            <a:ext cx="3295650" cy="3619500"/>
            <a:chOff x="7943850" y="2247900"/>
            <a:chExt cx="3295650" cy="3619500"/>
          </a:xfrm>
        </p:grpSpPr>
        <p:sp>
          <p:nvSpPr>
            <p:cNvPr id="37" name="Freeform 37"/>
            <p:cNvSpPr/>
            <p:nvPr/>
          </p:nvSpPr>
          <p:spPr>
            <a:xfrm>
              <a:off x="7943850" y="2247900"/>
              <a:ext cx="3295650" cy="3619500"/>
            </a:xfrm>
            <a:prstGeom prst="snip2DiagRect">
              <a:avLst>
                <a:gd name="adj1" fmla="val 0"/>
                <a:gd name="adj2" fmla="val 9000"/>
              </a:avLst>
            </a:prstGeom>
            <a:solidFill>
              <a:srgbClr val="111C30"/>
            </a:solidFill>
            <a:ln w="9525">
              <a:solidFill>
                <a:srgbClr val="38BDF8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8204597" y="2458973"/>
              <a:ext cx="278606" cy="301728"/>
              <a:chOff x="8204597" y="2458973"/>
              <a:chExt cx="278606" cy="301728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8215312" y="2541444"/>
                <a:ext cx="128588" cy="207709"/>
              </a:xfrm>
              <a:custGeom>
                <a:avLst/>
                <a:gdLst/>
                <a:ahLst/>
                <a:cxnLst/>
                <a:rect l="l" t="t" r="r" b="b"/>
                <a:pathLst>
                  <a:path w="128588" h="207709">
                    <a:moveTo>
                      <a:pt x="128588" y="69866"/>
                    </a:moveTo>
                    <a:lnTo>
                      <a:pt x="128588" y="207709"/>
                    </a:lnTo>
                    <a:cubicBezTo>
                      <a:pt x="126788" y="207702"/>
                      <a:pt x="125019" y="207241"/>
                      <a:pt x="123444" y="206370"/>
                    </a:cubicBezTo>
                    <a:lnTo>
                      <a:pt x="5572" y="141835"/>
                    </a:lnTo>
                    <a:cubicBezTo>
                      <a:pt x="2144" y="139959"/>
                      <a:pt x="9" y="136366"/>
                      <a:pt x="0" y="132459"/>
                    </a:cubicBezTo>
                    <a:lnTo>
                      <a:pt x="0" y="4353"/>
                    </a:lnTo>
                    <a:cubicBezTo>
                      <a:pt x="4" y="2853"/>
                      <a:pt x="324" y="1369"/>
                      <a:pt x="938" y="0"/>
                    </a:cubicBez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39" name="Freeform 39"/>
              <p:cNvSpPr/>
              <p:nvPr/>
            </p:nvSpPr>
            <p:spPr>
              <a:xfrm>
                <a:off x="8204597" y="2458973"/>
                <a:ext cx="278606" cy="301728"/>
              </a:xfrm>
              <a:custGeom>
                <a:avLst/>
                <a:gdLst/>
                <a:ahLst/>
                <a:cxnLst/>
                <a:rect l="l" t="t" r="r" b="b"/>
                <a:pathLst>
                  <a:path w="278606" h="301728">
                    <a:moveTo>
                      <a:pt x="267462" y="68032"/>
                    </a:moveTo>
                    <a:lnTo>
                      <a:pt x="149590" y="3537"/>
                    </a:lnTo>
                    <a:cubicBezTo>
                      <a:pt x="143188" y="0"/>
                      <a:pt x="135418" y="0"/>
                      <a:pt x="129016" y="3537"/>
                    </a:cubicBezTo>
                    <a:lnTo>
                      <a:pt x="11144" y="68059"/>
                    </a:lnTo>
                    <a:cubicBezTo>
                      <a:pt x="4288" y="71810"/>
                      <a:pt x="18" y="78996"/>
                      <a:pt x="0" y="86811"/>
                    </a:cubicBezTo>
                    <a:lnTo>
                      <a:pt x="0" y="214916"/>
                    </a:lnTo>
                    <a:cubicBezTo>
                      <a:pt x="18" y="222732"/>
                      <a:pt x="4288" y="229917"/>
                      <a:pt x="11144" y="233669"/>
                    </a:cubicBezTo>
                    <a:lnTo>
                      <a:pt x="129016" y="298190"/>
                    </a:lnTo>
                    <a:cubicBezTo>
                      <a:pt x="135418" y="301728"/>
                      <a:pt x="143188" y="301728"/>
                      <a:pt x="149590" y="298190"/>
                    </a:cubicBezTo>
                    <a:lnTo>
                      <a:pt x="267462" y="233669"/>
                    </a:lnTo>
                    <a:cubicBezTo>
                      <a:pt x="274318" y="229917"/>
                      <a:pt x="278589" y="222732"/>
                      <a:pt x="278606" y="214916"/>
                    </a:cubicBezTo>
                    <a:lnTo>
                      <a:pt x="278606" y="86825"/>
                    </a:lnTo>
                    <a:cubicBezTo>
                      <a:pt x="278603" y="78995"/>
                      <a:pt x="274331" y="71790"/>
                      <a:pt x="267462" y="68032"/>
                    </a:cubicBezTo>
                    <a:close/>
                    <a:moveTo>
                      <a:pt x="139303" y="22290"/>
                    </a:moveTo>
                    <a:lnTo>
                      <a:pt x="246915" y="81226"/>
                    </a:lnTo>
                    <a:lnTo>
                      <a:pt x="207039" y="103059"/>
                    </a:lnTo>
                    <a:lnTo>
                      <a:pt x="99414" y="44123"/>
                    </a:lnTo>
                    <a:close/>
                    <a:moveTo>
                      <a:pt x="139303" y="140162"/>
                    </a:moveTo>
                    <a:lnTo>
                      <a:pt x="31691" y="81226"/>
                    </a:lnTo>
                    <a:lnTo>
                      <a:pt x="77099" y="56365"/>
                    </a:lnTo>
                    <a:lnTo>
                      <a:pt x="184711" y="115301"/>
                    </a:lnTo>
                    <a:close/>
                    <a:moveTo>
                      <a:pt x="21431" y="99978"/>
                    </a:moveTo>
                    <a:lnTo>
                      <a:pt x="128588" y="158619"/>
                    </a:lnTo>
                    <a:lnTo>
                      <a:pt x="128588" y="273531"/>
                    </a:lnTo>
                    <a:lnTo>
                      <a:pt x="21431" y="214930"/>
                    </a:lnTo>
                    <a:close/>
                    <a:moveTo>
                      <a:pt x="257175" y="214876"/>
                    </a:moveTo>
                    <a:lnTo>
                      <a:pt x="257175" y="214876"/>
                    </a:lnTo>
                    <a:lnTo>
                      <a:pt x="150019" y="273531"/>
                    </a:lnTo>
                    <a:lnTo>
                      <a:pt x="150019" y="158673"/>
                    </a:lnTo>
                    <a:lnTo>
                      <a:pt x="192881" y="135219"/>
                    </a:lnTo>
                    <a:lnTo>
                      <a:pt x="192881" y="183024"/>
                    </a:lnTo>
                    <a:cubicBezTo>
                      <a:pt x="192881" y="188942"/>
                      <a:pt x="197679" y="193740"/>
                      <a:pt x="203597" y="193740"/>
                    </a:cubicBezTo>
                    <a:cubicBezTo>
                      <a:pt x="209515" y="193740"/>
                      <a:pt x="214312" y="188942"/>
                      <a:pt x="214312" y="183024"/>
                    </a:cubicBezTo>
                    <a:lnTo>
                      <a:pt x="214312" y="123485"/>
                    </a:lnTo>
                    <a:lnTo>
                      <a:pt x="257175" y="99978"/>
                    </a:lnTo>
                    <a:lnTo>
                      <a:pt x="257175" y="214863"/>
                    </a:ln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41" name="TextBox 41"/>
            <p:cNvSpPr txBox="1"/>
            <p:nvPr/>
          </p:nvSpPr>
          <p:spPr>
            <a:xfrm>
              <a:off x="8622792" y="2483168"/>
              <a:ext cx="1692966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35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container runtime</a:t>
              </a:r>
            </a:p>
          </p:txBody>
        </p:sp>
        <p:sp>
          <p:nvSpPr>
            <p:cNvPr id="42" name="TextBox 42"/>
            <p:cNvSpPr txBox="1"/>
            <p:nvPr/>
          </p:nvSpPr>
          <p:spPr>
            <a:xfrm>
              <a:off x="8624697" y="2714149"/>
              <a:ext cx="1065327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真正跑容器的组件</a:t>
              </a:r>
            </a:p>
          </p:txBody>
        </p:sp>
        <p:sp>
          <p:nvSpPr>
            <p:cNvPr id="43" name="Line 43"/>
            <p:cNvSpPr/>
            <p:nvPr/>
          </p:nvSpPr>
          <p:spPr>
            <a:xfrm>
              <a:off x="8172450" y="2990850"/>
              <a:ext cx="2838450" cy="9525"/>
            </a:xfrm>
            <a:custGeom>
              <a:avLst/>
              <a:gdLst/>
              <a:ahLst/>
              <a:cxnLst/>
              <a:rect l="l" t="t" r="r" b="b"/>
              <a:pathLst>
                <a:path w="2838450" h="9525">
                  <a:moveTo>
                    <a:pt x="0" y="0"/>
                  </a:moveTo>
                  <a:lnTo>
                    <a:pt x="283845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44" name="TextBox 44"/>
            <p:cNvSpPr txBox="1"/>
            <p:nvPr/>
          </p:nvSpPr>
          <p:spPr>
            <a:xfrm>
              <a:off x="8167116" y="3144202"/>
              <a:ext cx="2417636" cy="71970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 marL="113348" indent="-113348">
                <a:lnSpc>
                  <a:spcPts val="1800"/>
                </a:lnSpc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CRI（Container Runtime Interface）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标准化 kubelet 与运行时的契约</a:t>
              </a:r>
            </a:p>
            <a:p>
              <a:pPr algn="l" marL="113348" indent="-113348">
                <a:lnSpc>
                  <a:spcPts val="1800"/>
                </a:lnSpc>
                <a:spcBef>
                  <a:spcPts val="450"/>
                </a:spcBef>
                <a:buClr>
                  <a:srgbClr val="C7D2E3"/>
                </a:buClr>
                <a:buSzTx/>
                <a:buFontTx/>
                <a:buChar char="•"/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支持的运行时：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8320088" y="3960495"/>
              <a:ext cx="923925" cy="5953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650"/>
                </a:lnSpc>
              </a:pPr>
              <a:r>
                <a:rPr lang="en-US" sz="9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containerd</a:t>
              </a:r>
              <a:br/>
              <a:r>
                <a:rPr lang="en-US" sz="90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CRI-O</a:t>
              </a:r>
              <a:br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任何 CRI 兼容实现</a:t>
              </a:r>
            </a:p>
          </p:txBody>
        </p:sp>
        <p:sp>
          <p:nvSpPr>
            <p:cNvPr id="46" name="Rectangle 46"/>
            <p:cNvSpPr/>
            <p:nvPr/>
          </p:nvSpPr>
          <p:spPr>
            <a:xfrm>
              <a:off x="8172450" y="4762500"/>
              <a:ext cx="2838450" cy="533400"/>
            </a:xfrm>
            <a:prstGeom prst="roundRect">
              <a:avLst>
                <a:gd name="adj" fmla="val 7143"/>
              </a:avLst>
            </a:prstGeom>
            <a:solidFill>
              <a:srgbClr val="1E1B3A"/>
            </a:solidFill>
            <a:ln w="9525">
              <a:solidFill>
                <a:srgbClr val="A78BFA"/>
              </a:solidFill>
            </a:ln>
          </p:spPr>
        </p:sp>
        <p:sp>
          <p:nvSpPr>
            <p:cNvPr id="47" name="TextBox 47"/>
            <p:cNvSpPr txBox="1"/>
            <p:nvPr/>
          </p:nvSpPr>
          <p:spPr>
            <a:xfrm>
              <a:off x="8319897" y="4885849"/>
              <a:ext cx="1642883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 xml:space="preserve">Docker Engine 自 </a:t>
              </a:r>
              <a:r>
                <a:rPr lang="en-US" sz="98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v1.24</a:t>
              </a:r>
              <a:r>
                <a:rPr lang="zh-CN" sz="980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 xml:space="preserve"> 起</a:t>
              </a:r>
            </a:p>
          </p:txBody>
        </p:sp>
        <p:sp>
          <p:nvSpPr>
            <p:cNvPr id="48" name="TextBox 48"/>
            <p:cNvSpPr txBox="1"/>
            <p:nvPr/>
          </p:nvSpPr>
          <p:spPr>
            <a:xfrm>
              <a:off x="8319897" y="5076349"/>
              <a:ext cx="119725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不再作为内置运行时</a:t>
              </a:r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8167688" y="5541645"/>
              <a:ext cx="180847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kubelet 只认 CRI，不认具体实现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66166" y="6420802"/>
            <a:ext cx="4367213" cy="205359"/>
            <a:chOff x="566166" y="6420802"/>
            <a:chExt cx="4367213" cy="205359"/>
          </a:xfrm>
        </p:grpSpPr>
        <p:sp>
          <p:nvSpPr>
            <p:cNvPr id="51" name="TextBox 51"/>
            <p:cNvSpPr txBox="1"/>
            <p:nvPr/>
          </p:nvSpPr>
          <p:spPr>
            <a:xfrm>
              <a:off x="566166" y="6420802"/>
              <a:ext cx="4367213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有了节点上的三件套，就可以看 Pod 在节点上从生到死的完整过程。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8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8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171853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06 · POD LIFECYCLE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07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10539664" cy="528066"/>
            <a:chOff x="557784" y="870585"/>
            <a:chExt cx="10539664" cy="528066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5970335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Pod 的一生：阶段、探针与优雅终止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6661785" y="1021556"/>
              <a:ext cx="443566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Pod = 共享网络命名空间与存储卷的一组容器，最小可部署单元。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66547" y="1428750"/>
            <a:ext cx="10768203" cy="1818989"/>
            <a:chOff x="566547" y="1428750"/>
            <a:chExt cx="10768203" cy="1818989"/>
          </a:xfrm>
        </p:grpSpPr>
        <p:sp>
          <p:nvSpPr>
            <p:cNvPr id="9" name="Freeform 9"/>
            <p:cNvSpPr/>
            <p:nvPr/>
          </p:nvSpPr>
          <p:spPr>
            <a:xfrm>
              <a:off x="571500" y="1866900"/>
              <a:ext cx="2000250" cy="609600"/>
            </a:xfrm>
            <a:prstGeom prst="homePlate">
              <a:avLst/>
            </a:prstGeom>
            <a:solidFill>
              <a:srgbClr val="1E1B3A"/>
            </a:solidFill>
            <a:ln w="14288">
              <a:solidFill>
                <a:srgbClr val="FBBF24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2495550" y="1866900"/>
              <a:ext cx="2000250" cy="609600"/>
            </a:xfrm>
            <a:prstGeom prst="chevron">
              <a:avLst>
                <a:gd name="adj" fmla="val 35000"/>
              </a:avLst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5143500" y="1428750"/>
              <a:ext cx="2000250" cy="609600"/>
            </a:xfrm>
            <a:prstGeom prst="chevron">
              <a:avLst>
                <a:gd name="adj" fmla="val 35000"/>
              </a:avLst>
            </a:prstGeom>
            <a:solidFill>
              <a:srgbClr val="0F2F26"/>
            </a:solidFill>
            <a:ln w="14288">
              <a:solidFill>
                <a:srgbClr val="34D399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5143500" y="2305050"/>
              <a:ext cx="2000250" cy="609600"/>
            </a:xfrm>
            <a:prstGeom prst="chevron">
              <a:avLst>
                <a:gd name="adj" fmla="val 35000"/>
              </a:avLst>
            </a:prstGeom>
            <a:solidFill>
              <a:srgbClr val="2A1418"/>
            </a:solidFill>
            <a:ln w="14288">
              <a:solidFill>
                <a:srgbClr val="F87171"/>
              </a:solidFill>
            </a:ln>
          </p:spPr>
        </p:sp>
        <p:sp>
          <p:nvSpPr>
            <p:cNvPr id="13" name="Line 13"/>
            <p:cNvSpPr/>
            <p:nvPr/>
          </p:nvSpPr>
          <p:spPr>
            <a:xfrm>
              <a:off x="4552950" y="1733550"/>
              <a:ext cx="552450" cy="438150"/>
            </a:xfrm>
            <a:custGeom>
              <a:avLst/>
              <a:gdLst/>
              <a:ahLst/>
              <a:cxnLst/>
              <a:rect l="l" t="t" r="r" b="b"/>
              <a:pathLst>
                <a:path w="552450" h="438150">
                  <a:moveTo>
                    <a:pt x="0" y="438150"/>
                  </a:moveTo>
                  <a:lnTo>
                    <a:pt x="552450" y="0"/>
                  </a:lnTo>
                </a:path>
              </a:pathLst>
            </a:custGeom>
            <a:noFill/>
            <a:ln w="14288">
              <a:solidFill>
                <a:srgbClr val="34D399"/>
              </a:solidFill>
            </a:ln>
          </p:spPr>
        </p:sp>
        <p:sp>
          <p:nvSpPr>
            <p:cNvPr id="14" name="Line 14"/>
            <p:cNvSpPr/>
            <p:nvPr/>
          </p:nvSpPr>
          <p:spPr>
            <a:xfrm>
              <a:off x="4552950" y="2171700"/>
              <a:ext cx="552450" cy="438150"/>
            </a:xfrm>
            <a:custGeom>
              <a:avLst/>
              <a:gdLst/>
              <a:ahLst/>
              <a:cxnLst/>
              <a:rect l="l" t="t" r="r" b="b"/>
              <a:pathLst>
                <a:path w="552450" h="438150">
                  <a:moveTo>
                    <a:pt x="0" y="0"/>
                  </a:moveTo>
                  <a:lnTo>
                    <a:pt x="552450" y="438150"/>
                  </a:lnTo>
                </a:path>
              </a:pathLst>
            </a:custGeom>
            <a:noFill/>
            <a:ln w="14288">
              <a:solidFill>
                <a:srgbClr val="F87171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9429750" y="1866900"/>
              <a:ext cx="1905000" cy="609600"/>
            </a:xfrm>
            <a:prstGeom prst="roundRect">
              <a:avLst>
                <a:gd name="adj" fmla="val 6250"/>
              </a:avLst>
            </a:prstGeom>
            <a:noFill/>
            <a:ln w="14288">
              <a:solidFill>
                <a:srgbClr val="8FA0B8"/>
              </a:solidFill>
              <a:prstDash val="dash"/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1114867" y="2099310"/>
              <a:ext cx="6277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BBF24"/>
                  </a:solidFill>
                  <a:latin typeface="Consolas"/>
                  <a:ea typeface="Consolas"/>
                  <a:cs typeface="Consolas"/>
                </a:rPr>
                <a:t>Pending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286567" y="2099310"/>
              <a:ext cx="627766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Running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5781751" y="1661160"/>
              <a:ext cx="85709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34D399"/>
                  </a:solidFill>
                  <a:latin typeface="Consolas"/>
                  <a:ea typeface="Consolas"/>
                  <a:cs typeface="Consolas"/>
                </a:rPr>
                <a:t>Succeeded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5964494" y="2537460"/>
              <a:ext cx="491612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F87171"/>
                  </a:solidFill>
                  <a:latin typeface="Consolas"/>
                  <a:ea typeface="Consolas"/>
                  <a:cs typeface="Consolas"/>
                </a:rPr>
                <a:t>Failed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0029894" y="2099310"/>
              <a:ext cx="7047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200" b="1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Unknown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604838" y="2588895"/>
              <a:ext cx="134226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已接受，容器未全部就绪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604838" y="2760345"/>
              <a:ext cx="97878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等调度、拉镜像等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2566988" y="2588895"/>
              <a:ext cx="126956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已绑定节点，≥1 容器在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2566988" y="2760345"/>
              <a:ext cx="113629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运行 / 启动 / 重启中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253288" y="1579245"/>
              <a:ext cx="96061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全部容器退出码 0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253288" y="1750695"/>
              <a:ext cx="61531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不会再重启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253288" y="2455545"/>
              <a:ext cx="85763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全部容器已退出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7253288" y="2626995"/>
              <a:ext cx="784936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≥1 个非零退出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9424988" y="2588895"/>
              <a:ext cx="115755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API server 联系不上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9424988" y="2760345"/>
              <a:ext cx="102793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持有该 Pod 的节点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66547" y="3057049"/>
              <a:ext cx="561206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阶段由控制平面设置；Pod 内每个容器另行追踪自己的状态：</a:t>
              </a:r>
              <a:r>
                <a:rPr lang="en-US" sz="980" dirty="0">
                  <a:solidFill>
                    <a:srgbClr val="C7D2E3"/>
                  </a:solidFill>
                  <a:latin typeface="Consolas"/>
                  <a:ea typeface="Consolas"/>
                  <a:cs typeface="Consolas"/>
                </a:rPr>
                <a:t>Waiting / Running / Terminated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65785" y="3498056"/>
            <a:ext cx="5149215" cy="2753201"/>
            <a:chOff x="565785" y="3498056"/>
            <a:chExt cx="5149215" cy="2753201"/>
          </a:xfrm>
        </p:grpSpPr>
        <p:sp>
          <p:nvSpPr>
            <p:cNvPr id="33" name="TextBox 33"/>
            <p:cNvSpPr txBox="1"/>
            <p:nvPr/>
          </p:nvSpPr>
          <p:spPr>
            <a:xfrm>
              <a:off x="565785" y="3498056"/>
              <a:ext cx="133579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 xml:space="preserve">探针 </a:t>
              </a:r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· 由 kubelet 执行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571500" y="3733800"/>
              <a:ext cx="5143500" cy="9525"/>
            </a:xfrm>
            <a:custGeom>
              <a:avLst/>
              <a:gdLst/>
              <a:ahLst/>
              <a:cxnLst/>
              <a:rect l="l" t="t" r="r" b="b"/>
              <a:pathLst>
                <a:path w="5143500" h="9525">
                  <a:moveTo>
                    <a:pt x="0" y="0"/>
                  </a:moveTo>
                  <a:lnTo>
                    <a:pt x="51435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40" name="Group 40"/>
            <p:cNvGrpSpPr/>
            <p:nvPr/>
          </p:nvGrpSpPr>
          <p:grpSpPr>
            <a:xfrm>
              <a:off x="588169" y="3906202"/>
              <a:ext cx="1959012" cy="389287"/>
              <a:chOff x="588169" y="3906202"/>
              <a:chExt cx="1959012" cy="389287"/>
            </a:xfrm>
          </p:grpSpPr>
          <p:grpSp>
            <p:nvGrpSpPr>
              <p:cNvPr id="37" name="Group 37"/>
              <p:cNvGrpSpPr/>
              <p:nvPr/>
            </p:nvGrpSpPr>
            <p:grpSpPr>
              <a:xfrm>
                <a:off x="588169" y="3927872"/>
                <a:ext cx="233362" cy="200351"/>
                <a:chOff x="588169" y="3927872"/>
                <a:chExt cx="233362" cy="200351"/>
              </a:xfrm>
            </p:grpSpPr>
            <p:sp>
              <p:nvSpPr>
                <p:cNvPr id="35" name="Freeform 35"/>
                <p:cNvSpPr/>
                <p:nvPr/>
              </p:nvSpPr>
              <p:spPr>
                <a:xfrm>
                  <a:off x="596503" y="3936206"/>
                  <a:ext cx="216694" cy="183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94" h="183356">
                      <a:moveTo>
                        <a:pt x="216694" y="56257"/>
                      </a:moveTo>
                      <a:cubicBezTo>
                        <a:pt x="216694" y="125016"/>
                        <a:pt x="108347" y="183356"/>
                        <a:pt x="108347" y="183356"/>
                      </a:cubicBezTo>
                      <a:cubicBezTo>
                        <a:pt x="108347" y="183356"/>
                        <a:pt x="0" y="125016"/>
                        <a:pt x="0" y="56257"/>
                      </a:cubicBezTo>
                      <a:cubicBezTo>
                        <a:pt x="0" y="25187"/>
                        <a:pt x="25187" y="0"/>
                        <a:pt x="56257" y="0"/>
                      </a:cubicBezTo>
                      <a:cubicBezTo>
                        <a:pt x="79791" y="0"/>
                        <a:pt x="99950" y="12825"/>
                        <a:pt x="108347" y="33338"/>
                      </a:cubicBezTo>
                      <a:cubicBezTo>
                        <a:pt x="116744" y="12825"/>
                        <a:pt x="136903" y="0"/>
                        <a:pt x="160437" y="0"/>
                      </a:cubicBezTo>
                      <a:cubicBezTo>
                        <a:pt x="191507" y="0"/>
                        <a:pt x="216694" y="25187"/>
                        <a:pt x="216694" y="56257"/>
                      </a:cubicBezTo>
                      <a:close/>
                    </a:path>
                  </a:pathLst>
                </a:custGeom>
                <a:solidFill>
                  <a:srgbClr val="F87171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36" name="Freeform 36"/>
                <p:cNvSpPr/>
                <p:nvPr/>
              </p:nvSpPr>
              <p:spPr>
                <a:xfrm>
                  <a:off x="588169" y="3927872"/>
                  <a:ext cx="233362" cy="20035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3362" h="200351">
                      <a:moveTo>
                        <a:pt x="58341" y="108347"/>
                      </a:moveTo>
                      <a:lnTo>
                        <a:pt x="16669" y="108347"/>
                      </a:lnTo>
                      <a:cubicBezTo>
                        <a:pt x="12066" y="108347"/>
                        <a:pt x="8334" y="104615"/>
                        <a:pt x="8334" y="100012"/>
                      </a:cubicBezTo>
                      <a:cubicBezTo>
                        <a:pt x="8334" y="95410"/>
                        <a:pt x="12066" y="91678"/>
                        <a:pt x="16669" y="91678"/>
                      </a:cubicBezTo>
                      <a:lnTo>
                        <a:pt x="53882" y="91678"/>
                      </a:lnTo>
                      <a:lnTo>
                        <a:pt x="68071" y="70384"/>
                      </a:lnTo>
                      <a:cubicBezTo>
                        <a:pt x="69616" y="68062"/>
                        <a:pt x="72220" y="66667"/>
                        <a:pt x="75009" y="66667"/>
                      </a:cubicBezTo>
                      <a:cubicBezTo>
                        <a:pt x="77798" y="66667"/>
                        <a:pt x="80403" y="68062"/>
                        <a:pt x="81948" y="70384"/>
                      </a:cubicBezTo>
                      <a:lnTo>
                        <a:pt x="108347" y="109972"/>
                      </a:lnTo>
                      <a:lnTo>
                        <a:pt x="118077" y="95387"/>
                      </a:lnTo>
                      <a:cubicBezTo>
                        <a:pt x="119624" y="93068"/>
                        <a:pt x="122228" y="91676"/>
                        <a:pt x="125016" y="91678"/>
                      </a:cubicBezTo>
                      <a:lnTo>
                        <a:pt x="150019" y="91678"/>
                      </a:lnTo>
                      <a:cubicBezTo>
                        <a:pt x="154622" y="91678"/>
                        <a:pt x="158353" y="95410"/>
                        <a:pt x="158353" y="100012"/>
                      </a:cubicBezTo>
                      <a:cubicBezTo>
                        <a:pt x="158353" y="104615"/>
                        <a:pt x="154622" y="108347"/>
                        <a:pt x="150019" y="108347"/>
                      </a:cubicBezTo>
                      <a:lnTo>
                        <a:pt x="129475" y="108347"/>
                      </a:lnTo>
                      <a:lnTo>
                        <a:pt x="115285" y="129641"/>
                      </a:lnTo>
                      <a:cubicBezTo>
                        <a:pt x="113740" y="131963"/>
                        <a:pt x="111136" y="133358"/>
                        <a:pt x="108347" y="133358"/>
                      </a:cubicBezTo>
                      <a:cubicBezTo>
                        <a:pt x="105558" y="133358"/>
                        <a:pt x="102954" y="131963"/>
                        <a:pt x="101409" y="129641"/>
                      </a:cubicBezTo>
                      <a:lnTo>
                        <a:pt x="75009" y="90032"/>
                      </a:lnTo>
                      <a:lnTo>
                        <a:pt x="65279" y="104617"/>
                      </a:lnTo>
                      <a:cubicBezTo>
                        <a:pt x="63737" y="106944"/>
                        <a:pt x="61132" y="108344"/>
                        <a:pt x="58341" y="108347"/>
                      </a:cubicBezTo>
                      <a:close/>
                      <a:moveTo>
                        <a:pt x="168771" y="0"/>
                      </a:moveTo>
                      <a:cubicBezTo>
                        <a:pt x="147258" y="0"/>
                        <a:pt x="128422" y="9251"/>
                        <a:pt x="116681" y="24889"/>
                      </a:cubicBezTo>
                      <a:cubicBezTo>
                        <a:pt x="104940" y="9251"/>
                        <a:pt x="86105" y="0"/>
                        <a:pt x="64591" y="0"/>
                      </a:cubicBezTo>
                      <a:cubicBezTo>
                        <a:pt x="28935" y="40"/>
                        <a:pt x="40" y="28935"/>
                        <a:pt x="0" y="64591"/>
                      </a:cubicBezTo>
                      <a:cubicBezTo>
                        <a:pt x="0" y="65373"/>
                        <a:pt x="0" y="66154"/>
                        <a:pt x="0" y="66935"/>
                      </a:cubicBezTo>
                      <a:cubicBezTo>
                        <a:pt x="144" y="71538"/>
                        <a:pt x="3992" y="75153"/>
                        <a:pt x="8595" y="75009"/>
                      </a:cubicBezTo>
                      <a:cubicBezTo>
                        <a:pt x="13198" y="74866"/>
                        <a:pt x="16813" y="71017"/>
                        <a:pt x="16669" y="66415"/>
                      </a:cubicBezTo>
                      <a:cubicBezTo>
                        <a:pt x="16669" y="65810"/>
                        <a:pt x="16669" y="65196"/>
                        <a:pt x="16669" y="64591"/>
                      </a:cubicBezTo>
                      <a:cubicBezTo>
                        <a:pt x="16703" y="38139"/>
                        <a:pt x="38139" y="16703"/>
                        <a:pt x="64591" y="16669"/>
                      </a:cubicBezTo>
                      <a:cubicBezTo>
                        <a:pt x="84854" y="16669"/>
                        <a:pt x="101867" y="27462"/>
                        <a:pt x="108972" y="44797"/>
                      </a:cubicBezTo>
                      <a:cubicBezTo>
                        <a:pt x="110256" y="47924"/>
                        <a:pt x="113301" y="49965"/>
                        <a:pt x="116681" y="49965"/>
                      </a:cubicBezTo>
                      <a:cubicBezTo>
                        <a:pt x="120061" y="49965"/>
                        <a:pt x="123106" y="47924"/>
                        <a:pt x="124391" y="44797"/>
                      </a:cubicBezTo>
                      <a:cubicBezTo>
                        <a:pt x="131496" y="27431"/>
                        <a:pt x="148508" y="16669"/>
                        <a:pt x="168771" y="16669"/>
                      </a:cubicBezTo>
                      <a:cubicBezTo>
                        <a:pt x="195224" y="16703"/>
                        <a:pt x="216659" y="38139"/>
                        <a:pt x="216694" y="64591"/>
                      </a:cubicBezTo>
                      <a:cubicBezTo>
                        <a:pt x="216694" y="120442"/>
                        <a:pt x="135684" y="171011"/>
                        <a:pt x="116681" y="182106"/>
                      </a:cubicBezTo>
                      <a:cubicBezTo>
                        <a:pt x="105399" y="175532"/>
                        <a:pt x="72269" y="155019"/>
                        <a:pt x="47214" y="127714"/>
                      </a:cubicBezTo>
                      <a:cubicBezTo>
                        <a:pt x="45201" y="125518"/>
                        <a:pt x="42168" y="124563"/>
                        <a:pt x="39260" y="125209"/>
                      </a:cubicBezTo>
                      <a:cubicBezTo>
                        <a:pt x="36351" y="125855"/>
                        <a:pt x="34008" y="128003"/>
                        <a:pt x="33113" y="130845"/>
                      </a:cubicBezTo>
                      <a:cubicBezTo>
                        <a:pt x="32218" y="133687"/>
                        <a:pt x="32907" y="136790"/>
                        <a:pt x="34921" y="138986"/>
                      </a:cubicBezTo>
                      <a:cubicBezTo>
                        <a:pt x="67394" y="174407"/>
                        <a:pt x="110899" y="198035"/>
                        <a:pt x="112733" y="199025"/>
                      </a:cubicBezTo>
                      <a:cubicBezTo>
                        <a:pt x="115198" y="200351"/>
                        <a:pt x="118164" y="200351"/>
                        <a:pt x="120630" y="199025"/>
                      </a:cubicBezTo>
                      <a:cubicBezTo>
                        <a:pt x="125234" y="196545"/>
                        <a:pt x="233362" y="137517"/>
                        <a:pt x="233362" y="64591"/>
                      </a:cubicBezTo>
                      <a:cubicBezTo>
                        <a:pt x="233322" y="28935"/>
                        <a:pt x="204427" y="40"/>
                        <a:pt x="168771" y="0"/>
                      </a:cubicBezTo>
                      <a:close/>
                    </a:path>
                  </a:pathLst>
                </a:custGeom>
                <a:solidFill>
                  <a:srgbClr val="F87171"/>
                </a:solidFill>
                <a:ln>
                  <a:noFill/>
                </a:ln>
              </p:spPr>
            </p:sp>
          </p:grpSp>
          <p:sp>
            <p:nvSpPr>
              <p:cNvPr id="38" name="TextBox 38"/>
              <p:cNvSpPr txBox="1"/>
              <p:nvPr/>
            </p:nvSpPr>
            <p:spPr>
              <a:xfrm>
                <a:off x="947166" y="3906202"/>
                <a:ext cx="100194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livenessProbe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47547" y="4104799"/>
                <a:ext cx="159963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失败 ⇒ kubelet 重启该容器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596503" y="4420552"/>
              <a:ext cx="2535408" cy="389287"/>
              <a:chOff x="596503" y="4420552"/>
              <a:chExt cx="2535408" cy="389287"/>
            </a:xfrm>
          </p:grpSpPr>
          <p:grpSp>
            <p:nvGrpSpPr>
              <p:cNvPr id="43" name="Group 43"/>
              <p:cNvGrpSpPr/>
              <p:nvPr/>
            </p:nvGrpSpPr>
            <p:grpSpPr>
              <a:xfrm>
                <a:off x="596503" y="4425553"/>
                <a:ext cx="216694" cy="216694"/>
                <a:chOff x="596503" y="4425553"/>
                <a:chExt cx="216694" cy="216694"/>
              </a:xfrm>
            </p:grpSpPr>
            <p:sp>
              <p:nvSpPr>
                <p:cNvPr id="41" name="Freeform 41"/>
                <p:cNvSpPr/>
                <p:nvPr/>
              </p:nvSpPr>
              <p:spPr>
                <a:xfrm>
                  <a:off x="604838" y="4433888"/>
                  <a:ext cx="200025" cy="2000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200025">
                      <a:moveTo>
                        <a:pt x="200025" y="100012"/>
                      </a:moveTo>
                      <a:cubicBezTo>
                        <a:pt x="200025" y="155248"/>
                        <a:pt x="155248" y="200025"/>
                        <a:pt x="100012" y="200025"/>
                      </a:cubicBezTo>
                      <a:cubicBezTo>
                        <a:pt x="44777" y="200025"/>
                        <a:pt x="0" y="155248"/>
                        <a:pt x="0" y="100012"/>
                      </a:cubicBezTo>
                      <a:cubicBezTo>
                        <a:pt x="0" y="44777"/>
                        <a:pt x="44777" y="0"/>
                        <a:pt x="100012" y="0"/>
                      </a:cubicBezTo>
                      <a:cubicBezTo>
                        <a:pt x="155248" y="0"/>
                        <a:pt x="200025" y="44777"/>
                        <a:pt x="200025" y="100012"/>
                      </a:cubicBezTo>
                      <a:close/>
                    </a:path>
                  </a:pathLst>
                </a:custGeom>
                <a:solidFill>
                  <a:srgbClr val="34D399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42" name="Freeform 42"/>
                <p:cNvSpPr/>
                <p:nvPr/>
              </p:nvSpPr>
              <p:spPr>
                <a:xfrm>
                  <a:off x="596503" y="4425553"/>
                  <a:ext cx="216694" cy="21669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94" h="216694">
                      <a:moveTo>
                        <a:pt x="155915" y="77447"/>
                      </a:moveTo>
                      <a:cubicBezTo>
                        <a:pt x="157480" y="79010"/>
                        <a:pt x="158360" y="81132"/>
                        <a:pt x="158360" y="83344"/>
                      </a:cubicBezTo>
                      <a:cubicBezTo>
                        <a:pt x="158360" y="85556"/>
                        <a:pt x="157480" y="87677"/>
                        <a:pt x="155915" y="89240"/>
                      </a:cubicBezTo>
                      <a:lnTo>
                        <a:pt x="97575" y="147581"/>
                      </a:lnTo>
                      <a:cubicBezTo>
                        <a:pt x="96011" y="149146"/>
                        <a:pt x="93890" y="150025"/>
                        <a:pt x="91678" y="150025"/>
                      </a:cubicBezTo>
                      <a:cubicBezTo>
                        <a:pt x="89466" y="150025"/>
                        <a:pt x="87345" y="149146"/>
                        <a:pt x="85782" y="147581"/>
                      </a:cubicBezTo>
                      <a:lnTo>
                        <a:pt x="60778" y="122578"/>
                      </a:lnTo>
                      <a:cubicBezTo>
                        <a:pt x="57522" y="119321"/>
                        <a:pt x="57522" y="114041"/>
                        <a:pt x="60778" y="110785"/>
                      </a:cubicBezTo>
                      <a:cubicBezTo>
                        <a:pt x="64035" y="107528"/>
                        <a:pt x="69315" y="107528"/>
                        <a:pt x="72572" y="110785"/>
                      </a:cubicBezTo>
                      <a:lnTo>
                        <a:pt x="91678" y="129902"/>
                      </a:lnTo>
                      <a:lnTo>
                        <a:pt x="144122" y="77447"/>
                      </a:lnTo>
                      <a:cubicBezTo>
                        <a:pt x="145685" y="75882"/>
                        <a:pt x="147807" y="75003"/>
                        <a:pt x="150019" y="75003"/>
                      </a:cubicBezTo>
                      <a:cubicBezTo>
                        <a:pt x="152231" y="75003"/>
                        <a:pt x="154352" y="75882"/>
                        <a:pt x="155915" y="77447"/>
                      </a:cubicBezTo>
                      <a:close/>
                      <a:moveTo>
                        <a:pt x="216694" y="108347"/>
                      </a:moveTo>
                      <a:cubicBezTo>
                        <a:pt x="216694" y="168185"/>
                        <a:pt x="168185" y="216694"/>
                        <a:pt x="108347" y="216694"/>
                      </a:cubicBezTo>
                      <a:cubicBezTo>
                        <a:pt x="48509" y="216694"/>
                        <a:pt x="0" y="168185"/>
                        <a:pt x="0" y="108347"/>
                      </a:cubicBezTo>
                      <a:cubicBezTo>
                        <a:pt x="0" y="48509"/>
                        <a:pt x="48509" y="0"/>
                        <a:pt x="108347" y="0"/>
                      </a:cubicBezTo>
                      <a:cubicBezTo>
                        <a:pt x="168159" y="63"/>
                        <a:pt x="216631" y="48535"/>
                        <a:pt x="216694" y="108347"/>
                      </a:cubicBezTo>
                      <a:close/>
                      <a:moveTo>
                        <a:pt x="200025" y="108347"/>
                      </a:moveTo>
                      <a:cubicBezTo>
                        <a:pt x="200025" y="57714"/>
                        <a:pt x="158979" y="16669"/>
                        <a:pt x="108347" y="16669"/>
                      </a:cubicBezTo>
                      <a:cubicBezTo>
                        <a:pt x="57714" y="16669"/>
                        <a:pt x="16669" y="57714"/>
                        <a:pt x="16669" y="108347"/>
                      </a:cubicBezTo>
                      <a:cubicBezTo>
                        <a:pt x="16669" y="158979"/>
                        <a:pt x="57714" y="200025"/>
                        <a:pt x="108347" y="200025"/>
                      </a:cubicBezTo>
                      <a:cubicBezTo>
                        <a:pt x="158956" y="199968"/>
                        <a:pt x="199968" y="158956"/>
                        <a:pt x="200025" y="108347"/>
                      </a:cubicBezTo>
                      <a:close/>
                    </a:path>
                  </a:pathLst>
                </a:custGeom>
                <a:solidFill>
                  <a:srgbClr val="34D399"/>
                </a:solidFill>
                <a:ln>
                  <a:noFill/>
                </a:ln>
              </p:spPr>
            </p:sp>
          </p:grpSp>
          <p:sp>
            <p:nvSpPr>
              <p:cNvPr id="44" name="TextBox 44"/>
              <p:cNvSpPr txBox="1"/>
              <p:nvPr/>
            </p:nvSpPr>
            <p:spPr>
              <a:xfrm>
                <a:off x="947166" y="4420552"/>
                <a:ext cx="112085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readinessProbe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947547" y="4619149"/>
                <a:ext cx="218436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失败 ⇒ 从 Service 端点移除，不重启</a:t>
                </a:r>
              </a:p>
            </p:txBody>
          </p:sp>
        </p:grpSp>
        <p:grpSp>
          <p:nvGrpSpPr>
            <p:cNvPr id="52" name="Group 52"/>
            <p:cNvGrpSpPr/>
            <p:nvPr/>
          </p:nvGrpSpPr>
          <p:grpSpPr>
            <a:xfrm>
              <a:off x="604838" y="4923234"/>
              <a:ext cx="2463457" cy="400955"/>
              <a:chOff x="604838" y="4923234"/>
              <a:chExt cx="2463457" cy="400955"/>
            </a:xfrm>
          </p:grpSpPr>
          <p:grpSp>
            <p:nvGrpSpPr>
              <p:cNvPr id="49" name="Group 49"/>
              <p:cNvGrpSpPr/>
              <p:nvPr/>
            </p:nvGrpSpPr>
            <p:grpSpPr>
              <a:xfrm>
                <a:off x="604838" y="4923234"/>
                <a:ext cx="200025" cy="233362"/>
                <a:chOff x="604838" y="4923234"/>
                <a:chExt cx="200025" cy="233362"/>
              </a:xfrm>
            </p:grpSpPr>
            <p:sp>
              <p:nvSpPr>
                <p:cNvPr id="47" name="Freeform 47"/>
                <p:cNvSpPr/>
                <p:nvPr/>
              </p:nvSpPr>
              <p:spPr>
                <a:xfrm>
                  <a:off x="613172" y="4964906"/>
                  <a:ext cx="183356" cy="18335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3356" h="183356">
                      <a:moveTo>
                        <a:pt x="183356" y="91678"/>
                      </a:moveTo>
                      <a:cubicBezTo>
                        <a:pt x="183356" y="142311"/>
                        <a:pt x="142311" y="183356"/>
                        <a:pt x="91678" y="183356"/>
                      </a:cubicBezTo>
                      <a:cubicBezTo>
                        <a:pt x="41046" y="183356"/>
                        <a:pt x="0" y="142311"/>
                        <a:pt x="0" y="91678"/>
                      </a:cubicBezTo>
                      <a:cubicBezTo>
                        <a:pt x="0" y="41046"/>
                        <a:pt x="41046" y="0"/>
                        <a:pt x="91678" y="0"/>
                      </a:cubicBezTo>
                      <a:cubicBezTo>
                        <a:pt x="142311" y="0"/>
                        <a:pt x="183356" y="41046"/>
                        <a:pt x="183356" y="91678"/>
                      </a:cubicBezTo>
                      <a:close/>
                    </a:path>
                  </a:pathLst>
                </a:custGeom>
                <a:solidFill>
                  <a:srgbClr val="FBBF24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48" name="Freeform 48"/>
                <p:cNvSpPr/>
                <p:nvPr/>
              </p:nvSpPr>
              <p:spPr>
                <a:xfrm>
                  <a:off x="604838" y="4923234"/>
                  <a:ext cx="200025" cy="2333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233362">
                      <a:moveTo>
                        <a:pt x="100012" y="33338"/>
                      </a:moveTo>
                      <a:cubicBezTo>
                        <a:pt x="44777" y="33338"/>
                        <a:pt x="0" y="78115"/>
                        <a:pt x="0" y="133350"/>
                      </a:cubicBezTo>
                      <a:cubicBezTo>
                        <a:pt x="0" y="188585"/>
                        <a:pt x="44777" y="233362"/>
                        <a:pt x="100012" y="233362"/>
                      </a:cubicBezTo>
                      <a:cubicBezTo>
                        <a:pt x="155248" y="233362"/>
                        <a:pt x="200025" y="188585"/>
                        <a:pt x="200025" y="133350"/>
                      </a:cubicBezTo>
                      <a:cubicBezTo>
                        <a:pt x="199962" y="78141"/>
                        <a:pt x="155222" y="33401"/>
                        <a:pt x="100013" y="33338"/>
                      </a:cubicBezTo>
                      <a:close/>
                      <a:moveTo>
                        <a:pt x="100012" y="216694"/>
                      </a:moveTo>
                      <a:cubicBezTo>
                        <a:pt x="53983" y="216694"/>
                        <a:pt x="16669" y="179379"/>
                        <a:pt x="16669" y="133350"/>
                      </a:cubicBezTo>
                      <a:cubicBezTo>
                        <a:pt x="16669" y="87321"/>
                        <a:pt x="53983" y="50006"/>
                        <a:pt x="100012" y="50006"/>
                      </a:cubicBezTo>
                      <a:cubicBezTo>
                        <a:pt x="146042" y="50006"/>
                        <a:pt x="183356" y="87321"/>
                        <a:pt x="183356" y="133350"/>
                      </a:cubicBezTo>
                      <a:cubicBezTo>
                        <a:pt x="183305" y="179358"/>
                        <a:pt x="146021" y="216642"/>
                        <a:pt x="100013" y="216694"/>
                      </a:cubicBezTo>
                      <a:close/>
                      <a:moveTo>
                        <a:pt x="147581" y="85782"/>
                      </a:moveTo>
                      <a:cubicBezTo>
                        <a:pt x="149146" y="87345"/>
                        <a:pt x="150025" y="89466"/>
                        <a:pt x="150025" y="91678"/>
                      </a:cubicBezTo>
                      <a:cubicBezTo>
                        <a:pt x="150025" y="93890"/>
                        <a:pt x="149146" y="96011"/>
                        <a:pt x="147581" y="97575"/>
                      </a:cubicBezTo>
                      <a:lnTo>
                        <a:pt x="105909" y="139247"/>
                      </a:lnTo>
                      <a:cubicBezTo>
                        <a:pt x="102652" y="142503"/>
                        <a:pt x="97373" y="142503"/>
                        <a:pt x="94116" y="139247"/>
                      </a:cubicBezTo>
                      <a:cubicBezTo>
                        <a:pt x="90859" y="135990"/>
                        <a:pt x="90859" y="130710"/>
                        <a:pt x="94116" y="127453"/>
                      </a:cubicBezTo>
                      <a:lnTo>
                        <a:pt x="135788" y="85782"/>
                      </a:lnTo>
                      <a:cubicBezTo>
                        <a:pt x="137351" y="84217"/>
                        <a:pt x="139472" y="83337"/>
                        <a:pt x="141684" y="83337"/>
                      </a:cubicBezTo>
                      <a:cubicBezTo>
                        <a:pt x="143896" y="83337"/>
                        <a:pt x="146018" y="84217"/>
                        <a:pt x="147581" y="85782"/>
                      </a:cubicBezTo>
                      <a:close/>
                      <a:moveTo>
                        <a:pt x="66675" y="8334"/>
                      </a:moveTo>
                      <a:cubicBezTo>
                        <a:pt x="66675" y="3731"/>
                        <a:pt x="70406" y="0"/>
                        <a:pt x="75009" y="0"/>
                      </a:cubicBezTo>
                      <a:lnTo>
                        <a:pt x="125016" y="0"/>
                      </a:lnTo>
                      <a:cubicBezTo>
                        <a:pt x="129619" y="0"/>
                        <a:pt x="133350" y="3731"/>
                        <a:pt x="133350" y="8334"/>
                      </a:cubicBezTo>
                      <a:cubicBezTo>
                        <a:pt x="133350" y="12937"/>
                        <a:pt x="129619" y="16669"/>
                        <a:pt x="125016" y="16669"/>
                      </a:cubicBezTo>
                      <a:lnTo>
                        <a:pt x="75009" y="16669"/>
                      </a:lnTo>
                      <a:cubicBezTo>
                        <a:pt x="70406" y="16669"/>
                        <a:pt x="66675" y="12937"/>
                        <a:pt x="66675" y="8334"/>
                      </a:cubicBezTo>
                      <a:close/>
                    </a:path>
                  </a:pathLst>
                </a:custGeom>
                <a:solidFill>
                  <a:srgbClr val="FBBF24"/>
                </a:solidFill>
                <a:ln>
                  <a:noFill/>
                </a:ln>
              </p:spPr>
            </p:sp>
          </p:grpSp>
          <p:sp>
            <p:nvSpPr>
              <p:cNvPr id="50" name="TextBox 50"/>
              <p:cNvSpPr txBox="1"/>
              <p:nvPr/>
            </p:nvSpPr>
            <p:spPr>
              <a:xfrm>
                <a:off x="947166" y="4934902"/>
                <a:ext cx="99485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startupProbe</a:t>
                </a:r>
              </a:p>
            </p:txBody>
          </p:sp>
          <p:sp>
            <p:nvSpPr>
              <p:cNvPr id="51" name="TextBox 51"/>
              <p:cNvSpPr txBox="1"/>
              <p:nvPr/>
            </p:nvSpPr>
            <p:spPr>
              <a:xfrm>
                <a:off x="947547" y="5133499"/>
                <a:ext cx="2120748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应用初始化完成前，挡住前两种探针</a:t>
                </a:r>
              </a:p>
            </p:txBody>
          </p:sp>
        </p:grpSp>
        <p:sp>
          <p:nvSpPr>
            <p:cNvPr id="53" name="Rectangle 53"/>
            <p:cNvSpPr/>
            <p:nvPr/>
          </p:nvSpPr>
          <p:spPr>
            <a:xfrm>
              <a:off x="571500" y="5524500"/>
              <a:ext cx="5143500" cy="381000"/>
            </a:xfrm>
            <a:prstGeom prst="roundRect">
              <a:avLst>
                <a:gd name="adj" fmla="val 10000"/>
              </a:avLst>
            </a:prstGeom>
            <a:solidFill>
              <a:srgbClr val="111C30"/>
            </a:solidFill>
            <a:ln w="9525">
              <a:solidFill>
                <a:srgbClr val="243350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18947" y="5657374"/>
              <a:ext cx="278415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 xml:space="preserve">探测方式 </a:t>
              </a:r>
              <a:r>
                <a:rPr lang="en-US" sz="98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exec / httpGet / tcpSocket / grpc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566738" y="6075045"/>
              <a:ext cx="406431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调度只发生一次：失败的 Pod 由控制器用新 UID 替换，而非原地重调度。</a:t>
              </a:r>
            </a:p>
          </p:txBody>
        </p:sp>
      </p:grpSp>
      <p:grpSp>
        <p:nvGrpSpPr>
          <p:cNvPr id="81" name="Group 81"/>
          <p:cNvGrpSpPr/>
          <p:nvPr/>
        </p:nvGrpSpPr>
        <p:grpSpPr>
          <a:xfrm>
            <a:off x="6090285" y="3498056"/>
            <a:ext cx="5530215" cy="2753201"/>
            <a:chOff x="6090285" y="3498056"/>
            <a:chExt cx="5530215" cy="2753201"/>
          </a:xfrm>
        </p:grpSpPr>
        <p:sp>
          <p:nvSpPr>
            <p:cNvPr id="57" name="TextBox 57"/>
            <p:cNvSpPr txBox="1"/>
            <p:nvPr/>
          </p:nvSpPr>
          <p:spPr>
            <a:xfrm>
              <a:off x="6090285" y="3498056"/>
              <a:ext cx="1485896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 xml:space="preserve">优雅终止 </a:t>
              </a:r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· 默认宽限 30s</a:t>
              </a:r>
            </a:p>
          </p:txBody>
        </p:sp>
        <p:sp>
          <p:nvSpPr>
            <p:cNvPr id="58" name="Line 58"/>
            <p:cNvSpPr/>
            <p:nvPr/>
          </p:nvSpPr>
          <p:spPr>
            <a:xfrm>
              <a:off x="6096000" y="373380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59" name="Line 59"/>
            <p:cNvSpPr/>
            <p:nvPr/>
          </p:nvSpPr>
          <p:spPr>
            <a:xfrm>
              <a:off x="6286500" y="3924300"/>
              <a:ext cx="9525" cy="1790700"/>
            </a:xfrm>
            <a:custGeom>
              <a:avLst/>
              <a:gdLst/>
              <a:ahLst/>
              <a:cxnLst/>
              <a:rect l="l" t="t" r="r" b="b"/>
              <a:pathLst>
                <a:path w="9525" h="1790700">
                  <a:moveTo>
                    <a:pt x="0" y="0"/>
                  </a:moveTo>
                  <a:lnTo>
                    <a:pt x="0" y="1790700"/>
                  </a:lnTo>
                </a:path>
              </a:pathLst>
            </a:custGeom>
            <a:noFill/>
            <a:ln w="14288">
              <a:solidFill>
                <a:srgbClr val="38BDF8">
                  <a:alpha val="50000"/>
                </a:srgbClr>
              </a:solidFill>
            </a:ln>
          </p:spPr>
        </p:sp>
        <p:grpSp>
          <p:nvGrpSpPr>
            <p:cNvPr id="63" name="Group 63"/>
            <p:cNvGrpSpPr/>
            <p:nvPr/>
          </p:nvGrpSpPr>
          <p:grpSpPr>
            <a:xfrm>
              <a:off x="6181725" y="3819525"/>
              <a:ext cx="2491321" cy="244412"/>
              <a:chOff x="6181725" y="3819525"/>
              <a:chExt cx="2491321" cy="244412"/>
            </a:xfrm>
          </p:grpSpPr>
          <p:sp>
            <p:nvSpPr>
              <p:cNvPr id="60" name="Ellipse 60"/>
              <p:cNvSpPr/>
              <p:nvPr/>
            </p:nvSpPr>
            <p:spPr>
              <a:xfrm>
                <a:off x="6181725" y="3819525"/>
                <a:ext cx="209550" cy="209550"/>
              </a:xfrm>
              <a:prstGeom prst="ellipse">
                <a:avLst/>
              </a:prstGeom>
              <a:solidFill>
                <a:srgbClr val="0F2A44"/>
              </a:solidFill>
              <a:ln w="14288">
                <a:solidFill>
                  <a:srgbClr val="38BDF8"/>
                </a:solidFill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6249863" y="3873341"/>
                <a:ext cx="73274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82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6566916" y="3858578"/>
                <a:ext cx="210613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API server 把 Pod 标记为待删除</a:t>
                </a:r>
              </a:p>
            </p:txBody>
          </p:sp>
        </p:grpSp>
        <p:grpSp>
          <p:nvGrpSpPr>
            <p:cNvPr id="67" name="Group 67"/>
            <p:cNvGrpSpPr/>
            <p:nvPr/>
          </p:nvGrpSpPr>
          <p:grpSpPr>
            <a:xfrm>
              <a:off x="6181725" y="4267200"/>
              <a:ext cx="2824429" cy="244411"/>
              <a:chOff x="6181725" y="4267200"/>
              <a:chExt cx="2824429" cy="244411"/>
            </a:xfrm>
          </p:grpSpPr>
          <p:sp>
            <p:nvSpPr>
              <p:cNvPr id="64" name="Ellipse 64"/>
              <p:cNvSpPr/>
              <p:nvPr/>
            </p:nvSpPr>
            <p:spPr>
              <a:xfrm>
                <a:off x="6181725" y="4267200"/>
                <a:ext cx="209550" cy="209550"/>
              </a:xfrm>
              <a:prstGeom prst="ellipse">
                <a:avLst/>
              </a:prstGeom>
              <a:solidFill>
                <a:srgbClr val="0F2A44"/>
              </a:solidFill>
              <a:ln w="14288">
                <a:solidFill>
                  <a:srgbClr val="38BDF8"/>
                </a:solidFill>
              </a:ln>
            </p:spPr>
          </p:sp>
          <p:sp>
            <p:nvSpPr>
              <p:cNvPr id="65" name="TextBox 65"/>
              <p:cNvSpPr txBox="1"/>
              <p:nvPr/>
            </p:nvSpPr>
            <p:spPr>
              <a:xfrm>
                <a:off x="6249863" y="4321016"/>
                <a:ext cx="73274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82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  <p:sp>
            <p:nvSpPr>
              <p:cNvPr id="66" name="TextBox 66"/>
              <p:cNvSpPr txBox="1"/>
              <p:nvPr/>
            </p:nvSpPr>
            <p:spPr>
              <a:xfrm>
                <a:off x="6566916" y="4306252"/>
                <a:ext cx="2439238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preStop</a:t>
                </a:r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钩子（若定义）在容器内运行</a:t>
                </a:r>
              </a:p>
            </p:txBody>
          </p:sp>
        </p:grpSp>
        <p:grpSp>
          <p:nvGrpSpPr>
            <p:cNvPr id="71" name="Group 71"/>
            <p:cNvGrpSpPr/>
            <p:nvPr/>
          </p:nvGrpSpPr>
          <p:grpSpPr>
            <a:xfrm>
              <a:off x="6181725" y="4714875"/>
              <a:ext cx="2136610" cy="244412"/>
              <a:chOff x="6181725" y="4714875"/>
              <a:chExt cx="2136610" cy="244412"/>
            </a:xfrm>
          </p:grpSpPr>
          <p:sp>
            <p:nvSpPr>
              <p:cNvPr id="68" name="Ellipse 68"/>
              <p:cNvSpPr/>
              <p:nvPr/>
            </p:nvSpPr>
            <p:spPr>
              <a:xfrm>
                <a:off x="6181725" y="4714875"/>
                <a:ext cx="209550" cy="209550"/>
              </a:xfrm>
              <a:prstGeom prst="ellipse">
                <a:avLst/>
              </a:prstGeom>
              <a:solidFill>
                <a:srgbClr val="0F2A44"/>
              </a:solidFill>
              <a:ln w="14288">
                <a:solidFill>
                  <a:srgbClr val="38BDF8"/>
                </a:solidFill>
              </a:ln>
            </p:spPr>
          </p:sp>
          <p:sp>
            <p:nvSpPr>
              <p:cNvPr id="69" name="TextBox 69"/>
              <p:cNvSpPr txBox="1"/>
              <p:nvPr/>
            </p:nvSpPr>
            <p:spPr>
              <a:xfrm>
                <a:off x="6249863" y="4768691"/>
                <a:ext cx="73274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82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  <p:sp>
            <p:nvSpPr>
              <p:cNvPr id="70" name="TextBox 70"/>
              <p:cNvSpPr txBox="1"/>
              <p:nvPr/>
            </p:nvSpPr>
            <p:spPr>
              <a:xfrm>
                <a:off x="6566916" y="4753928"/>
                <a:ext cx="175141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向容器主进程发送 </a:t>
                </a:r>
                <a:r>
                  <a:rPr lang="en-US" sz="1050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SIGTERM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6181725" y="5162550"/>
              <a:ext cx="3770938" cy="244411"/>
              <a:chOff x="6181725" y="5162550"/>
              <a:chExt cx="3770938" cy="244411"/>
            </a:xfrm>
          </p:grpSpPr>
          <p:sp>
            <p:nvSpPr>
              <p:cNvPr id="72" name="Ellipse 72"/>
              <p:cNvSpPr/>
              <p:nvPr/>
            </p:nvSpPr>
            <p:spPr>
              <a:xfrm>
                <a:off x="6181725" y="5162550"/>
                <a:ext cx="209550" cy="209550"/>
              </a:xfrm>
              <a:prstGeom prst="ellipse">
                <a:avLst/>
              </a:prstGeom>
              <a:solidFill>
                <a:srgbClr val="0F2A44"/>
              </a:solidFill>
              <a:ln w="14288">
                <a:solidFill>
                  <a:srgbClr val="38BDF8"/>
                </a:solidFill>
              </a:ln>
            </p:spPr>
          </p:sp>
          <p:sp>
            <p:nvSpPr>
              <p:cNvPr id="73" name="TextBox 73"/>
              <p:cNvSpPr txBox="1"/>
              <p:nvPr/>
            </p:nvSpPr>
            <p:spPr>
              <a:xfrm>
                <a:off x="6249863" y="5216366"/>
                <a:ext cx="73274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82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  <p:sp>
            <p:nvSpPr>
              <p:cNvPr id="74" name="TextBox 74"/>
              <p:cNvSpPr txBox="1"/>
              <p:nvPr/>
            </p:nvSpPr>
            <p:spPr>
              <a:xfrm>
                <a:off x="6566916" y="5201602"/>
                <a:ext cx="338574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最多等待 </a:t>
                </a:r>
                <a:r>
                  <a:rPr lang="en-US" sz="900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terminationGracePeriodSeconds</a:t>
                </a:r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 让它自行退出</a:t>
                </a:r>
              </a:p>
            </p:txBody>
          </p:sp>
        </p:grpSp>
        <p:grpSp>
          <p:nvGrpSpPr>
            <p:cNvPr id="79" name="Group 79"/>
            <p:cNvGrpSpPr/>
            <p:nvPr/>
          </p:nvGrpSpPr>
          <p:grpSpPr>
            <a:xfrm>
              <a:off x="6181725" y="5610225"/>
              <a:ext cx="1482795" cy="244412"/>
              <a:chOff x="6181725" y="5610225"/>
              <a:chExt cx="1482795" cy="244412"/>
            </a:xfrm>
          </p:grpSpPr>
          <p:sp>
            <p:nvSpPr>
              <p:cNvPr id="76" name="Ellipse 76"/>
              <p:cNvSpPr/>
              <p:nvPr/>
            </p:nvSpPr>
            <p:spPr>
              <a:xfrm>
                <a:off x="6181725" y="5610225"/>
                <a:ext cx="209550" cy="209550"/>
              </a:xfrm>
              <a:prstGeom prst="ellipse">
                <a:avLst/>
              </a:prstGeom>
              <a:solidFill>
                <a:srgbClr val="2A1418"/>
              </a:solidFill>
              <a:ln w="14288">
                <a:solidFill>
                  <a:srgbClr val="F87171"/>
                </a:solidFill>
              </a:ln>
            </p:spPr>
          </p:sp>
          <p:sp>
            <p:nvSpPr>
              <p:cNvPr id="77" name="TextBox 77"/>
              <p:cNvSpPr txBox="1"/>
              <p:nvPr/>
            </p:nvSpPr>
            <p:spPr>
              <a:xfrm>
                <a:off x="6249863" y="5664041"/>
                <a:ext cx="73274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820" b="1" dirty="0">
                    <a:solidFill>
                      <a:srgbClr val="F87171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  <p:sp>
            <p:nvSpPr>
              <p:cNvPr id="78" name="TextBox 78"/>
              <p:cNvSpPr txBox="1"/>
              <p:nvPr/>
            </p:nvSpPr>
            <p:spPr>
              <a:xfrm>
                <a:off x="6566916" y="5649278"/>
                <a:ext cx="109760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仍活着 ⇒ </a:t>
                </a:r>
                <a:r>
                  <a:rPr lang="en-US" sz="1050" dirty="0">
                    <a:solidFill>
                      <a:srgbClr val="F87171"/>
                    </a:solidFill>
                    <a:latin typeface="Consolas"/>
                    <a:ea typeface="Consolas"/>
                    <a:cs typeface="Consolas"/>
                  </a:rPr>
                  <a:t>SIGKILL</a:t>
                </a:r>
              </a:p>
            </p:txBody>
          </p:sp>
        </p:grpSp>
        <p:sp>
          <p:nvSpPr>
            <p:cNvPr id="80" name="TextBox 80"/>
            <p:cNvSpPr txBox="1"/>
            <p:nvPr/>
          </p:nvSpPr>
          <p:spPr>
            <a:xfrm>
              <a:off x="6091238" y="6075045"/>
              <a:ext cx="338660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把清理逻辑放进 preStop 和 SIGTERM 处理，别指望第 5 步。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222420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07 · SERVICE NETWORKING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08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7506188" cy="663321"/>
            <a:chOff x="557784" y="870585"/>
            <a:chExt cx="7506188" cy="663321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7431589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Service：多变的 Pod 前面，一个稳定的入口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404" y="1299210"/>
              <a:ext cx="7498568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一个 Service 给不断变化的一组 Pod 提供稳定的虚拟 IP 和 DNS 名；四种类型是层层向外包裹的关系。</a:t>
              </a:r>
            </a:p>
          </p:txBody>
        </p:sp>
      </p:grpSp>
      <p:grpSp>
        <p:nvGrpSpPr>
          <p:cNvPr id="45" name="Group 45"/>
          <p:cNvGrpSpPr/>
          <p:nvPr/>
        </p:nvGrpSpPr>
        <p:grpSpPr>
          <a:xfrm>
            <a:off x="566547" y="1809750"/>
            <a:ext cx="11053953" cy="2676239"/>
            <a:chOff x="566547" y="1809750"/>
            <a:chExt cx="11053953" cy="2676239"/>
          </a:xfrm>
        </p:grpSpPr>
        <p:sp>
          <p:nvSpPr>
            <p:cNvPr id="9" name="Freeform 9"/>
            <p:cNvSpPr/>
            <p:nvPr/>
          </p:nvSpPr>
          <p:spPr>
            <a:xfrm>
              <a:off x="571500" y="1809750"/>
              <a:ext cx="2590800" cy="2381250"/>
            </a:xfrm>
            <a:prstGeom prst="snip2DiagRect">
              <a:avLst>
                <a:gd name="adj1" fmla="val 0"/>
                <a:gd name="adj2" fmla="val 10000"/>
              </a:avLst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10" name="Freeform 10"/>
            <p:cNvSpPr/>
            <p:nvPr/>
          </p:nvSpPr>
          <p:spPr>
            <a:xfrm>
              <a:off x="3390900" y="1809750"/>
              <a:ext cx="2590800" cy="2381250"/>
            </a:xfrm>
            <a:prstGeom prst="snip2DiagRect">
              <a:avLst>
                <a:gd name="adj1" fmla="val 0"/>
                <a:gd name="adj2" fmla="val 10000"/>
              </a:avLst>
            </a:prstGeom>
            <a:solidFill>
              <a:srgbClr val="111C30"/>
            </a:solidFill>
            <a:ln w="9525">
              <a:solidFill>
                <a:srgbClr val="38BDF8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6210300" y="1809750"/>
              <a:ext cx="2590800" cy="2381250"/>
            </a:xfrm>
            <a:prstGeom prst="snip2DiagRect">
              <a:avLst>
                <a:gd name="adj1" fmla="val 0"/>
                <a:gd name="adj2" fmla="val 10000"/>
              </a:avLst>
            </a:prstGeom>
            <a:solidFill>
              <a:srgbClr val="111C30"/>
            </a:solidFill>
            <a:ln w="9525">
              <a:solidFill>
                <a:srgbClr val="38BDF8"/>
              </a:solidFill>
            </a:ln>
          </p:spPr>
        </p:sp>
        <p:sp>
          <p:nvSpPr>
            <p:cNvPr id="12" name="Freeform 12"/>
            <p:cNvSpPr/>
            <p:nvPr/>
          </p:nvSpPr>
          <p:spPr>
            <a:xfrm>
              <a:off x="9029700" y="1809750"/>
              <a:ext cx="2590800" cy="2381250"/>
            </a:xfrm>
            <a:prstGeom prst="snip2DiagRect">
              <a:avLst>
                <a:gd name="adj1" fmla="val 0"/>
                <a:gd name="adj2" fmla="val 10000"/>
              </a:avLst>
            </a:prstGeom>
            <a:solidFill>
              <a:srgbClr val="111C30"/>
            </a:solidFill>
            <a:ln w="9525">
              <a:solidFill>
                <a:srgbClr val="8FA0B8"/>
              </a:solidFill>
            </a:ln>
          </p:spPr>
        </p:sp>
        <p:sp>
          <p:nvSpPr>
            <p:cNvPr id="13" name="Freeform 13"/>
            <p:cNvSpPr/>
            <p:nvPr/>
          </p:nvSpPr>
          <p:spPr>
            <a:xfrm>
              <a:off x="3171825" y="2876550"/>
              <a:ext cx="209550" cy="247650"/>
            </a:xfrm>
            <a:prstGeom prst="leftArrow">
              <a:avLst/>
            </a:prstGeom>
            <a:solidFill>
              <a:srgbClr val="38BDF8"/>
            </a:solidFill>
            <a:ln>
              <a:noFill/>
            </a:ln>
          </p:spPr>
        </p:sp>
        <p:sp>
          <p:nvSpPr>
            <p:cNvPr id="14" name="Freeform 14"/>
            <p:cNvSpPr/>
            <p:nvPr/>
          </p:nvSpPr>
          <p:spPr>
            <a:xfrm>
              <a:off x="5991225" y="2876550"/>
              <a:ext cx="209550" cy="247650"/>
            </a:xfrm>
            <a:prstGeom prst="leftArrow">
              <a:avLst/>
            </a:prstGeom>
            <a:solidFill>
              <a:srgbClr val="38BDF8"/>
            </a:solidFill>
            <a:ln>
              <a:noFill/>
            </a:ln>
          </p:spPr>
        </p:sp>
        <p:grpSp>
          <p:nvGrpSpPr>
            <p:cNvPr id="21" name="Group 21"/>
            <p:cNvGrpSpPr/>
            <p:nvPr/>
          </p:nvGrpSpPr>
          <p:grpSpPr>
            <a:xfrm>
              <a:off x="755142" y="2025968"/>
              <a:ext cx="1611122" cy="1926621"/>
              <a:chOff x="755142" y="2025968"/>
              <a:chExt cx="1611122" cy="1926621"/>
            </a:xfrm>
          </p:grpSpPr>
          <p:sp>
            <p:nvSpPr>
              <p:cNvPr id="15" name="TextBox 15"/>
              <p:cNvSpPr txBox="1"/>
              <p:nvPr/>
            </p:nvSpPr>
            <p:spPr>
              <a:xfrm>
                <a:off x="755142" y="2025968"/>
                <a:ext cx="87890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ClusterIP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757238" y="2273141"/>
                <a:ext cx="586593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820" spc="15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DEFAULT</a:t>
                </a:r>
              </a:p>
            </p:txBody>
          </p:sp>
          <p:sp>
            <p:nvSpPr>
              <p:cNvPr id="17" name="TextBox 17"/>
              <p:cNvSpPr txBox="1"/>
              <p:nvPr/>
            </p:nvSpPr>
            <p:spPr>
              <a:xfrm>
                <a:off x="757238" y="2588895"/>
                <a:ext cx="494157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可达范围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756666" y="2763202"/>
                <a:ext cx="717423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仅集群内部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757238" y="3198495"/>
                <a:ext cx="25184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实现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757047" y="3380899"/>
                <a:ext cx="1609217" cy="571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Service CIDR 里的虚拟 IP；</a:t>
                </a:r>
                <a:br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kube-proxy 编程 iptables /</a:t>
                </a:r>
                <a:br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IPVS 规则做转发</a:t>
                </a:r>
              </a:p>
            </p:txBody>
          </p:sp>
        </p:grpSp>
        <p:grpSp>
          <p:nvGrpSpPr>
            <p:cNvPr id="29" name="Group 29"/>
            <p:cNvGrpSpPr/>
            <p:nvPr/>
          </p:nvGrpSpPr>
          <p:grpSpPr>
            <a:xfrm>
              <a:off x="3574542" y="2025968"/>
              <a:ext cx="1572920" cy="1736122"/>
              <a:chOff x="3574542" y="2025968"/>
              <a:chExt cx="1572920" cy="1736122"/>
            </a:xfrm>
          </p:grpSpPr>
          <p:sp>
            <p:nvSpPr>
              <p:cNvPr id="22" name="TextBox 22"/>
              <p:cNvSpPr txBox="1"/>
              <p:nvPr/>
            </p:nvSpPr>
            <p:spPr>
              <a:xfrm>
                <a:off x="3574542" y="2025968"/>
                <a:ext cx="865222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NodePort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3576638" y="2273141"/>
                <a:ext cx="893547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820" spc="15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STATIC PORT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3576638" y="2588895"/>
                <a:ext cx="494157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可达范围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3576066" y="2763202"/>
                <a:ext cx="157139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任一节点 IP 的静态端口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3576638" y="2969895"/>
                <a:ext cx="815226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30000 – 32767</a:t>
                </a:r>
              </a:p>
            </p:txBody>
          </p:sp>
          <p:sp>
            <p:nvSpPr>
              <p:cNvPr id="27" name="TextBox 27"/>
              <p:cNvSpPr txBox="1"/>
              <p:nvPr/>
            </p:nvSpPr>
            <p:spPr>
              <a:xfrm>
                <a:off x="3576638" y="3198495"/>
                <a:ext cx="25184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实现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3576447" y="3380899"/>
                <a:ext cx="1378966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每个节点都打开该端口，</a:t>
                </a:r>
                <a:br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再路由到 ClusterIP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6393942" y="2025968"/>
              <a:ext cx="1642237" cy="1736122"/>
              <a:chOff x="6393942" y="2025968"/>
              <a:chExt cx="1642237" cy="1736122"/>
            </a:xfrm>
          </p:grpSpPr>
          <p:sp>
            <p:nvSpPr>
              <p:cNvPr id="30" name="TextBox 30"/>
              <p:cNvSpPr txBox="1"/>
              <p:nvPr/>
            </p:nvSpPr>
            <p:spPr>
              <a:xfrm>
                <a:off x="6393942" y="2025968"/>
                <a:ext cx="123687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LoadBalancer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6396038" y="2273141"/>
                <a:ext cx="666247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820" spc="15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CLOUD LB</a:t>
                </a:r>
              </a:p>
            </p:txBody>
          </p:sp>
          <p:sp>
            <p:nvSpPr>
              <p:cNvPr id="32" name="TextBox 32"/>
              <p:cNvSpPr txBox="1"/>
              <p:nvPr/>
            </p:nvSpPr>
            <p:spPr>
              <a:xfrm>
                <a:off x="6396038" y="2588895"/>
                <a:ext cx="494157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可达范围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6395466" y="2763202"/>
                <a:ext cx="114147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外部云负载均衡器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396038" y="3198495"/>
                <a:ext cx="25184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实现</a:t>
                </a:r>
              </a:p>
            </p:txBody>
          </p:sp>
          <p:sp>
            <p:nvSpPr>
              <p:cNvPr id="35" name="TextBox 35"/>
              <p:cNvSpPr txBox="1"/>
              <p:nvPr/>
            </p:nvSpPr>
            <p:spPr>
              <a:xfrm>
                <a:off x="6395847" y="3380899"/>
                <a:ext cx="1640332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en-US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cloud-controller-manager</a:t>
                </a:r>
                <a:br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供给 LB，后端指向 NodePort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9213342" y="2025968"/>
              <a:ext cx="1796948" cy="1736122"/>
              <a:chOff x="9213342" y="2025968"/>
              <a:chExt cx="1796948" cy="1736122"/>
            </a:xfrm>
          </p:grpSpPr>
          <p:sp>
            <p:nvSpPr>
              <p:cNvPr id="37" name="TextBox 37"/>
              <p:cNvSpPr txBox="1"/>
              <p:nvPr/>
            </p:nvSpPr>
            <p:spPr>
              <a:xfrm>
                <a:off x="9213342" y="2025968"/>
                <a:ext cx="127540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350" b="1" dirty="0">
                    <a:solidFill>
                      <a:srgbClr val="C7D2E3"/>
                    </a:solidFill>
                    <a:latin typeface="Consolas"/>
                    <a:ea typeface="Consolas"/>
                    <a:cs typeface="Consolas"/>
                  </a:rPr>
                  <a:t>ExternalName</a:t>
                </a:r>
              </a:p>
            </p:txBody>
          </p:sp>
          <p:sp>
            <p:nvSpPr>
              <p:cNvPr id="38" name="TextBox 38"/>
              <p:cNvSpPr txBox="1"/>
              <p:nvPr/>
            </p:nvSpPr>
            <p:spPr>
              <a:xfrm>
                <a:off x="9215438" y="2273141"/>
                <a:ext cx="751733" cy="161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820" spc="15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DNS CNAME</a:t>
                </a:r>
              </a:p>
            </p:txBody>
          </p:sp>
          <p:sp>
            <p:nvSpPr>
              <p:cNvPr id="39" name="TextBox 39"/>
              <p:cNvSpPr txBox="1"/>
              <p:nvPr/>
            </p:nvSpPr>
            <p:spPr>
              <a:xfrm>
                <a:off x="9215438" y="2588895"/>
                <a:ext cx="494157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可达范围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9214866" y="2763202"/>
                <a:ext cx="179542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DNS 别名，不在集群内代理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9215438" y="3198495"/>
                <a:ext cx="25184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实现</a:t>
                </a:r>
              </a:p>
            </p:txBody>
          </p:sp>
          <p:sp>
            <p:nvSpPr>
              <p:cNvPr id="42" name="TextBox 42"/>
              <p:cNvSpPr txBox="1"/>
              <p:nvPr/>
            </p:nvSpPr>
            <p:spPr>
              <a:xfrm>
                <a:off x="9215247" y="3380899"/>
                <a:ext cx="1285621" cy="38119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500"/>
                  </a:lnSpc>
                </a:pPr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API server 直接返回</a:t>
                </a:r>
                <a:br/>
                <a:r>
                  <a:rPr lang="zh-CN" sz="98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CNAME 记录，没有转发</a:t>
                </a:r>
              </a:p>
            </p:txBody>
          </p:sp>
        </p:grpSp>
        <p:sp>
          <p:nvSpPr>
            <p:cNvPr id="44" name="TextBox 44"/>
            <p:cNvSpPr txBox="1"/>
            <p:nvPr/>
          </p:nvSpPr>
          <p:spPr>
            <a:xfrm>
              <a:off x="566547" y="4295299"/>
              <a:ext cx="727796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箭头方向 = 依赖：LoadBalancer 建立在 NodePort 之上，NodePort 建立在 ClusterIP 之上；ExternalName 独立于三者。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566166" y="4615771"/>
            <a:ext cx="3434334" cy="1153140"/>
            <a:chOff x="566166" y="4615771"/>
            <a:chExt cx="3434334" cy="1153140"/>
          </a:xfrm>
        </p:grpSpPr>
        <p:grpSp>
          <p:nvGrpSpPr>
            <p:cNvPr id="48" name="Group 48"/>
            <p:cNvGrpSpPr/>
            <p:nvPr/>
          </p:nvGrpSpPr>
          <p:grpSpPr>
            <a:xfrm>
              <a:off x="606342" y="4615771"/>
              <a:ext cx="215191" cy="197338"/>
              <a:chOff x="606342" y="4615771"/>
              <a:chExt cx="215191" cy="197338"/>
            </a:xfrm>
          </p:grpSpPr>
          <p:sp>
            <p:nvSpPr>
              <p:cNvPr id="46" name="Freeform 46"/>
              <p:cNvSpPr/>
              <p:nvPr/>
            </p:nvSpPr>
            <p:spPr>
              <a:xfrm>
                <a:off x="714376" y="4643438"/>
                <a:ext cx="98227" cy="142876"/>
              </a:xfrm>
              <a:custGeom>
                <a:avLst/>
                <a:gdLst/>
                <a:ahLst/>
                <a:cxnLst/>
                <a:rect l="l" t="t" r="r" b="b"/>
                <a:pathLst>
                  <a:path w="98227" h="142876">
                    <a:moveTo>
                      <a:pt x="98227" y="0"/>
                    </a:moveTo>
                    <a:lnTo>
                      <a:pt x="98227" y="142876"/>
                    </a:lnTo>
                    <a:lnTo>
                      <a:pt x="0" y="14287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47" name="Freeform 47"/>
              <p:cNvSpPr/>
              <p:nvPr/>
            </p:nvSpPr>
            <p:spPr>
              <a:xfrm>
                <a:off x="606342" y="4615771"/>
                <a:ext cx="215191" cy="197338"/>
              </a:xfrm>
              <a:custGeom>
                <a:avLst/>
                <a:gdLst/>
                <a:ahLst/>
                <a:cxnLst/>
                <a:rect l="l" t="t" r="r" b="b"/>
                <a:pathLst>
                  <a:path w="215191" h="197338">
                    <a:moveTo>
                      <a:pt x="215191" y="99104"/>
                    </a:moveTo>
                    <a:cubicBezTo>
                      <a:pt x="215191" y="104036"/>
                      <a:pt x="211193" y="108034"/>
                      <a:pt x="206261" y="108034"/>
                    </a:cubicBezTo>
                    <a:lnTo>
                      <a:pt x="108034" y="108034"/>
                    </a:lnTo>
                    <a:cubicBezTo>
                      <a:pt x="103102" y="108034"/>
                      <a:pt x="99104" y="104036"/>
                      <a:pt x="99104" y="99104"/>
                    </a:cubicBezTo>
                    <a:cubicBezTo>
                      <a:pt x="99104" y="94172"/>
                      <a:pt x="103102" y="90175"/>
                      <a:pt x="108034" y="90175"/>
                    </a:cubicBezTo>
                    <a:lnTo>
                      <a:pt x="206261" y="90175"/>
                    </a:lnTo>
                    <a:cubicBezTo>
                      <a:pt x="211193" y="90175"/>
                      <a:pt x="215191" y="94172"/>
                      <a:pt x="215191" y="99104"/>
                    </a:cubicBezTo>
                    <a:close/>
                    <a:moveTo>
                      <a:pt x="108034" y="36596"/>
                    </a:moveTo>
                    <a:lnTo>
                      <a:pt x="206261" y="36596"/>
                    </a:lnTo>
                    <a:cubicBezTo>
                      <a:pt x="211193" y="36596"/>
                      <a:pt x="215191" y="32598"/>
                      <a:pt x="215191" y="27666"/>
                    </a:cubicBezTo>
                    <a:cubicBezTo>
                      <a:pt x="215191" y="22735"/>
                      <a:pt x="211193" y="18737"/>
                      <a:pt x="206261" y="18737"/>
                    </a:cubicBezTo>
                    <a:lnTo>
                      <a:pt x="108034" y="18737"/>
                    </a:lnTo>
                    <a:cubicBezTo>
                      <a:pt x="103102" y="18737"/>
                      <a:pt x="99104" y="22735"/>
                      <a:pt x="99104" y="27666"/>
                    </a:cubicBezTo>
                    <a:cubicBezTo>
                      <a:pt x="99104" y="32598"/>
                      <a:pt x="103102" y="36596"/>
                      <a:pt x="108034" y="36596"/>
                    </a:cubicBezTo>
                    <a:close/>
                    <a:moveTo>
                      <a:pt x="206261" y="161612"/>
                    </a:moveTo>
                    <a:lnTo>
                      <a:pt x="108034" y="161612"/>
                    </a:lnTo>
                    <a:cubicBezTo>
                      <a:pt x="103102" y="161612"/>
                      <a:pt x="99104" y="165610"/>
                      <a:pt x="99104" y="170542"/>
                    </a:cubicBezTo>
                    <a:cubicBezTo>
                      <a:pt x="99104" y="175474"/>
                      <a:pt x="103102" y="179472"/>
                      <a:pt x="108034" y="179472"/>
                    </a:cubicBezTo>
                    <a:lnTo>
                      <a:pt x="206261" y="179472"/>
                    </a:lnTo>
                    <a:cubicBezTo>
                      <a:pt x="211193" y="179472"/>
                      <a:pt x="215191" y="175474"/>
                      <a:pt x="215191" y="170542"/>
                    </a:cubicBezTo>
                    <a:cubicBezTo>
                      <a:pt x="215191" y="165610"/>
                      <a:pt x="211193" y="161612"/>
                      <a:pt x="206261" y="161612"/>
                    </a:cubicBezTo>
                    <a:close/>
                    <a:moveTo>
                      <a:pt x="57068" y="3489"/>
                    </a:moveTo>
                    <a:lnTo>
                      <a:pt x="27666" y="32901"/>
                    </a:lnTo>
                    <a:lnTo>
                      <a:pt x="16125" y="21349"/>
                    </a:lnTo>
                    <a:cubicBezTo>
                      <a:pt x="12636" y="17859"/>
                      <a:pt x="6978" y="17859"/>
                      <a:pt x="3489" y="21349"/>
                    </a:cubicBezTo>
                    <a:cubicBezTo>
                      <a:pt x="0" y="24838"/>
                      <a:pt x="0" y="30495"/>
                      <a:pt x="3489" y="33984"/>
                    </a:cubicBezTo>
                    <a:lnTo>
                      <a:pt x="21349" y="51844"/>
                    </a:lnTo>
                    <a:cubicBezTo>
                      <a:pt x="23024" y="53520"/>
                      <a:pt x="25296" y="54463"/>
                      <a:pt x="27666" y="54463"/>
                    </a:cubicBezTo>
                    <a:cubicBezTo>
                      <a:pt x="30036" y="54463"/>
                      <a:pt x="32309" y="53520"/>
                      <a:pt x="33984" y="51844"/>
                    </a:cubicBezTo>
                    <a:lnTo>
                      <a:pt x="69703" y="16125"/>
                    </a:lnTo>
                    <a:cubicBezTo>
                      <a:pt x="73192" y="12636"/>
                      <a:pt x="73192" y="6978"/>
                      <a:pt x="69703" y="3489"/>
                    </a:cubicBezTo>
                    <a:cubicBezTo>
                      <a:pt x="66214" y="0"/>
                      <a:pt x="60557" y="0"/>
                      <a:pt x="57068" y="3489"/>
                    </a:cubicBezTo>
                    <a:close/>
                    <a:moveTo>
                      <a:pt x="57068" y="74927"/>
                    </a:moveTo>
                    <a:lnTo>
                      <a:pt x="27666" y="104339"/>
                    </a:lnTo>
                    <a:lnTo>
                      <a:pt x="16125" y="92786"/>
                    </a:lnTo>
                    <a:cubicBezTo>
                      <a:pt x="12636" y="89297"/>
                      <a:pt x="6978" y="89297"/>
                      <a:pt x="3489" y="92786"/>
                    </a:cubicBezTo>
                    <a:cubicBezTo>
                      <a:pt x="0" y="96276"/>
                      <a:pt x="0" y="101933"/>
                      <a:pt x="3489" y="105422"/>
                    </a:cubicBezTo>
                    <a:lnTo>
                      <a:pt x="21349" y="123281"/>
                    </a:lnTo>
                    <a:cubicBezTo>
                      <a:pt x="23024" y="124958"/>
                      <a:pt x="25296" y="125900"/>
                      <a:pt x="27666" y="125900"/>
                    </a:cubicBezTo>
                    <a:cubicBezTo>
                      <a:pt x="30036" y="125900"/>
                      <a:pt x="32309" y="124958"/>
                      <a:pt x="33984" y="123281"/>
                    </a:cubicBezTo>
                    <a:lnTo>
                      <a:pt x="69703" y="87563"/>
                    </a:lnTo>
                    <a:cubicBezTo>
                      <a:pt x="73192" y="84073"/>
                      <a:pt x="73192" y="78416"/>
                      <a:pt x="69703" y="74927"/>
                    </a:cubicBezTo>
                    <a:cubicBezTo>
                      <a:pt x="66214" y="71438"/>
                      <a:pt x="60557" y="71438"/>
                      <a:pt x="57068" y="74927"/>
                    </a:cubicBezTo>
                    <a:close/>
                    <a:moveTo>
                      <a:pt x="57068" y="146365"/>
                    </a:moveTo>
                    <a:lnTo>
                      <a:pt x="27666" y="175777"/>
                    </a:lnTo>
                    <a:lnTo>
                      <a:pt x="16125" y="164224"/>
                    </a:lnTo>
                    <a:cubicBezTo>
                      <a:pt x="12636" y="160735"/>
                      <a:pt x="6978" y="160735"/>
                      <a:pt x="3489" y="164224"/>
                    </a:cubicBezTo>
                    <a:cubicBezTo>
                      <a:pt x="0" y="167713"/>
                      <a:pt x="0" y="173371"/>
                      <a:pt x="3489" y="176860"/>
                    </a:cubicBezTo>
                    <a:lnTo>
                      <a:pt x="21349" y="194719"/>
                    </a:lnTo>
                    <a:cubicBezTo>
                      <a:pt x="23024" y="196396"/>
                      <a:pt x="25296" y="197338"/>
                      <a:pt x="27666" y="197338"/>
                    </a:cubicBezTo>
                    <a:cubicBezTo>
                      <a:pt x="30036" y="197338"/>
                      <a:pt x="32309" y="196396"/>
                      <a:pt x="33984" y="194719"/>
                    </a:cubicBezTo>
                    <a:lnTo>
                      <a:pt x="69703" y="159000"/>
                    </a:lnTo>
                    <a:cubicBezTo>
                      <a:pt x="73192" y="155511"/>
                      <a:pt x="73192" y="149854"/>
                      <a:pt x="69703" y="146365"/>
                    </a:cubicBezTo>
                    <a:cubicBezTo>
                      <a:pt x="66214" y="142876"/>
                      <a:pt x="60557" y="142876"/>
                      <a:pt x="57068" y="146365"/>
                    </a:cubicBez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49" name="TextBox 49"/>
            <p:cNvSpPr txBox="1"/>
            <p:nvPr/>
          </p:nvSpPr>
          <p:spPr>
            <a:xfrm>
              <a:off x="965835" y="4660106"/>
              <a:ext cx="1120603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EndpointSlices</a:t>
              </a:r>
            </a:p>
          </p:txBody>
        </p:sp>
        <p:sp>
          <p:nvSpPr>
            <p:cNvPr id="50" name="Line 50"/>
            <p:cNvSpPr/>
            <p:nvPr/>
          </p:nvSpPr>
          <p:spPr>
            <a:xfrm>
              <a:off x="571500" y="497205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51" name="TextBox 51"/>
            <p:cNvSpPr txBox="1"/>
            <p:nvPr/>
          </p:nvSpPr>
          <p:spPr>
            <a:xfrm>
              <a:off x="566166" y="5106352"/>
              <a:ext cx="2044256" cy="6625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追踪 Service 背后的 Pod IP。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v1.21 起替代旧的 Endpoints；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控制器随 Pod 来去持续重建切片。</a:t>
              </a:r>
            </a:p>
          </p:txBody>
        </p:sp>
      </p:grpSp>
      <p:grpSp>
        <p:nvGrpSpPr>
          <p:cNvPr id="60" name="Group 60"/>
          <p:cNvGrpSpPr/>
          <p:nvPr/>
        </p:nvGrpSpPr>
        <p:grpSpPr>
          <a:xfrm>
            <a:off x="4376166" y="4598789"/>
            <a:ext cx="3434334" cy="1208222"/>
            <a:chOff x="4376166" y="4598789"/>
            <a:chExt cx="3434334" cy="1208222"/>
          </a:xfrm>
        </p:grpSpPr>
        <p:grpSp>
          <p:nvGrpSpPr>
            <p:cNvPr id="55" name="Group 55"/>
            <p:cNvGrpSpPr/>
            <p:nvPr/>
          </p:nvGrpSpPr>
          <p:grpSpPr>
            <a:xfrm>
              <a:off x="4408289" y="4598789"/>
              <a:ext cx="232173" cy="232173"/>
              <a:chOff x="4408289" y="4598789"/>
              <a:chExt cx="232173" cy="232173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4417219" y="4607719"/>
                <a:ext cx="214313" cy="214313"/>
              </a:xfrm>
              <a:custGeom>
                <a:avLst/>
                <a:gdLst/>
                <a:ahLst/>
                <a:cxnLst/>
                <a:rect l="l" t="t" r="r" b="b"/>
                <a:pathLst>
                  <a:path w="214313" h="214313">
                    <a:moveTo>
                      <a:pt x="214313" y="107157"/>
                    </a:moveTo>
                    <a:cubicBezTo>
                      <a:pt x="214313" y="166338"/>
                      <a:pt x="166338" y="214313"/>
                      <a:pt x="107157" y="214313"/>
                    </a:cubicBezTo>
                    <a:cubicBezTo>
                      <a:pt x="47976" y="214313"/>
                      <a:pt x="0" y="166338"/>
                      <a:pt x="0" y="107157"/>
                    </a:cubicBezTo>
                    <a:cubicBezTo>
                      <a:pt x="0" y="47976"/>
                      <a:pt x="47976" y="0"/>
                      <a:pt x="107157" y="0"/>
                    </a:cubicBezTo>
                    <a:cubicBezTo>
                      <a:pt x="166338" y="0"/>
                      <a:pt x="214313" y="47976"/>
                      <a:pt x="214313" y="107157"/>
                    </a:cubicBezTo>
                    <a:close/>
                  </a:path>
                </a:pathLst>
              </a:custGeom>
              <a:solidFill>
                <a:srgbClr val="38BDF8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54" name="Freeform 54"/>
              <p:cNvSpPr/>
              <p:nvPr/>
            </p:nvSpPr>
            <p:spPr>
              <a:xfrm>
                <a:off x="4408289" y="4598789"/>
                <a:ext cx="232173" cy="232173"/>
              </a:xfrm>
              <a:custGeom>
                <a:avLst/>
                <a:gdLst/>
                <a:ahLst/>
                <a:cxnLst/>
                <a:rect l="l" t="t" r="r" b="b"/>
                <a:pathLst>
                  <a:path w="232173" h="232173">
                    <a:moveTo>
                      <a:pt x="116086" y="0"/>
                    </a:moveTo>
                    <a:lnTo>
                      <a:pt x="116086" y="0"/>
                    </a:lnTo>
                    <a:cubicBezTo>
                      <a:pt x="51974" y="0"/>
                      <a:pt x="0" y="51974"/>
                      <a:pt x="0" y="116086"/>
                    </a:cubicBezTo>
                    <a:cubicBezTo>
                      <a:pt x="0" y="180199"/>
                      <a:pt x="51974" y="232173"/>
                      <a:pt x="116086" y="232173"/>
                    </a:cubicBezTo>
                    <a:cubicBezTo>
                      <a:pt x="180199" y="232173"/>
                      <a:pt x="232173" y="180199"/>
                      <a:pt x="232173" y="116086"/>
                    </a:cubicBezTo>
                    <a:cubicBezTo>
                      <a:pt x="232099" y="52004"/>
                      <a:pt x="180169" y="74"/>
                      <a:pt x="116086" y="0"/>
                    </a:cubicBezTo>
                    <a:close/>
                    <a:moveTo>
                      <a:pt x="214313" y="116086"/>
                    </a:moveTo>
                    <a:cubicBezTo>
                      <a:pt x="214321" y="125145"/>
                      <a:pt x="213070" y="134161"/>
                      <a:pt x="210596" y="142876"/>
                    </a:cubicBezTo>
                    <a:lnTo>
                      <a:pt x="167611" y="142876"/>
                    </a:lnTo>
                    <a:cubicBezTo>
                      <a:pt x="170349" y="125121"/>
                      <a:pt x="170349" y="107052"/>
                      <a:pt x="167611" y="89297"/>
                    </a:cubicBezTo>
                    <a:lnTo>
                      <a:pt x="210596" y="89297"/>
                    </a:lnTo>
                    <a:cubicBezTo>
                      <a:pt x="213070" y="98012"/>
                      <a:pt x="214321" y="107028"/>
                      <a:pt x="214313" y="116086"/>
                    </a:cubicBezTo>
                    <a:close/>
                    <a:moveTo>
                      <a:pt x="87065" y="160735"/>
                    </a:moveTo>
                    <a:lnTo>
                      <a:pt x="145108" y="160735"/>
                    </a:lnTo>
                    <a:cubicBezTo>
                      <a:pt x="139390" y="179472"/>
                      <a:pt x="129463" y="196653"/>
                      <a:pt x="116086" y="210965"/>
                    </a:cubicBezTo>
                    <a:cubicBezTo>
                      <a:pt x="102715" y="196649"/>
                      <a:pt x="92789" y="179469"/>
                      <a:pt x="87065" y="160735"/>
                    </a:cubicBezTo>
                    <a:close/>
                    <a:moveTo>
                      <a:pt x="82712" y="142876"/>
                    </a:moveTo>
                    <a:cubicBezTo>
                      <a:pt x="79646" y="125148"/>
                      <a:pt x="79646" y="107025"/>
                      <a:pt x="82712" y="89297"/>
                    </a:cubicBezTo>
                    <a:lnTo>
                      <a:pt x="149551" y="89297"/>
                    </a:lnTo>
                    <a:cubicBezTo>
                      <a:pt x="152616" y="107025"/>
                      <a:pt x="152616" y="125148"/>
                      <a:pt x="149551" y="142876"/>
                    </a:cubicBezTo>
                    <a:close/>
                    <a:moveTo>
                      <a:pt x="17859" y="116086"/>
                    </a:moveTo>
                    <a:cubicBezTo>
                      <a:pt x="17852" y="107028"/>
                      <a:pt x="19103" y="98012"/>
                      <a:pt x="21576" y="89297"/>
                    </a:cubicBezTo>
                    <a:lnTo>
                      <a:pt x="64562" y="89297"/>
                    </a:lnTo>
                    <a:cubicBezTo>
                      <a:pt x="61823" y="107052"/>
                      <a:pt x="61823" y="125121"/>
                      <a:pt x="64562" y="142876"/>
                    </a:cubicBezTo>
                    <a:lnTo>
                      <a:pt x="21576" y="142876"/>
                    </a:lnTo>
                    <a:cubicBezTo>
                      <a:pt x="19103" y="134161"/>
                      <a:pt x="17852" y="125145"/>
                      <a:pt x="17859" y="116086"/>
                    </a:cubicBezTo>
                    <a:close/>
                    <a:moveTo>
                      <a:pt x="145108" y="71438"/>
                    </a:moveTo>
                    <a:lnTo>
                      <a:pt x="87065" y="71438"/>
                    </a:lnTo>
                    <a:cubicBezTo>
                      <a:pt x="92783" y="52701"/>
                      <a:pt x="102710" y="35520"/>
                      <a:pt x="116086" y="21208"/>
                    </a:cubicBezTo>
                    <a:cubicBezTo>
                      <a:pt x="129458" y="35524"/>
                      <a:pt x="139384" y="52704"/>
                      <a:pt x="145108" y="71438"/>
                    </a:cubicBezTo>
                    <a:close/>
                    <a:moveTo>
                      <a:pt x="203520" y="71438"/>
                    </a:moveTo>
                    <a:lnTo>
                      <a:pt x="163760" y="71438"/>
                    </a:lnTo>
                    <a:cubicBezTo>
                      <a:pt x="158749" y="53053"/>
                      <a:pt x="150303" y="35782"/>
                      <a:pt x="138868" y="20538"/>
                    </a:cubicBezTo>
                    <a:cubicBezTo>
                      <a:pt x="166826" y="27255"/>
                      <a:pt x="190457" y="45846"/>
                      <a:pt x="203564" y="71438"/>
                    </a:cubicBezTo>
                    <a:close/>
                    <a:moveTo>
                      <a:pt x="93304" y="20538"/>
                    </a:moveTo>
                    <a:cubicBezTo>
                      <a:pt x="81870" y="35782"/>
                      <a:pt x="73424" y="53053"/>
                      <a:pt x="68413" y="71438"/>
                    </a:cubicBezTo>
                    <a:lnTo>
                      <a:pt x="28609" y="71438"/>
                    </a:lnTo>
                    <a:cubicBezTo>
                      <a:pt x="41716" y="45846"/>
                      <a:pt x="65347" y="27255"/>
                      <a:pt x="93304" y="20538"/>
                    </a:cubicBezTo>
                    <a:close/>
                    <a:moveTo>
                      <a:pt x="28609" y="160735"/>
                    </a:moveTo>
                    <a:lnTo>
                      <a:pt x="68413" y="160735"/>
                    </a:lnTo>
                    <a:cubicBezTo>
                      <a:pt x="73424" y="179120"/>
                      <a:pt x="81870" y="196391"/>
                      <a:pt x="93304" y="211634"/>
                    </a:cubicBezTo>
                    <a:cubicBezTo>
                      <a:pt x="65347" y="204918"/>
                      <a:pt x="41716" y="186327"/>
                      <a:pt x="28609" y="160735"/>
                    </a:cubicBezTo>
                    <a:close/>
                    <a:moveTo>
                      <a:pt x="138868" y="211634"/>
                    </a:moveTo>
                    <a:cubicBezTo>
                      <a:pt x="150303" y="196391"/>
                      <a:pt x="158749" y="179120"/>
                      <a:pt x="163760" y="160735"/>
                    </a:cubicBezTo>
                    <a:lnTo>
                      <a:pt x="203564" y="160735"/>
                    </a:lnTo>
                    <a:cubicBezTo>
                      <a:pt x="190457" y="186327"/>
                      <a:pt x="166826" y="204918"/>
                      <a:pt x="138868" y="211634"/>
                    </a:cubicBezTo>
                    <a:close/>
                  </a:path>
                </a:pathLst>
              </a:custGeom>
              <a:solidFill>
                <a:srgbClr val="38BDF8"/>
              </a:solidFill>
              <a:ln>
                <a:noFill/>
              </a:ln>
            </p:spPr>
          </p:sp>
        </p:grpSp>
        <p:sp>
          <p:nvSpPr>
            <p:cNvPr id="56" name="TextBox 56"/>
            <p:cNvSpPr txBox="1"/>
            <p:nvPr/>
          </p:nvSpPr>
          <p:spPr>
            <a:xfrm>
              <a:off x="4775835" y="4660106"/>
              <a:ext cx="90996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Cluster DNS</a:t>
              </a:r>
            </a:p>
          </p:txBody>
        </p:sp>
        <p:sp>
          <p:nvSpPr>
            <p:cNvPr id="57" name="Line 57"/>
            <p:cNvSpPr/>
            <p:nvPr/>
          </p:nvSpPr>
          <p:spPr>
            <a:xfrm>
              <a:off x="4381500" y="497205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4376547" y="5114449"/>
              <a:ext cx="247695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&lt;svc&gt;.&lt;namespace&gt;.svc.cluster.local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4376166" y="5373052"/>
              <a:ext cx="2030920" cy="4339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每个 Service 都可按此名解析；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CoreDNS 是生产集群的必装插件。</a:t>
              </a:r>
            </a:p>
          </p:txBody>
        </p:sp>
      </p:grpSp>
      <p:grpSp>
        <p:nvGrpSpPr>
          <p:cNvPr id="68" name="Group 68"/>
          <p:cNvGrpSpPr/>
          <p:nvPr/>
        </p:nvGrpSpPr>
        <p:grpSpPr>
          <a:xfrm>
            <a:off x="8186166" y="4606307"/>
            <a:ext cx="3434334" cy="1429304"/>
            <a:chOff x="8186166" y="4606307"/>
            <a:chExt cx="3434334" cy="1429304"/>
          </a:xfrm>
        </p:grpSpPr>
        <p:grpSp>
          <p:nvGrpSpPr>
            <p:cNvPr id="63" name="Group 63"/>
            <p:cNvGrpSpPr/>
            <p:nvPr/>
          </p:nvGrpSpPr>
          <p:grpSpPr>
            <a:xfrm>
              <a:off x="8243097" y="4606307"/>
              <a:ext cx="207365" cy="215707"/>
              <a:chOff x="8243097" y="4606307"/>
              <a:chExt cx="207365" cy="215707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8387954" y="4616649"/>
                <a:ext cx="53578" cy="53578"/>
              </a:xfrm>
              <a:custGeom>
                <a:avLst/>
                <a:gdLst/>
                <a:ahLst/>
                <a:cxnLst/>
                <a:rect l="l" t="t" r="r" b="b"/>
                <a:pathLst>
                  <a:path w="53578" h="53578">
                    <a:moveTo>
                      <a:pt x="53578" y="26789"/>
                    </a:moveTo>
                    <a:cubicBezTo>
                      <a:pt x="53578" y="41584"/>
                      <a:pt x="41584" y="53578"/>
                      <a:pt x="26789" y="53578"/>
                    </a:cubicBezTo>
                    <a:cubicBezTo>
                      <a:pt x="11994" y="53578"/>
                      <a:pt x="0" y="41584"/>
                      <a:pt x="0" y="26789"/>
                    </a:cubicBezTo>
                    <a:cubicBezTo>
                      <a:pt x="0" y="11994"/>
                      <a:pt x="11994" y="0"/>
                      <a:pt x="26789" y="0"/>
                    </a:cubicBezTo>
                    <a:cubicBezTo>
                      <a:pt x="41584" y="0"/>
                      <a:pt x="53578" y="11994"/>
                      <a:pt x="53578" y="26789"/>
                    </a:cubicBezTo>
                    <a:close/>
                  </a:path>
                </a:pathLst>
              </a:custGeom>
              <a:solidFill>
                <a:srgbClr val="A78BFA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62" name="Freeform 62"/>
              <p:cNvSpPr/>
              <p:nvPr/>
            </p:nvSpPr>
            <p:spPr>
              <a:xfrm>
                <a:off x="8243097" y="4606307"/>
                <a:ext cx="207365" cy="215707"/>
              </a:xfrm>
              <a:custGeom>
                <a:avLst/>
                <a:gdLst/>
                <a:ahLst/>
                <a:cxnLst/>
                <a:rect l="l" t="t" r="r" b="b"/>
                <a:pathLst>
                  <a:path w="207365" h="215707">
                    <a:moveTo>
                      <a:pt x="207365" y="37130"/>
                    </a:moveTo>
                    <a:cubicBezTo>
                      <a:pt x="207356" y="18571"/>
                      <a:pt x="193134" y="3110"/>
                      <a:pt x="174639" y="1555"/>
                    </a:cubicBezTo>
                    <a:cubicBezTo>
                      <a:pt x="156145" y="0"/>
                      <a:pt x="139541" y="12868"/>
                      <a:pt x="136432" y="31166"/>
                    </a:cubicBezTo>
                    <a:cubicBezTo>
                      <a:pt x="133324" y="49463"/>
                      <a:pt x="144746" y="67093"/>
                      <a:pt x="162717" y="71733"/>
                    </a:cubicBezTo>
                    <a:lnTo>
                      <a:pt x="162717" y="90709"/>
                    </a:lnTo>
                    <a:cubicBezTo>
                      <a:pt x="162717" y="95641"/>
                      <a:pt x="158719" y="99639"/>
                      <a:pt x="153787" y="99639"/>
                    </a:cubicBezTo>
                    <a:lnTo>
                      <a:pt x="55560" y="99639"/>
                    </a:lnTo>
                    <a:cubicBezTo>
                      <a:pt x="52517" y="99638"/>
                      <a:pt x="49497" y="100159"/>
                      <a:pt x="46630" y="101179"/>
                    </a:cubicBezTo>
                    <a:lnTo>
                      <a:pt x="46630" y="71733"/>
                    </a:lnTo>
                    <a:cubicBezTo>
                      <a:pt x="64046" y="67236"/>
                      <a:pt x="75401" y="50491"/>
                      <a:pt x="73135" y="32648"/>
                    </a:cubicBezTo>
                    <a:cubicBezTo>
                      <a:pt x="70868" y="14804"/>
                      <a:pt x="55687" y="1430"/>
                      <a:pt x="37701" y="1430"/>
                    </a:cubicBezTo>
                    <a:cubicBezTo>
                      <a:pt x="19714" y="1430"/>
                      <a:pt x="4533" y="14804"/>
                      <a:pt x="2266" y="32648"/>
                    </a:cubicBezTo>
                    <a:cubicBezTo>
                      <a:pt x="0" y="50491"/>
                      <a:pt x="11355" y="67236"/>
                      <a:pt x="28771" y="71733"/>
                    </a:cubicBezTo>
                    <a:lnTo>
                      <a:pt x="28771" y="145403"/>
                    </a:lnTo>
                    <a:cubicBezTo>
                      <a:pt x="11355" y="149900"/>
                      <a:pt x="0" y="166645"/>
                      <a:pt x="2266" y="184489"/>
                    </a:cubicBezTo>
                    <a:cubicBezTo>
                      <a:pt x="4533" y="202332"/>
                      <a:pt x="19714" y="215707"/>
                      <a:pt x="37701" y="215707"/>
                    </a:cubicBezTo>
                    <a:cubicBezTo>
                      <a:pt x="55687" y="215707"/>
                      <a:pt x="70868" y="202332"/>
                      <a:pt x="73135" y="184489"/>
                    </a:cubicBezTo>
                    <a:cubicBezTo>
                      <a:pt x="75401" y="166645"/>
                      <a:pt x="64046" y="149900"/>
                      <a:pt x="46630" y="145403"/>
                    </a:cubicBezTo>
                    <a:lnTo>
                      <a:pt x="46630" y="126428"/>
                    </a:lnTo>
                    <a:cubicBezTo>
                      <a:pt x="46630" y="121496"/>
                      <a:pt x="50628" y="117498"/>
                      <a:pt x="55560" y="117498"/>
                    </a:cubicBezTo>
                    <a:lnTo>
                      <a:pt x="153787" y="117498"/>
                    </a:lnTo>
                    <a:cubicBezTo>
                      <a:pt x="168582" y="117498"/>
                      <a:pt x="180576" y="105504"/>
                      <a:pt x="180576" y="90709"/>
                    </a:cubicBezTo>
                    <a:lnTo>
                      <a:pt x="180576" y="71733"/>
                    </a:lnTo>
                    <a:cubicBezTo>
                      <a:pt x="196340" y="67639"/>
                      <a:pt x="207350" y="53417"/>
                      <a:pt x="207365" y="37130"/>
                    </a:cubicBezTo>
                    <a:close/>
                    <a:moveTo>
                      <a:pt x="19841" y="37130"/>
                    </a:moveTo>
                    <a:cubicBezTo>
                      <a:pt x="19841" y="27267"/>
                      <a:pt x="27837" y="19271"/>
                      <a:pt x="37701" y="19271"/>
                    </a:cubicBezTo>
                    <a:cubicBezTo>
                      <a:pt x="47564" y="19271"/>
                      <a:pt x="55560" y="27267"/>
                      <a:pt x="55560" y="37130"/>
                    </a:cubicBezTo>
                    <a:cubicBezTo>
                      <a:pt x="55560" y="46994"/>
                      <a:pt x="47564" y="54990"/>
                      <a:pt x="37701" y="54990"/>
                    </a:cubicBezTo>
                    <a:cubicBezTo>
                      <a:pt x="27837" y="54990"/>
                      <a:pt x="19841" y="46994"/>
                      <a:pt x="19841" y="37130"/>
                    </a:cubicBezTo>
                    <a:close/>
                    <a:moveTo>
                      <a:pt x="55560" y="180006"/>
                    </a:moveTo>
                    <a:cubicBezTo>
                      <a:pt x="55560" y="189870"/>
                      <a:pt x="47564" y="197866"/>
                      <a:pt x="37701" y="197866"/>
                    </a:cubicBezTo>
                    <a:cubicBezTo>
                      <a:pt x="27837" y="197866"/>
                      <a:pt x="19841" y="189870"/>
                      <a:pt x="19841" y="180006"/>
                    </a:cubicBezTo>
                    <a:cubicBezTo>
                      <a:pt x="19841" y="170143"/>
                      <a:pt x="27837" y="162147"/>
                      <a:pt x="37701" y="162147"/>
                    </a:cubicBezTo>
                    <a:cubicBezTo>
                      <a:pt x="47564" y="162147"/>
                      <a:pt x="55560" y="170143"/>
                      <a:pt x="55560" y="180006"/>
                    </a:cubicBezTo>
                    <a:close/>
                    <a:moveTo>
                      <a:pt x="171647" y="54990"/>
                    </a:moveTo>
                    <a:cubicBezTo>
                      <a:pt x="161783" y="54990"/>
                      <a:pt x="153787" y="46994"/>
                      <a:pt x="153787" y="37130"/>
                    </a:cubicBezTo>
                    <a:cubicBezTo>
                      <a:pt x="153787" y="27267"/>
                      <a:pt x="161783" y="19271"/>
                      <a:pt x="171647" y="19271"/>
                    </a:cubicBezTo>
                    <a:cubicBezTo>
                      <a:pt x="181510" y="19271"/>
                      <a:pt x="189506" y="27267"/>
                      <a:pt x="189506" y="37130"/>
                    </a:cubicBezTo>
                    <a:cubicBezTo>
                      <a:pt x="189506" y="46994"/>
                      <a:pt x="181510" y="54990"/>
                      <a:pt x="171647" y="54990"/>
                    </a:cubicBezTo>
                    <a:close/>
                  </a:path>
                </a:pathLst>
              </a:custGeom>
              <a:solidFill>
                <a:srgbClr val="A78BFA"/>
              </a:solidFill>
              <a:ln>
                <a:noFill/>
              </a:ln>
            </p:spPr>
          </p:sp>
        </p:grpSp>
        <p:sp>
          <p:nvSpPr>
            <p:cNvPr id="64" name="TextBox 64"/>
            <p:cNvSpPr txBox="1"/>
            <p:nvPr/>
          </p:nvSpPr>
          <p:spPr>
            <a:xfrm>
              <a:off x="8585835" y="4660106"/>
              <a:ext cx="1295469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Headless Service</a:t>
              </a:r>
            </a:p>
          </p:txBody>
        </p:sp>
        <p:sp>
          <p:nvSpPr>
            <p:cNvPr id="65" name="Line 65"/>
            <p:cNvSpPr/>
            <p:nvPr/>
          </p:nvSpPr>
          <p:spPr>
            <a:xfrm>
              <a:off x="8191500" y="4972050"/>
              <a:ext cx="3429000" cy="9525"/>
            </a:xfrm>
            <a:custGeom>
              <a:avLst/>
              <a:gdLst/>
              <a:ahLst/>
              <a:cxnLst/>
              <a:rect l="l" t="t" r="r" b="b"/>
              <a:pathLst>
                <a:path w="3429000" h="9525">
                  <a:moveTo>
                    <a:pt x="0" y="0"/>
                  </a:moveTo>
                  <a:lnTo>
                    <a:pt x="342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66" name="TextBox 66"/>
            <p:cNvSpPr txBox="1"/>
            <p:nvPr/>
          </p:nvSpPr>
          <p:spPr>
            <a:xfrm>
              <a:off x="8186547" y="5114449"/>
              <a:ext cx="101228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8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clusterIP: None</a:t>
              </a:r>
            </a:p>
          </p:txBody>
        </p:sp>
        <p:sp>
          <p:nvSpPr>
            <p:cNvPr id="67" name="TextBox 67"/>
            <p:cNvSpPr txBox="1"/>
            <p:nvPr/>
          </p:nvSpPr>
          <p:spPr>
            <a:xfrm>
              <a:off x="8186166" y="5373052"/>
              <a:ext cx="2264283" cy="6625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800"/>
                </a:lnSpc>
              </a:pP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不分配虚拟 IP，DNS A 记录直接返回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Pod IP；StatefulSet 靠它让每个副本</a:t>
              </a:r>
              <a:br/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拥有自己可解析的名字。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50"/>
                            </p:stCondLst>
                            <p:childTnLst>
                              <p:par>
                                <p:cTn xmlns:p="http://schemas.openxmlformats.org/presentationml/2006/main" id="21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8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1168070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08 · STORAGE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09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6305733" cy="663321"/>
            <a:chOff x="557784" y="870585"/>
            <a:chExt cx="6305733" cy="663321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608963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存储：三种资源分工，CSI 统一后端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565404" y="1299210"/>
              <a:ext cx="6298113" cy="23469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Pod 只提出请求（PVC），管理员定义配方（StorageClass），集群持有实体（PV）。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566547" y="1809750"/>
            <a:ext cx="5225796" cy="4200239"/>
            <a:chOff x="566547" y="1809750"/>
            <a:chExt cx="5225796" cy="4200239"/>
          </a:xfrm>
        </p:grpSpPr>
        <p:sp>
          <p:nvSpPr>
            <p:cNvPr id="9" name="Rectangle 9"/>
            <p:cNvSpPr/>
            <p:nvPr/>
          </p:nvSpPr>
          <p:spPr>
            <a:xfrm>
              <a:off x="571500" y="1809750"/>
              <a:ext cx="1714500" cy="609600"/>
            </a:xfrm>
            <a:prstGeom prst="roundRect">
              <a:avLst>
                <a:gd name="adj" fmla="val 9375"/>
              </a:avLst>
            </a:prstGeom>
            <a:solidFill>
              <a:srgbClr val="111C30"/>
            </a:solidFill>
            <a:ln w="14288">
              <a:solidFill>
                <a:srgbClr val="243350"/>
              </a:solidFill>
            </a:ln>
          </p:spPr>
        </p:sp>
        <p:grpSp>
          <p:nvGrpSpPr>
            <p:cNvPr id="12" name="Group 12"/>
            <p:cNvGrpSpPr/>
            <p:nvPr/>
          </p:nvGrpSpPr>
          <p:grpSpPr>
            <a:xfrm>
              <a:off x="750689" y="1979294"/>
              <a:ext cx="232173" cy="251441"/>
              <a:chOff x="750689" y="1979294"/>
              <a:chExt cx="232173" cy="251441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759619" y="2048020"/>
                <a:ext cx="107157" cy="173092"/>
              </a:xfrm>
              <a:custGeom>
                <a:avLst/>
                <a:gdLst/>
                <a:ahLst/>
                <a:cxnLst/>
                <a:rect l="l" t="t" r="r" b="b"/>
                <a:pathLst>
                  <a:path w="107157" h="173092">
                    <a:moveTo>
                      <a:pt x="107157" y="58222"/>
                    </a:moveTo>
                    <a:lnTo>
                      <a:pt x="107157" y="173092"/>
                    </a:lnTo>
                    <a:cubicBezTo>
                      <a:pt x="105657" y="173085"/>
                      <a:pt x="104183" y="172701"/>
                      <a:pt x="102870" y="171975"/>
                    </a:cubicBezTo>
                    <a:lnTo>
                      <a:pt x="4643" y="118218"/>
                    </a:lnTo>
                    <a:cubicBezTo>
                      <a:pt x="1787" y="116655"/>
                      <a:pt x="7" y="113661"/>
                      <a:pt x="0" y="110405"/>
                    </a:cubicBezTo>
                    <a:lnTo>
                      <a:pt x="0" y="3650"/>
                    </a:lnTo>
                    <a:cubicBezTo>
                      <a:pt x="0" y="2392"/>
                      <a:pt x="267" y="1148"/>
                      <a:pt x="781" y="0"/>
                    </a:cubicBezTo>
                    <a:close/>
                  </a:path>
                </a:pathLst>
              </a:custGeom>
              <a:solidFill>
                <a:srgbClr val="C7D2E3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1" name="Freeform 11"/>
              <p:cNvSpPr/>
              <p:nvPr/>
            </p:nvSpPr>
            <p:spPr>
              <a:xfrm>
                <a:off x="750689" y="1979294"/>
                <a:ext cx="232173" cy="251441"/>
              </a:xfrm>
              <a:custGeom>
                <a:avLst/>
                <a:gdLst/>
                <a:ahLst/>
                <a:cxnLst/>
                <a:rect l="l" t="t" r="r" b="b"/>
                <a:pathLst>
                  <a:path w="232173" h="251441">
                    <a:moveTo>
                      <a:pt x="222886" y="56694"/>
                    </a:moveTo>
                    <a:lnTo>
                      <a:pt x="124659" y="2948"/>
                    </a:lnTo>
                    <a:lnTo>
                      <a:pt x="124659" y="2948"/>
                    </a:lnTo>
                    <a:cubicBezTo>
                      <a:pt x="119324" y="0"/>
                      <a:pt x="112849" y="0"/>
                      <a:pt x="107514" y="2948"/>
                    </a:cubicBezTo>
                    <a:lnTo>
                      <a:pt x="9287" y="56716"/>
                    </a:lnTo>
                    <a:cubicBezTo>
                      <a:pt x="3574" y="59842"/>
                      <a:pt x="15" y="65830"/>
                      <a:pt x="0" y="72343"/>
                    </a:cubicBezTo>
                    <a:lnTo>
                      <a:pt x="0" y="179098"/>
                    </a:lnTo>
                    <a:cubicBezTo>
                      <a:pt x="15" y="185610"/>
                      <a:pt x="3574" y="191599"/>
                      <a:pt x="9287" y="194725"/>
                    </a:cubicBezTo>
                    <a:lnTo>
                      <a:pt x="107514" y="248493"/>
                    </a:lnTo>
                    <a:cubicBezTo>
                      <a:pt x="112849" y="251441"/>
                      <a:pt x="119324" y="251441"/>
                      <a:pt x="124659" y="248493"/>
                    </a:cubicBezTo>
                    <a:lnTo>
                      <a:pt x="222886" y="194725"/>
                    </a:lnTo>
                    <a:cubicBezTo>
                      <a:pt x="228599" y="191599"/>
                      <a:pt x="232158" y="185610"/>
                      <a:pt x="232173" y="179098"/>
                    </a:cubicBezTo>
                    <a:lnTo>
                      <a:pt x="232173" y="72354"/>
                    </a:lnTo>
                    <a:cubicBezTo>
                      <a:pt x="232170" y="65829"/>
                      <a:pt x="228610" y="59825"/>
                      <a:pt x="222886" y="56694"/>
                    </a:cubicBezTo>
                    <a:close/>
                    <a:moveTo>
                      <a:pt x="116086" y="18575"/>
                    </a:moveTo>
                    <a:lnTo>
                      <a:pt x="116086" y="18575"/>
                    </a:lnTo>
                    <a:lnTo>
                      <a:pt x="205763" y="67688"/>
                    </a:lnTo>
                    <a:lnTo>
                      <a:pt x="116086" y="116802"/>
                    </a:lnTo>
                    <a:lnTo>
                      <a:pt x="26410" y="67688"/>
                    </a:lnTo>
                    <a:close/>
                    <a:moveTo>
                      <a:pt x="17859" y="83315"/>
                    </a:moveTo>
                    <a:lnTo>
                      <a:pt x="107157" y="132183"/>
                    </a:lnTo>
                    <a:lnTo>
                      <a:pt x="107157" y="227943"/>
                    </a:lnTo>
                    <a:lnTo>
                      <a:pt x="17859" y="179109"/>
                    </a:lnTo>
                    <a:close/>
                    <a:moveTo>
                      <a:pt x="125016" y="227943"/>
                    </a:moveTo>
                    <a:lnTo>
                      <a:pt x="125016" y="132228"/>
                    </a:lnTo>
                    <a:lnTo>
                      <a:pt x="214313" y="83315"/>
                    </a:lnTo>
                    <a:lnTo>
                      <a:pt x="214313" y="179064"/>
                    </a:lnTo>
                    <a:close/>
                  </a:path>
                </a:pathLst>
              </a:custGeom>
              <a:solidFill>
                <a:srgbClr val="C7D2E3"/>
              </a:solidFill>
              <a:ln>
                <a:noFill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1099185" y="2050256"/>
              <a:ext cx="277575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12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Pod</a:t>
              </a:r>
            </a:p>
          </p:txBody>
        </p:sp>
        <p:sp>
          <p:nvSpPr>
            <p:cNvPr id="14" name="Line 14"/>
            <p:cNvSpPr/>
            <p:nvPr/>
          </p:nvSpPr>
          <p:spPr>
            <a:xfrm>
              <a:off x="1428750" y="2438400"/>
              <a:ext cx="1" cy="495300"/>
            </a:xfrm>
            <a:prstGeom prst="line">
              <a:avLst/>
            </a:prstGeom>
            <a:noFill/>
            <a:ln w="14288">
              <a:solidFill>
                <a:srgbClr val="38BDF8"/>
              </a:solidFill>
              <a:tailEnd type="triangle" w="med" len="med"/>
            </a:ln>
          </p:spPr>
        </p:sp>
        <p:sp>
          <p:nvSpPr>
            <p:cNvPr id="15" name="TextBox 15"/>
            <p:cNvSpPr txBox="1"/>
            <p:nvPr/>
          </p:nvSpPr>
          <p:spPr>
            <a:xfrm>
              <a:off x="1538288" y="2646045"/>
              <a:ext cx="25184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挂载</a:t>
              </a:r>
            </a:p>
          </p:txBody>
        </p:sp>
        <p:sp>
          <p:nvSpPr>
            <p:cNvPr id="16" name="Rectangle 16"/>
            <p:cNvSpPr/>
            <p:nvPr/>
          </p:nvSpPr>
          <p:spPr>
            <a:xfrm>
              <a:off x="571500" y="3048000"/>
              <a:ext cx="1714500" cy="1047750"/>
            </a:xfrm>
            <a:prstGeom prst="roundRect">
              <a:avLst>
                <a:gd name="adj" fmla="val 5455"/>
              </a:avLst>
            </a:prstGeom>
            <a:solidFill>
              <a:srgbClr val="111C30"/>
            </a:solidFill>
            <a:ln w="14288">
              <a:solidFill>
                <a:srgbClr val="38BDF8"/>
              </a:solidFill>
            </a:ln>
          </p:spPr>
        </p:sp>
        <p:sp>
          <p:nvSpPr>
            <p:cNvPr id="17" name="TextBox 17"/>
            <p:cNvSpPr txBox="1"/>
            <p:nvPr/>
          </p:nvSpPr>
          <p:spPr>
            <a:xfrm>
              <a:off x="718566" y="3182302"/>
              <a:ext cx="26942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PVC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19138" y="3397091"/>
              <a:ext cx="1228052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PersistentVolumeClaim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18947" y="3628549"/>
              <a:ext cx="999363" cy="38119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98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命名空间级</a:t>
              </a:r>
              <a:br/>
              <a:r>
                <a:rPr lang="zh-CN" sz="98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Pod 对存储的请求</a:t>
              </a:r>
            </a:p>
          </p:txBody>
        </p:sp>
        <p:sp>
          <p:nvSpPr>
            <p:cNvPr id="20" name="Line 20"/>
            <p:cNvSpPr/>
            <p:nvPr/>
          </p:nvSpPr>
          <p:spPr>
            <a:xfrm>
              <a:off x="2305050" y="3571875"/>
              <a:ext cx="742950" cy="1"/>
            </a:xfrm>
            <a:prstGeom prst="line">
              <a:avLst/>
            </a:prstGeom>
            <a:noFill/>
            <a:ln w="14288">
              <a:solidFill>
                <a:srgbClr val="38BDF8"/>
              </a:solidFill>
              <a:tailEnd type="triangle" w="med" len="med"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550604" y="3369945"/>
              <a:ext cx="251841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绑定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3143250" y="2857500"/>
              <a:ext cx="1333500" cy="1428750"/>
            </a:xfrm>
            <a:prstGeom prst="can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  <a:effectLst>
              <a:glow rad="57150">
                <a:srgbClr val="38BDF8">
                  <a:alpha val="50000"/>
                </a:srgbClr>
              </a:glow>
            </a:effectLst>
          </p:spPr>
        </p:sp>
        <p:sp>
          <p:nvSpPr>
            <p:cNvPr id="23" name="TextBox 23"/>
            <p:cNvSpPr txBox="1"/>
            <p:nvPr/>
          </p:nvSpPr>
          <p:spPr>
            <a:xfrm>
              <a:off x="3718415" y="3506152"/>
              <a:ext cx="18317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PV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373100" y="3709988"/>
              <a:ext cx="873800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PersistentVolume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62297" y="3285649"/>
              <a:ext cx="1130046" cy="571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>
                <a:lnSpc>
                  <a:spcPts val="1500"/>
                </a:lnSpc>
              </a:pPr>
              <a:r>
                <a:rPr lang="zh-CN" sz="98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集群级资源</a:t>
              </a:r>
              <a:br/>
              <a:r>
                <a:rPr lang="zh-CN" sz="98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已供给的存储实体，</a:t>
              </a:r>
              <a:br/>
              <a:r>
                <a:rPr lang="zh-CN" sz="98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有自己的生命周期</a:t>
              </a:r>
            </a:p>
          </p:txBody>
        </p:sp>
        <p:sp>
          <p:nvSpPr>
            <p:cNvPr id="26" name="Rectangle 26"/>
            <p:cNvSpPr/>
            <p:nvPr/>
          </p:nvSpPr>
          <p:spPr>
            <a:xfrm>
              <a:off x="3143250" y="4857750"/>
              <a:ext cx="1333500" cy="762000"/>
            </a:xfrm>
            <a:prstGeom prst="roundRect">
              <a:avLst>
                <a:gd name="adj" fmla="val 7500"/>
              </a:avLst>
            </a:prstGeom>
            <a:solidFill>
              <a:srgbClr val="1E1B3A"/>
            </a:solidFill>
            <a:ln w="14288">
              <a:solidFill>
                <a:srgbClr val="A78BFA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3328992" y="5049202"/>
              <a:ext cx="962017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StorageClass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3320606" y="5293995"/>
              <a:ext cx="97878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管理员定义的配方</a:t>
              </a:r>
            </a:p>
          </p:txBody>
        </p:sp>
        <p:sp>
          <p:nvSpPr>
            <p:cNvPr id="29" name="Line 29"/>
            <p:cNvSpPr/>
            <p:nvPr/>
          </p:nvSpPr>
          <p:spPr>
            <a:xfrm flipV="1">
              <a:off x="3810000" y="4400550"/>
              <a:ext cx="1" cy="438150"/>
            </a:xfrm>
            <a:prstGeom prst="line">
              <a:avLst/>
            </a:prstGeom>
            <a:noFill/>
            <a:ln w="14288">
              <a:solidFill>
                <a:srgbClr val="A78BFA"/>
              </a:solidFill>
              <a:tailEnd type="triangle" w="med" len="med"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3919538" y="4570095"/>
              <a:ext cx="736473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按需动态供给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566547" y="5819299"/>
              <a:ext cx="4289339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CSI 驱动是现代插件契约：每种后端自带一个驱动，树内插件已废弃。</a:t>
              </a:r>
            </a:p>
          </p:txBody>
        </p:sp>
      </p:grpSp>
      <p:grpSp>
        <p:nvGrpSpPr>
          <p:cNvPr id="52" name="Group 52"/>
          <p:cNvGrpSpPr/>
          <p:nvPr/>
        </p:nvGrpSpPr>
        <p:grpSpPr>
          <a:xfrm>
            <a:off x="6280785" y="1688306"/>
            <a:ext cx="5339715" cy="2124551"/>
            <a:chOff x="6280785" y="1688306"/>
            <a:chExt cx="5339715" cy="2124551"/>
          </a:xfrm>
        </p:grpSpPr>
        <p:sp>
          <p:nvSpPr>
            <p:cNvPr id="33" name="TextBox 33"/>
            <p:cNvSpPr txBox="1"/>
            <p:nvPr/>
          </p:nvSpPr>
          <p:spPr>
            <a:xfrm>
              <a:off x="6280785" y="1688306"/>
              <a:ext cx="152667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 xml:space="preserve">访问模式 </a:t>
              </a:r>
              <a:r>
                <a:rPr lang="en-US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· accessModes</a:t>
              </a:r>
            </a:p>
          </p:txBody>
        </p:sp>
        <p:sp>
          <p:nvSpPr>
            <p:cNvPr id="34" name="Line 34"/>
            <p:cNvSpPr/>
            <p:nvPr/>
          </p:nvSpPr>
          <p:spPr>
            <a:xfrm>
              <a:off x="6286500" y="19240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38" name="Group 38"/>
            <p:cNvGrpSpPr/>
            <p:nvPr/>
          </p:nvGrpSpPr>
          <p:grpSpPr>
            <a:xfrm>
              <a:off x="6281166" y="2115502"/>
              <a:ext cx="3568827" cy="205359"/>
              <a:chOff x="6281166" y="2115502"/>
              <a:chExt cx="3568827" cy="205359"/>
            </a:xfrm>
          </p:grpSpPr>
          <p:sp>
            <p:nvSpPr>
              <p:cNvPr id="35" name="TextBox 35"/>
              <p:cNvSpPr txBox="1"/>
              <p:nvPr/>
            </p:nvSpPr>
            <p:spPr>
              <a:xfrm>
                <a:off x="6281166" y="2115502"/>
                <a:ext cx="110827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ReadWriteOnce</a:t>
                </a:r>
              </a:p>
            </p:txBody>
          </p:sp>
          <p:sp>
            <p:nvSpPr>
              <p:cNvPr id="36" name="TextBox 36"/>
              <p:cNvSpPr txBox="1"/>
              <p:nvPr/>
            </p:nvSpPr>
            <p:spPr>
              <a:xfrm>
                <a:off x="7900988" y="2131695"/>
                <a:ext cx="271958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RWO</a:t>
                </a:r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8567166" y="2115502"/>
                <a:ext cx="128282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单个节点可读写挂载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6281166" y="2477452"/>
              <a:ext cx="3427476" cy="205359"/>
              <a:chOff x="6281166" y="2477452"/>
              <a:chExt cx="3427476" cy="205359"/>
            </a:xfrm>
          </p:grpSpPr>
          <p:sp>
            <p:nvSpPr>
              <p:cNvPr id="39" name="TextBox 39"/>
              <p:cNvSpPr txBox="1"/>
              <p:nvPr/>
            </p:nvSpPr>
            <p:spPr>
              <a:xfrm>
                <a:off x="6281166" y="2477452"/>
                <a:ext cx="102667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ReadOnlyMany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900988" y="2493645"/>
                <a:ext cx="246355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ROX</a:t>
                </a:r>
              </a:p>
            </p:txBody>
          </p:sp>
          <p:sp>
            <p:nvSpPr>
              <p:cNvPr id="41" name="TextBox 41"/>
              <p:cNvSpPr txBox="1"/>
              <p:nvPr/>
            </p:nvSpPr>
            <p:spPr>
              <a:xfrm>
                <a:off x="8567166" y="2477452"/>
                <a:ext cx="114147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多个节点只读挂载</a:t>
                </a:r>
              </a:p>
            </p:txBody>
          </p:sp>
        </p:grpSp>
        <p:grpSp>
          <p:nvGrpSpPr>
            <p:cNvPr id="46" name="Group 46"/>
            <p:cNvGrpSpPr/>
            <p:nvPr/>
          </p:nvGrpSpPr>
          <p:grpSpPr>
            <a:xfrm>
              <a:off x="6281166" y="2839402"/>
              <a:ext cx="3568827" cy="205359"/>
              <a:chOff x="6281166" y="2839402"/>
              <a:chExt cx="3568827" cy="205359"/>
            </a:xfrm>
          </p:grpSpPr>
          <p:sp>
            <p:nvSpPr>
              <p:cNvPr id="43" name="TextBox 43"/>
              <p:cNvSpPr txBox="1"/>
              <p:nvPr/>
            </p:nvSpPr>
            <p:spPr>
              <a:xfrm>
                <a:off x="6281166" y="2839402"/>
                <a:ext cx="110827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ReadWriteMany</a:t>
                </a:r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900988" y="2855595"/>
                <a:ext cx="246355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RWX</a:t>
                </a:r>
              </a:p>
            </p:txBody>
          </p:sp>
          <p:sp>
            <p:nvSpPr>
              <p:cNvPr id="45" name="TextBox 45"/>
              <p:cNvSpPr txBox="1"/>
              <p:nvPr/>
            </p:nvSpPr>
            <p:spPr>
              <a:xfrm>
                <a:off x="8567166" y="2839402"/>
                <a:ext cx="128282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多个节点可读写挂载</a:t>
                </a:r>
              </a:p>
            </p:txBody>
          </p:sp>
        </p:grpSp>
        <p:grpSp>
          <p:nvGrpSpPr>
            <p:cNvPr id="50" name="Group 50"/>
            <p:cNvGrpSpPr/>
            <p:nvPr/>
          </p:nvGrpSpPr>
          <p:grpSpPr>
            <a:xfrm>
              <a:off x="6281166" y="3201352"/>
              <a:ext cx="3484817" cy="205359"/>
              <a:chOff x="6281166" y="3201352"/>
              <a:chExt cx="3484817" cy="205359"/>
            </a:xfrm>
          </p:grpSpPr>
          <p:sp>
            <p:nvSpPr>
              <p:cNvPr id="47" name="TextBox 47"/>
              <p:cNvSpPr txBox="1"/>
              <p:nvPr/>
            </p:nvSpPr>
            <p:spPr>
              <a:xfrm>
                <a:off x="6281166" y="3201352"/>
                <a:ext cx="13578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38BDF8"/>
                    </a:solidFill>
                    <a:latin typeface="Consolas"/>
                    <a:ea typeface="Consolas"/>
                    <a:cs typeface="Consolas"/>
                  </a:rPr>
                  <a:t>ReadWriteOncePod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7900988" y="3217545"/>
                <a:ext cx="342367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RWOP</a:t>
                </a:r>
              </a:p>
            </p:txBody>
          </p:sp>
          <p:sp>
            <p:nvSpPr>
              <p:cNvPr id="49" name="TextBox 49"/>
              <p:cNvSpPr txBox="1"/>
              <p:nvPr/>
            </p:nvSpPr>
            <p:spPr>
              <a:xfrm>
                <a:off x="8567166" y="3201352"/>
                <a:ext cx="119881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仅单个 Pod 可读写</a:t>
                </a:r>
              </a:p>
            </p:txBody>
          </p:sp>
        </p:grpSp>
        <p:sp>
          <p:nvSpPr>
            <p:cNvPr id="51" name="TextBox 51"/>
            <p:cNvSpPr txBox="1"/>
            <p:nvPr/>
          </p:nvSpPr>
          <p:spPr>
            <a:xfrm>
              <a:off x="6281738" y="3636645"/>
              <a:ext cx="346144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“Once / Many” 说的是节点数，“OncePod” 才是 Pod 级独占。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6280785" y="4164806"/>
            <a:ext cx="5339715" cy="1642205"/>
            <a:chOff x="6280785" y="4164806"/>
            <a:chExt cx="5339715" cy="1642205"/>
          </a:xfrm>
        </p:grpSpPr>
        <p:sp>
          <p:nvSpPr>
            <p:cNvPr id="53" name="TextBox 53"/>
            <p:cNvSpPr txBox="1"/>
            <p:nvPr/>
          </p:nvSpPr>
          <p:spPr>
            <a:xfrm>
              <a:off x="6280785" y="4164806"/>
              <a:ext cx="2006190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 xml:space="preserve">回收策略 </a:t>
              </a:r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· PVC 删除后 PV 怎么办</a:t>
              </a:r>
            </a:p>
          </p:txBody>
        </p:sp>
        <p:sp>
          <p:nvSpPr>
            <p:cNvPr id="54" name="Line 54"/>
            <p:cNvSpPr/>
            <p:nvPr/>
          </p:nvSpPr>
          <p:spPr>
            <a:xfrm>
              <a:off x="6286500" y="44005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55" name="Rectangle 55"/>
            <p:cNvSpPr/>
            <p:nvPr/>
          </p:nvSpPr>
          <p:spPr>
            <a:xfrm>
              <a:off x="6286500" y="4552950"/>
              <a:ext cx="1047750" cy="304800"/>
            </a:xfrm>
            <a:prstGeom prst="roundRect">
              <a:avLst>
                <a:gd name="adj" fmla="val 50000"/>
              </a:avLst>
            </a:prstGeom>
            <a:solidFill>
              <a:srgbClr val="0F2A44"/>
            </a:solidFill>
            <a:ln w="9525">
              <a:solidFill>
                <a:srgbClr val="38BDF8"/>
              </a:solidFill>
            </a:ln>
          </p:spPr>
        </p:sp>
        <p:sp>
          <p:nvSpPr>
            <p:cNvPr id="56" name="TextBox 56"/>
            <p:cNvSpPr txBox="1"/>
            <p:nvPr/>
          </p:nvSpPr>
          <p:spPr>
            <a:xfrm>
              <a:off x="6602334" y="4647724"/>
              <a:ext cx="41608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Retain</a:t>
              </a:r>
            </a:p>
          </p:txBody>
        </p:sp>
        <p:sp>
          <p:nvSpPr>
            <p:cNvPr id="57" name="Rectangle 57"/>
            <p:cNvSpPr/>
            <p:nvPr/>
          </p:nvSpPr>
          <p:spPr>
            <a:xfrm>
              <a:off x="7467600" y="4552950"/>
              <a:ext cx="1047750" cy="304800"/>
            </a:xfrm>
            <a:prstGeom prst="roundRect">
              <a:avLst>
                <a:gd name="adj" fmla="val 50000"/>
              </a:avLst>
            </a:prstGeom>
            <a:solidFill>
              <a:srgbClr val="0F2A44"/>
            </a:solidFill>
            <a:ln w="9525">
              <a:solidFill>
                <a:srgbClr val="38BDF8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7783434" y="4647724"/>
              <a:ext cx="416081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98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Delete</a:t>
              </a:r>
            </a:p>
          </p:txBody>
        </p:sp>
        <p:sp>
          <p:nvSpPr>
            <p:cNvPr id="59" name="Rectangle 59"/>
            <p:cNvSpPr/>
            <p:nvPr/>
          </p:nvSpPr>
          <p:spPr>
            <a:xfrm>
              <a:off x="8648700" y="4552950"/>
              <a:ext cx="1428750" cy="304800"/>
            </a:xfrm>
            <a:prstGeom prst="roundRect">
              <a:avLst>
                <a:gd name="adj" fmla="val 50000"/>
              </a:avLst>
            </a:prstGeom>
            <a:noFill/>
            <a:ln w="9525">
              <a:solidFill>
                <a:srgbClr val="8FA0B8"/>
              </a:solidFill>
              <a:prstDash val="dash"/>
            </a:ln>
          </p:spPr>
        </p:sp>
        <p:sp>
          <p:nvSpPr>
            <p:cNvPr id="60" name="TextBox 60"/>
            <p:cNvSpPr txBox="1"/>
            <p:nvPr/>
          </p:nvSpPr>
          <p:spPr>
            <a:xfrm>
              <a:off x="8909266" y="4647724"/>
              <a:ext cx="90761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80" dirty="0">
                  <a:solidFill>
                    <a:srgbClr val="8FA0B8"/>
                  </a:solidFill>
                  <a:latin typeface="Consolas"/>
                  <a:ea typeface="Microsoft YaHei"/>
                  <a:cs typeface="Consolas"/>
                </a:rPr>
                <a:t>Recycle · 废弃</a:t>
              </a:r>
            </a:p>
          </p:txBody>
        </p:sp>
        <p:sp>
          <p:nvSpPr>
            <p:cNvPr id="61" name="TextBox 61"/>
            <p:cNvSpPr txBox="1"/>
            <p:nvPr/>
          </p:nvSpPr>
          <p:spPr>
            <a:xfrm>
              <a:off x="6280785" y="5193506"/>
              <a:ext cx="1303232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 xml:space="preserve">卷模式 </a:t>
              </a:r>
              <a:r>
                <a:rPr lang="en-US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· volumeMode</a:t>
              </a:r>
            </a:p>
          </p:txBody>
        </p:sp>
        <p:sp>
          <p:nvSpPr>
            <p:cNvPr id="62" name="Line 62"/>
            <p:cNvSpPr/>
            <p:nvPr/>
          </p:nvSpPr>
          <p:spPr>
            <a:xfrm>
              <a:off x="6286500" y="5429250"/>
              <a:ext cx="5334000" cy="9525"/>
            </a:xfrm>
            <a:custGeom>
              <a:avLst/>
              <a:gdLst/>
              <a:ahLst/>
              <a:cxnLst/>
              <a:rect l="l" t="t" r="r" b="b"/>
              <a:pathLst>
                <a:path w="5334000" h="9525">
                  <a:moveTo>
                    <a:pt x="0" y="0"/>
                  </a:moveTo>
                  <a:lnTo>
                    <a:pt x="5334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63" name="TextBox 63"/>
            <p:cNvSpPr txBox="1"/>
            <p:nvPr/>
          </p:nvSpPr>
          <p:spPr>
            <a:xfrm>
              <a:off x="6281166" y="5601652"/>
              <a:ext cx="1960026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Filesystem</a:t>
              </a: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 xml:space="preserve"> 默认，挂载为目录</a:t>
              </a:r>
            </a:p>
          </p:txBody>
        </p:sp>
        <p:sp>
          <p:nvSpPr>
            <p:cNvPr id="64" name="TextBox 64"/>
            <p:cNvSpPr txBox="1"/>
            <p:nvPr/>
          </p:nvSpPr>
          <p:spPr>
            <a:xfrm>
              <a:off x="8948166" y="5601652"/>
              <a:ext cx="99372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Block</a:t>
              </a:r>
              <a:r>
                <a:rPr lang="zh-CN" sz="105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 xml:space="preserve"> 裸块设备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50"/>
                            </p:stCondLst>
                            <p:childTnLst>
                              <p:par>
                                <p:cTn xmlns:p="http://schemas.openxmlformats.org/presentationml/2006/main" id="13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38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200657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09 · HIGH AVAILABILITY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10 / 13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784" y="870585"/>
            <a:ext cx="7524083" cy="528066"/>
            <a:chOff x="557784" y="870585"/>
            <a:chExt cx="7524083" cy="528066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7524083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生产高可用：三台起步，奇数 etcd，跨可用区</a:t>
              </a:r>
            </a:p>
          </p:txBody>
        </p:sp>
      </p:grpSp>
      <p:grpSp>
        <p:nvGrpSpPr>
          <p:cNvPr id="34" name="Group 34"/>
          <p:cNvGrpSpPr/>
          <p:nvPr/>
        </p:nvGrpSpPr>
        <p:grpSpPr>
          <a:xfrm>
            <a:off x="566547" y="1640681"/>
            <a:ext cx="11053953" cy="921258"/>
            <a:chOff x="566547" y="1640681"/>
            <a:chExt cx="11053953" cy="921258"/>
          </a:xfrm>
        </p:grpSpPr>
        <p:grpSp>
          <p:nvGrpSpPr>
            <p:cNvPr id="13" name="Group 13"/>
            <p:cNvGrpSpPr/>
            <p:nvPr/>
          </p:nvGrpSpPr>
          <p:grpSpPr>
            <a:xfrm>
              <a:off x="592931" y="1640681"/>
              <a:ext cx="2075213" cy="438626"/>
              <a:chOff x="592931" y="1640681"/>
              <a:chExt cx="2075213" cy="438626"/>
            </a:xfrm>
          </p:grpSpPr>
          <p:grpSp>
            <p:nvGrpSpPr>
              <p:cNvPr id="10" name="Group 10"/>
              <p:cNvGrpSpPr/>
              <p:nvPr/>
            </p:nvGrpSpPr>
            <p:grpSpPr>
              <a:xfrm>
                <a:off x="592931" y="1640681"/>
                <a:ext cx="185738" cy="185738"/>
                <a:chOff x="592931" y="1640681"/>
                <a:chExt cx="185738" cy="185738"/>
              </a:xfrm>
            </p:grpSpPr>
            <p:sp>
              <p:nvSpPr>
                <p:cNvPr id="8" name="Freeform 8"/>
                <p:cNvSpPr/>
                <p:nvPr/>
              </p:nvSpPr>
              <p:spPr>
                <a:xfrm>
                  <a:off x="600075" y="16478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171450" y="85725"/>
                      </a:moveTo>
                      <a:cubicBezTo>
                        <a:pt x="171450" y="133070"/>
                        <a:pt x="133070" y="171450"/>
                        <a:pt x="85725" y="171450"/>
                      </a:cubicBezTo>
                      <a:cubicBezTo>
                        <a:pt x="38380" y="171450"/>
                        <a:pt x="0" y="133070"/>
                        <a:pt x="0" y="85725"/>
                      </a:cubicBezTo>
                      <a:cubicBezTo>
                        <a:pt x="0" y="38380"/>
                        <a:pt x="38380" y="0"/>
                        <a:pt x="85725" y="0"/>
                      </a:cubicBezTo>
                      <a:cubicBezTo>
                        <a:pt x="133070" y="0"/>
                        <a:pt x="171450" y="38380"/>
                        <a:pt x="171450" y="85725"/>
                      </a:cubicBezTo>
                      <a:close/>
                    </a:path>
                  </a:pathLst>
                </a:custGeom>
                <a:solidFill>
                  <a:srgbClr val="34D399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9" name="Freeform 9"/>
                <p:cNvSpPr/>
                <p:nvPr/>
              </p:nvSpPr>
              <p:spPr>
                <a:xfrm>
                  <a:off x="592931" y="1640681"/>
                  <a:ext cx="185738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8" h="185738">
                      <a:moveTo>
                        <a:pt x="133642" y="66383"/>
                      </a:moveTo>
                      <a:cubicBezTo>
                        <a:pt x="134983" y="67723"/>
                        <a:pt x="135737" y="69541"/>
                        <a:pt x="135737" y="71438"/>
                      </a:cubicBezTo>
                      <a:cubicBezTo>
                        <a:pt x="135737" y="73334"/>
                        <a:pt x="134983" y="75152"/>
                        <a:pt x="133642" y="76492"/>
                      </a:cubicBezTo>
                      <a:lnTo>
                        <a:pt x="83635" y="126498"/>
                      </a:lnTo>
                      <a:cubicBezTo>
                        <a:pt x="82296" y="127839"/>
                        <a:pt x="80477" y="128593"/>
                        <a:pt x="78581" y="128593"/>
                      </a:cubicBezTo>
                      <a:cubicBezTo>
                        <a:pt x="76685" y="128593"/>
                        <a:pt x="74867" y="127839"/>
                        <a:pt x="73527" y="126498"/>
                      </a:cubicBezTo>
                      <a:lnTo>
                        <a:pt x="52096" y="105067"/>
                      </a:lnTo>
                      <a:cubicBezTo>
                        <a:pt x="49304" y="102275"/>
                        <a:pt x="49304" y="97750"/>
                        <a:pt x="52096" y="94958"/>
                      </a:cubicBezTo>
                      <a:cubicBezTo>
                        <a:pt x="54887" y="92167"/>
                        <a:pt x="59413" y="92167"/>
                        <a:pt x="62204" y="94958"/>
                      </a:cubicBezTo>
                      <a:lnTo>
                        <a:pt x="78581" y="111344"/>
                      </a:lnTo>
                      <a:lnTo>
                        <a:pt x="123533" y="66383"/>
                      </a:lnTo>
                      <a:cubicBezTo>
                        <a:pt x="124873" y="65042"/>
                        <a:pt x="126691" y="64288"/>
                        <a:pt x="128588" y="64288"/>
                      </a:cubicBezTo>
                      <a:cubicBezTo>
                        <a:pt x="130484" y="64288"/>
                        <a:pt x="132302" y="65042"/>
                        <a:pt x="133642" y="66383"/>
                      </a:cubicBezTo>
                      <a:close/>
                      <a:moveTo>
                        <a:pt x="185738" y="92869"/>
                      </a:moveTo>
                      <a:cubicBezTo>
                        <a:pt x="185738" y="144159"/>
                        <a:pt x="144159" y="185738"/>
                        <a:pt x="92869" y="185738"/>
                      </a:cubicBezTo>
                      <a:cubicBezTo>
                        <a:pt x="41579" y="185738"/>
                        <a:pt x="0" y="144159"/>
                        <a:pt x="0" y="92869"/>
                      </a:cubicBezTo>
                      <a:cubicBezTo>
                        <a:pt x="0" y="41579"/>
                        <a:pt x="41579" y="0"/>
                        <a:pt x="92869" y="0"/>
                      </a:cubicBezTo>
                      <a:cubicBezTo>
                        <a:pt x="144136" y="54"/>
                        <a:pt x="185683" y="41601"/>
                        <a:pt x="185738" y="92869"/>
                      </a:cubicBezTo>
                      <a:close/>
                      <a:moveTo>
                        <a:pt x="171450" y="92869"/>
                      </a:moveTo>
                      <a:cubicBezTo>
                        <a:pt x="171450" y="49470"/>
                        <a:pt x="136268" y="14288"/>
                        <a:pt x="92869" y="14288"/>
                      </a:cubicBezTo>
                      <a:cubicBezTo>
                        <a:pt x="49470" y="14288"/>
                        <a:pt x="14288" y="49470"/>
                        <a:pt x="14288" y="92869"/>
                      </a:cubicBezTo>
                      <a:cubicBezTo>
                        <a:pt x="14288" y="136268"/>
                        <a:pt x="49470" y="171450"/>
                        <a:pt x="92869" y="171450"/>
                      </a:cubicBezTo>
                      <a:cubicBezTo>
                        <a:pt x="136248" y="171401"/>
                        <a:pt x="171401" y="136248"/>
                        <a:pt x="171450" y="92869"/>
                      </a:cubicBezTo>
                      <a:close/>
                    </a:path>
                  </a:pathLst>
                </a:custGeom>
                <a:solidFill>
                  <a:srgbClr val="34D399"/>
                </a:solidFill>
                <a:ln>
                  <a:noFill/>
                </a:ln>
              </p:spPr>
            </p:sp>
          </p:grpSp>
          <p:sp>
            <p:nvSpPr>
              <p:cNvPr id="11" name="TextBox 11"/>
              <p:cNvSpPr txBox="1"/>
              <p:nvPr/>
            </p:nvSpPr>
            <p:spPr>
              <a:xfrm>
                <a:off x="870966" y="1677352"/>
                <a:ext cx="120791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≥3 台控制平面主机</a:t>
                </a:r>
              </a:p>
            </p:txBody>
          </p:sp>
          <p:sp>
            <p:nvSpPr>
              <p:cNvPr id="12" name="TextBox 12"/>
              <p:cNvSpPr txBox="1"/>
              <p:nvPr/>
            </p:nvSpPr>
            <p:spPr>
              <a:xfrm>
                <a:off x="871538" y="1903095"/>
                <a:ext cx="1796606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kube-apiserver 置于负载均衡后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2878931" y="1640681"/>
              <a:ext cx="2217832" cy="438626"/>
              <a:chOff x="2878931" y="1640681"/>
              <a:chExt cx="2217832" cy="438626"/>
            </a:xfrm>
          </p:grpSpPr>
          <p:grpSp>
            <p:nvGrpSpPr>
              <p:cNvPr id="16" name="Group 16"/>
              <p:cNvGrpSpPr/>
              <p:nvPr/>
            </p:nvGrpSpPr>
            <p:grpSpPr>
              <a:xfrm>
                <a:off x="2878931" y="1640681"/>
                <a:ext cx="185738" cy="185738"/>
                <a:chOff x="2878931" y="1640681"/>
                <a:chExt cx="185738" cy="185738"/>
              </a:xfrm>
            </p:grpSpPr>
            <p:sp>
              <p:nvSpPr>
                <p:cNvPr id="14" name="Freeform 14"/>
                <p:cNvSpPr/>
                <p:nvPr/>
              </p:nvSpPr>
              <p:spPr>
                <a:xfrm>
                  <a:off x="2886075" y="16478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171450" y="85725"/>
                      </a:moveTo>
                      <a:cubicBezTo>
                        <a:pt x="171450" y="133070"/>
                        <a:pt x="133070" y="171450"/>
                        <a:pt x="85725" y="171450"/>
                      </a:cubicBezTo>
                      <a:cubicBezTo>
                        <a:pt x="38380" y="171450"/>
                        <a:pt x="0" y="133070"/>
                        <a:pt x="0" y="85725"/>
                      </a:cubicBezTo>
                      <a:cubicBezTo>
                        <a:pt x="0" y="38380"/>
                        <a:pt x="38380" y="0"/>
                        <a:pt x="85725" y="0"/>
                      </a:cubicBezTo>
                      <a:cubicBezTo>
                        <a:pt x="133070" y="0"/>
                        <a:pt x="171450" y="38380"/>
                        <a:pt x="171450" y="85725"/>
                      </a:cubicBezTo>
                      <a:close/>
                    </a:path>
                  </a:pathLst>
                </a:custGeom>
                <a:solidFill>
                  <a:srgbClr val="34D399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15" name="Freeform 15"/>
                <p:cNvSpPr/>
                <p:nvPr/>
              </p:nvSpPr>
              <p:spPr>
                <a:xfrm>
                  <a:off x="2878931" y="1640681"/>
                  <a:ext cx="185738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8" h="185738">
                      <a:moveTo>
                        <a:pt x="133642" y="66383"/>
                      </a:moveTo>
                      <a:cubicBezTo>
                        <a:pt x="134983" y="67723"/>
                        <a:pt x="135737" y="69541"/>
                        <a:pt x="135737" y="71438"/>
                      </a:cubicBezTo>
                      <a:cubicBezTo>
                        <a:pt x="135737" y="73334"/>
                        <a:pt x="134983" y="75152"/>
                        <a:pt x="133642" y="76492"/>
                      </a:cubicBezTo>
                      <a:lnTo>
                        <a:pt x="83635" y="126498"/>
                      </a:lnTo>
                      <a:cubicBezTo>
                        <a:pt x="82296" y="127839"/>
                        <a:pt x="80477" y="128593"/>
                        <a:pt x="78581" y="128593"/>
                      </a:cubicBezTo>
                      <a:cubicBezTo>
                        <a:pt x="76685" y="128593"/>
                        <a:pt x="74867" y="127839"/>
                        <a:pt x="73527" y="126498"/>
                      </a:cubicBezTo>
                      <a:lnTo>
                        <a:pt x="52096" y="105067"/>
                      </a:lnTo>
                      <a:cubicBezTo>
                        <a:pt x="49304" y="102275"/>
                        <a:pt x="49304" y="97750"/>
                        <a:pt x="52096" y="94958"/>
                      </a:cubicBezTo>
                      <a:cubicBezTo>
                        <a:pt x="54887" y="92167"/>
                        <a:pt x="59413" y="92167"/>
                        <a:pt x="62204" y="94958"/>
                      </a:cubicBezTo>
                      <a:lnTo>
                        <a:pt x="78581" y="111344"/>
                      </a:lnTo>
                      <a:lnTo>
                        <a:pt x="123533" y="66383"/>
                      </a:lnTo>
                      <a:cubicBezTo>
                        <a:pt x="124873" y="65042"/>
                        <a:pt x="126691" y="64288"/>
                        <a:pt x="128588" y="64288"/>
                      </a:cubicBezTo>
                      <a:cubicBezTo>
                        <a:pt x="130484" y="64288"/>
                        <a:pt x="132302" y="65042"/>
                        <a:pt x="133642" y="66383"/>
                      </a:cubicBezTo>
                      <a:close/>
                      <a:moveTo>
                        <a:pt x="185738" y="92869"/>
                      </a:moveTo>
                      <a:cubicBezTo>
                        <a:pt x="185738" y="144159"/>
                        <a:pt x="144159" y="185738"/>
                        <a:pt x="92869" y="185738"/>
                      </a:cubicBezTo>
                      <a:cubicBezTo>
                        <a:pt x="41579" y="185738"/>
                        <a:pt x="0" y="144159"/>
                        <a:pt x="0" y="92869"/>
                      </a:cubicBezTo>
                      <a:cubicBezTo>
                        <a:pt x="0" y="41579"/>
                        <a:pt x="41579" y="0"/>
                        <a:pt x="92869" y="0"/>
                      </a:cubicBezTo>
                      <a:cubicBezTo>
                        <a:pt x="144136" y="54"/>
                        <a:pt x="185683" y="41601"/>
                        <a:pt x="185738" y="92869"/>
                      </a:cubicBezTo>
                      <a:close/>
                      <a:moveTo>
                        <a:pt x="171450" y="92869"/>
                      </a:moveTo>
                      <a:cubicBezTo>
                        <a:pt x="171450" y="49470"/>
                        <a:pt x="136268" y="14288"/>
                        <a:pt x="92869" y="14288"/>
                      </a:cubicBezTo>
                      <a:cubicBezTo>
                        <a:pt x="49470" y="14288"/>
                        <a:pt x="14288" y="49470"/>
                        <a:pt x="14288" y="92869"/>
                      </a:cubicBezTo>
                      <a:cubicBezTo>
                        <a:pt x="14288" y="136268"/>
                        <a:pt x="49470" y="171450"/>
                        <a:pt x="92869" y="171450"/>
                      </a:cubicBezTo>
                      <a:cubicBezTo>
                        <a:pt x="136248" y="171401"/>
                        <a:pt x="171401" y="136248"/>
                        <a:pt x="171450" y="92869"/>
                      </a:cubicBezTo>
                      <a:close/>
                    </a:path>
                  </a:pathLst>
                </a:custGeom>
                <a:solidFill>
                  <a:srgbClr val="34D399"/>
                </a:solidFill>
                <a:ln>
                  <a:noFill/>
                </a:ln>
              </p:spPr>
            </p:sp>
          </p:grpSp>
          <p:sp>
            <p:nvSpPr>
              <p:cNvPr id="17" name="TextBox 17"/>
              <p:cNvSpPr txBox="1"/>
              <p:nvPr/>
            </p:nvSpPr>
            <p:spPr>
              <a:xfrm>
                <a:off x="3156966" y="1677352"/>
                <a:ext cx="1939797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scheduler / cm Leader 选举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3157538" y="1903095"/>
                <a:ext cx="146342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多副本，同一时刻一个活跃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355431" y="1640681"/>
              <a:ext cx="2190313" cy="438626"/>
              <a:chOff x="5355431" y="1640681"/>
              <a:chExt cx="2190313" cy="438626"/>
            </a:xfrm>
          </p:grpSpPr>
          <p:grpSp>
            <p:nvGrpSpPr>
              <p:cNvPr id="22" name="Group 22"/>
              <p:cNvGrpSpPr/>
              <p:nvPr/>
            </p:nvGrpSpPr>
            <p:grpSpPr>
              <a:xfrm>
                <a:off x="5355431" y="1640681"/>
                <a:ext cx="185738" cy="185738"/>
                <a:chOff x="5355431" y="1640681"/>
                <a:chExt cx="185738" cy="185738"/>
              </a:xfrm>
            </p:grpSpPr>
            <p:sp>
              <p:nvSpPr>
                <p:cNvPr id="20" name="Freeform 20"/>
                <p:cNvSpPr/>
                <p:nvPr/>
              </p:nvSpPr>
              <p:spPr>
                <a:xfrm>
                  <a:off x="5362575" y="16478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171450" y="85725"/>
                      </a:moveTo>
                      <a:cubicBezTo>
                        <a:pt x="171450" y="133070"/>
                        <a:pt x="133070" y="171450"/>
                        <a:pt x="85725" y="171450"/>
                      </a:cubicBezTo>
                      <a:cubicBezTo>
                        <a:pt x="38380" y="171450"/>
                        <a:pt x="0" y="133070"/>
                        <a:pt x="0" y="85725"/>
                      </a:cubicBezTo>
                      <a:cubicBezTo>
                        <a:pt x="0" y="38380"/>
                        <a:pt x="38380" y="0"/>
                        <a:pt x="85725" y="0"/>
                      </a:cubicBezTo>
                      <a:cubicBezTo>
                        <a:pt x="133070" y="0"/>
                        <a:pt x="171450" y="38380"/>
                        <a:pt x="171450" y="85725"/>
                      </a:cubicBezTo>
                      <a:close/>
                    </a:path>
                  </a:pathLst>
                </a:custGeom>
                <a:solidFill>
                  <a:srgbClr val="34D399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21" name="Freeform 21"/>
                <p:cNvSpPr/>
                <p:nvPr/>
              </p:nvSpPr>
              <p:spPr>
                <a:xfrm>
                  <a:off x="5355431" y="1640681"/>
                  <a:ext cx="185738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8" h="185738">
                      <a:moveTo>
                        <a:pt x="133642" y="66383"/>
                      </a:moveTo>
                      <a:cubicBezTo>
                        <a:pt x="134983" y="67723"/>
                        <a:pt x="135737" y="69541"/>
                        <a:pt x="135737" y="71438"/>
                      </a:cubicBezTo>
                      <a:cubicBezTo>
                        <a:pt x="135737" y="73334"/>
                        <a:pt x="134983" y="75152"/>
                        <a:pt x="133642" y="76492"/>
                      </a:cubicBezTo>
                      <a:lnTo>
                        <a:pt x="83635" y="126498"/>
                      </a:lnTo>
                      <a:cubicBezTo>
                        <a:pt x="82296" y="127839"/>
                        <a:pt x="80477" y="128593"/>
                        <a:pt x="78581" y="128593"/>
                      </a:cubicBezTo>
                      <a:cubicBezTo>
                        <a:pt x="76685" y="128593"/>
                        <a:pt x="74867" y="127839"/>
                        <a:pt x="73527" y="126498"/>
                      </a:cubicBezTo>
                      <a:lnTo>
                        <a:pt x="52096" y="105067"/>
                      </a:lnTo>
                      <a:cubicBezTo>
                        <a:pt x="49304" y="102275"/>
                        <a:pt x="49304" y="97750"/>
                        <a:pt x="52096" y="94958"/>
                      </a:cubicBezTo>
                      <a:cubicBezTo>
                        <a:pt x="54887" y="92167"/>
                        <a:pt x="59413" y="92167"/>
                        <a:pt x="62204" y="94958"/>
                      </a:cubicBezTo>
                      <a:lnTo>
                        <a:pt x="78581" y="111344"/>
                      </a:lnTo>
                      <a:lnTo>
                        <a:pt x="123533" y="66383"/>
                      </a:lnTo>
                      <a:cubicBezTo>
                        <a:pt x="124873" y="65042"/>
                        <a:pt x="126691" y="64288"/>
                        <a:pt x="128588" y="64288"/>
                      </a:cubicBezTo>
                      <a:cubicBezTo>
                        <a:pt x="130484" y="64288"/>
                        <a:pt x="132302" y="65042"/>
                        <a:pt x="133642" y="66383"/>
                      </a:cubicBezTo>
                      <a:close/>
                      <a:moveTo>
                        <a:pt x="185738" y="92869"/>
                      </a:moveTo>
                      <a:cubicBezTo>
                        <a:pt x="185738" y="144159"/>
                        <a:pt x="144159" y="185738"/>
                        <a:pt x="92869" y="185738"/>
                      </a:cubicBezTo>
                      <a:cubicBezTo>
                        <a:pt x="41579" y="185738"/>
                        <a:pt x="0" y="144159"/>
                        <a:pt x="0" y="92869"/>
                      </a:cubicBezTo>
                      <a:cubicBezTo>
                        <a:pt x="0" y="41579"/>
                        <a:pt x="41579" y="0"/>
                        <a:pt x="92869" y="0"/>
                      </a:cubicBezTo>
                      <a:cubicBezTo>
                        <a:pt x="144136" y="54"/>
                        <a:pt x="185683" y="41601"/>
                        <a:pt x="185738" y="92869"/>
                      </a:cubicBezTo>
                      <a:close/>
                      <a:moveTo>
                        <a:pt x="171450" y="92869"/>
                      </a:moveTo>
                      <a:cubicBezTo>
                        <a:pt x="171450" y="49470"/>
                        <a:pt x="136268" y="14288"/>
                        <a:pt x="92869" y="14288"/>
                      </a:cubicBezTo>
                      <a:cubicBezTo>
                        <a:pt x="49470" y="14288"/>
                        <a:pt x="14288" y="49470"/>
                        <a:pt x="14288" y="92869"/>
                      </a:cubicBezTo>
                      <a:cubicBezTo>
                        <a:pt x="14288" y="136268"/>
                        <a:pt x="49470" y="171450"/>
                        <a:pt x="92869" y="171450"/>
                      </a:cubicBezTo>
                      <a:cubicBezTo>
                        <a:pt x="136248" y="171401"/>
                        <a:pt x="171401" y="136248"/>
                        <a:pt x="171450" y="92869"/>
                      </a:cubicBezTo>
                      <a:close/>
                    </a:path>
                  </a:pathLst>
                </a:custGeom>
                <a:solidFill>
                  <a:srgbClr val="34D399"/>
                </a:solidFill>
                <a:ln>
                  <a:noFill/>
                </a:ln>
              </p:spPr>
            </p:sp>
          </p:grpSp>
          <p:sp>
            <p:nvSpPr>
              <p:cNvPr id="23" name="TextBox 23"/>
              <p:cNvSpPr txBox="1"/>
              <p:nvPr/>
            </p:nvSpPr>
            <p:spPr>
              <a:xfrm>
                <a:off x="5633466" y="1677352"/>
                <a:ext cx="143760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etcd ≥3 成员，取奇数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5634038" y="1903095"/>
                <a:ext cx="1911706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3 或 5，跨主机分布以形成法定人数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8022431" y="1640681"/>
              <a:ext cx="3283706" cy="438626"/>
              <a:chOff x="8022431" y="1640681"/>
              <a:chExt cx="3283706" cy="438626"/>
            </a:xfrm>
          </p:grpSpPr>
          <p:grpSp>
            <p:nvGrpSpPr>
              <p:cNvPr id="28" name="Group 28"/>
              <p:cNvGrpSpPr/>
              <p:nvPr/>
            </p:nvGrpSpPr>
            <p:grpSpPr>
              <a:xfrm>
                <a:off x="8022431" y="1640681"/>
                <a:ext cx="185738" cy="185738"/>
                <a:chOff x="8022431" y="1640681"/>
                <a:chExt cx="185738" cy="185738"/>
              </a:xfrm>
            </p:grpSpPr>
            <p:sp>
              <p:nvSpPr>
                <p:cNvPr id="26" name="Freeform 26"/>
                <p:cNvSpPr/>
                <p:nvPr/>
              </p:nvSpPr>
              <p:spPr>
                <a:xfrm>
                  <a:off x="8029575" y="164782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171450" y="85725"/>
                      </a:moveTo>
                      <a:cubicBezTo>
                        <a:pt x="171450" y="133070"/>
                        <a:pt x="133070" y="171450"/>
                        <a:pt x="85725" y="171450"/>
                      </a:cubicBezTo>
                      <a:cubicBezTo>
                        <a:pt x="38380" y="171450"/>
                        <a:pt x="0" y="133070"/>
                        <a:pt x="0" y="85725"/>
                      </a:cubicBezTo>
                      <a:cubicBezTo>
                        <a:pt x="0" y="38380"/>
                        <a:pt x="38380" y="0"/>
                        <a:pt x="85725" y="0"/>
                      </a:cubicBezTo>
                      <a:cubicBezTo>
                        <a:pt x="133070" y="0"/>
                        <a:pt x="171450" y="38380"/>
                        <a:pt x="171450" y="85725"/>
                      </a:cubicBezTo>
                      <a:close/>
                    </a:path>
                  </a:pathLst>
                </a:custGeom>
                <a:solidFill>
                  <a:srgbClr val="34D399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27" name="Freeform 27"/>
                <p:cNvSpPr/>
                <p:nvPr/>
              </p:nvSpPr>
              <p:spPr>
                <a:xfrm>
                  <a:off x="8022431" y="1640681"/>
                  <a:ext cx="185738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8" h="185738">
                      <a:moveTo>
                        <a:pt x="133642" y="66383"/>
                      </a:moveTo>
                      <a:cubicBezTo>
                        <a:pt x="134983" y="67723"/>
                        <a:pt x="135737" y="69541"/>
                        <a:pt x="135737" y="71438"/>
                      </a:cubicBezTo>
                      <a:cubicBezTo>
                        <a:pt x="135737" y="73334"/>
                        <a:pt x="134983" y="75152"/>
                        <a:pt x="133642" y="76492"/>
                      </a:cubicBezTo>
                      <a:lnTo>
                        <a:pt x="83635" y="126498"/>
                      </a:lnTo>
                      <a:cubicBezTo>
                        <a:pt x="82296" y="127839"/>
                        <a:pt x="80477" y="128593"/>
                        <a:pt x="78581" y="128593"/>
                      </a:cubicBezTo>
                      <a:cubicBezTo>
                        <a:pt x="76685" y="128593"/>
                        <a:pt x="74867" y="127839"/>
                        <a:pt x="73527" y="126498"/>
                      </a:cubicBezTo>
                      <a:lnTo>
                        <a:pt x="52096" y="105067"/>
                      </a:lnTo>
                      <a:cubicBezTo>
                        <a:pt x="49304" y="102275"/>
                        <a:pt x="49304" y="97750"/>
                        <a:pt x="52096" y="94958"/>
                      </a:cubicBezTo>
                      <a:cubicBezTo>
                        <a:pt x="54887" y="92167"/>
                        <a:pt x="59413" y="92167"/>
                        <a:pt x="62204" y="94958"/>
                      </a:cubicBezTo>
                      <a:lnTo>
                        <a:pt x="78581" y="111344"/>
                      </a:lnTo>
                      <a:lnTo>
                        <a:pt x="123533" y="66383"/>
                      </a:lnTo>
                      <a:cubicBezTo>
                        <a:pt x="124873" y="65042"/>
                        <a:pt x="126691" y="64288"/>
                        <a:pt x="128588" y="64288"/>
                      </a:cubicBezTo>
                      <a:cubicBezTo>
                        <a:pt x="130484" y="64288"/>
                        <a:pt x="132302" y="65042"/>
                        <a:pt x="133642" y="66383"/>
                      </a:cubicBezTo>
                      <a:close/>
                      <a:moveTo>
                        <a:pt x="185738" y="92869"/>
                      </a:moveTo>
                      <a:cubicBezTo>
                        <a:pt x="185738" y="144159"/>
                        <a:pt x="144159" y="185738"/>
                        <a:pt x="92869" y="185738"/>
                      </a:cubicBezTo>
                      <a:cubicBezTo>
                        <a:pt x="41579" y="185738"/>
                        <a:pt x="0" y="144159"/>
                        <a:pt x="0" y="92869"/>
                      </a:cubicBezTo>
                      <a:cubicBezTo>
                        <a:pt x="0" y="41579"/>
                        <a:pt x="41579" y="0"/>
                        <a:pt x="92869" y="0"/>
                      </a:cubicBezTo>
                      <a:cubicBezTo>
                        <a:pt x="144136" y="54"/>
                        <a:pt x="185683" y="41601"/>
                        <a:pt x="185738" y="92869"/>
                      </a:cubicBezTo>
                      <a:close/>
                      <a:moveTo>
                        <a:pt x="171450" y="92869"/>
                      </a:moveTo>
                      <a:cubicBezTo>
                        <a:pt x="171450" y="49470"/>
                        <a:pt x="136268" y="14288"/>
                        <a:pt x="92869" y="14288"/>
                      </a:cubicBezTo>
                      <a:cubicBezTo>
                        <a:pt x="49470" y="14288"/>
                        <a:pt x="14288" y="49470"/>
                        <a:pt x="14288" y="92869"/>
                      </a:cubicBezTo>
                      <a:cubicBezTo>
                        <a:pt x="14288" y="136268"/>
                        <a:pt x="49470" y="171450"/>
                        <a:pt x="92869" y="171450"/>
                      </a:cubicBezTo>
                      <a:cubicBezTo>
                        <a:pt x="136248" y="171401"/>
                        <a:pt x="171401" y="136248"/>
                        <a:pt x="171450" y="92869"/>
                      </a:cubicBezTo>
                      <a:close/>
                    </a:path>
                  </a:pathLst>
                </a:custGeom>
                <a:solidFill>
                  <a:srgbClr val="34D399"/>
                </a:solidFill>
                <a:ln>
                  <a:noFill/>
                </a:ln>
              </p:spPr>
            </p:sp>
          </p:grpSp>
          <p:sp>
            <p:nvSpPr>
              <p:cNvPr id="29" name="TextBox 29"/>
              <p:cNvSpPr txBox="1"/>
              <p:nvPr/>
            </p:nvSpPr>
            <p:spPr>
              <a:xfrm>
                <a:off x="8300466" y="1677352"/>
                <a:ext cx="85877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跨可用区分布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8301038" y="1903095"/>
                <a:ext cx="3005099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控制平面与工作节点都跨 AZ；丢一个区，集群继续跑</a:t>
                </a:r>
              </a:p>
            </p:txBody>
          </p:sp>
        </p:grpSp>
        <p:sp>
          <p:nvSpPr>
            <p:cNvPr id="32" name="Line 32"/>
            <p:cNvSpPr/>
            <p:nvPr/>
          </p:nvSpPr>
          <p:spPr>
            <a:xfrm>
              <a:off x="571500" y="22860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33" name="TextBox 33"/>
            <p:cNvSpPr txBox="1"/>
            <p:nvPr/>
          </p:nvSpPr>
          <p:spPr>
            <a:xfrm>
              <a:off x="566547" y="2371249"/>
              <a:ext cx="288592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控制平面有两种拓扑可选，差别只在 etcd 放哪。</a:t>
              </a:r>
            </a:p>
          </p:txBody>
        </p:sp>
      </p:grpSp>
      <p:grpSp>
        <p:nvGrpSpPr>
          <p:cNvPr id="56" name="Group 56"/>
          <p:cNvGrpSpPr/>
          <p:nvPr/>
        </p:nvGrpSpPr>
        <p:grpSpPr>
          <a:xfrm>
            <a:off x="571500" y="2667000"/>
            <a:ext cx="5334000" cy="3619500"/>
            <a:chOff x="571500" y="2667000"/>
            <a:chExt cx="5334000" cy="3619500"/>
          </a:xfrm>
        </p:grpSpPr>
        <p:sp>
          <p:nvSpPr>
            <p:cNvPr id="35" name="Rectangle 35"/>
            <p:cNvSpPr/>
            <p:nvPr/>
          </p:nvSpPr>
          <p:spPr>
            <a:xfrm>
              <a:off x="571500" y="2667000"/>
              <a:ext cx="5334000" cy="3619500"/>
            </a:xfrm>
            <a:prstGeom prst="rect">
              <a:avLst/>
            </a:prstGeom>
            <a:solidFill>
              <a:srgbClr val="111C30"/>
            </a:solidFill>
            <a:ln w="9525">
              <a:solidFill>
                <a:srgbClr val="243350"/>
              </a:solidFill>
            </a:ln>
          </p:spPr>
        </p:sp>
        <p:sp>
          <p:nvSpPr>
            <p:cNvPr id="36" name="TextBox 36"/>
            <p:cNvSpPr txBox="1"/>
            <p:nvPr/>
          </p:nvSpPr>
          <p:spPr>
            <a:xfrm>
              <a:off x="795338" y="2855595"/>
              <a:ext cx="104645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TOPOLOGY A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792480" y="3038475"/>
              <a:ext cx="1694634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Stacked · 堆叠式</a:t>
              </a:r>
            </a:p>
          </p:txBody>
        </p:sp>
        <p:sp>
          <p:nvSpPr>
            <p:cNvPr id="38" name="TextBox 38"/>
            <p:cNvSpPr txBox="1"/>
            <p:nvPr/>
          </p:nvSpPr>
          <p:spPr>
            <a:xfrm>
              <a:off x="795147" y="3304699"/>
              <a:ext cx="3512584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每台控制平面主机同时跑一个 etcd 成员和 kube-apiserver</a:t>
              </a:r>
            </a:p>
          </p:txBody>
        </p:sp>
        <p:sp>
          <p:nvSpPr>
            <p:cNvPr id="39" name="Freeform 39"/>
            <p:cNvSpPr/>
            <p:nvPr/>
          </p:nvSpPr>
          <p:spPr>
            <a:xfrm>
              <a:off x="857250" y="3657600"/>
              <a:ext cx="1143000" cy="990600"/>
            </a:xfrm>
            <a:prstGeom prst="hexagon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40" name="Freeform 40"/>
            <p:cNvSpPr/>
            <p:nvPr/>
          </p:nvSpPr>
          <p:spPr>
            <a:xfrm>
              <a:off x="2286000" y="3657600"/>
              <a:ext cx="1143000" cy="990600"/>
            </a:xfrm>
            <a:prstGeom prst="hexagon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41" name="Freeform 41"/>
            <p:cNvSpPr/>
            <p:nvPr/>
          </p:nvSpPr>
          <p:spPr>
            <a:xfrm>
              <a:off x="3714750" y="3657600"/>
              <a:ext cx="1143000" cy="990600"/>
            </a:xfrm>
            <a:prstGeom prst="hexagon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1164575" y="4006691"/>
              <a:ext cx="5283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apiserver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255645" y="4178141"/>
              <a:ext cx="34621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+ etcd</a:t>
              </a:r>
            </a:p>
          </p:txBody>
        </p:sp>
        <p:sp>
          <p:nvSpPr>
            <p:cNvPr id="44" name="TextBox 44"/>
            <p:cNvSpPr txBox="1"/>
            <p:nvPr/>
          </p:nvSpPr>
          <p:spPr>
            <a:xfrm>
              <a:off x="2593325" y="4006691"/>
              <a:ext cx="5283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apiserver</a:t>
              </a:r>
            </a:p>
          </p:txBody>
        </p:sp>
        <p:sp>
          <p:nvSpPr>
            <p:cNvPr id="45" name="TextBox 45"/>
            <p:cNvSpPr txBox="1"/>
            <p:nvPr/>
          </p:nvSpPr>
          <p:spPr>
            <a:xfrm>
              <a:off x="2684395" y="4178141"/>
              <a:ext cx="34621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+ etcd</a:t>
              </a:r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4022075" y="4006691"/>
              <a:ext cx="5283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apiserver</a:t>
              </a:r>
            </a:p>
          </p:txBody>
        </p:sp>
        <p:sp>
          <p:nvSpPr>
            <p:cNvPr id="47" name="TextBox 47"/>
            <p:cNvSpPr txBox="1"/>
            <p:nvPr/>
          </p:nvSpPr>
          <p:spPr>
            <a:xfrm>
              <a:off x="4113145" y="4178141"/>
              <a:ext cx="34621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+ etcd</a:t>
              </a:r>
            </a:p>
          </p:txBody>
        </p:sp>
        <p:sp>
          <p:nvSpPr>
            <p:cNvPr id="48" name="Line 48"/>
            <p:cNvSpPr/>
            <p:nvPr/>
          </p:nvSpPr>
          <p:spPr>
            <a:xfrm>
              <a:off x="2000250" y="4152900"/>
              <a:ext cx="285750" cy="9525"/>
            </a:xfrm>
            <a:custGeom>
              <a:avLst/>
              <a:gdLst/>
              <a:ahLst/>
              <a:cxnLst/>
              <a:rect l="l" t="t" r="r" b="b"/>
              <a:pathLst>
                <a:path w="285750" h="9525">
                  <a:moveTo>
                    <a:pt x="0" y="0"/>
                  </a:moveTo>
                  <a:lnTo>
                    <a:pt x="285750" y="0"/>
                  </a:lnTo>
                </a:path>
              </a:pathLst>
            </a:custGeom>
            <a:noFill/>
            <a:ln w="14288">
              <a:solidFill>
                <a:srgbClr val="A78BFA">
                  <a:alpha val="60000"/>
                </a:srgbClr>
              </a:solidFill>
            </a:ln>
          </p:spPr>
        </p:sp>
        <p:sp>
          <p:nvSpPr>
            <p:cNvPr id="49" name="Line 49"/>
            <p:cNvSpPr/>
            <p:nvPr/>
          </p:nvSpPr>
          <p:spPr>
            <a:xfrm>
              <a:off x="3429000" y="4152900"/>
              <a:ext cx="285750" cy="9525"/>
            </a:xfrm>
            <a:custGeom>
              <a:avLst/>
              <a:gdLst/>
              <a:ahLst/>
              <a:cxnLst/>
              <a:rect l="l" t="t" r="r" b="b"/>
              <a:pathLst>
                <a:path w="285750" h="9525">
                  <a:moveTo>
                    <a:pt x="0" y="0"/>
                  </a:moveTo>
                  <a:lnTo>
                    <a:pt x="285750" y="0"/>
                  </a:lnTo>
                </a:path>
              </a:pathLst>
            </a:custGeom>
            <a:noFill/>
            <a:ln w="14288">
              <a:solidFill>
                <a:srgbClr val="A78BFA">
                  <a:alpha val="60000"/>
                </a:srgbClr>
              </a:solidFill>
            </a:ln>
          </p:spPr>
        </p:sp>
        <p:sp>
          <p:nvSpPr>
            <p:cNvPr id="50" name="TextBox 50"/>
            <p:cNvSpPr txBox="1"/>
            <p:nvPr/>
          </p:nvSpPr>
          <p:spPr>
            <a:xfrm>
              <a:off x="1241847" y="4806791"/>
              <a:ext cx="37380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host-1</a:t>
              </a:r>
            </a:p>
          </p:txBody>
        </p:sp>
        <p:sp>
          <p:nvSpPr>
            <p:cNvPr id="51" name="TextBox 51"/>
            <p:cNvSpPr txBox="1"/>
            <p:nvPr/>
          </p:nvSpPr>
          <p:spPr>
            <a:xfrm>
              <a:off x="2670597" y="4806791"/>
              <a:ext cx="37380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host-2</a:t>
              </a:r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4099347" y="4806791"/>
              <a:ext cx="37380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host-3</a:t>
              </a:r>
            </a:p>
          </p:txBody>
        </p:sp>
        <p:sp>
          <p:nvSpPr>
            <p:cNvPr id="53" name="Line 53"/>
            <p:cNvSpPr/>
            <p:nvPr/>
          </p:nvSpPr>
          <p:spPr>
            <a:xfrm>
              <a:off x="800100" y="5334000"/>
              <a:ext cx="4876800" cy="9525"/>
            </a:xfrm>
            <a:custGeom>
              <a:avLst/>
              <a:gdLst/>
              <a:ahLst/>
              <a:cxnLst/>
              <a:rect l="l" t="t" r="r" b="b"/>
              <a:pathLst>
                <a:path w="4876800" h="9525">
                  <a:moveTo>
                    <a:pt x="0" y="0"/>
                  </a:moveTo>
                  <a:lnTo>
                    <a:pt x="48768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54" name="TextBox 54"/>
            <p:cNvSpPr txBox="1"/>
            <p:nvPr/>
          </p:nvSpPr>
          <p:spPr>
            <a:xfrm>
              <a:off x="794766" y="5506402"/>
              <a:ext cx="1261624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4D399"/>
                  </a:solidFill>
                  <a:latin typeface="Microsoft YaHei"/>
                  <a:ea typeface="Microsoft YaHei"/>
                  <a:cs typeface="Microsoft YaHei"/>
                </a:rPr>
                <a:t>+ 更简单，硬件更少</a:t>
              </a:r>
            </a:p>
          </p:txBody>
        </p:sp>
        <p:sp>
          <p:nvSpPr>
            <p:cNvPr id="55" name="TextBox 55"/>
            <p:cNvSpPr txBox="1"/>
            <p:nvPr/>
          </p:nvSpPr>
          <p:spPr>
            <a:xfrm>
              <a:off x="794766" y="5773102"/>
              <a:ext cx="3841280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F87171"/>
                  </a:solidFill>
                  <a:latin typeface="Microsoft YaHei"/>
                  <a:ea typeface="Microsoft YaHei"/>
                  <a:cs typeface="Microsoft YaHei"/>
                </a:rPr>
                <a:t>− 一台主机故障 = 同时损失一个 apiserver 和一个 etcd 成员</a:t>
              </a:r>
            </a:p>
          </p:txBody>
        </p:sp>
      </p:grpSp>
      <p:grpSp>
        <p:nvGrpSpPr>
          <p:cNvPr id="79" name="Group 79"/>
          <p:cNvGrpSpPr/>
          <p:nvPr/>
        </p:nvGrpSpPr>
        <p:grpSpPr>
          <a:xfrm>
            <a:off x="6286500" y="2667000"/>
            <a:ext cx="5334000" cy="3619500"/>
            <a:chOff x="6286500" y="2667000"/>
            <a:chExt cx="5334000" cy="3619500"/>
          </a:xfrm>
        </p:grpSpPr>
        <p:sp>
          <p:nvSpPr>
            <p:cNvPr id="57" name="Rectangle 57"/>
            <p:cNvSpPr/>
            <p:nvPr/>
          </p:nvSpPr>
          <p:spPr>
            <a:xfrm>
              <a:off x="6286500" y="2667000"/>
              <a:ext cx="5334000" cy="3619500"/>
            </a:xfrm>
            <a:prstGeom prst="rect">
              <a:avLst/>
            </a:prstGeom>
            <a:solidFill>
              <a:srgbClr val="111C30"/>
            </a:solidFill>
            <a:ln w="9525">
              <a:solidFill>
                <a:srgbClr val="243350"/>
              </a:solidFill>
            </a:ln>
          </p:spPr>
        </p:sp>
        <p:sp>
          <p:nvSpPr>
            <p:cNvPr id="58" name="TextBox 58"/>
            <p:cNvSpPr txBox="1"/>
            <p:nvPr/>
          </p:nvSpPr>
          <p:spPr>
            <a:xfrm>
              <a:off x="6510338" y="2855595"/>
              <a:ext cx="104645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TOPOLOGY B</a:t>
              </a:r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6507480" y="3038475"/>
              <a:ext cx="2285495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External etcd · 外置式</a:t>
              </a:r>
            </a:p>
          </p:txBody>
        </p:sp>
        <p:sp>
          <p:nvSpPr>
            <p:cNvPr id="60" name="TextBox 60"/>
            <p:cNvSpPr txBox="1"/>
            <p:nvPr/>
          </p:nvSpPr>
          <p:spPr>
            <a:xfrm>
              <a:off x="6510147" y="3304699"/>
              <a:ext cx="3545566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etcd 集群跑在专用主机上，控制平面主机只跑 apiserver 等</a:t>
              </a:r>
            </a:p>
          </p:txBody>
        </p:sp>
        <p:sp>
          <p:nvSpPr>
            <p:cNvPr id="61" name="Freeform 61"/>
            <p:cNvSpPr/>
            <p:nvPr/>
          </p:nvSpPr>
          <p:spPr>
            <a:xfrm>
              <a:off x="6953250" y="3543300"/>
              <a:ext cx="857250" cy="742950"/>
            </a:xfrm>
            <a:prstGeom prst="hexagon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62" name="Freeform 62"/>
            <p:cNvSpPr/>
            <p:nvPr/>
          </p:nvSpPr>
          <p:spPr>
            <a:xfrm>
              <a:off x="8286750" y="3543300"/>
              <a:ext cx="857250" cy="742950"/>
            </a:xfrm>
            <a:prstGeom prst="hexagon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63" name="Freeform 63"/>
            <p:cNvSpPr/>
            <p:nvPr/>
          </p:nvSpPr>
          <p:spPr>
            <a:xfrm>
              <a:off x="9620250" y="3543300"/>
              <a:ext cx="857250" cy="742950"/>
            </a:xfrm>
            <a:prstGeom prst="hexagon">
              <a:avLst/>
            </a:prstGeom>
            <a:solidFill>
              <a:srgbClr val="0F2A44"/>
            </a:solidFill>
            <a:ln w="14288">
              <a:solidFill>
                <a:srgbClr val="38BDF8"/>
              </a:solidFill>
            </a:ln>
          </p:spPr>
        </p:sp>
        <p:sp>
          <p:nvSpPr>
            <p:cNvPr id="64" name="Freeform 64"/>
            <p:cNvSpPr/>
            <p:nvPr/>
          </p:nvSpPr>
          <p:spPr>
            <a:xfrm>
              <a:off x="7067550" y="4438650"/>
              <a:ext cx="628650" cy="590550"/>
            </a:xfrm>
            <a:prstGeom prst="can">
              <a:avLst/>
            </a:prstGeom>
            <a:solidFill>
              <a:srgbClr val="1E1B3A"/>
            </a:solidFill>
            <a:ln w="14288">
              <a:solidFill>
                <a:srgbClr val="A78BFA"/>
              </a:solidFill>
            </a:ln>
          </p:spPr>
        </p:sp>
        <p:sp>
          <p:nvSpPr>
            <p:cNvPr id="65" name="Freeform 65"/>
            <p:cNvSpPr/>
            <p:nvPr/>
          </p:nvSpPr>
          <p:spPr>
            <a:xfrm>
              <a:off x="8401050" y="4438650"/>
              <a:ext cx="628650" cy="590550"/>
            </a:xfrm>
            <a:prstGeom prst="can">
              <a:avLst/>
            </a:prstGeom>
            <a:solidFill>
              <a:srgbClr val="1E1B3A"/>
            </a:solidFill>
            <a:ln w="14288">
              <a:solidFill>
                <a:srgbClr val="A78BFA"/>
              </a:solidFill>
            </a:ln>
          </p:spPr>
        </p:sp>
        <p:sp>
          <p:nvSpPr>
            <p:cNvPr id="66" name="Freeform 66"/>
            <p:cNvSpPr/>
            <p:nvPr/>
          </p:nvSpPr>
          <p:spPr>
            <a:xfrm>
              <a:off x="9734550" y="4438650"/>
              <a:ext cx="628650" cy="590550"/>
            </a:xfrm>
            <a:prstGeom prst="can">
              <a:avLst/>
            </a:prstGeom>
            <a:solidFill>
              <a:srgbClr val="1E1B3A"/>
            </a:solidFill>
            <a:ln w="14288">
              <a:solidFill>
                <a:srgbClr val="A78BFA"/>
              </a:solidFill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7117700" y="3863816"/>
              <a:ext cx="5283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apiserver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8451200" y="3863816"/>
              <a:ext cx="5283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apiserver</a:t>
              </a:r>
            </a:p>
          </p:txBody>
        </p:sp>
        <p:sp>
          <p:nvSpPr>
            <p:cNvPr id="69" name="TextBox 69"/>
            <p:cNvSpPr txBox="1"/>
            <p:nvPr/>
          </p:nvSpPr>
          <p:spPr>
            <a:xfrm>
              <a:off x="9784700" y="3863816"/>
              <a:ext cx="5283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apiserver</a:t>
              </a:r>
            </a:p>
          </p:txBody>
        </p:sp>
        <p:sp>
          <p:nvSpPr>
            <p:cNvPr id="70" name="Line 70"/>
            <p:cNvSpPr/>
            <p:nvPr/>
          </p:nvSpPr>
          <p:spPr>
            <a:xfrm>
              <a:off x="7381875" y="428625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4288">
              <a:solidFill>
                <a:srgbClr val="A78BFA">
                  <a:alpha val="60000"/>
                </a:srgbClr>
              </a:solidFill>
            </a:ln>
          </p:spPr>
        </p:sp>
        <p:sp>
          <p:nvSpPr>
            <p:cNvPr id="71" name="Line 71"/>
            <p:cNvSpPr/>
            <p:nvPr/>
          </p:nvSpPr>
          <p:spPr>
            <a:xfrm>
              <a:off x="8715375" y="428625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4288">
              <a:solidFill>
                <a:srgbClr val="A78BFA">
                  <a:alpha val="60000"/>
                </a:srgbClr>
              </a:solidFill>
            </a:ln>
          </p:spPr>
        </p:sp>
        <p:sp>
          <p:nvSpPr>
            <p:cNvPr id="72" name="Line 72"/>
            <p:cNvSpPr/>
            <p:nvPr/>
          </p:nvSpPr>
          <p:spPr>
            <a:xfrm>
              <a:off x="10048875" y="4286250"/>
              <a:ext cx="9525" cy="152400"/>
            </a:xfrm>
            <a:custGeom>
              <a:avLst/>
              <a:gdLst/>
              <a:ahLst/>
              <a:cxnLst/>
              <a:rect l="l" t="t" r="r" b="b"/>
              <a:pathLst>
                <a:path w="9525" h="152400">
                  <a:moveTo>
                    <a:pt x="0" y="0"/>
                  </a:moveTo>
                  <a:lnTo>
                    <a:pt x="0" y="152400"/>
                  </a:lnTo>
                </a:path>
              </a:pathLst>
            </a:custGeom>
            <a:noFill/>
            <a:ln w="14288">
              <a:solidFill>
                <a:srgbClr val="A78BFA">
                  <a:alpha val="60000"/>
                </a:srgbClr>
              </a:solidFill>
            </a:ln>
          </p:spPr>
        </p:sp>
        <p:sp>
          <p:nvSpPr>
            <p:cNvPr id="73" name="TextBox 73"/>
            <p:cNvSpPr txBox="1"/>
            <p:nvPr/>
          </p:nvSpPr>
          <p:spPr>
            <a:xfrm>
              <a:off x="7194972" y="5130641"/>
              <a:ext cx="37380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etcd-1</a:t>
              </a:r>
            </a:p>
          </p:txBody>
        </p:sp>
        <p:sp>
          <p:nvSpPr>
            <p:cNvPr id="74" name="TextBox 74"/>
            <p:cNvSpPr txBox="1"/>
            <p:nvPr/>
          </p:nvSpPr>
          <p:spPr>
            <a:xfrm>
              <a:off x="8528472" y="5130641"/>
              <a:ext cx="37380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etcd-2</a:t>
              </a:r>
            </a:p>
          </p:txBody>
        </p:sp>
        <p:sp>
          <p:nvSpPr>
            <p:cNvPr id="75" name="TextBox 75"/>
            <p:cNvSpPr txBox="1"/>
            <p:nvPr/>
          </p:nvSpPr>
          <p:spPr>
            <a:xfrm>
              <a:off x="9861972" y="5130641"/>
              <a:ext cx="37380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etcd-3</a:t>
              </a:r>
            </a:p>
          </p:txBody>
        </p:sp>
        <p:sp>
          <p:nvSpPr>
            <p:cNvPr id="76" name="Line 76"/>
            <p:cNvSpPr/>
            <p:nvPr/>
          </p:nvSpPr>
          <p:spPr>
            <a:xfrm>
              <a:off x="6515100" y="5334000"/>
              <a:ext cx="4876800" cy="9525"/>
            </a:xfrm>
            <a:custGeom>
              <a:avLst/>
              <a:gdLst/>
              <a:ahLst/>
              <a:cxnLst/>
              <a:rect l="l" t="t" r="r" b="b"/>
              <a:pathLst>
                <a:path w="4876800" h="9525">
                  <a:moveTo>
                    <a:pt x="0" y="0"/>
                  </a:moveTo>
                  <a:lnTo>
                    <a:pt x="48768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77" name="TextBox 77"/>
            <p:cNvSpPr txBox="1"/>
            <p:nvPr/>
          </p:nvSpPr>
          <p:spPr>
            <a:xfrm>
              <a:off x="6509766" y="5506402"/>
              <a:ext cx="335361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4D399"/>
                  </a:solidFill>
                  <a:latin typeface="Microsoft YaHei"/>
                  <a:ea typeface="Microsoft YaHei"/>
                  <a:cs typeface="Microsoft YaHei"/>
                </a:rPr>
                <a:t>+ 更好的故障隔离：apiserver 与 etcd 各自独立倒下</a:t>
              </a:r>
            </a:p>
          </p:txBody>
        </p:sp>
        <p:sp>
          <p:nvSpPr>
            <p:cNvPr id="78" name="TextBox 78"/>
            <p:cNvSpPr txBox="1"/>
            <p:nvPr/>
          </p:nvSpPr>
          <p:spPr>
            <a:xfrm>
              <a:off x="6509766" y="5773102"/>
              <a:ext cx="978922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F87171"/>
                  </a:solidFill>
                  <a:latin typeface="Microsoft YaHei"/>
                  <a:ea typeface="Microsoft YaHei"/>
                  <a:cs typeface="Microsoft YaHei"/>
                </a:rPr>
                <a:t>− 需要更多硬件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10" presetClass="entr" presetSubtype="0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8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8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50"/>
                            </p:stCondLst>
                            <p:childTnLst>
                              <p:par>
                                <p:cTn xmlns:p="http://schemas.openxmlformats.org/presentationml/2006/main" id="17" presetID="22" presetClass="entr" presetSubtype="4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3158719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10 · SELF-HEALING &amp; OBSERVABILITY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11 / 13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784" y="870585"/>
            <a:ext cx="6569964" cy="528066"/>
            <a:chOff x="557784" y="870585"/>
            <a:chExt cx="6569964" cy="528066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656996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自愈的边界：什么会自动恢复，什么不会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571500" y="1524000"/>
            <a:ext cx="6096000" cy="3810000"/>
            <a:chOff x="571500" y="1524000"/>
            <a:chExt cx="6096000" cy="3810000"/>
          </a:xfrm>
        </p:grpSpPr>
        <p:sp>
          <p:nvSpPr>
            <p:cNvPr id="8" name="Rectangle 8"/>
            <p:cNvSpPr/>
            <p:nvPr/>
          </p:nvSpPr>
          <p:spPr>
            <a:xfrm>
              <a:off x="571500" y="1524000"/>
              <a:ext cx="6096000" cy="3810000"/>
            </a:xfrm>
            <a:prstGeom prst="rect">
              <a:avLst/>
            </a:prstGeom>
            <a:solidFill>
              <a:srgbClr val="0F2F26">
                <a:alpha val="55000"/>
              </a:srgbClr>
            </a:solidFill>
            <a:ln w="9525">
              <a:solidFill>
                <a:srgbClr val="34D399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826889" y="1741289"/>
              <a:ext cx="232173" cy="232173"/>
              <a:chOff x="826889" y="1741289"/>
              <a:chExt cx="232173" cy="23217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835819" y="1750219"/>
                <a:ext cx="214313" cy="214313"/>
              </a:xfrm>
              <a:custGeom>
                <a:avLst/>
                <a:gdLst/>
                <a:ahLst/>
                <a:cxnLst/>
                <a:rect l="l" t="t" r="r" b="b"/>
                <a:pathLst>
                  <a:path w="214313" h="214313">
                    <a:moveTo>
                      <a:pt x="214313" y="80368"/>
                    </a:moveTo>
                    <a:lnTo>
                      <a:pt x="214313" y="133946"/>
                    </a:lnTo>
                    <a:cubicBezTo>
                      <a:pt x="214313" y="138878"/>
                      <a:pt x="210315" y="142876"/>
                      <a:pt x="205384" y="142876"/>
                    </a:cubicBezTo>
                    <a:lnTo>
                      <a:pt x="142876" y="142876"/>
                    </a:lnTo>
                    <a:lnTo>
                      <a:pt x="142876" y="205384"/>
                    </a:lnTo>
                    <a:cubicBezTo>
                      <a:pt x="142876" y="210315"/>
                      <a:pt x="138878" y="214313"/>
                      <a:pt x="133946" y="214313"/>
                    </a:cubicBezTo>
                    <a:lnTo>
                      <a:pt x="80368" y="214313"/>
                    </a:lnTo>
                    <a:cubicBezTo>
                      <a:pt x="75436" y="214313"/>
                      <a:pt x="71438" y="210315"/>
                      <a:pt x="71438" y="205384"/>
                    </a:cubicBezTo>
                    <a:lnTo>
                      <a:pt x="71438" y="142876"/>
                    </a:lnTo>
                    <a:lnTo>
                      <a:pt x="8930" y="142876"/>
                    </a:lnTo>
                    <a:cubicBezTo>
                      <a:pt x="3998" y="142876"/>
                      <a:pt x="0" y="138878"/>
                      <a:pt x="0" y="133946"/>
                    </a:cubicBezTo>
                    <a:lnTo>
                      <a:pt x="0" y="80368"/>
                    </a:lnTo>
                    <a:cubicBezTo>
                      <a:pt x="0" y="75436"/>
                      <a:pt x="3998" y="71438"/>
                      <a:pt x="8930" y="71438"/>
                    </a:cubicBezTo>
                    <a:lnTo>
                      <a:pt x="71438" y="71438"/>
                    </a:lnTo>
                    <a:lnTo>
                      <a:pt x="71438" y="8930"/>
                    </a:lnTo>
                    <a:cubicBezTo>
                      <a:pt x="71438" y="3998"/>
                      <a:pt x="75436" y="0"/>
                      <a:pt x="80368" y="0"/>
                    </a:cubicBezTo>
                    <a:lnTo>
                      <a:pt x="133946" y="0"/>
                    </a:lnTo>
                    <a:cubicBezTo>
                      <a:pt x="138878" y="0"/>
                      <a:pt x="142876" y="3998"/>
                      <a:pt x="142876" y="8930"/>
                    </a:cubicBezTo>
                    <a:lnTo>
                      <a:pt x="142876" y="71438"/>
                    </a:lnTo>
                    <a:lnTo>
                      <a:pt x="205384" y="71438"/>
                    </a:lnTo>
                    <a:cubicBezTo>
                      <a:pt x="210315" y="71438"/>
                      <a:pt x="214313" y="75436"/>
                      <a:pt x="214313" y="80368"/>
                    </a:cubicBezTo>
                    <a:close/>
                  </a:path>
                </a:pathLst>
              </a:custGeom>
              <a:solidFill>
                <a:srgbClr val="34D399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826889" y="1741289"/>
                <a:ext cx="232173" cy="232173"/>
              </a:xfrm>
              <a:custGeom>
                <a:avLst/>
                <a:gdLst/>
                <a:ahLst/>
                <a:cxnLst/>
                <a:rect l="l" t="t" r="r" b="b"/>
                <a:pathLst>
                  <a:path w="232173" h="232173">
                    <a:moveTo>
                      <a:pt x="214313" y="71438"/>
                    </a:moveTo>
                    <a:lnTo>
                      <a:pt x="160735" y="71438"/>
                    </a:lnTo>
                    <a:lnTo>
                      <a:pt x="160735" y="17859"/>
                    </a:lnTo>
                    <a:cubicBezTo>
                      <a:pt x="160735" y="7996"/>
                      <a:pt x="152739" y="0"/>
                      <a:pt x="142876" y="0"/>
                    </a:cubicBezTo>
                    <a:lnTo>
                      <a:pt x="89297" y="0"/>
                    </a:lnTo>
                    <a:cubicBezTo>
                      <a:pt x="79434" y="0"/>
                      <a:pt x="71438" y="7996"/>
                      <a:pt x="71438" y="17859"/>
                    </a:cubicBezTo>
                    <a:lnTo>
                      <a:pt x="71438" y="71438"/>
                    </a:lnTo>
                    <a:lnTo>
                      <a:pt x="17859" y="71438"/>
                    </a:lnTo>
                    <a:cubicBezTo>
                      <a:pt x="7996" y="71438"/>
                      <a:pt x="0" y="79434"/>
                      <a:pt x="0" y="89297"/>
                    </a:cubicBezTo>
                    <a:lnTo>
                      <a:pt x="0" y="142876"/>
                    </a:lnTo>
                    <a:cubicBezTo>
                      <a:pt x="0" y="152739"/>
                      <a:pt x="7996" y="160735"/>
                      <a:pt x="17859" y="160735"/>
                    </a:cubicBezTo>
                    <a:lnTo>
                      <a:pt x="71438" y="160735"/>
                    </a:lnTo>
                    <a:lnTo>
                      <a:pt x="71438" y="214313"/>
                    </a:lnTo>
                    <a:cubicBezTo>
                      <a:pt x="71438" y="224177"/>
                      <a:pt x="79434" y="232173"/>
                      <a:pt x="89297" y="232173"/>
                    </a:cubicBezTo>
                    <a:lnTo>
                      <a:pt x="142876" y="232173"/>
                    </a:lnTo>
                    <a:cubicBezTo>
                      <a:pt x="152739" y="232173"/>
                      <a:pt x="160735" y="224177"/>
                      <a:pt x="160735" y="214313"/>
                    </a:cubicBezTo>
                    <a:lnTo>
                      <a:pt x="160735" y="160735"/>
                    </a:lnTo>
                    <a:lnTo>
                      <a:pt x="214313" y="160735"/>
                    </a:lnTo>
                    <a:cubicBezTo>
                      <a:pt x="224177" y="160735"/>
                      <a:pt x="232173" y="152739"/>
                      <a:pt x="232173" y="142876"/>
                    </a:cubicBezTo>
                    <a:lnTo>
                      <a:pt x="232173" y="89297"/>
                    </a:lnTo>
                    <a:cubicBezTo>
                      <a:pt x="232173" y="79434"/>
                      <a:pt x="224177" y="71438"/>
                      <a:pt x="214313" y="71438"/>
                    </a:cubicBezTo>
                    <a:close/>
                    <a:moveTo>
                      <a:pt x="214313" y="142876"/>
                    </a:moveTo>
                    <a:lnTo>
                      <a:pt x="151805" y="142876"/>
                    </a:lnTo>
                    <a:cubicBezTo>
                      <a:pt x="146874" y="142876"/>
                      <a:pt x="142876" y="146874"/>
                      <a:pt x="142876" y="151805"/>
                    </a:cubicBezTo>
                    <a:lnTo>
                      <a:pt x="142876" y="214313"/>
                    </a:lnTo>
                    <a:lnTo>
                      <a:pt x="89297" y="214313"/>
                    </a:lnTo>
                    <a:lnTo>
                      <a:pt x="89297" y="151805"/>
                    </a:lnTo>
                    <a:cubicBezTo>
                      <a:pt x="89297" y="146874"/>
                      <a:pt x="85299" y="142876"/>
                      <a:pt x="80368" y="142876"/>
                    </a:cubicBezTo>
                    <a:lnTo>
                      <a:pt x="17859" y="142876"/>
                    </a:lnTo>
                    <a:lnTo>
                      <a:pt x="17859" y="89297"/>
                    </a:lnTo>
                    <a:lnTo>
                      <a:pt x="80368" y="89297"/>
                    </a:lnTo>
                    <a:cubicBezTo>
                      <a:pt x="85299" y="89297"/>
                      <a:pt x="89297" y="85299"/>
                      <a:pt x="89297" y="80368"/>
                    </a:cubicBezTo>
                    <a:lnTo>
                      <a:pt x="89297" y="17859"/>
                    </a:lnTo>
                    <a:lnTo>
                      <a:pt x="142876" y="17859"/>
                    </a:lnTo>
                    <a:lnTo>
                      <a:pt x="142876" y="80368"/>
                    </a:lnTo>
                    <a:cubicBezTo>
                      <a:pt x="142876" y="85299"/>
                      <a:pt x="146874" y="89297"/>
                      <a:pt x="151805" y="89297"/>
                    </a:cubicBezTo>
                    <a:lnTo>
                      <a:pt x="214313" y="89297"/>
                    </a:lnTo>
                    <a:close/>
                  </a:path>
                </a:pathLst>
              </a:custGeom>
              <a:solidFill>
                <a:srgbClr val="34D399"/>
              </a:solidFill>
              <a:ln>
                <a:noFill/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192530" y="1762125"/>
              <a:ext cx="102489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会自动恢复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800100" y="2133600"/>
              <a:ext cx="5638800" cy="9525"/>
            </a:xfrm>
            <a:custGeom>
              <a:avLst/>
              <a:gdLst/>
              <a:ahLst/>
              <a:cxnLst/>
              <a:rect l="l" t="t" r="r" b="b"/>
              <a:pathLst>
                <a:path w="5638800" h="9525">
                  <a:moveTo>
                    <a:pt x="0" y="0"/>
                  </a:moveTo>
                  <a:lnTo>
                    <a:pt x="5638800" y="0"/>
                  </a:lnTo>
                </a:path>
              </a:pathLst>
            </a:custGeom>
            <a:noFill/>
            <a:ln w="9525">
              <a:solidFill>
                <a:srgbClr val="34D399">
                  <a:alpha val="40000"/>
                </a:srgbClr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794385" y="2316956"/>
              <a:ext cx="3950970" cy="410051"/>
              <a:chOff x="794385" y="2316956"/>
              <a:chExt cx="3950970" cy="410051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794385" y="2316956"/>
                <a:ext cx="61452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容器崩溃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899666" y="2325052"/>
                <a:ext cx="2845689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→ kubelet 按 restartPolicy 重启，指数退避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900238" y="2550795"/>
                <a:ext cx="241451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34D399"/>
                    </a:solidFill>
                    <a:latin typeface="Consolas"/>
                    <a:ea typeface="Microsoft YaHei"/>
                    <a:cs typeface="Consolas"/>
                  </a:rPr>
                  <a:t>100ms → 5min 上限，健康运行 10min 后重置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794385" y="2983706"/>
              <a:ext cx="5591567" cy="220028"/>
              <a:chOff x="794385" y="2983706"/>
              <a:chExt cx="5591567" cy="220028"/>
            </a:xfrm>
          </p:grpSpPr>
          <p:sp>
            <p:nvSpPr>
              <p:cNvPr id="18" name="TextBox 18"/>
              <p:cNvSpPr txBox="1"/>
              <p:nvPr/>
            </p:nvSpPr>
            <p:spPr>
              <a:xfrm>
                <a:off x="794385" y="2983706"/>
                <a:ext cx="633204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Pod 失败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899666" y="2991802"/>
                <a:ext cx="448628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→ 所属控制器（Deployment / ReplicaSet / StatefulSet）创建新 Pod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794385" y="3536156"/>
              <a:ext cx="5090712" cy="423005"/>
              <a:chOff x="794385" y="3536156"/>
              <a:chExt cx="5090712" cy="423005"/>
            </a:xfrm>
          </p:grpSpPr>
          <p:sp>
            <p:nvSpPr>
              <p:cNvPr id="21" name="TextBox 21"/>
              <p:cNvSpPr txBox="1"/>
              <p:nvPr/>
            </p:nvSpPr>
            <p:spPr>
              <a:xfrm>
                <a:off x="794385" y="3536156"/>
                <a:ext cx="61452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节点失败</a:t>
                </a:r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1899666" y="3544252"/>
                <a:ext cx="3744386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→ 节点控制器标记 NotReady；超过 pod-eviction-timeout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1899666" y="3753802"/>
                <a:ext cx="3985431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 xml:space="preserve">（默认 </a:t>
                </a:r>
                <a:r>
                  <a:rPr lang="en-US" sz="1050" dirty="0">
                    <a:solidFill>
                      <a:srgbClr val="34D399"/>
                    </a:solidFill>
                    <a:latin typeface="Consolas"/>
                    <a:ea typeface="Consolas"/>
                    <a:cs typeface="Consolas"/>
                  </a:rPr>
                  <a:t>5min</a:t>
                </a: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）后其上 Pod 被标记删除，控制器在其他节点重建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794385" y="4221956"/>
              <a:ext cx="4215395" cy="220028"/>
              <a:chOff x="794385" y="4221956"/>
              <a:chExt cx="4215395" cy="220028"/>
            </a:xfrm>
          </p:grpSpPr>
          <p:sp>
            <p:nvSpPr>
              <p:cNvPr id="25" name="TextBox 25"/>
              <p:cNvSpPr txBox="1"/>
              <p:nvPr/>
            </p:nvSpPr>
            <p:spPr>
              <a:xfrm>
                <a:off x="794385" y="4221956"/>
                <a:ext cx="614528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负载不均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899666" y="4230052"/>
                <a:ext cx="3110114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→ kube-scheduler 把新 Pod 放到负载更低的节点</a:t>
                </a:r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795147" y="4923949"/>
              <a:ext cx="3176168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共同点：都有一个控制器在盯着，差距一出现就动手。</a:t>
              </a:r>
            </a:p>
          </p:txBody>
        </p:sp>
      </p:grpSp>
      <p:grpSp>
        <p:nvGrpSpPr>
          <p:cNvPr id="49" name="Group 49"/>
          <p:cNvGrpSpPr/>
          <p:nvPr/>
        </p:nvGrpSpPr>
        <p:grpSpPr>
          <a:xfrm>
            <a:off x="7048500" y="1524000"/>
            <a:ext cx="4572000" cy="3810000"/>
            <a:chOff x="7048500" y="1524000"/>
            <a:chExt cx="4572000" cy="3810000"/>
          </a:xfrm>
        </p:grpSpPr>
        <p:sp>
          <p:nvSpPr>
            <p:cNvPr id="30" name="Rectangle 30"/>
            <p:cNvSpPr/>
            <p:nvPr/>
          </p:nvSpPr>
          <p:spPr>
            <a:xfrm>
              <a:off x="7048500" y="1524000"/>
              <a:ext cx="4572000" cy="3810000"/>
            </a:xfrm>
            <a:prstGeom prst="rect">
              <a:avLst/>
            </a:prstGeom>
            <a:solidFill>
              <a:srgbClr val="2A1418">
                <a:alpha val="55000"/>
              </a:srgbClr>
            </a:solidFill>
            <a:ln w="9525">
              <a:solidFill>
                <a:srgbClr val="F87171"/>
              </a:solidFill>
            </a:ln>
          </p:spPr>
        </p:sp>
        <p:grpSp>
          <p:nvGrpSpPr>
            <p:cNvPr id="33" name="Group 33"/>
            <p:cNvGrpSpPr/>
            <p:nvPr/>
          </p:nvGrpSpPr>
          <p:grpSpPr>
            <a:xfrm>
              <a:off x="7293753" y="1741288"/>
              <a:ext cx="252439" cy="223346"/>
              <a:chOff x="7293753" y="1741288"/>
              <a:chExt cx="252439" cy="223346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7299424" y="1747116"/>
                <a:ext cx="241103" cy="208487"/>
              </a:xfrm>
              <a:custGeom>
                <a:avLst/>
                <a:gdLst/>
                <a:ahLst/>
                <a:cxnLst/>
                <a:rect l="l" t="t" r="r" b="b"/>
                <a:pathLst>
                  <a:path w="241103" h="208487">
                    <a:moveTo>
                      <a:pt x="218176" y="208487"/>
                    </a:moveTo>
                    <a:lnTo>
                      <a:pt x="22927" y="208487"/>
                    </a:lnTo>
                    <a:cubicBezTo>
                      <a:pt x="8840" y="208487"/>
                      <a:pt x="0" y="193742"/>
                      <a:pt x="6842" y="181798"/>
                    </a:cubicBezTo>
                    <a:lnTo>
                      <a:pt x="104467" y="12278"/>
                    </a:lnTo>
                    <a:cubicBezTo>
                      <a:pt x="111499" y="0"/>
                      <a:pt x="129604" y="0"/>
                      <a:pt x="136636" y="12278"/>
                    </a:cubicBezTo>
                    <a:lnTo>
                      <a:pt x="234260" y="181798"/>
                    </a:lnTo>
                    <a:cubicBezTo>
                      <a:pt x="241103" y="193742"/>
                      <a:pt x="232262" y="208487"/>
                      <a:pt x="218176" y="208487"/>
                    </a:cubicBezTo>
                    <a:close/>
                  </a:path>
                </a:pathLst>
              </a:custGeom>
              <a:solidFill>
                <a:srgbClr val="F87171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32" name="Freeform 32"/>
              <p:cNvSpPr/>
              <p:nvPr/>
            </p:nvSpPr>
            <p:spPr>
              <a:xfrm>
                <a:off x="7293753" y="1741288"/>
                <a:ext cx="252439" cy="223346"/>
              </a:xfrm>
              <a:custGeom>
                <a:avLst/>
                <a:gdLst/>
                <a:ahLst/>
                <a:cxnLst/>
                <a:rect l="l" t="t" r="r" b="b"/>
                <a:pathLst>
                  <a:path w="252439" h="223346">
                    <a:moveTo>
                      <a:pt x="247667" y="183161"/>
                    </a:moveTo>
                    <a:lnTo>
                      <a:pt x="150054" y="13641"/>
                    </a:lnTo>
                    <a:lnTo>
                      <a:pt x="150054" y="13641"/>
                    </a:lnTo>
                    <a:cubicBezTo>
                      <a:pt x="145091" y="5190"/>
                      <a:pt x="136023" y="0"/>
                      <a:pt x="126223" y="0"/>
                    </a:cubicBezTo>
                    <a:cubicBezTo>
                      <a:pt x="116422" y="0"/>
                      <a:pt x="107355" y="5190"/>
                      <a:pt x="102392" y="13641"/>
                    </a:cubicBezTo>
                    <a:lnTo>
                      <a:pt x="4778" y="183161"/>
                    </a:lnTo>
                    <a:cubicBezTo>
                      <a:pt x="0" y="191339"/>
                      <a:pt x="0" y="201458"/>
                      <a:pt x="4778" y="209637"/>
                    </a:cubicBezTo>
                    <a:cubicBezTo>
                      <a:pt x="9681" y="218144"/>
                      <a:pt x="18791" y="223346"/>
                      <a:pt x="28610" y="223244"/>
                    </a:cubicBezTo>
                    <a:lnTo>
                      <a:pt x="223836" y="223244"/>
                    </a:lnTo>
                    <a:cubicBezTo>
                      <a:pt x="233646" y="223338"/>
                      <a:pt x="242746" y="218137"/>
                      <a:pt x="247645" y="209637"/>
                    </a:cubicBezTo>
                    <a:cubicBezTo>
                      <a:pt x="252430" y="201463"/>
                      <a:pt x="252439" y="191343"/>
                      <a:pt x="247667" y="183161"/>
                    </a:cubicBezTo>
                    <a:close/>
                    <a:moveTo>
                      <a:pt x="232185" y="200696"/>
                    </a:moveTo>
                    <a:cubicBezTo>
                      <a:pt x="230453" y="203652"/>
                      <a:pt x="227261" y="205444"/>
                      <a:pt x="223836" y="205384"/>
                    </a:cubicBezTo>
                    <a:lnTo>
                      <a:pt x="28610" y="205384"/>
                    </a:lnTo>
                    <a:cubicBezTo>
                      <a:pt x="25184" y="205444"/>
                      <a:pt x="21993" y="203652"/>
                      <a:pt x="20260" y="200696"/>
                    </a:cubicBezTo>
                    <a:cubicBezTo>
                      <a:pt x="18691" y="198038"/>
                      <a:pt x="18691" y="194737"/>
                      <a:pt x="20260" y="192079"/>
                    </a:cubicBezTo>
                    <a:lnTo>
                      <a:pt x="117873" y="22559"/>
                    </a:lnTo>
                    <a:cubicBezTo>
                      <a:pt x="119639" y="19621"/>
                      <a:pt x="122817" y="17823"/>
                      <a:pt x="126245" y="17823"/>
                    </a:cubicBezTo>
                    <a:cubicBezTo>
                      <a:pt x="129673" y="17823"/>
                      <a:pt x="132851" y="19621"/>
                      <a:pt x="134617" y="22559"/>
                    </a:cubicBezTo>
                    <a:lnTo>
                      <a:pt x="232230" y="192079"/>
                    </a:lnTo>
                    <a:cubicBezTo>
                      <a:pt x="233786" y="194745"/>
                      <a:pt x="233769" y="198047"/>
                      <a:pt x="232185" y="200696"/>
                    </a:cubicBezTo>
                    <a:close/>
                    <a:moveTo>
                      <a:pt x="117293" y="133947"/>
                    </a:moveTo>
                    <a:lnTo>
                      <a:pt x="117293" y="89298"/>
                    </a:lnTo>
                    <a:cubicBezTo>
                      <a:pt x="117293" y="84366"/>
                      <a:pt x="121291" y="80368"/>
                      <a:pt x="126223" y="80368"/>
                    </a:cubicBezTo>
                    <a:cubicBezTo>
                      <a:pt x="131155" y="80368"/>
                      <a:pt x="135152" y="84366"/>
                      <a:pt x="135152" y="89298"/>
                    </a:cubicBezTo>
                    <a:lnTo>
                      <a:pt x="135152" y="133947"/>
                    </a:lnTo>
                    <a:cubicBezTo>
                      <a:pt x="135152" y="138878"/>
                      <a:pt x="131155" y="142876"/>
                      <a:pt x="126223" y="142876"/>
                    </a:cubicBezTo>
                    <a:cubicBezTo>
                      <a:pt x="121291" y="142876"/>
                      <a:pt x="117293" y="138878"/>
                      <a:pt x="117293" y="133947"/>
                    </a:cubicBezTo>
                    <a:close/>
                    <a:moveTo>
                      <a:pt x="139617" y="174130"/>
                    </a:moveTo>
                    <a:cubicBezTo>
                      <a:pt x="139617" y="181528"/>
                      <a:pt x="133620" y="187525"/>
                      <a:pt x="126223" y="187525"/>
                    </a:cubicBezTo>
                    <a:cubicBezTo>
                      <a:pt x="118825" y="187525"/>
                      <a:pt x="112828" y="181528"/>
                      <a:pt x="112828" y="174130"/>
                    </a:cubicBezTo>
                    <a:cubicBezTo>
                      <a:pt x="112828" y="166733"/>
                      <a:pt x="118825" y="160736"/>
                      <a:pt x="126223" y="160736"/>
                    </a:cubicBezTo>
                    <a:cubicBezTo>
                      <a:pt x="133620" y="160736"/>
                      <a:pt x="139617" y="166733"/>
                      <a:pt x="139617" y="174130"/>
                    </a:cubicBezTo>
                    <a:close/>
                  </a:path>
                </a:pathLst>
              </a:custGeom>
              <a:solidFill>
                <a:srgbClr val="F87171"/>
              </a:solidFill>
              <a:ln>
                <a:noFill/>
              </a:ln>
            </p:spPr>
          </p:sp>
        </p:grpSp>
        <p:sp>
          <p:nvSpPr>
            <p:cNvPr id="34" name="TextBox 34"/>
            <p:cNvSpPr txBox="1"/>
            <p:nvPr/>
          </p:nvSpPr>
          <p:spPr>
            <a:xfrm>
              <a:off x="7669530" y="1762125"/>
              <a:ext cx="1226820" cy="2933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不会自动恢复</a:t>
              </a:r>
            </a:p>
          </p:txBody>
        </p:sp>
        <p:sp>
          <p:nvSpPr>
            <p:cNvPr id="35" name="Line 35"/>
            <p:cNvSpPr/>
            <p:nvPr/>
          </p:nvSpPr>
          <p:spPr>
            <a:xfrm>
              <a:off x="7277100" y="2133600"/>
              <a:ext cx="4114800" cy="9525"/>
            </a:xfrm>
            <a:custGeom>
              <a:avLst/>
              <a:gdLst/>
              <a:ahLst/>
              <a:cxnLst/>
              <a:rect l="l" t="t" r="r" b="b"/>
              <a:pathLst>
                <a:path w="4114800" h="9525">
                  <a:moveTo>
                    <a:pt x="0" y="0"/>
                  </a:moveTo>
                  <a:lnTo>
                    <a:pt x="4114800" y="0"/>
                  </a:lnTo>
                </a:path>
              </a:pathLst>
            </a:custGeom>
            <a:noFill/>
            <a:ln w="9525">
              <a:solidFill>
                <a:srgbClr val="F87171">
                  <a:alpha val="40000"/>
                </a:srgbClr>
              </a:solidFill>
            </a:ln>
          </p:spPr>
        </p:sp>
        <p:grpSp>
          <p:nvGrpSpPr>
            <p:cNvPr id="41" name="Group 41"/>
            <p:cNvGrpSpPr/>
            <p:nvPr/>
          </p:nvGrpSpPr>
          <p:grpSpPr>
            <a:xfrm>
              <a:off x="7271766" y="2364581"/>
              <a:ext cx="2290953" cy="737330"/>
              <a:chOff x="7271766" y="2364581"/>
              <a:chExt cx="2290953" cy="737330"/>
            </a:xfrm>
          </p:grpSpPr>
          <p:grpSp>
            <p:nvGrpSpPr>
              <p:cNvPr id="38" name="Group 38"/>
              <p:cNvGrpSpPr/>
              <p:nvPr/>
            </p:nvGrpSpPr>
            <p:grpSpPr>
              <a:xfrm>
                <a:off x="7305675" y="2364581"/>
                <a:ext cx="171450" cy="185738"/>
                <a:chOff x="7305675" y="2364581"/>
                <a:chExt cx="171450" cy="185738"/>
              </a:xfrm>
            </p:grpSpPr>
            <p:sp>
              <p:nvSpPr>
                <p:cNvPr id="36" name="Freeform 36"/>
                <p:cNvSpPr/>
                <p:nvPr/>
              </p:nvSpPr>
              <p:spPr>
                <a:xfrm>
                  <a:off x="7312819" y="2371725"/>
                  <a:ext cx="157162" cy="857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7162" h="85725">
                      <a:moveTo>
                        <a:pt x="157162" y="42862"/>
                      </a:moveTo>
                      <a:cubicBezTo>
                        <a:pt x="157162" y="66535"/>
                        <a:pt x="121980" y="85725"/>
                        <a:pt x="78581" y="85725"/>
                      </a:cubicBezTo>
                      <a:cubicBezTo>
                        <a:pt x="35183" y="85725"/>
                        <a:pt x="0" y="66535"/>
                        <a:pt x="0" y="42862"/>
                      </a:cubicBezTo>
                      <a:cubicBezTo>
                        <a:pt x="0" y="19190"/>
                        <a:pt x="35183" y="0"/>
                        <a:pt x="78581" y="0"/>
                      </a:cubicBezTo>
                      <a:cubicBezTo>
                        <a:pt x="121980" y="0"/>
                        <a:pt x="157162" y="19190"/>
                        <a:pt x="157162" y="42862"/>
                      </a:cubicBezTo>
                      <a:close/>
                    </a:path>
                  </a:pathLst>
                </a:custGeom>
                <a:solidFill>
                  <a:srgbClr val="F87171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37" name="Freeform 37"/>
                <p:cNvSpPr/>
                <p:nvPr/>
              </p:nvSpPr>
              <p:spPr>
                <a:xfrm>
                  <a:off x="7305675" y="2364581"/>
                  <a:ext cx="171450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85738">
                      <a:moveTo>
                        <a:pt x="85725" y="0"/>
                      </a:moveTo>
                      <a:cubicBezTo>
                        <a:pt x="37656" y="0"/>
                        <a:pt x="0" y="21967"/>
                        <a:pt x="0" y="50006"/>
                      </a:cubicBezTo>
                      <a:lnTo>
                        <a:pt x="0" y="135731"/>
                      </a:lnTo>
                      <a:cubicBezTo>
                        <a:pt x="0" y="163770"/>
                        <a:pt x="37656" y="185738"/>
                        <a:pt x="85725" y="185738"/>
                      </a:cubicBezTo>
                      <a:cubicBezTo>
                        <a:pt x="133794" y="185738"/>
                        <a:pt x="171450" y="163770"/>
                        <a:pt x="171450" y="135731"/>
                      </a:cubicBezTo>
                      <a:lnTo>
                        <a:pt x="171450" y="50006"/>
                      </a:lnTo>
                      <a:cubicBezTo>
                        <a:pt x="171450" y="21967"/>
                        <a:pt x="133794" y="0"/>
                        <a:pt x="85725" y="0"/>
                      </a:cubicBezTo>
                      <a:close/>
                      <a:moveTo>
                        <a:pt x="157162" y="92869"/>
                      </a:moveTo>
                      <a:cubicBezTo>
                        <a:pt x="157162" y="101459"/>
                        <a:pt x="150126" y="110219"/>
                        <a:pt x="137865" y="116907"/>
                      </a:cubicBezTo>
                      <a:cubicBezTo>
                        <a:pt x="124060" y="124435"/>
                        <a:pt x="105540" y="128588"/>
                        <a:pt x="85725" y="128588"/>
                      </a:cubicBezTo>
                      <a:cubicBezTo>
                        <a:pt x="65910" y="128588"/>
                        <a:pt x="47390" y="124435"/>
                        <a:pt x="33585" y="116907"/>
                      </a:cubicBezTo>
                      <a:cubicBezTo>
                        <a:pt x="21324" y="110219"/>
                        <a:pt x="14288" y="101459"/>
                        <a:pt x="14288" y="92869"/>
                      </a:cubicBezTo>
                      <a:lnTo>
                        <a:pt x="14288" y="78010"/>
                      </a:lnTo>
                      <a:cubicBezTo>
                        <a:pt x="29522" y="91404"/>
                        <a:pt x="55569" y="100012"/>
                        <a:pt x="85725" y="100012"/>
                      </a:cubicBezTo>
                      <a:cubicBezTo>
                        <a:pt x="115881" y="100012"/>
                        <a:pt x="141928" y="91369"/>
                        <a:pt x="157162" y="78010"/>
                      </a:cubicBezTo>
                      <a:close/>
                      <a:moveTo>
                        <a:pt x="33585" y="25968"/>
                      </a:moveTo>
                      <a:cubicBezTo>
                        <a:pt x="47390" y="18440"/>
                        <a:pt x="65910" y="14288"/>
                        <a:pt x="85725" y="14288"/>
                      </a:cubicBezTo>
                      <a:cubicBezTo>
                        <a:pt x="105540" y="14288"/>
                        <a:pt x="124060" y="18440"/>
                        <a:pt x="137865" y="25968"/>
                      </a:cubicBezTo>
                      <a:cubicBezTo>
                        <a:pt x="150126" y="32656"/>
                        <a:pt x="157162" y="41416"/>
                        <a:pt x="157162" y="50006"/>
                      </a:cubicBezTo>
                      <a:cubicBezTo>
                        <a:pt x="157162" y="58597"/>
                        <a:pt x="150126" y="67357"/>
                        <a:pt x="137865" y="74045"/>
                      </a:cubicBezTo>
                      <a:cubicBezTo>
                        <a:pt x="124060" y="81573"/>
                        <a:pt x="105540" y="85725"/>
                        <a:pt x="85725" y="85725"/>
                      </a:cubicBezTo>
                      <a:cubicBezTo>
                        <a:pt x="65910" y="85725"/>
                        <a:pt x="47390" y="81573"/>
                        <a:pt x="33585" y="74045"/>
                      </a:cubicBezTo>
                      <a:cubicBezTo>
                        <a:pt x="21324" y="67357"/>
                        <a:pt x="14288" y="58597"/>
                        <a:pt x="14288" y="50006"/>
                      </a:cubicBezTo>
                      <a:cubicBezTo>
                        <a:pt x="14288" y="41416"/>
                        <a:pt x="21324" y="32656"/>
                        <a:pt x="33585" y="25968"/>
                      </a:cubicBezTo>
                      <a:close/>
                      <a:moveTo>
                        <a:pt x="137865" y="159770"/>
                      </a:moveTo>
                      <a:cubicBezTo>
                        <a:pt x="124060" y="167298"/>
                        <a:pt x="105540" y="171450"/>
                        <a:pt x="85725" y="171450"/>
                      </a:cubicBezTo>
                      <a:cubicBezTo>
                        <a:pt x="65910" y="171450"/>
                        <a:pt x="47390" y="167298"/>
                        <a:pt x="33585" y="159770"/>
                      </a:cubicBezTo>
                      <a:cubicBezTo>
                        <a:pt x="21324" y="153082"/>
                        <a:pt x="14288" y="144322"/>
                        <a:pt x="14288" y="135731"/>
                      </a:cubicBezTo>
                      <a:lnTo>
                        <a:pt x="14288" y="120872"/>
                      </a:lnTo>
                      <a:cubicBezTo>
                        <a:pt x="29522" y="134267"/>
                        <a:pt x="55569" y="142875"/>
                        <a:pt x="85725" y="142875"/>
                      </a:cubicBezTo>
                      <a:cubicBezTo>
                        <a:pt x="115881" y="142875"/>
                        <a:pt x="141928" y="134231"/>
                        <a:pt x="157162" y="120872"/>
                      </a:cubicBezTo>
                      <a:lnTo>
                        <a:pt x="157162" y="135731"/>
                      </a:lnTo>
                      <a:cubicBezTo>
                        <a:pt x="157162" y="144322"/>
                        <a:pt x="150126" y="153082"/>
                        <a:pt x="137865" y="159770"/>
                      </a:cubicBezTo>
                      <a:close/>
                    </a:path>
                  </a:pathLst>
                </a:custGeom>
                <a:solidFill>
                  <a:srgbClr val="F87171"/>
                </a:solidFill>
                <a:ln>
                  <a:noFill/>
                </a:ln>
              </p:spPr>
            </p:sp>
          </p:grpSp>
          <p:sp>
            <p:nvSpPr>
              <p:cNvPr id="39" name="TextBox 39"/>
              <p:cNvSpPr txBox="1"/>
              <p:nvPr/>
            </p:nvSpPr>
            <p:spPr>
              <a:xfrm>
                <a:off x="7614285" y="2393156"/>
                <a:ext cx="131185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etcd 失去法定人数</a:t>
                </a:r>
              </a:p>
            </p:txBody>
          </p:sp>
          <p:sp>
            <p:nvSpPr>
              <p:cNvPr id="40" name="TextBox 40"/>
              <p:cNvSpPr txBox="1"/>
              <p:nvPr/>
            </p:nvSpPr>
            <p:spPr>
              <a:xfrm>
                <a:off x="7271766" y="2687002"/>
                <a:ext cx="2290953" cy="41490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集群状态随之丢失；只能从备份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手动恢复——这就是为什么备份是命脉。</a:t>
                </a:r>
              </a:p>
            </p:txBody>
          </p:sp>
        </p:grpSp>
        <p:grpSp>
          <p:nvGrpSpPr>
            <p:cNvPr id="47" name="Group 47"/>
            <p:cNvGrpSpPr/>
            <p:nvPr/>
          </p:nvGrpSpPr>
          <p:grpSpPr>
            <a:xfrm>
              <a:off x="7271766" y="3522589"/>
              <a:ext cx="2170938" cy="931872"/>
              <a:chOff x="7271766" y="3522589"/>
              <a:chExt cx="2170938" cy="931872"/>
            </a:xfrm>
          </p:grpSpPr>
          <p:grpSp>
            <p:nvGrpSpPr>
              <p:cNvPr id="44" name="Group 44"/>
              <p:cNvGrpSpPr/>
              <p:nvPr/>
            </p:nvGrpSpPr>
            <p:grpSpPr>
              <a:xfrm>
                <a:off x="7273960" y="3522589"/>
                <a:ext cx="224640" cy="155550"/>
                <a:chOff x="7273960" y="3522589"/>
                <a:chExt cx="224640" cy="155550"/>
              </a:xfrm>
            </p:grpSpPr>
            <p:sp>
              <p:nvSpPr>
                <p:cNvPr id="42" name="Freeform 42"/>
                <p:cNvSpPr/>
                <p:nvPr/>
              </p:nvSpPr>
              <p:spPr>
                <a:xfrm>
                  <a:off x="7362825" y="3571875"/>
                  <a:ext cx="57150" cy="571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57150" h="57150">
                      <a:moveTo>
                        <a:pt x="57150" y="28575"/>
                      </a:moveTo>
                      <a:cubicBezTo>
                        <a:pt x="57150" y="44357"/>
                        <a:pt x="44357" y="57150"/>
                        <a:pt x="28575" y="57150"/>
                      </a:cubicBezTo>
                      <a:cubicBezTo>
                        <a:pt x="12793" y="57150"/>
                        <a:pt x="0" y="44357"/>
                        <a:pt x="0" y="28575"/>
                      </a:cubicBezTo>
                      <a:cubicBezTo>
                        <a:pt x="0" y="12793"/>
                        <a:pt x="12793" y="0"/>
                        <a:pt x="28575" y="0"/>
                      </a:cubicBezTo>
                      <a:cubicBezTo>
                        <a:pt x="44357" y="0"/>
                        <a:pt x="57150" y="12793"/>
                        <a:pt x="57150" y="28575"/>
                      </a:cubicBezTo>
                      <a:close/>
                    </a:path>
                  </a:pathLst>
                </a:custGeom>
                <a:solidFill>
                  <a:srgbClr val="F87171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43" name="Freeform 43"/>
                <p:cNvSpPr/>
                <p:nvPr/>
              </p:nvSpPr>
              <p:spPr>
                <a:xfrm>
                  <a:off x="7273960" y="3522589"/>
                  <a:ext cx="224640" cy="1555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4640" h="155550">
                      <a:moveTo>
                        <a:pt x="117440" y="42143"/>
                      </a:moveTo>
                      <a:cubicBezTo>
                        <a:pt x="97713" y="42143"/>
                        <a:pt x="81722" y="58134"/>
                        <a:pt x="81722" y="77861"/>
                      </a:cubicBezTo>
                      <a:cubicBezTo>
                        <a:pt x="81722" y="97588"/>
                        <a:pt x="97713" y="113580"/>
                        <a:pt x="117440" y="113580"/>
                      </a:cubicBezTo>
                      <a:cubicBezTo>
                        <a:pt x="137167" y="113580"/>
                        <a:pt x="153159" y="97588"/>
                        <a:pt x="153159" y="77861"/>
                      </a:cubicBezTo>
                      <a:cubicBezTo>
                        <a:pt x="153159" y="58134"/>
                        <a:pt x="137167" y="42143"/>
                        <a:pt x="117440" y="42143"/>
                      </a:cubicBezTo>
                      <a:close/>
                      <a:moveTo>
                        <a:pt x="117440" y="99293"/>
                      </a:moveTo>
                      <a:cubicBezTo>
                        <a:pt x="105604" y="99293"/>
                        <a:pt x="96009" y="89698"/>
                        <a:pt x="96009" y="77861"/>
                      </a:cubicBezTo>
                      <a:cubicBezTo>
                        <a:pt x="96009" y="66025"/>
                        <a:pt x="105604" y="56430"/>
                        <a:pt x="117440" y="56430"/>
                      </a:cubicBezTo>
                      <a:cubicBezTo>
                        <a:pt x="129276" y="56430"/>
                        <a:pt x="138872" y="66025"/>
                        <a:pt x="138872" y="77861"/>
                      </a:cubicBezTo>
                      <a:cubicBezTo>
                        <a:pt x="138872" y="89698"/>
                        <a:pt x="129276" y="99293"/>
                        <a:pt x="117440" y="99293"/>
                      </a:cubicBezTo>
                      <a:close/>
                      <a:moveTo>
                        <a:pt x="183261" y="105668"/>
                      </a:moveTo>
                      <a:cubicBezTo>
                        <a:pt x="180192" y="112924"/>
                        <a:pt x="175943" y="119623"/>
                        <a:pt x="170688" y="125492"/>
                      </a:cubicBezTo>
                      <a:cubicBezTo>
                        <a:pt x="168040" y="128357"/>
                        <a:pt x="163584" y="128568"/>
                        <a:pt x="160677" y="125966"/>
                      </a:cubicBezTo>
                      <a:cubicBezTo>
                        <a:pt x="157770" y="123365"/>
                        <a:pt x="157488" y="118912"/>
                        <a:pt x="160044" y="115964"/>
                      </a:cubicBezTo>
                      <a:cubicBezTo>
                        <a:pt x="179466" y="94278"/>
                        <a:pt x="179466" y="61453"/>
                        <a:pt x="160044" y="39767"/>
                      </a:cubicBezTo>
                      <a:cubicBezTo>
                        <a:pt x="158293" y="37873"/>
                        <a:pt x="157700" y="35182"/>
                        <a:pt x="158491" y="32727"/>
                      </a:cubicBezTo>
                      <a:cubicBezTo>
                        <a:pt x="159282" y="30272"/>
                        <a:pt x="161335" y="28435"/>
                        <a:pt x="163862" y="27919"/>
                      </a:cubicBezTo>
                      <a:cubicBezTo>
                        <a:pt x="166390" y="27404"/>
                        <a:pt x="168998" y="28290"/>
                        <a:pt x="170688" y="30239"/>
                      </a:cubicBezTo>
                      <a:cubicBezTo>
                        <a:pt x="189100" y="50842"/>
                        <a:pt x="193995" y="80208"/>
                        <a:pt x="183261" y="105668"/>
                      </a:cubicBezTo>
                      <a:close/>
                      <a:moveTo>
                        <a:pt x="64755" y="55618"/>
                      </a:moveTo>
                      <a:cubicBezTo>
                        <a:pt x="56151" y="75985"/>
                        <a:pt x="60067" y="99487"/>
                        <a:pt x="74810" y="115964"/>
                      </a:cubicBezTo>
                      <a:cubicBezTo>
                        <a:pt x="77365" y="118912"/>
                        <a:pt x="77083" y="123365"/>
                        <a:pt x="74177" y="125966"/>
                      </a:cubicBezTo>
                      <a:cubicBezTo>
                        <a:pt x="71270" y="128568"/>
                        <a:pt x="66814" y="128357"/>
                        <a:pt x="64166" y="125492"/>
                      </a:cubicBezTo>
                      <a:cubicBezTo>
                        <a:pt x="39881" y="98385"/>
                        <a:pt x="39881" y="57347"/>
                        <a:pt x="64166" y="30239"/>
                      </a:cubicBezTo>
                      <a:cubicBezTo>
                        <a:pt x="66797" y="27293"/>
                        <a:pt x="71319" y="27037"/>
                        <a:pt x="74265" y="29668"/>
                      </a:cubicBezTo>
                      <a:cubicBezTo>
                        <a:pt x="77212" y="32299"/>
                        <a:pt x="77468" y="36821"/>
                        <a:pt x="74837" y="39767"/>
                      </a:cubicBezTo>
                      <a:cubicBezTo>
                        <a:pt x="70622" y="44456"/>
                        <a:pt x="67215" y="49812"/>
                        <a:pt x="64755" y="55618"/>
                      </a:cubicBezTo>
                      <a:close/>
                      <a:moveTo>
                        <a:pt x="224597" y="77861"/>
                      </a:moveTo>
                      <a:cubicBezTo>
                        <a:pt x="224640" y="105916"/>
                        <a:pt x="213641" y="132861"/>
                        <a:pt x="193977" y="152871"/>
                      </a:cubicBezTo>
                      <a:cubicBezTo>
                        <a:pt x="192206" y="154764"/>
                        <a:pt x="189548" y="155550"/>
                        <a:pt x="187032" y="154923"/>
                      </a:cubicBezTo>
                      <a:cubicBezTo>
                        <a:pt x="184517" y="154296"/>
                        <a:pt x="182538" y="152355"/>
                        <a:pt x="181862" y="149852"/>
                      </a:cubicBezTo>
                      <a:cubicBezTo>
                        <a:pt x="181187" y="147349"/>
                        <a:pt x="181920" y="144677"/>
                        <a:pt x="183779" y="142869"/>
                      </a:cubicBezTo>
                      <a:cubicBezTo>
                        <a:pt x="219200" y="106782"/>
                        <a:pt x="219200" y="48977"/>
                        <a:pt x="183779" y="12889"/>
                      </a:cubicBezTo>
                      <a:cubicBezTo>
                        <a:pt x="181007" y="10073"/>
                        <a:pt x="181043" y="5543"/>
                        <a:pt x="183859" y="2772"/>
                      </a:cubicBezTo>
                      <a:cubicBezTo>
                        <a:pt x="186675" y="0"/>
                        <a:pt x="191205" y="36"/>
                        <a:pt x="193977" y="2852"/>
                      </a:cubicBezTo>
                      <a:cubicBezTo>
                        <a:pt x="213641" y="22862"/>
                        <a:pt x="224640" y="49807"/>
                        <a:pt x="224597" y="77861"/>
                      </a:cubicBezTo>
                      <a:close/>
                      <a:moveTo>
                        <a:pt x="51102" y="142852"/>
                      </a:moveTo>
                      <a:cubicBezTo>
                        <a:pt x="52891" y="144673"/>
                        <a:pt x="53573" y="147311"/>
                        <a:pt x="52891" y="149772"/>
                      </a:cubicBezTo>
                      <a:cubicBezTo>
                        <a:pt x="52208" y="152233"/>
                        <a:pt x="50264" y="154143"/>
                        <a:pt x="47792" y="154782"/>
                      </a:cubicBezTo>
                      <a:cubicBezTo>
                        <a:pt x="45319" y="155421"/>
                        <a:pt x="42694" y="154692"/>
                        <a:pt x="40904" y="152871"/>
                      </a:cubicBezTo>
                      <a:cubicBezTo>
                        <a:pt x="0" y="111229"/>
                        <a:pt x="0" y="44494"/>
                        <a:pt x="40904" y="2852"/>
                      </a:cubicBezTo>
                      <a:cubicBezTo>
                        <a:pt x="42675" y="959"/>
                        <a:pt x="45333" y="173"/>
                        <a:pt x="47848" y="800"/>
                      </a:cubicBezTo>
                      <a:cubicBezTo>
                        <a:pt x="50364" y="1427"/>
                        <a:pt x="52343" y="3367"/>
                        <a:pt x="53018" y="5870"/>
                      </a:cubicBezTo>
                      <a:cubicBezTo>
                        <a:pt x="53694" y="8373"/>
                        <a:pt x="52960" y="11046"/>
                        <a:pt x="51102" y="12853"/>
                      </a:cubicBezTo>
                      <a:cubicBezTo>
                        <a:pt x="15681" y="48941"/>
                        <a:pt x="15681" y="106746"/>
                        <a:pt x="51102" y="142834"/>
                      </a:cubicBezTo>
                      <a:close/>
                    </a:path>
                  </a:pathLst>
                </a:custGeom>
                <a:solidFill>
                  <a:srgbClr val="F87171"/>
                </a:solidFill>
                <a:ln>
                  <a:noFill/>
                </a:ln>
              </p:spPr>
            </p:sp>
          </p:grpSp>
          <p:sp>
            <p:nvSpPr>
              <p:cNvPr id="45" name="TextBox 45"/>
              <p:cNvSpPr txBox="1"/>
              <p:nvPr/>
            </p:nvSpPr>
            <p:spPr>
              <a:xfrm>
                <a:off x="7614285" y="3536156"/>
                <a:ext cx="117355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API server 失联</a:t>
                </a:r>
              </a:p>
            </p:txBody>
          </p:sp>
          <p:sp>
            <p:nvSpPr>
              <p:cNvPr id="46" name="TextBox 46"/>
              <p:cNvSpPr txBox="1"/>
              <p:nvPr/>
            </p:nvSpPr>
            <p:spPr>
              <a:xfrm>
                <a:off x="7271766" y="3830002"/>
                <a:ext cx="2170938" cy="6244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>
                  <a:lnSpc>
                    <a:spcPts val="1650"/>
                  </a:lnSpc>
                </a:pPr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无法再做任何新决策；已有工作负载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继续在各节点运行，直到 kubelet 的</a:t>
                </a:r>
                <a:br/>
                <a:r>
                  <a:rPr lang="zh-CN" sz="105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watch 超时为止。</a:t>
                </a:r>
              </a:p>
            </p:txBody>
          </p:sp>
        </p:grpSp>
        <p:sp>
          <p:nvSpPr>
            <p:cNvPr id="48" name="TextBox 48"/>
            <p:cNvSpPr txBox="1"/>
            <p:nvPr/>
          </p:nvSpPr>
          <p:spPr>
            <a:xfrm>
              <a:off x="7272147" y="4923949"/>
              <a:ext cx="1461110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脊柱断了，循环就停了。</a:t>
              </a:r>
            </a:p>
          </p:txBody>
        </p:sp>
      </p:grpSp>
      <p:grpSp>
        <p:nvGrpSpPr>
          <p:cNvPr id="75" name="Group 75"/>
          <p:cNvGrpSpPr/>
          <p:nvPr/>
        </p:nvGrpSpPr>
        <p:grpSpPr>
          <a:xfrm>
            <a:off x="566547" y="5590699"/>
            <a:ext cx="10295001" cy="660558"/>
            <a:chOff x="566547" y="5590699"/>
            <a:chExt cx="10295001" cy="660558"/>
          </a:xfrm>
        </p:grpSpPr>
        <p:sp>
          <p:nvSpPr>
            <p:cNvPr id="50" name="TextBox 50"/>
            <p:cNvSpPr txBox="1"/>
            <p:nvPr/>
          </p:nvSpPr>
          <p:spPr>
            <a:xfrm>
              <a:off x="566547" y="5590699"/>
              <a:ext cx="1329182" cy="19069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80" b="1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生产必备的可观测插件</a:t>
              </a:r>
            </a:p>
          </p:txBody>
        </p:sp>
        <p:grpSp>
          <p:nvGrpSpPr>
            <p:cNvPr id="56" name="Group 56"/>
            <p:cNvGrpSpPr/>
            <p:nvPr/>
          </p:nvGrpSpPr>
          <p:grpSpPr>
            <a:xfrm>
              <a:off x="592931" y="5868352"/>
              <a:ext cx="836817" cy="382905"/>
              <a:chOff x="592931" y="5868352"/>
              <a:chExt cx="836817" cy="382905"/>
            </a:xfrm>
          </p:grpSpPr>
          <p:grpSp>
            <p:nvGrpSpPr>
              <p:cNvPr id="53" name="Group 53"/>
              <p:cNvGrpSpPr/>
              <p:nvPr/>
            </p:nvGrpSpPr>
            <p:grpSpPr>
              <a:xfrm>
                <a:off x="592931" y="5888831"/>
                <a:ext cx="185738" cy="185738"/>
                <a:chOff x="592931" y="5888831"/>
                <a:chExt cx="185738" cy="185738"/>
              </a:xfrm>
            </p:grpSpPr>
            <p:sp>
              <p:nvSpPr>
                <p:cNvPr id="51" name="Freeform 51"/>
                <p:cNvSpPr/>
                <p:nvPr/>
              </p:nvSpPr>
              <p:spPr>
                <a:xfrm>
                  <a:off x="600075" y="5895975"/>
                  <a:ext cx="171450" cy="1714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71450">
                      <a:moveTo>
                        <a:pt x="171450" y="85725"/>
                      </a:moveTo>
                      <a:cubicBezTo>
                        <a:pt x="171450" y="133070"/>
                        <a:pt x="133070" y="171450"/>
                        <a:pt x="85725" y="171450"/>
                      </a:cubicBezTo>
                      <a:cubicBezTo>
                        <a:pt x="38380" y="171450"/>
                        <a:pt x="0" y="133070"/>
                        <a:pt x="0" y="85725"/>
                      </a:cubicBezTo>
                      <a:cubicBezTo>
                        <a:pt x="0" y="38380"/>
                        <a:pt x="38380" y="0"/>
                        <a:pt x="85725" y="0"/>
                      </a:cubicBezTo>
                      <a:cubicBezTo>
                        <a:pt x="133070" y="0"/>
                        <a:pt x="171450" y="38380"/>
                        <a:pt x="171450" y="85725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52" name="Freeform 52"/>
                <p:cNvSpPr/>
                <p:nvPr/>
              </p:nvSpPr>
              <p:spPr>
                <a:xfrm>
                  <a:off x="592931" y="5888831"/>
                  <a:ext cx="185738" cy="18573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8" h="185738">
                      <a:moveTo>
                        <a:pt x="92869" y="0"/>
                      </a:moveTo>
                      <a:lnTo>
                        <a:pt x="92869" y="0"/>
                      </a:lnTo>
                      <a:cubicBezTo>
                        <a:pt x="41579" y="0"/>
                        <a:pt x="0" y="41579"/>
                        <a:pt x="0" y="92869"/>
                      </a:cubicBezTo>
                      <a:cubicBezTo>
                        <a:pt x="0" y="144159"/>
                        <a:pt x="41579" y="185738"/>
                        <a:pt x="92869" y="185738"/>
                      </a:cubicBezTo>
                      <a:cubicBezTo>
                        <a:pt x="144159" y="185738"/>
                        <a:pt x="185738" y="144159"/>
                        <a:pt x="185738" y="92869"/>
                      </a:cubicBezTo>
                      <a:cubicBezTo>
                        <a:pt x="185678" y="41603"/>
                        <a:pt x="144134" y="59"/>
                        <a:pt x="92869" y="0"/>
                      </a:cubicBezTo>
                      <a:close/>
                      <a:moveTo>
                        <a:pt x="171450" y="92869"/>
                      </a:moveTo>
                      <a:cubicBezTo>
                        <a:pt x="171456" y="100116"/>
                        <a:pt x="170455" y="107328"/>
                        <a:pt x="168476" y="114300"/>
                      </a:cubicBezTo>
                      <a:lnTo>
                        <a:pt x="134088" y="114300"/>
                      </a:lnTo>
                      <a:cubicBezTo>
                        <a:pt x="136279" y="100096"/>
                        <a:pt x="136279" y="85641"/>
                        <a:pt x="134088" y="71438"/>
                      </a:cubicBezTo>
                      <a:lnTo>
                        <a:pt x="168476" y="71438"/>
                      </a:lnTo>
                      <a:cubicBezTo>
                        <a:pt x="170455" y="78409"/>
                        <a:pt x="171456" y="85622"/>
                        <a:pt x="171450" y="92869"/>
                      </a:cubicBezTo>
                      <a:close/>
                      <a:moveTo>
                        <a:pt x="69652" y="128588"/>
                      </a:moveTo>
                      <a:lnTo>
                        <a:pt x="116086" y="128588"/>
                      </a:lnTo>
                      <a:cubicBezTo>
                        <a:pt x="111511" y="143577"/>
                        <a:pt x="103570" y="157322"/>
                        <a:pt x="92869" y="168771"/>
                      </a:cubicBezTo>
                      <a:cubicBezTo>
                        <a:pt x="82172" y="157319"/>
                        <a:pt x="74231" y="143575"/>
                        <a:pt x="69652" y="128588"/>
                      </a:cubicBezTo>
                      <a:close/>
                      <a:moveTo>
                        <a:pt x="66169" y="114300"/>
                      </a:moveTo>
                      <a:cubicBezTo>
                        <a:pt x="63716" y="100118"/>
                        <a:pt x="63716" y="85620"/>
                        <a:pt x="66169" y="71438"/>
                      </a:cubicBezTo>
                      <a:lnTo>
                        <a:pt x="119640" y="71438"/>
                      </a:lnTo>
                      <a:cubicBezTo>
                        <a:pt x="122093" y="85620"/>
                        <a:pt x="122093" y="100118"/>
                        <a:pt x="119640" y="114300"/>
                      </a:cubicBezTo>
                      <a:close/>
                      <a:moveTo>
                        <a:pt x="14288" y="92869"/>
                      </a:moveTo>
                      <a:cubicBezTo>
                        <a:pt x="14281" y="85622"/>
                        <a:pt x="15282" y="78409"/>
                        <a:pt x="17261" y="71438"/>
                      </a:cubicBezTo>
                      <a:lnTo>
                        <a:pt x="51649" y="71438"/>
                      </a:lnTo>
                      <a:cubicBezTo>
                        <a:pt x="49459" y="85641"/>
                        <a:pt x="49459" y="100096"/>
                        <a:pt x="51649" y="114300"/>
                      </a:cubicBezTo>
                      <a:lnTo>
                        <a:pt x="17261" y="114300"/>
                      </a:lnTo>
                      <a:cubicBezTo>
                        <a:pt x="15282" y="107328"/>
                        <a:pt x="14281" y="100116"/>
                        <a:pt x="14288" y="92869"/>
                      </a:cubicBezTo>
                      <a:close/>
                      <a:moveTo>
                        <a:pt x="116086" y="57150"/>
                      </a:moveTo>
                      <a:lnTo>
                        <a:pt x="69652" y="57150"/>
                      </a:lnTo>
                      <a:cubicBezTo>
                        <a:pt x="74226" y="42161"/>
                        <a:pt x="82168" y="28416"/>
                        <a:pt x="92869" y="16966"/>
                      </a:cubicBezTo>
                      <a:cubicBezTo>
                        <a:pt x="103566" y="28419"/>
                        <a:pt x="111507" y="42163"/>
                        <a:pt x="116086" y="57150"/>
                      </a:cubicBezTo>
                      <a:close/>
                      <a:moveTo>
                        <a:pt x="162815" y="57150"/>
                      </a:moveTo>
                      <a:lnTo>
                        <a:pt x="131007" y="57150"/>
                      </a:lnTo>
                      <a:cubicBezTo>
                        <a:pt x="126998" y="42442"/>
                        <a:pt x="120242" y="28626"/>
                        <a:pt x="111094" y="16431"/>
                      </a:cubicBezTo>
                      <a:cubicBezTo>
                        <a:pt x="133460" y="21804"/>
                        <a:pt x="152365" y="36677"/>
                        <a:pt x="162851" y="57150"/>
                      </a:cubicBezTo>
                      <a:close/>
                      <a:moveTo>
                        <a:pt x="74643" y="16431"/>
                      </a:moveTo>
                      <a:cubicBezTo>
                        <a:pt x="65496" y="28626"/>
                        <a:pt x="58739" y="42442"/>
                        <a:pt x="54730" y="57150"/>
                      </a:cubicBezTo>
                      <a:lnTo>
                        <a:pt x="22887" y="57150"/>
                      </a:lnTo>
                      <a:cubicBezTo>
                        <a:pt x="33373" y="36677"/>
                        <a:pt x="52277" y="21804"/>
                        <a:pt x="74643" y="16431"/>
                      </a:cubicBezTo>
                      <a:close/>
                      <a:moveTo>
                        <a:pt x="22887" y="128588"/>
                      </a:moveTo>
                      <a:lnTo>
                        <a:pt x="54730" y="128588"/>
                      </a:lnTo>
                      <a:cubicBezTo>
                        <a:pt x="58739" y="143296"/>
                        <a:pt x="65496" y="157112"/>
                        <a:pt x="74643" y="169307"/>
                      </a:cubicBezTo>
                      <a:cubicBezTo>
                        <a:pt x="52277" y="163934"/>
                        <a:pt x="33373" y="149061"/>
                        <a:pt x="22887" y="128588"/>
                      </a:cubicBezTo>
                      <a:close/>
                      <a:moveTo>
                        <a:pt x="111094" y="169307"/>
                      </a:moveTo>
                      <a:cubicBezTo>
                        <a:pt x="120242" y="157112"/>
                        <a:pt x="126998" y="143296"/>
                        <a:pt x="131007" y="128588"/>
                      </a:cubicBezTo>
                      <a:lnTo>
                        <a:pt x="162851" y="128588"/>
                      </a:lnTo>
                      <a:cubicBezTo>
                        <a:pt x="152365" y="149061"/>
                        <a:pt x="133460" y="163934"/>
                        <a:pt x="111094" y="169307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54" name="TextBox 54"/>
              <p:cNvSpPr txBox="1"/>
              <p:nvPr/>
            </p:nvSpPr>
            <p:spPr>
              <a:xfrm>
                <a:off x="870966" y="5868352"/>
                <a:ext cx="55878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DNS </a:t>
                </a:r>
                <a:r>
                  <a:rPr lang="zh-CN" sz="900" dirty="0">
                    <a:solidFill>
                      <a:srgbClr val="F87171"/>
                    </a:solidFill>
                    <a:latin typeface="Microsoft YaHei"/>
                    <a:ea typeface="Microsoft YaHei"/>
                    <a:cs typeface="Microsoft YaHei"/>
                  </a:rPr>
                  <a:t>必需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871538" y="6075045"/>
                <a:ext cx="491071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CoreDNS</a:t>
                </a:r>
              </a:p>
            </p:txBody>
          </p:sp>
        </p:grpSp>
        <p:grpSp>
          <p:nvGrpSpPr>
            <p:cNvPr id="62" name="Group 62"/>
            <p:cNvGrpSpPr/>
            <p:nvPr/>
          </p:nvGrpSpPr>
          <p:grpSpPr>
            <a:xfrm>
              <a:off x="3348038" y="5868352"/>
              <a:ext cx="2056390" cy="382905"/>
              <a:chOff x="3348038" y="5868352"/>
              <a:chExt cx="2056390" cy="382905"/>
            </a:xfrm>
          </p:grpSpPr>
          <p:grpSp>
            <p:nvGrpSpPr>
              <p:cNvPr id="59" name="Group 59"/>
              <p:cNvGrpSpPr/>
              <p:nvPr/>
            </p:nvGrpSpPr>
            <p:grpSpPr>
              <a:xfrm>
                <a:off x="3348038" y="5903044"/>
                <a:ext cx="200099" cy="135806"/>
                <a:chOff x="3348038" y="5903044"/>
                <a:chExt cx="200099" cy="135806"/>
              </a:xfrm>
            </p:grpSpPr>
            <p:sp>
              <p:nvSpPr>
                <p:cNvPr id="57" name="Freeform 57"/>
                <p:cNvSpPr/>
                <p:nvPr/>
              </p:nvSpPr>
              <p:spPr>
                <a:xfrm>
                  <a:off x="3355181" y="5910175"/>
                  <a:ext cx="185738" cy="1215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5738" h="121532">
                      <a:moveTo>
                        <a:pt x="185738" y="92957"/>
                      </a:moveTo>
                      <a:lnTo>
                        <a:pt x="185738" y="114388"/>
                      </a:lnTo>
                      <a:cubicBezTo>
                        <a:pt x="185738" y="118333"/>
                        <a:pt x="182539" y="121532"/>
                        <a:pt x="178594" y="121532"/>
                      </a:cubicBezTo>
                      <a:lnTo>
                        <a:pt x="7144" y="121532"/>
                      </a:lnTo>
                      <a:cubicBezTo>
                        <a:pt x="3198" y="121532"/>
                        <a:pt x="0" y="118333"/>
                        <a:pt x="0" y="114388"/>
                      </a:cubicBezTo>
                      <a:lnTo>
                        <a:pt x="0" y="93966"/>
                      </a:lnTo>
                      <a:cubicBezTo>
                        <a:pt x="0" y="42638"/>
                        <a:pt x="41211" y="266"/>
                        <a:pt x="92538" y="88"/>
                      </a:cubicBezTo>
                      <a:cubicBezTo>
                        <a:pt x="117226" y="0"/>
                        <a:pt x="140932" y="9746"/>
                        <a:pt x="158420" y="27171"/>
                      </a:cubicBezTo>
                      <a:cubicBezTo>
                        <a:pt x="175908" y="44597"/>
                        <a:pt x="185738" y="68269"/>
                        <a:pt x="185738" y="92957"/>
                      </a:cubicBez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58" name="Freeform 58"/>
                <p:cNvSpPr/>
                <p:nvPr/>
              </p:nvSpPr>
              <p:spPr>
                <a:xfrm>
                  <a:off x="3348038" y="5903044"/>
                  <a:ext cx="200099" cy="13580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99" h="135806">
                      <a:moveTo>
                        <a:pt x="170611" y="29248"/>
                      </a:moveTo>
                      <a:cubicBezTo>
                        <a:pt x="151907" y="10502"/>
                        <a:pt x="126493" y="0"/>
                        <a:pt x="100012" y="74"/>
                      </a:cubicBezTo>
                      <a:lnTo>
                        <a:pt x="99655" y="74"/>
                      </a:lnTo>
                      <a:cubicBezTo>
                        <a:pt x="44711" y="262"/>
                        <a:pt x="0" y="45616"/>
                        <a:pt x="0" y="101096"/>
                      </a:cubicBezTo>
                      <a:lnTo>
                        <a:pt x="0" y="121518"/>
                      </a:lnTo>
                      <a:cubicBezTo>
                        <a:pt x="0" y="129409"/>
                        <a:pt x="6397" y="135806"/>
                        <a:pt x="14288" y="135806"/>
                      </a:cubicBezTo>
                      <a:lnTo>
                        <a:pt x="185738" y="135806"/>
                      </a:lnTo>
                      <a:cubicBezTo>
                        <a:pt x="193628" y="135806"/>
                        <a:pt x="200025" y="129409"/>
                        <a:pt x="200025" y="121518"/>
                      </a:cubicBezTo>
                      <a:lnTo>
                        <a:pt x="200025" y="100087"/>
                      </a:lnTo>
                      <a:cubicBezTo>
                        <a:pt x="200099" y="73488"/>
                        <a:pt x="189504" y="47971"/>
                        <a:pt x="170611" y="29248"/>
                      </a:cubicBezTo>
                      <a:close/>
                      <a:moveTo>
                        <a:pt x="185738" y="121518"/>
                      </a:moveTo>
                      <a:lnTo>
                        <a:pt x="92610" y="121518"/>
                      </a:lnTo>
                      <a:lnTo>
                        <a:pt x="141509" y="54278"/>
                      </a:lnTo>
                      <a:cubicBezTo>
                        <a:pt x="143832" y="51087"/>
                        <a:pt x="143128" y="46617"/>
                        <a:pt x="139937" y="44294"/>
                      </a:cubicBezTo>
                      <a:cubicBezTo>
                        <a:pt x="136746" y="41971"/>
                        <a:pt x="132277" y="42675"/>
                        <a:pt x="129954" y="45866"/>
                      </a:cubicBezTo>
                      <a:lnTo>
                        <a:pt x="74938" y="121518"/>
                      </a:lnTo>
                      <a:lnTo>
                        <a:pt x="14288" y="121518"/>
                      </a:lnTo>
                      <a:lnTo>
                        <a:pt x="14288" y="101096"/>
                      </a:lnTo>
                      <a:cubicBezTo>
                        <a:pt x="14288" y="98346"/>
                        <a:pt x="14421" y="95631"/>
                        <a:pt x="14671" y="92943"/>
                      </a:cubicBezTo>
                      <a:lnTo>
                        <a:pt x="35719" y="92943"/>
                      </a:lnTo>
                      <a:cubicBezTo>
                        <a:pt x="39664" y="92943"/>
                        <a:pt x="42862" y="89745"/>
                        <a:pt x="42862" y="85799"/>
                      </a:cubicBezTo>
                      <a:cubicBezTo>
                        <a:pt x="42862" y="81854"/>
                        <a:pt x="39664" y="78656"/>
                        <a:pt x="35719" y="78656"/>
                      </a:cubicBezTo>
                      <a:lnTo>
                        <a:pt x="17208" y="78656"/>
                      </a:lnTo>
                      <a:cubicBezTo>
                        <a:pt x="26423" y="43955"/>
                        <a:pt x="56498" y="17719"/>
                        <a:pt x="92869" y="14666"/>
                      </a:cubicBezTo>
                      <a:lnTo>
                        <a:pt x="92869" y="35793"/>
                      </a:lnTo>
                      <a:cubicBezTo>
                        <a:pt x="92869" y="39739"/>
                        <a:pt x="96067" y="42937"/>
                        <a:pt x="100012" y="42937"/>
                      </a:cubicBezTo>
                      <a:cubicBezTo>
                        <a:pt x="103958" y="42937"/>
                        <a:pt x="107156" y="39739"/>
                        <a:pt x="107156" y="35793"/>
                      </a:cubicBezTo>
                      <a:lnTo>
                        <a:pt x="107156" y="14657"/>
                      </a:lnTo>
                      <a:cubicBezTo>
                        <a:pt x="143478" y="17713"/>
                        <a:pt x="173910" y="43373"/>
                        <a:pt x="183059" y="78656"/>
                      </a:cubicBezTo>
                      <a:lnTo>
                        <a:pt x="164306" y="78656"/>
                      </a:lnTo>
                      <a:cubicBezTo>
                        <a:pt x="160361" y="78656"/>
                        <a:pt x="157162" y="81854"/>
                        <a:pt x="157162" y="85799"/>
                      </a:cubicBezTo>
                      <a:cubicBezTo>
                        <a:pt x="157162" y="89745"/>
                        <a:pt x="160361" y="92943"/>
                        <a:pt x="164306" y="92943"/>
                      </a:cubicBezTo>
                      <a:lnTo>
                        <a:pt x="185443" y="92943"/>
                      </a:lnTo>
                      <a:cubicBezTo>
                        <a:pt x="185630" y="95310"/>
                        <a:pt x="185738" y="97685"/>
                        <a:pt x="185738" y="100087"/>
                      </a:cubicBez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60" name="TextBox 60"/>
              <p:cNvSpPr txBox="1"/>
              <p:nvPr/>
            </p:nvSpPr>
            <p:spPr>
              <a:xfrm>
                <a:off x="3633216" y="5868352"/>
                <a:ext cx="29337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指标</a:t>
                </a:r>
              </a:p>
            </p:txBody>
          </p:sp>
          <p:sp>
            <p:nvSpPr>
              <p:cNvPr id="61" name="TextBox 61"/>
              <p:cNvSpPr txBox="1"/>
              <p:nvPr/>
            </p:nvSpPr>
            <p:spPr>
              <a:xfrm>
                <a:off x="3633788" y="6075045"/>
                <a:ext cx="1770640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metrics-server + Prometheus</a:t>
                </a:r>
              </a:p>
            </p:txBody>
          </p:sp>
        </p:grpSp>
        <p:grpSp>
          <p:nvGrpSpPr>
            <p:cNvPr id="68" name="Group 68"/>
            <p:cNvGrpSpPr/>
            <p:nvPr/>
          </p:nvGrpSpPr>
          <p:grpSpPr>
            <a:xfrm>
              <a:off x="6116489" y="5868352"/>
              <a:ext cx="3289013" cy="382905"/>
              <a:chOff x="6116489" y="5868352"/>
              <a:chExt cx="3289013" cy="382905"/>
            </a:xfrm>
          </p:grpSpPr>
          <p:grpSp>
            <p:nvGrpSpPr>
              <p:cNvPr id="65" name="Group 65"/>
              <p:cNvGrpSpPr/>
              <p:nvPr/>
            </p:nvGrpSpPr>
            <p:grpSpPr>
              <a:xfrm>
                <a:off x="6116489" y="5881364"/>
                <a:ext cx="187671" cy="200672"/>
                <a:chOff x="6116489" y="5881364"/>
                <a:chExt cx="187671" cy="200672"/>
              </a:xfrm>
            </p:grpSpPr>
            <p:sp>
              <p:nvSpPr>
                <p:cNvPr id="63" name="Freeform 63"/>
                <p:cNvSpPr/>
                <p:nvPr/>
              </p:nvSpPr>
              <p:spPr>
                <a:xfrm>
                  <a:off x="6124575" y="5888831"/>
                  <a:ext cx="171450" cy="1000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1450" h="100012">
                      <a:moveTo>
                        <a:pt x="171450" y="50006"/>
                      </a:moveTo>
                      <a:lnTo>
                        <a:pt x="85725" y="100012"/>
                      </a:lnTo>
                      <a:lnTo>
                        <a:pt x="0" y="50006"/>
                      </a:lnTo>
                      <a:lnTo>
                        <a:pt x="85725" y="0"/>
                      </a:lnTo>
                      <a:close/>
                    </a:path>
                  </a:pathLst>
                </a:custGeom>
                <a:solidFill>
                  <a:srgbClr val="38BDF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64" name="Freeform 64"/>
                <p:cNvSpPr/>
                <p:nvPr/>
              </p:nvSpPr>
              <p:spPr>
                <a:xfrm>
                  <a:off x="6116489" y="5881364"/>
                  <a:ext cx="187671" cy="2006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87671" h="200672">
                      <a:moveTo>
                        <a:pt x="185707" y="139627"/>
                      </a:moveTo>
                      <a:cubicBezTo>
                        <a:pt x="187671" y="143036"/>
                        <a:pt x="186509" y="147391"/>
                        <a:pt x="183108" y="149369"/>
                      </a:cubicBezTo>
                      <a:lnTo>
                        <a:pt x="97383" y="199375"/>
                      </a:lnTo>
                      <a:cubicBezTo>
                        <a:pt x="95159" y="200672"/>
                        <a:pt x="92409" y="200672"/>
                        <a:pt x="90186" y="199375"/>
                      </a:cubicBezTo>
                      <a:lnTo>
                        <a:pt x="4461" y="149369"/>
                      </a:lnTo>
                      <a:cubicBezTo>
                        <a:pt x="1110" y="147356"/>
                        <a:pt x="0" y="143023"/>
                        <a:pt x="1969" y="139647"/>
                      </a:cubicBezTo>
                      <a:cubicBezTo>
                        <a:pt x="3939" y="136270"/>
                        <a:pt x="8256" y="135103"/>
                        <a:pt x="11658" y="137028"/>
                      </a:cubicBezTo>
                      <a:lnTo>
                        <a:pt x="93811" y="184936"/>
                      </a:lnTo>
                      <a:lnTo>
                        <a:pt x="175964" y="137028"/>
                      </a:lnTo>
                      <a:cubicBezTo>
                        <a:pt x="179373" y="135064"/>
                        <a:pt x="183729" y="136225"/>
                        <a:pt x="185707" y="139627"/>
                      </a:cubicBezTo>
                      <a:close/>
                      <a:moveTo>
                        <a:pt x="175964" y="94166"/>
                      </a:moveTo>
                      <a:lnTo>
                        <a:pt x="93811" y="142073"/>
                      </a:lnTo>
                      <a:lnTo>
                        <a:pt x="11658" y="94166"/>
                      </a:lnTo>
                      <a:cubicBezTo>
                        <a:pt x="8282" y="92485"/>
                        <a:pt x="4181" y="93718"/>
                        <a:pt x="2291" y="96982"/>
                      </a:cubicBezTo>
                      <a:cubicBezTo>
                        <a:pt x="402" y="100246"/>
                        <a:pt x="1375" y="104416"/>
                        <a:pt x="4514" y="106506"/>
                      </a:cubicBezTo>
                      <a:lnTo>
                        <a:pt x="90239" y="156513"/>
                      </a:lnTo>
                      <a:cubicBezTo>
                        <a:pt x="92463" y="157809"/>
                        <a:pt x="95213" y="157809"/>
                        <a:pt x="97437" y="156513"/>
                      </a:cubicBezTo>
                      <a:lnTo>
                        <a:pt x="183162" y="106506"/>
                      </a:lnTo>
                      <a:cubicBezTo>
                        <a:pt x="185402" y="105239"/>
                        <a:pt x="186788" y="102863"/>
                        <a:pt x="186788" y="100289"/>
                      </a:cubicBezTo>
                      <a:cubicBezTo>
                        <a:pt x="186787" y="97714"/>
                        <a:pt x="185402" y="95339"/>
                        <a:pt x="183161" y="94071"/>
                      </a:cubicBezTo>
                      <a:cubicBezTo>
                        <a:pt x="180921" y="92803"/>
                        <a:pt x="178171" y="92840"/>
                        <a:pt x="175964" y="94166"/>
                      </a:cubicBezTo>
                      <a:close/>
                      <a:moveTo>
                        <a:pt x="942" y="57473"/>
                      </a:moveTo>
                      <a:cubicBezTo>
                        <a:pt x="948" y="54927"/>
                        <a:pt x="2309" y="52576"/>
                        <a:pt x="4514" y="51303"/>
                      </a:cubicBezTo>
                      <a:lnTo>
                        <a:pt x="90239" y="1297"/>
                      </a:lnTo>
                      <a:cubicBezTo>
                        <a:pt x="92463" y="0"/>
                        <a:pt x="95213" y="0"/>
                        <a:pt x="97437" y="1297"/>
                      </a:cubicBezTo>
                      <a:lnTo>
                        <a:pt x="183162" y="51303"/>
                      </a:lnTo>
                      <a:cubicBezTo>
                        <a:pt x="185356" y="52583"/>
                        <a:pt x="186705" y="54933"/>
                        <a:pt x="186705" y="57473"/>
                      </a:cubicBezTo>
                      <a:cubicBezTo>
                        <a:pt x="186705" y="60014"/>
                        <a:pt x="185356" y="62364"/>
                        <a:pt x="183162" y="63644"/>
                      </a:cubicBezTo>
                      <a:lnTo>
                        <a:pt x="97437" y="113650"/>
                      </a:lnTo>
                      <a:cubicBezTo>
                        <a:pt x="95213" y="114947"/>
                        <a:pt x="92463" y="114947"/>
                        <a:pt x="90239" y="113650"/>
                      </a:cubicBezTo>
                      <a:lnTo>
                        <a:pt x="4514" y="63644"/>
                      </a:lnTo>
                      <a:cubicBezTo>
                        <a:pt x="2309" y="62371"/>
                        <a:pt x="948" y="60020"/>
                        <a:pt x="942" y="57473"/>
                      </a:cubicBezTo>
                      <a:close/>
                      <a:moveTo>
                        <a:pt x="22266" y="57473"/>
                      </a:moveTo>
                      <a:lnTo>
                        <a:pt x="93811" y="99211"/>
                      </a:lnTo>
                      <a:lnTo>
                        <a:pt x="165356" y="57473"/>
                      </a:lnTo>
                      <a:lnTo>
                        <a:pt x="93811" y="15736"/>
                      </a:lnTo>
                      <a:close/>
                    </a:path>
                  </a:pathLst>
                </a:custGeom>
                <a:solidFill>
                  <a:srgbClr val="38BDF8"/>
                </a:solidFill>
                <a:ln>
                  <a:noFill/>
                </a:ln>
              </p:spPr>
            </p:sp>
          </p:grpSp>
          <p:sp>
            <p:nvSpPr>
              <p:cNvPr id="66" name="TextBox 66"/>
              <p:cNvSpPr txBox="1"/>
              <p:nvPr/>
            </p:nvSpPr>
            <p:spPr>
              <a:xfrm>
                <a:off x="6395466" y="5868352"/>
                <a:ext cx="293370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日志</a:t>
                </a:r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6396038" y="6075045"/>
                <a:ext cx="3009464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8FA0B8"/>
                    </a:solidFill>
                    <a:latin typeface="Consolas"/>
                    <a:ea typeface="Microsoft YaHei"/>
                    <a:cs typeface="Consolas"/>
                  </a:rPr>
                  <a:t>Fluent Bit / Fluentd → Loki · Elasticsearch · 云日志</a:t>
                </a:r>
              </a:p>
            </p:txBody>
          </p:sp>
        </p:grpSp>
        <p:grpSp>
          <p:nvGrpSpPr>
            <p:cNvPr id="74" name="Group 74"/>
            <p:cNvGrpSpPr/>
            <p:nvPr/>
          </p:nvGrpSpPr>
          <p:grpSpPr>
            <a:xfrm>
              <a:off x="9531938" y="5868352"/>
              <a:ext cx="1329610" cy="382905"/>
              <a:chOff x="9531938" y="5868352"/>
              <a:chExt cx="1329610" cy="382905"/>
            </a:xfrm>
          </p:grpSpPr>
          <p:grpSp>
            <p:nvGrpSpPr>
              <p:cNvPr id="71" name="Group 71"/>
              <p:cNvGrpSpPr/>
              <p:nvPr/>
            </p:nvGrpSpPr>
            <p:grpSpPr>
              <a:xfrm>
                <a:off x="9531938" y="5910262"/>
                <a:ext cx="214723" cy="142875"/>
                <a:chOff x="9531938" y="5910262"/>
                <a:chExt cx="214723" cy="142875"/>
              </a:xfrm>
            </p:grpSpPr>
            <p:sp>
              <p:nvSpPr>
                <p:cNvPr id="69" name="Freeform 69"/>
                <p:cNvSpPr/>
                <p:nvPr/>
              </p:nvSpPr>
              <p:spPr>
                <a:xfrm>
                  <a:off x="9539288" y="5917406"/>
                  <a:ext cx="200025" cy="12858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0025" h="128588">
                      <a:moveTo>
                        <a:pt x="100012" y="0"/>
                      </a:moveTo>
                      <a:cubicBezTo>
                        <a:pt x="28575" y="0"/>
                        <a:pt x="0" y="64294"/>
                        <a:pt x="0" y="64294"/>
                      </a:cubicBezTo>
                      <a:cubicBezTo>
                        <a:pt x="0" y="64294"/>
                        <a:pt x="28575" y="128588"/>
                        <a:pt x="100012" y="128588"/>
                      </a:cubicBezTo>
                      <a:cubicBezTo>
                        <a:pt x="171450" y="128588"/>
                        <a:pt x="200025" y="64294"/>
                        <a:pt x="200025" y="64294"/>
                      </a:cubicBezTo>
                      <a:cubicBezTo>
                        <a:pt x="200025" y="64294"/>
                        <a:pt x="171450" y="0"/>
                        <a:pt x="100012" y="0"/>
                      </a:cubicBezTo>
                      <a:close/>
                      <a:moveTo>
                        <a:pt x="100012" y="100012"/>
                      </a:moveTo>
                      <a:cubicBezTo>
                        <a:pt x="80286" y="100012"/>
                        <a:pt x="64294" y="84021"/>
                        <a:pt x="64294" y="64294"/>
                      </a:cubicBezTo>
                      <a:cubicBezTo>
                        <a:pt x="64294" y="44567"/>
                        <a:pt x="80286" y="28575"/>
                        <a:pt x="100012" y="28575"/>
                      </a:cubicBezTo>
                      <a:cubicBezTo>
                        <a:pt x="119739" y="28575"/>
                        <a:pt x="135731" y="44567"/>
                        <a:pt x="135731" y="64294"/>
                      </a:cubicBezTo>
                      <a:cubicBezTo>
                        <a:pt x="135731" y="84021"/>
                        <a:pt x="119739" y="100012"/>
                        <a:pt x="100012" y="100012"/>
                      </a:cubicBezTo>
                      <a:close/>
                    </a:path>
                  </a:pathLst>
                </a:custGeom>
                <a:solidFill>
                  <a:srgbClr val="8FA0B8">
                    <a:alpha val="20000"/>
                  </a:srgbClr>
                </a:solidFill>
                <a:ln>
                  <a:noFill/>
                </a:ln>
              </p:spPr>
            </p:sp>
            <p:sp>
              <p:nvSpPr>
                <p:cNvPr id="70" name="Freeform 70"/>
                <p:cNvSpPr/>
                <p:nvPr/>
              </p:nvSpPr>
              <p:spPr>
                <a:xfrm>
                  <a:off x="9531938" y="5910262"/>
                  <a:ext cx="214723" cy="1428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4723" h="142875">
                      <a:moveTo>
                        <a:pt x="213902" y="68544"/>
                      </a:moveTo>
                      <a:cubicBezTo>
                        <a:pt x="213589" y="67839"/>
                        <a:pt x="206026" y="51060"/>
                        <a:pt x="189211" y="34245"/>
                      </a:cubicBezTo>
                      <a:cubicBezTo>
                        <a:pt x="166806" y="11841"/>
                        <a:pt x="138508" y="0"/>
                        <a:pt x="107362" y="0"/>
                      </a:cubicBezTo>
                      <a:cubicBezTo>
                        <a:pt x="76215" y="0"/>
                        <a:pt x="47917" y="11841"/>
                        <a:pt x="25512" y="34245"/>
                      </a:cubicBezTo>
                      <a:cubicBezTo>
                        <a:pt x="8697" y="51060"/>
                        <a:pt x="1098" y="67866"/>
                        <a:pt x="821" y="68544"/>
                      </a:cubicBezTo>
                      <a:cubicBezTo>
                        <a:pt x="0" y="70392"/>
                        <a:pt x="0" y="72501"/>
                        <a:pt x="821" y="74349"/>
                      </a:cubicBezTo>
                      <a:cubicBezTo>
                        <a:pt x="1134" y="75054"/>
                        <a:pt x="8697" y="91824"/>
                        <a:pt x="25512" y="108639"/>
                      </a:cubicBezTo>
                      <a:cubicBezTo>
                        <a:pt x="47917" y="131034"/>
                        <a:pt x="76215" y="142875"/>
                        <a:pt x="107362" y="142875"/>
                      </a:cubicBezTo>
                      <a:cubicBezTo>
                        <a:pt x="138508" y="142875"/>
                        <a:pt x="166806" y="131034"/>
                        <a:pt x="189211" y="108639"/>
                      </a:cubicBezTo>
                      <a:cubicBezTo>
                        <a:pt x="206026" y="91824"/>
                        <a:pt x="213589" y="75054"/>
                        <a:pt x="213902" y="74349"/>
                      </a:cubicBezTo>
                      <a:cubicBezTo>
                        <a:pt x="214723" y="72501"/>
                        <a:pt x="214723" y="70392"/>
                        <a:pt x="213902" y="68544"/>
                      </a:cubicBezTo>
                      <a:close/>
                      <a:moveTo>
                        <a:pt x="107362" y="128588"/>
                      </a:moveTo>
                      <a:cubicBezTo>
                        <a:pt x="79876" y="128588"/>
                        <a:pt x="55864" y="118595"/>
                        <a:pt x="35987" y="98896"/>
                      </a:cubicBezTo>
                      <a:cubicBezTo>
                        <a:pt x="27831" y="90785"/>
                        <a:pt x="20892" y="81537"/>
                        <a:pt x="15386" y="71438"/>
                      </a:cubicBezTo>
                      <a:cubicBezTo>
                        <a:pt x="20890" y="61337"/>
                        <a:pt x="27829" y="52088"/>
                        <a:pt x="35987" y="43979"/>
                      </a:cubicBezTo>
                      <a:cubicBezTo>
                        <a:pt x="55864" y="24280"/>
                        <a:pt x="79876" y="14288"/>
                        <a:pt x="107362" y="14288"/>
                      </a:cubicBezTo>
                      <a:cubicBezTo>
                        <a:pt x="134847" y="14288"/>
                        <a:pt x="158859" y="24280"/>
                        <a:pt x="178737" y="43979"/>
                      </a:cubicBezTo>
                      <a:cubicBezTo>
                        <a:pt x="186908" y="52087"/>
                        <a:pt x="193862" y="61336"/>
                        <a:pt x="199382" y="71438"/>
                      </a:cubicBezTo>
                      <a:cubicBezTo>
                        <a:pt x="192944" y="83457"/>
                        <a:pt x="164895" y="128588"/>
                        <a:pt x="107362" y="128588"/>
                      </a:cubicBezTo>
                      <a:close/>
                      <a:moveTo>
                        <a:pt x="107362" y="28575"/>
                      </a:moveTo>
                      <a:cubicBezTo>
                        <a:pt x="83689" y="28575"/>
                        <a:pt x="64499" y="47765"/>
                        <a:pt x="64499" y="71438"/>
                      </a:cubicBezTo>
                      <a:cubicBezTo>
                        <a:pt x="64499" y="95110"/>
                        <a:pt x="83689" y="114300"/>
                        <a:pt x="107362" y="114300"/>
                      </a:cubicBezTo>
                      <a:cubicBezTo>
                        <a:pt x="131034" y="114300"/>
                        <a:pt x="150224" y="95110"/>
                        <a:pt x="150224" y="71438"/>
                      </a:cubicBezTo>
                      <a:cubicBezTo>
                        <a:pt x="150199" y="47775"/>
                        <a:pt x="131024" y="28600"/>
                        <a:pt x="107362" y="28575"/>
                      </a:cubicBezTo>
                      <a:close/>
                      <a:moveTo>
                        <a:pt x="107362" y="100012"/>
                      </a:moveTo>
                      <a:cubicBezTo>
                        <a:pt x="91580" y="100012"/>
                        <a:pt x="78787" y="87219"/>
                        <a:pt x="78787" y="71438"/>
                      </a:cubicBezTo>
                      <a:cubicBezTo>
                        <a:pt x="78787" y="55656"/>
                        <a:pt x="91580" y="42862"/>
                        <a:pt x="107362" y="42862"/>
                      </a:cubicBezTo>
                      <a:cubicBezTo>
                        <a:pt x="123143" y="42862"/>
                        <a:pt x="135937" y="55656"/>
                        <a:pt x="135937" y="71438"/>
                      </a:cubicBezTo>
                      <a:cubicBezTo>
                        <a:pt x="135937" y="87219"/>
                        <a:pt x="123143" y="100012"/>
                        <a:pt x="107362" y="100012"/>
                      </a:cubicBezTo>
                      <a:close/>
                    </a:path>
                  </a:pathLst>
                </a:custGeom>
                <a:solidFill>
                  <a:srgbClr val="8FA0B8"/>
                </a:solidFill>
                <a:ln>
                  <a:noFill/>
                </a:ln>
              </p:spPr>
            </p:sp>
          </p:grpSp>
          <p:sp>
            <p:nvSpPr>
              <p:cNvPr id="72" name="TextBox 72"/>
              <p:cNvSpPr txBox="1"/>
              <p:nvPr/>
            </p:nvSpPr>
            <p:spPr>
              <a:xfrm>
                <a:off x="9824466" y="5868352"/>
                <a:ext cx="1037082" cy="20535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10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 xml:space="preserve">Dashboard </a:t>
                </a:r>
                <a:r>
                  <a:rPr lang="zh-CN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可选</a:t>
                </a:r>
              </a:p>
            </p:txBody>
          </p:sp>
          <p:sp>
            <p:nvSpPr>
              <p:cNvPr id="73" name="TextBox 73"/>
              <p:cNvSpPr txBox="1"/>
              <p:nvPr/>
            </p:nvSpPr>
            <p:spPr>
              <a:xfrm>
                <a:off x="9825038" y="6075045"/>
                <a:ext cx="385343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900" dirty="0">
                    <a:solidFill>
                      <a:srgbClr val="8FA0B8"/>
                    </a:solidFill>
                    <a:latin typeface="Microsoft YaHei"/>
                    <a:ea typeface="Microsoft YaHei"/>
                    <a:cs typeface="Microsoft YaHei"/>
                  </a:rPr>
                  <a:t>Web UI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2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20"/>
                            </p:stCondLst>
                            <p:childTnLst>
                              <p:par>
                                <p:cTn xmlns:p="http://schemas.openxmlformats.org/presentationml/2006/main" id="13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2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60"/>
                            </p:stCondLst>
                            <p:childTnLst>
                              <p:par>
                                <p:cTn xmlns:p="http://schemas.openxmlformats.org/presentationml/2006/main" id="17" presetID="10" presetClass="entr" presetSubtype="0" fill="hold" grpId="0" nodeType="afterEffect">
                                  <p:stCondLst>
                                    <p:cond delay="8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8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grpSp>
        <p:nvGrpSpPr>
          <p:cNvPr id="5" name="Group 5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3" name="TextBox 3"/>
            <p:cNvSpPr txBox="1"/>
            <p:nvPr/>
          </p:nvSpPr>
          <p:spPr>
            <a:xfrm>
              <a:off x="566738" y="455295"/>
              <a:ext cx="1795348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11 · COMMUNICATION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12 / 13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57784" y="870585"/>
            <a:ext cx="6532314" cy="528066"/>
            <a:chOff x="557784" y="870585"/>
            <a:chExt cx="6532314" cy="528066"/>
          </a:xfrm>
        </p:grpSpPr>
        <p:sp>
          <p:nvSpPr>
            <p:cNvPr id="6" name="TextBox 6"/>
            <p:cNvSpPr txBox="1"/>
            <p:nvPr/>
          </p:nvSpPr>
          <p:spPr>
            <a:xfrm>
              <a:off x="557784" y="870585"/>
              <a:ext cx="6532314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通信总览：每一条线都经过 API server</a:t>
              </a:r>
            </a:p>
          </p:txBody>
        </p:sp>
      </p:grpSp>
      <p:grpSp>
        <p:nvGrpSpPr>
          <p:cNvPr id="65" name="Group 65"/>
          <p:cNvGrpSpPr/>
          <p:nvPr/>
        </p:nvGrpSpPr>
        <p:grpSpPr>
          <a:xfrm>
            <a:off x="762000" y="1524000"/>
            <a:ext cx="10287000" cy="3886200"/>
            <a:chOff x="762000" y="1524000"/>
            <a:chExt cx="10287000" cy="3886200"/>
          </a:xfrm>
        </p:grpSpPr>
        <p:sp>
          <p:nvSpPr>
            <p:cNvPr id="8" name="Rectangle 8"/>
            <p:cNvSpPr/>
            <p:nvPr/>
          </p:nvSpPr>
          <p:spPr>
            <a:xfrm>
              <a:off x="762000" y="1619250"/>
              <a:ext cx="2095500" cy="571500"/>
            </a:xfrm>
            <a:prstGeom prst="roundRect">
              <a:avLst>
                <a:gd name="adj" fmla="val 10000"/>
              </a:avLst>
            </a:prstGeom>
            <a:solidFill>
              <a:srgbClr val="111C30"/>
            </a:solidFill>
            <a:ln w="14288">
              <a:solidFill>
                <a:srgbClr val="243350"/>
              </a:solidFill>
            </a:ln>
          </p:spPr>
        </p:sp>
        <p:grpSp>
          <p:nvGrpSpPr>
            <p:cNvPr id="11" name="Group 11"/>
            <p:cNvGrpSpPr/>
            <p:nvPr/>
          </p:nvGrpSpPr>
          <p:grpSpPr>
            <a:xfrm>
              <a:off x="946758" y="1829016"/>
              <a:ext cx="201005" cy="151968"/>
              <a:chOff x="946758" y="1829016"/>
              <a:chExt cx="201005" cy="151968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956072" y="1838325"/>
                <a:ext cx="183356" cy="133350"/>
              </a:xfrm>
              <a:custGeom>
                <a:avLst/>
                <a:gdLst/>
                <a:ahLst/>
                <a:cxnLst/>
                <a:rect l="l" t="t" r="r" b="b"/>
                <a:pathLst>
                  <a:path w="183356" h="133350">
                    <a:moveTo>
                      <a:pt x="183356" y="16669"/>
                    </a:moveTo>
                    <a:lnTo>
                      <a:pt x="183356" y="133350"/>
                    </a:lnTo>
                    <a:lnTo>
                      <a:pt x="0" y="133350"/>
                    </a:lnTo>
                    <a:lnTo>
                      <a:pt x="0" y="0"/>
                    </a:lnTo>
                    <a:lnTo>
                      <a:pt x="166688" y="0"/>
                    </a:lnTo>
                    <a:cubicBezTo>
                      <a:pt x="175893" y="0"/>
                      <a:pt x="183356" y="7463"/>
                      <a:pt x="183356" y="16669"/>
                    </a:cubicBezTo>
                    <a:close/>
                  </a:path>
                </a:pathLst>
              </a:custGeom>
              <a:solidFill>
                <a:srgbClr val="C7D2E3">
                  <a:alpha val="20000"/>
                </a:srgbClr>
              </a:solidFill>
              <a:ln>
                <a:noFill/>
              </a:ln>
            </p:spPr>
          </p:sp>
          <p:sp>
            <p:nvSpPr>
              <p:cNvPr id="10" name="Freeform 10"/>
              <p:cNvSpPr/>
              <p:nvPr/>
            </p:nvSpPr>
            <p:spPr>
              <a:xfrm>
                <a:off x="946758" y="1829016"/>
                <a:ext cx="201005" cy="151968"/>
              </a:xfrm>
              <a:custGeom>
                <a:avLst/>
                <a:gdLst/>
                <a:ahLst/>
                <a:cxnLst/>
                <a:rect l="l" t="t" r="r" b="b"/>
                <a:pathLst>
                  <a:path w="201005" h="151968">
                    <a:moveTo>
                      <a:pt x="89855" y="82235"/>
                    </a:moveTo>
                    <a:lnTo>
                      <a:pt x="14846" y="148910"/>
                    </a:lnTo>
                    <a:cubicBezTo>
                      <a:pt x="11394" y="151968"/>
                      <a:pt x="6116" y="151648"/>
                      <a:pt x="3058" y="148196"/>
                    </a:cubicBezTo>
                    <a:cubicBezTo>
                      <a:pt x="0" y="144744"/>
                      <a:pt x="320" y="139466"/>
                      <a:pt x="3772" y="136408"/>
                    </a:cubicBezTo>
                    <a:lnTo>
                      <a:pt x="71822" y="75984"/>
                    </a:lnTo>
                    <a:lnTo>
                      <a:pt x="3782" y="15560"/>
                    </a:lnTo>
                    <a:cubicBezTo>
                      <a:pt x="330" y="12502"/>
                      <a:pt x="10" y="7224"/>
                      <a:pt x="3069" y="3772"/>
                    </a:cubicBezTo>
                    <a:cubicBezTo>
                      <a:pt x="6127" y="320"/>
                      <a:pt x="11404" y="0"/>
                      <a:pt x="14856" y="3058"/>
                    </a:cubicBezTo>
                    <a:lnTo>
                      <a:pt x="89866" y="69733"/>
                    </a:lnTo>
                    <a:cubicBezTo>
                      <a:pt x="91660" y="71315"/>
                      <a:pt x="92688" y="73592"/>
                      <a:pt x="92688" y="75984"/>
                    </a:cubicBezTo>
                    <a:cubicBezTo>
                      <a:pt x="92688" y="78376"/>
                      <a:pt x="91660" y="80653"/>
                      <a:pt x="89866" y="82235"/>
                    </a:cubicBezTo>
                    <a:close/>
                    <a:moveTo>
                      <a:pt x="192670" y="134324"/>
                    </a:moveTo>
                    <a:lnTo>
                      <a:pt x="92658" y="134324"/>
                    </a:lnTo>
                    <a:cubicBezTo>
                      <a:pt x="88055" y="134324"/>
                      <a:pt x="84323" y="138056"/>
                      <a:pt x="84323" y="142659"/>
                    </a:cubicBezTo>
                    <a:cubicBezTo>
                      <a:pt x="84323" y="147262"/>
                      <a:pt x="88055" y="150993"/>
                      <a:pt x="92658" y="150993"/>
                    </a:cubicBezTo>
                    <a:lnTo>
                      <a:pt x="192670" y="150993"/>
                    </a:lnTo>
                    <a:cubicBezTo>
                      <a:pt x="197273" y="150993"/>
                      <a:pt x="201005" y="147262"/>
                      <a:pt x="201005" y="142659"/>
                    </a:cubicBezTo>
                    <a:cubicBezTo>
                      <a:pt x="201005" y="138056"/>
                      <a:pt x="197273" y="134324"/>
                      <a:pt x="192670" y="134324"/>
                    </a:cubicBezTo>
                    <a:close/>
                  </a:path>
                </a:pathLst>
              </a:custGeom>
              <a:solidFill>
                <a:srgbClr val="C7D2E3"/>
              </a:solidFill>
              <a:ln>
                <a:noFill/>
              </a:ln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290066" y="1848802"/>
              <a:ext cx="1212858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1050" b="1" dirty="0">
                  <a:solidFill>
                    <a:srgbClr val="E6EDF7"/>
                  </a:solidFill>
                  <a:latin typeface="Consolas"/>
                  <a:ea typeface="Consolas"/>
                  <a:cs typeface="Consolas"/>
                </a:rPr>
                <a:t>kubectl / clients</a:t>
              </a:r>
            </a:p>
          </p:txBody>
        </p:sp>
        <p:sp>
          <p:nvSpPr>
            <p:cNvPr id="13" name="Line 13"/>
            <p:cNvSpPr/>
            <p:nvPr/>
          </p:nvSpPr>
          <p:spPr>
            <a:xfrm>
              <a:off x="2876550" y="1905000"/>
              <a:ext cx="1962150" cy="1"/>
            </a:xfrm>
            <a:prstGeom prst="line">
              <a:avLst/>
            </a:prstGeom>
            <a:noFill/>
            <a:ln w="14288">
              <a:solidFill>
                <a:srgbClr val="38BDF8"/>
              </a:solidFill>
              <a:tailEnd type="triangle" w="med" len="med"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692487" y="1739741"/>
              <a:ext cx="330276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HTTPS</a:t>
              </a:r>
            </a:p>
          </p:txBody>
        </p:sp>
        <p:sp>
          <p:nvSpPr>
            <p:cNvPr id="15" name="Rectangle 15"/>
            <p:cNvSpPr/>
            <p:nvPr/>
          </p:nvSpPr>
          <p:spPr>
            <a:xfrm>
              <a:off x="4953000" y="1524000"/>
              <a:ext cx="2286000" cy="762000"/>
            </a:xfrm>
            <a:prstGeom prst="roundRect">
              <a:avLst>
                <a:gd name="adj" fmla="val 7500"/>
              </a:avLst>
            </a:prstGeom>
            <a:solidFill>
              <a:srgbClr val="0F2A44"/>
            </a:solidFill>
            <a:ln w="19050">
              <a:solidFill>
                <a:srgbClr val="38BDF8"/>
              </a:solidFill>
            </a:ln>
            <a:effectLst>
              <a:glow rad="76200">
                <a:srgbClr val="38BDF8">
                  <a:alpha val="55000"/>
                </a:srgbClr>
              </a:glow>
            </a:effectLst>
          </p:spPr>
        </p:sp>
        <p:sp>
          <p:nvSpPr>
            <p:cNvPr id="16" name="TextBox 16"/>
            <p:cNvSpPr txBox="1"/>
            <p:nvPr/>
          </p:nvSpPr>
          <p:spPr>
            <a:xfrm>
              <a:off x="5378323" y="1721168"/>
              <a:ext cx="1435354" cy="264033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350" b="1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kube-apiserver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5415782" y="1998345"/>
              <a:ext cx="136043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00" dirty="0">
                  <a:solidFill>
                    <a:srgbClr val="C7D2E3"/>
                  </a:solidFill>
                  <a:latin typeface="Microsoft YaHei"/>
                  <a:ea typeface="Microsoft YaHei"/>
                  <a:cs typeface="Microsoft YaHei"/>
                </a:rPr>
                <a:t>脊柱 · 唯一的状态出入口</a:t>
              </a:r>
            </a:p>
          </p:txBody>
        </p:sp>
        <p:sp>
          <p:nvSpPr>
            <p:cNvPr id="18" name="Line 18"/>
            <p:cNvSpPr/>
            <p:nvPr/>
          </p:nvSpPr>
          <p:spPr>
            <a:xfrm>
              <a:off x="7353300" y="1905000"/>
              <a:ext cx="2438400" cy="1"/>
            </a:xfrm>
            <a:prstGeom prst="line">
              <a:avLst/>
            </a:prstGeom>
            <a:noFill/>
            <a:ln w="14288">
              <a:solidFill>
                <a:srgbClr val="A78BFA"/>
              </a:solidFill>
              <a:headEnd type="triangle" w="med" len="med"/>
              <a:tailEnd type="triangle" w="med" len="med"/>
            </a:ln>
          </p:spPr>
        </p:sp>
        <p:sp>
          <p:nvSpPr>
            <p:cNvPr id="19" name="TextBox 19"/>
            <p:cNvSpPr txBox="1"/>
            <p:nvPr/>
          </p:nvSpPr>
          <p:spPr>
            <a:xfrm>
              <a:off x="8441155" y="1739741"/>
              <a:ext cx="26268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820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gRPC</a:t>
              </a:r>
            </a:p>
          </p:txBody>
        </p:sp>
        <p:sp>
          <p:nvSpPr>
            <p:cNvPr id="20" name="Freeform 20"/>
            <p:cNvSpPr/>
            <p:nvPr/>
          </p:nvSpPr>
          <p:spPr>
            <a:xfrm>
              <a:off x="9906000" y="1524000"/>
              <a:ext cx="1047750" cy="952500"/>
            </a:xfrm>
            <a:prstGeom prst="can">
              <a:avLst/>
            </a:prstGeom>
            <a:solidFill>
              <a:srgbClr val="1E1B3A"/>
            </a:solidFill>
            <a:ln w="14288">
              <a:solidFill>
                <a:srgbClr val="A78BFA"/>
              </a:solidFill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10261281" y="1963102"/>
              <a:ext cx="337189" cy="20535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A78BFA"/>
                  </a:solidFill>
                  <a:latin typeface="Consolas"/>
                  <a:ea typeface="Consolas"/>
                  <a:cs typeface="Consolas"/>
                </a:rPr>
                <a:t>etcd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9911806" y="2577941"/>
              <a:ext cx="1036137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82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只有 apiserver 碰它</a:t>
              </a:r>
            </a:p>
          </p:txBody>
        </p:sp>
        <p:sp>
          <p:nvSpPr>
            <p:cNvPr id="23" name="Line 23"/>
            <p:cNvSpPr/>
            <p:nvPr/>
          </p:nvSpPr>
          <p:spPr>
            <a:xfrm>
              <a:off x="6096000" y="2305050"/>
              <a:ext cx="9525" cy="1600200"/>
            </a:xfrm>
            <a:custGeom>
              <a:avLst/>
              <a:gdLst/>
              <a:ahLst/>
              <a:cxnLst/>
              <a:rect l="l" t="t" r="r" b="b"/>
              <a:pathLst>
                <a:path w="9525" h="1600200">
                  <a:moveTo>
                    <a:pt x="0" y="0"/>
                  </a:moveTo>
                  <a:lnTo>
                    <a:pt x="0" y="160020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24" name="Line 24"/>
            <p:cNvSpPr/>
            <p:nvPr/>
          </p:nvSpPr>
          <p:spPr>
            <a:xfrm>
              <a:off x="2000250" y="2686050"/>
              <a:ext cx="7905750" cy="9525"/>
            </a:xfrm>
            <a:custGeom>
              <a:avLst/>
              <a:gdLst/>
              <a:ahLst/>
              <a:cxnLst/>
              <a:rect l="l" t="t" r="r" b="b"/>
              <a:pathLst>
                <a:path w="7905750" h="9525">
                  <a:moveTo>
                    <a:pt x="0" y="0"/>
                  </a:moveTo>
                  <a:lnTo>
                    <a:pt x="7905750" y="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25" name="Line 25"/>
            <p:cNvSpPr/>
            <p:nvPr/>
          </p:nvSpPr>
          <p:spPr>
            <a:xfrm>
              <a:off x="2000250" y="2686050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26" name="Line 26"/>
            <p:cNvSpPr/>
            <p:nvPr/>
          </p:nvSpPr>
          <p:spPr>
            <a:xfrm>
              <a:off x="4572000" y="2686050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27" name="Line 27"/>
            <p:cNvSpPr/>
            <p:nvPr/>
          </p:nvSpPr>
          <p:spPr>
            <a:xfrm>
              <a:off x="9906000" y="2686050"/>
              <a:ext cx="9525" cy="171450"/>
            </a:xfrm>
            <a:custGeom>
              <a:avLst/>
              <a:gdLst/>
              <a:ahLst/>
              <a:cxnLst/>
              <a:rect l="l" t="t" r="r" b="b"/>
              <a:pathLst>
                <a:path w="9525" h="171450">
                  <a:moveTo>
                    <a:pt x="0" y="0"/>
                  </a:moveTo>
                  <a:lnTo>
                    <a:pt x="0" y="17145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28" name="TextBox 28"/>
            <p:cNvSpPr txBox="1"/>
            <p:nvPr/>
          </p:nvSpPr>
          <p:spPr>
            <a:xfrm>
              <a:off x="6243638" y="2482691"/>
              <a:ext cx="826399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watch / report</a:t>
              </a:r>
            </a:p>
          </p:txBody>
        </p:sp>
        <p:grpSp>
          <p:nvGrpSpPr>
            <p:cNvPr id="31" name="Group 31"/>
            <p:cNvGrpSpPr/>
            <p:nvPr/>
          </p:nvGrpSpPr>
          <p:grpSpPr>
            <a:xfrm>
              <a:off x="952500" y="2857500"/>
              <a:ext cx="2095500" cy="533400"/>
              <a:chOff x="952500" y="2857500"/>
              <a:chExt cx="2095500" cy="5334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952500" y="2857500"/>
                <a:ext cx="20955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11C30"/>
              </a:solidFill>
              <a:ln w="9525">
                <a:solidFill>
                  <a:srgbClr val="38BDF8"/>
                </a:solidFill>
              </a:ln>
            </p:spPr>
          </p:sp>
          <p:sp>
            <p:nvSpPr>
              <p:cNvPr id="30" name="TextBox 30"/>
              <p:cNvSpPr txBox="1"/>
              <p:nvPr/>
            </p:nvSpPr>
            <p:spPr>
              <a:xfrm>
                <a:off x="1479295" y="3076099"/>
                <a:ext cx="1041910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kube-scheduler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3429000" y="2857500"/>
              <a:ext cx="2286000" cy="533400"/>
              <a:chOff x="3429000" y="2857500"/>
              <a:chExt cx="2286000" cy="5334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3429000" y="2857500"/>
                <a:ext cx="22860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11C30"/>
              </a:solidFill>
              <a:ln w="9525">
                <a:solidFill>
                  <a:srgbClr val="38BDF8"/>
                </a:solidFill>
              </a:ln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3711661" y="3076099"/>
                <a:ext cx="1720677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kube-controller-manager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8763000" y="2857500"/>
              <a:ext cx="2286000" cy="533400"/>
              <a:chOff x="8763000" y="2857500"/>
              <a:chExt cx="2286000" cy="5334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8763000" y="2857500"/>
                <a:ext cx="2286000" cy="533400"/>
              </a:xfrm>
              <a:prstGeom prst="roundRect">
                <a:avLst>
                  <a:gd name="adj" fmla="val 10714"/>
                </a:avLst>
              </a:prstGeom>
              <a:solidFill>
                <a:srgbClr val="111C30"/>
              </a:solidFill>
              <a:ln w="9525">
                <a:solidFill>
                  <a:srgbClr val="8FA0B8"/>
                </a:solidFill>
                <a:prstDash val="dash"/>
              </a:ln>
            </p:spPr>
          </p:sp>
          <p:sp>
            <p:nvSpPr>
              <p:cNvPr id="36" name="TextBox 36"/>
              <p:cNvSpPr txBox="1"/>
              <p:nvPr/>
            </p:nvSpPr>
            <p:spPr>
              <a:xfrm>
                <a:off x="9024883" y="3076099"/>
                <a:ext cx="176223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C7D2E3"/>
                    </a:solidFill>
                    <a:latin typeface="Consolas"/>
                    <a:ea typeface="Consolas"/>
                    <a:cs typeface="Consolas"/>
                  </a:rPr>
                  <a:t>cloud-controller-manager</a:t>
                </a:r>
              </a:p>
            </p:txBody>
          </p:sp>
        </p:grpSp>
        <p:sp>
          <p:nvSpPr>
            <p:cNvPr id="38" name="Line 38"/>
            <p:cNvSpPr/>
            <p:nvPr/>
          </p:nvSpPr>
          <p:spPr>
            <a:xfrm>
              <a:off x="2381250" y="3905250"/>
              <a:ext cx="7239000" cy="9525"/>
            </a:xfrm>
            <a:custGeom>
              <a:avLst/>
              <a:gdLst/>
              <a:ahLst/>
              <a:cxnLst/>
              <a:rect l="l" t="t" r="r" b="b"/>
              <a:pathLst>
                <a:path w="7239000" h="9525">
                  <a:moveTo>
                    <a:pt x="0" y="0"/>
                  </a:moveTo>
                  <a:lnTo>
                    <a:pt x="7239000" y="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39" name="Line 39"/>
            <p:cNvSpPr/>
            <p:nvPr/>
          </p:nvSpPr>
          <p:spPr>
            <a:xfrm>
              <a:off x="2381250" y="390525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40" name="Line 40"/>
            <p:cNvSpPr/>
            <p:nvPr/>
          </p:nvSpPr>
          <p:spPr>
            <a:xfrm>
              <a:off x="9620250" y="390525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41" name="Line 41"/>
            <p:cNvSpPr/>
            <p:nvPr/>
          </p:nvSpPr>
          <p:spPr>
            <a:xfrm>
              <a:off x="6096000" y="3905250"/>
              <a:ext cx="9525" cy="190500"/>
            </a:xfrm>
            <a:custGeom>
              <a:avLst/>
              <a:gdLst/>
              <a:ahLst/>
              <a:cxnLst/>
              <a:rect l="l" t="t" r="r" b="b"/>
              <a:pathLst>
                <a:path w="9525" h="190500">
                  <a:moveTo>
                    <a:pt x="0" y="0"/>
                  </a:moveTo>
                  <a:lnTo>
                    <a:pt x="0" y="190500"/>
                  </a:lnTo>
                </a:path>
              </a:pathLst>
            </a:custGeom>
            <a:noFill/>
            <a:ln w="14288">
              <a:solidFill>
                <a:srgbClr val="38BDF8">
                  <a:alpha val="60000"/>
                </a:srgbClr>
              </a:solidFill>
            </a:ln>
          </p:spPr>
        </p:sp>
        <p:sp>
          <p:nvSpPr>
            <p:cNvPr id="42" name="TextBox 42"/>
            <p:cNvSpPr txBox="1"/>
            <p:nvPr/>
          </p:nvSpPr>
          <p:spPr>
            <a:xfrm>
              <a:off x="6243638" y="3739991"/>
              <a:ext cx="335171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watch</a:t>
              </a:r>
            </a:p>
          </p:txBody>
        </p:sp>
        <p:grpSp>
          <p:nvGrpSpPr>
            <p:cNvPr id="49" name="Group 49"/>
            <p:cNvGrpSpPr/>
            <p:nvPr/>
          </p:nvGrpSpPr>
          <p:grpSpPr>
            <a:xfrm>
              <a:off x="1333500" y="4095750"/>
              <a:ext cx="2095500" cy="1314450"/>
              <a:chOff x="1333500" y="4095750"/>
              <a:chExt cx="2095500" cy="13144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333500" y="4095750"/>
                <a:ext cx="2095500" cy="495300"/>
              </a:xfrm>
              <a:prstGeom prst="roundRect">
                <a:avLst>
                  <a:gd name="adj" fmla="val 11538"/>
                </a:avLst>
              </a:prstGeom>
              <a:solidFill>
                <a:srgbClr val="111C30"/>
              </a:solidFill>
              <a:ln w="9525">
                <a:solidFill>
                  <a:srgbClr val="38BDF8"/>
                </a:solidFill>
              </a:ln>
            </p:spPr>
          </p:sp>
          <p:sp>
            <p:nvSpPr>
              <p:cNvPr id="44" name="TextBox 44"/>
              <p:cNvSpPr txBox="1"/>
              <p:nvPr/>
            </p:nvSpPr>
            <p:spPr>
              <a:xfrm>
                <a:off x="1818738" y="4295299"/>
                <a:ext cx="112502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kubelet · node-1</a:t>
                </a:r>
              </a:p>
            </p:txBody>
          </p:sp>
          <p:sp>
            <p:nvSpPr>
              <p:cNvPr id="45" name="Line 45"/>
              <p:cNvSpPr/>
              <p:nvPr/>
            </p:nvSpPr>
            <p:spPr>
              <a:xfrm>
                <a:off x="2381250" y="4610100"/>
                <a:ext cx="1" cy="266700"/>
              </a:xfrm>
              <a:prstGeom prst="line">
                <a:avLst/>
              </a:prstGeom>
              <a:noFill/>
              <a:ln w="14288">
                <a:solidFill>
                  <a:srgbClr val="38BDF8"/>
                </a:solidFill>
                <a:tailEnd type="triangle" w="med" len="med"/>
              </a:ln>
            </p:spPr>
          </p:sp>
          <p:sp>
            <p:nvSpPr>
              <p:cNvPr id="46" name="Rectangle 46"/>
              <p:cNvSpPr/>
              <p:nvPr/>
            </p:nvSpPr>
            <p:spPr>
              <a:xfrm>
                <a:off x="1333500" y="4914900"/>
                <a:ext cx="2095500" cy="495300"/>
              </a:xfrm>
              <a:prstGeom prst="roundRect">
                <a:avLst>
                  <a:gd name="adj" fmla="val 11538"/>
                </a:avLst>
              </a:prstGeom>
              <a:solidFill>
                <a:srgbClr val="111C30"/>
              </a:solidFill>
              <a:ln w="9525">
                <a:solidFill>
                  <a:srgbClr val="243350"/>
                </a:solidFill>
              </a:ln>
            </p:spPr>
          </p:sp>
          <p:sp>
            <p:nvSpPr>
              <p:cNvPr id="47" name="TextBox 47"/>
              <p:cNvSpPr txBox="1"/>
              <p:nvPr/>
            </p:nvSpPr>
            <p:spPr>
              <a:xfrm>
                <a:off x="1843392" y="5027295"/>
                <a:ext cx="1075715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C7D2E3"/>
                    </a:solidFill>
                    <a:latin typeface="Consolas"/>
                    <a:ea typeface="Consolas"/>
                    <a:cs typeface="Consolas"/>
                  </a:rPr>
                  <a:t>container runtime</a:t>
                </a:r>
              </a:p>
            </p:txBody>
          </p:sp>
          <p:sp>
            <p:nvSpPr>
              <p:cNvPr id="48" name="TextBox 48"/>
              <p:cNvSpPr txBox="1"/>
              <p:nvPr/>
            </p:nvSpPr>
            <p:spPr>
              <a:xfrm>
                <a:off x="1991811" y="5198745"/>
                <a:ext cx="778878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+ kube-proxy</a:t>
                </a:r>
              </a:p>
            </p:txBody>
          </p:sp>
        </p:grpSp>
        <p:grpSp>
          <p:nvGrpSpPr>
            <p:cNvPr id="56" name="Group 56"/>
            <p:cNvGrpSpPr/>
            <p:nvPr/>
          </p:nvGrpSpPr>
          <p:grpSpPr>
            <a:xfrm>
              <a:off x="5048250" y="4095750"/>
              <a:ext cx="2095500" cy="1314450"/>
              <a:chOff x="5048250" y="4095750"/>
              <a:chExt cx="2095500" cy="1314450"/>
            </a:xfrm>
          </p:grpSpPr>
          <p:sp>
            <p:nvSpPr>
              <p:cNvPr id="50" name="Rectangle 50"/>
              <p:cNvSpPr/>
              <p:nvPr/>
            </p:nvSpPr>
            <p:spPr>
              <a:xfrm>
                <a:off x="5048250" y="4095750"/>
                <a:ext cx="2095500" cy="495300"/>
              </a:xfrm>
              <a:prstGeom prst="roundRect">
                <a:avLst>
                  <a:gd name="adj" fmla="val 11538"/>
                </a:avLst>
              </a:prstGeom>
              <a:solidFill>
                <a:srgbClr val="111C30"/>
              </a:solidFill>
              <a:ln w="9525">
                <a:solidFill>
                  <a:srgbClr val="38BDF8"/>
                </a:solidFill>
              </a:ln>
            </p:spPr>
          </p:sp>
          <p:sp>
            <p:nvSpPr>
              <p:cNvPr id="51" name="TextBox 51"/>
              <p:cNvSpPr txBox="1"/>
              <p:nvPr/>
            </p:nvSpPr>
            <p:spPr>
              <a:xfrm>
                <a:off x="5533488" y="4295299"/>
                <a:ext cx="112502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kubelet · node-2</a:t>
                </a:r>
              </a:p>
            </p:txBody>
          </p:sp>
          <p:sp>
            <p:nvSpPr>
              <p:cNvPr id="52" name="Line 52"/>
              <p:cNvSpPr/>
              <p:nvPr/>
            </p:nvSpPr>
            <p:spPr>
              <a:xfrm>
                <a:off x="6096000" y="4610100"/>
                <a:ext cx="1" cy="266700"/>
              </a:xfrm>
              <a:prstGeom prst="line">
                <a:avLst/>
              </a:prstGeom>
              <a:noFill/>
              <a:ln w="14288">
                <a:solidFill>
                  <a:srgbClr val="38BDF8"/>
                </a:solidFill>
                <a:tailEnd type="triangle" w="med" len="med"/>
              </a:ln>
            </p:spPr>
          </p:sp>
          <p:sp>
            <p:nvSpPr>
              <p:cNvPr id="53" name="Rectangle 53"/>
              <p:cNvSpPr/>
              <p:nvPr/>
            </p:nvSpPr>
            <p:spPr>
              <a:xfrm>
                <a:off x="5048250" y="4914900"/>
                <a:ext cx="2095500" cy="495300"/>
              </a:xfrm>
              <a:prstGeom prst="roundRect">
                <a:avLst>
                  <a:gd name="adj" fmla="val 11538"/>
                </a:avLst>
              </a:prstGeom>
              <a:solidFill>
                <a:srgbClr val="111C30"/>
              </a:solidFill>
              <a:ln w="9525">
                <a:solidFill>
                  <a:srgbClr val="243350"/>
                </a:solidFill>
              </a:ln>
            </p:spPr>
          </p:sp>
          <p:sp>
            <p:nvSpPr>
              <p:cNvPr id="54" name="TextBox 54"/>
              <p:cNvSpPr txBox="1"/>
              <p:nvPr/>
            </p:nvSpPr>
            <p:spPr>
              <a:xfrm>
                <a:off x="5558142" y="5027295"/>
                <a:ext cx="1075715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C7D2E3"/>
                    </a:solidFill>
                    <a:latin typeface="Consolas"/>
                    <a:ea typeface="Consolas"/>
                    <a:cs typeface="Consolas"/>
                  </a:rPr>
                  <a:t>container runtime</a:t>
                </a:r>
              </a:p>
            </p:txBody>
          </p:sp>
          <p:sp>
            <p:nvSpPr>
              <p:cNvPr id="55" name="TextBox 55"/>
              <p:cNvSpPr txBox="1"/>
              <p:nvPr/>
            </p:nvSpPr>
            <p:spPr>
              <a:xfrm>
                <a:off x="5706561" y="5198745"/>
                <a:ext cx="778878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+ kube-proxy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8572500" y="4095750"/>
              <a:ext cx="2095500" cy="1314450"/>
              <a:chOff x="8572500" y="4095750"/>
              <a:chExt cx="2095500" cy="1314450"/>
            </a:xfrm>
          </p:grpSpPr>
          <p:sp>
            <p:nvSpPr>
              <p:cNvPr id="57" name="Rectangle 57"/>
              <p:cNvSpPr/>
              <p:nvPr/>
            </p:nvSpPr>
            <p:spPr>
              <a:xfrm>
                <a:off x="8572500" y="4095750"/>
                <a:ext cx="2095500" cy="495300"/>
              </a:xfrm>
              <a:prstGeom prst="roundRect">
                <a:avLst>
                  <a:gd name="adj" fmla="val 11538"/>
                </a:avLst>
              </a:prstGeom>
              <a:solidFill>
                <a:srgbClr val="111C30"/>
              </a:solidFill>
              <a:ln w="9525">
                <a:solidFill>
                  <a:srgbClr val="38BDF8"/>
                </a:solidFill>
              </a:ln>
            </p:spPr>
          </p:sp>
          <p:sp>
            <p:nvSpPr>
              <p:cNvPr id="58" name="TextBox 58"/>
              <p:cNvSpPr txBox="1"/>
              <p:nvPr/>
            </p:nvSpPr>
            <p:spPr>
              <a:xfrm>
                <a:off x="9055108" y="4295299"/>
                <a:ext cx="1130284" cy="19069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80" b="1" dirty="0">
                    <a:solidFill>
                      <a:srgbClr val="E6EDF7"/>
                    </a:solidFill>
                    <a:latin typeface="Consolas"/>
                    <a:ea typeface="Consolas"/>
                    <a:cs typeface="Consolas"/>
                  </a:rPr>
                  <a:t>kubelet · node-N</a:t>
                </a:r>
              </a:p>
            </p:txBody>
          </p:sp>
          <p:sp>
            <p:nvSpPr>
              <p:cNvPr id="59" name="Line 59"/>
              <p:cNvSpPr/>
              <p:nvPr/>
            </p:nvSpPr>
            <p:spPr>
              <a:xfrm>
                <a:off x="9620250" y="4610100"/>
                <a:ext cx="1" cy="266700"/>
              </a:xfrm>
              <a:prstGeom prst="line">
                <a:avLst/>
              </a:prstGeom>
              <a:noFill/>
              <a:ln w="14288">
                <a:solidFill>
                  <a:srgbClr val="38BDF8"/>
                </a:solidFill>
                <a:tailEnd type="triangle" w="med" len="med"/>
              </a:ln>
            </p:spPr>
          </p:sp>
          <p:sp>
            <p:nvSpPr>
              <p:cNvPr id="60" name="Rectangle 60"/>
              <p:cNvSpPr/>
              <p:nvPr/>
            </p:nvSpPr>
            <p:spPr>
              <a:xfrm>
                <a:off x="8572500" y="4914900"/>
                <a:ext cx="2095500" cy="495300"/>
              </a:xfrm>
              <a:prstGeom prst="roundRect">
                <a:avLst>
                  <a:gd name="adj" fmla="val 11538"/>
                </a:avLst>
              </a:prstGeom>
              <a:solidFill>
                <a:srgbClr val="111C30"/>
              </a:solidFill>
              <a:ln w="9525">
                <a:solidFill>
                  <a:srgbClr val="243350"/>
                </a:solidFill>
              </a:ln>
            </p:spPr>
          </p:sp>
          <p:sp>
            <p:nvSpPr>
              <p:cNvPr id="61" name="TextBox 61"/>
              <p:cNvSpPr txBox="1"/>
              <p:nvPr/>
            </p:nvSpPr>
            <p:spPr>
              <a:xfrm>
                <a:off x="9082392" y="5027295"/>
                <a:ext cx="1075715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C7D2E3"/>
                    </a:solidFill>
                    <a:latin typeface="Consolas"/>
                    <a:ea typeface="Consolas"/>
                    <a:cs typeface="Consolas"/>
                  </a:rPr>
                  <a:t>container runtime</a:t>
                </a:r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9230811" y="5198745"/>
                <a:ext cx="778878" cy="1762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en-US" sz="900" dirty="0">
                    <a:solidFill>
                      <a:srgbClr val="8FA0B8"/>
                    </a:solidFill>
                    <a:latin typeface="Consolas"/>
                    <a:ea typeface="Consolas"/>
                    <a:cs typeface="Consolas"/>
                  </a:rPr>
                  <a:t>+ kube-proxy</a:t>
                </a:r>
              </a:p>
            </p:txBody>
          </p:sp>
        </p:grpSp>
        <p:sp>
          <p:nvSpPr>
            <p:cNvPr id="64" name="TextBox 64"/>
            <p:cNvSpPr txBox="1"/>
            <p:nvPr/>
          </p:nvSpPr>
          <p:spPr>
            <a:xfrm>
              <a:off x="9940524" y="2357438"/>
              <a:ext cx="978702" cy="14763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en-US" sz="7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Raft · 3/5 members</a:t>
              </a:r>
            </a:p>
          </p:txBody>
        </p:sp>
      </p:grpSp>
      <p:grpSp>
        <p:nvGrpSpPr>
          <p:cNvPr id="69" name="Group 69"/>
          <p:cNvGrpSpPr/>
          <p:nvPr/>
        </p:nvGrpSpPr>
        <p:grpSpPr>
          <a:xfrm>
            <a:off x="565023" y="5829300"/>
            <a:ext cx="11055477" cy="631984"/>
            <a:chOff x="565023" y="5829300"/>
            <a:chExt cx="11055477" cy="631984"/>
          </a:xfrm>
        </p:grpSpPr>
        <p:sp>
          <p:nvSpPr>
            <p:cNvPr id="66" name="Line 66"/>
            <p:cNvSpPr/>
            <p:nvPr/>
          </p:nvSpPr>
          <p:spPr>
            <a:xfrm>
              <a:off x="571500" y="58293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67" name="TextBox 67"/>
            <p:cNvSpPr txBox="1"/>
            <p:nvPr/>
          </p:nvSpPr>
          <p:spPr>
            <a:xfrm>
              <a:off x="565023" y="5977414"/>
              <a:ext cx="7099388" cy="24936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80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没有任何组件直接对话另一个组件——一切经由 API server；也只有 API server 对话 etcd。</a:t>
              </a:r>
            </a:p>
          </p:txBody>
        </p:sp>
        <p:sp>
          <p:nvSpPr>
            <p:cNvPr id="68" name="TextBox 68"/>
            <p:cNvSpPr txBox="1"/>
            <p:nvPr/>
          </p:nvSpPr>
          <p:spPr>
            <a:xfrm>
              <a:off x="565785" y="6241256"/>
              <a:ext cx="5855984" cy="2200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于是每一次状态变化都是一个 API 事件：这正是 Kubernetes 可插拔、可观测的根源。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3" presetClass="entr" presetSubtype="16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8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8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80"/>
                            </p:stCondLst>
                            <p:childTnLst>
                              <p:par>
                                <p:cTn xmlns:p="http://schemas.openxmlformats.org/presentationml/2006/main" id="14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8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762000" y="0"/>
                </a:moveTo>
                <a:lnTo>
                  <a:pt x="762000" y="6858000"/>
                </a:lnTo>
                <a:moveTo>
                  <a:pt x="1524000" y="0"/>
                </a:moveTo>
                <a:lnTo>
                  <a:pt x="1524000" y="6858000"/>
                </a:lnTo>
                <a:moveTo>
                  <a:pt x="2286000" y="0"/>
                </a:moveTo>
                <a:lnTo>
                  <a:pt x="2286000" y="6858000"/>
                </a:lnTo>
                <a:moveTo>
                  <a:pt x="3048000" y="0"/>
                </a:moveTo>
                <a:lnTo>
                  <a:pt x="3048000" y="6858000"/>
                </a:lnTo>
                <a:moveTo>
                  <a:pt x="3810000" y="0"/>
                </a:moveTo>
                <a:lnTo>
                  <a:pt x="3810000" y="6858000"/>
                </a:lnTo>
                <a:moveTo>
                  <a:pt x="4572000" y="0"/>
                </a:moveTo>
                <a:lnTo>
                  <a:pt x="4572000" y="6858000"/>
                </a:lnTo>
                <a:moveTo>
                  <a:pt x="5334000" y="0"/>
                </a:moveTo>
                <a:lnTo>
                  <a:pt x="5334000" y="6858000"/>
                </a:lnTo>
                <a:moveTo>
                  <a:pt x="6096000" y="0"/>
                </a:moveTo>
                <a:lnTo>
                  <a:pt x="6096000" y="6858000"/>
                </a:lnTo>
                <a:moveTo>
                  <a:pt x="6858000" y="0"/>
                </a:moveTo>
                <a:lnTo>
                  <a:pt x="6858000" y="6858000"/>
                </a:lnTo>
                <a:moveTo>
                  <a:pt x="7620000" y="0"/>
                </a:moveTo>
                <a:lnTo>
                  <a:pt x="7620000" y="6858000"/>
                </a:lnTo>
                <a:moveTo>
                  <a:pt x="8382000" y="0"/>
                </a:moveTo>
                <a:lnTo>
                  <a:pt x="8382000" y="6858000"/>
                </a:lnTo>
                <a:moveTo>
                  <a:pt x="9144000" y="0"/>
                </a:moveTo>
                <a:lnTo>
                  <a:pt x="9144000" y="6858000"/>
                </a:lnTo>
                <a:moveTo>
                  <a:pt x="9906000" y="0"/>
                </a:moveTo>
                <a:lnTo>
                  <a:pt x="9906000" y="6858000"/>
                </a:lnTo>
                <a:moveTo>
                  <a:pt x="10668000" y="0"/>
                </a:moveTo>
                <a:lnTo>
                  <a:pt x="10668000" y="6858000"/>
                </a:lnTo>
                <a:moveTo>
                  <a:pt x="11430000" y="0"/>
                </a:moveTo>
                <a:lnTo>
                  <a:pt x="11430000" y="6858000"/>
                </a:lnTo>
                <a:moveTo>
                  <a:pt x="0" y="762000"/>
                </a:moveTo>
                <a:lnTo>
                  <a:pt x="12192000" y="762000"/>
                </a:lnTo>
                <a:moveTo>
                  <a:pt x="0" y="1524000"/>
                </a:moveTo>
                <a:lnTo>
                  <a:pt x="12192000" y="15240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3048000"/>
                </a:moveTo>
                <a:lnTo>
                  <a:pt x="12192000" y="3048000"/>
                </a:lnTo>
                <a:moveTo>
                  <a:pt x="0" y="3810000"/>
                </a:moveTo>
                <a:lnTo>
                  <a:pt x="12192000" y="38100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334000"/>
                </a:moveTo>
                <a:lnTo>
                  <a:pt x="12192000" y="5334000"/>
                </a:lnTo>
                <a:moveTo>
                  <a:pt x="0" y="6096000"/>
                </a:moveTo>
                <a:lnTo>
                  <a:pt x="12192000" y="6096000"/>
                </a:lnTo>
              </a:path>
            </a:pathLst>
          </a:custGeom>
          <a:noFill/>
          <a:ln w="9525">
            <a:solidFill>
              <a:srgbClr val="FFFFFF">
                <a:alpha val="4000"/>
              </a:srgbClr>
            </a:solidFill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1D4ED8">
                  <a:alpha val="30000"/>
                </a:srgbClr>
              </a:gs>
              <a:gs pos="100000">
                <a:srgbClr val="0B1220">
                  <a:alpha val="0"/>
                </a:srgbClr>
              </a:gs>
            </a:gsLst>
            <a:path path="circle">
              <a:fillToRect l="50000" t="10000" r="50000" b="90000"/>
            </a:path>
          </a:gradFill>
          <a:ln>
            <a:noFill/>
          </a:ln>
        </p:spPr>
      </p:sp>
      <p:grpSp>
        <p:nvGrpSpPr>
          <p:cNvPr id="6" name="Group 6"/>
          <p:cNvGrpSpPr/>
          <p:nvPr/>
        </p:nvGrpSpPr>
        <p:grpSpPr>
          <a:xfrm>
            <a:off x="566738" y="455295"/>
            <a:ext cx="11058524" cy="176212"/>
            <a:chOff x="566738" y="455295"/>
            <a:chExt cx="11058524" cy="176212"/>
          </a:xfrm>
        </p:grpSpPr>
        <p:sp>
          <p:nvSpPr>
            <p:cNvPr id="4" name="TextBox 4"/>
            <p:cNvSpPr txBox="1"/>
            <p:nvPr/>
          </p:nvSpPr>
          <p:spPr>
            <a:xfrm>
              <a:off x="566738" y="455295"/>
              <a:ext cx="1372895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900" spc="225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12 · TAKEAWAYS</a:t>
              </a: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11088700" y="455295"/>
              <a:ext cx="536562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13 / 13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57784" y="870585"/>
            <a:ext cx="4389120" cy="528066"/>
            <a:chOff x="557784" y="870585"/>
            <a:chExt cx="4389120" cy="528066"/>
          </a:xfrm>
        </p:grpSpPr>
        <p:sp>
          <p:nvSpPr>
            <p:cNvPr id="7" name="TextBox 7"/>
            <p:cNvSpPr txBox="1"/>
            <p:nvPr/>
          </p:nvSpPr>
          <p:spPr>
            <a:xfrm>
              <a:off x="557784" y="870585"/>
              <a:ext cx="4389120" cy="52806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700" b="1" dirty="0">
                  <a:solidFill>
                    <a:srgbClr val="E6EDF7"/>
                  </a:solidFill>
                  <a:latin typeface="Microsoft YaHei"/>
                  <a:ea typeface="Microsoft YaHei"/>
                  <a:cs typeface="Microsoft YaHei"/>
                </a:rPr>
                <a:t>回顾：五句话记住这套架构</a:t>
              </a:r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556260" y="1638300"/>
            <a:ext cx="11064240" cy="3710940"/>
            <a:chOff x="556260" y="1638300"/>
            <a:chExt cx="11064240" cy="3710940"/>
          </a:xfrm>
        </p:grpSpPr>
        <p:grpSp>
          <p:nvGrpSpPr>
            <p:cNvPr id="12" name="Group 12"/>
            <p:cNvGrpSpPr/>
            <p:nvPr/>
          </p:nvGrpSpPr>
          <p:grpSpPr>
            <a:xfrm>
              <a:off x="556260" y="1638300"/>
              <a:ext cx="5790941" cy="586740"/>
              <a:chOff x="556260" y="1638300"/>
              <a:chExt cx="5790941" cy="586740"/>
            </a:xfrm>
          </p:grpSpPr>
          <p:sp>
            <p:nvSpPr>
              <p:cNvPr id="9" name="TextBox 9"/>
              <p:cNvSpPr txBox="1"/>
              <p:nvPr/>
            </p:nvSpPr>
            <p:spPr>
              <a:xfrm>
                <a:off x="556260" y="1638300"/>
                <a:ext cx="496938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000" b="1" dirty="0">
                    <a:solidFill>
                      <a:srgbClr val="38BDF8">
                        <a:alphaMod val="80000"/>
                      </a:srgbClr>
                    </a:solidFill>
                    <a:latin typeface="Consolas"/>
                    <a:ea typeface="Consolas"/>
                    <a:cs typeface="Consolas"/>
                  </a:rPr>
                  <a:t>01</a:t>
                </a:r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1326642" y="168306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两个平面</a:t>
                </a:r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1327785" y="1935956"/>
                <a:ext cx="5019416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控制平面做决策，工作节点跑 Pod；最小 1+1，生产 ≥3 台控制平面主机。</a:t>
                </a:r>
              </a:p>
            </p:txBody>
          </p:sp>
        </p:grpSp>
        <p:sp>
          <p:nvSpPr>
            <p:cNvPr id="13" name="Line 13"/>
            <p:cNvSpPr/>
            <p:nvPr/>
          </p:nvSpPr>
          <p:spPr>
            <a:xfrm>
              <a:off x="1333500" y="22288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556260" y="2419350"/>
              <a:ext cx="6948767" cy="586740"/>
              <a:chOff x="556260" y="2419350"/>
              <a:chExt cx="6948767" cy="586740"/>
            </a:xfrm>
          </p:grpSpPr>
          <p:sp>
            <p:nvSpPr>
              <p:cNvPr id="14" name="TextBox 14"/>
              <p:cNvSpPr txBox="1"/>
              <p:nvPr/>
            </p:nvSpPr>
            <p:spPr>
              <a:xfrm>
                <a:off x="556260" y="2419350"/>
                <a:ext cx="496938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000" b="1" dirty="0">
                    <a:solidFill>
                      <a:srgbClr val="38BDF8">
                        <a:alphaMod val="80000"/>
                      </a:srgbClr>
                    </a:solidFill>
                    <a:latin typeface="Consolas"/>
                    <a:ea typeface="Consolas"/>
                    <a:cs typeface="Consolas"/>
                  </a:rPr>
                  <a:t>02</a:t>
                </a:r>
              </a:p>
            </p:txBody>
          </p:sp>
          <p:sp>
            <p:nvSpPr>
              <p:cNvPr id="15" name="TextBox 15"/>
              <p:cNvSpPr txBox="1"/>
              <p:nvPr/>
            </p:nvSpPr>
            <p:spPr>
              <a:xfrm>
                <a:off x="1326642" y="2464118"/>
                <a:ext cx="740664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一条脊柱</a:t>
                </a:r>
              </a:p>
            </p:txBody>
          </p:sp>
          <p:sp>
            <p:nvSpPr>
              <p:cNvPr id="16" name="TextBox 16"/>
              <p:cNvSpPr txBox="1"/>
              <p:nvPr/>
            </p:nvSpPr>
            <p:spPr>
              <a:xfrm>
                <a:off x="1327785" y="2717006"/>
                <a:ext cx="6177242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所有组件只和 kube-apiserver 说话；只有它读写 etcd。每次状态变化都是一个 API 事件。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1333500" y="30099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22" name="Group 22"/>
            <p:cNvGrpSpPr/>
            <p:nvPr/>
          </p:nvGrpSpPr>
          <p:grpSpPr>
            <a:xfrm>
              <a:off x="556260" y="3200400"/>
              <a:ext cx="7032554" cy="586740"/>
              <a:chOff x="556260" y="3200400"/>
              <a:chExt cx="7032554" cy="586740"/>
            </a:xfrm>
          </p:grpSpPr>
          <p:sp>
            <p:nvSpPr>
              <p:cNvPr id="19" name="TextBox 19"/>
              <p:cNvSpPr txBox="1"/>
              <p:nvPr/>
            </p:nvSpPr>
            <p:spPr>
              <a:xfrm>
                <a:off x="556260" y="3200400"/>
                <a:ext cx="496938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000" b="1" dirty="0">
                    <a:solidFill>
                      <a:srgbClr val="38BDF8">
                        <a:alphaMod val="80000"/>
                      </a:srgbClr>
                    </a:solidFill>
                    <a:latin typeface="Consolas"/>
                    <a:ea typeface="Consolas"/>
                    <a:cs typeface="Consolas"/>
                  </a:rPr>
                  <a:t>03</a:t>
                </a:r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1326642" y="3245168"/>
                <a:ext cx="16493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调度一次，调和不停</a:t>
                </a:r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1327785" y="3498056"/>
                <a:ext cx="6261029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scheduler 过滤再打分、只写绑定；之后由控制器的 watch → diff → act 循环维持期望状态。</a:t>
                </a:r>
              </a:p>
            </p:txBody>
          </p:sp>
        </p:grpSp>
        <p:sp>
          <p:nvSpPr>
            <p:cNvPr id="23" name="Line 23"/>
            <p:cNvSpPr/>
            <p:nvPr/>
          </p:nvSpPr>
          <p:spPr>
            <a:xfrm>
              <a:off x="1333500" y="379095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27" name="Group 27"/>
            <p:cNvGrpSpPr/>
            <p:nvPr/>
          </p:nvGrpSpPr>
          <p:grpSpPr>
            <a:xfrm>
              <a:off x="556260" y="3981450"/>
              <a:ext cx="8877508" cy="586740"/>
              <a:chOff x="556260" y="3981450"/>
              <a:chExt cx="8877508" cy="586740"/>
            </a:xfrm>
          </p:grpSpPr>
          <p:sp>
            <p:nvSpPr>
              <p:cNvPr id="24" name="TextBox 24"/>
              <p:cNvSpPr txBox="1"/>
              <p:nvPr/>
            </p:nvSpPr>
            <p:spPr>
              <a:xfrm>
                <a:off x="556260" y="3981450"/>
                <a:ext cx="496938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000" b="1" dirty="0">
                    <a:solidFill>
                      <a:srgbClr val="38BDF8">
                        <a:alphaMod val="80000"/>
                      </a:srgbClr>
                    </a:solidFill>
                    <a:latin typeface="Consolas"/>
                    <a:ea typeface="Consolas"/>
                    <a:cs typeface="Consolas"/>
                  </a:rPr>
                  <a:t>04</a:t>
                </a:r>
              </a:p>
            </p:txBody>
          </p:sp>
          <p:sp>
            <p:nvSpPr>
              <p:cNvPr id="25" name="TextBox 25"/>
              <p:cNvSpPr txBox="1"/>
              <p:nvPr/>
            </p:nvSpPr>
            <p:spPr>
              <a:xfrm>
                <a:off x="1326642" y="4026218"/>
                <a:ext cx="1649349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稳定入口与分工存储</a:t>
                </a:r>
              </a:p>
            </p:txBody>
          </p:sp>
          <p:sp>
            <p:nvSpPr>
              <p:cNvPr id="26" name="TextBox 26"/>
              <p:cNvSpPr txBox="1"/>
              <p:nvPr/>
            </p:nvSpPr>
            <p:spPr>
              <a:xfrm>
                <a:off x="1327785" y="4279106"/>
                <a:ext cx="8105983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Service 给多变的 Pod 一个稳定的 IP 和 DNS 名；PVC / PV / StorageClass 把请求、实体、配方分开，CSI 统一后端。</a:t>
                </a:r>
              </a:p>
            </p:txBody>
          </p:sp>
        </p:grpSp>
        <p:sp>
          <p:nvSpPr>
            <p:cNvPr id="28" name="Line 28"/>
            <p:cNvSpPr/>
            <p:nvPr/>
          </p:nvSpPr>
          <p:spPr>
            <a:xfrm>
              <a:off x="1333500" y="4572000"/>
              <a:ext cx="10287000" cy="9525"/>
            </a:xfrm>
            <a:custGeom>
              <a:avLst/>
              <a:gdLst/>
              <a:ahLst/>
              <a:cxnLst/>
              <a:rect l="l" t="t" r="r" b="b"/>
              <a:pathLst>
                <a:path w="10287000" h="9525">
                  <a:moveTo>
                    <a:pt x="0" y="0"/>
                  </a:moveTo>
                  <a:lnTo>
                    <a:pt x="10287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grpSp>
          <p:nvGrpSpPr>
            <p:cNvPr id="32" name="Group 32"/>
            <p:cNvGrpSpPr/>
            <p:nvPr/>
          </p:nvGrpSpPr>
          <p:grpSpPr>
            <a:xfrm>
              <a:off x="556260" y="4762500"/>
              <a:ext cx="7070247" cy="586740"/>
              <a:chOff x="556260" y="4762500"/>
              <a:chExt cx="7070247" cy="586740"/>
            </a:xfrm>
          </p:grpSpPr>
          <p:sp>
            <p:nvSpPr>
              <p:cNvPr id="29" name="TextBox 29"/>
              <p:cNvSpPr txBox="1"/>
              <p:nvPr/>
            </p:nvSpPr>
            <p:spPr>
              <a:xfrm>
                <a:off x="556260" y="4762500"/>
                <a:ext cx="496938" cy="5867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en-US" sz="3000" b="1" dirty="0">
                    <a:solidFill>
                      <a:srgbClr val="A78BFA">
                        <a:alphaMod val="90000"/>
                      </a:srgbClr>
                    </a:solidFill>
                    <a:latin typeface="Consolas"/>
                    <a:ea typeface="Consolas"/>
                    <a:cs typeface="Consolas"/>
                  </a:rPr>
                  <a:t>05</a:t>
                </a:r>
              </a:p>
            </p:txBody>
          </p:sp>
          <p:sp>
            <p:nvSpPr>
              <p:cNvPr id="30" name="TextBox 30"/>
              <p:cNvSpPr txBox="1"/>
              <p:nvPr/>
            </p:nvSpPr>
            <p:spPr>
              <a:xfrm>
                <a:off x="1326642" y="4807268"/>
                <a:ext cx="922401" cy="26403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350" b="1" dirty="0">
                    <a:solidFill>
                      <a:srgbClr val="E6EDF7"/>
                    </a:solidFill>
                    <a:latin typeface="Microsoft YaHei"/>
                    <a:ea typeface="Microsoft YaHei"/>
                    <a:cs typeface="Microsoft YaHei"/>
                  </a:rPr>
                  <a:t>自愈有边界</a:t>
                </a:r>
              </a:p>
            </p:txBody>
          </p:sp>
          <p:sp>
            <p:nvSpPr>
              <p:cNvPr id="31" name="TextBox 31"/>
              <p:cNvSpPr txBox="1"/>
              <p:nvPr/>
            </p:nvSpPr>
            <p:spPr>
              <a:xfrm>
                <a:off x="1327785" y="5060156"/>
                <a:ext cx="6298722" cy="22002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120" dirty="0">
                    <a:solidFill>
                      <a:srgbClr val="C7D2E3"/>
                    </a:solidFill>
                    <a:latin typeface="Microsoft YaHei"/>
                    <a:ea typeface="Microsoft YaHei"/>
                    <a:cs typeface="Microsoft YaHei"/>
                  </a:rPr>
                  <a:t>≥3 控制平面 + 奇数 etcd + 跨可用区能扛住大多数故障；etcd 法定人数一丢，只有备份能救。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566738" y="5715000"/>
            <a:ext cx="11058524" cy="745807"/>
            <a:chOff x="566738" y="5715000"/>
            <a:chExt cx="11058524" cy="745807"/>
          </a:xfrm>
        </p:grpSpPr>
        <p:sp>
          <p:nvSpPr>
            <p:cNvPr id="34" name="Line 34"/>
            <p:cNvSpPr/>
            <p:nvPr/>
          </p:nvSpPr>
          <p:spPr>
            <a:xfrm>
              <a:off x="571500" y="5715000"/>
              <a:ext cx="11049000" cy="9525"/>
            </a:xfrm>
            <a:custGeom>
              <a:avLst/>
              <a:gdLst/>
              <a:ahLst/>
              <a:cxnLst/>
              <a:rect l="l" t="t" r="r" b="b"/>
              <a:pathLst>
                <a:path w="11049000" h="9525">
                  <a:moveTo>
                    <a:pt x="0" y="0"/>
                  </a:moveTo>
                  <a:lnTo>
                    <a:pt x="11049000" y="0"/>
                  </a:lnTo>
                </a:path>
              </a:pathLst>
            </a:custGeom>
            <a:noFill/>
            <a:ln w="9525">
              <a:solidFill>
                <a:srgbClr val="243350"/>
              </a:solidFill>
            </a:ln>
          </p:spPr>
        </p:sp>
        <p:sp>
          <p:nvSpPr>
            <p:cNvPr id="35" name="TextBox 35"/>
            <p:cNvSpPr txBox="1"/>
            <p:nvPr/>
          </p:nvSpPr>
          <p:spPr>
            <a:xfrm>
              <a:off x="566738" y="5835491"/>
              <a:ext cx="1913550" cy="16192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en-US" sz="820" spc="150" dirty="0">
                  <a:solidFill>
                    <a:srgbClr val="8FA0B8"/>
                  </a:solidFill>
                  <a:latin typeface="Consolas"/>
                  <a:ea typeface="Consolas"/>
                  <a:cs typeface="Consolas"/>
                </a:rPr>
                <a:t>SOURCES · KUBERNETES.IO</a:t>
              </a:r>
            </a:p>
          </p:txBody>
        </p:sp>
        <p:sp>
          <p:nvSpPr>
            <p:cNvPr id="36" name="TextBox 36"/>
            <p:cNvSpPr txBox="1"/>
            <p:nvPr/>
          </p:nvSpPr>
          <p:spPr>
            <a:xfrm>
              <a:off x="566738" y="6036945"/>
              <a:ext cx="7188104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8FA0B8"/>
                  </a:solidFill>
                  <a:latin typeface="Microsoft YaHei"/>
                  <a:ea typeface="Microsoft YaHei"/>
                  <a:cs typeface="Microsoft YaHei"/>
                </a:rPr>
                <a:t>Cluster Architecture · Kubernetes Components · Service · Pod Lifecycle · Persistent Volumes（官方文档，2026-05 整理）</a:t>
              </a:r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0559605" y="6284595"/>
              <a:ext cx="1065657" cy="1762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r"/>
              <a:r>
                <a:rPr lang="en-US" sz="900" spc="225" dirty="0">
                  <a:solidFill>
                    <a:srgbClr val="38BDF8"/>
                  </a:solidFill>
                  <a:latin typeface="Consolas"/>
                  <a:ea typeface="Consolas"/>
                  <a:cs typeface="Consolas"/>
                </a:rPr>
                <a:t>END OF DECK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xmlns:p="http://schemas.openxmlformats.org/presentationml/2006/main"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80"/>
                            </p:stCondLst>
                            <p:childTnLst>
                              <p:par>
                                <p:cTn xmlns:p="http://schemas.openxmlformats.org/presentationml/2006/main" id="9" presetID="22" presetClass="entr" presetSubtype="4" fill="hold" grpId="0" nodeType="afterEffect">
                                  <p:stCondLst>
                                    <p:cond delay="12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62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pt169_kubernetes_blueprint_2026">
  <a:themeElements>
    <a:clrScheme name="ppt169_kubernetes_blueprint_20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kubernetes_blueprint_20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kubernetes_blueprint_20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ppt169_kubernetes_blueprint_2026">
  <a:themeElements>
    <a:clrScheme name="ppt169_kubernetes_blueprint_20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pt169_kubernetes_blueprint_20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pt169_kubernetes_blueprint_20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dc:language/>
  <cp:lastModifiedBy/>
  <cp:revision>1</cp:revision>
  <dcterms:created xsi:type="dcterms:W3CDTF">2026-09-04T09:34:55Z</dcterms:created>
  <dcterms:modified xsi:type="dcterms:W3CDTF">2026-09-04T09:34:55Z</dcterms:modified>
  <cp:category/>
  <cp:contentStatus/>
</cp:coreProperties>
</file>