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16x9"/>
  <p:notesSz cx="6858000" cy="9144000"/>
  <p:defaultTextStyle>
    <a:defPPr>
      <a:defRPr lang="de-DE"/>
    </a:defPPr>
    <a:lvl1pPr marL="0" algn="l" defTabSz="457200" rtl="0" eaLnBrk="1" latinLnBrk="0" hangingPunct="1">
      <a:defRPr sz="1800" kern="1200" lang="de-DE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de-DE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de-DE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de-DE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de-DE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de-DE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de-DE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de-DE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de-DE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ppt169_muelltrennung_de_quick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de-DE" smtClean="0"/>
              <a:t>1/27/13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de-DE" smtClean="0"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ppt169_muelltrennung_de_quick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lang="de-DE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de-DE" smtClean="0"/>
              <a:t>1/27/13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lang="de-DE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lang="de-DE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de-DE" smtClean="0"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lang="de-DE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lang="de-DE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 lang="de-DE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 lang="de-DE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lang="de-DE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 lang="de-DE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de-DE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de-DE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de-DE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de-DE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 lang="de-DE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 lang="de-DE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 lang="de-DE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 lang="de-DE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 lang="de-DE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 lang="de-DE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 lang="de-DE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 lang="de-DE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 lang="de-DE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cfd09716abbba09f.jpg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81007010fde51b26.jpg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itelblock"/>
          <p:cNvGrpSpPr/>
          <p:nvPr/>
        </p:nvGrpSpPr>
        <p:grpSpPr>
          <a:xfrm>
            <a:off x="590550" y="590550"/>
            <a:ext cx="5042726" cy="2122170"/>
            <a:chOff x="590550" y="590550"/>
            <a:chExt cx="5042726" cy="2122170"/>
          </a:xfrm>
        </p:grpSpPr>
        <p:sp>
          <p:nvSpPr>
            <p:cNvPr id="2" name="Rectangle 2"/>
            <p:cNvSpPr/>
            <p:nvPr/>
          </p:nvSpPr>
          <p:spPr>
            <a:xfrm>
              <a:off x="609600" y="590550"/>
              <a:ext cx="38100" cy="247650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755142" y="635318"/>
              <a:ext cx="453273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350" b="1" spc="120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INFOVERANSTALTUNG DER HAUSVERWALTUNG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0550" y="864870"/>
              <a:ext cx="5042726" cy="18478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300"/>
                </a:lnSpc>
              </a:pPr>
              <a:r>
                <a:rPr lang="de-DE" sz="5400" b="1" dirty="0">
                  <a:solidFill>
                    <a:srgbClr val="1C1C1A"/>
                  </a:solidFill>
                  <a:latin typeface="+mj-lt"/>
                  <a:ea typeface="+mj-ea"/>
                  <a:cs typeface="+mj-cs"/>
                </a:rPr>
                <a:t>Mülltrennung</a:t>
              </a:r>
              <a:br/>
              <a:r>
                <a:rPr lang="de-DE" sz="5400" b="1" dirty="0">
                  <a:solidFill>
                    <a:srgbClr val="1C1C1A"/>
                  </a:solidFill>
                  <a:latin typeface="+mj-lt"/>
                  <a:ea typeface="+mj-ea"/>
                  <a:cs typeface="+mj-cs"/>
                </a:rPr>
                <a:t>in Deutschland</a:t>
              </a:r>
            </a:p>
          </p:txBody>
        </p:sp>
      </p:grpSp>
      <p:grpSp>
        <p:nvGrpSpPr>
          <p:cNvPr id="9" name="titel-kennzahl"/>
          <p:cNvGrpSpPr/>
          <p:nvPr/>
        </p:nvGrpSpPr>
        <p:grpSpPr>
          <a:xfrm>
            <a:off x="7791450" y="914400"/>
            <a:ext cx="2367991" cy="1642301"/>
            <a:chOff x="7791450" y="914400"/>
            <a:chExt cx="2367991" cy="1642301"/>
          </a:xfrm>
        </p:grpSpPr>
        <p:sp>
          <p:nvSpPr>
            <p:cNvPr id="6" name="Rectangle 6"/>
            <p:cNvSpPr/>
            <p:nvPr/>
          </p:nvSpPr>
          <p:spPr>
            <a:xfrm>
              <a:off x="7810500" y="914400"/>
              <a:ext cx="1143000" cy="28575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791450" y="1082040"/>
              <a:ext cx="2367991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4800" b="1" dirty="0">
                  <a:solidFill>
                    <a:srgbClr val="12525C"/>
                  </a:solidFill>
                  <a:latin typeface="+mj-lt"/>
                  <a:ea typeface="+mj-ea"/>
                  <a:cs typeface="+mj-cs"/>
                </a:rPr>
                <a:t>69,4 %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803642" y="1797368"/>
              <a:ext cx="2148268" cy="7593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de-DE" sz="135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aller Verpackungsabfälle</a:t>
              </a:r>
              <a:br/>
              <a:r>
                <a:rPr lang="de-DE" sz="135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wurden 2023 recycelt</a:t>
              </a:r>
              <a:br/>
              <a:r>
                <a:rPr lang="de-DE" sz="135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Quelle: Umweltbundesamt</a:t>
              </a:r>
            </a:p>
          </p:txBody>
        </p:sp>
      </p:grpSp>
      <p:grpSp>
        <p:nvGrpSpPr>
          <p:cNvPr id="12" name="titelbild"/>
          <p:cNvGrpSpPr/>
          <p:nvPr/>
        </p:nvGrpSpPr>
        <p:grpSpPr>
          <a:xfrm>
            <a:off x="0" y="2571750"/>
            <a:ext cx="12192000" cy="4286250"/>
            <a:chOff x="0" y="2571750"/>
            <a:chExt cx="12192000" cy="4286250"/>
          </a:xfrm>
        </p:grpSpPr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2"/>
            <a:srcRect l="0" t="18517" r="0" b="18517"/>
            <a:stretch>
              <a:fillRect/>
            </a:stretch>
          </p:blipFill>
          <p:spPr>
            <a:xfrm>
              <a:off x="0" y="2571750"/>
              <a:ext cx="12192000" cy="4286250"/>
            </a:xfrm>
            <a:prstGeom prst="rect">
              <a:avLst/>
            </a:prstGeom>
          </p:spPr>
        </p:pic>
        <p:sp>
          <p:nvSpPr>
            <p:cNvPr id="11" name="Line 11"/>
            <p:cNvSpPr/>
            <p:nvPr/>
          </p:nvSpPr>
          <p:spPr>
            <a:xfrm>
              <a:off x="0" y="2571750"/>
              <a:ext cx="12192000" cy="9525"/>
            </a:xfrm>
            <a:custGeom>
              <a:avLst/>
              <a:gdLst/>
              <a:ahLst/>
              <a:cxnLst/>
              <a:rect l="l" t="t" r="r" b="b"/>
              <a:pathLst>
                <a:path w="12192000" h="9525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19050">
              <a:solidFill>
                <a:srgbClr val="12525C"/>
              </a:solidFill>
            </a:ln>
          </p:spPr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9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5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eitentitel"/>
          <p:cNvGrpSpPr/>
          <p:nvPr/>
        </p:nvGrpSpPr>
        <p:grpSpPr>
          <a:xfrm>
            <a:off x="592836" y="552450"/>
            <a:ext cx="10989564" cy="955929"/>
            <a:chOff x="592836" y="552450"/>
            <a:chExt cx="10989564" cy="955929"/>
          </a:xfrm>
        </p:grpSpPr>
        <p:sp>
          <p:nvSpPr>
            <p:cNvPr id="2" name="Rectangle 2"/>
            <p:cNvSpPr/>
            <p:nvPr/>
          </p:nvSpPr>
          <p:spPr>
            <a:xfrm>
              <a:off x="609600" y="552450"/>
              <a:ext cx="38100" cy="247650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755142" y="597218"/>
              <a:ext cx="109790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350" b="1" spc="120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ÜBERBLICK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2836" y="862965"/>
              <a:ext cx="6074603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3300" b="1" dirty="0">
                  <a:solidFill>
                    <a:srgbClr val="1C1C1A"/>
                  </a:solidFill>
                  <a:latin typeface="+mj-lt"/>
                  <a:ea typeface="+mj-ea"/>
                  <a:cs typeface="+mj-cs"/>
                </a:rPr>
                <a:t>Was Sie heute mitnehmen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609600" y="14478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</p:grpSp>
      <p:grpSp>
        <p:nvGrpSpPr>
          <p:cNvPr id="11" name="toc-1"/>
          <p:cNvGrpSpPr/>
          <p:nvPr/>
        </p:nvGrpSpPr>
        <p:grpSpPr>
          <a:xfrm>
            <a:off x="596646" y="1858328"/>
            <a:ext cx="5315712" cy="498729"/>
            <a:chOff x="596646" y="1858328"/>
            <a:chExt cx="5315712" cy="498729"/>
          </a:xfrm>
        </p:grpSpPr>
        <p:sp>
          <p:nvSpPr>
            <p:cNvPr id="7" name="TextBox 7"/>
            <p:cNvSpPr txBox="1"/>
            <p:nvPr/>
          </p:nvSpPr>
          <p:spPr>
            <a:xfrm>
              <a:off x="596646" y="1858328"/>
              <a:ext cx="23537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2550" b="1" dirty="0">
                  <a:solidFill>
                    <a:srgbClr val="12525C"/>
                  </a:solidFill>
                  <a:latin typeface="+mj-lt"/>
                  <a:ea typeface="+mj-ea"/>
                  <a:cs typeface="+mj-cs"/>
                </a:rPr>
                <a:t>1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114806" y="1939290"/>
              <a:ext cx="220137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80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Rechtsgrundlagen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798687" y="1987868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35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609600" y="2343150"/>
              <a:ext cx="5295900" cy="9525"/>
            </a:xfrm>
            <a:custGeom>
              <a:avLst/>
              <a:gdLst/>
              <a:ahLst/>
              <a:cxnLst/>
              <a:rect l="l" t="t" r="r" b="b"/>
              <a:pathLst>
                <a:path w="5295900" h="9525">
                  <a:moveTo>
                    <a:pt x="0" y="0"/>
                  </a:moveTo>
                  <a:lnTo>
                    <a:pt x="52959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</p:grpSp>
      <p:grpSp>
        <p:nvGrpSpPr>
          <p:cNvPr id="16" name="toc-2"/>
          <p:cNvGrpSpPr/>
          <p:nvPr/>
        </p:nvGrpSpPr>
        <p:grpSpPr>
          <a:xfrm>
            <a:off x="596646" y="2601278"/>
            <a:ext cx="5315712" cy="498729"/>
            <a:chOff x="596646" y="2601278"/>
            <a:chExt cx="5315712" cy="498729"/>
          </a:xfrm>
        </p:grpSpPr>
        <p:sp>
          <p:nvSpPr>
            <p:cNvPr id="12" name="TextBox 12"/>
            <p:cNvSpPr txBox="1"/>
            <p:nvPr/>
          </p:nvSpPr>
          <p:spPr>
            <a:xfrm>
              <a:off x="596646" y="2601278"/>
              <a:ext cx="23537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2550" b="1" dirty="0">
                  <a:solidFill>
                    <a:srgbClr val="12525C"/>
                  </a:solidFill>
                  <a:latin typeface="+mj-lt"/>
                  <a:ea typeface="+mj-ea"/>
                  <a:cs typeface="+mj-cs"/>
                </a:rPr>
                <a:t>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14806" y="2682240"/>
              <a:ext cx="26379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80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Die Wege im Überblick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798687" y="2730818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35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609600" y="3086100"/>
              <a:ext cx="5295900" cy="9525"/>
            </a:xfrm>
            <a:custGeom>
              <a:avLst/>
              <a:gdLst/>
              <a:ahLst/>
              <a:cxnLst/>
              <a:rect l="l" t="t" r="r" b="b"/>
              <a:pathLst>
                <a:path w="5295900" h="9525">
                  <a:moveTo>
                    <a:pt x="0" y="0"/>
                  </a:moveTo>
                  <a:lnTo>
                    <a:pt x="52959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</p:grpSp>
      <p:grpSp>
        <p:nvGrpSpPr>
          <p:cNvPr id="21" name="toc-3"/>
          <p:cNvGrpSpPr/>
          <p:nvPr/>
        </p:nvGrpSpPr>
        <p:grpSpPr>
          <a:xfrm>
            <a:off x="596646" y="3344228"/>
            <a:ext cx="5315712" cy="498729"/>
            <a:chOff x="596646" y="3344228"/>
            <a:chExt cx="5315712" cy="498729"/>
          </a:xfrm>
        </p:grpSpPr>
        <p:sp>
          <p:nvSpPr>
            <p:cNvPr id="17" name="TextBox 17"/>
            <p:cNvSpPr txBox="1"/>
            <p:nvPr/>
          </p:nvSpPr>
          <p:spPr>
            <a:xfrm>
              <a:off x="596646" y="3344228"/>
              <a:ext cx="23537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2550" b="1" dirty="0">
                  <a:solidFill>
                    <a:srgbClr val="12525C"/>
                  </a:solidFill>
                  <a:latin typeface="+mj-lt"/>
                  <a:ea typeface="+mj-ea"/>
                  <a:cs typeface="+mj-c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14806" y="3425190"/>
              <a:ext cx="27057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80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Restmüll und Biotonne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798687" y="3473768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35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609600" y="3829050"/>
              <a:ext cx="5295900" cy="9525"/>
            </a:xfrm>
            <a:custGeom>
              <a:avLst/>
              <a:gdLst/>
              <a:ahLst/>
              <a:cxnLst/>
              <a:rect l="l" t="t" r="r" b="b"/>
              <a:pathLst>
                <a:path w="5295900" h="9525">
                  <a:moveTo>
                    <a:pt x="0" y="0"/>
                  </a:moveTo>
                  <a:lnTo>
                    <a:pt x="52959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</p:grpSp>
      <p:grpSp>
        <p:nvGrpSpPr>
          <p:cNvPr id="26" name="toc-4"/>
          <p:cNvGrpSpPr/>
          <p:nvPr/>
        </p:nvGrpSpPr>
        <p:grpSpPr>
          <a:xfrm>
            <a:off x="596646" y="4087178"/>
            <a:ext cx="5315712" cy="498729"/>
            <a:chOff x="596646" y="4087178"/>
            <a:chExt cx="5315712" cy="498729"/>
          </a:xfrm>
        </p:grpSpPr>
        <p:sp>
          <p:nvSpPr>
            <p:cNvPr id="22" name="TextBox 22"/>
            <p:cNvSpPr txBox="1"/>
            <p:nvPr/>
          </p:nvSpPr>
          <p:spPr>
            <a:xfrm>
              <a:off x="596646" y="4087178"/>
              <a:ext cx="23537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2550" b="1" dirty="0">
                  <a:solidFill>
                    <a:srgbClr val="12525C"/>
                  </a:solidFill>
                  <a:latin typeface="+mj-lt"/>
                  <a:ea typeface="+mj-ea"/>
                  <a:cs typeface="+mj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114806" y="4168140"/>
              <a:ext cx="34483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80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Gelbe Tonne und Gelber Sack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798687" y="4216718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35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609600" y="4572000"/>
              <a:ext cx="5295900" cy="9525"/>
            </a:xfrm>
            <a:custGeom>
              <a:avLst/>
              <a:gdLst/>
              <a:ahLst/>
              <a:cxnLst/>
              <a:rect l="l" t="t" r="r" b="b"/>
              <a:pathLst>
                <a:path w="5295900" h="9525">
                  <a:moveTo>
                    <a:pt x="0" y="0"/>
                  </a:moveTo>
                  <a:lnTo>
                    <a:pt x="52959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</p:grpSp>
      <p:grpSp>
        <p:nvGrpSpPr>
          <p:cNvPr id="31" name="toc-5"/>
          <p:cNvGrpSpPr/>
          <p:nvPr/>
        </p:nvGrpSpPr>
        <p:grpSpPr>
          <a:xfrm>
            <a:off x="596646" y="4830128"/>
            <a:ext cx="5315712" cy="498729"/>
            <a:chOff x="596646" y="4830128"/>
            <a:chExt cx="5315712" cy="498729"/>
          </a:xfrm>
        </p:grpSpPr>
        <p:sp>
          <p:nvSpPr>
            <p:cNvPr id="27" name="TextBox 27"/>
            <p:cNvSpPr txBox="1"/>
            <p:nvPr/>
          </p:nvSpPr>
          <p:spPr>
            <a:xfrm>
              <a:off x="596646" y="4830128"/>
              <a:ext cx="23537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2550" b="1" dirty="0">
                  <a:solidFill>
                    <a:srgbClr val="12525C"/>
                  </a:solidFill>
                  <a:latin typeface="+mj-lt"/>
                  <a:ea typeface="+mj-ea"/>
                  <a:cs typeface="+mj-cs"/>
                </a:rPr>
                <a:t>5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114806" y="4911090"/>
              <a:ext cx="25905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80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Altpapier und Altglas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5798687" y="4959668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35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609600" y="5314950"/>
              <a:ext cx="5295900" cy="9525"/>
            </a:xfrm>
            <a:custGeom>
              <a:avLst/>
              <a:gdLst/>
              <a:ahLst/>
              <a:cxnLst/>
              <a:rect l="l" t="t" r="r" b="b"/>
              <a:pathLst>
                <a:path w="5295900" h="9525">
                  <a:moveTo>
                    <a:pt x="0" y="0"/>
                  </a:moveTo>
                  <a:lnTo>
                    <a:pt x="52959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</p:grpSp>
      <p:grpSp>
        <p:nvGrpSpPr>
          <p:cNvPr id="36" name="toc-6"/>
          <p:cNvGrpSpPr/>
          <p:nvPr/>
        </p:nvGrpSpPr>
        <p:grpSpPr>
          <a:xfrm>
            <a:off x="596646" y="5573078"/>
            <a:ext cx="5315712" cy="498729"/>
            <a:chOff x="596646" y="5573078"/>
            <a:chExt cx="5315712" cy="498729"/>
          </a:xfrm>
        </p:grpSpPr>
        <p:sp>
          <p:nvSpPr>
            <p:cNvPr id="32" name="TextBox 32"/>
            <p:cNvSpPr txBox="1"/>
            <p:nvPr/>
          </p:nvSpPr>
          <p:spPr>
            <a:xfrm>
              <a:off x="596646" y="5573078"/>
              <a:ext cx="23537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2550" b="1" dirty="0">
                  <a:solidFill>
                    <a:srgbClr val="12525C"/>
                  </a:solidFill>
                  <a:latin typeface="+mj-lt"/>
                  <a:ea typeface="+mj-ea"/>
                  <a:cs typeface="+mj-cs"/>
                </a:rPr>
                <a:t>6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114806" y="5654040"/>
              <a:ext cx="34424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80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Pfand: Einweg und Mehrweg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5798687" y="5702618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35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35" name="Line 35"/>
            <p:cNvSpPr/>
            <p:nvPr/>
          </p:nvSpPr>
          <p:spPr>
            <a:xfrm>
              <a:off x="609600" y="6057900"/>
              <a:ext cx="5295900" cy="9525"/>
            </a:xfrm>
            <a:custGeom>
              <a:avLst/>
              <a:gdLst/>
              <a:ahLst/>
              <a:cxnLst/>
              <a:rect l="l" t="t" r="r" b="b"/>
              <a:pathLst>
                <a:path w="5295900" h="9525">
                  <a:moveTo>
                    <a:pt x="0" y="0"/>
                  </a:moveTo>
                  <a:lnTo>
                    <a:pt x="52959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</p:grpSp>
      <p:grpSp>
        <p:nvGrpSpPr>
          <p:cNvPr id="41" name="toc-7"/>
          <p:cNvGrpSpPr/>
          <p:nvPr/>
        </p:nvGrpSpPr>
        <p:grpSpPr>
          <a:xfrm>
            <a:off x="6273546" y="1858328"/>
            <a:ext cx="5315712" cy="498729"/>
            <a:chOff x="6273546" y="1858328"/>
            <a:chExt cx="5315712" cy="498729"/>
          </a:xfrm>
        </p:grpSpPr>
        <p:sp>
          <p:nvSpPr>
            <p:cNvPr id="37" name="TextBox 37"/>
            <p:cNvSpPr txBox="1"/>
            <p:nvPr/>
          </p:nvSpPr>
          <p:spPr>
            <a:xfrm>
              <a:off x="6273546" y="1858328"/>
              <a:ext cx="23537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2550" b="1" dirty="0">
                  <a:solidFill>
                    <a:srgbClr val="12525C"/>
                  </a:solidFill>
                  <a:latin typeface="+mj-lt"/>
                  <a:ea typeface="+mj-ea"/>
                  <a:cs typeface="+mj-cs"/>
                </a:rPr>
                <a:t>7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6791706" y="1939290"/>
              <a:ext cx="35581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80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Elektrogeräte und Batterien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1475587" y="1987868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35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40" name="Line 40"/>
            <p:cNvSpPr/>
            <p:nvPr/>
          </p:nvSpPr>
          <p:spPr>
            <a:xfrm>
              <a:off x="6286500" y="2343150"/>
              <a:ext cx="5295900" cy="9525"/>
            </a:xfrm>
            <a:custGeom>
              <a:avLst/>
              <a:gdLst/>
              <a:ahLst/>
              <a:cxnLst/>
              <a:rect l="l" t="t" r="r" b="b"/>
              <a:pathLst>
                <a:path w="5295900" h="9525">
                  <a:moveTo>
                    <a:pt x="0" y="0"/>
                  </a:moveTo>
                  <a:lnTo>
                    <a:pt x="52959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</p:grpSp>
      <p:grpSp>
        <p:nvGrpSpPr>
          <p:cNvPr id="46" name="toc-8"/>
          <p:cNvGrpSpPr/>
          <p:nvPr/>
        </p:nvGrpSpPr>
        <p:grpSpPr>
          <a:xfrm>
            <a:off x="6273546" y="2601278"/>
            <a:ext cx="5315712" cy="498729"/>
            <a:chOff x="6273546" y="2601278"/>
            <a:chExt cx="5315712" cy="498729"/>
          </a:xfrm>
        </p:grpSpPr>
        <p:sp>
          <p:nvSpPr>
            <p:cNvPr id="42" name="TextBox 42"/>
            <p:cNvSpPr txBox="1"/>
            <p:nvPr/>
          </p:nvSpPr>
          <p:spPr>
            <a:xfrm>
              <a:off x="6273546" y="2601278"/>
              <a:ext cx="23537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2550" b="1" dirty="0">
                  <a:solidFill>
                    <a:srgbClr val="12525C"/>
                  </a:solidFill>
                  <a:latin typeface="+mj-lt"/>
                  <a:ea typeface="+mj-ea"/>
                  <a:cs typeface="+mj-cs"/>
                </a:rPr>
                <a:t>8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6791706" y="2682240"/>
              <a:ext cx="35204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80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Sperrmüll und Wertstoffhof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1375631" y="2730818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35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45" name="Line 45"/>
            <p:cNvSpPr/>
            <p:nvPr/>
          </p:nvSpPr>
          <p:spPr>
            <a:xfrm>
              <a:off x="6286500" y="3086100"/>
              <a:ext cx="5295900" cy="9525"/>
            </a:xfrm>
            <a:custGeom>
              <a:avLst/>
              <a:gdLst/>
              <a:ahLst/>
              <a:cxnLst/>
              <a:rect l="l" t="t" r="r" b="b"/>
              <a:pathLst>
                <a:path w="5295900" h="9525">
                  <a:moveTo>
                    <a:pt x="0" y="0"/>
                  </a:moveTo>
                  <a:lnTo>
                    <a:pt x="52959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</p:grpSp>
      <p:grpSp>
        <p:nvGrpSpPr>
          <p:cNvPr id="51" name="toc-9"/>
          <p:cNvGrpSpPr/>
          <p:nvPr/>
        </p:nvGrpSpPr>
        <p:grpSpPr>
          <a:xfrm>
            <a:off x="6273546" y="3344228"/>
            <a:ext cx="5315712" cy="498729"/>
            <a:chOff x="6273546" y="3344228"/>
            <a:chExt cx="5315712" cy="498729"/>
          </a:xfrm>
        </p:grpSpPr>
        <p:sp>
          <p:nvSpPr>
            <p:cNvPr id="47" name="TextBox 47"/>
            <p:cNvSpPr txBox="1"/>
            <p:nvPr/>
          </p:nvSpPr>
          <p:spPr>
            <a:xfrm>
              <a:off x="6273546" y="3344228"/>
              <a:ext cx="23537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2550" b="1" dirty="0">
                  <a:solidFill>
                    <a:srgbClr val="12525C"/>
                  </a:solidFill>
                  <a:latin typeface="+mj-lt"/>
                  <a:ea typeface="+mj-ea"/>
                  <a:cs typeface="+mj-cs"/>
                </a:rPr>
                <a:t>9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91706" y="3425190"/>
              <a:ext cx="24562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80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Verwertungsquoten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11375631" y="3473768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35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11</a:t>
              </a:r>
            </a:p>
          </p:txBody>
        </p:sp>
        <p:sp>
          <p:nvSpPr>
            <p:cNvPr id="50" name="Line 50"/>
            <p:cNvSpPr/>
            <p:nvPr/>
          </p:nvSpPr>
          <p:spPr>
            <a:xfrm>
              <a:off x="6286500" y="3829050"/>
              <a:ext cx="5295900" cy="9525"/>
            </a:xfrm>
            <a:custGeom>
              <a:avLst/>
              <a:gdLst/>
              <a:ahLst/>
              <a:cxnLst/>
              <a:rect l="l" t="t" r="r" b="b"/>
              <a:pathLst>
                <a:path w="5295900" h="9525">
                  <a:moveTo>
                    <a:pt x="0" y="0"/>
                  </a:moveTo>
                  <a:lnTo>
                    <a:pt x="52959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</p:grpSp>
      <p:grpSp>
        <p:nvGrpSpPr>
          <p:cNvPr id="56" name="toc-10"/>
          <p:cNvGrpSpPr/>
          <p:nvPr/>
        </p:nvGrpSpPr>
        <p:grpSpPr>
          <a:xfrm>
            <a:off x="6273546" y="4087178"/>
            <a:ext cx="5315712" cy="498729"/>
            <a:chOff x="6273546" y="4087178"/>
            <a:chExt cx="5315712" cy="498729"/>
          </a:xfrm>
        </p:grpSpPr>
        <p:sp>
          <p:nvSpPr>
            <p:cNvPr id="52" name="TextBox 52"/>
            <p:cNvSpPr txBox="1"/>
            <p:nvPr/>
          </p:nvSpPr>
          <p:spPr>
            <a:xfrm>
              <a:off x="6273546" y="4087178"/>
              <a:ext cx="44484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2550" b="1" dirty="0">
                  <a:solidFill>
                    <a:srgbClr val="12525C"/>
                  </a:solidFill>
                  <a:latin typeface="+mj-lt"/>
                  <a:ea typeface="+mj-ea"/>
                  <a:cs typeface="+mj-cs"/>
                </a:rPr>
                <a:t>10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6791706" y="4168140"/>
              <a:ext cx="227313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80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Häufige Fehlwürfe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11375631" y="4216718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35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55" name="Line 55"/>
            <p:cNvSpPr/>
            <p:nvPr/>
          </p:nvSpPr>
          <p:spPr>
            <a:xfrm>
              <a:off x="6286500" y="4572000"/>
              <a:ext cx="5295900" cy="9525"/>
            </a:xfrm>
            <a:custGeom>
              <a:avLst/>
              <a:gdLst/>
              <a:ahLst/>
              <a:cxnLst/>
              <a:rect l="l" t="t" r="r" b="b"/>
              <a:pathLst>
                <a:path w="5295900" h="9525">
                  <a:moveTo>
                    <a:pt x="0" y="0"/>
                  </a:moveTo>
                  <a:lnTo>
                    <a:pt x="52959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</p:grpSp>
      <p:grpSp>
        <p:nvGrpSpPr>
          <p:cNvPr id="61" name="toc-11"/>
          <p:cNvGrpSpPr/>
          <p:nvPr/>
        </p:nvGrpSpPr>
        <p:grpSpPr>
          <a:xfrm>
            <a:off x="6273546" y="4830128"/>
            <a:ext cx="5315712" cy="498729"/>
            <a:chOff x="6273546" y="4830128"/>
            <a:chExt cx="5315712" cy="498729"/>
          </a:xfrm>
        </p:grpSpPr>
        <p:sp>
          <p:nvSpPr>
            <p:cNvPr id="57" name="TextBox 57"/>
            <p:cNvSpPr txBox="1"/>
            <p:nvPr/>
          </p:nvSpPr>
          <p:spPr>
            <a:xfrm>
              <a:off x="6273546" y="4830128"/>
              <a:ext cx="44484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2550" b="1" dirty="0">
                  <a:solidFill>
                    <a:srgbClr val="12525C"/>
                  </a:solidFill>
                  <a:latin typeface="+mj-lt"/>
                  <a:ea typeface="+mj-ea"/>
                  <a:cs typeface="+mj-cs"/>
                </a:rPr>
                <a:t>11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6791706" y="4911090"/>
              <a:ext cx="12728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80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Merkseite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11375631" y="4959668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35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13</a:t>
              </a:r>
            </a:p>
          </p:txBody>
        </p:sp>
        <p:sp>
          <p:nvSpPr>
            <p:cNvPr id="60" name="Line 60"/>
            <p:cNvSpPr/>
            <p:nvPr/>
          </p:nvSpPr>
          <p:spPr>
            <a:xfrm>
              <a:off x="6286500" y="5314950"/>
              <a:ext cx="5295900" cy="9525"/>
            </a:xfrm>
            <a:custGeom>
              <a:avLst/>
              <a:gdLst/>
              <a:ahLst/>
              <a:cxnLst/>
              <a:rect l="l" t="t" r="r" b="b"/>
              <a:pathLst>
                <a:path w="5295900" h="9525">
                  <a:moveTo>
                    <a:pt x="0" y="0"/>
                  </a:moveTo>
                  <a:lnTo>
                    <a:pt x="52959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</p:grpSp>
      <p:grpSp>
        <p:nvGrpSpPr>
          <p:cNvPr id="64" name="seitenfuss"/>
          <p:cNvGrpSpPr/>
          <p:nvPr/>
        </p:nvGrpSpPr>
        <p:grpSpPr>
          <a:xfrm>
            <a:off x="603885" y="6450806"/>
            <a:ext cx="10984230" cy="220028"/>
            <a:chOff x="603885" y="6450806"/>
            <a:chExt cx="10984230" cy="220028"/>
          </a:xfrm>
        </p:grpSpPr>
        <p:sp>
          <p:nvSpPr>
            <p:cNvPr id="62" name="TextBox 62"/>
            <p:cNvSpPr txBox="1"/>
            <p:nvPr/>
          </p:nvSpPr>
          <p:spPr>
            <a:xfrm>
              <a:off x="603885" y="6450806"/>
              <a:ext cx="5074188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Mülltrennung in Deutschland · Infoveranstaltung der Hausverwaltung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11493759" y="6450806"/>
              <a:ext cx="9435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2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80"/>
                            </p:stCondLst>
                            <p:childTnLst>
                              <p:par>
                                <p:cTn xmlns:p="http://schemas.openxmlformats.org/presentationml/2006/main" id="13" presetID="22" presetClass="entr" presetSubtype="2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60"/>
                            </p:stCondLst>
                            <p:childTnLst>
                              <p:par>
                                <p:cTn xmlns:p="http://schemas.openxmlformats.org/presentationml/2006/main" id="17" presetID="22" presetClass="entr" presetSubtype="2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40"/>
                            </p:stCondLst>
                            <p:childTnLst>
                              <p:par>
                                <p:cTn xmlns:p="http://schemas.openxmlformats.org/presentationml/2006/main" id="21" presetID="22" presetClass="entr" presetSubtype="2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20"/>
                            </p:stCondLst>
                            <p:childTnLst>
                              <p:par>
                                <p:cTn xmlns:p="http://schemas.openxmlformats.org/presentationml/2006/main" id="25" presetID="22" presetClass="entr" presetSubtype="2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00"/>
                            </p:stCondLst>
                            <p:childTnLst>
                              <p:par>
                                <p:cTn xmlns:p="http://schemas.openxmlformats.org/presentationml/2006/main" id="29" presetID="22" presetClass="entr" presetSubtype="2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80"/>
                            </p:stCondLst>
                            <p:childTnLst>
                              <p:par>
                                <p:cTn xmlns:p="http://schemas.openxmlformats.org/presentationml/2006/main" id="33" presetID="22" presetClass="entr" presetSubtype="2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60"/>
                            </p:stCondLst>
                            <p:childTnLst>
                              <p:par>
                                <p:cTn xmlns:p="http://schemas.openxmlformats.org/presentationml/2006/main" id="37" presetID="22" presetClass="entr" presetSubtype="2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40"/>
                            </p:stCondLst>
                            <p:childTnLst>
                              <p:par>
                                <p:cTn xmlns:p="http://schemas.openxmlformats.org/presentationml/2006/main" id="41" presetID="22" presetClass="entr" presetSubtype="2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920"/>
                            </p:stCondLst>
                            <p:childTnLst>
                              <p:par>
                                <p:cTn xmlns:p="http://schemas.openxmlformats.org/presentationml/2006/main" id="45" presetID="22" presetClass="entr" presetSubtype="2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300"/>
                            </p:stCondLst>
                            <p:childTnLst>
                              <p:par>
                                <p:cTn xmlns:p="http://schemas.openxmlformats.org/presentationml/2006/main" id="49" presetID="22" presetClass="entr" presetSubtype="2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eitentitel"/>
          <p:cNvGrpSpPr/>
          <p:nvPr/>
        </p:nvGrpSpPr>
        <p:grpSpPr>
          <a:xfrm>
            <a:off x="592836" y="552450"/>
            <a:ext cx="10989564" cy="955929"/>
            <a:chOff x="592836" y="552450"/>
            <a:chExt cx="10989564" cy="955929"/>
          </a:xfrm>
        </p:grpSpPr>
        <p:sp>
          <p:nvSpPr>
            <p:cNvPr id="2" name="Rectangle 2"/>
            <p:cNvSpPr/>
            <p:nvPr/>
          </p:nvSpPr>
          <p:spPr>
            <a:xfrm>
              <a:off x="609600" y="552450"/>
              <a:ext cx="38100" cy="247650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755142" y="597218"/>
              <a:ext cx="204405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350" b="1" spc="120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RECHTSGRUNDLAGEN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2836" y="862965"/>
              <a:ext cx="759917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3300" b="1" dirty="0">
                  <a:solidFill>
                    <a:srgbClr val="1C1C1A"/>
                  </a:solidFill>
                  <a:latin typeface="+mj-lt"/>
                  <a:ea typeface="+mj-ea"/>
                  <a:cs typeface="+mj-cs"/>
                </a:rPr>
                <a:t>Zwei Gesetze – in je einem Satz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609600" y="14478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</p:grpSp>
      <p:grpSp>
        <p:nvGrpSpPr>
          <p:cNvPr id="24" name="hierarchie"/>
          <p:cNvGrpSpPr/>
          <p:nvPr/>
        </p:nvGrpSpPr>
        <p:grpSpPr>
          <a:xfrm>
            <a:off x="609600" y="1962150"/>
            <a:ext cx="5676900" cy="3184684"/>
            <a:chOff x="609600" y="1962150"/>
            <a:chExt cx="5676900" cy="3184684"/>
          </a:xfrm>
        </p:grpSpPr>
        <p:sp>
          <p:nvSpPr>
            <p:cNvPr id="7" name="Freeform 7"/>
            <p:cNvSpPr/>
            <p:nvPr/>
          </p:nvSpPr>
          <p:spPr>
            <a:xfrm>
              <a:off x="609600" y="1962150"/>
              <a:ext cx="323850" cy="2781300"/>
            </a:xfrm>
            <a:prstGeom prst="downArrow">
              <a:avLst/>
            </a:prstGeom>
            <a:solidFill>
              <a:srgbClr val="E1EDEF"/>
            </a:solidFill>
            <a:ln w="14288">
              <a:solidFill>
                <a:srgbClr val="6E9EA8"/>
              </a:solidFill>
            </a:ln>
          </p:spPr>
        </p:sp>
        <p:sp>
          <p:nvSpPr>
            <p:cNvPr id="8" name="Rectangle 8"/>
            <p:cNvSpPr/>
            <p:nvPr/>
          </p:nvSpPr>
          <p:spPr>
            <a:xfrm>
              <a:off x="1104900" y="1962150"/>
              <a:ext cx="5181600" cy="495300"/>
            </a:xfrm>
            <a:prstGeom prst="roundRect">
              <a:avLst>
                <a:gd name="adj" fmla="val 7692"/>
              </a:avLst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287780" y="2124075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591818" y="2107882"/>
              <a:ext cx="12341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6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Vermeidung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1104900" y="2533650"/>
              <a:ext cx="5181600" cy="495300"/>
            </a:xfrm>
            <a:prstGeom prst="roundRect">
              <a:avLst>
                <a:gd name="adj" fmla="val 7692"/>
              </a:avLst>
            </a:prstGeom>
            <a:solidFill>
              <a:srgbClr val="FFFFFF"/>
            </a:solidFill>
            <a:ln w="9525">
              <a:solidFill>
                <a:srgbClr val="D8D3C8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287780" y="2695575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500" b="1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591818" y="2679382"/>
              <a:ext cx="392925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65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Vorbereitung zur Wiederverwendung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1104900" y="3105150"/>
              <a:ext cx="5181600" cy="495300"/>
            </a:xfrm>
            <a:prstGeom prst="roundRect">
              <a:avLst>
                <a:gd name="adj" fmla="val 7692"/>
              </a:avLst>
            </a:prstGeom>
            <a:solidFill>
              <a:srgbClr val="FFFFFF"/>
            </a:solidFill>
            <a:ln w="9525">
              <a:solidFill>
                <a:srgbClr val="D8D3C8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287780" y="3267075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500" b="1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591818" y="3250882"/>
              <a:ext cx="101142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65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Recycling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1104900" y="3676650"/>
              <a:ext cx="5181600" cy="495300"/>
            </a:xfrm>
            <a:prstGeom prst="roundRect">
              <a:avLst>
                <a:gd name="adj" fmla="val 7692"/>
              </a:avLst>
            </a:prstGeom>
            <a:solidFill>
              <a:srgbClr val="FFFFFF"/>
            </a:solidFill>
            <a:ln w="9525">
              <a:solidFill>
                <a:srgbClr val="D8D3C8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287780" y="3838575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500" b="1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591818" y="3822382"/>
              <a:ext cx="439422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65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Sonstige Verwertung, z. B. energetisch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1104900" y="4248150"/>
              <a:ext cx="5181600" cy="495300"/>
            </a:xfrm>
            <a:prstGeom prst="roundRect">
              <a:avLst>
                <a:gd name="adj" fmla="val 7692"/>
              </a:avLst>
            </a:prstGeom>
            <a:solidFill>
              <a:srgbClr val="FFFFFF"/>
            </a:solidFill>
            <a:ln w="9525">
              <a:solidFill>
                <a:srgbClr val="D8D3C8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287780" y="4410075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500" b="1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591818" y="4393882"/>
              <a:ext cx="125589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65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Beseitigung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99185" y="4926806"/>
              <a:ext cx="2761435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Abfallhierarchie nach § 6 Abs. 1 KrWG</a:t>
              </a:r>
            </a:p>
          </p:txBody>
        </p:sp>
      </p:grpSp>
      <p:grpSp>
        <p:nvGrpSpPr>
          <p:cNvPr id="29" name="gesetz-krwg"/>
          <p:cNvGrpSpPr/>
          <p:nvPr/>
        </p:nvGrpSpPr>
        <p:grpSpPr>
          <a:xfrm>
            <a:off x="6667500" y="1866900"/>
            <a:ext cx="4341995" cy="2003584"/>
            <a:chOff x="6667500" y="1866900"/>
            <a:chExt cx="4341995" cy="2003584"/>
          </a:xfrm>
        </p:grpSpPr>
        <p:sp>
          <p:nvSpPr>
            <p:cNvPr id="25" name="Rectangle 25"/>
            <p:cNvSpPr/>
            <p:nvPr/>
          </p:nvSpPr>
          <p:spPr>
            <a:xfrm>
              <a:off x="6667500" y="1866900"/>
              <a:ext cx="38100" cy="2000250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868668" y="1974532"/>
              <a:ext cx="414082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65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Kreislaufwirtschaftsgesetz (KrWG)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869430" y="2333625"/>
              <a:ext cx="3872865" cy="12839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Das KrWG schreibt die fünfstufige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Abfallhierarchie vor und verpflichtet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die Kommunen, Bioabfall, Papier, Metall,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Kunststoff, Glas, Sperrmüll und Textilien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getrennt zu sammeln.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871335" y="3650456"/>
              <a:ext cx="2322283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§ 6 Abs. 1 und § 20 Abs. 2 KrWG</a:t>
              </a:r>
            </a:p>
          </p:txBody>
        </p:sp>
      </p:grpSp>
      <p:grpSp>
        <p:nvGrpSpPr>
          <p:cNvPr id="34" name="gesetz-verpackg"/>
          <p:cNvGrpSpPr/>
          <p:nvPr/>
        </p:nvGrpSpPr>
        <p:grpSpPr>
          <a:xfrm>
            <a:off x="6667500" y="4057650"/>
            <a:ext cx="4093845" cy="2019300"/>
            <a:chOff x="6667500" y="4057650"/>
            <a:chExt cx="4093845" cy="2019300"/>
          </a:xfrm>
        </p:grpSpPr>
        <p:sp>
          <p:nvSpPr>
            <p:cNvPr id="30" name="Rectangle 30"/>
            <p:cNvSpPr/>
            <p:nvPr/>
          </p:nvSpPr>
          <p:spPr>
            <a:xfrm>
              <a:off x="6667500" y="4057650"/>
              <a:ext cx="38100" cy="2019300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868668" y="4165282"/>
              <a:ext cx="357418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65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Verpackungsgesetz (VerpackG)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869430" y="4524375"/>
              <a:ext cx="3891915" cy="12839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Das VerpackG verpflichtet die dualen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Systeme auf materialspezifische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Mindestquoten, schreibt das Einwegpfand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von 25 Cent fest und setzt ein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Mehrwegziel von 70 % für Getränke.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871335" y="5841206"/>
              <a:ext cx="2608732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§ 1 Abs. 3 und § 16 Abs. 2 VerpackG</a:t>
              </a:r>
            </a:p>
          </p:txBody>
        </p:sp>
      </p:grpSp>
      <p:grpSp>
        <p:nvGrpSpPr>
          <p:cNvPr id="37" name="seitenfuss"/>
          <p:cNvGrpSpPr/>
          <p:nvPr/>
        </p:nvGrpSpPr>
        <p:grpSpPr>
          <a:xfrm>
            <a:off x="603885" y="6450806"/>
            <a:ext cx="10984230" cy="220028"/>
            <a:chOff x="603885" y="6450806"/>
            <a:chExt cx="10984230" cy="220028"/>
          </a:xfrm>
        </p:grpSpPr>
        <p:sp>
          <p:nvSpPr>
            <p:cNvPr id="35" name="TextBox 35"/>
            <p:cNvSpPr txBox="1"/>
            <p:nvPr/>
          </p:nvSpPr>
          <p:spPr>
            <a:xfrm>
              <a:off x="603885" y="6450806"/>
              <a:ext cx="8348530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Quelle: Kreislaufwirtschaftsgesetz und Verpackungsgesetz, gesetze-im-internet.de und buzer.de (Stand 2026)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1493759" y="6450806"/>
              <a:ext cx="9435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4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eitentitel"/>
          <p:cNvGrpSpPr/>
          <p:nvPr/>
        </p:nvGrpSpPr>
        <p:grpSpPr>
          <a:xfrm>
            <a:off x="592836" y="552450"/>
            <a:ext cx="10989564" cy="955929"/>
            <a:chOff x="592836" y="552450"/>
            <a:chExt cx="10989564" cy="955929"/>
          </a:xfrm>
        </p:grpSpPr>
        <p:sp>
          <p:nvSpPr>
            <p:cNvPr id="2" name="Rectangle 2"/>
            <p:cNvSpPr/>
            <p:nvPr/>
          </p:nvSpPr>
          <p:spPr>
            <a:xfrm>
              <a:off x="609600" y="552450"/>
              <a:ext cx="38100" cy="247650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755142" y="597218"/>
              <a:ext cx="109790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350" b="1" spc="120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ÜBERBLICK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2836" y="862965"/>
              <a:ext cx="9901761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3300" b="1" dirty="0">
                  <a:solidFill>
                    <a:srgbClr val="1C1C1A"/>
                  </a:solidFill>
                  <a:latin typeface="+mj-lt"/>
                  <a:ea typeface="+mj-ea"/>
                  <a:cs typeface="+mj-cs"/>
                </a:rPr>
                <a:t>Wohin gehört was? Die Wege im Überblick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609600" y="14478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</p:grpSp>
      <p:grpSp>
        <p:nvGrpSpPr>
          <p:cNvPr id="8" name="einleitung"/>
          <p:cNvGrpSpPr/>
          <p:nvPr/>
        </p:nvGrpSpPr>
        <p:grpSpPr>
          <a:xfrm>
            <a:off x="598932" y="1640205"/>
            <a:ext cx="9439888" cy="410718"/>
            <a:chOff x="598932" y="1640205"/>
            <a:chExt cx="9439888" cy="410718"/>
          </a:xfrm>
        </p:grpSpPr>
        <p:sp>
          <p:nvSpPr>
            <p:cNvPr id="7" name="TextBox 7"/>
            <p:cNvSpPr txBox="1"/>
            <p:nvPr/>
          </p:nvSpPr>
          <p:spPr>
            <a:xfrm>
              <a:off x="598932" y="1640205"/>
              <a:ext cx="943988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21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Fünf Tonnen stehen am Haus. Drei Wege führen aus dem Haus hinaus.</a:t>
              </a:r>
            </a:p>
          </p:txBody>
        </p:sp>
      </p:grpSp>
      <p:grpSp>
        <p:nvGrpSpPr>
          <p:cNvPr id="48" name="!!wegeleiste"/>
          <p:cNvGrpSpPr/>
          <p:nvPr/>
        </p:nvGrpSpPr>
        <p:grpSpPr>
          <a:xfrm>
            <a:off x="609600" y="2190750"/>
            <a:ext cx="11012395" cy="1463611"/>
            <a:chOff x="609600" y="2190750"/>
            <a:chExt cx="11012395" cy="1463611"/>
          </a:xfrm>
        </p:grpSpPr>
        <p:sp>
          <p:nvSpPr>
            <p:cNvPr id="9" name="Rectangle 9"/>
            <p:cNvSpPr/>
            <p:nvPr/>
          </p:nvSpPr>
          <p:spPr>
            <a:xfrm>
              <a:off x="609600" y="2190750"/>
              <a:ext cx="1238250" cy="723900"/>
            </a:xfrm>
            <a:prstGeom prst="roundRect">
              <a:avLst>
                <a:gd name="adj" fmla="val 7895"/>
              </a:avLst>
            </a:prstGeom>
            <a:solidFill>
              <a:srgbClr val="3C3C3B"/>
            </a:solidFill>
            <a:ln>
              <a:noFill/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62038" y="2381250"/>
              <a:ext cx="333375" cy="381000"/>
              <a:chOff x="1062038" y="2381250"/>
              <a:chExt cx="333375" cy="3810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062038" y="2381250"/>
                <a:ext cx="3333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333375" h="95250">
                    <a:moveTo>
                      <a:pt x="71438" y="47625"/>
                    </a:moveTo>
                    <a:lnTo>
                      <a:pt x="0" y="47625"/>
                    </a:lnTo>
                    <a:lnTo>
                      <a:pt x="0" y="95250"/>
                    </a:lnTo>
                    <a:lnTo>
                      <a:pt x="333375" y="95250"/>
                    </a:lnTo>
                    <a:lnTo>
                      <a:pt x="333375" y="47625"/>
                    </a:lnTo>
                    <a:lnTo>
                      <a:pt x="261938" y="47625"/>
                    </a:lnTo>
                    <a:lnTo>
                      <a:pt x="261938" y="0"/>
                    </a:lnTo>
                    <a:lnTo>
                      <a:pt x="71438" y="0"/>
                    </a:lnTo>
                    <a:lnTo>
                      <a:pt x="71438" y="4762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109662" y="2524125"/>
                <a:ext cx="238125" cy="238125"/>
              </a:xfrm>
              <a:custGeom>
                <a:avLst/>
                <a:gdLst/>
                <a:ahLst/>
                <a:cxnLst/>
                <a:rect l="l" t="t" r="r" b="b"/>
                <a:pathLst>
                  <a:path w="238125" h="238125">
                    <a:moveTo>
                      <a:pt x="0" y="0"/>
                    </a:moveTo>
                    <a:lnTo>
                      <a:pt x="238125" y="0"/>
                    </a:lnTo>
                    <a:lnTo>
                      <a:pt x="238125" y="238125"/>
                    </a:lnTo>
                    <a:lnTo>
                      <a:pt x="0" y="238125"/>
                    </a:lnTo>
                    <a:lnTo>
                      <a:pt x="0" y="0"/>
                    </a:lnTo>
                    <a:close/>
                    <a:moveTo>
                      <a:pt x="95250" y="71438"/>
                    </a:moveTo>
                    <a:lnTo>
                      <a:pt x="142875" y="71438"/>
                    </a:lnTo>
                    <a:lnTo>
                      <a:pt x="142875" y="166688"/>
                    </a:lnTo>
                    <a:lnTo>
                      <a:pt x="95250" y="166688"/>
                    </a:lnTo>
                    <a:lnTo>
                      <a:pt x="95250" y="714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</p:grpSp>
        <p:sp>
          <p:nvSpPr>
            <p:cNvPr id="13" name="TextBox 13"/>
            <p:cNvSpPr txBox="1"/>
            <p:nvPr/>
          </p:nvSpPr>
          <p:spPr>
            <a:xfrm>
              <a:off x="827910" y="3035618"/>
              <a:ext cx="80162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35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Restmüll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06660" y="3277552"/>
              <a:ext cx="1044131" cy="37680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350"/>
                </a:lnSpc>
              </a:pPr>
              <a:r>
                <a:rPr lang="de-DE" sz="105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Hygiene, Asche,</a:t>
              </a:r>
              <a:br/>
              <a:r>
                <a:rPr lang="de-DE" sz="105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Keramik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2000250" y="2190750"/>
              <a:ext cx="1238250" cy="723900"/>
            </a:xfrm>
            <a:prstGeom prst="roundRect">
              <a:avLst>
                <a:gd name="adj" fmla="val 7895"/>
              </a:avLst>
            </a:prstGeom>
            <a:solidFill>
              <a:srgbClr val="6B4423"/>
            </a:solidFill>
            <a:ln>
              <a:noFill/>
            </a:ln>
          </p:spPr>
        </p:sp>
        <p:sp>
          <p:nvSpPr>
            <p:cNvPr id="16" name="Freeform 16"/>
            <p:cNvSpPr/>
            <p:nvPr/>
          </p:nvSpPr>
          <p:spPr>
            <a:xfrm>
              <a:off x="2476500" y="2405062"/>
              <a:ext cx="309562" cy="357188"/>
            </a:xfrm>
            <a:custGeom>
              <a:avLst/>
              <a:gdLst/>
              <a:ahLst/>
              <a:cxnLst/>
              <a:rect l="l" t="t" r="r" b="b"/>
              <a:pathLst>
                <a:path w="309562" h="357188">
                  <a:moveTo>
                    <a:pt x="238125" y="0"/>
                  </a:moveTo>
                  <a:cubicBezTo>
                    <a:pt x="106612" y="0"/>
                    <a:pt x="0" y="95951"/>
                    <a:pt x="0" y="214312"/>
                  </a:cubicBezTo>
                  <a:lnTo>
                    <a:pt x="0" y="357188"/>
                  </a:lnTo>
                  <a:lnTo>
                    <a:pt x="47625" y="357188"/>
                  </a:lnTo>
                  <a:lnTo>
                    <a:pt x="47625" y="228262"/>
                  </a:lnTo>
                  <a:lnTo>
                    <a:pt x="149849" y="126037"/>
                  </a:lnTo>
                  <a:lnTo>
                    <a:pt x="183526" y="159713"/>
                  </a:lnTo>
                  <a:lnTo>
                    <a:pt x="95250" y="247988"/>
                  </a:lnTo>
                  <a:lnTo>
                    <a:pt x="95250" y="308505"/>
                  </a:lnTo>
                  <a:cubicBezTo>
                    <a:pt x="215582" y="297751"/>
                    <a:pt x="309562" y="206378"/>
                    <a:pt x="309562" y="95250"/>
                  </a:cubicBezTo>
                  <a:lnTo>
                    <a:pt x="309562" y="0"/>
                  </a:lnTo>
                  <a:lnTo>
                    <a:pt x="2381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2213756" y="3035618"/>
              <a:ext cx="8112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35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Biotonne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300668" y="3277552"/>
              <a:ext cx="637413" cy="37680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350"/>
                </a:lnSpc>
              </a:pPr>
              <a:r>
                <a:rPr lang="de-DE" sz="105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Küche und</a:t>
              </a:r>
              <a:br/>
              <a:r>
                <a:rPr lang="de-DE" sz="105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Garten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3390900" y="2190750"/>
              <a:ext cx="1238250" cy="723900"/>
            </a:xfrm>
            <a:prstGeom prst="roundRect">
              <a:avLst>
                <a:gd name="adj" fmla="val 7895"/>
              </a:avLst>
            </a:prstGeom>
            <a:solidFill>
              <a:srgbClr val="F4C400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3819618" y="2381250"/>
              <a:ext cx="380812" cy="380998"/>
              <a:chOff x="3819618" y="2381250"/>
              <a:chExt cx="380812" cy="380998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3928192" y="2381250"/>
                <a:ext cx="234905" cy="172212"/>
              </a:xfrm>
              <a:custGeom>
                <a:avLst/>
                <a:gdLst/>
                <a:ahLst/>
                <a:cxnLst/>
                <a:rect l="l" t="t" r="r" b="b"/>
                <a:pathLst>
                  <a:path w="234905" h="172212">
                    <a:moveTo>
                      <a:pt x="26737" y="0"/>
                    </a:moveTo>
                    <a:lnTo>
                      <a:pt x="136931" y="0"/>
                    </a:lnTo>
                    <a:lnTo>
                      <a:pt x="181322" y="78066"/>
                    </a:lnTo>
                    <a:lnTo>
                      <a:pt x="222999" y="54004"/>
                    </a:lnTo>
                    <a:lnTo>
                      <a:pt x="234905" y="74626"/>
                    </a:lnTo>
                    <a:lnTo>
                      <a:pt x="208756" y="172212"/>
                    </a:lnTo>
                    <a:lnTo>
                      <a:pt x="111171" y="146064"/>
                    </a:lnTo>
                    <a:lnTo>
                      <a:pt x="99265" y="125442"/>
                    </a:lnTo>
                    <a:lnTo>
                      <a:pt x="140076" y="101879"/>
                    </a:lnTo>
                    <a:lnTo>
                      <a:pt x="109226" y="47625"/>
                    </a:lnTo>
                    <a:lnTo>
                      <a:pt x="54441" y="47625"/>
                    </a:lnTo>
                    <a:lnTo>
                      <a:pt x="41245" y="70830"/>
                    </a:lnTo>
                    <a:lnTo>
                      <a:pt x="0" y="47017"/>
                    </a:lnTo>
                    <a:lnTo>
                      <a:pt x="267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3962400" y="2573170"/>
                <a:ext cx="238030" cy="189078"/>
              </a:xfrm>
              <a:custGeom>
                <a:avLst/>
                <a:gdLst/>
                <a:ahLst/>
                <a:cxnLst/>
                <a:rect l="l" t="t" r="r" b="b"/>
                <a:pathLst>
                  <a:path w="238030" h="189078">
                    <a:moveTo>
                      <a:pt x="170615" y="23813"/>
                    </a:moveTo>
                    <a:lnTo>
                      <a:pt x="183450" y="46386"/>
                    </a:lnTo>
                    <a:lnTo>
                      <a:pt x="157294" y="93830"/>
                    </a:lnTo>
                    <a:lnTo>
                      <a:pt x="95250" y="93830"/>
                    </a:lnTo>
                    <a:lnTo>
                      <a:pt x="95250" y="46204"/>
                    </a:lnTo>
                    <a:lnTo>
                      <a:pt x="71438" y="46204"/>
                    </a:lnTo>
                    <a:lnTo>
                      <a:pt x="0" y="117640"/>
                    </a:lnTo>
                    <a:lnTo>
                      <a:pt x="71438" y="189078"/>
                    </a:lnTo>
                    <a:lnTo>
                      <a:pt x="95250" y="189078"/>
                    </a:lnTo>
                    <a:lnTo>
                      <a:pt x="95250" y="141455"/>
                    </a:lnTo>
                    <a:lnTo>
                      <a:pt x="185424" y="141455"/>
                    </a:lnTo>
                    <a:lnTo>
                      <a:pt x="238030" y="46025"/>
                    </a:lnTo>
                    <a:lnTo>
                      <a:pt x="211858" y="0"/>
                    </a:lnTo>
                    <a:lnTo>
                      <a:pt x="170615" y="238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3819618" y="2470973"/>
                <a:ext cx="137256" cy="243652"/>
              </a:xfrm>
              <a:custGeom>
                <a:avLst/>
                <a:gdLst/>
                <a:ahLst/>
                <a:cxnLst/>
                <a:rect l="l" t="t" r="r" b="b"/>
                <a:pathLst>
                  <a:path w="137256" h="243652">
                    <a:moveTo>
                      <a:pt x="80737" y="196027"/>
                    </a:moveTo>
                    <a:lnTo>
                      <a:pt x="107063" y="196027"/>
                    </a:lnTo>
                    <a:lnTo>
                      <a:pt x="107063" y="243652"/>
                    </a:lnTo>
                    <a:lnTo>
                      <a:pt x="52610" y="243652"/>
                    </a:lnTo>
                    <a:lnTo>
                      <a:pt x="0" y="148221"/>
                    </a:lnTo>
                    <a:lnTo>
                      <a:pt x="43832" y="71143"/>
                    </a:lnTo>
                    <a:lnTo>
                      <a:pt x="1616" y="46770"/>
                    </a:lnTo>
                    <a:lnTo>
                      <a:pt x="13522" y="26148"/>
                    </a:lnTo>
                    <a:lnTo>
                      <a:pt x="111108" y="0"/>
                    </a:lnTo>
                    <a:lnTo>
                      <a:pt x="137256" y="97586"/>
                    </a:lnTo>
                    <a:lnTo>
                      <a:pt x="125350" y="118208"/>
                    </a:lnTo>
                    <a:lnTo>
                      <a:pt x="85077" y="94956"/>
                    </a:lnTo>
                    <a:lnTo>
                      <a:pt x="54582" y="148583"/>
                    </a:lnTo>
                    <a:lnTo>
                      <a:pt x="80737" y="19602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</p:sp>
        </p:grpSp>
        <p:sp>
          <p:nvSpPr>
            <p:cNvPr id="24" name="TextBox 24"/>
            <p:cNvSpPr txBox="1"/>
            <p:nvPr/>
          </p:nvSpPr>
          <p:spPr>
            <a:xfrm>
              <a:off x="3467636" y="3035618"/>
              <a:ext cx="108477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35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Gelbe Tonne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401282" y="3277552"/>
              <a:ext cx="1217486" cy="37680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350"/>
                </a:lnSpc>
              </a:pPr>
              <a:r>
                <a:rPr lang="de-DE" sz="105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Verpackungen</a:t>
              </a:r>
              <a:br/>
              <a:r>
                <a:rPr lang="de-DE" sz="105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Kunststoff/Metall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4781550" y="2190750"/>
              <a:ext cx="1238250" cy="723900"/>
            </a:xfrm>
            <a:prstGeom prst="roundRect">
              <a:avLst>
                <a:gd name="adj" fmla="val 7895"/>
              </a:avLst>
            </a:prstGeom>
            <a:solidFill>
              <a:srgbClr val="0F4C9E"/>
            </a:solidFill>
            <a:ln>
              <a:noFill/>
            </a:ln>
          </p:spPr>
        </p:sp>
        <p:sp>
          <p:nvSpPr>
            <p:cNvPr id="27" name="Freeform 27"/>
            <p:cNvSpPr/>
            <p:nvPr/>
          </p:nvSpPr>
          <p:spPr>
            <a:xfrm>
              <a:off x="5210175" y="2428875"/>
              <a:ext cx="381000" cy="285750"/>
            </a:xfrm>
            <a:custGeom>
              <a:avLst/>
              <a:gdLst/>
              <a:ahLst/>
              <a:cxnLst/>
              <a:rect l="l" t="t" r="r" b="b"/>
              <a:pathLst>
                <a:path w="381000" h="285750">
                  <a:moveTo>
                    <a:pt x="0" y="214312"/>
                  </a:moveTo>
                  <a:cubicBezTo>
                    <a:pt x="0" y="253767"/>
                    <a:pt x="31984" y="285750"/>
                    <a:pt x="71438" y="285750"/>
                  </a:cubicBezTo>
                  <a:lnTo>
                    <a:pt x="309562" y="285750"/>
                  </a:lnTo>
                  <a:cubicBezTo>
                    <a:pt x="349017" y="285750"/>
                    <a:pt x="381000" y="253767"/>
                    <a:pt x="381000" y="214312"/>
                  </a:cubicBezTo>
                  <a:lnTo>
                    <a:pt x="381000" y="0"/>
                  </a:lnTo>
                  <a:lnTo>
                    <a:pt x="95250" y="0"/>
                  </a:lnTo>
                  <a:lnTo>
                    <a:pt x="95250" y="214312"/>
                  </a:lnTo>
                  <a:lnTo>
                    <a:pt x="47625" y="214312"/>
                  </a:lnTo>
                  <a:lnTo>
                    <a:pt x="47625" y="47625"/>
                  </a:lnTo>
                  <a:lnTo>
                    <a:pt x="0" y="47625"/>
                  </a:lnTo>
                  <a:lnTo>
                    <a:pt x="0" y="214312"/>
                  </a:lnTo>
                  <a:close/>
                  <a:moveTo>
                    <a:pt x="142875" y="47625"/>
                  </a:moveTo>
                  <a:lnTo>
                    <a:pt x="333375" y="47625"/>
                  </a:lnTo>
                  <a:lnTo>
                    <a:pt x="333375" y="95250"/>
                  </a:lnTo>
                  <a:lnTo>
                    <a:pt x="142875" y="95250"/>
                  </a:lnTo>
                  <a:lnTo>
                    <a:pt x="142875" y="47625"/>
                  </a:lnTo>
                  <a:close/>
                  <a:moveTo>
                    <a:pt x="333375" y="142875"/>
                  </a:moveTo>
                  <a:lnTo>
                    <a:pt x="142875" y="142875"/>
                  </a:lnTo>
                  <a:lnTo>
                    <a:pt x="142875" y="190500"/>
                  </a:lnTo>
                  <a:lnTo>
                    <a:pt x="333375" y="190500"/>
                  </a:lnTo>
                  <a:lnTo>
                    <a:pt x="333375" y="1428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4966564" y="3035618"/>
              <a:ext cx="86822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35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Altpapier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951952" y="3277552"/>
              <a:ext cx="897446" cy="37680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350"/>
                </a:lnSpc>
              </a:pPr>
              <a:r>
                <a:rPr lang="de-DE" sz="105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Papier, Pappe</a:t>
              </a:r>
              <a:br/>
              <a:r>
                <a:rPr lang="de-DE" sz="105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und Karton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6172200" y="2190750"/>
              <a:ext cx="1238250" cy="723900"/>
            </a:xfrm>
            <a:prstGeom prst="roundRect">
              <a:avLst>
                <a:gd name="adj" fmla="val 7895"/>
              </a:avLst>
            </a:prstGeom>
            <a:solidFill>
              <a:srgbClr val="2E7D32"/>
            </a:solidFill>
            <a:ln>
              <a:noFill/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6600825" y="2381250"/>
              <a:ext cx="381000" cy="381000"/>
              <a:chOff x="6600825" y="2381250"/>
              <a:chExt cx="381000" cy="3810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6600825" y="2462551"/>
                <a:ext cx="299699" cy="299699"/>
              </a:xfrm>
              <a:custGeom>
                <a:avLst/>
                <a:gdLst/>
                <a:ahLst/>
                <a:cxnLst/>
                <a:rect l="l" t="t" r="r" b="b"/>
                <a:pathLst>
                  <a:path w="299699" h="299699">
                    <a:moveTo>
                      <a:pt x="16838" y="221287"/>
                    </a:moveTo>
                    <a:lnTo>
                      <a:pt x="78412" y="282861"/>
                    </a:lnTo>
                    <a:cubicBezTo>
                      <a:pt x="89193" y="293641"/>
                      <a:pt x="103816" y="299699"/>
                      <a:pt x="119062" y="299699"/>
                    </a:cubicBezTo>
                    <a:cubicBezTo>
                      <a:pt x="134309" y="299699"/>
                      <a:pt x="148932" y="293641"/>
                      <a:pt x="159713" y="282861"/>
                    </a:cubicBezTo>
                    <a:lnTo>
                      <a:pt x="261938" y="180637"/>
                    </a:lnTo>
                    <a:lnTo>
                      <a:pt x="261938" y="109199"/>
                    </a:lnTo>
                    <a:lnTo>
                      <a:pt x="297656" y="73480"/>
                    </a:lnTo>
                    <a:lnTo>
                      <a:pt x="299699" y="73480"/>
                    </a:lnTo>
                    <a:lnTo>
                      <a:pt x="226219" y="0"/>
                    </a:lnTo>
                    <a:lnTo>
                      <a:pt x="226219" y="2043"/>
                    </a:lnTo>
                    <a:lnTo>
                      <a:pt x="190500" y="37762"/>
                    </a:lnTo>
                    <a:lnTo>
                      <a:pt x="119062" y="37762"/>
                    </a:lnTo>
                    <a:lnTo>
                      <a:pt x="16838" y="139986"/>
                    </a:lnTo>
                    <a:cubicBezTo>
                      <a:pt x="6057" y="150767"/>
                      <a:pt x="0" y="165389"/>
                      <a:pt x="0" y="180637"/>
                    </a:cubicBezTo>
                    <a:cubicBezTo>
                      <a:pt x="0" y="195884"/>
                      <a:pt x="6057" y="210507"/>
                      <a:pt x="16838" y="22128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6849835" y="2381250"/>
                <a:ext cx="131990" cy="131990"/>
              </a:xfrm>
              <a:custGeom>
                <a:avLst/>
                <a:gdLst/>
                <a:ahLst/>
                <a:cxnLst/>
                <a:rect l="l" t="t" r="r" b="b"/>
                <a:pathLst>
                  <a:path w="131990" h="131990">
                    <a:moveTo>
                      <a:pt x="0" y="36740"/>
                    </a:moveTo>
                    <a:lnTo>
                      <a:pt x="95250" y="131990"/>
                    </a:lnTo>
                    <a:lnTo>
                      <a:pt x="131990" y="95250"/>
                    </a:lnTo>
                    <a:lnTo>
                      <a:pt x="36740" y="0"/>
                    </a:lnTo>
                    <a:lnTo>
                      <a:pt x="0" y="367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</p:grpSp>
        <p:sp>
          <p:nvSpPr>
            <p:cNvPr id="34" name="TextBox 34"/>
            <p:cNvSpPr txBox="1"/>
            <p:nvPr/>
          </p:nvSpPr>
          <p:spPr>
            <a:xfrm>
              <a:off x="6462252" y="3035618"/>
              <a:ext cx="65814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35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Altglas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379274" y="3277552"/>
              <a:ext cx="824103" cy="37680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350"/>
                </a:lnSpc>
              </a:pPr>
              <a:r>
                <a:rPr lang="de-DE" sz="105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Flaschen und</a:t>
              </a:r>
              <a:br/>
              <a:r>
                <a:rPr lang="de-DE" sz="105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Gläser</a:t>
              </a:r>
            </a:p>
          </p:txBody>
        </p:sp>
        <p:sp>
          <p:nvSpPr>
            <p:cNvPr id="36" name="Rectangle 36"/>
            <p:cNvSpPr/>
            <p:nvPr/>
          </p:nvSpPr>
          <p:spPr>
            <a:xfrm>
              <a:off x="7562850" y="2190750"/>
              <a:ext cx="1238250" cy="723900"/>
            </a:xfrm>
            <a:prstGeom prst="roundRect">
              <a:avLst>
                <a:gd name="adj" fmla="val 7895"/>
              </a:avLst>
            </a:prstGeom>
            <a:solidFill>
              <a:srgbClr val="FFFFFF"/>
            </a:solidFill>
            <a:ln w="14288">
              <a:solidFill>
                <a:srgbClr val="1C1C1A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7991475" y="2362651"/>
              <a:ext cx="349015" cy="418196"/>
            </a:xfrm>
            <a:custGeom>
              <a:avLst/>
              <a:gdLst/>
              <a:ahLst/>
              <a:cxnLst/>
              <a:rect l="l" t="t" r="r" b="b"/>
              <a:pathLst>
                <a:path w="349015" h="418196">
                  <a:moveTo>
                    <a:pt x="119043" y="137661"/>
                  </a:moveTo>
                  <a:cubicBezTo>
                    <a:pt x="122384" y="133217"/>
                    <a:pt x="126077" y="128954"/>
                    <a:pt x="130122" y="124909"/>
                  </a:cubicBezTo>
                  <a:cubicBezTo>
                    <a:pt x="176619" y="78412"/>
                    <a:pt x="252005" y="78412"/>
                    <a:pt x="298502" y="124909"/>
                  </a:cubicBezTo>
                  <a:lnTo>
                    <a:pt x="349015" y="74395"/>
                  </a:lnTo>
                  <a:cubicBezTo>
                    <a:pt x="274620" y="0"/>
                    <a:pt x="154003" y="0"/>
                    <a:pt x="79608" y="74395"/>
                  </a:cubicBezTo>
                  <a:cubicBezTo>
                    <a:pt x="60942" y="93061"/>
                    <a:pt x="46960" y="114636"/>
                    <a:pt x="37661" y="137661"/>
                  </a:cubicBezTo>
                  <a:lnTo>
                    <a:pt x="0" y="137661"/>
                  </a:lnTo>
                  <a:lnTo>
                    <a:pt x="0" y="185286"/>
                  </a:lnTo>
                  <a:lnTo>
                    <a:pt x="25297" y="185286"/>
                  </a:lnTo>
                  <a:cubicBezTo>
                    <a:pt x="23317" y="201094"/>
                    <a:pt x="23317" y="217103"/>
                    <a:pt x="25297" y="232911"/>
                  </a:cubicBezTo>
                  <a:lnTo>
                    <a:pt x="0" y="232911"/>
                  </a:lnTo>
                  <a:lnTo>
                    <a:pt x="0" y="280536"/>
                  </a:lnTo>
                  <a:lnTo>
                    <a:pt x="37661" y="280536"/>
                  </a:lnTo>
                  <a:cubicBezTo>
                    <a:pt x="46960" y="303561"/>
                    <a:pt x="60942" y="325137"/>
                    <a:pt x="79608" y="343804"/>
                  </a:cubicBezTo>
                  <a:cubicBezTo>
                    <a:pt x="154003" y="418196"/>
                    <a:pt x="274620" y="418196"/>
                    <a:pt x="349015" y="343804"/>
                  </a:cubicBezTo>
                  <a:lnTo>
                    <a:pt x="298502" y="293288"/>
                  </a:lnTo>
                  <a:cubicBezTo>
                    <a:pt x="252005" y="339786"/>
                    <a:pt x="176619" y="339786"/>
                    <a:pt x="130122" y="293288"/>
                  </a:cubicBezTo>
                  <a:cubicBezTo>
                    <a:pt x="126077" y="289244"/>
                    <a:pt x="122384" y="284980"/>
                    <a:pt x="119043" y="280536"/>
                  </a:cubicBezTo>
                  <a:lnTo>
                    <a:pt x="214312" y="280536"/>
                  </a:lnTo>
                  <a:lnTo>
                    <a:pt x="214312" y="232911"/>
                  </a:lnTo>
                  <a:lnTo>
                    <a:pt x="97642" y="232911"/>
                  </a:lnTo>
                  <a:cubicBezTo>
                    <a:pt x="94452" y="217209"/>
                    <a:pt x="94452" y="200988"/>
                    <a:pt x="97642" y="185286"/>
                  </a:cubicBezTo>
                  <a:lnTo>
                    <a:pt x="214312" y="185286"/>
                  </a:lnTo>
                  <a:lnTo>
                    <a:pt x="214312" y="137661"/>
                  </a:lnTo>
                  <a:lnTo>
                    <a:pt x="119043" y="1376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7909764" y="3035618"/>
              <a:ext cx="54442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35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Pfand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659910" y="3277552"/>
              <a:ext cx="1044131" cy="37680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350"/>
                </a:lnSpc>
              </a:pPr>
              <a:r>
                <a:rPr lang="de-DE" sz="105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Flaschen, Dosen</a:t>
              </a:r>
              <a:br/>
              <a:r>
                <a:rPr lang="de-DE" sz="105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mit Pfandlogo</a:t>
              </a:r>
            </a:p>
          </p:txBody>
        </p:sp>
        <p:sp>
          <p:nvSpPr>
            <p:cNvPr id="40" name="Rectangle 40"/>
            <p:cNvSpPr/>
            <p:nvPr/>
          </p:nvSpPr>
          <p:spPr>
            <a:xfrm>
              <a:off x="8953500" y="2190750"/>
              <a:ext cx="1238250" cy="723900"/>
            </a:xfrm>
            <a:prstGeom prst="roundRect">
              <a:avLst>
                <a:gd name="adj" fmla="val 7895"/>
              </a:avLst>
            </a:prstGeom>
            <a:solidFill>
              <a:srgbClr val="FFFFFF"/>
            </a:solidFill>
            <a:ln w="14288">
              <a:solidFill>
                <a:srgbClr val="1C1C1A"/>
              </a:solidFill>
            </a:ln>
          </p:spPr>
        </p:sp>
        <p:sp>
          <p:nvSpPr>
            <p:cNvPr id="41" name="Freeform 41"/>
            <p:cNvSpPr/>
            <p:nvPr/>
          </p:nvSpPr>
          <p:spPr>
            <a:xfrm>
              <a:off x="9405938" y="2405062"/>
              <a:ext cx="333375" cy="333375"/>
            </a:xfrm>
            <a:custGeom>
              <a:avLst/>
              <a:gdLst/>
              <a:ahLst/>
              <a:cxnLst/>
              <a:rect l="l" t="t" r="r" b="b"/>
              <a:pathLst>
                <a:path w="333375" h="333375">
                  <a:moveTo>
                    <a:pt x="142875" y="0"/>
                  </a:moveTo>
                  <a:lnTo>
                    <a:pt x="71438" y="0"/>
                  </a:lnTo>
                  <a:lnTo>
                    <a:pt x="0" y="119062"/>
                  </a:lnTo>
                  <a:lnTo>
                    <a:pt x="0" y="333375"/>
                  </a:lnTo>
                  <a:lnTo>
                    <a:pt x="333375" y="333375"/>
                  </a:lnTo>
                  <a:lnTo>
                    <a:pt x="333375" y="119062"/>
                  </a:lnTo>
                  <a:lnTo>
                    <a:pt x="261938" y="0"/>
                  </a:lnTo>
                  <a:lnTo>
                    <a:pt x="190500" y="0"/>
                  </a:lnTo>
                  <a:lnTo>
                    <a:pt x="190500" y="119062"/>
                  </a:lnTo>
                  <a:lnTo>
                    <a:pt x="142875" y="119062"/>
                  </a:lnTo>
                  <a:lnTo>
                    <a:pt x="14287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9119311" y="3035618"/>
              <a:ext cx="90662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35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Sperrmüll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9147238" y="3277552"/>
              <a:ext cx="850773" cy="37680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350"/>
                </a:lnSpc>
              </a:pPr>
              <a:r>
                <a:rPr lang="de-DE" sz="105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Möbel, große</a:t>
              </a:r>
              <a:br/>
              <a:r>
                <a:rPr lang="de-DE" sz="105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Gegenstände</a:t>
              </a:r>
            </a:p>
          </p:txBody>
        </p:sp>
        <p:sp>
          <p:nvSpPr>
            <p:cNvPr id="44" name="Rectangle 44"/>
            <p:cNvSpPr/>
            <p:nvPr/>
          </p:nvSpPr>
          <p:spPr>
            <a:xfrm>
              <a:off x="10344150" y="2190750"/>
              <a:ext cx="1238250" cy="723900"/>
            </a:xfrm>
            <a:prstGeom prst="roundRect">
              <a:avLst>
                <a:gd name="adj" fmla="val 7895"/>
              </a:avLst>
            </a:prstGeom>
            <a:solidFill>
              <a:srgbClr val="FFFFFF"/>
            </a:solidFill>
            <a:ln w="14288">
              <a:solidFill>
                <a:srgbClr val="1C1C1A"/>
              </a:solidFill>
            </a:ln>
          </p:spPr>
        </p:sp>
        <p:sp>
          <p:nvSpPr>
            <p:cNvPr id="45" name="Freeform 45"/>
            <p:cNvSpPr/>
            <p:nvPr/>
          </p:nvSpPr>
          <p:spPr>
            <a:xfrm>
              <a:off x="10772775" y="2428875"/>
              <a:ext cx="381000" cy="309562"/>
            </a:xfrm>
            <a:custGeom>
              <a:avLst/>
              <a:gdLst/>
              <a:ahLst/>
              <a:cxnLst/>
              <a:rect l="l" t="t" r="r" b="b"/>
              <a:pathLst>
                <a:path w="381000" h="309562">
                  <a:moveTo>
                    <a:pt x="261938" y="0"/>
                  </a:moveTo>
                  <a:lnTo>
                    <a:pt x="0" y="0"/>
                  </a:lnTo>
                  <a:lnTo>
                    <a:pt x="0" y="261938"/>
                  </a:lnTo>
                  <a:lnTo>
                    <a:pt x="47625" y="261938"/>
                  </a:lnTo>
                  <a:cubicBezTo>
                    <a:pt x="47625" y="288241"/>
                    <a:pt x="68947" y="309562"/>
                    <a:pt x="95250" y="309562"/>
                  </a:cubicBezTo>
                  <a:cubicBezTo>
                    <a:pt x="121553" y="309562"/>
                    <a:pt x="142875" y="288241"/>
                    <a:pt x="142875" y="261938"/>
                  </a:cubicBezTo>
                  <a:lnTo>
                    <a:pt x="238125" y="261938"/>
                  </a:lnTo>
                  <a:cubicBezTo>
                    <a:pt x="238125" y="288241"/>
                    <a:pt x="259447" y="309562"/>
                    <a:pt x="285750" y="309562"/>
                  </a:cubicBezTo>
                  <a:cubicBezTo>
                    <a:pt x="312053" y="309562"/>
                    <a:pt x="333375" y="288241"/>
                    <a:pt x="333375" y="261938"/>
                  </a:cubicBezTo>
                  <a:lnTo>
                    <a:pt x="381000" y="261938"/>
                  </a:lnTo>
                  <a:lnTo>
                    <a:pt x="381000" y="142875"/>
                  </a:lnTo>
                  <a:cubicBezTo>
                    <a:pt x="381000" y="103421"/>
                    <a:pt x="349017" y="71438"/>
                    <a:pt x="309562" y="71438"/>
                  </a:cubicBezTo>
                  <a:lnTo>
                    <a:pt x="261938" y="71438"/>
                  </a:lnTo>
                  <a:lnTo>
                    <a:pt x="261938" y="0"/>
                  </a:lnTo>
                  <a:close/>
                  <a:moveTo>
                    <a:pt x="261938" y="119062"/>
                  </a:moveTo>
                  <a:lnTo>
                    <a:pt x="261938" y="166688"/>
                  </a:lnTo>
                  <a:lnTo>
                    <a:pt x="333375" y="166688"/>
                  </a:lnTo>
                  <a:lnTo>
                    <a:pt x="333375" y="119062"/>
                  </a:lnTo>
                  <a:lnTo>
                    <a:pt x="261938" y="11906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10304556" y="3035618"/>
              <a:ext cx="131743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35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Wertstoffhof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0514552" y="3277552"/>
              <a:ext cx="897446" cy="37680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1350"/>
                </a:lnSpc>
              </a:pPr>
              <a:r>
                <a:rPr lang="de-DE" sz="105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Elektro, Bau,</a:t>
              </a:r>
              <a:br/>
              <a:r>
                <a:rPr lang="de-DE" sz="105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Schadstoffe</a:t>
              </a:r>
            </a:p>
          </p:txBody>
        </p:sp>
      </p:grpSp>
      <p:grpSp>
        <p:nvGrpSpPr>
          <p:cNvPr id="50" name="leiste-legende"/>
          <p:cNvGrpSpPr/>
          <p:nvPr/>
        </p:nvGrpSpPr>
        <p:grpSpPr>
          <a:xfrm>
            <a:off x="602742" y="3854768"/>
            <a:ext cx="10294937" cy="264033"/>
            <a:chOff x="602742" y="3854768"/>
            <a:chExt cx="10294937" cy="264033"/>
          </a:xfrm>
        </p:grpSpPr>
        <p:sp>
          <p:nvSpPr>
            <p:cNvPr id="49" name="TextBox 49"/>
            <p:cNvSpPr txBox="1"/>
            <p:nvPr/>
          </p:nvSpPr>
          <p:spPr>
            <a:xfrm>
              <a:off x="602742" y="3854768"/>
              <a:ext cx="102949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35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Farbig = Tonne am Haus · Umrandet = Weg außer Haus: Rückgabe, Abholung oder selbst hinbringen (eigene Einteilung)</a:t>
              </a:r>
            </a:p>
          </p:txBody>
        </p:sp>
      </p:grpSp>
      <p:grpSp>
        <p:nvGrpSpPr>
          <p:cNvPr id="53" name="weg-hinweis"/>
          <p:cNvGrpSpPr/>
          <p:nvPr/>
        </p:nvGrpSpPr>
        <p:grpSpPr>
          <a:xfrm>
            <a:off x="609600" y="4362450"/>
            <a:ext cx="10972800" cy="1135189"/>
            <a:chOff x="609600" y="4362450"/>
            <a:chExt cx="10972800" cy="1135189"/>
          </a:xfrm>
        </p:grpSpPr>
        <p:sp>
          <p:nvSpPr>
            <p:cNvPr id="51" name="Rectangle 51"/>
            <p:cNvSpPr/>
            <p:nvPr/>
          </p:nvSpPr>
          <p:spPr>
            <a:xfrm>
              <a:off x="609600" y="4362450"/>
              <a:ext cx="10972800" cy="1123950"/>
            </a:xfrm>
            <a:prstGeom prst="roundRect">
              <a:avLst>
                <a:gd name="adj" fmla="val 5085"/>
              </a:avLst>
            </a:prstGeom>
            <a:solidFill>
              <a:srgbClr val="E1EDEF"/>
            </a:solidFill>
            <a:ln>
              <a:noFill/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906018" y="4603432"/>
              <a:ext cx="9425559" cy="8942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de-DE" sz="165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Verpackungen trennen Sie nach Material: Kunststoff, Metall und Verbund in die Gelbe Tonne,</a:t>
              </a:r>
              <a:br/>
              <a:r>
                <a:rPr lang="de-DE" sz="165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Papier in die Blaue, Glas in den Container. Alles andere entscheidet der Weg – und</a:t>
              </a:r>
              <a:br/>
              <a:r>
                <a:rPr lang="de-DE" sz="165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 xml:space="preserve">Elektrogeräte, Batterien und Glas </a:t>
              </a:r>
              <a:r>
                <a:rPr lang="de-DE" sz="1650" b="1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gehören nie in den Restmüll</a:t>
              </a:r>
              <a:r>
                <a:rPr lang="de-DE" sz="165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.</a:t>
              </a:r>
            </a:p>
          </p:txBody>
        </p:sp>
      </p:grpSp>
      <p:grpSp>
        <p:nvGrpSpPr>
          <p:cNvPr id="56" name="seitenfuss"/>
          <p:cNvGrpSpPr/>
          <p:nvPr/>
        </p:nvGrpSpPr>
        <p:grpSpPr>
          <a:xfrm>
            <a:off x="603885" y="6450806"/>
            <a:ext cx="10984230" cy="220028"/>
            <a:chOff x="603885" y="6450806"/>
            <a:chExt cx="10984230" cy="220028"/>
          </a:xfrm>
        </p:grpSpPr>
        <p:sp>
          <p:nvSpPr>
            <p:cNvPr id="54" name="TextBox 54"/>
            <p:cNvSpPr txBox="1"/>
            <p:nvPr/>
          </p:nvSpPr>
          <p:spPr>
            <a:xfrm>
              <a:off x="603885" y="6450806"/>
              <a:ext cx="7551871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Quelle: Mülltrennung wirkt! (Initiative der dualen Systeme) und Bundesumweltministerium, Stand 2026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11493759" y="6450806"/>
              <a:ext cx="9435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9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eitentitel"/>
          <p:cNvGrpSpPr/>
          <p:nvPr/>
        </p:nvGrpSpPr>
        <p:grpSpPr>
          <a:xfrm>
            <a:off x="592836" y="552450"/>
            <a:ext cx="10989564" cy="955929"/>
            <a:chOff x="592836" y="552450"/>
            <a:chExt cx="10989564" cy="955929"/>
          </a:xfrm>
        </p:grpSpPr>
        <p:sp>
          <p:nvSpPr>
            <p:cNvPr id="2" name="Rectangle 2"/>
            <p:cNvSpPr/>
            <p:nvPr/>
          </p:nvSpPr>
          <p:spPr>
            <a:xfrm>
              <a:off x="609600" y="552450"/>
              <a:ext cx="38100" cy="247650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755142" y="597218"/>
              <a:ext cx="154926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350" b="1" spc="120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TONNE 1 UND 2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2836" y="862965"/>
              <a:ext cx="5325305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3300" b="1" dirty="0">
                  <a:solidFill>
                    <a:srgbClr val="1C1C1A"/>
                  </a:solidFill>
                  <a:latin typeface="+mj-lt"/>
                  <a:ea typeface="+mj-ea"/>
                  <a:cs typeface="+mj-cs"/>
                </a:rPr>
                <a:t>Restmüll und Biotonne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609600" y="14478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</p:grpSp>
      <p:grpSp>
        <p:nvGrpSpPr>
          <p:cNvPr id="25" name="!!wegeleiste"/>
          <p:cNvGrpSpPr/>
          <p:nvPr/>
        </p:nvGrpSpPr>
        <p:grpSpPr>
          <a:xfrm>
            <a:off x="609600" y="1638300"/>
            <a:ext cx="10972800" cy="352425"/>
            <a:chOff x="609600" y="1638300"/>
            <a:chExt cx="10972800" cy="352425"/>
          </a:xfrm>
        </p:grpSpPr>
        <p:sp>
          <p:nvSpPr>
            <p:cNvPr id="7" name="Rectangle 7"/>
            <p:cNvSpPr/>
            <p:nvPr/>
          </p:nvSpPr>
          <p:spPr>
            <a:xfrm>
              <a:off x="60960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3C3C3B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916980" y="1715452"/>
              <a:ext cx="62349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Restmüll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609600" y="1962150"/>
              <a:ext cx="1238250" cy="28575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200025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6B4423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303893" y="1715452"/>
              <a:ext cx="630963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Biotonne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2000250" y="1962150"/>
              <a:ext cx="1238250" cy="28575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339090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F4C400">
                <a:alpha val="35000"/>
              </a:srgbClr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3588167" y="1715452"/>
              <a:ext cx="84371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Gelbe Tonne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78155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0F4C9E">
                <a:alpha val="35000"/>
              </a:srgbClr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5063033" y="1715452"/>
              <a:ext cx="67528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Altpapier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617220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2E7D32">
                <a:alpha val="35000"/>
              </a:srgbClr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535380" y="1715452"/>
              <a:ext cx="51189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Altglas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756285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FFFFFF"/>
            </a:solidFill>
            <a:ln w="11430">
              <a:solidFill>
                <a:srgbClr val="D8D3C8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970255" y="1715452"/>
              <a:ext cx="42344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Pfand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895350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FFFFFF"/>
            </a:solidFill>
            <a:ln w="11430">
              <a:solidFill>
                <a:srgbClr val="D8D3C8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220048" y="1715452"/>
              <a:ext cx="70515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Sperrmüll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1034415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FFFFFF"/>
            </a:solidFill>
            <a:ln w="11430">
              <a:solidFill>
                <a:srgbClr val="D8D3C8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450938" y="1715452"/>
              <a:ext cx="102467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Wertstoffhof</a:t>
              </a:r>
            </a:p>
          </p:txBody>
        </p:sp>
      </p:grpSp>
      <p:grpSp>
        <p:nvGrpSpPr>
          <p:cNvPr id="35" name="spalte-restmuell"/>
          <p:cNvGrpSpPr/>
          <p:nvPr/>
        </p:nvGrpSpPr>
        <p:grpSpPr>
          <a:xfrm>
            <a:off x="601980" y="2286000"/>
            <a:ext cx="5455920" cy="2836545"/>
            <a:chOff x="601980" y="2286000"/>
            <a:chExt cx="5455920" cy="2836545"/>
          </a:xfrm>
        </p:grpSpPr>
        <p:sp>
          <p:nvSpPr>
            <p:cNvPr id="26" name="Rectangle 26"/>
            <p:cNvSpPr/>
            <p:nvPr/>
          </p:nvSpPr>
          <p:spPr>
            <a:xfrm>
              <a:off x="609600" y="2286000"/>
              <a:ext cx="5448300" cy="57150"/>
            </a:xfrm>
            <a:prstGeom prst="rect">
              <a:avLst/>
            </a:prstGeom>
            <a:solidFill>
              <a:srgbClr val="3C3C3B"/>
            </a:solidFill>
            <a:ln>
              <a:noFill/>
            </a:ln>
          </p:spPr>
        </p:sp>
        <p:grpSp>
          <p:nvGrpSpPr>
            <p:cNvPr id="29" name="Group 29"/>
            <p:cNvGrpSpPr/>
            <p:nvPr/>
          </p:nvGrpSpPr>
          <p:grpSpPr>
            <a:xfrm>
              <a:off x="631031" y="2457450"/>
              <a:ext cx="300038" cy="342900"/>
              <a:chOff x="631031" y="2457450"/>
              <a:chExt cx="300038" cy="3429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631031" y="2457450"/>
                <a:ext cx="300038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300038" h="85725">
                    <a:moveTo>
                      <a:pt x="64294" y="42862"/>
                    </a:moveTo>
                    <a:lnTo>
                      <a:pt x="0" y="42862"/>
                    </a:lnTo>
                    <a:lnTo>
                      <a:pt x="0" y="85725"/>
                    </a:lnTo>
                    <a:lnTo>
                      <a:pt x="300038" y="85725"/>
                    </a:lnTo>
                    <a:lnTo>
                      <a:pt x="300038" y="42862"/>
                    </a:lnTo>
                    <a:lnTo>
                      <a:pt x="235744" y="42862"/>
                    </a:lnTo>
                    <a:lnTo>
                      <a:pt x="235744" y="0"/>
                    </a:lnTo>
                    <a:lnTo>
                      <a:pt x="64294" y="0"/>
                    </a:lnTo>
                    <a:lnTo>
                      <a:pt x="64294" y="42862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673894" y="2586038"/>
                <a:ext cx="214312" cy="214312"/>
              </a:xfrm>
              <a:custGeom>
                <a:avLst/>
                <a:gdLst/>
                <a:ahLst/>
                <a:cxnLst/>
                <a:rect l="l" t="t" r="r" b="b"/>
                <a:pathLst>
                  <a:path w="214312" h="214312">
                    <a:moveTo>
                      <a:pt x="0" y="0"/>
                    </a:moveTo>
                    <a:lnTo>
                      <a:pt x="214312" y="0"/>
                    </a:lnTo>
                    <a:lnTo>
                      <a:pt x="214312" y="214312"/>
                    </a:lnTo>
                    <a:lnTo>
                      <a:pt x="0" y="214312"/>
                    </a:lnTo>
                    <a:lnTo>
                      <a:pt x="0" y="0"/>
                    </a:lnTo>
                    <a:close/>
                    <a:moveTo>
                      <a:pt x="85725" y="64294"/>
                    </a:moveTo>
                    <a:lnTo>
                      <a:pt x="128588" y="64294"/>
                    </a:lnTo>
                    <a:lnTo>
                      <a:pt x="128588" y="150019"/>
                    </a:lnTo>
                    <a:lnTo>
                      <a:pt x="85725" y="150019"/>
                    </a:lnTo>
                    <a:lnTo>
                      <a:pt x="85725" y="64294"/>
                    </a:lnTo>
                    <a:close/>
                  </a:path>
                </a:pathLst>
              </a:custGeom>
              <a:solidFill>
                <a:srgbClr val="3C3C3B"/>
              </a:solidFill>
              <a:ln>
                <a:noFill/>
              </a:ln>
            </p:spPr>
          </p:sp>
        </p:grpSp>
        <p:sp>
          <p:nvSpPr>
            <p:cNvPr id="30" name="TextBox 30"/>
            <p:cNvSpPr txBox="1"/>
            <p:nvPr/>
          </p:nvSpPr>
          <p:spPr>
            <a:xfrm>
              <a:off x="1056132" y="2535555"/>
              <a:ext cx="220517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2100" b="1" dirty="0">
                  <a:solidFill>
                    <a:srgbClr val="1C1C1A"/>
                  </a:solidFill>
                  <a:latin typeface="+mj-lt"/>
                  <a:ea typeface="+mj-ea"/>
                  <a:cs typeface="+mj-cs"/>
                </a:rPr>
                <a:t>Restmülltonne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01980" y="3038475"/>
              <a:ext cx="179234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500" b="1" dirty="0">
                  <a:solidFill>
                    <a:srgbClr val="2E7D32"/>
                  </a:solidFill>
                  <a:latin typeface="+mn-lt"/>
                  <a:ea typeface="+mn-ea"/>
                  <a:cs typeface="+mn-cs"/>
                </a:rPr>
                <a:t>Das gehört hinein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01980" y="3343275"/>
              <a:ext cx="3549015" cy="7886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Hygieneartikel, Windeln, Katzenstreu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Abgekühlte Asche und Zigarettenreste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Keramik, Porzellan und Trinkgläser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01980" y="4276725"/>
              <a:ext cx="238602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500" b="1" dirty="0">
                  <a:solidFill>
                    <a:srgbClr val="B3261E"/>
                  </a:solidFill>
                  <a:latin typeface="+mn-lt"/>
                  <a:ea typeface="+mn-ea"/>
                  <a:cs typeface="+mn-cs"/>
                </a:rPr>
                <a:t>Das gehört nicht hinein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601980" y="4581525"/>
              <a:ext cx="3701415" cy="5410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Leere Verpackungen, Papier, Altglas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Elektrogeräte, Batterien, Schadstoffe</a:t>
              </a:r>
            </a:p>
          </p:txBody>
        </p:sp>
      </p:grpSp>
      <p:grpSp>
        <p:nvGrpSpPr>
          <p:cNvPr id="43" name="spalte-biotonne"/>
          <p:cNvGrpSpPr/>
          <p:nvPr/>
        </p:nvGrpSpPr>
        <p:grpSpPr>
          <a:xfrm>
            <a:off x="6469380" y="2286000"/>
            <a:ext cx="5113020" cy="2836545"/>
            <a:chOff x="6469380" y="2286000"/>
            <a:chExt cx="5113020" cy="2836545"/>
          </a:xfrm>
        </p:grpSpPr>
        <p:sp>
          <p:nvSpPr>
            <p:cNvPr id="36" name="Rectangle 36"/>
            <p:cNvSpPr/>
            <p:nvPr/>
          </p:nvSpPr>
          <p:spPr>
            <a:xfrm>
              <a:off x="6477000" y="2286000"/>
              <a:ext cx="5105400" cy="57150"/>
            </a:xfrm>
            <a:prstGeom prst="rect">
              <a:avLst/>
            </a:prstGeom>
            <a:solidFill>
              <a:srgbClr val="6B4423"/>
            </a:solidFill>
            <a:ln>
              <a:noFill/>
            </a:ln>
          </p:spPr>
        </p:sp>
        <p:sp>
          <p:nvSpPr>
            <p:cNvPr id="37" name="Freeform 37"/>
            <p:cNvSpPr/>
            <p:nvPr/>
          </p:nvSpPr>
          <p:spPr>
            <a:xfrm>
              <a:off x="6519862" y="2478881"/>
              <a:ext cx="278606" cy="321469"/>
            </a:xfrm>
            <a:custGeom>
              <a:avLst/>
              <a:gdLst/>
              <a:ahLst/>
              <a:cxnLst/>
              <a:rect l="l" t="t" r="r" b="b"/>
              <a:pathLst>
                <a:path w="278606" h="321469">
                  <a:moveTo>
                    <a:pt x="214312" y="0"/>
                  </a:moveTo>
                  <a:cubicBezTo>
                    <a:pt x="95951" y="0"/>
                    <a:pt x="0" y="86356"/>
                    <a:pt x="0" y="192881"/>
                  </a:cubicBezTo>
                  <a:lnTo>
                    <a:pt x="0" y="321469"/>
                  </a:lnTo>
                  <a:lnTo>
                    <a:pt x="42862" y="321469"/>
                  </a:lnTo>
                  <a:lnTo>
                    <a:pt x="42862" y="205436"/>
                  </a:lnTo>
                  <a:lnTo>
                    <a:pt x="134864" y="113433"/>
                  </a:lnTo>
                  <a:lnTo>
                    <a:pt x="165173" y="143741"/>
                  </a:lnTo>
                  <a:lnTo>
                    <a:pt x="85725" y="223189"/>
                  </a:lnTo>
                  <a:lnTo>
                    <a:pt x="85725" y="277655"/>
                  </a:lnTo>
                  <a:cubicBezTo>
                    <a:pt x="194024" y="267976"/>
                    <a:pt x="278606" y="185741"/>
                    <a:pt x="278606" y="85725"/>
                  </a:cubicBezTo>
                  <a:lnTo>
                    <a:pt x="278606" y="0"/>
                  </a:lnTo>
                  <a:lnTo>
                    <a:pt x="214312" y="0"/>
                  </a:lnTo>
                  <a:close/>
                </a:path>
              </a:pathLst>
            </a:custGeom>
            <a:solidFill>
              <a:srgbClr val="6B4423"/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6923532" y="2535555"/>
              <a:ext cx="135780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2100" b="1" dirty="0">
                  <a:solidFill>
                    <a:srgbClr val="1C1C1A"/>
                  </a:solidFill>
                  <a:latin typeface="+mj-lt"/>
                  <a:ea typeface="+mj-ea"/>
                  <a:cs typeface="+mj-cs"/>
                </a:rPr>
                <a:t>Biotonne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6469380" y="3038475"/>
              <a:ext cx="179234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500" b="1" dirty="0">
                  <a:solidFill>
                    <a:srgbClr val="2E7D32"/>
                  </a:solidFill>
                  <a:latin typeface="+mn-lt"/>
                  <a:ea typeface="+mn-ea"/>
                  <a:cs typeface="+mn-cs"/>
                </a:rPr>
                <a:t>Das gehört hinein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6469380" y="3343275"/>
              <a:ext cx="3406140" cy="7886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Obst- und Gemüsereste, Kaffeesatz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Speisereste, Eierschalen, Laub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Rasenschnitt und Pflanzenteile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6469380" y="4276725"/>
              <a:ext cx="238602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500" b="1" dirty="0">
                  <a:solidFill>
                    <a:srgbClr val="B3261E"/>
                  </a:solidFill>
                  <a:latin typeface="+mn-lt"/>
                  <a:ea typeface="+mn-ea"/>
                  <a:cs typeface="+mn-cs"/>
                </a:rPr>
                <a:t>Das gehört nicht hinein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469380" y="4581525"/>
              <a:ext cx="4006215" cy="5410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Kunststoffbeutel – auch „kompostierbare“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Katzenstreu, Asche und Windeln</a:t>
              </a:r>
            </a:p>
          </p:txBody>
        </p:sp>
      </p:grpSp>
      <p:grpSp>
        <p:nvGrpSpPr>
          <p:cNvPr id="46" name="bio-hinweis"/>
          <p:cNvGrpSpPr/>
          <p:nvPr/>
        </p:nvGrpSpPr>
        <p:grpSpPr>
          <a:xfrm>
            <a:off x="609600" y="5200650"/>
            <a:ext cx="10972800" cy="1078039"/>
            <a:chOff x="609600" y="5200650"/>
            <a:chExt cx="10972800" cy="1078039"/>
          </a:xfrm>
        </p:grpSpPr>
        <p:sp>
          <p:nvSpPr>
            <p:cNvPr id="44" name="Rectangle 44"/>
            <p:cNvSpPr/>
            <p:nvPr/>
          </p:nvSpPr>
          <p:spPr>
            <a:xfrm>
              <a:off x="609600" y="5200650"/>
              <a:ext cx="10972800" cy="1066800"/>
            </a:xfrm>
            <a:prstGeom prst="roundRect">
              <a:avLst>
                <a:gd name="adj" fmla="val 5357"/>
              </a:avLst>
            </a:prstGeom>
            <a:solidFill>
              <a:srgbClr val="E1EDEF"/>
            </a:solidFill>
            <a:ln>
              <a:noFill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906018" y="5384482"/>
              <a:ext cx="8895398" cy="8942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de-DE" sz="1650" b="1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Keine kompostierbaren Plastiktüten</a:t>
              </a:r>
              <a:r>
                <a:rPr lang="de-DE" sz="165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 xml:space="preserve"> – sie werden in den meisten Anlagen aussortiert.</a:t>
              </a:r>
              <a:br/>
              <a:r>
                <a:rPr lang="de-DE" sz="165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 xml:space="preserve">Bioabfälle machen </a:t>
              </a:r>
              <a:r>
                <a:rPr lang="de-DE" sz="1650" b="1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30 bis 40 %</a:t>
              </a:r>
              <a:r>
                <a:rPr lang="de-DE" sz="165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 xml:space="preserve"> des Siedlungsabfalls aus; seit Mai 2025 gilt eine</a:t>
              </a:r>
              <a:br/>
              <a:r>
                <a:rPr lang="de-DE" sz="165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 xml:space="preserve">Fremdstoffgrenze von höchstens </a:t>
              </a:r>
              <a:r>
                <a:rPr lang="de-DE" sz="1650" b="1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1,0 %</a:t>
              </a:r>
              <a:r>
                <a:rPr lang="de-DE" sz="165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.</a:t>
              </a:r>
            </a:p>
          </p:txBody>
        </p:sp>
      </p:grpSp>
      <p:grpSp>
        <p:nvGrpSpPr>
          <p:cNvPr id="49" name="seitenfuss"/>
          <p:cNvGrpSpPr/>
          <p:nvPr/>
        </p:nvGrpSpPr>
        <p:grpSpPr>
          <a:xfrm>
            <a:off x="603885" y="6450806"/>
            <a:ext cx="10984230" cy="220028"/>
            <a:chOff x="603885" y="6450806"/>
            <a:chExt cx="10984230" cy="220028"/>
          </a:xfrm>
        </p:grpSpPr>
        <p:sp>
          <p:nvSpPr>
            <p:cNvPr id="47" name="TextBox 47"/>
            <p:cNvSpPr txBox="1"/>
            <p:nvPr/>
          </p:nvSpPr>
          <p:spPr>
            <a:xfrm>
              <a:off x="603885" y="6450806"/>
              <a:ext cx="7931064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Quelle: Mülltrennung wirkt! und Bundesumweltministerium zur Bioabfallverordnung (gültig seit 1. Mai 2025)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11493759" y="6450806"/>
              <a:ext cx="9435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eitentitel"/>
          <p:cNvGrpSpPr/>
          <p:nvPr/>
        </p:nvGrpSpPr>
        <p:grpSpPr>
          <a:xfrm>
            <a:off x="592836" y="552450"/>
            <a:ext cx="10989564" cy="955929"/>
            <a:chOff x="592836" y="552450"/>
            <a:chExt cx="10989564" cy="955929"/>
          </a:xfrm>
        </p:grpSpPr>
        <p:sp>
          <p:nvSpPr>
            <p:cNvPr id="2" name="Rectangle 2"/>
            <p:cNvSpPr/>
            <p:nvPr/>
          </p:nvSpPr>
          <p:spPr>
            <a:xfrm>
              <a:off x="609600" y="552450"/>
              <a:ext cx="38100" cy="247650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755142" y="597218"/>
              <a:ext cx="88230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350" b="1" spc="120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TONNE 3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2836" y="862965"/>
              <a:ext cx="6858437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3300" b="1" dirty="0">
                  <a:solidFill>
                    <a:srgbClr val="1C1C1A"/>
                  </a:solidFill>
                  <a:latin typeface="+mj-lt"/>
                  <a:ea typeface="+mj-ea"/>
                  <a:cs typeface="+mj-cs"/>
                </a:rPr>
                <a:t>Gelbe Tonne und Gelber Sack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609600" y="14478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</p:grpSp>
      <p:grpSp>
        <p:nvGrpSpPr>
          <p:cNvPr id="24" name="!!wegeleiste"/>
          <p:cNvGrpSpPr/>
          <p:nvPr/>
        </p:nvGrpSpPr>
        <p:grpSpPr>
          <a:xfrm>
            <a:off x="609600" y="1638300"/>
            <a:ext cx="10972800" cy="352425"/>
            <a:chOff x="609600" y="1638300"/>
            <a:chExt cx="10972800" cy="352425"/>
          </a:xfrm>
        </p:grpSpPr>
        <p:sp>
          <p:nvSpPr>
            <p:cNvPr id="7" name="Rectangle 7"/>
            <p:cNvSpPr/>
            <p:nvPr/>
          </p:nvSpPr>
          <p:spPr>
            <a:xfrm>
              <a:off x="60960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3C3C3B">
                <a:alpha val="35000"/>
              </a:srgbClr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916980" y="1715452"/>
              <a:ext cx="62349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Restmüll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200025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6B4423">
                <a:alpha val="35000"/>
              </a:srgbClr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303893" y="1715452"/>
              <a:ext cx="630963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Biotonne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339090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F4C400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3588167" y="1715452"/>
              <a:ext cx="84371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Gelbe Tonne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3390900" y="1962150"/>
              <a:ext cx="1238250" cy="28575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478155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0F4C9E">
                <a:alpha val="35000"/>
              </a:srgbClr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5063033" y="1715452"/>
              <a:ext cx="67528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Altpapier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17220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2E7D32">
                <a:alpha val="35000"/>
              </a:srgbClr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535380" y="1715452"/>
              <a:ext cx="51189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Altglas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756285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FFFFFF"/>
            </a:solidFill>
            <a:ln w="11430">
              <a:solidFill>
                <a:srgbClr val="D8D3C8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970255" y="1715452"/>
              <a:ext cx="42344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Pfand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95350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FFFFFF"/>
            </a:solidFill>
            <a:ln w="11430">
              <a:solidFill>
                <a:srgbClr val="D8D3C8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220048" y="1715452"/>
              <a:ext cx="70515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Sperrmüll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1034415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FFFFFF"/>
            </a:solidFill>
            <a:ln w="11430">
              <a:solidFill>
                <a:srgbClr val="D8D3C8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450938" y="1715452"/>
              <a:ext cx="102467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Wertstoffhof</a:t>
              </a:r>
            </a:p>
          </p:txBody>
        </p:sp>
      </p:grpSp>
      <p:grpSp>
        <p:nvGrpSpPr>
          <p:cNvPr id="28" name="gelb-hinein"/>
          <p:cNvGrpSpPr/>
          <p:nvPr/>
        </p:nvGrpSpPr>
        <p:grpSpPr>
          <a:xfrm>
            <a:off x="599694" y="2286000"/>
            <a:ext cx="6448806" cy="1731645"/>
            <a:chOff x="599694" y="2286000"/>
            <a:chExt cx="6448806" cy="1731645"/>
          </a:xfrm>
        </p:grpSpPr>
        <p:sp>
          <p:nvSpPr>
            <p:cNvPr id="25" name="Rectangle 25"/>
            <p:cNvSpPr/>
            <p:nvPr/>
          </p:nvSpPr>
          <p:spPr>
            <a:xfrm>
              <a:off x="609600" y="2286000"/>
              <a:ext cx="6438900" cy="57150"/>
            </a:xfrm>
            <a:prstGeom prst="rect">
              <a:avLst/>
            </a:prstGeom>
            <a:solidFill>
              <a:srgbClr val="F4C400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599694" y="2532698"/>
              <a:ext cx="616644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950" b="1" dirty="0">
                  <a:solidFill>
                    <a:srgbClr val="1C1C1A"/>
                  </a:solidFill>
                  <a:latin typeface="+mj-lt"/>
                  <a:ea typeface="+mj-ea"/>
                  <a:cs typeface="+mj-cs"/>
                </a:rPr>
                <a:t>Das gehört hinein – nur leere Verpackungen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01980" y="2981325"/>
              <a:ext cx="4187190" cy="1036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Kunststoff: Becher, Folien, Flaschen, Tuben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Metall: Konservendosen, Alu-Schalen, Deckel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Verbund: Getränkekartons, Vakuumbeutel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Styropor-Verpackungen und Chipstüten</a:t>
              </a:r>
            </a:p>
          </p:txBody>
        </p:sp>
      </p:grpSp>
      <p:grpSp>
        <p:nvGrpSpPr>
          <p:cNvPr id="32" name="gelb-nicht"/>
          <p:cNvGrpSpPr/>
          <p:nvPr/>
        </p:nvGrpSpPr>
        <p:grpSpPr>
          <a:xfrm>
            <a:off x="599694" y="4286250"/>
            <a:ext cx="6448806" cy="1483995"/>
            <a:chOff x="599694" y="4286250"/>
            <a:chExt cx="6448806" cy="1483995"/>
          </a:xfrm>
        </p:grpSpPr>
        <p:sp>
          <p:nvSpPr>
            <p:cNvPr id="29" name="Rectangle 29"/>
            <p:cNvSpPr/>
            <p:nvPr/>
          </p:nvSpPr>
          <p:spPr>
            <a:xfrm>
              <a:off x="609600" y="4286250"/>
              <a:ext cx="6438900" cy="57150"/>
            </a:xfrm>
            <a:prstGeom prst="rect">
              <a:avLst/>
            </a:prstGeom>
            <a:solidFill>
              <a:srgbClr val="B3261E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599694" y="4532948"/>
              <a:ext cx="33018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950" b="1" dirty="0">
                  <a:solidFill>
                    <a:srgbClr val="1C1C1A"/>
                  </a:solidFill>
                  <a:latin typeface="+mj-lt"/>
                  <a:ea typeface="+mj-ea"/>
                  <a:cs typeface="+mj-cs"/>
                </a:rPr>
                <a:t>Das gehört nicht hinein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01980" y="4981575"/>
              <a:ext cx="4025265" cy="7886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Nicht-Verpackungen: Gießkanne, Spielzeug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Glas- und Papierverpackungen, Speisereste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Elektrogeräte und Batterien</a:t>
              </a:r>
            </a:p>
          </p:txBody>
        </p:sp>
      </p:grpSp>
      <p:grpSp>
        <p:nvGrpSpPr>
          <p:cNvPr id="34" name="gelb-wertstofftonne"/>
          <p:cNvGrpSpPr/>
          <p:nvPr/>
        </p:nvGrpSpPr>
        <p:grpSpPr>
          <a:xfrm>
            <a:off x="602742" y="5893118"/>
            <a:ext cx="5080064" cy="473583"/>
            <a:chOff x="602742" y="5893118"/>
            <a:chExt cx="5080064" cy="473583"/>
          </a:xfrm>
        </p:grpSpPr>
        <p:sp>
          <p:nvSpPr>
            <p:cNvPr id="33" name="TextBox 33"/>
            <p:cNvSpPr txBox="1"/>
            <p:nvPr/>
          </p:nvSpPr>
          <p:spPr>
            <a:xfrm>
              <a:off x="602742" y="5893118"/>
              <a:ext cx="5080064" cy="4735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50"/>
                </a:lnSpc>
              </a:pPr>
              <a:r>
                <a:rPr lang="de-DE" sz="135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Ausnahme: Wo es eine Wertstofftonne gibt (z. B. in Berlin),</a:t>
              </a:r>
              <a:br/>
              <a:r>
                <a:rPr lang="de-DE" sz="135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darf auch stoffgleicher Kunststoff und Metall hinein.</a:t>
              </a:r>
            </a:p>
          </p:txBody>
        </p:sp>
      </p:grpSp>
      <p:grpSp>
        <p:nvGrpSpPr>
          <p:cNvPr id="43" name="gelb-faustregeln"/>
          <p:cNvGrpSpPr/>
          <p:nvPr/>
        </p:nvGrpSpPr>
        <p:grpSpPr>
          <a:xfrm>
            <a:off x="7524750" y="2228850"/>
            <a:ext cx="4057650" cy="2914650"/>
            <a:chOff x="7524750" y="2228850"/>
            <a:chExt cx="4057650" cy="2914650"/>
          </a:xfrm>
        </p:grpSpPr>
        <p:sp>
          <p:nvSpPr>
            <p:cNvPr id="35" name="Freeform 35"/>
            <p:cNvSpPr/>
            <p:nvPr/>
          </p:nvSpPr>
          <p:spPr>
            <a:xfrm>
              <a:off x="7524750" y="2228850"/>
              <a:ext cx="4057650" cy="2914650"/>
            </a:xfrm>
            <a:prstGeom prst="wedgeRectCallout">
              <a:avLst>
                <a:gd name="adj1" fmla="val -58000"/>
                <a:gd name="adj2" fmla="val -5600"/>
              </a:avLst>
            </a:prstGeom>
            <a:solidFill>
              <a:srgbClr val="E1EDEF"/>
            </a:solidFill>
            <a:ln w="14288">
              <a:solidFill>
                <a:srgbClr val="12525C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7820406" y="2567940"/>
              <a:ext cx="224423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800" b="1" dirty="0">
                  <a:solidFill>
                    <a:srgbClr val="1C1C1A"/>
                  </a:solidFill>
                  <a:latin typeface="+mj-lt"/>
                  <a:ea typeface="+mj-ea"/>
                  <a:cs typeface="+mj-cs"/>
                </a:rPr>
                <a:t>Drei Faustregeln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821930" y="3038475"/>
              <a:ext cx="226003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50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1. Löffelrein genügt.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070342" y="3283268"/>
              <a:ext cx="230038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35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Ausspülen ist nicht nötig.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821930" y="3648075"/>
              <a:ext cx="260851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50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2. Deckel ab vom Becher.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8070342" y="3892868"/>
              <a:ext cx="304575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35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Getrennt sortiert es sich besser.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821930" y="4257675"/>
              <a:ext cx="291684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50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3. Nicht ineinander stapeln.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070342" y="4502468"/>
              <a:ext cx="26517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35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Das stört die Sortiertechnik.</a:t>
              </a:r>
            </a:p>
          </p:txBody>
        </p:sp>
      </p:grpSp>
      <p:grpSp>
        <p:nvGrpSpPr>
          <p:cNvPr id="46" name="seitenfuss"/>
          <p:cNvGrpSpPr/>
          <p:nvPr/>
        </p:nvGrpSpPr>
        <p:grpSpPr>
          <a:xfrm>
            <a:off x="603885" y="6450806"/>
            <a:ext cx="10984230" cy="220028"/>
            <a:chOff x="603885" y="6450806"/>
            <a:chExt cx="10984230" cy="220028"/>
          </a:xfrm>
        </p:grpSpPr>
        <p:sp>
          <p:nvSpPr>
            <p:cNvPr id="44" name="TextBox 44"/>
            <p:cNvSpPr txBox="1"/>
            <p:nvPr/>
          </p:nvSpPr>
          <p:spPr>
            <a:xfrm>
              <a:off x="603885" y="6450806"/>
              <a:ext cx="5331348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Quelle: Mülltrennung wirkt! (Initiative der dualen Systeme), Stand 2026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1493759" y="6450806"/>
              <a:ext cx="9435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eitentitel"/>
          <p:cNvGrpSpPr/>
          <p:nvPr/>
        </p:nvGrpSpPr>
        <p:grpSpPr>
          <a:xfrm>
            <a:off x="592836" y="552450"/>
            <a:ext cx="10989564" cy="955929"/>
            <a:chOff x="592836" y="552450"/>
            <a:chExt cx="10989564" cy="955929"/>
          </a:xfrm>
        </p:grpSpPr>
        <p:sp>
          <p:nvSpPr>
            <p:cNvPr id="2" name="Rectangle 2"/>
            <p:cNvSpPr/>
            <p:nvPr/>
          </p:nvSpPr>
          <p:spPr>
            <a:xfrm>
              <a:off x="609600" y="552450"/>
              <a:ext cx="38100" cy="247650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755142" y="597218"/>
              <a:ext cx="154926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350" b="1" spc="120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TONNE 4 UND 5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2836" y="862965"/>
              <a:ext cx="5098515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3300" b="1" dirty="0">
                  <a:solidFill>
                    <a:srgbClr val="1C1C1A"/>
                  </a:solidFill>
                  <a:latin typeface="+mj-lt"/>
                  <a:ea typeface="+mj-ea"/>
                  <a:cs typeface="+mj-cs"/>
                </a:rPr>
                <a:t>Altpapier und Altglas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609600" y="14478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</p:grpSp>
      <p:grpSp>
        <p:nvGrpSpPr>
          <p:cNvPr id="25" name="!!wegeleiste"/>
          <p:cNvGrpSpPr/>
          <p:nvPr/>
        </p:nvGrpSpPr>
        <p:grpSpPr>
          <a:xfrm>
            <a:off x="609600" y="1638300"/>
            <a:ext cx="10972800" cy="352425"/>
            <a:chOff x="609600" y="1638300"/>
            <a:chExt cx="10972800" cy="352425"/>
          </a:xfrm>
        </p:grpSpPr>
        <p:sp>
          <p:nvSpPr>
            <p:cNvPr id="7" name="Rectangle 7"/>
            <p:cNvSpPr/>
            <p:nvPr/>
          </p:nvSpPr>
          <p:spPr>
            <a:xfrm>
              <a:off x="60960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3C3C3B">
                <a:alpha val="35000"/>
              </a:srgbClr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916980" y="1715452"/>
              <a:ext cx="62349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Restmüll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200025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6B4423">
                <a:alpha val="35000"/>
              </a:srgbClr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303893" y="1715452"/>
              <a:ext cx="630963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Biotonne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339090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F4C400">
                <a:alpha val="35000"/>
              </a:srgbClr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3588167" y="1715452"/>
              <a:ext cx="84371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Gelbe Tonne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478155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0F4C9E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5063033" y="1715452"/>
              <a:ext cx="67528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Altpapier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781550" y="1962150"/>
              <a:ext cx="1238250" cy="28575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617220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2E7D3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535380" y="1715452"/>
              <a:ext cx="51189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Altglas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172200" y="1962150"/>
              <a:ext cx="1238250" cy="28575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756285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FFFFFF"/>
            </a:solidFill>
            <a:ln w="11430">
              <a:solidFill>
                <a:srgbClr val="D8D3C8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970255" y="1715452"/>
              <a:ext cx="42344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Pfand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895350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FFFFFF"/>
            </a:solidFill>
            <a:ln w="11430">
              <a:solidFill>
                <a:srgbClr val="D8D3C8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220048" y="1715452"/>
              <a:ext cx="70515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Sperrmüll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1034415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FFFFFF"/>
            </a:solidFill>
            <a:ln w="11430">
              <a:solidFill>
                <a:srgbClr val="D8D3C8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450938" y="1715452"/>
              <a:ext cx="102467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Wertstoffhof</a:t>
              </a:r>
            </a:p>
          </p:txBody>
        </p:sp>
      </p:grpSp>
      <p:grpSp>
        <p:nvGrpSpPr>
          <p:cNvPr id="33" name="altpapier"/>
          <p:cNvGrpSpPr/>
          <p:nvPr/>
        </p:nvGrpSpPr>
        <p:grpSpPr>
          <a:xfrm>
            <a:off x="601980" y="2286000"/>
            <a:ext cx="5303520" cy="3084195"/>
            <a:chOff x="601980" y="2286000"/>
            <a:chExt cx="5303520" cy="3084195"/>
          </a:xfrm>
        </p:grpSpPr>
        <p:sp>
          <p:nvSpPr>
            <p:cNvPr id="26" name="Rectangle 26"/>
            <p:cNvSpPr/>
            <p:nvPr/>
          </p:nvSpPr>
          <p:spPr>
            <a:xfrm>
              <a:off x="609600" y="2286000"/>
              <a:ext cx="5295900" cy="57150"/>
            </a:xfrm>
            <a:prstGeom prst="rect">
              <a:avLst/>
            </a:prstGeom>
            <a:solidFill>
              <a:srgbClr val="0F4C9E"/>
            </a:solidFill>
            <a:ln>
              <a:noFill/>
            </a:ln>
          </p:spPr>
        </p:sp>
        <p:sp>
          <p:nvSpPr>
            <p:cNvPr id="27" name="Freeform 27"/>
            <p:cNvSpPr/>
            <p:nvPr/>
          </p:nvSpPr>
          <p:spPr>
            <a:xfrm>
              <a:off x="609600" y="2500312"/>
              <a:ext cx="342900" cy="257175"/>
            </a:xfrm>
            <a:custGeom>
              <a:avLst/>
              <a:gdLst/>
              <a:ahLst/>
              <a:cxnLst/>
              <a:rect l="l" t="t" r="r" b="b"/>
              <a:pathLst>
                <a:path w="342900" h="257175">
                  <a:moveTo>
                    <a:pt x="0" y="192881"/>
                  </a:moveTo>
                  <a:cubicBezTo>
                    <a:pt x="0" y="228391"/>
                    <a:pt x="28785" y="257175"/>
                    <a:pt x="64294" y="257175"/>
                  </a:cubicBezTo>
                  <a:lnTo>
                    <a:pt x="278606" y="257175"/>
                  </a:lnTo>
                  <a:cubicBezTo>
                    <a:pt x="314116" y="257175"/>
                    <a:pt x="342900" y="228391"/>
                    <a:pt x="342900" y="192881"/>
                  </a:cubicBezTo>
                  <a:lnTo>
                    <a:pt x="342900" y="0"/>
                  </a:lnTo>
                  <a:lnTo>
                    <a:pt x="85725" y="0"/>
                  </a:lnTo>
                  <a:lnTo>
                    <a:pt x="85725" y="192881"/>
                  </a:lnTo>
                  <a:lnTo>
                    <a:pt x="42862" y="192881"/>
                  </a:lnTo>
                  <a:lnTo>
                    <a:pt x="42862" y="42862"/>
                  </a:lnTo>
                  <a:lnTo>
                    <a:pt x="0" y="42862"/>
                  </a:lnTo>
                  <a:lnTo>
                    <a:pt x="0" y="192881"/>
                  </a:lnTo>
                  <a:close/>
                  <a:moveTo>
                    <a:pt x="128588" y="42862"/>
                  </a:moveTo>
                  <a:lnTo>
                    <a:pt x="300038" y="42862"/>
                  </a:lnTo>
                  <a:lnTo>
                    <a:pt x="300038" y="85725"/>
                  </a:lnTo>
                  <a:lnTo>
                    <a:pt x="128588" y="85725"/>
                  </a:lnTo>
                  <a:lnTo>
                    <a:pt x="128588" y="42862"/>
                  </a:lnTo>
                  <a:close/>
                  <a:moveTo>
                    <a:pt x="300038" y="128588"/>
                  </a:moveTo>
                  <a:lnTo>
                    <a:pt x="128588" y="128588"/>
                  </a:lnTo>
                  <a:lnTo>
                    <a:pt x="128588" y="171450"/>
                  </a:lnTo>
                  <a:lnTo>
                    <a:pt x="300038" y="171450"/>
                  </a:lnTo>
                  <a:lnTo>
                    <a:pt x="300038" y="128588"/>
                  </a:lnTo>
                  <a:close/>
                </a:path>
              </a:pathLst>
            </a:custGeom>
            <a:solidFill>
              <a:srgbClr val="0F4C9E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56132" y="2535555"/>
              <a:ext cx="183663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2100" b="1" dirty="0">
                  <a:solidFill>
                    <a:srgbClr val="1C1C1A"/>
                  </a:solidFill>
                  <a:latin typeface="+mj-lt"/>
                  <a:ea typeface="+mj-ea"/>
                  <a:cs typeface="+mj-cs"/>
                </a:rPr>
                <a:t>Blaue Tonne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01980" y="3038475"/>
              <a:ext cx="179234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500" b="1" dirty="0">
                  <a:solidFill>
                    <a:srgbClr val="2E7D32"/>
                  </a:solidFill>
                  <a:latin typeface="+mn-lt"/>
                  <a:ea typeface="+mn-ea"/>
                  <a:cs typeface="+mn-cs"/>
                </a:rPr>
                <a:t>Das gehört hinein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01980" y="3343275"/>
              <a:ext cx="3291840" cy="7886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Zeitungen, Zeitschriften, Kataloge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Briefumschläge und Geschenkpapier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Kartons, Papiertüten, Bücher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01980" y="4276725"/>
              <a:ext cx="238602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500" b="1" dirty="0">
                  <a:solidFill>
                    <a:srgbClr val="B3261E"/>
                  </a:solidFill>
                  <a:latin typeface="+mn-lt"/>
                  <a:ea typeface="+mn-ea"/>
                  <a:cs typeface="+mn-cs"/>
                </a:rPr>
                <a:t>Das gehört nicht hinein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01980" y="4581525"/>
              <a:ext cx="3691890" cy="7886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Kassenbons und Kontoauszüge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Pizzakartons mit Resten, Küchentücher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Backpapier, Tapeten, Getränkekartons</a:t>
              </a:r>
            </a:p>
          </p:txBody>
        </p:sp>
      </p:grpSp>
      <p:grpSp>
        <p:nvGrpSpPr>
          <p:cNvPr id="51" name="altglas"/>
          <p:cNvGrpSpPr/>
          <p:nvPr/>
        </p:nvGrpSpPr>
        <p:grpSpPr>
          <a:xfrm>
            <a:off x="6286500" y="2286000"/>
            <a:ext cx="5295900" cy="3337751"/>
            <a:chOff x="6286500" y="2286000"/>
            <a:chExt cx="5295900" cy="3337751"/>
          </a:xfrm>
        </p:grpSpPr>
        <p:sp>
          <p:nvSpPr>
            <p:cNvPr id="34" name="Rectangle 34"/>
            <p:cNvSpPr/>
            <p:nvPr/>
          </p:nvSpPr>
          <p:spPr>
            <a:xfrm>
              <a:off x="6286500" y="2286000"/>
              <a:ext cx="5295900" cy="57150"/>
            </a:xfrm>
            <a:prstGeom prst="rect">
              <a:avLst/>
            </a:prstGeom>
            <a:solidFill>
              <a:srgbClr val="2E7D32"/>
            </a:solidFill>
            <a:ln>
              <a:noFill/>
            </a:ln>
          </p:spPr>
        </p:sp>
        <p:grpSp>
          <p:nvGrpSpPr>
            <p:cNvPr id="37" name="Group 37"/>
            <p:cNvGrpSpPr/>
            <p:nvPr/>
          </p:nvGrpSpPr>
          <p:grpSpPr>
            <a:xfrm>
              <a:off x="6286500" y="2457450"/>
              <a:ext cx="342900" cy="342900"/>
              <a:chOff x="6286500" y="2457450"/>
              <a:chExt cx="342900" cy="3429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6286500" y="2530621"/>
                <a:ext cx="269729" cy="269729"/>
              </a:xfrm>
              <a:custGeom>
                <a:avLst/>
                <a:gdLst/>
                <a:ahLst/>
                <a:cxnLst/>
                <a:rect l="l" t="t" r="r" b="b"/>
                <a:pathLst>
                  <a:path w="269729" h="269729">
                    <a:moveTo>
                      <a:pt x="15154" y="199158"/>
                    </a:moveTo>
                    <a:lnTo>
                      <a:pt x="70571" y="254575"/>
                    </a:lnTo>
                    <a:cubicBezTo>
                      <a:pt x="80274" y="264277"/>
                      <a:pt x="93434" y="269729"/>
                      <a:pt x="107156" y="269729"/>
                    </a:cubicBezTo>
                    <a:cubicBezTo>
                      <a:pt x="120878" y="269729"/>
                      <a:pt x="134039" y="264277"/>
                      <a:pt x="143742" y="254575"/>
                    </a:cubicBezTo>
                    <a:lnTo>
                      <a:pt x="235744" y="162573"/>
                    </a:lnTo>
                    <a:lnTo>
                      <a:pt x="235744" y="98279"/>
                    </a:lnTo>
                    <a:lnTo>
                      <a:pt x="267891" y="66132"/>
                    </a:lnTo>
                    <a:lnTo>
                      <a:pt x="269729" y="66132"/>
                    </a:lnTo>
                    <a:lnTo>
                      <a:pt x="203597" y="0"/>
                    </a:lnTo>
                    <a:lnTo>
                      <a:pt x="203597" y="1839"/>
                    </a:lnTo>
                    <a:lnTo>
                      <a:pt x="171450" y="33985"/>
                    </a:lnTo>
                    <a:lnTo>
                      <a:pt x="107156" y="33985"/>
                    </a:lnTo>
                    <a:lnTo>
                      <a:pt x="15154" y="125987"/>
                    </a:lnTo>
                    <a:cubicBezTo>
                      <a:pt x="5451" y="135691"/>
                      <a:pt x="0" y="148851"/>
                      <a:pt x="0" y="162573"/>
                    </a:cubicBezTo>
                    <a:cubicBezTo>
                      <a:pt x="0" y="176295"/>
                      <a:pt x="5451" y="189456"/>
                      <a:pt x="15154" y="199158"/>
                    </a:cubicBezTo>
                    <a:close/>
                  </a:path>
                </a:pathLst>
              </a:custGeom>
              <a:solidFill>
                <a:srgbClr val="2E7D32"/>
              </a:solidFill>
              <a:ln>
                <a:noFill/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6510609" y="2457450"/>
                <a:ext cx="118791" cy="118791"/>
              </a:xfrm>
              <a:custGeom>
                <a:avLst/>
                <a:gdLst/>
                <a:ahLst/>
                <a:cxnLst/>
                <a:rect l="l" t="t" r="r" b="b"/>
                <a:pathLst>
                  <a:path w="118791" h="118791">
                    <a:moveTo>
                      <a:pt x="0" y="33066"/>
                    </a:moveTo>
                    <a:lnTo>
                      <a:pt x="85725" y="118791"/>
                    </a:lnTo>
                    <a:lnTo>
                      <a:pt x="118791" y="85725"/>
                    </a:lnTo>
                    <a:lnTo>
                      <a:pt x="33066" y="0"/>
                    </a:lnTo>
                    <a:lnTo>
                      <a:pt x="0" y="33066"/>
                    </a:lnTo>
                    <a:close/>
                  </a:path>
                </a:pathLst>
              </a:custGeom>
              <a:solidFill>
                <a:srgbClr val="2E7D32"/>
              </a:solidFill>
              <a:ln>
                <a:noFill/>
              </a:ln>
            </p:spPr>
          </p:sp>
        </p:grpSp>
        <p:sp>
          <p:nvSpPr>
            <p:cNvPr id="38" name="TextBox 38"/>
            <p:cNvSpPr txBox="1"/>
            <p:nvPr/>
          </p:nvSpPr>
          <p:spPr>
            <a:xfrm>
              <a:off x="6733032" y="2535555"/>
              <a:ext cx="214141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2100" b="1" dirty="0">
                  <a:solidFill>
                    <a:srgbClr val="1C1C1A"/>
                  </a:solidFill>
                  <a:latin typeface="+mj-lt"/>
                  <a:ea typeface="+mj-ea"/>
                  <a:cs typeface="+mj-cs"/>
                </a:rPr>
                <a:t>Glascontainer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6660642" y="2978468"/>
              <a:ext cx="334074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35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Drei Farben – ein Container je Farbe</a:t>
              </a:r>
            </a:p>
          </p:txBody>
        </p:sp>
        <p:sp>
          <p:nvSpPr>
            <p:cNvPr id="40" name="Freeform 40"/>
            <p:cNvSpPr/>
            <p:nvPr/>
          </p:nvSpPr>
          <p:spPr>
            <a:xfrm>
              <a:off x="6667500" y="3276600"/>
              <a:ext cx="285750" cy="1714500"/>
            </a:xfrm>
            <a:prstGeom prst="leftBrace">
              <a:avLst/>
            </a:prstGeom>
            <a:noFill/>
            <a:ln w="19050">
              <a:solidFill>
                <a:srgbClr val="8C8C84"/>
              </a:solidFill>
            </a:ln>
          </p:spPr>
        </p:sp>
        <p:sp>
          <p:nvSpPr>
            <p:cNvPr id="41" name="Rectangle 41"/>
            <p:cNvSpPr/>
            <p:nvPr/>
          </p:nvSpPr>
          <p:spPr>
            <a:xfrm>
              <a:off x="7086600" y="3276600"/>
              <a:ext cx="4495800" cy="495300"/>
            </a:xfrm>
            <a:prstGeom prst="roundRect">
              <a:avLst>
                <a:gd name="adj" fmla="val 7692"/>
              </a:avLst>
            </a:prstGeom>
            <a:solidFill>
              <a:srgbClr val="DCD8CF"/>
            </a:solidFill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7306818" y="3412808"/>
              <a:ext cx="97976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65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Weißglas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8851392" y="3445192"/>
              <a:ext cx="128228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35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farbloses Glas</a:t>
              </a:r>
            </a:p>
          </p:txBody>
        </p:sp>
        <p:sp>
          <p:nvSpPr>
            <p:cNvPr id="44" name="Rectangle 44"/>
            <p:cNvSpPr/>
            <p:nvPr/>
          </p:nvSpPr>
          <p:spPr>
            <a:xfrm>
              <a:off x="7086600" y="3886200"/>
              <a:ext cx="4495800" cy="495300"/>
            </a:xfrm>
            <a:prstGeom prst="roundRect">
              <a:avLst>
                <a:gd name="adj" fmla="val 7692"/>
              </a:avLst>
            </a:prstGeom>
            <a:solidFill>
              <a:srgbClr val="2E7D32"/>
            </a:solidFill>
            <a:ln>
              <a:noFill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7306818" y="4022408"/>
              <a:ext cx="99151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Grünglas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8851392" y="4054792"/>
              <a:ext cx="174564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3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auch Blauglas hinein</a:t>
              </a:r>
            </a:p>
          </p:txBody>
        </p:sp>
        <p:sp>
          <p:nvSpPr>
            <p:cNvPr id="47" name="Rectangle 47"/>
            <p:cNvSpPr/>
            <p:nvPr/>
          </p:nvSpPr>
          <p:spPr>
            <a:xfrm>
              <a:off x="7086600" y="4495800"/>
              <a:ext cx="4495800" cy="495300"/>
            </a:xfrm>
            <a:prstGeom prst="roundRect">
              <a:avLst>
                <a:gd name="adj" fmla="val 7692"/>
              </a:avLst>
            </a:prstGeom>
            <a:solidFill>
              <a:srgbClr val="8C5A2B"/>
            </a:solidFill>
            <a:ln>
              <a:noFill/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7306818" y="4632008"/>
              <a:ext cx="111983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Braunglas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8851392" y="4664392"/>
              <a:ext cx="148261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3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nur braunes Glas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660642" y="5150168"/>
              <a:ext cx="4214241" cy="4735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50"/>
                </a:lnSpc>
              </a:pPr>
              <a:r>
                <a:rPr lang="de-DE" sz="135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Nicht hinein: Trinkgläser, Fensterglas, Porzellan,</a:t>
              </a:r>
              <a:br/>
              <a:r>
                <a:rPr lang="de-DE" sz="135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Keramik und Glühbirnen. Grob leeren genügt.</a:t>
              </a:r>
            </a:p>
          </p:txBody>
        </p:sp>
      </p:grpSp>
      <p:grpSp>
        <p:nvGrpSpPr>
          <p:cNvPr id="54" name="glas-papier-fakten"/>
          <p:cNvGrpSpPr/>
          <p:nvPr/>
        </p:nvGrpSpPr>
        <p:grpSpPr>
          <a:xfrm>
            <a:off x="609600" y="5715000"/>
            <a:ext cx="8462010" cy="571500"/>
            <a:chOff x="609600" y="5715000"/>
            <a:chExt cx="8462010" cy="571500"/>
          </a:xfrm>
        </p:grpSpPr>
        <p:sp>
          <p:nvSpPr>
            <p:cNvPr id="52" name="Rectangle 52"/>
            <p:cNvSpPr/>
            <p:nvPr/>
          </p:nvSpPr>
          <p:spPr>
            <a:xfrm>
              <a:off x="609600" y="5715000"/>
              <a:ext cx="38100" cy="571500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53" name="TextBox 53"/>
            <p:cNvSpPr txBox="1"/>
            <p:nvPr/>
          </p:nvSpPr>
          <p:spPr>
            <a:xfrm>
              <a:off x="811530" y="5743575"/>
              <a:ext cx="8260080" cy="5410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 xml:space="preserve">Papierfasern lassen sich </a:t>
              </a:r>
              <a:r>
                <a:rPr lang="de-DE" sz="1500" b="1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10- bis 25-mal</a:t>
              </a:r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 xml:space="preserve"> recyceln.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 xml:space="preserve">Behälterglas kann </a:t>
              </a:r>
              <a:r>
                <a:rPr lang="de-DE" sz="1500" b="1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beliebig oft</a:t>
              </a:r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 xml:space="preserve"> im Kreislauf bleiben – wenn es nach Farben getrennt wird.</a:t>
              </a:r>
            </a:p>
          </p:txBody>
        </p:sp>
      </p:grpSp>
      <p:grpSp>
        <p:nvGrpSpPr>
          <p:cNvPr id="57" name="seitenfuss"/>
          <p:cNvGrpSpPr/>
          <p:nvPr/>
        </p:nvGrpSpPr>
        <p:grpSpPr>
          <a:xfrm>
            <a:off x="603885" y="6450806"/>
            <a:ext cx="10984230" cy="220028"/>
            <a:chOff x="603885" y="6450806"/>
            <a:chExt cx="10984230" cy="220028"/>
          </a:xfrm>
        </p:grpSpPr>
        <p:sp>
          <p:nvSpPr>
            <p:cNvPr id="55" name="TextBox 55"/>
            <p:cNvSpPr txBox="1"/>
            <p:nvPr/>
          </p:nvSpPr>
          <p:spPr>
            <a:xfrm>
              <a:off x="603885" y="6450806"/>
              <a:ext cx="7716154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Quelle: Mülltrennung wirkt!, Bundesumweltministerium (Altglas-Verbrauchertipp) und Umweltbundesamt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11493759" y="6450806"/>
              <a:ext cx="9435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eitentitel"/>
          <p:cNvGrpSpPr/>
          <p:nvPr/>
        </p:nvGrpSpPr>
        <p:grpSpPr>
          <a:xfrm>
            <a:off x="592836" y="552450"/>
            <a:ext cx="10989564" cy="955929"/>
            <a:chOff x="592836" y="552450"/>
            <a:chExt cx="10989564" cy="955929"/>
          </a:xfrm>
        </p:grpSpPr>
        <p:sp>
          <p:nvSpPr>
            <p:cNvPr id="2" name="Rectangle 2"/>
            <p:cNvSpPr/>
            <p:nvPr/>
          </p:nvSpPr>
          <p:spPr>
            <a:xfrm>
              <a:off x="609600" y="552450"/>
              <a:ext cx="38100" cy="247650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755142" y="597218"/>
              <a:ext cx="63646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350" b="1" spc="120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PFAND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2836" y="862965"/>
              <a:ext cx="4967645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3300" b="1" dirty="0">
                  <a:solidFill>
                    <a:srgbClr val="1C1C1A"/>
                  </a:solidFill>
                  <a:latin typeface="+mj-lt"/>
                  <a:ea typeface="+mj-ea"/>
                  <a:cs typeface="+mj-cs"/>
                </a:rPr>
                <a:t>Einweg und Mehrweg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609600" y="14478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</p:grpSp>
      <p:grpSp>
        <p:nvGrpSpPr>
          <p:cNvPr id="24" name="!!wegeleiste"/>
          <p:cNvGrpSpPr/>
          <p:nvPr/>
        </p:nvGrpSpPr>
        <p:grpSpPr>
          <a:xfrm>
            <a:off x="609600" y="1638300"/>
            <a:ext cx="10972800" cy="352425"/>
            <a:chOff x="609600" y="1638300"/>
            <a:chExt cx="10972800" cy="352425"/>
          </a:xfrm>
        </p:grpSpPr>
        <p:sp>
          <p:nvSpPr>
            <p:cNvPr id="7" name="Rectangle 7"/>
            <p:cNvSpPr/>
            <p:nvPr/>
          </p:nvSpPr>
          <p:spPr>
            <a:xfrm>
              <a:off x="60960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3C3C3B">
                <a:alpha val="35000"/>
              </a:srgbClr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916980" y="1715452"/>
              <a:ext cx="62349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Restmüll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200025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6B4423">
                <a:alpha val="35000"/>
              </a:srgbClr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303893" y="1715452"/>
              <a:ext cx="630963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Biotonne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339090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F4C400">
                <a:alpha val="35000"/>
              </a:srgbClr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3588167" y="1715452"/>
              <a:ext cx="84371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Gelbe Tonne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478155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0F4C9E">
                <a:alpha val="35000"/>
              </a:srgbClr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5063033" y="1715452"/>
              <a:ext cx="67528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Altpapier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17220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2E7D32">
                <a:alpha val="35000"/>
              </a:srgbClr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535380" y="1715452"/>
              <a:ext cx="51189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Altglas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756285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FFFFFF"/>
            </a:solidFill>
            <a:ln w="11430">
              <a:solidFill>
                <a:srgbClr val="1C1C1A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970255" y="1715452"/>
              <a:ext cx="42344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Pfand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7562850" y="1962150"/>
              <a:ext cx="1238250" cy="28575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95350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FFFFFF"/>
            </a:solidFill>
            <a:ln w="11430">
              <a:solidFill>
                <a:srgbClr val="D8D3C8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220048" y="1715452"/>
              <a:ext cx="70515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Sperrmüll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1034415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FFFFFF"/>
            </a:solidFill>
            <a:ln w="11430">
              <a:solidFill>
                <a:srgbClr val="D8D3C8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450938" y="1715452"/>
              <a:ext cx="102467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Wertstoffhof</a:t>
              </a:r>
            </a:p>
          </p:txBody>
        </p:sp>
      </p:grpSp>
      <p:grpSp>
        <p:nvGrpSpPr>
          <p:cNvPr id="31" name="pfand-einweg"/>
          <p:cNvGrpSpPr/>
          <p:nvPr/>
        </p:nvGrpSpPr>
        <p:grpSpPr>
          <a:xfrm>
            <a:off x="609600" y="2381250"/>
            <a:ext cx="5448300" cy="3124200"/>
            <a:chOff x="609600" y="2381250"/>
            <a:chExt cx="5448300" cy="3124200"/>
          </a:xfrm>
        </p:grpSpPr>
        <p:sp>
          <p:nvSpPr>
            <p:cNvPr id="25" name="Rectangle 25"/>
            <p:cNvSpPr/>
            <p:nvPr/>
          </p:nvSpPr>
          <p:spPr>
            <a:xfrm>
              <a:off x="609600" y="2381250"/>
              <a:ext cx="5448300" cy="3124200"/>
            </a:xfrm>
            <a:prstGeom prst="roundRect">
              <a:avLst>
                <a:gd name="adj" fmla="val 1829"/>
              </a:avLst>
            </a:prstGeom>
            <a:solidFill>
              <a:srgbClr val="FFFFFF"/>
            </a:solidFill>
            <a:ln w="9525">
              <a:solidFill>
                <a:srgbClr val="D8D3C8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914400" y="2647950"/>
              <a:ext cx="1143000" cy="419100"/>
            </a:xfrm>
            <a:prstGeom prst="rightArrow">
              <a:avLst/>
            </a:prstGeom>
            <a:solidFill>
              <a:srgbClr val="8A8A8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2202942" y="2787968"/>
              <a:ext cx="13781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3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einmal benutzt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95350" y="3310890"/>
              <a:ext cx="2757160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4800" b="1" dirty="0">
                  <a:solidFill>
                    <a:srgbClr val="12525C"/>
                  </a:solidFill>
                  <a:latin typeface="+mj-lt"/>
                  <a:ea typeface="+mj-ea"/>
                  <a:cs typeface="+mj-cs"/>
                </a:rPr>
                <a:t>25 Cent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05256" y="4034790"/>
              <a:ext cx="155273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80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Einwegpfand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906780" y="4467225"/>
              <a:ext cx="3434715" cy="1036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de-DE" sz="150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Gesetzlich einheitlich auf fast alle</a:t>
              </a:r>
              <a:br/>
              <a:r>
                <a:rPr lang="de-DE" sz="150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Einweg-Kunststoffflaschen und alle</a:t>
              </a:r>
              <a:br/>
              <a:r>
                <a:rPr lang="de-DE" sz="150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Getränkedosen. Wein und Spirituosen</a:t>
              </a:r>
              <a:br/>
              <a:r>
                <a:rPr lang="de-DE" sz="150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aus Glas sind ausgenommen.</a:t>
              </a:r>
            </a:p>
          </p:txBody>
        </p:sp>
      </p:grpSp>
      <p:grpSp>
        <p:nvGrpSpPr>
          <p:cNvPr id="38" name="pfand-mehrweg"/>
          <p:cNvGrpSpPr/>
          <p:nvPr/>
        </p:nvGrpSpPr>
        <p:grpSpPr>
          <a:xfrm>
            <a:off x="6477000" y="2381250"/>
            <a:ext cx="5105400" cy="3124200"/>
            <a:chOff x="6477000" y="2381250"/>
            <a:chExt cx="5105400" cy="3124200"/>
          </a:xfrm>
        </p:grpSpPr>
        <p:sp>
          <p:nvSpPr>
            <p:cNvPr id="32" name="Rectangle 32"/>
            <p:cNvSpPr/>
            <p:nvPr/>
          </p:nvSpPr>
          <p:spPr>
            <a:xfrm>
              <a:off x="6477000" y="2381250"/>
              <a:ext cx="5105400" cy="3124200"/>
            </a:xfrm>
            <a:prstGeom prst="roundRect">
              <a:avLst>
                <a:gd name="adj" fmla="val 1829"/>
              </a:avLst>
            </a:prstGeom>
            <a:solidFill>
              <a:srgbClr val="FFFFFF"/>
            </a:solidFill>
            <a:ln w="9525">
              <a:solidFill>
                <a:srgbClr val="D8D3C8"/>
              </a:solidFill>
            </a:ln>
          </p:spPr>
        </p:sp>
        <p:sp>
          <p:nvSpPr>
            <p:cNvPr id="33" name="Freeform 33"/>
            <p:cNvSpPr/>
            <p:nvPr/>
          </p:nvSpPr>
          <p:spPr>
            <a:xfrm>
              <a:off x="6781800" y="2590800"/>
              <a:ext cx="571500" cy="571500"/>
            </a:xfrm>
            <a:prstGeom prst="circularArrow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7498842" y="2787968"/>
              <a:ext cx="124453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3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immer wieder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762750" y="3310890"/>
              <a:ext cx="3586704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4800" b="1" dirty="0">
                  <a:solidFill>
                    <a:srgbClr val="12525C"/>
                  </a:solidFill>
                  <a:latin typeface="+mj-lt"/>
                  <a:ea typeface="+mj-ea"/>
                  <a:cs typeface="+mj-cs"/>
                </a:rPr>
                <a:t>bis 50-mal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6772656" y="4034790"/>
              <a:ext cx="13667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80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neu befüllt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6774180" y="4467225"/>
              <a:ext cx="3301365" cy="1036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de-DE" sz="150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Mehrwegflaschen aus Glas werden</a:t>
              </a:r>
              <a:br/>
              <a:r>
                <a:rPr lang="de-DE" sz="150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bis zu 50-mal neu befüllt.</a:t>
              </a:r>
              <a:br/>
              <a:r>
                <a:rPr lang="de-DE" sz="150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Das Pfand legt der Hersteller fest:</a:t>
              </a:r>
              <a:br/>
              <a:r>
                <a:rPr lang="de-DE" sz="1500" dirty="0">
                  <a:solidFill>
                    <a:srgbClr val="57574F"/>
                  </a:solidFill>
                  <a:latin typeface="+mn-lt"/>
                  <a:ea typeface="+mn-ea"/>
                  <a:cs typeface="+mn-cs"/>
                </a:rPr>
                <a:t>meist 8 oder 15 Cent.</a:t>
              </a:r>
            </a:p>
          </p:txBody>
        </p:sp>
      </p:grpSp>
      <p:grpSp>
        <p:nvGrpSpPr>
          <p:cNvPr id="41" name="pfand-quote"/>
          <p:cNvGrpSpPr/>
          <p:nvPr/>
        </p:nvGrpSpPr>
        <p:grpSpPr>
          <a:xfrm>
            <a:off x="609600" y="5810250"/>
            <a:ext cx="9244965" cy="569595"/>
            <a:chOff x="609600" y="5810250"/>
            <a:chExt cx="9244965" cy="569595"/>
          </a:xfrm>
        </p:grpSpPr>
        <p:sp>
          <p:nvSpPr>
            <p:cNvPr id="39" name="Rectangle 39"/>
            <p:cNvSpPr/>
            <p:nvPr/>
          </p:nvSpPr>
          <p:spPr>
            <a:xfrm>
              <a:off x="609600" y="5810250"/>
              <a:ext cx="38100" cy="476250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811530" y="5838825"/>
              <a:ext cx="9043035" cy="5410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 xml:space="preserve">Rücklaufquote im Einwegpfandsystem: </a:t>
              </a:r>
              <a:r>
                <a:rPr lang="de-DE" sz="1500" b="1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96 % und mehr</a:t>
              </a:r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, rund 20 Milliarden Verpackungen pro Jahr.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 xml:space="preserve">Mehrwegquote bei Getränken 2023: </a:t>
              </a:r>
              <a:r>
                <a:rPr lang="de-DE" sz="1500" b="1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34,3 %</a:t>
              </a:r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 xml:space="preserve"> – das gesetzliche Ziel liegt bei </a:t>
              </a:r>
              <a:r>
                <a:rPr lang="de-DE" sz="1500" b="1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70 %</a:t>
              </a:r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.</a:t>
              </a:r>
            </a:p>
          </p:txBody>
        </p:sp>
      </p:grpSp>
      <p:grpSp>
        <p:nvGrpSpPr>
          <p:cNvPr id="44" name="seitenfuss"/>
          <p:cNvGrpSpPr/>
          <p:nvPr/>
        </p:nvGrpSpPr>
        <p:grpSpPr>
          <a:xfrm>
            <a:off x="603885" y="6450806"/>
            <a:ext cx="10984230" cy="220028"/>
            <a:chOff x="603885" y="6450806"/>
            <a:chExt cx="10984230" cy="220028"/>
          </a:xfrm>
        </p:grpSpPr>
        <p:sp>
          <p:nvSpPr>
            <p:cNvPr id="42" name="TextBox 42"/>
            <p:cNvSpPr txBox="1"/>
            <p:nvPr/>
          </p:nvSpPr>
          <p:spPr>
            <a:xfrm>
              <a:off x="603885" y="6450806"/>
              <a:ext cx="8498689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Quelle: Bundesumweltministerium (Einweg und Mehrweg), DPG Deutsche Pfandsystem GmbH, Umweltbundesamt 2023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1493759" y="6450806"/>
              <a:ext cx="9435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eitentitel"/>
          <p:cNvGrpSpPr/>
          <p:nvPr/>
        </p:nvGrpSpPr>
        <p:grpSpPr>
          <a:xfrm>
            <a:off x="592836" y="552450"/>
            <a:ext cx="10989564" cy="955929"/>
            <a:chOff x="592836" y="552450"/>
            <a:chExt cx="10989564" cy="955929"/>
          </a:xfrm>
        </p:grpSpPr>
        <p:sp>
          <p:nvSpPr>
            <p:cNvPr id="2" name="Rectangle 2"/>
            <p:cNvSpPr/>
            <p:nvPr/>
          </p:nvSpPr>
          <p:spPr>
            <a:xfrm>
              <a:off x="609600" y="552450"/>
              <a:ext cx="38100" cy="247650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755142" y="597218"/>
              <a:ext cx="135383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350" b="1" spc="120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AUSSER HAUS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2836" y="862965"/>
              <a:ext cx="6976681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3300" b="1" dirty="0">
                  <a:solidFill>
                    <a:srgbClr val="1C1C1A"/>
                  </a:solidFill>
                  <a:latin typeface="+mj-lt"/>
                  <a:ea typeface="+mj-ea"/>
                  <a:cs typeface="+mj-cs"/>
                </a:rPr>
                <a:t>Elektrogeräte und Batterien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609600" y="14478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</p:grpSp>
      <p:grpSp>
        <p:nvGrpSpPr>
          <p:cNvPr id="24" name="!!wegeleiste"/>
          <p:cNvGrpSpPr/>
          <p:nvPr/>
        </p:nvGrpSpPr>
        <p:grpSpPr>
          <a:xfrm>
            <a:off x="609600" y="1638300"/>
            <a:ext cx="10972800" cy="352425"/>
            <a:chOff x="609600" y="1638300"/>
            <a:chExt cx="10972800" cy="352425"/>
          </a:xfrm>
        </p:grpSpPr>
        <p:sp>
          <p:nvSpPr>
            <p:cNvPr id="7" name="Rectangle 7"/>
            <p:cNvSpPr/>
            <p:nvPr/>
          </p:nvSpPr>
          <p:spPr>
            <a:xfrm>
              <a:off x="60960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3C3C3B">
                <a:alpha val="35000"/>
              </a:srgbClr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916980" y="1715452"/>
              <a:ext cx="62349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Restmüll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200025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6B4423">
                <a:alpha val="35000"/>
              </a:srgbClr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303893" y="1715452"/>
              <a:ext cx="630963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Biotonne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339090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F4C400">
                <a:alpha val="35000"/>
              </a:srgbClr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3588167" y="1715452"/>
              <a:ext cx="84371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Gelbe Tonne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478155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0F4C9E">
                <a:alpha val="35000"/>
              </a:srgbClr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5063033" y="1715452"/>
              <a:ext cx="67528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Altpapier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17220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2E7D32">
                <a:alpha val="35000"/>
              </a:srgbClr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535380" y="1715452"/>
              <a:ext cx="51189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Altglas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756285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FFFFFF"/>
            </a:solidFill>
            <a:ln w="11430">
              <a:solidFill>
                <a:srgbClr val="D8D3C8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970255" y="1715452"/>
              <a:ext cx="42344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Pfand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95350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FFFFFF"/>
            </a:solidFill>
            <a:ln w="11430">
              <a:solidFill>
                <a:srgbClr val="D8D3C8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220048" y="1715452"/>
              <a:ext cx="70515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Sperrmüll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1034415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FFFFFF"/>
            </a:solidFill>
            <a:ln w="11430">
              <a:solidFill>
                <a:srgbClr val="1C1C1A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450938" y="1715452"/>
              <a:ext cx="102467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Wertstoffhof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10344150" y="1962150"/>
              <a:ext cx="1238250" cy="28575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</p:grpSp>
      <p:grpSp>
        <p:nvGrpSpPr>
          <p:cNvPr id="32" name="elektro-wohin"/>
          <p:cNvGrpSpPr/>
          <p:nvPr/>
        </p:nvGrpSpPr>
        <p:grpSpPr>
          <a:xfrm>
            <a:off x="601980" y="2286000"/>
            <a:ext cx="5303520" cy="3084195"/>
            <a:chOff x="601980" y="2286000"/>
            <a:chExt cx="5303520" cy="3084195"/>
          </a:xfrm>
        </p:grpSpPr>
        <p:sp>
          <p:nvSpPr>
            <p:cNvPr id="25" name="Rectangle 25"/>
            <p:cNvSpPr/>
            <p:nvPr/>
          </p:nvSpPr>
          <p:spPr>
            <a:xfrm>
              <a:off x="609600" y="2286000"/>
              <a:ext cx="5295900" cy="57150"/>
            </a:xfrm>
            <a:prstGeom prst="rect">
              <a:avLst/>
            </a:prstGeom>
            <a:solidFill>
              <a:srgbClr val="3C3C3B"/>
            </a:solidFill>
            <a:ln>
              <a:noFill/>
            </a:ln>
          </p:spPr>
        </p:sp>
        <p:sp>
          <p:nvSpPr>
            <p:cNvPr id="26" name="Freeform 26"/>
            <p:cNvSpPr/>
            <p:nvPr/>
          </p:nvSpPr>
          <p:spPr>
            <a:xfrm>
              <a:off x="631031" y="2457450"/>
              <a:ext cx="300038" cy="342900"/>
            </a:xfrm>
            <a:custGeom>
              <a:avLst/>
              <a:gdLst/>
              <a:ahLst/>
              <a:cxnLst/>
              <a:rect l="l" t="t" r="r" b="b"/>
              <a:pathLst>
                <a:path w="300038" h="342900">
                  <a:moveTo>
                    <a:pt x="107156" y="0"/>
                  </a:moveTo>
                  <a:lnTo>
                    <a:pt x="107156" y="85725"/>
                  </a:lnTo>
                  <a:lnTo>
                    <a:pt x="192881" y="85725"/>
                  </a:lnTo>
                  <a:lnTo>
                    <a:pt x="192881" y="0"/>
                  </a:lnTo>
                  <a:lnTo>
                    <a:pt x="235744" y="0"/>
                  </a:lnTo>
                  <a:lnTo>
                    <a:pt x="235744" y="85725"/>
                  </a:lnTo>
                  <a:lnTo>
                    <a:pt x="300038" y="85725"/>
                  </a:lnTo>
                  <a:lnTo>
                    <a:pt x="300038" y="128588"/>
                  </a:lnTo>
                  <a:lnTo>
                    <a:pt x="257175" y="128588"/>
                  </a:lnTo>
                  <a:lnTo>
                    <a:pt x="257175" y="171450"/>
                  </a:lnTo>
                  <a:cubicBezTo>
                    <a:pt x="257175" y="223292"/>
                    <a:pt x="220360" y="266534"/>
                    <a:pt x="171450" y="276463"/>
                  </a:cubicBezTo>
                  <a:lnTo>
                    <a:pt x="171450" y="342900"/>
                  </a:lnTo>
                  <a:lnTo>
                    <a:pt x="128588" y="342900"/>
                  </a:lnTo>
                  <a:lnTo>
                    <a:pt x="128588" y="276463"/>
                  </a:lnTo>
                  <a:cubicBezTo>
                    <a:pt x="79676" y="266534"/>
                    <a:pt x="42862" y="223292"/>
                    <a:pt x="42862" y="171450"/>
                  </a:cubicBezTo>
                  <a:lnTo>
                    <a:pt x="42862" y="128588"/>
                  </a:lnTo>
                  <a:lnTo>
                    <a:pt x="0" y="128588"/>
                  </a:lnTo>
                  <a:lnTo>
                    <a:pt x="0" y="85725"/>
                  </a:lnTo>
                  <a:lnTo>
                    <a:pt x="64294" y="85725"/>
                  </a:lnTo>
                  <a:lnTo>
                    <a:pt x="64294" y="0"/>
                  </a:lnTo>
                  <a:lnTo>
                    <a:pt x="107156" y="0"/>
                  </a:lnTo>
                  <a:close/>
                </a:path>
              </a:pathLst>
            </a:custGeom>
            <a:solidFill>
              <a:srgbClr val="12525C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56132" y="2535555"/>
              <a:ext cx="20235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2100" b="1" dirty="0">
                  <a:solidFill>
                    <a:srgbClr val="1C1C1A"/>
                  </a:solidFill>
                  <a:latin typeface="+mj-lt"/>
                  <a:ea typeface="+mj-ea"/>
                  <a:cs typeface="+mj-cs"/>
                </a:rPr>
                <a:t>Wohin damit?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01980" y="3038475"/>
              <a:ext cx="191562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500" b="1" dirty="0">
                  <a:solidFill>
                    <a:srgbClr val="B3261E"/>
                  </a:solidFill>
                  <a:latin typeface="+mn-lt"/>
                  <a:ea typeface="+mn-ea"/>
                  <a:cs typeface="+mn-cs"/>
                </a:rPr>
                <a:t>Nie in den Restmüll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01980" y="3343275"/>
              <a:ext cx="3930015" cy="1036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Lithium-Ionen-Akkus können in Fahrzeugen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und Sortieranlagen in Brand geraten. Für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Altbatterien ist die getrennte Entsorgung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gesetzlich vorgeschrieben.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01980" y="4524375"/>
              <a:ext cx="190495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500" b="1" dirty="0">
                  <a:solidFill>
                    <a:srgbClr val="2E7D32"/>
                  </a:solidFill>
                  <a:latin typeface="+mn-lt"/>
                  <a:ea typeface="+mn-ea"/>
                  <a:cs typeface="+mn-cs"/>
                </a:rPr>
                <a:t>Drei richtige Wege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01980" y="4829175"/>
              <a:ext cx="3691890" cy="5410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Wertstoffhof, kommunale Sammelstelle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oder Rückgabe im Handel.</a:t>
              </a:r>
            </a:p>
          </p:txBody>
        </p:sp>
      </p:grpSp>
      <p:grpSp>
        <p:nvGrpSpPr>
          <p:cNvPr id="42" name="handel-ruecknahme"/>
          <p:cNvGrpSpPr/>
          <p:nvPr/>
        </p:nvGrpSpPr>
        <p:grpSpPr>
          <a:xfrm>
            <a:off x="6278880" y="2286000"/>
            <a:ext cx="5303520" cy="3084195"/>
            <a:chOff x="6278880" y="2286000"/>
            <a:chExt cx="5303520" cy="3084195"/>
          </a:xfrm>
        </p:grpSpPr>
        <p:sp>
          <p:nvSpPr>
            <p:cNvPr id="33" name="Rectangle 33"/>
            <p:cNvSpPr/>
            <p:nvPr/>
          </p:nvSpPr>
          <p:spPr>
            <a:xfrm>
              <a:off x="6286500" y="2286000"/>
              <a:ext cx="5295900" cy="57150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6286500" y="2478881"/>
              <a:ext cx="342900" cy="300038"/>
              <a:chOff x="6286500" y="2478881"/>
              <a:chExt cx="342900" cy="300038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6286500" y="2478881"/>
                <a:ext cx="342900" cy="107156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107156">
                    <a:moveTo>
                      <a:pt x="64294" y="0"/>
                    </a:moveTo>
                    <a:lnTo>
                      <a:pt x="0" y="64294"/>
                    </a:lnTo>
                    <a:lnTo>
                      <a:pt x="0" y="85725"/>
                    </a:lnTo>
                    <a:cubicBezTo>
                      <a:pt x="0" y="85725"/>
                      <a:pt x="42862" y="107156"/>
                      <a:pt x="85725" y="107156"/>
                    </a:cubicBezTo>
                    <a:cubicBezTo>
                      <a:pt x="128588" y="107156"/>
                      <a:pt x="171450" y="85725"/>
                      <a:pt x="171450" y="85725"/>
                    </a:cubicBezTo>
                    <a:cubicBezTo>
                      <a:pt x="171450" y="85725"/>
                      <a:pt x="214312" y="107156"/>
                      <a:pt x="257175" y="107156"/>
                    </a:cubicBezTo>
                    <a:cubicBezTo>
                      <a:pt x="300038" y="107156"/>
                      <a:pt x="342900" y="85725"/>
                      <a:pt x="342900" y="85725"/>
                    </a:cubicBezTo>
                    <a:lnTo>
                      <a:pt x="342900" y="64294"/>
                    </a:lnTo>
                    <a:lnTo>
                      <a:pt x="278606" y="0"/>
                    </a:lnTo>
                    <a:lnTo>
                      <a:pt x="64294" y="0"/>
                    </a:lnTo>
                    <a:close/>
                  </a:path>
                </a:pathLst>
              </a:custGeom>
              <a:solidFill>
                <a:srgbClr val="12525C"/>
              </a:solidFill>
              <a:ln>
                <a:noFill/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6307931" y="2611225"/>
                <a:ext cx="300038" cy="167694"/>
              </a:xfrm>
              <a:custGeom>
                <a:avLst/>
                <a:gdLst/>
                <a:ahLst/>
                <a:cxnLst/>
                <a:rect l="l" t="t" r="r" b="b"/>
                <a:pathLst>
                  <a:path w="300038" h="167694">
                    <a:moveTo>
                      <a:pt x="0" y="167694"/>
                    </a:moveTo>
                    <a:lnTo>
                      <a:pt x="0" y="7360"/>
                    </a:lnTo>
                    <a:cubicBezTo>
                      <a:pt x="17503" y="12630"/>
                      <a:pt x="40327" y="17675"/>
                      <a:pt x="64294" y="17675"/>
                    </a:cubicBezTo>
                    <a:cubicBezTo>
                      <a:pt x="92208" y="17675"/>
                      <a:pt x="118571" y="10831"/>
                      <a:pt x="136784" y="4760"/>
                    </a:cubicBezTo>
                    <a:cubicBezTo>
                      <a:pt x="141644" y="3140"/>
                      <a:pt x="146089" y="1519"/>
                      <a:pt x="150019" y="0"/>
                    </a:cubicBezTo>
                    <a:cubicBezTo>
                      <a:pt x="153949" y="1519"/>
                      <a:pt x="158393" y="3140"/>
                      <a:pt x="163253" y="4760"/>
                    </a:cubicBezTo>
                    <a:cubicBezTo>
                      <a:pt x="181466" y="10831"/>
                      <a:pt x="207830" y="17675"/>
                      <a:pt x="235744" y="17675"/>
                    </a:cubicBezTo>
                    <a:cubicBezTo>
                      <a:pt x="259710" y="17675"/>
                      <a:pt x="282535" y="12630"/>
                      <a:pt x="300038" y="7360"/>
                    </a:cubicBezTo>
                    <a:lnTo>
                      <a:pt x="300038" y="167694"/>
                    </a:lnTo>
                    <a:lnTo>
                      <a:pt x="128588" y="167694"/>
                    </a:lnTo>
                    <a:lnTo>
                      <a:pt x="128588" y="60538"/>
                    </a:lnTo>
                    <a:lnTo>
                      <a:pt x="64294" y="60538"/>
                    </a:lnTo>
                    <a:lnTo>
                      <a:pt x="64294" y="167694"/>
                    </a:lnTo>
                    <a:lnTo>
                      <a:pt x="0" y="167694"/>
                    </a:lnTo>
                    <a:close/>
                    <a:moveTo>
                      <a:pt x="235744" y="60538"/>
                    </a:moveTo>
                    <a:lnTo>
                      <a:pt x="192881" y="60538"/>
                    </a:lnTo>
                    <a:lnTo>
                      <a:pt x="192881" y="124831"/>
                    </a:lnTo>
                    <a:lnTo>
                      <a:pt x="235744" y="124831"/>
                    </a:lnTo>
                    <a:lnTo>
                      <a:pt x="235744" y="60538"/>
                    </a:lnTo>
                    <a:close/>
                  </a:path>
                </a:pathLst>
              </a:custGeom>
              <a:solidFill>
                <a:srgbClr val="12525C"/>
              </a:solidFill>
              <a:ln>
                <a:noFill/>
              </a:ln>
            </p:spPr>
          </p:sp>
        </p:grpSp>
        <p:sp>
          <p:nvSpPr>
            <p:cNvPr id="37" name="TextBox 37"/>
            <p:cNvSpPr txBox="1"/>
            <p:nvPr/>
          </p:nvSpPr>
          <p:spPr>
            <a:xfrm>
              <a:off x="6733032" y="2535555"/>
              <a:ext cx="474277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2100" b="1" dirty="0">
                  <a:solidFill>
                    <a:srgbClr val="1C1C1A"/>
                  </a:solidFill>
                  <a:latin typeface="+mj-lt"/>
                  <a:ea typeface="+mj-ea"/>
                  <a:cs typeface="+mj-cs"/>
                </a:rPr>
                <a:t>Der Handel muss zurücknehmen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6278880" y="3038475"/>
              <a:ext cx="213153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50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Wer verpflichtet ist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6278880" y="3343275"/>
              <a:ext cx="3891915" cy="7886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Händler ab 400 m² Verkaufsfläche für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Elektrogeräte und Lebensmittelmärkte ab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800 m² Gesamtverkaufsfläche.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6278880" y="4276725"/>
              <a:ext cx="242541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50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Was Sie abgeben dürfen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6278880" y="4581525"/>
              <a:ext cx="4130040" cy="7886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Geräte bis 25 cm ohne Neukauf, höchstens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drei je Geräteart. Beim Neukauf zusätzlich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ein Altgerät gleicher Art – immer kostenlos.</a:t>
              </a:r>
            </a:p>
          </p:txBody>
        </p:sp>
      </p:grpSp>
      <p:grpSp>
        <p:nvGrpSpPr>
          <p:cNvPr id="45" name="elektro-quoten"/>
          <p:cNvGrpSpPr/>
          <p:nvPr/>
        </p:nvGrpSpPr>
        <p:grpSpPr>
          <a:xfrm>
            <a:off x="609600" y="5486400"/>
            <a:ext cx="10972800" cy="781050"/>
            <a:chOff x="609600" y="5486400"/>
            <a:chExt cx="10972800" cy="781050"/>
          </a:xfrm>
        </p:grpSpPr>
        <p:sp>
          <p:nvSpPr>
            <p:cNvPr id="43" name="Rectangle 43"/>
            <p:cNvSpPr/>
            <p:nvPr/>
          </p:nvSpPr>
          <p:spPr>
            <a:xfrm>
              <a:off x="609600" y="5486400"/>
              <a:ext cx="10972800" cy="781050"/>
            </a:xfrm>
            <a:prstGeom prst="roundRect">
              <a:avLst>
                <a:gd name="adj" fmla="val 7317"/>
              </a:avLst>
            </a:prstGeom>
            <a:solidFill>
              <a:srgbClr val="E1EDEF"/>
            </a:solidFill>
            <a:ln>
              <a:noFill/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906780" y="5667375"/>
              <a:ext cx="8094821" cy="5600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 xml:space="preserve">Sammelquote Elektroaltgeräte 2023: </a:t>
              </a:r>
              <a:r>
                <a:rPr lang="de-DE" sz="1500" b="1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29,5 %</a:t>
              </a:r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 xml:space="preserve"> – das gesetzliche Ziel liegt bei </a:t>
              </a:r>
              <a:r>
                <a:rPr lang="de-DE" sz="1500" b="1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65 %</a:t>
              </a:r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.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 xml:space="preserve">Bei Gerätealtbatterien wurden 2024 </a:t>
              </a:r>
              <a:r>
                <a:rPr lang="de-DE" sz="1500" b="1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53,8 %</a:t>
              </a:r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 xml:space="preserve"> erreicht, bei einer Mindestquote von 50 %.</a:t>
              </a:r>
            </a:p>
          </p:txBody>
        </p:sp>
      </p:grpSp>
      <p:grpSp>
        <p:nvGrpSpPr>
          <p:cNvPr id="48" name="seitenfuss"/>
          <p:cNvGrpSpPr/>
          <p:nvPr/>
        </p:nvGrpSpPr>
        <p:grpSpPr>
          <a:xfrm>
            <a:off x="603885" y="6450806"/>
            <a:ext cx="10984230" cy="220028"/>
            <a:chOff x="603885" y="6450806"/>
            <a:chExt cx="10984230" cy="220028"/>
          </a:xfrm>
        </p:grpSpPr>
        <p:sp>
          <p:nvSpPr>
            <p:cNvPr id="46" name="TextBox 46"/>
            <p:cNvSpPr txBox="1"/>
            <p:nvPr/>
          </p:nvSpPr>
          <p:spPr>
            <a:xfrm>
              <a:off x="603885" y="6450806"/>
              <a:ext cx="8395139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Quelle: § 17 ElektroG, Batterierecht-Durchführungsgesetz (seit 7. Oktober 2025), Umweltbundesamt 2023/2024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1493759" y="6450806"/>
              <a:ext cx="9435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eitentitel"/>
          <p:cNvGrpSpPr/>
          <p:nvPr/>
        </p:nvGrpSpPr>
        <p:grpSpPr>
          <a:xfrm>
            <a:off x="592836" y="552450"/>
            <a:ext cx="10989564" cy="955929"/>
            <a:chOff x="592836" y="552450"/>
            <a:chExt cx="10989564" cy="955929"/>
          </a:xfrm>
        </p:grpSpPr>
        <p:sp>
          <p:nvSpPr>
            <p:cNvPr id="2" name="Rectangle 2"/>
            <p:cNvSpPr/>
            <p:nvPr/>
          </p:nvSpPr>
          <p:spPr>
            <a:xfrm>
              <a:off x="609600" y="552450"/>
              <a:ext cx="38100" cy="247650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755142" y="597218"/>
              <a:ext cx="135383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350" b="1" spc="120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AUSSER HAUS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2836" y="862965"/>
              <a:ext cx="6906307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3300" b="1" dirty="0">
                  <a:solidFill>
                    <a:srgbClr val="1C1C1A"/>
                  </a:solidFill>
                  <a:latin typeface="+mj-lt"/>
                  <a:ea typeface="+mj-ea"/>
                  <a:cs typeface="+mj-cs"/>
                </a:rPr>
                <a:t>Sperrmüll und Wertstoffhof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609600" y="14478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</p:grpSp>
      <p:grpSp>
        <p:nvGrpSpPr>
          <p:cNvPr id="25" name="!!wegeleiste"/>
          <p:cNvGrpSpPr/>
          <p:nvPr/>
        </p:nvGrpSpPr>
        <p:grpSpPr>
          <a:xfrm>
            <a:off x="609600" y="1638300"/>
            <a:ext cx="10972800" cy="352425"/>
            <a:chOff x="609600" y="1638300"/>
            <a:chExt cx="10972800" cy="352425"/>
          </a:xfrm>
        </p:grpSpPr>
        <p:sp>
          <p:nvSpPr>
            <p:cNvPr id="7" name="Rectangle 7"/>
            <p:cNvSpPr/>
            <p:nvPr/>
          </p:nvSpPr>
          <p:spPr>
            <a:xfrm>
              <a:off x="60960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3C3C3B">
                <a:alpha val="35000"/>
              </a:srgbClr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916980" y="1715452"/>
              <a:ext cx="62349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Restmüll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200025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6B4423">
                <a:alpha val="35000"/>
              </a:srgbClr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303893" y="1715452"/>
              <a:ext cx="630963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Biotonne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339090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F4C400">
                <a:alpha val="35000"/>
              </a:srgbClr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3588167" y="1715452"/>
              <a:ext cx="84371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Gelbe Tonne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478155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0F4C9E">
                <a:alpha val="35000"/>
              </a:srgbClr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5063033" y="1715452"/>
              <a:ext cx="67528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Altpapier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17220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2E7D32">
                <a:alpha val="35000"/>
              </a:srgbClr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535380" y="1715452"/>
              <a:ext cx="51189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Altglas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756285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FFFFFF"/>
            </a:solidFill>
            <a:ln w="11430">
              <a:solidFill>
                <a:srgbClr val="D8D3C8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970255" y="1715452"/>
              <a:ext cx="42344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Pfand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95350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FFFFFF"/>
            </a:solidFill>
            <a:ln w="11430">
              <a:solidFill>
                <a:srgbClr val="1C1C1A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220048" y="1715452"/>
              <a:ext cx="70515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Sperrmüll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8953500" y="1962150"/>
              <a:ext cx="1238250" cy="28575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10344150" y="1638300"/>
              <a:ext cx="1238250" cy="285750"/>
            </a:xfrm>
            <a:prstGeom prst="roundRect">
              <a:avLst>
                <a:gd name="adj" fmla="val 13333"/>
              </a:avLst>
            </a:prstGeom>
            <a:solidFill>
              <a:srgbClr val="FFFFFF"/>
            </a:solidFill>
            <a:ln w="11430">
              <a:solidFill>
                <a:srgbClr val="1C1C1A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450938" y="1715452"/>
              <a:ext cx="102467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05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Wertstoffhof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10344150" y="1962150"/>
              <a:ext cx="1238250" cy="28575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</p:grpSp>
      <p:grpSp>
        <p:nvGrpSpPr>
          <p:cNvPr id="29" name="sperrmuell"/>
          <p:cNvGrpSpPr/>
          <p:nvPr/>
        </p:nvGrpSpPr>
        <p:grpSpPr>
          <a:xfrm>
            <a:off x="601980" y="2288381"/>
            <a:ext cx="4091940" cy="1538764"/>
            <a:chOff x="601980" y="2288381"/>
            <a:chExt cx="4091940" cy="1538764"/>
          </a:xfrm>
        </p:grpSpPr>
        <p:sp>
          <p:nvSpPr>
            <p:cNvPr id="26" name="Freeform 26"/>
            <p:cNvSpPr/>
            <p:nvPr/>
          </p:nvSpPr>
          <p:spPr>
            <a:xfrm>
              <a:off x="631031" y="2288381"/>
              <a:ext cx="300038" cy="300038"/>
            </a:xfrm>
            <a:custGeom>
              <a:avLst/>
              <a:gdLst/>
              <a:ahLst/>
              <a:cxnLst/>
              <a:rect l="l" t="t" r="r" b="b"/>
              <a:pathLst>
                <a:path w="300038" h="300038">
                  <a:moveTo>
                    <a:pt x="128588" y="0"/>
                  </a:moveTo>
                  <a:lnTo>
                    <a:pt x="64294" y="0"/>
                  </a:lnTo>
                  <a:lnTo>
                    <a:pt x="0" y="107156"/>
                  </a:lnTo>
                  <a:lnTo>
                    <a:pt x="0" y="300038"/>
                  </a:lnTo>
                  <a:lnTo>
                    <a:pt x="300038" y="300038"/>
                  </a:lnTo>
                  <a:lnTo>
                    <a:pt x="300038" y="107156"/>
                  </a:lnTo>
                  <a:lnTo>
                    <a:pt x="235744" y="0"/>
                  </a:lnTo>
                  <a:lnTo>
                    <a:pt x="171450" y="0"/>
                  </a:lnTo>
                  <a:lnTo>
                    <a:pt x="171450" y="107156"/>
                  </a:lnTo>
                  <a:lnTo>
                    <a:pt x="128588" y="107156"/>
                  </a:lnTo>
                  <a:lnTo>
                    <a:pt x="128588" y="0"/>
                  </a:lnTo>
                  <a:close/>
                </a:path>
              </a:pathLst>
            </a:custGeom>
            <a:solidFill>
              <a:srgbClr val="12525C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56894" y="2342198"/>
              <a:ext cx="29246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950" b="1" dirty="0">
                  <a:solidFill>
                    <a:srgbClr val="1C1C1A"/>
                  </a:solidFill>
                  <a:latin typeface="+mj-lt"/>
                  <a:ea typeface="+mj-ea"/>
                  <a:cs typeface="+mj-cs"/>
                </a:rPr>
                <a:t>Sperrmüll: anmelden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01980" y="2790825"/>
              <a:ext cx="4091940" cy="1036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Große Gegenstände wie Möbel und Matratzen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holt die Kommune nach Anmeldung ab –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nicht einfach an die Straße stellen.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2017 waren das 33,9 kg je Einwohner.</a:t>
              </a:r>
            </a:p>
          </p:txBody>
        </p:sp>
      </p:grpSp>
      <p:grpSp>
        <p:nvGrpSpPr>
          <p:cNvPr id="33" name="wertstoffhof"/>
          <p:cNvGrpSpPr/>
          <p:nvPr/>
        </p:nvGrpSpPr>
        <p:grpSpPr>
          <a:xfrm>
            <a:off x="601980" y="4176712"/>
            <a:ext cx="4405513" cy="1517333"/>
            <a:chOff x="601980" y="4176712"/>
            <a:chExt cx="4405513" cy="1517333"/>
          </a:xfrm>
        </p:grpSpPr>
        <p:sp>
          <p:nvSpPr>
            <p:cNvPr id="30" name="Freeform 30"/>
            <p:cNvSpPr/>
            <p:nvPr/>
          </p:nvSpPr>
          <p:spPr>
            <a:xfrm>
              <a:off x="609600" y="4176712"/>
              <a:ext cx="342900" cy="278606"/>
            </a:xfrm>
            <a:custGeom>
              <a:avLst/>
              <a:gdLst/>
              <a:ahLst/>
              <a:cxnLst/>
              <a:rect l="l" t="t" r="r" b="b"/>
              <a:pathLst>
                <a:path w="342900" h="278606">
                  <a:moveTo>
                    <a:pt x="235744" y="0"/>
                  </a:moveTo>
                  <a:lnTo>
                    <a:pt x="0" y="0"/>
                  </a:lnTo>
                  <a:lnTo>
                    <a:pt x="0" y="235744"/>
                  </a:lnTo>
                  <a:lnTo>
                    <a:pt x="42862" y="235744"/>
                  </a:lnTo>
                  <a:cubicBezTo>
                    <a:pt x="42862" y="259417"/>
                    <a:pt x="62053" y="278606"/>
                    <a:pt x="85725" y="278606"/>
                  </a:cubicBezTo>
                  <a:cubicBezTo>
                    <a:pt x="109397" y="278606"/>
                    <a:pt x="128588" y="259417"/>
                    <a:pt x="128588" y="235744"/>
                  </a:cubicBezTo>
                  <a:lnTo>
                    <a:pt x="214312" y="235744"/>
                  </a:lnTo>
                  <a:cubicBezTo>
                    <a:pt x="214312" y="259417"/>
                    <a:pt x="233502" y="278606"/>
                    <a:pt x="257175" y="278606"/>
                  </a:cubicBezTo>
                  <a:cubicBezTo>
                    <a:pt x="280848" y="278606"/>
                    <a:pt x="300038" y="259417"/>
                    <a:pt x="300038" y="235744"/>
                  </a:cubicBezTo>
                  <a:lnTo>
                    <a:pt x="342900" y="235744"/>
                  </a:lnTo>
                  <a:lnTo>
                    <a:pt x="342900" y="128588"/>
                  </a:lnTo>
                  <a:cubicBezTo>
                    <a:pt x="342900" y="93079"/>
                    <a:pt x="314116" y="64294"/>
                    <a:pt x="278606" y="64294"/>
                  </a:cubicBezTo>
                  <a:lnTo>
                    <a:pt x="235744" y="64294"/>
                  </a:lnTo>
                  <a:lnTo>
                    <a:pt x="235744" y="0"/>
                  </a:lnTo>
                  <a:close/>
                  <a:moveTo>
                    <a:pt x="235744" y="107156"/>
                  </a:moveTo>
                  <a:lnTo>
                    <a:pt x="235744" y="150019"/>
                  </a:lnTo>
                  <a:lnTo>
                    <a:pt x="300038" y="150019"/>
                  </a:lnTo>
                  <a:lnTo>
                    <a:pt x="300038" y="107156"/>
                  </a:lnTo>
                  <a:lnTo>
                    <a:pt x="235744" y="107156"/>
                  </a:lnTo>
                  <a:close/>
                </a:path>
              </a:pathLst>
            </a:custGeom>
            <a:solidFill>
              <a:srgbClr val="12525C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56894" y="4209098"/>
              <a:ext cx="395059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950" b="1" dirty="0">
                  <a:solidFill>
                    <a:srgbClr val="1C1C1A"/>
                  </a:solidFill>
                  <a:latin typeface="+mj-lt"/>
                  <a:ea typeface="+mj-ea"/>
                  <a:cs typeface="+mj-cs"/>
                </a:rPr>
                <a:t>Wertstoffhof: alles Übrige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01980" y="4657725"/>
              <a:ext cx="3863340" cy="1036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Elektrogeräte, Bauabfälle, Schadstoffe,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Altöl, Farben und größere Metallteile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nehmen die kommunalen Höfe an.</a:t>
              </a:r>
              <a:br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Öffnungszeiten regelt die Kommune.</a:t>
              </a:r>
            </a:p>
          </p:txBody>
        </p:sp>
      </p:grpSp>
      <p:grpSp>
        <p:nvGrpSpPr>
          <p:cNvPr id="36" name="hof-bild"/>
          <p:cNvGrpSpPr/>
          <p:nvPr/>
        </p:nvGrpSpPr>
        <p:grpSpPr>
          <a:xfrm>
            <a:off x="6280785" y="2286000"/>
            <a:ext cx="5301615" cy="2956084"/>
            <a:chOff x="6280785" y="2286000"/>
            <a:chExt cx="5301615" cy="2956084"/>
          </a:xfrm>
        </p:grpSpPr>
        <p:pic>
          <p:nvPicPr>
            <p:cNvPr id="34" name="Image 34"/>
            <p:cNvPicPr>
              <a:picLocks noChangeAspect="1"/>
            </p:cNvPicPr>
            <p:nvPr/>
          </p:nvPicPr>
          <p:blipFill>
            <a:blip r:embed="rId2"/>
            <a:srcRect l="0" t="12736" r="0" b="12736"/>
            <a:stretch>
              <a:fillRect/>
            </a:stretch>
          </p:blipFill>
          <p:spPr>
            <a:xfrm>
              <a:off x="6286500" y="2286000"/>
              <a:ext cx="5295900" cy="2647950"/>
            </a:xfrm>
            <a:prstGeom prst="rect">
              <a:avLst/>
            </a:prstGeom>
          </p:spPr>
        </p:pic>
        <p:sp>
          <p:nvSpPr>
            <p:cNvPr id="35" name="TextBox 35"/>
            <p:cNvSpPr txBox="1"/>
            <p:nvPr/>
          </p:nvSpPr>
          <p:spPr>
            <a:xfrm>
              <a:off x="6280785" y="5022056"/>
              <a:ext cx="475009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Wertstoffhof: Anlieferung durch Privathaushalte (Illustration)</a:t>
              </a:r>
            </a:p>
          </p:txBody>
        </p:sp>
      </p:grpSp>
      <p:grpSp>
        <p:nvGrpSpPr>
          <p:cNvPr id="39" name="wiederverwendung"/>
          <p:cNvGrpSpPr/>
          <p:nvPr/>
        </p:nvGrpSpPr>
        <p:grpSpPr>
          <a:xfrm>
            <a:off x="609600" y="5848350"/>
            <a:ext cx="9477480" cy="457200"/>
            <a:chOff x="609600" y="5848350"/>
            <a:chExt cx="9477480" cy="457200"/>
          </a:xfrm>
        </p:grpSpPr>
        <p:sp>
          <p:nvSpPr>
            <p:cNvPr id="37" name="Rectangle 37"/>
            <p:cNvSpPr/>
            <p:nvPr/>
          </p:nvSpPr>
          <p:spPr>
            <a:xfrm>
              <a:off x="609600" y="5848350"/>
              <a:ext cx="38100" cy="457200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811530" y="5953125"/>
              <a:ext cx="92755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 xml:space="preserve">Nur rund </a:t>
              </a:r>
              <a:r>
                <a:rPr lang="de-DE" sz="1500" b="1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8,6 Gewichtsprozent</a:t>
              </a:r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 xml:space="preserve"> des Sperrmülls gelten als wiederverwendbar (Erhebung 2017).</a:t>
              </a:r>
            </a:p>
          </p:txBody>
        </p:sp>
      </p:grpSp>
      <p:grpSp>
        <p:nvGrpSpPr>
          <p:cNvPr id="42" name="seitenfuss"/>
          <p:cNvGrpSpPr/>
          <p:nvPr/>
        </p:nvGrpSpPr>
        <p:grpSpPr>
          <a:xfrm>
            <a:off x="603885" y="6450806"/>
            <a:ext cx="10984230" cy="220028"/>
            <a:chOff x="603885" y="6450806"/>
            <a:chExt cx="10984230" cy="220028"/>
          </a:xfrm>
        </p:grpSpPr>
        <p:sp>
          <p:nvSpPr>
            <p:cNvPr id="40" name="TextBox 40"/>
            <p:cNvSpPr txBox="1"/>
            <p:nvPr/>
          </p:nvSpPr>
          <p:spPr>
            <a:xfrm>
              <a:off x="603885" y="6450806"/>
              <a:ext cx="6433990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Quelle: Umweltbundesamt, TEXTE 113/2020 (Sperrmüllanalyse) und Mülltrennung wirkt!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1410833" y="6450806"/>
              <a:ext cx="177282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eitentitel"/>
          <p:cNvGrpSpPr/>
          <p:nvPr/>
        </p:nvGrpSpPr>
        <p:grpSpPr>
          <a:xfrm>
            <a:off x="592836" y="552450"/>
            <a:ext cx="10989564" cy="955929"/>
            <a:chOff x="592836" y="552450"/>
            <a:chExt cx="10989564" cy="955929"/>
          </a:xfrm>
        </p:grpSpPr>
        <p:sp>
          <p:nvSpPr>
            <p:cNvPr id="2" name="Rectangle 2"/>
            <p:cNvSpPr/>
            <p:nvPr/>
          </p:nvSpPr>
          <p:spPr>
            <a:xfrm>
              <a:off x="609600" y="552450"/>
              <a:ext cx="38100" cy="247650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755142" y="597218"/>
              <a:ext cx="76442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350" b="1" spc="120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ZAHLEN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2836" y="862965"/>
              <a:ext cx="7584481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3300" b="1" dirty="0">
                  <a:solidFill>
                    <a:srgbClr val="1C1C1A"/>
                  </a:solidFill>
                  <a:latin typeface="+mj-lt"/>
                  <a:ea typeface="+mj-ea"/>
                  <a:cs typeface="+mj-cs"/>
                </a:rPr>
                <a:t>Wie viel wird wirklich recycelt?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609600" y="14478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</p:grpSp>
      <p:grpSp>
        <p:nvGrpSpPr>
          <p:cNvPr id="8" name="quoten-lead"/>
          <p:cNvGrpSpPr/>
          <p:nvPr/>
        </p:nvGrpSpPr>
        <p:grpSpPr>
          <a:xfrm>
            <a:off x="598932" y="1640205"/>
            <a:ext cx="8602708" cy="410718"/>
            <a:chOff x="598932" y="1640205"/>
            <a:chExt cx="8602708" cy="410718"/>
          </a:xfrm>
        </p:grpSpPr>
        <p:sp>
          <p:nvSpPr>
            <p:cNvPr id="7" name="TextBox 7"/>
            <p:cNvSpPr txBox="1"/>
            <p:nvPr/>
          </p:nvSpPr>
          <p:spPr>
            <a:xfrm>
              <a:off x="598932" y="1640205"/>
              <a:ext cx="860270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21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Recyclingquoten der Verpackungsabfälle in Deutschland, 2023.</a:t>
              </a:r>
            </a:p>
          </p:txBody>
        </p:sp>
      </p:grpSp>
      <p:grpSp>
        <p:nvGrpSpPr>
          <p:cNvPr id="40" name="verwertungsquoten"/>
          <p:cNvGrpSpPr/>
          <p:nvPr/>
        </p:nvGrpSpPr>
        <p:grpSpPr>
          <a:xfrm>
            <a:off x="603885" y="2266950"/>
            <a:ext cx="7020353" cy="3889534"/>
            <a:chOff x="603885" y="2266950"/>
            <a:chExt cx="7020353" cy="3889534"/>
          </a:xfrm>
        </p:grpSpPr>
        <p:grpSp>
          <p:nvGrpSpPr>
            <p:cNvPr id="21" name="verwertungsquoten-chartArea"/>
            <p:cNvGrpSpPr/>
            <p:nvPr/>
          </p:nvGrpSpPr>
          <p:grpSpPr>
            <a:xfrm>
              <a:off x="3009900" y="2266950"/>
              <a:ext cx="4391025" cy="3590925"/>
              <a:chOff x="3009900" y="2266950"/>
              <a:chExt cx="4391025" cy="3590925"/>
            </a:xfrm>
          </p:grpSpPr>
          <p:sp>
            <p:nvSpPr>
              <p:cNvPr id="9" name="Line 9"/>
              <p:cNvSpPr/>
              <p:nvPr/>
            </p:nvSpPr>
            <p:spPr>
              <a:xfrm>
                <a:off x="4105275" y="2266950"/>
                <a:ext cx="9525" cy="35814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581400">
                    <a:moveTo>
                      <a:pt x="0" y="0"/>
                    </a:moveTo>
                    <a:lnTo>
                      <a:pt x="0" y="3581400"/>
                    </a:lnTo>
                  </a:path>
                </a:pathLst>
              </a:custGeom>
              <a:noFill/>
              <a:ln w="9525">
                <a:solidFill>
                  <a:srgbClr val="D8D3C8"/>
                </a:solidFill>
                <a:prstDash val="dash"/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5200650" y="2266950"/>
                <a:ext cx="9525" cy="35814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581400">
                    <a:moveTo>
                      <a:pt x="0" y="0"/>
                    </a:moveTo>
                    <a:lnTo>
                      <a:pt x="0" y="3581400"/>
                    </a:lnTo>
                  </a:path>
                </a:pathLst>
              </a:custGeom>
              <a:noFill/>
              <a:ln w="9525">
                <a:solidFill>
                  <a:srgbClr val="D8D3C8"/>
                </a:solidFill>
                <a:prstDash val="dash"/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6296025" y="2266950"/>
                <a:ext cx="9525" cy="35814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581400">
                    <a:moveTo>
                      <a:pt x="0" y="0"/>
                    </a:moveTo>
                    <a:lnTo>
                      <a:pt x="0" y="3581400"/>
                    </a:lnTo>
                  </a:path>
                </a:pathLst>
              </a:custGeom>
              <a:noFill/>
              <a:ln w="9525">
                <a:solidFill>
                  <a:srgbClr val="D8D3C8"/>
                </a:solidFill>
                <a:prstDash val="dash"/>
              </a:ln>
            </p:spPr>
          </p:sp>
          <p:sp>
            <p:nvSpPr>
              <p:cNvPr id="12" name="Line 12"/>
              <p:cNvSpPr/>
              <p:nvPr/>
            </p:nvSpPr>
            <p:spPr>
              <a:xfrm>
                <a:off x="7391400" y="2266950"/>
                <a:ext cx="9525" cy="35814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581400">
                    <a:moveTo>
                      <a:pt x="0" y="0"/>
                    </a:moveTo>
                    <a:lnTo>
                      <a:pt x="0" y="3581400"/>
                    </a:lnTo>
                  </a:path>
                </a:pathLst>
              </a:custGeom>
              <a:noFill/>
              <a:ln w="9525">
                <a:solidFill>
                  <a:srgbClr val="D8D3C8"/>
                </a:solidFill>
                <a:prstDash val="dash"/>
              </a:ln>
            </p:spPr>
          </p:sp>
          <p:sp>
            <p:nvSpPr>
              <p:cNvPr id="13" name="Line 13"/>
              <p:cNvSpPr/>
              <p:nvPr/>
            </p:nvSpPr>
            <p:spPr>
              <a:xfrm>
                <a:off x="3009900" y="5848350"/>
                <a:ext cx="4381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381500" h="9525">
                    <a:moveTo>
                      <a:pt x="0" y="0"/>
                    </a:moveTo>
                    <a:lnTo>
                      <a:pt x="4381500" y="0"/>
                    </a:lnTo>
                  </a:path>
                </a:pathLst>
              </a:custGeom>
              <a:noFill/>
              <a:ln w="14288">
                <a:solidFill>
                  <a:srgbClr val="8A8A82"/>
                </a:solidFill>
              </a:ln>
            </p:spPr>
          </p:sp>
          <p:sp>
            <p:nvSpPr>
              <p:cNvPr id="14" name="Line 14"/>
              <p:cNvSpPr/>
              <p:nvPr/>
            </p:nvSpPr>
            <p:spPr>
              <a:xfrm>
                <a:off x="3009900" y="2266950"/>
                <a:ext cx="9525" cy="35814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581400">
                    <a:moveTo>
                      <a:pt x="0" y="0"/>
                    </a:moveTo>
                    <a:lnTo>
                      <a:pt x="0" y="3581400"/>
                    </a:lnTo>
                  </a:path>
                </a:pathLst>
              </a:custGeom>
              <a:noFill/>
              <a:ln w="14288">
                <a:solidFill>
                  <a:srgbClr val="8A8A82"/>
                </a:solidFill>
              </a:ln>
            </p:spPr>
          </p:sp>
          <p:sp>
            <p:nvSpPr>
              <p:cNvPr id="15" name="Rectangle 15"/>
              <p:cNvSpPr/>
              <p:nvPr/>
            </p:nvSpPr>
            <p:spPr>
              <a:xfrm>
                <a:off x="3009900" y="2397442"/>
                <a:ext cx="3803332" cy="335280"/>
              </a:xfrm>
              <a:prstGeom prst="rect">
                <a:avLst/>
              </a:prstGeom>
              <a:solidFill>
                <a:srgbClr val="6E9EA8"/>
              </a:solidFill>
              <a:ln>
                <a:noFill/>
              </a:ln>
            </p:spPr>
          </p:sp>
          <p:sp>
            <p:nvSpPr>
              <p:cNvPr id="16" name="Rectangle 16"/>
              <p:cNvSpPr/>
              <p:nvPr/>
            </p:nvSpPr>
            <p:spPr>
              <a:xfrm>
                <a:off x="3009900" y="2994660"/>
                <a:ext cx="3794760" cy="335280"/>
              </a:xfrm>
              <a:prstGeom prst="rect">
                <a:avLst/>
              </a:prstGeom>
              <a:solidFill>
                <a:srgbClr val="6E9EA8"/>
              </a:solidFill>
              <a:ln>
                <a:noFill/>
              </a:ln>
            </p:spPr>
          </p:sp>
          <p:sp>
            <p:nvSpPr>
              <p:cNvPr id="17" name="Rectangle 17"/>
              <p:cNvSpPr/>
              <p:nvPr/>
            </p:nvSpPr>
            <p:spPr>
              <a:xfrm>
                <a:off x="3009900" y="3591878"/>
                <a:ext cx="3531870" cy="335280"/>
              </a:xfrm>
              <a:prstGeom prst="rect">
                <a:avLst/>
              </a:prstGeom>
              <a:solidFill>
                <a:srgbClr val="6E9EA8"/>
              </a:solidFill>
              <a:ln>
                <a:noFill/>
              </a:ln>
            </p:spPr>
          </p:sp>
          <p:sp>
            <p:nvSpPr>
              <p:cNvPr id="18" name="Rectangle 18"/>
              <p:cNvSpPr/>
              <p:nvPr/>
            </p:nvSpPr>
            <p:spPr>
              <a:xfrm>
                <a:off x="3009900" y="4188142"/>
                <a:ext cx="2979420" cy="335280"/>
              </a:xfrm>
              <a:prstGeom prst="rect">
                <a:avLst/>
              </a:prstGeom>
              <a:solidFill>
                <a:srgbClr val="6E9EA8"/>
              </a:solidFill>
              <a:ln>
                <a:noFill/>
              </a:ln>
            </p:spPr>
          </p:sp>
          <p:sp>
            <p:nvSpPr>
              <p:cNvPr id="19" name="Rectangle 19"/>
              <p:cNvSpPr/>
              <p:nvPr/>
            </p:nvSpPr>
            <p:spPr>
              <a:xfrm>
                <a:off x="3009900" y="4785360"/>
                <a:ext cx="2286952" cy="335280"/>
              </a:xfrm>
              <a:prstGeom prst="rect">
                <a:avLst/>
              </a:prstGeom>
              <a:solidFill>
                <a:srgbClr val="12525C"/>
              </a:solidFill>
              <a:ln>
                <a:noFill/>
              </a:ln>
            </p:spPr>
          </p:sp>
          <p:sp>
            <p:nvSpPr>
              <p:cNvPr id="20" name="Rectangle 20"/>
              <p:cNvSpPr/>
              <p:nvPr/>
            </p:nvSpPr>
            <p:spPr>
              <a:xfrm>
                <a:off x="3009900" y="5382578"/>
                <a:ext cx="1323022" cy="335280"/>
              </a:xfrm>
              <a:prstGeom prst="rect">
                <a:avLst/>
              </a:prstGeom>
              <a:solidFill>
                <a:srgbClr val="12525C"/>
              </a:solidFill>
              <a:ln>
                <a:noFill/>
              </a:ln>
            </p:spPr>
          </p:sp>
        </p:grpSp>
        <p:sp>
          <p:nvSpPr>
            <p:cNvPr id="22" name="TextBox 22"/>
            <p:cNvSpPr txBox="1"/>
            <p:nvPr/>
          </p:nvSpPr>
          <p:spPr>
            <a:xfrm>
              <a:off x="1622441" y="2469832"/>
              <a:ext cx="124267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Eisenmetalle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9620" y="3067050"/>
              <a:ext cx="20955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Papier/Pappe/Karton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450544" y="3664268"/>
              <a:ext cx="41457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Glas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915160" y="4260532"/>
              <a:ext cx="9499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Aluminium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621917" y="4857750"/>
              <a:ext cx="124320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Kunststoffe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450544" y="5454968"/>
              <a:ext cx="41457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5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Holz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919912" y="2469832"/>
              <a:ext cx="70432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50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86,8 %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911340" y="3067050"/>
              <a:ext cx="70432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50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86,6 %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648450" y="3664268"/>
              <a:ext cx="70432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50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80,6 %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096000" y="4260532"/>
              <a:ext cx="70432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50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68,0 %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5403533" y="4857750"/>
              <a:ext cx="70432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50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52,2 %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4439602" y="5454968"/>
              <a:ext cx="70432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50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30,2 %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2962722" y="5936456"/>
              <a:ext cx="9435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4016634" y="5936456"/>
              <a:ext cx="177282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25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5112009" y="5936456"/>
              <a:ext cx="177282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50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6207384" y="5936456"/>
              <a:ext cx="177282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75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261296" y="5936456"/>
              <a:ext cx="260208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603885" y="5936456"/>
              <a:ext cx="1400777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Angaben in Prozent</a:t>
              </a:r>
            </a:p>
          </p:txBody>
        </p:sp>
      </p:grpSp>
      <p:grpSp>
        <p:nvGrpSpPr>
          <p:cNvPr id="47" name="quoten-takeaway"/>
          <p:cNvGrpSpPr/>
          <p:nvPr/>
        </p:nvGrpSpPr>
        <p:grpSpPr>
          <a:xfrm>
            <a:off x="8001000" y="2209800"/>
            <a:ext cx="3581400" cy="3086100"/>
            <a:chOff x="8001000" y="2209800"/>
            <a:chExt cx="3581400" cy="3086100"/>
          </a:xfrm>
        </p:grpSpPr>
        <p:sp>
          <p:nvSpPr>
            <p:cNvPr id="41" name="Rectangle 41"/>
            <p:cNvSpPr/>
            <p:nvPr/>
          </p:nvSpPr>
          <p:spPr>
            <a:xfrm>
              <a:off x="8001000" y="2209800"/>
              <a:ext cx="3581400" cy="3086100"/>
            </a:xfrm>
            <a:prstGeom prst="roundRect">
              <a:avLst>
                <a:gd name="adj" fmla="val 1852"/>
              </a:avLst>
            </a:prstGeom>
            <a:solidFill>
              <a:srgbClr val="E1EDEF"/>
            </a:solidFill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8287512" y="2468880"/>
              <a:ext cx="1783994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3600" b="1" dirty="0">
                  <a:solidFill>
                    <a:srgbClr val="12525C"/>
                  </a:solidFill>
                  <a:latin typeface="+mj-lt"/>
                  <a:ea typeface="+mj-ea"/>
                  <a:cs typeface="+mj-cs"/>
                </a:rPr>
                <a:t>69,4 %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8298942" y="3054668"/>
              <a:ext cx="2062544" cy="9498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de-DE" sz="135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aller Verpackungsabfälle</a:t>
              </a:r>
              <a:br/>
              <a:r>
                <a:rPr lang="de-DE" sz="135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wurden 2023 recycelt –</a:t>
              </a:r>
              <a:br/>
              <a:r>
                <a:rPr lang="de-DE" sz="135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5,4 Prozentpunkte mehr</a:t>
              </a:r>
              <a:br/>
              <a:r>
                <a:rPr lang="de-DE" sz="135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als 2019.</a:t>
              </a:r>
            </a:p>
          </p:txBody>
        </p:sp>
        <p:sp>
          <p:nvSpPr>
            <p:cNvPr id="44" name="Line 44"/>
            <p:cNvSpPr/>
            <p:nvPr/>
          </p:nvSpPr>
          <p:spPr>
            <a:xfrm>
              <a:off x="8305800" y="4152900"/>
              <a:ext cx="2971800" cy="9525"/>
            </a:xfrm>
            <a:custGeom>
              <a:avLst/>
              <a:gdLst/>
              <a:ahLst/>
              <a:cxnLst/>
              <a:rect l="l" t="t" r="r" b="b"/>
              <a:pathLst>
                <a:path w="2971800" h="9525">
                  <a:moveTo>
                    <a:pt x="0" y="0"/>
                  </a:moveTo>
                  <a:lnTo>
                    <a:pt x="2971800" y="0"/>
                  </a:lnTo>
                </a:path>
              </a:pathLst>
            </a:custGeom>
            <a:noFill/>
            <a:ln w="9525">
              <a:solidFill>
                <a:srgbClr val="6E9EA8"/>
              </a:solidFill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8298942" y="4331018"/>
              <a:ext cx="226257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350" b="1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Am weitesten entfernt: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8298942" y="4578668"/>
              <a:ext cx="2319718" cy="4926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de-DE" sz="135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Kunststoffe mit 52,2 % und</a:t>
              </a:r>
              <a:br/>
              <a:r>
                <a:rPr lang="de-DE" sz="135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Holz mit 30,2 %.</a:t>
              </a:r>
            </a:p>
          </p:txBody>
        </p:sp>
      </p:grpSp>
      <p:grpSp>
        <p:nvGrpSpPr>
          <p:cNvPr id="50" name="seitenfuss"/>
          <p:cNvGrpSpPr/>
          <p:nvPr/>
        </p:nvGrpSpPr>
        <p:grpSpPr>
          <a:xfrm>
            <a:off x="603885" y="6450806"/>
            <a:ext cx="10984230" cy="220028"/>
            <a:chOff x="603885" y="6450806"/>
            <a:chExt cx="10984230" cy="220028"/>
          </a:xfrm>
        </p:grpSpPr>
        <p:sp>
          <p:nvSpPr>
            <p:cNvPr id="48" name="TextBox 48"/>
            <p:cNvSpPr txBox="1"/>
            <p:nvPr/>
          </p:nvSpPr>
          <p:spPr>
            <a:xfrm>
              <a:off x="603885" y="6450806"/>
              <a:ext cx="5943724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Quelle: Umweltbundesamt, Verpackungsabfälle 2023 (neue Berechnungsmethode)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11410833" y="6450806"/>
              <a:ext cx="177282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11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5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"/>
                            </p:stCondLst>
                            <p:childTnLst>
                              <p:par>
                                <p:cTn xmlns:p="http://schemas.openxmlformats.org/presentationml/2006/main" id="13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9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eitentitel"/>
          <p:cNvGrpSpPr/>
          <p:nvPr/>
        </p:nvGrpSpPr>
        <p:grpSpPr>
          <a:xfrm>
            <a:off x="592836" y="552450"/>
            <a:ext cx="10989564" cy="955929"/>
            <a:chOff x="592836" y="552450"/>
            <a:chExt cx="10989564" cy="955929"/>
          </a:xfrm>
        </p:grpSpPr>
        <p:sp>
          <p:nvSpPr>
            <p:cNvPr id="2" name="Rectangle 2"/>
            <p:cNvSpPr/>
            <p:nvPr/>
          </p:nvSpPr>
          <p:spPr>
            <a:xfrm>
              <a:off x="609600" y="552450"/>
              <a:ext cx="38100" cy="247650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755142" y="597218"/>
              <a:ext cx="165008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350" b="1" spc="120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STOLPERSTEINE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2836" y="862965"/>
              <a:ext cx="7347919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3300" b="1" dirty="0">
                  <a:solidFill>
                    <a:srgbClr val="1C1C1A"/>
                  </a:solidFill>
                  <a:latin typeface="+mj-lt"/>
                  <a:ea typeface="+mj-ea"/>
                  <a:cs typeface="+mj-cs"/>
                </a:rPr>
                <a:t>Fünf typische Verwechslungen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609600" y="14478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</p:grpSp>
      <p:grpSp>
        <p:nvGrpSpPr>
          <p:cNvPr id="8" name="fehl-lead"/>
          <p:cNvGrpSpPr/>
          <p:nvPr/>
        </p:nvGrpSpPr>
        <p:grpSpPr>
          <a:xfrm>
            <a:off x="601218" y="1688782"/>
            <a:ext cx="10085444" cy="322707"/>
            <a:chOff x="601218" y="1688782"/>
            <a:chExt cx="10085444" cy="322707"/>
          </a:xfrm>
        </p:grpSpPr>
        <p:sp>
          <p:nvSpPr>
            <p:cNvPr id="7" name="TextBox 7"/>
            <p:cNvSpPr txBox="1"/>
            <p:nvPr/>
          </p:nvSpPr>
          <p:spPr>
            <a:xfrm>
              <a:off x="601218" y="1688782"/>
              <a:ext cx="1008544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65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 xml:space="preserve">Rund </a:t>
              </a:r>
              <a:r>
                <a:rPr lang="de-DE" sz="1650" b="1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26 %</a:t>
              </a:r>
              <a:r>
                <a:rPr lang="de-DE" sz="165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 xml:space="preserve"> im Gelben Sack sind Fehlwürfe – im Restmüll stecken </a:t>
              </a:r>
              <a:r>
                <a:rPr lang="de-DE" sz="1650" b="1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27,6 %</a:t>
              </a:r>
              <a:r>
                <a:rPr lang="de-DE" sz="165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 xml:space="preserve"> trockene Wertstoffe.</a:t>
              </a:r>
            </a:p>
          </p:txBody>
        </p:sp>
      </p:grpSp>
      <p:grpSp>
        <p:nvGrpSpPr>
          <p:cNvPr id="55" name="fehlwuerfe-tabelle"/>
          <p:cNvGrpSpPr/>
          <p:nvPr/>
        </p:nvGrpSpPr>
        <p:grpSpPr>
          <a:xfrm>
            <a:off x="609600" y="2209800"/>
            <a:ext cx="10982325" cy="2905125"/>
            <a:chOff x="609600" y="2209800"/>
            <a:chExt cx="10982325" cy="2905125"/>
          </a:xfrm>
        </p:grpSpPr>
        <p:sp>
          <p:nvSpPr>
            <p:cNvPr id="9" name="Rectangle 9"/>
            <p:cNvSpPr/>
            <p:nvPr/>
          </p:nvSpPr>
          <p:spPr>
            <a:xfrm>
              <a:off x="609600" y="2209800"/>
              <a:ext cx="10972800" cy="2895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609600" y="2209800"/>
              <a:ext cx="10972800" cy="419100"/>
            </a:xfrm>
            <a:prstGeom prst="rect">
              <a:avLst/>
            </a:prstGeom>
            <a:solidFill>
              <a:srgbClr val="1C1C1A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628900"/>
              <a:ext cx="1905000" cy="495300"/>
            </a:xfrm>
            <a:prstGeom prst="rect">
              <a:avLst/>
            </a:prstGeom>
            <a:solidFill>
              <a:srgbClr val="EFE7DF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609600" y="3124200"/>
              <a:ext cx="1905000" cy="495300"/>
            </a:xfrm>
            <a:prstGeom prst="rect">
              <a:avLst/>
            </a:prstGeom>
            <a:solidFill>
              <a:srgbClr val="FDF4D0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609600" y="3619500"/>
              <a:ext cx="1905000" cy="495300"/>
            </a:xfrm>
            <a:prstGeom prst="rect">
              <a:avLst/>
            </a:prstGeom>
            <a:solidFill>
              <a:srgbClr val="E2E9F3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609600" y="4114800"/>
              <a:ext cx="1905000" cy="495300"/>
            </a:xfrm>
            <a:prstGeom prst="rect">
              <a:avLst/>
            </a:prstGeom>
            <a:solidFill>
              <a:srgbClr val="E2EDE3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09600" y="4610100"/>
              <a:ext cx="1905000" cy="495300"/>
            </a:xfrm>
            <a:prstGeom prst="rect">
              <a:avLst/>
            </a:prstGeom>
            <a:solidFill>
              <a:srgbClr val="E8E8E6"/>
            </a:solidFill>
            <a:ln>
              <a:noFill/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609600" y="2209800"/>
              <a:ext cx="10982325" cy="2905125"/>
              <a:chOff x="609600" y="2209800"/>
              <a:chExt cx="10982325" cy="2905125"/>
            </a:xfrm>
          </p:grpSpPr>
          <p:sp>
            <p:nvSpPr>
              <p:cNvPr id="16" name="Line 16"/>
              <p:cNvSpPr/>
              <p:nvPr/>
            </p:nvSpPr>
            <p:spPr>
              <a:xfrm>
                <a:off x="609600" y="2628900"/>
                <a:ext cx="109728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972800" h="9525">
                    <a:moveTo>
                      <a:pt x="0" y="0"/>
                    </a:moveTo>
                    <a:lnTo>
                      <a:pt x="10972800" y="0"/>
                    </a:lnTo>
                  </a:path>
                </a:pathLst>
              </a:custGeom>
              <a:noFill/>
              <a:ln w="9525">
                <a:solidFill>
                  <a:srgbClr val="D8D3C8"/>
                </a:solidFill>
              </a:ln>
            </p:spPr>
          </p:sp>
          <p:sp>
            <p:nvSpPr>
              <p:cNvPr id="17" name="Line 17"/>
              <p:cNvSpPr/>
              <p:nvPr/>
            </p:nvSpPr>
            <p:spPr>
              <a:xfrm>
                <a:off x="609600" y="3124200"/>
                <a:ext cx="109728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972800" h="9525">
                    <a:moveTo>
                      <a:pt x="0" y="0"/>
                    </a:moveTo>
                    <a:lnTo>
                      <a:pt x="10972800" y="0"/>
                    </a:lnTo>
                  </a:path>
                </a:pathLst>
              </a:custGeom>
              <a:noFill/>
              <a:ln w="9525">
                <a:solidFill>
                  <a:srgbClr val="D8D3C8"/>
                </a:solidFill>
              </a:ln>
            </p:spPr>
          </p:sp>
          <p:sp>
            <p:nvSpPr>
              <p:cNvPr id="18" name="Line 18"/>
              <p:cNvSpPr/>
              <p:nvPr/>
            </p:nvSpPr>
            <p:spPr>
              <a:xfrm>
                <a:off x="609600" y="3619500"/>
                <a:ext cx="109728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972800" h="9525">
                    <a:moveTo>
                      <a:pt x="0" y="0"/>
                    </a:moveTo>
                    <a:lnTo>
                      <a:pt x="10972800" y="0"/>
                    </a:lnTo>
                  </a:path>
                </a:pathLst>
              </a:custGeom>
              <a:noFill/>
              <a:ln w="9525">
                <a:solidFill>
                  <a:srgbClr val="D8D3C8"/>
                </a:solidFill>
              </a:ln>
            </p:spPr>
          </p:sp>
          <p:sp>
            <p:nvSpPr>
              <p:cNvPr id="19" name="Line 19"/>
              <p:cNvSpPr/>
              <p:nvPr/>
            </p:nvSpPr>
            <p:spPr>
              <a:xfrm>
                <a:off x="609600" y="4114800"/>
                <a:ext cx="109728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972800" h="9525">
                    <a:moveTo>
                      <a:pt x="0" y="0"/>
                    </a:moveTo>
                    <a:lnTo>
                      <a:pt x="10972800" y="0"/>
                    </a:lnTo>
                  </a:path>
                </a:pathLst>
              </a:custGeom>
              <a:noFill/>
              <a:ln w="9525">
                <a:solidFill>
                  <a:srgbClr val="D8D3C8"/>
                </a:solidFill>
              </a:ln>
            </p:spPr>
          </p:sp>
          <p:sp>
            <p:nvSpPr>
              <p:cNvPr id="20" name="Line 20"/>
              <p:cNvSpPr/>
              <p:nvPr/>
            </p:nvSpPr>
            <p:spPr>
              <a:xfrm>
                <a:off x="609600" y="4610100"/>
                <a:ext cx="109728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972800" h="9525">
                    <a:moveTo>
                      <a:pt x="0" y="0"/>
                    </a:moveTo>
                    <a:lnTo>
                      <a:pt x="10972800" y="0"/>
                    </a:lnTo>
                  </a:path>
                </a:pathLst>
              </a:custGeom>
              <a:noFill/>
              <a:ln w="9525">
                <a:solidFill>
                  <a:srgbClr val="D8D3C8"/>
                </a:solidFill>
              </a:ln>
            </p:spPr>
          </p:sp>
          <p:sp>
            <p:nvSpPr>
              <p:cNvPr id="21" name="Line 21"/>
              <p:cNvSpPr/>
              <p:nvPr/>
            </p:nvSpPr>
            <p:spPr>
              <a:xfrm>
                <a:off x="2514600" y="2209800"/>
                <a:ext cx="9525" cy="28956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895600">
                    <a:moveTo>
                      <a:pt x="0" y="0"/>
                    </a:moveTo>
                    <a:lnTo>
                      <a:pt x="0" y="2895600"/>
                    </a:lnTo>
                  </a:path>
                </a:pathLst>
              </a:custGeom>
              <a:noFill/>
              <a:ln w="9525">
                <a:solidFill>
                  <a:srgbClr val="D8D3C8"/>
                </a:solidFill>
              </a:ln>
            </p:spPr>
          </p:sp>
          <p:sp>
            <p:nvSpPr>
              <p:cNvPr id="22" name="Line 22"/>
              <p:cNvSpPr/>
              <p:nvPr/>
            </p:nvSpPr>
            <p:spPr>
              <a:xfrm>
                <a:off x="5657850" y="2209800"/>
                <a:ext cx="9525" cy="28956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895600">
                    <a:moveTo>
                      <a:pt x="0" y="0"/>
                    </a:moveTo>
                    <a:lnTo>
                      <a:pt x="0" y="2895600"/>
                    </a:lnTo>
                  </a:path>
                </a:pathLst>
              </a:custGeom>
              <a:noFill/>
              <a:ln w="9525">
                <a:solidFill>
                  <a:srgbClr val="D8D3C8"/>
                </a:solidFill>
              </a:ln>
            </p:spPr>
          </p:sp>
          <p:sp>
            <p:nvSpPr>
              <p:cNvPr id="23" name="Line 23"/>
              <p:cNvSpPr/>
              <p:nvPr/>
            </p:nvSpPr>
            <p:spPr>
              <a:xfrm>
                <a:off x="8801100" y="2209800"/>
                <a:ext cx="9525" cy="28956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895600">
                    <a:moveTo>
                      <a:pt x="0" y="0"/>
                    </a:moveTo>
                    <a:lnTo>
                      <a:pt x="0" y="2895600"/>
                    </a:lnTo>
                  </a:path>
                </a:pathLst>
              </a:custGeom>
              <a:noFill/>
              <a:ln w="9525">
                <a:solidFill>
                  <a:srgbClr val="D8D3C8"/>
                </a:solidFill>
              </a:ln>
            </p:spPr>
          </p:sp>
          <p:sp>
            <p:nvSpPr>
              <p:cNvPr id="24" name="Line 24"/>
              <p:cNvSpPr/>
              <p:nvPr/>
            </p:nvSpPr>
            <p:spPr>
              <a:xfrm>
                <a:off x="609600" y="2209800"/>
                <a:ext cx="109728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972800" h="9525">
                    <a:moveTo>
                      <a:pt x="0" y="0"/>
                    </a:moveTo>
                    <a:lnTo>
                      <a:pt x="10972800" y="0"/>
                    </a:lnTo>
                  </a:path>
                </a:pathLst>
              </a:custGeom>
              <a:noFill/>
              <a:ln w="9525">
                <a:solidFill>
                  <a:srgbClr val="D8D3C8"/>
                </a:solidFill>
              </a:ln>
            </p:spPr>
          </p:sp>
          <p:sp>
            <p:nvSpPr>
              <p:cNvPr id="25" name="Line 25"/>
              <p:cNvSpPr/>
              <p:nvPr/>
            </p:nvSpPr>
            <p:spPr>
              <a:xfrm>
                <a:off x="609600" y="5105400"/>
                <a:ext cx="109728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972800" h="9525">
                    <a:moveTo>
                      <a:pt x="0" y="0"/>
                    </a:moveTo>
                    <a:lnTo>
                      <a:pt x="10972800" y="0"/>
                    </a:lnTo>
                  </a:path>
                </a:pathLst>
              </a:custGeom>
              <a:noFill/>
              <a:ln w="9525">
                <a:solidFill>
                  <a:srgbClr val="D8D3C8"/>
                </a:solidFill>
              </a:ln>
            </p:spPr>
          </p:sp>
          <p:sp>
            <p:nvSpPr>
              <p:cNvPr id="26" name="Line 26"/>
              <p:cNvSpPr/>
              <p:nvPr/>
            </p:nvSpPr>
            <p:spPr>
              <a:xfrm>
                <a:off x="609600" y="2209800"/>
                <a:ext cx="9525" cy="28956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895600">
                    <a:moveTo>
                      <a:pt x="0" y="0"/>
                    </a:moveTo>
                    <a:lnTo>
                      <a:pt x="0" y="2895600"/>
                    </a:lnTo>
                  </a:path>
                </a:pathLst>
              </a:custGeom>
              <a:noFill/>
              <a:ln w="9525">
                <a:solidFill>
                  <a:srgbClr val="D8D3C8"/>
                </a:solidFill>
              </a:ln>
            </p:spPr>
          </p:sp>
          <p:sp>
            <p:nvSpPr>
              <p:cNvPr id="27" name="Line 27"/>
              <p:cNvSpPr/>
              <p:nvPr/>
            </p:nvSpPr>
            <p:spPr>
              <a:xfrm>
                <a:off x="11582400" y="2209800"/>
                <a:ext cx="9525" cy="28956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895600">
                    <a:moveTo>
                      <a:pt x="0" y="0"/>
                    </a:moveTo>
                    <a:lnTo>
                      <a:pt x="0" y="2895600"/>
                    </a:lnTo>
                  </a:path>
                </a:pathLst>
              </a:custGeom>
              <a:noFill/>
              <a:ln w="9525">
                <a:solidFill>
                  <a:srgbClr val="D8D3C8"/>
                </a:solidFill>
              </a:ln>
            </p:spPr>
          </p:sp>
        </p:grpSp>
        <p:grpSp>
          <p:nvGrpSpPr>
            <p:cNvPr id="33" name="Group 33"/>
            <p:cNvGrpSpPr/>
            <p:nvPr/>
          </p:nvGrpSpPr>
          <p:grpSpPr>
            <a:xfrm>
              <a:off x="755904" y="2346960"/>
              <a:ext cx="9386560" cy="234696"/>
              <a:chOff x="755904" y="2346960"/>
              <a:chExt cx="9386560" cy="234696"/>
            </a:xfrm>
          </p:grpSpPr>
          <p:sp>
            <p:nvSpPr>
              <p:cNvPr id="29" name="TextBox 29"/>
              <p:cNvSpPr txBox="1"/>
              <p:nvPr/>
            </p:nvSpPr>
            <p:spPr>
              <a:xfrm>
                <a:off x="755904" y="2346960"/>
                <a:ext cx="540898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de-DE" sz="120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TONNE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2660904" y="2346960"/>
                <a:ext cx="1732727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de-DE" sz="120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TYPISCHER FEHLWURF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5804154" y="2346960"/>
                <a:ext cx="1374282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de-DE" sz="120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WARUM ES STÖRT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8947404" y="2346960"/>
                <a:ext cx="1195060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de-DE" sz="1200" b="1" dirty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rPr>
                  <a:t>RICHTIGER WEG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755142" y="2797492"/>
              <a:ext cx="10516019" cy="2245233"/>
              <a:chOff x="755142" y="2797492"/>
              <a:chExt cx="10516019" cy="2245233"/>
            </a:xfrm>
          </p:grpSpPr>
          <p:sp>
            <p:nvSpPr>
              <p:cNvPr id="34" name="TextBox 34"/>
              <p:cNvSpPr txBox="1"/>
              <p:nvPr/>
            </p:nvSpPr>
            <p:spPr>
              <a:xfrm>
                <a:off x="755142" y="2797492"/>
                <a:ext cx="81123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de-DE" sz="1350" b="1" dirty="0">
                    <a:solidFill>
                      <a:srgbClr val="1C1C1A"/>
                    </a:solidFill>
                    <a:latin typeface="+mn-lt"/>
                    <a:ea typeface="+mn-ea"/>
                    <a:cs typeface="+mn-cs"/>
                  </a:rPr>
                  <a:t>Biotonne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2660142" y="2797492"/>
                <a:ext cx="222518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de-DE" sz="1350" dirty="0">
                    <a:solidFill>
                      <a:srgbClr val="1C1C1A"/>
                    </a:solidFill>
                    <a:latin typeface="+mn-lt"/>
                    <a:ea typeface="+mn-ea"/>
                    <a:cs typeface="+mn-cs"/>
                  </a:rPr>
                  <a:t>„Kompostierbare“ Beutel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5803392" y="2797492"/>
                <a:ext cx="283921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de-DE" sz="1350" dirty="0">
                    <a:solidFill>
                      <a:srgbClr val="1C1C1A"/>
                    </a:solidFill>
                    <a:latin typeface="+mn-lt"/>
                    <a:ea typeface="+mn-ea"/>
                    <a:cs typeface="+mn-cs"/>
                  </a:rPr>
                  <a:t>Gilt als Kunststoff-Fremdstoff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8946642" y="2797492"/>
                <a:ext cx="76411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de-DE" sz="1350" dirty="0">
                    <a:solidFill>
                      <a:srgbClr val="1C1C1A"/>
                    </a:solidFill>
                    <a:latin typeface="+mn-lt"/>
                    <a:ea typeface="+mn-ea"/>
                    <a:cs typeface="+mn-cs"/>
                  </a:rPr>
                  <a:t>Restmüll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755142" y="3292792"/>
                <a:ext cx="108477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de-DE" sz="1350" b="1" dirty="0">
                    <a:solidFill>
                      <a:srgbClr val="1C1C1A"/>
                    </a:solidFill>
                    <a:latin typeface="+mn-lt"/>
                    <a:ea typeface="+mn-ea"/>
                    <a:cs typeface="+mn-cs"/>
                  </a:rPr>
                  <a:t>Gelbe Tonne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2660142" y="3292792"/>
                <a:ext cx="184251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de-DE" sz="1350" dirty="0">
                    <a:solidFill>
                      <a:srgbClr val="1C1C1A"/>
                    </a:solidFill>
                    <a:latin typeface="+mn-lt"/>
                    <a:ea typeface="+mn-ea"/>
                    <a:cs typeface="+mn-cs"/>
                  </a:rPr>
                  <a:t>Gießkanne, Spielzeug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5803392" y="3292792"/>
                <a:ext cx="153351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de-DE" sz="1350" dirty="0">
                    <a:solidFill>
                      <a:srgbClr val="1C1C1A"/>
                    </a:solidFill>
                    <a:latin typeface="+mn-lt"/>
                    <a:ea typeface="+mn-ea"/>
                    <a:cs typeface="+mn-cs"/>
                  </a:rPr>
                  <a:t>Keine Verpackung</a:t>
                </a:r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8946642" y="3292792"/>
                <a:ext cx="125535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de-DE" sz="1350" dirty="0">
                    <a:solidFill>
                      <a:srgbClr val="1C1C1A"/>
                    </a:solidFill>
                    <a:latin typeface="+mn-lt"/>
                    <a:ea typeface="+mn-ea"/>
                    <a:cs typeface="+mn-cs"/>
                  </a:rPr>
                  <a:t>Wertstoffhof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755142" y="3788092"/>
                <a:ext cx="108477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de-DE" sz="1350" b="1" dirty="0">
                    <a:solidFill>
                      <a:srgbClr val="1C1C1A"/>
                    </a:solidFill>
                    <a:latin typeface="+mn-lt"/>
                    <a:ea typeface="+mn-ea"/>
                    <a:cs typeface="+mn-cs"/>
                  </a:rPr>
                  <a:t>Blaue Tonne</a:t>
                </a:r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2660142" y="3788092"/>
                <a:ext cx="217949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de-DE" sz="1350" dirty="0">
                    <a:solidFill>
                      <a:srgbClr val="1C1C1A"/>
                    </a:solidFill>
                    <a:latin typeface="+mn-lt"/>
                    <a:ea typeface="+mn-ea"/>
                    <a:cs typeface="+mn-cs"/>
                  </a:rPr>
                  <a:t>Kassenbon, Kontoauszug</a:t>
                </a:r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5803392" y="3788092"/>
                <a:ext cx="262732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de-DE" sz="1350" dirty="0">
                    <a:solidFill>
                      <a:srgbClr val="1C1C1A"/>
                    </a:solidFill>
                    <a:latin typeface="+mn-lt"/>
                    <a:ea typeface="+mn-ea"/>
                    <a:cs typeface="+mn-cs"/>
                  </a:rPr>
                  <a:t>Thermopapier ist beschichtet</a:t>
                </a:r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8946642" y="3788092"/>
                <a:ext cx="76411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de-DE" sz="1350" dirty="0">
                    <a:solidFill>
                      <a:srgbClr val="1C1C1A"/>
                    </a:solidFill>
                    <a:latin typeface="+mn-lt"/>
                    <a:ea typeface="+mn-ea"/>
                    <a:cs typeface="+mn-cs"/>
                  </a:rPr>
                  <a:t>Restmüll</a:t>
                </a:r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755142" y="4283392"/>
                <a:ext cx="128822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de-DE" sz="1350" b="1" dirty="0">
                    <a:solidFill>
                      <a:srgbClr val="1C1C1A"/>
                    </a:solidFill>
                    <a:latin typeface="+mn-lt"/>
                    <a:ea typeface="+mn-ea"/>
                    <a:cs typeface="+mn-cs"/>
                  </a:rPr>
                  <a:t>Glascontainer</a:t>
                </a:r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2660142" y="4283392"/>
                <a:ext cx="179679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de-DE" sz="1350" dirty="0">
                    <a:solidFill>
                      <a:srgbClr val="1C1C1A"/>
                    </a:solidFill>
                    <a:latin typeface="+mn-lt"/>
                    <a:ea typeface="+mn-ea"/>
                    <a:cs typeface="+mn-cs"/>
                  </a:rPr>
                  <a:t>Trinkglas, Porzellan</a:t>
                </a:r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5803392" y="4283392"/>
                <a:ext cx="203327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de-DE" sz="1350" dirty="0">
                    <a:solidFill>
                      <a:srgbClr val="1C1C1A"/>
                    </a:solidFill>
                    <a:latin typeface="+mn-lt"/>
                    <a:ea typeface="+mn-ea"/>
                    <a:cs typeface="+mn-cs"/>
                  </a:rPr>
                  <a:t>Stört die Glasschmelze</a:t>
                </a:r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8946642" y="4283392"/>
                <a:ext cx="76411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de-DE" sz="1350" dirty="0">
                    <a:solidFill>
                      <a:srgbClr val="1C1C1A"/>
                    </a:solidFill>
                    <a:latin typeface="+mn-lt"/>
                    <a:ea typeface="+mn-ea"/>
                    <a:cs typeface="+mn-cs"/>
                  </a:rPr>
                  <a:t>Restmüll</a:t>
                </a:r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755142" y="4778692"/>
                <a:ext cx="80162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de-DE" sz="1350" b="1" dirty="0">
                    <a:solidFill>
                      <a:srgbClr val="1C1C1A"/>
                    </a:solidFill>
                    <a:latin typeface="+mn-lt"/>
                    <a:ea typeface="+mn-ea"/>
                    <a:cs typeface="+mn-cs"/>
                  </a:rPr>
                  <a:t>Restmüll</a:t>
                </a:r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2660142" y="4778692"/>
                <a:ext cx="204241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de-DE" sz="1350" dirty="0">
                    <a:solidFill>
                      <a:srgbClr val="1C1C1A"/>
                    </a:solidFill>
                    <a:latin typeface="+mn-lt"/>
                    <a:ea typeface="+mn-ea"/>
                    <a:cs typeface="+mn-cs"/>
                  </a:rPr>
                  <a:t>Batterien, Kleingeräte</a:t>
                </a:r>
              </a:p>
            </p:txBody>
          </p:sp>
          <p:sp>
            <p:nvSpPr>
              <p:cNvPr id="52" name="TextBox 52"/>
              <p:cNvSpPr txBox="1"/>
              <p:nvPr/>
            </p:nvSpPr>
            <p:spPr>
              <a:xfrm>
                <a:off x="5803392" y="4778692"/>
                <a:ext cx="257003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de-DE" sz="1350" dirty="0">
                    <a:solidFill>
                      <a:srgbClr val="1C1C1A"/>
                    </a:solidFill>
                    <a:latin typeface="+mn-lt"/>
                    <a:ea typeface="+mn-ea"/>
                    <a:cs typeface="+mn-cs"/>
                  </a:rPr>
                  <a:t>Brandgefahr in der Sammlung</a:t>
                </a:r>
              </a:p>
            </p:txBody>
          </p:sp>
          <p:sp>
            <p:nvSpPr>
              <p:cNvPr id="53" name="TextBox 53"/>
              <p:cNvSpPr txBox="1"/>
              <p:nvPr/>
            </p:nvSpPr>
            <p:spPr>
              <a:xfrm>
                <a:off x="8946642" y="4778692"/>
                <a:ext cx="232451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de-DE" sz="1350" dirty="0">
                    <a:solidFill>
                      <a:srgbClr val="1C1C1A"/>
                    </a:solidFill>
                    <a:latin typeface="+mn-lt"/>
                    <a:ea typeface="+mn-ea"/>
                    <a:cs typeface="+mn-cs"/>
                  </a:rPr>
                  <a:t>Handel oder Wertstoffhof</a:t>
                </a:r>
              </a:p>
            </p:txBody>
          </p:sp>
        </p:grpSp>
      </p:grpSp>
      <p:grpSp>
        <p:nvGrpSpPr>
          <p:cNvPr id="58" name="!!merksatz"/>
          <p:cNvGrpSpPr/>
          <p:nvPr/>
        </p:nvGrpSpPr>
        <p:grpSpPr>
          <a:xfrm>
            <a:off x="609600" y="5581650"/>
            <a:ext cx="10972800" cy="685800"/>
            <a:chOff x="609600" y="5581650"/>
            <a:chExt cx="10972800" cy="685800"/>
          </a:xfrm>
        </p:grpSpPr>
        <p:sp>
          <p:nvSpPr>
            <p:cNvPr id="56" name="Rectangle 56"/>
            <p:cNvSpPr/>
            <p:nvPr/>
          </p:nvSpPr>
          <p:spPr>
            <a:xfrm>
              <a:off x="609600" y="5581650"/>
              <a:ext cx="10972800" cy="685800"/>
            </a:xfrm>
            <a:prstGeom prst="roundRect">
              <a:avLst>
                <a:gd name="adj" fmla="val 8333"/>
              </a:avLst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57" name="TextBox 57"/>
            <p:cNvSpPr txBox="1"/>
            <p:nvPr/>
          </p:nvSpPr>
          <p:spPr>
            <a:xfrm>
              <a:off x="903732" y="5793105"/>
              <a:ext cx="86079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2100" b="1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Im Zweifel Restmüll – nie Elektro, Batterien oder Glas.</a:t>
              </a:r>
            </a:p>
          </p:txBody>
        </p:sp>
      </p:grpSp>
      <p:grpSp>
        <p:nvGrpSpPr>
          <p:cNvPr id="61" name="seitenfuss"/>
          <p:cNvGrpSpPr/>
          <p:nvPr/>
        </p:nvGrpSpPr>
        <p:grpSpPr>
          <a:xfrm>
            <a:off x="603885" y="6450806"/>
            <a:ext cx="10984230" cy="220028"/>
            <a:chOff x="603885" y="6450806"/>
            <a:chExt cx="10984230" cy="220028"/>
          </a:xfrm>
        </p:grpSpPr>
        <p:sp>
          <p:nvSpPr>
            <p:cNvPr id="59" name="TextBox 59"/>
            <p:cNvSpPr txBox="1"/>
            <p:nvPr/>
          </p:nvSpPr>
          <p:spPr>
            <a:xfrm>
              <a:off x="603885" y="6450806"/>
              <a:ext cx="8606674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Quelle: Zentrale Stelle Verpackungsregister (LVP-Analyse), Umweltbundesamt TEXTE 113/2020, Mülltrennung wirkt!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11410833" y="6450806"/>
              <a:ext cx="177282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6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solidFill>
          <a:srgbClr val="FA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eitentitel"/>
          <p:cNvGrpSpPr/>
          <p:nvPr/>
        </p:nvGrpSpPr>
        <p:grpSpPr>
          <a:xfrm>
            <a:off x="592836" y="552450"/>
            <a:ext cx="10989564" cy="955929"/>
            <a:chOff x="592836" y="552450"/>
            <a:chExt cx="10989564" cy="955929"/>
          </a:xfrm>
        </p:grpSpPr>
        <p:sp>
          <p:nvSpPr>
            <p:cNvPr id="2" name="Rectangle 2"/>
            <p:cNvSpPr/>
            <p:nvPr/>
          </p:nvSpPr>
          <p:spPr>
            <a:xfrm>
              <a:off x="609600" y="552450"/>
              <a:ext cx="38100" cy="247650"/>
            </a:xfrm>
            <a:prstGeom prst="rect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755142" y="597218"/>
              <a:ext cx="113823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350" b="1" spc="120" dirty="0">
                  <a:solidFill>
                    <a:srgbClr val="12525C"/>
                  </a:solidFill>
                  <a:latin typeface="+mn-lt"/>
                  <a:ea typeface="+mn-ea"/>
                  <a:cs typeface="+mn-cs"/>
                </a:rPr>
                <a:t>MERKSEITE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2836" y="862965"/>
              <a:ext cx="639968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3300" b="1" dirty="0">
                  <a:solidFill>
                    <a:srgbClr val="1C1C1A"/>
                  </a:solidFill>
                  <a:latin typeface="+mj-lt"/>
                  <a:ea typeface="+mj-ea"/>
                  <a:cs typeface="+mj-cs"/>
                </a:rPr>
                <a:t>Fünf Regeln für den Alltag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609600" y="14478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D8D3C8"/>
              </a:solidFill>
            </a:ln>
          </p:spPr>
        </p:sp>
      </p:grpSp>
      <p:grpSp>
        <p:nvGrpSpPr>
          <p:cNvPr id="9" name="!!merksatz"/>
          <p:cNvGrpSpPr/>
          <p:nvPr/>
        </p:nvGrpSpPr>
        <p:grpSpPr>
          <a:xfrm>
            <a:off x="609600" y="1733550"/>
            <a:ext cx="10972800" cy="800100"/>
            <a:chOff x="609600" y="1733550"/>
            <a:chExt cx="10972800" cy="800100"/>
          </a:xfrm>
        </p:grpSpPr>
        <p:sp>
          <p:nvSpPr>
            <p:cNvPr id="7" name="Rectangle 7"/>
            <p:cNvSpPr/>
            <p:nvPr/>
          </p:nvSpPr>
          <p:spPr>
            <a:xfrm>
              <a:off x="609600" y="1733550"/>
              <a:ext cx="10972800" cy="800100"/>
            </a:xfrm>
            <a:prstGeom prst="roundRect">
              <a:avLst>
                <a:gd name="adj" fmla="val 7143"/>
              </a:avLst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903732" y="2021205"/>
              <a:ext cx="86079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2100" b="1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Im Zweifel Restmüll – nie Elektro, Batterien oder Glas.</a:t>
              </a:r>
            </a:p>
          </p:txBody>
        </p:sp>
      </p:grpSp>
      <p:grpSp>
        <p:nvGrpSpPr>
          <p:cNvPr id="26" name="merkzettel"/>
          <p:cNvGrpSpPr/>
          <p:nvPr/>
        </p:nvGrpSpPr>
        <p:grpSpPr>
          <a:xfrm>
            <a:off x="609600" y="2876550"/>
            <a:ext cx="10972800" cy="3067050"/>
            <a:chOff x="609600" y="2876550"/>
            <a:chExt cx="10972800" cy="3067050"/>
          </a:xfrm>
        </p:grpSpPr>
        <p:sp>
          <p:nvSpPr>
            <p:cNvPr id="10" name="Freeform 10"/>
            <p:cNvSpPr/>
            <p:nvPr/>
          </p:nvSpPr>
          <p:spPr>
            <a:xfrm>
              <a:off x="609600" y="2876550"/>
              <a:ext cx="10972800" cy="3067050"/>
            </a:xfrm>
            <a:prstGeom prst="foldedCorner">
              <a:avLst/>
            </a:prstGeom>
            <a:solidFill>
              <a:srgbClr val="FFFFFF"/>
            </a:solidFill>
            <a:ln w="14288">
              <a:solidFill>
                <a:srgbClr val="D8D3C8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1162050" y="3305175"/>
              <a:ext cx="342900" cy="342900"/>
            </a:xfrm>
            <a:prstGeom prst="ellipse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267573" y="3381375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743456" y="3358515"/>
              <a:ext cx="60196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8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Löffelrein genügt – Verpackungen nicht ausspülen.</a:t>
              </a:r>
            </a:p>
          </p:txBody>
        </p:sp>
        <p:sp>
          <p:nvSpPr>
            <p:cNvPr id="14" name="Ellipse 14"/>
            <p:cNvSpPr/>
            <p:nvPr/>
          </p:nvSpPr>
          <p:spPr>
            <a:xfrm>
              <a:off x="1162050" y="3857625"/>
              <a:ext cx="342900" cy="342900"/>
            </a:xfrm>
            <a:prstGeom prst="ellipse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267573" y="3933825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743456" y="3910965"/>
              <a:ext cx="61528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8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Deckel ab vom Becher und nichts ineinander stapeln.</a:t>
              </a:r>
            </a:p>
          </p:txBody>
        </p:sp>
        <p:sp>
          <p:nvSpPr>
            <p:cNvPr id="17" name="Ellipse 17"/>
            <p:cNvSpPr/>
            <p:nvPr/>
          </p:nvSpPr>
          <p:spPr>
            <a:xfrm>
              <a:off x="1162050" y="4410075"/>
              <a:ext cx="342900" cy="342900"/>
            </a:xfrm>
            <a:prstGeom prst="ellipse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267573" y="4486275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743456" y="4463415"/>
              <a:ext cx="64687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8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Nur Verpackungen in die Gelbe Tonne – keine Gießkanne.</a:t>
              </a:r>
            </a:p>
          </p:txBody>
        </p:sp>
        <p:sp>
          <p:nvSpPr>
            <p:cNvPr id="20" name="Ellipse 20"/>
            <p:cNvSpPr/>
            <p:nvPr/>
          </p:nvSpPr>
          <p:spPr>
            <a:xfrm>
              <a:off x="1162050" y="4962525"/>
              <a:ext cx="342900" cy="342900"/>
            </a:xfrm>
            <a:prstGeom prst="ellipse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267573" y="5038725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743456" y="5015865"/>
              <a:ext cx="691276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8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Kein Plastik in die Biotonne, auch kein „kompostierbares“.</a:t>
              </a:r>
            </a:p>
          </p:txBody>
        </p:sp>
        <p:sp>
          <p:nvSpPr>
            <p:cNvPr id="23" name="Ellipse 23"/>
            <p:cNvSpPr/>
            <p:nvPr/>
          </p:nvSpPr>
          <p:spPr>
            <a:xfrm>
              <a:off x="1162050" y="5514975"/>
              <a:ext cx="342900" cy="342900"/>
            </a:xfrm>
            <a:prstGeom prst="ellipse">
              <a:avLst/>
            </a:prstGeom>
            <a:solidFill>
              <a:srgbClr val="12525C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267573" y="5591175"/>
              <a:ext cx="13185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de-DE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743456" y="5568315"/>
              <a:ext cx="57606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800" dirty="0">
                  <a:solidFill>
                    <a:srgbClr val="1C1C1A"/>
                  </a:solidFill>
                  <a:latin typeface="+mn-lt"/>
                  <a:ea typeface="+mn-ea"/>
                  <a:cs typeface="+mn-cs"/>
                </a:rPr>
                <a:t>Batterien und Elektrogeräte nie in den Restmüll.</a:t>
              </a:r>
            </a:p>
          </p:txBody>
        </p:sp>
      </p:grpSp>
      <p:grpSp>
        <p:nvGrpSpPr>
          <p:cNvPr id="29" name="seitenfuss"/>
          <p:cNvGrpSpPr/>
          <p:nvPr/>
        </p:nvGrpSpPr>
        <p:grpSpPr>
          <a:xfrm>
            <a:off x="603885" y="6450806"/>
            <a:ext cx="10984230" cy="220028"/>
            <a:chOff x="603885" y="6450806"/>
            <a:chExt cx="10984230" cy="220028"/>
          </a:xfrm>
        </p:grpSpPr>
        <p:sp>
          <p:nvSpPr>
            <p:cNvPr id="27" name="TextBox 27"/>
            <p:cNvSpPr txBox="1"/>
            <p:nvPr/>
          </p:nvSpPr>
          <p:spPr>
            <a:xfrm>
              <a:off x="603885" y="6450806"/>
              <a:ext cx="8582419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Eigene Zusammenstellung. Quelle: Mülltrennung wirkt!, Bundesumweltministerium und Umweltbundesamt, Stand 2026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1410833" y="6450806"/>
              <a:ext cx="177282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de-DE" sz="1120" dirty="0">
                  <a:solidFill>
                    <a:srgbClr val="8A8A82"/>
                  </a:solidFill>
                  <a:latin typeface="+mn-lt"/>
                  <a:ea typeface="+mn-ea"/>
                  <a:cs typeface="+mn-cs"/>
                </a:rPr>
                <a:t>13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pt169_muelltrennung_de_quick">
  <a:themeElements>
    <a:clrScheme name="ppt169_muelltrennung_de_quic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pt169_muelltrennung_de_quick">
      <a:majorFont>
        <a:latin typeface="Cambria"/>
        <a:ea typeface="SimSun"/>
        <a:cs typeface="Cambria"/>
        <a:font script="Jpan" typeface="SimSun"/>
        <a:font script="Hang" typeface="SimSun"/>
        <a:font script="Hans" typeface="SimSun"/>
        <a:font script="Hant" typeface="SimSun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egoe UI"/>
        <a:ea typeface="Microsoft YaHei"/>
        <a:cs typeface="Segoe U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muelltrennung_de_qui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de-DE</dc:language>
  <cp:lastModifiedBy/>
  <cp:revision>1</cp:revision>
  <dcterms:created xsi:type="dcterms:W3CDTF">2026-09-17T23:44:01Z</dcterms:created>
  <dcterms:modified xsi:type="dcterms:W3CDTF">2026-09-17T23:44:01Z</dcterms:modified>
  <cp:category/>
  <cp:contentStatus/>
</cp:coreProperties>
</file>