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18"/>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  <Relationship Id="rId18"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二零二六年，一批普利兹克奖大师的新作不约而同地揭幕，让这一年成为名副其实的普利兹克大师新作季。不同于网红建筑的转瞬即逝，这些新作是岁月沉淀的匠心深耕，是建筑、自然、人文与时代的深度结合。今天，我们一起走进八座二零二六年启用或落成的大师建筑，读懂顶级建筑师的思考与坚守。</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在正式开始之前，先来看一张全景。八位大师横跨亚欧美非四大洲，从中国苏州的安藤忠雄，到塞内加尔达喀尔的凯雷；从米兰冬奥唯一新建场馆，到二十年终成的洛杉矶艺术方舟。八种身份、八种命题，但他们都把作品交给了二零二六这一年。接下来，我们逐一深入。</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第一站，苏州。二零二六年一月，安藤忠雄设计的 H 加美术馆在姑苏区上塘河畔正式开馆。安藤说，作为一名外来建筑师，他最关心的是如何从苏州这片土地的记忆中汲取园林精髓。立体园林、回游性是这座美术馆的核心理念——在有限的空间里创造深度，通过水和光传递时间。从混凝土的冷峻到光线的温柔，从几何的秩序到园林的自由，安藤在古城上塘河畔完成了一次东方美学与西方现代主义的深度对话。</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二站，米兰。这是二零二六年米兰科尔蒂纳冬奥会唯一的新建永久场馆——奇普菲尔德设计的圣朱利亚冰球馆。可容纳一万六千名观众的椭圆形场馆，呼应的是米兰这座城市两千年前的古罗马圆形剧场。三道金属环带、玻璃腰线、LED 灯带，让立面变成了城市尺度的动态屏幕。奇普菲尔德从不以夸张造型夺目，而是以极致的克制与精确，讲述建筑与历史、与城市公共生活的关系。</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三站，台北淡水河口。这座二零二六年五月十二日通车的淡江大桥，是扎哈·哈迪德生前所属事务所最后完成的项目之一。全长九百二十米，是全球同类型中跨度最长的单塔不对称斜拉桥。最令人感动的是，项目历经多次方案攻坚，最终以接近百分之百的还原度，呈现了扎哈生前那个近乎理想化的设计。即便大师已逝，那种永不设限、突破边界的建筑思想，仍在这座桥梁中延续着生命力。</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四站，上海。二零二六年四月，福斯特亲临苏州河畔，为他和团队设计的嘉艺术空间揭幕。这座展馆不是传统意义上的白盒子，更像一座在城市中缓慢生长的生命体——外立面模拟花朵扎根地面、向天空延展的生长轨迹，把由内而外的结构美学绽放为舒展的花瓣。在高技派的美学外壳之下，福斯特真正思考的，是古典人文精神如何通过现代材料重获新生。</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第五站，纽约。这次是一场难得的双强联动。库哈斯领衔的 OMA 完成新翼，妹岛和世和西泽立卫的 SANAA 早在二零一零年就完成了主楼。八千二百万美元的投资，五千五百多平方米的新增空间，二零二六年三月二十一日正式向公众开放。OMA 的先锋解构思维和 SANAA 的轻盈通透美学相互碰撞，让这座百年美术馆既保留了艺术内核，又获得了适配当代多元表达的设计语言。这是迭代更新、兼容并蓄最完美的注解。</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第六站，洛杉矶。这是一座耗时二十年才落成的建筑——卒姆托设计的 LACMA 大卫·格芬画廊，二零二六年五月四日正式开放。七点二四亿美元投资，三万多平方米建筑面积，七座极简混凝土亭子错落排布，悬浮在繁忙的威尔希尔大道之上。卒姆托用二十年的耐心对抗时代的浮躁，最终成就了他那句名言——建筑是场所的诗意容器。这不是一座炫耀自我的地标，而是让艺术品与洛杉矶天空对话的纯净居所。</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七站，阿布扎比。这是建筑鬼才弗兰克·盖里留给世界的最后巨作。盖里在二零二五年十二月辞世，而他倾注了近二十年心血的阿布扎比古根海姆博物馆，预计在二零二六年正式开幕。不规则的曲面、灵动的褶皱、极具冲击力的几何形态，针对沙漠极端气候量身打造的遮阳系统，金属外立面随日光流转而变换肌理。作为解构主义大师的收官之作，这座建筑是盖里对建筑无边界、创意无极限这一信念最后的诠释。</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八站，塞内加尔达喀尔。凯雷设计的歌德学院在二零二六年四月开幕。一棵象征生命的猴面包树被置于核心院落，本土压制的土砖构筑主体结构，搭配自然通风系统，完全摆脱了对空调的依赖。这是凯雷一贯的设计哲学——顺应自然，而非与之对抗。在全球建筑日趋同质化的今天，凯雷再次证明：顶级建筑从不是千篇一律的奢华，而是扎根土地、温暖人心的人文坚守。</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走完这八座建筑，我们也走完了二零二六这一年的普利兹克大师新作季。有人耗时二十年打磨一座场馆，用极致耐心对抗时代浮躁；有人坚守本土人文，让建筑扎根土地、温暖人心；有人突破边界、颠覆常规，用创意拓展建筑的无限可能。这场盛宴让我们明白——所有传世的经典，皆源于日复一日的坚守，源于对空间、自然、人文的极致敬畏与深度思考。</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ppt169_pritzker_2026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ppt169_pritzker_2026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30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65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5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5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3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2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1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05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9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800" kern="1200">
          <a:solidFill>
            <a:schemeClr val="tx1"/>
          </a:solidFill>
          <a:latin typeface="+mn-lt"/>
          <a:ea typeface="+mn-ea"/>
          <a:cs typeface="+mn-cs"/>
        </a:defRPr>
      </a:lvl9pPr>
    </p:bodyStyle>
    <p:otherStyle>
      <a:defPPr>
        <a:defRPr lang="en-US"/>
      </a:defPPr>
      <a:lvl1pPr marL="0" algn="l" defTabSz="457200" rtl="0" eaLnBrk="1" latinLnBrk="0" hangingPunct="1">
        <a:defRPr sz="1650" kern="1200">
          <a:solidFill>
            <a:schemeClr val="tx1"/>
          </a:solidFill>
          <a:latin typeface="+mn-lt"/>
          <a:ea typeface="+mn-ea"/>
          <a:cs typeface="+mn-cs"/>
        </a:defRPr>
      </a:lvl1pPr>
      <a:lvl2pPr marL="457200" algn="l" defTabSz="457200" rtl="0" eaLnBrk="1" latinLnBrk="0" hangingPunct="1">
        <a:defRPr sz="1550" kern="1200">
          <a:solidFill>
            <a:schemeClr val="tx1"/>
          </a:solidFill>
          <a:latin typeface="+mn-lt"/>
          <a:ea typeface="+mn-ea"/>
          <a:cs typeface="+mn-cs"/>
        </a:defRPr>
      </a:lvl2pPr>
      <a:lvl3pPr marL="914400" algn="l" defTabSz="457200" rtl="0" eaLnBrk="1" latinLnBrk="0" hangingPunct="1">
        <a:defRPr sz="1450" kern="1200">
          <a:solidFill>
            <a:schemeClr val="tx1"/>
          </a:solidFill>
          <a:latin typeface="+mn-lt"/>
          <a:ea typeface="+mn-ea"/>
          <a:cs typeface="+mn-cs"/>
        </a:defRPr>
      </a:lvl3pPr>
      <a:lvl4pPr marL="1371600" algn="l" defTabSz="457200" rtl="0" eaLnBrk="1" latinLnBrk="0" hangingPunct="1">
        <a:defRPr sz="1350" kern="1200">
          <a:solidFill>
            <a:schemeClr val="tx1"/>
          </a:solidFill>
          <a:latin typeface="+mn-lt"/>
          <a:ea typeface="+mn-ea"/>
          <a:cs typeface="+mn-cs"/>
        </a:defRPr>
      </a:lvl4pPr>
      <a:lvl5pPr marL="1828800" algn="l" defTabSz="457200" rtl="0" eaLnBrk="1" latinLnBrk="0" hangingPunct="1">
        <a:defRPr sz="1250" kern="1200">
          <a:solidFill>
            <a:schemeClr val="tx1"/>
          </a:solidFill>
          <a:latin typeface="+mn-lt"/>
          <a:ea typeface="+mn-ea"/>
          <a:cs typeface="+mn-cs"/>
        </a:defRPr>
      </a:lvl5pPr>
      <a:lvl6pPr marL="2286000" algn="l" defTabSz="457200" rtl="0" eaLnBrk="1" latinLnBrk="0" hangingPunct="1">
        <a:defRPr sz="1150" kern="1200">
          <a:solidFill>
            <a:schemeClr val="tx1"/>
          </a:solidFill>
          <a:latin typeface="+mn-lt"/>
          <a:ea typeface="+mn-ea"/>
          <a:cs typeface="+mn-cs"/>
        </a:defRPr>
      </a:lvl6pPr>
      <a:lvl7pPr marL="2743200" algn="l" defTabSz="457200" rtl="0" eaLnBrk="1" latinLnBrk="0" hangingPunct="1">
        <a:defRPr sz="1050" kern="1200">
          <a:solidFill>
            <a:schemeClr val="tx1"/>
          </a:solidFill>
          <a:latin typeface="+mn-lt"/>
          <a:ea typeface="+mn-ea"/>
          <a:cs typeface="+mn-cs"/>
        </a:defRPr>
      </a:lvl7pPr>
      <a:lvl8pPr marL="3200400" algn="l" defTabSz="457200" rtl="0" eaLnBrk="1" latinLnBrk="0" hangingPunct="1">
        <a:defRPr sz="950" kern="1200">
          <a:solidFill>
            <a:schemeClr val="tx1"/>
          </a:solidFill>
          <a:latin typeface="+mn-lt"/>
          <a:ea typeface="+mn-ea"/>
          <a:cs typeface="+mn-cs"/>
        </a:defRPr>
      </a:lvl8pPr>
      <a:lvl9pPr marL="3657600" algn="l" defTabSz="457200" rtl="0" eaLnBrk="1" latinLnBrk="0" hangingPunct="1">
        <a:defRPr sz="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a6148e6cb489df2.jp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b4975890b70f9edc.jpg"/>
  <Relationship Id="rId3" Type="http://schemas.openxmlformats.org/officeDocument/2006/relationships/image" Target="../media/image_e5c5359d860d6af5.jpg"/>
  <Relationship Id="rId4"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1b6661ebf98651ec.jpg"/>
  <Relationship Id="rId3" Type="http://schemas.openxmlformats.org/officeDocument/2006/relationships/image" Target="../media/image_1d07e650e9087600.jpg"/>
  <Relationship Id="rId4"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73a51f3c100d53bf.jpg"/>
  <Relationship Id="rId3" Type="http://schemas.openxmlformats.org/officeDocument/2006/relationships/image" Target="../media/image_23407caea955a1d5.jpg"/>
  <Relationship Id="rId4" Type="http://schemas.openxmlformats.org/officeDocument/2006/relationships/image" Target="../media/image_6b70bb8287ba0209.jpg"/>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e55d312fb2d89d52.jpg"/>
  <Relationship Id="rId3" Type="http://schemas.openxmlformats.org/officeDocument/2006/relationships/image" Target="../media/image_ca86427d91e83489.jpg"/>
  <Relationship Id="rId4"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9433c372a5c6a41e.jpg"/>
  <Relationship Id="rId3" Type="http://schemas.openxmlformats.org/officeDocument/2006/relationships/image" Target="../media/image_6c6e3bf59f8080d0.jpg"/>
  <Relationship Id="rId4" Type="http://schemas.openxmlformats.org/officeDocument/2006/relationships/image" Target="../media/image_2ee1ab4373426596.jpg"/>
  <Relationship Id="rId5"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fa67d61a933c44fc.jpg"/>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b1304ac2736a191b.jpg"/>
  <Relationship Id="rId3" Type="http://schemas.openxmlformats.org/officeDocument/2006/relationships/image" Target="../media/image_9217cc8473fe6f15.png"/>
  <Relationship Id="rId4" Type="http://schemas.openxmlformats.org/officeDocument/2006/relationships/image" Target="../media/image_bfd8bbc73b8696fb.png"/>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5a8de32ad28877b1.jpg"/>
  <Relationship Id="rId3" Type="http://schemas.openxmlformats.org/officeDocument/2006/relationships/image" Target="../media/image_13ef6277c7d2b0ce.jpg"/>
  <Relationship Id="rId4" Type="http://schemas.openxmlformats.org/officeDocument/2006/relationships/image" Target="../media/image_69a8770ed89efafd.jpg"/>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pic>
          <p:nvPicPr>
            <p:cNvPr id="2" name="Image 2"/>
            <p:cNvPicPr>
              <a:picLocks noChangeAspect="1"/>
            </p:cNvPicPr>
            <p:nvPr/>
          </p:nvPicPr>
          <p:blipFill>
            <a:blip r:embed="rId2"/>
            <a:srcRect l="0" t="12518" r="0" b="12518"/>
            <a:stretch>
              <a:fillRect/>
            </a:stretch>
          </p:blipFill>
          <p:spPr>
            <a:xfrm>
              <a:off x="0" y="0"/>
              <a:ext cx="12192000" cy="6858000"/>
            </a:xfrm>
            <a:prstGeom prst="rect">
              <a:avLst/>
            </a:prstGeom>
          </p:spPr>
        </p:pic>
        <p:sp>
          <p:nvSpPr>
            <p:cNvPr id="3" name="Rectangle 3"/>
            <p:cNvSpPr/>
            <p:nvPr/>
          </p:nvSpPr>
          <p:spPr>
            <a:xfrm>
              <a:off x="0" y="0"/>
              <a:ext cx="12192000" cy="6858000"/>
            </a:xfrm>
            <a:prstGeom prst="rect">
              <a:avLst/>
            </a:prstGeom>
            <a:gradFill>
              <a:gsLst>
                <a:gs pos="0">
                  <a:srgbClr val="0A0A0A">
                    <a:alpha val="55000"/>
                  </a:srgbClr>
                </a:gs>
                <a:gs pos="45000">
                  <a:srgbClr val="0A0A0A">
                    <a:alpha val="20000"/>
                  </a:srgbClr>
                </a:gs>
                <a:gs pos="100000">
                  <a:srgbClr val="0A0A0A">
                    <a:alpha val="75000"/>
                  </a:srgbClr>
                </a:gs>
              </a:gsLst>
              <a:lin ang="5400000" scaled="1"/>
            </a:gradFill>
            <a:ln>
              <a:noFill/>
            </a:ln>
          </p:spPr>
        </p:sp>
      </p:grpSp>
      <p:grpSp>
        <p:nvGrpSpPr>
          <p:cNvPr id="7" name="Group 7"/>
          <p:cNvGrpSpPr/>
          <p:nvPr/>
        </p:nvGrpSpPr>
        <p:grpSpPr>
          <a:xfrm>
            <a:off x="571500" y="863918"/>
            <a:ext cx="4328770" cy="264033"/>
            <a:chOff x="571500" y="863918"/>
            <a:chExt cx="4328770" cy="264033"/>
          </a:xfrm>
        </p:grpSpPr>
        <p:sp>
          <p:nvSpPr>
            <p:cNvPr id="5" name="Line 5"/>
            <p:cNvSpPr/>
            <p:nvPr/>
          </p:nvSpPr>
          <p:spPr>
            <a:xfrm>
              <a:off x="571500" y="952500"/>
              <a:ext cx="952500" cy="9525"/>
            </a:xfrm>
            <a:custGeom>
              <a:avLst/>
              <a:gdLst/>
              <a:ahLst/>
              <a:cxnLst/>
              <a:rect l="l" t="t" r="r" b="b"/>
              <a:pathLst>
                <a:path w="952500" h="9525">
                  <a:moveTo>
                    <a:pt x="0" y="0"/>
                  </a:moveTo>
                  <a:lnTo>
                    <a:pt x="952500" y="0"/>
                  </a:lnTo>
                </a:path>
              </a:pathLst>
            </a:custGeom>
            <a:noFill/>
            <a:ln w="19050">
              <a:solidFill>
                <a:schemeClr val="accent2"/>
              </a:solidFill>
            </a:ln>
          </p:spPr>
        </p:sp>
        <p:sp>
          <p:nvSpPr>
            <p:cNvPr id="6" name="TextBox 6"/>
            <p:cNvSpPr txBox="1"/>
            <p:nvPr/>
          </p:nvSpPr>
          <p:spPr>
            <a:xfrm>
              <a:off x="1707642" y="863918"/>
              <a:ext cx="3192628" cy="264033"/>
            </a:xfrm>
            <a:prstGeom prst="rect">
              <a:avLst/>
            </a:prstGeom>
            <a:noFill/>
            <a:ln>
              <a:noFill/>
            </a:ln>
          </p:spPr>
          <p:txBody>
            <a:bodyPr wrap="none" lIns="0" tIns="0" rIns="0" bIns="0" anchor="t" anchorCtr="0">
              <a:spAutoFit/>
            </a:bodyPr>
            <a:lstStyle/>
            <a:p>
              <a:pPr algn="l"/>
              <a:r>
                <a:rPr lang="zh-CN" sz="1350" spc="225" dirty="0">
                  <a:solidFill>
                    <a:schemeClr val="accent2"/>
                  </a:solidFill>
                  <a:latin typeface="+mj-lt"/>
                  <a:ea typeface="+mj-ea"/>
                  <a:cs typeface="+mj-cs"/>
                </a:rPr>
                <a:t>PRITZKER PRIZE · 2026</a:t>
              </a:r>
            </a:p>
          </p:txBody>
        </p:sp>
      </p:grpSp>
      <p:grpSp>
        <p:nvGrpSpPr>
          <p:cNvPr id="10" name="Group 10"/>
          <p:cNvGrpSpPr/>
          <p:nvPr/>
        </p:nvGrpSpPr>
        <p:grpSpPr>
          <a:xfrm>
            <a:off x="552450" y="2655570"/>
            <a:ext cx="8199120" cy="1634109"/>
            <a:chOff x="552450" y="2655570"/>
            <a:chExt cx="8199120" cy="1634109"/>
          </a:xfrm>
        </p:grpSpPr>
        <p:sp>
          <p:nvSpPr>
            <p:cNvPr id="8" name="TextBox 8"/>
            <p:cNvSpPr txBox="1"/>
            <p:nvPr/>
          </p:nvSpPr>
          <p:spPr>
            <a:xfrm>
              <a:off x="552450" y="2655570"/>
              <a:ext cx="8199120" cy="1047750"/>
            </a:xfrm>
            <a:prstGeom prst="rect">
              <a:avLst/>
            </a:prstGeom>
            <a:noFill/>
            <a:ln>
              <a:noFill/>
            </a:ln>
          </p:spPr>
          <p:txBody>
            <a:bodyPr wrap="none" lIns="0" tIns="0" rIns="0" bIns="0" anchor="t" anchorCtr="0">
              <a:spAutoFit/>
            </a:bodyPr>
            <a:lstStyle/>
            <a:p>
              <a:pPr algn="l"/>
              <a:r>
                <a:rPr lang="zh-CN" sz="5400" b="1" dirty="0">
                  <a:solidFill>
                    <a:srgbClr val="F5F2EC"/>
                  </a:solidFill>
                  <a:latin typeface="+mj-lt"/>
                  <a:ea typeface="+mj-ea"/>
                  <a:cs typeface="+mj-cs"/>
                </a:rPr>
                <a:t>2026 普利兹克奖大师季</a:t>
              </a:r>
            </a:p>
          </p:txBody>
        </p:sp>
        <p:sp>
          <p:nvSpPr>
            <p:cNvPr id="9" name="TextBox 9"/>
            <p:cNvSpPr txBox="1"/>
            <p:nvPr/>
          </p:nvSpPr>
          <p:spPr>
            <a:xfrm>
              <a:off x="554736" y="3644265"/>
              <a:ext cx="4187647" cy="645414"/>
            </a:xfrm>
            <a:prstGeom prst="rect">
              <a:avLst/>
            </a:prstGeom>
            <a:noFill/>
            <a:ln>
              <a:noFill/>
            </a:ln>
          </p:spPr>
          <p:txBody>
            <a:bodyPr wrap="none" lIns="0" tIns="0" rIns="0" bIns="0" anchor="t" anchorCtr="0">
              <a:spAutoFit/>
            </a:bodyPr>
            <a:lstStyle/>
            <a:p>
              <a:pPr algn="l"/>
              <a:r>
                <a:rPr lang="zh-CN" sz="3300" i="1" dirty="0">
                  <a:solidFill>
                    <a:schemeClr val="accent6"/>
                  </a:solidFill>
                  <a:latin typeface="Georgia"/>
                  <a:ea typeface="KaiTi"/>
                  <a:cs typeface="Georgia"/>
                </a:rPr>
                <a:t>8 座新作 · 8 种深耕</a:t>
              </a:r>
            </a:p>
          </p:txBody>
        </p:sp>
      </p:grpSp>
      <p:grpSp>
        <p:nvGrpSpPr>
          <p:cNvPr id="15" name="Group 15"/>
          <p:cNvGrpSpPr/>
          <p:nvPr/>
        </p:nvGrpSpPr>
        <p:grpSpPr>
          <a:xfrm>
            <a:off x="571500" y="4667250"/>
            <a:ext cx="3686642" cy="1070134"/>
            <a:chOff x="571500" y="4667250"/>
            <a:chExt cx="3686642" cy="1070134"/>
          </a:xfrm>
        </p:grpSpPr>
        <p:sp>
          <p:nvSpPr>
            <p:cNvPr id="11" name="Line 11"/>
            <p:cNvSpPr/>
            <p:nvPr/>
          </p:nvSpPr>
          <p:spPr>
            <a:xfrm>
              <a:off x="571500" y="4667250"/>
              <a:ext cx="9525" cy="1047750"/>
            </a:xfrm>
            <a:custGeom>
              <a:avLst/>
              <a:gdLst/>
              <a:ahLst/>
              <a:cxnLst/>
              <a:rect l="l" t="t" r="r" b="b"/>
              <a:pathLst>
                <a:path w="9525" h="1047750">
                  <a:moveTo>
                    <a:pt x="0" y="0"/>
                  </a:moveTo>
                  <a:lnTo>
                    <a:pt x="0" y="1047750"/>
                  </a:lnTo>
                </a:path>
              </a:pathLst>
            </a:custGeom>
            <a:noFill/>
            <a:ln w="19050">
              <a:solidFill>
                <a:schemeClr val="accent2"/>
              </a:solidFill>
            </a:ln>
          </p:spPr>
        </p:sp>
        <p:sp>
          <p:nvSpPr>
            <p:cNvPr id="12" name="TextBox 12"/>
            <p:cNvSpPr txBox="1"/>
            <p:nvPr/>
          </p:nvSpPr>
          <p:spPr>
            <a:xfrm>
              <a:off x="753618" y="4679632"/>
              <a:ext cx="2237994" cy="322707"/>
            </a:xfrm>
            <a:prstGeom prst="rect">
              <a:avLst/>
            </a:prstGeom>
            <a:noFill/>
            <a:ln>
              <a:noFill/>
            </a:ln>
          </p:spPr>
          <p:txBody>
            <a:bodyPr wrap="none" lIns="0" tIns="0" rIns="0" bIns="0" anchor="t" anchorCtr="0">
              <a:spAutoFit/>
            </a:bodyPr>
            <a:lstStyle/>
            <a:p>
              <a:pPr algn="l"/>
              <a:r>
                <a:rPr lang="zh-CN" sz="1650" dirty="0">
                  <a:solidFill>
                    <a:srgbClr val="F5F2EC"/>
                  </a:solidFill>
                  <a:latin typeface="Microsoft YaHei"/>
                  <a:ea typeface="Microsoft YaHei"/>
                  <a:cs typeface="Microsoft YaHei"/>
                </a:rPr>
                <a:t>从苏州河畔到沙漠腹地</a:t>
              </a:r>
            </a:p>
          </p:txBody>
        </p:sp>
        <p:sp>
          <p:nvSpPr>
            <p:cNvPr id="13" name="TextBox 13"/>
            <p:cNvSpPr txBox="1"/>
            <p:nvPr/>
          </p:nvSpPr>
          <p:spPr>
            <a:xfrm>
              <a:off x="753618" y="5022532"/>
              <a:ext cx="2904363" cy="322707"/>
            </a:xfrm>
            <a:prstGeom prst="rect">
              <a:avLst/>
            </a:prstGeom>
            <a:noFill/>
            <a:ln>
              <a:noFill/>
            </a:ln>
          </p:spPr>
          <p:txBody>
            <a:bodyPr wrap="none" lIns="0" tIns="0" rIns="0" bIns="0" anchor="t" anchorCtr="0">
              <a:spAutoFit/>
            </a:bodyPr>
            <a:lstStyle/>
            <a:p>
              <a:pPr algn="l"/>
              <a:r>
                <a:rPr lang="zh-CN" sz="1650" dirty="0">
                  <a:solidFill>
                    <a:srgbClr val="F5F2EC"/>
                  </a:solidFill>
                  <a:latin typeface="Microsoft YaHei"/>
                  <a:ea typeface="Microsoft YaHei"/>
                  <a:cs typeface="Microsoft YaHei"/>
                </a:rPr>
                <a:t>读懂顶级建筑师的思考与坚守</a:t>
              </a:r>
            </a:p>
          </p:txBody>
        </p:sp>
        <p:sp>
          <p:nvSpPr>
            <p:cNvPr id="14" name="TextBox 14"/>
            <p:cNvSpPr txBox="1"/>
            <p:nvPr/>
          </p:nvSpPr>
          <p:spPr>
            <a:xfrm>
              <a:off x="756285" y="5517356"/>
              <a:ext cx="3501857" cy="220028"/>
            </a:xfrm>
            <a:prstGeom prst="rect">
              <a:avLst/>
            </a:prstGeom>
            <a:noFill/>
            <a:ln>
              <a:noFill/>
            </a:ln>
          </p:spPr>
          <p:txBody>
            <a:bodyPr wrap="none" lIns="0" tIns="0" rIns="0" bIns="0" anchor="t" anchorCtr="0">
              <a:spAutoFit/>
            </a:bodyPr>
            <a:lstStyle/>
            <a:p>
              <a:pPr algn="l"/>
              <a:r>
                <a:rPr lang="zh-CN" sz="1120" dirty="0">
                  <a:solidFill>
                    <a:srgbClr val="D4CFC4"/>
                  </a:solidFill>
                  <a:latin typeface="Microsoft YaHei"/>
                  <a:ea typeface="Microsoft YaHei"/>
                  <a:cs typeface="Microsoft YaHei"/>
                </a:rPr>
                <a:t>不同于网红建筑的转瞬即逝 · 是岁月沉淀的匠心深耕</a:t>
              </a:r>
            </a:p>
          </p:txBody>
        </p:sp>
      </p:grpSp>
      <p:grpSp>
        <p:nvGrpSpPr>
          <p:cNvPr id="19" name="Group 19"/>
          <p:cNvGrpSpPr/>
          <p:nvPr/>
        </p:nvGrpSpPr>
        <p:grpSpPr>
          <a:xfrm>
            <a:off x="566547" y="6381750"/>
            <a:ext cx="11058906" cy="323564"/>
            <a:chOff x="566547" y="6381750"/>
            <a:chExt cx="11058906" cy="323564"/>
          </a:xfrm>
        </p:grpSpPr>
        <p:sp>
          <p:nvSpPr>
            <p:cNvPr id="16" name="Line 16"/>
            <p:cNvSpPr/>
            <p:nvPr/>
          </p:nvSpPr>
          <p:spPr>
            <a:xfrm>
              <a:off x="571500" y="6381750"/>
              <a:ext cx="11049000" cy="9525"/>
            </a:xfrm>
            <a:custGeom>
              <a:avLst/>
              <a:gdLst/>
              <a:ahLst/>
              <a:cxnLst/>
              <a:rect l="l" t="t" r="r" b="b"/>
              <a:pathLst>
                <a:path w="11049000" h="9525">
                  <a:moveTo>
                    <a:pt x="0" y="0"/>
                  </a:moveTo>
                  <a:lnTo>
                    <a:pt x="11049000" y="0"/>
                  </a:lnTo>
                </a:path>
              </a:pathLst>
            </a:custGeom>
            <a:noFill/>
            <a:ln w="9525">
              <a:solidFill>
                <a:schemeClr val="accent2">
                  <a:alpha val="40000"/>
                </a:schemeClr>
              </a:solidFill>
            </a:ln>
          </p:spPr>
        </p:sp>
        <p:sp>
          <p:nvSpPr>
            <p:cNvPr id="17" name="TextBox 17"/>
            <p:cNvSpPr txBox="1"/>
            <p:nvPr/>
          </p:nvSpPr>
          <p:spPr>
            <a:xfrm>
              <a:off x="566547" y="6514624"/>
              <a:ext cx="1520477" cy="190690"/>
            </a:xfrm>
            <a:prstGeom prst="rect">
              <a:avLst/>
            </a:prstGeom>
            <a:noFill/>
            <a:ln>
              <a:noFill/>
            </a:ln>
          </p:spPr>
          <p:txBody>
            <a:bodyPr wrap="none" lIns="0" tIns="0" rIns="0" bIns="0" anchor="t" anchorCtr="0">
              <a:spAutoFit/>
            </a:bodyPr>
            <a:lstStyle/>
            <a:p>
              <a:pPr algn="l"/>
              <a:r>
                <a:rPr lang="zh-CN" sz="980" dirty="0">
                  <a:solidFill>
                    <a:srgbClr val="D4CFC4"/>
                  </a:solidFill>
                  <a:latin typeface="Microsoft YaHei"/>
                  <a:ea typeface="Microsoft YaHei"/>
                  <a:cs typeface="Microsoft YaHei"/>
                </a:rPr>
                <a:t>资料来源 · 公众号 孙琬童</a:t>
              </a:r>
            </a:p>
          </p:txBody>
        </p:sp>
        <p:sp>
          <p:nvSpPr>
            <p:cNvPr id="18" name="TextBox 18"/>
            <p:cNvSpPr txBox="1"/>
            <p:nvPr/>
          </p:nvSpPr>
          <p:spPr>
            <a:xfrm>
              <a:off x="9846721" y="6514624"/>
              <a:ext cx="1778732" cy="190690"/>
            </a:xfrm>
            <a:prstGeom prst="rect">
              <a:avLst/>
            </a:prstGeom>
            <a:noFill/>
            <a:ln>
              <a:noFill/>
            </a:ln>
          </p:spPr>
          <p:txBody>
            <a:bodyPr wrap="none" lIns="0" tIns="0" rIns="0" bIns="0" anchor="t" anchorCtr="0">
              <a:spAutoFit/>
            </a:bodyPr>
            <a:lstStyle/>
            <a:p>
              <a:pPr algn="r"/>
              <a:r>
                <a:rPr lang="zh-CN" sz="980" dirty="0">
                  <a:solidFill>
                    <a:srgbClr val="D4CFC4"/>
                  </a:solidFill>
                  <a:latin typeface="+mj-lt"/>
                  <a:ea typeface="+mj-ea"/>
                  <a:cs typeface="+mj-cs"/>
                </a:rPr>
                <a:t>PPT MASTER · 2026.05</a:t>
              </a:r>
            </a:p>
          </p:txBody>
        </p:sp>
      </p:grpSp>
    </p:spTree>
  </p:cSld>
  <p:clrMapOvr>
    <a:masterClrMapping/>
  </p:clrMapOvr>
  <p:transition xmlns:p14="http://schemas.microsoft.com/office/powerpoint/2010/main" p14:dur="8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3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800"/>
                            </p:stCondLst>
                            <p:childTnLst>
                              <p:par>
                                <p:cTn xmlns:p="http://schemas.openxmlformats.org/presentationml/2006/main" id="9" presetID="10" presetClass="entr" presetSubtype="0" fill="hold" grpId="0" nodeType="afterEffect">
                                  <p:stCondLst>
                                    <p:cond delay="4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900"/>
                                        <p:tgtEl>
                                          <p:spTgt spid="10"/>
                                        </p:tgtEl>
                                      </p:cBhvr>
                                    </p:animEffect>
                                  </p:childTnLst>
                                </p:cTn>
                              </p:par>
                            </p:childTnLst>
                          </p:cTn>
                        </p:par>
                        <p:par>
                          <p:cTn id="12" fill="hold">
                            <p:stCondLst>
                              <p:cond delay="2100"/>
                            </p:stCondLst>
                            <p:childTnLst>
                              <p:par>
                                <p:cTn xmlns:p="http://schemas.openxmlformats.org/presentationml/2006/main" id="13" presetID="22" presetClass="entr" presetSubtype="4" fill="hold" grpId="0" nodeType="afterEffect">
                                  <p:stCondLst>
                                    <p:cond delay="30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7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Group 6"/>
          <p:cNvGrpSpPr/>
          <p:nvPr/>
        </p:nvGrpSpPr>
        <p:grpSpPr>
          <a:xfrm>
            <a:off x="554736" y="629602"/>
            <a:ext cx="4355455" cy="1285304"/>
            <a:chOff x="554736" y="629602"/>
            <a:chExt cx="4355455" cy="1285304"/>
          </a:xfrm>
        </p:grpSpPr>
        <p:sp>
          <p:nvSpPr>
            <p:cNvPr id="2" name="TextBox 2"/>
            <p:cNvSpPr txBox="1"/>
            <p:nvPr/>
          </p:nvSpPr>
          <p:spPr>
            <a:xfrm>
              <a:off x="566166" y="629602"/>
              <a:ext cx="3550996" cy="205359"/>
            </a:xfrm>
            <a:prstGeom prst="rect">
              <a:avLst/>
            </a:prstGeom>
            <a:noFill/>
            <a:ln>
              <a:noFill/>
            </a:ln>
          </p:spPr>
          <p:txBody>
            <a:bodyPr wrap="none" lIns="0" tIns="0" rIns="0" bIns="0" anchor="t" anchorCtr="0">
              <a:spAutoFit/>
            </a:bodyPr>
            <a:lstStyle/>
            <a:p>
              <a:pPr algn="l"/>
              <a:r>
                <a:rPr lang="zh-CN" sz="1050" spc="225" dirty="0">
                  <a:solidFill>
                    <a:schemeClr val="accent2"/>
                  </a:solidFill>
                  <a:latin typeface="+mj-lt"/>
                  <a:ea typeface="+mj-ea"/>
                  <a:cs typeface="+mj-cs"/>
                </a:rPr>
                <a:t>EIGHT MASTERS · EIGHT WORKS</a:t>
              </a:r>
            </a:p>
          </p:txBody>
        </p:sp>
        <p:sp>
          <p:nvSpPr>
            <p:cNvPr id="3" name="TextBox 3"/>
            <p:cNvSpPr txBox="1"/>
            <p:nvPr/>
          </p:nvSpPr>
          <p:spPr>
            <a:xfrm>
              <a:off x="554736" y="862965"/>
              <a:ext cx="4355455" cy="645414"/>
            </a:xfrm>
            <a:prstGeom prst="rect">
              <a:avLst/>
            </a:prstGeom>
            <a:noFill/>
            <a:ln>
              <a:noFill/>
            </a:ln>
          </p:spPr>
          <p:txBody>
            <a:bodyPr wrap="none" lIns="0" tIns="0" rIns="0" bIns="0" anchor="t" anchorCtr="0">
              <a:spAutoFit/>
            </a:bodyPr>
            <a:lstStyle/>
            <a:p>
              <a:pPr algn="l"/>
              <a:r>
                <a:rPr lang="zh-CN" sz="3300" b="1" dirty="0">
                  <a:solidFill>
                    <a:schemeClr val="dk1"/>
                  </a:solidFill>
                  <a:latin typeface="+mj-lt"/>
                  <a:ea typeface="+mj-ea"/>
                  <a:cs typeface="+mj-cs"/>
                </a:rPr>
                <a:t>八位大师 · 八种坚守</a:t>
              </a:r>
            </a:p>
          </p:txBody>
        </p:sp>
        <p:sp>
          <p:nvSpPr>
            <p:cNvPr id="4" name="Line 4"/>
            <p:cNvSpPr/>
            <p:nvPr/>
          </p:nvSpPr>
          <p:spPr>
            <a:xfrm>
              <a:off x="571500" y="1504950"/>
              <a:ext cx="1333500" cy="9525"/>
            </a:xfrm>
            <a:custGeom>
              <a:avLst/>
              <a:gdLst/>
              <a:ahLst/>
              <a:cxnLst/>
              <a:rect l="l" t="t" r="r" b="b"/>
              <a:pathLst>
                <a:path w="1333500" h="9525">
                  <a:moveTo>
                    <a:pt x="0" y="0"/>
                  </a:moveTo>
                  <a:lnTo>
                    <a:pt x="1333500" y="0"/>
                  </a:lnTo>
                </a:path>
              </a:pathLst>
            </a:custGeom>
            <a:noFill/>
            <a:ln w="19050">
              <a:solidFill>
                <a:schemeClr val="accent2"/>
              </a:solidFill>
            </a:ln>
          </p:spPr>
        </p:sp>
        <p:sp>
          <p:nvSpPr>
            <p:cNvPr id="5" name="TextBox 5"/>
            <p:cNvSpPr txBox="1"/>
            <p:nvPr/>
          </p:nvSpPr>
          <p:spPr>
            <a:xfrm>
              <a:off x="565404" y="1680210"/>
              <a:ext cx="2863444" cy="234696"/>
            </a:xfrm>
            <a:prstGeom prst="rect">
              <a:avLst/>
            </a:prstGeom>
            <a:noFill/>
            <a:ln>
              <a:noFill/>
            </a:ln>
          </p:spPr>
          <p:txBody>
            <a:bodyPr wrap="none" lIns="0" tIns="0" rIns="0" bIns="0" anchor="t" anchorCtr="0">
              <a:spAutoFit/>
            </a:bodyPr>
            <a:lstStyle/>
            <a:p>
              <a:pPr algn="l"/>
              <a:r>
                <a:rPr lang="zh-CN" sz="1200" dirty="0">
                  <a:solidFill>
                    <a:schemeClr val="dk2"/>
                  </a:solidFill>
                  <a:latin typeface="Microsoft YaHei"/>
                  <a:ea typeface="Microsoft YaHei"/>
                  <a:cs typeface="Microsoft YaHei"/>
                </a:rPr>
                <a:t>2026 年集中亮相 · 横跨亚欧美非四大洲</a:t>
              </a:r>
            </a:p>
          </p:txBody>
        </p:sp>
      </p:grpSp>
      <p:grpSp>
        <p:nvGrpSpPr>
          <p:cNvPr id="12" name="Group 12"/>
          <p:cNvGrpSpPr/>
          <p:nvPr/>
        </p:nvGrpSpPr>
        <p:grpSpPr>
          <a:xfrm>
            <a:off x="571500" y="2118360"/>
            <a:ext cx="1339330" cy="1501140"/>
            <a:chOff x="571500" y="2118360"/>
            <a:chExt cx="1339330" cy="1501140"/>
          </a:xfrm>
        </p:grpSpPr>
        <p:sp>
          <p:nvSpPr>
            <p:cNvPr id="7" name="Line 7"/>
            <p:cNvSpPr/>
            <p:nvPr/>
          </p:nvSpPr>
          <p:spPr>
            <a:xfrm>
              <a:off x="571500" y="2286000"/>
              <a:ext cx="9525" cy="1333500"/>
            </a:xfrm>
            <a:custGeom>
              <a:avLst/>
              <a:gdLst/>
              <a:ahLst/>
              <a:cxnLst/>
              <a:rect l="l" t="t" r="r" b="b"/>
              <a:pathLst>
                <a:path w="9525" h="1333500">
                  <a:moveTo>
                    <a:pt x="0" y="0"/>
                  </a:moveTo>
                  <a:lnTo>
                    <a:pt x="0" y="1333500"/>
                  </a:lnTo>
                </a:path>
              </a:pathLst>
            </a:custGeom>
            <a:noFill/>
            <a:ln w="19050">
              <a:solidFill>
                <a:schemeClr val="accent2"/>
              </a:solidFill>
            </a:ln>
          </p:spPr>
        </p:sp>
        <p:sp>
          <p:nvSpPr>
            <p:cNvPr id="8" name="TextBox 8"/>
            <p:cNvSpPr txBox="1"/>
            <p:nvPr/>
          </p:nvSpPr>
          <p:spPr>
            <a:xfrm>
              <a:off x="723900" y="2118360"/>
              <a:ext cx="695249" cy="819150"/>
            </a:xfrm>
            <a:prstGeom prst="rect">
              <a:avLst/>
            </a:prstGeom>
            <a:noFill/>
            <a:ln>
              <a:noFill/>
            </a:ln>
          </p:spPr>
          <p:txBody>
            <a:bodyPr wrap="none" lIns="0" tIns="0" rIns="0" bIns="0" anchor="t" anchorCtr="0">
              <a:spAutoFit/>
            </a:bodyPr>
            <a:lstStyle/>
            <a:p>
              <a:pPr algn="l"/>
              <a:r>
                <a:rPr lang="zh-CN" sz="4200" i="1" dirty="0">
                  <a:solidFill>
                    <a:schemeClr val="accent2"/>
                  </a:solidFill>
                  <a:latin typeface="Georgia"/>
                  <a:ea typeface="Georgia"/>
                  <a:cs typeface="Georgia"/>
                </a:rPr>
                <a:t>01</a:t>
              </a:r>
            </a:p>
          </p:txBody>
        </p:sp>
        <p:sp>
          <p:nvSpPr>
            <p:cNvPr id="9" name="TextBox 9"/>
            <p:cNvSpPr txBox="1"/>
            <p:nvPr/>
          </p:nvSpPr>
          <p:spPr>
            <a:xfrm>
              <a:off x="734568" y="2793682"/>
              <a:ext cx="955548"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安藤忠雄</a:t>
              </a:r>
            </a:p>
          </p:txBody>
        </p:sp>
        <p:sp>
          <p:nvSpPr>
            <p:cNvPr id="10" name="TextBox 10"/>
            <p:cNvSpPr txBox="1"/>
            <p:nvPr/>
          </p:nvSpPr>
          <p:spPr>
            <a:xfrm>
              <a:off x="737616" y="3125152"/>
              <a:ext cx="1011326"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icrosoft YaHei"/>
                  <a:ea typeface="Microsoft YaHei"/>
                  <a:cs typeface="Microsoft YaHei"/>
                </a:rPr>
                <a:t>苏州 H+ 美术馆</a:t>
              </a:r>
            </a:p>
          </p:txBody>
        </p:sp>
        <p:sp>
          <p:nvSpPr>
            <p:cNvPr id="11" name="TextBox 11"/>
            <p:cNvSpPr txBox="1"/>
            <p:nvPr/>
          </p:nvSpPr>
          <p:spPr>
            <a:xfrm>
              <a:off x="738188" y="3350895"/>
              <a:ext cx="1172642" cy="176212"/>
            </a:xfrm>
            <a:prstGeom prst="rect">
              <a:avLst/>
            </a:prstGeom>
            <a:noFill/>
            <a:ln>
              <a:noFill/>
            </a:ln>
          </p:spPr>
          <p:txBody>
            <a:bodyPr wrap="none" lIns="0" tIns="0" rIns="0" bIns="0" anchor="t" anchorCtr="0">
              <a:spAutoFit/>
            </a:bodyPr>
            <a:lstStyle/>
            <a:p>
              <a:pPr algn="l"/>
              <a:r>
                <a:rPr lang="zh-CN" sz="900" dirty="0">
                  <a:solidFill>
                    <a:schemeClr val="accent5"/>
                  </a:solidFill>
                  <a:latin typeface="Microsoft YaHei"/>
                  <a:ea typeface="Microsoft YaHei"/>
                  <a:cs typeface="Microsoft YaHei"/>
                </a:rPr>
                <a:t>中国 · 苏州 · 2026.1</a:t>
              </a:r>
            </a:p>
          </p:txBody>
        </p:sp>
      </p:grpSp>
      <p:grpSp>
        <p:nvGrpSpPr>
          <p:cNvPr id="18" name="Group 18"/>
          <p:cNvGrpSpPr/>
          <p:nvPr/>
        </p:nvGrpSpPr>
        <p:grpSpPr>
          <a:xfrm>
            <a:off x="3476625" y="2118360"/>
            <a:ext cx="1605876" cy="1501140"/>
            <a:chOff x="3476625" y="2118360"/>
            <a:chExt cx="1605876" cy="1501140"/>
          </a:xfrm>
        </p:grpSpPr>
        <p:sp>
          <p:nvSpPr>
            <p:cNvPr id="13" name="Line 13"/>
            <p:cNvSpPr/>
            <p:nvPr/>
          </p:nvSpPr>
          <p:spPr>
            <a:xfrm>
              <a:off x="3476625" y="2286000"/>
              <a:ext cx="9525" cy="1333500"/>
            </a:xfrm>
            <a:custGeom>
              <a:avLst/>
              <a:gdLst/>
              <a:ahLst/>
              <a:cxnLst/>
              <a:rect l="l" t="t" r="r" b="b"/>
              <a:pathLst>
                <a:path w="9525" h="1333500">
                  <a:moveTo>
                    <a:pt x="0" y="0"/>
                  </a:moveTo>
                  <a:lnTo>
                    <a:pt x="0" y="1333500"/>
                  </a:lnTo>
                </a:path>
              </a:pathLst>
            </a:custGeom>
            <a:noFill/>
            <a:ln w="19050">
              <a:solidFill>
                <a:schemeClr val="accent2"/>
              </a:solidFill>
            </a:ln>
          </p:spPr>
        </p:sp>
        <p:sp>
          <p:nvSpPr>
            <p:cNvPr id="14" name="TextBox 14"/>
            <p:cNvSpPr txBox="1"/>
            <p:nvPr/>
          </p:nvSpPr>
          <p:spPr>
            <a:xfrm>
              <a:off x="3629025" y="2118360"/>
              <a:ext cx="695249" cy="819150"/>
            </a:xfrm>
            <a:prstGeom prst="rect">
              <a:avLst/>
            </a:prstGeom>
            <a:noFill/>
            <a:ln>
              <a:noFill/>
            </a:ln>
          </p:spPr>
          <p:txBody>
            <a:bodyPr wrap="none" lIns="0" tIns="0" rIns="0" bIns="0" anchor="t" anchorCtr="0">
              <a:spAutoFit/>
            </a:bodyPr>
            <a:lstStyle/>
            <a:p>
              <a:pPr algn="l"/>
              <a:r>
                <a:rPr lang="zh-CN" sz="4200" i="1" dirty="0">
                  <a:solidFill>
                    <a:schemeClr val="accent2"/>
                  </a:solidFill>
                  <a:latin typeface="Georgia"/>
                  <a:ea typeface="Georgia"/>
                  <a:cs typeface="Georgia"/>
                </a:rPr>
                <a:t>02</a:t>
              </a:r>
            </a:p>
          </p:txBody>
        </p:sp>
        <p:sp>
          <p:nvSpPr>
            <p:cNvPr id="15" name="TextBox 15"/>
            <p:cNvSpPr txBox="1"/>
            <p:nvPr/>
          </p:nvSpPr>
          <p:spPr>
            <a:xfrm>
              <a:off x="3639693" y="2793682"/>
              <a:ext cx="1190244"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奇普菲尔德</a:t>
              </a:r>
            </a:p>
          </p:txBody>
        </p:sp>
        <p:sp>
          <p:nvSpPr>
            <p:cNvPr id="16" name="TextBox 16"/>
            <p:cNvSpPr txBox="1"/>
            <p:nvPr/>
          </p:nvSpPr>
          <p:spPr>
            <a:xfrm>
              <a:off x="3642741" y="3125152"/>
              <a:ext cx="1282827"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icrosoft YaHei"/>
                  <a:ea typeface="Microsoft YaHei"/>
                  <a:cs typeface="Microsoft YaHei"/>
                </a:rPr>
                <a:t>米兰圣朱利亚冰球馆</a:t>
              </a:r>
            </a:p>
          </p:txBody>
        </p:sp>
        <p:sp>
          <p:nvSpPr>
            <p:cNvPr id="17" name="TextBox 17"/>
            <p:cNvSpPr txBox="1"/>
            <p:nvPr/>
          </p:nvSpPr>
          <p:spPr>
            <a:xfrm>
              <a:off x="3643312" y="3350895"/>
              <a:ext cx="1439189" cy="176212"/>
            </a:xfrm>
            <a:prstGeom prst="rect">
              <a:avLst/>
            </a:prstGeom>
            <a:noFill/>
            <a:ln>
              <a:noFill/>
            </a:ln>
          </p:spPr>
          <p:txBody>
            <a:bodyPr wrap="none" lIns="0" tIns="0" rIns="0" bIns="0" anchor="t" anchorCtr="0">
              <a:spAutoFit/>
            </a:bodyPr>
            <a:lstStyle/>
            <a:p>
              <a:pPr algn="l"/>
              <a:r>
                <a:rPr lang="zh-CN" sz="900" dirty="0">
                  <a:solidFill>
                    <a:schemeClr val="accent5"/>
                  </a:solidFill>
                  <a:latin typeface="Microsoft YaHei"/>
                  <a:ea typeface="Microsoft YaHei"/>
                  <a:cs typeface="Microsoft YaHei"/>
                </a:rPr>
                <a:t>意大利 · 米兰 · 2026 冬奥</a:t>
              </a:r>
            </a:p>
          </p:txBody>
        </p:sp>
      </p:grpSp>
      <p:grpSp>
        <p:nvGrpSpPr>
          <p:cNvPr id="24" name="Group 24"/>
          <p:cNvGrpSpPr/>
          <p:nvPr/>
        </p:nvGrpSpPr>
        <p:grpSpPr>
          <a:xfrm>
            <a:off x="6381750" y="2118360"/>
            <a:ext cx="1539240" cy="1501140"/>
            <a:chOff x="6381750" y="2118360"/>
            <a:chExt cx="1539240" cy="1501140"/>
          </a:xfrm>
        </p:grpSpPr>
        <p:sp>
          <p:nvSpPr>
            <p:cNvPr id="19" name="Line 19"/>
            <p:cNvSpPr/>
            <p:nvPr/>
          </p:nvSpPr>
          <p:spPr>
            <a:xfrm>
              <a:off x="6381750" y="2286000"/>
              <a:ext cx="9525" cy="1333500"/>
            </a:xfrm>
            <a:custGeom>
              <a:avLst/>
              <a:gdLst/>
              <a:ahLst/>
              <a:cxnLst/>
              <a:rect l="l" t="t" r="r" b="b"/>
              <a:pathLst>
                <a:path w="9525" h="1333500">
                  <a:moveTo>
                    <a:pt x="0" y="0"/>
                  </a:moveTo>
                  <a:lnTo>
                    <a:pt x="0" y="1333500"/>
                  </a:lnTo>
                </a:path>
              </a:pathLst>
            </a:custGeom>
            <a:noFill/>
            <a:ln w="19050">
              <a:solidFill>
                <a:schemeClr val="accent2"/>
              </a:solidFill>
            </a:ln>
          </p:spPr>
        </p:sp>
        <p:sp>
          <p:nvSpPr>
            <p:cNvPr id="20" name="TextBox 20"/>
            <p:cNvSpPr txBox="1"/>
            <p:nvPr/>
          </p:nvSpPr>
          <p:spPr>
            <a:xfrm>
              <a:off x="6534150" y="2118360"/>
              <a:ext cx="695249" cy="819150"/>
            </a:xfrm>
            <a:prstGeom prst="rect">
              <a:avLst/>
            </a:prstGeom>
            <a:noFill/>
            <a:ln>
              <a:noFill/>
            </a:ln>
          </p:spPr>
          <p:txBody>
            <a:bodyPr wrap="none" lIns="0" tIns="0" rIns="0" bIns="0" anchor="t" anchorCtr="0">
              <a:spAutoFit/>
            </a:bodyPr>
            <a:lstStyle/>
            <a:p>
              <a:pPr algn="l"/>
              <a:r>
                <a:rPr lang="zh-CN" sz="4200" i="1" dirty="0">
                  <a:solidFill>
                    <a:schemeClr val="accent2"/>
                  </a:solidFill>
                  <a:latin typeface="Georgia"/>
                  <a:ea typeface="Georgia"/>
                  <a:cs typeface="Georgia"/>
                </a:rPr>
                <a:t>03</a:t>
              </a:r>
            </a:p>
          </p:txBody>
        </p:sp>
        <p:sp>
          <p:nvSpPr>
            <p:cNvPr id="21" name="TextBox 21"/>
            <p:cNvSpPr txBox="1"/>
            <p:nvPr/>
          </p:nvSpPr>
          <p:spPr>
            <a:xfrm>
              <a:off x="6544818" y="2793682"/>
              <a:ext cx="1325781"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扎哈·哈迪德</a:t>
              </a:r>
            </a:p>
          </p:txBody>
        </p:sp>
        <p:sp>
          <p:nvSpPr>
            <p:cNvPr id="22" name="TextBox 22"/>
            <p:cNvSpPr txBox="1"/>
            <p:nvPr/>
          </p:nvSpPr>
          <p:spPr>
            <a:xfrm>
              <a:off x="6547866" y="3125152"/>
              <a:ext cx="1141476"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icrosoft YaHei"/>
                  <a:ea typeface="Microsoft YaHei"/>
                  <a:cs typeface="Microsoft YaHei"/>
                </a:rPr>
                <a:t>淡江大桥（遗作）</a:t>
              </a:r>
            </a:p>
          </p:txBody>
        </p:sp>
        <p:sp>
          <p:nvSpPr>
            <p:cNvPr id="23" name="TextBox 23"/>
            <p:cNvSpPr txBox="1"/>
            <p:nvPr/>
          </p:nvSpPr>
          <p:spPr>
            <a:xfrm>
              <a:off x="6548438" y="3350895"/>
              <a:ext cx="1372552" cy="176212"/>
            </a:xfrm>
            <a:prstGeom prst="rect">
              <a:avLst/>
            </a:prstGeom>
            <a:noFill/>
            <a:ln>
              <a:noFill/>
            </a:ln>
          </p:spPr>
          <p:txBody>
            <a:bodyPr wrap="none" lIns="0" tIns="0" rIns="0" bIns="0" anchor="t" anchorCtr="0">
              <a:spAutoFit/>
            </a:bodyPr>
            <a:lstStyle/>
            <a:p>
              <a:pPr algn="l"/>
              <a:r>
                <a:rPr lang="zh-CN" sz="900" dirty="0">
                  <a:solidFill>
                    <a:schemeClr val="accent5"/>
                  </a:solidFill>
                  <a:latin typeface="Microsoft YaHei"/>
                  <a:ea typeface="Microsoft YaHei"/>
                  <a:cs typeface="Microsoft YaHei"/>
                </a:rPr>
                <a:t>中国 · 台北 · 2026.5.12</a:t>
              </a:r>
            </a:p>
          </p:txBody>
        </p:sp>
      </p:grpSp>
      <p:grpSp>
        <p:nvGrpSpPr>
          <p:cNvPr id="30" name="Group 30"/>
          <p:cNvGrpSpPr/>
          <p:nvPr/>
        </p:nvGrpSpPr>
        <p:grpSpPr>
          <a:xfrm>
            <a:off x="9286875" y="2118360"/>
            <a:ext cx="1488849" cy="1501140"/>
            <a:chOff x="9286875" y="2118360"/>
            <a:chExt cx="1488849" cy="1501140"/>
          </a:xfrm>
        </p:grpSpPr>
        <p:sp>
          <p:nvSpPr>
            <p:cNvPr id="25" name="Line 25"/>
            <p:cNvSpPr/>
            <p:nvPr/>
          </p:nvSpPr>
          <p:spPr>
            <a:xfrm>
              <a:off x="9286875" y="2286000"/>
              <a:ext cx="9525" cy="1333500"/>
            </a:xfrm>
            <a:custGeom>
              <a:avLst/>
              <a:gdLst/>
              <a:ahLst/>
              <a:cxnLst/>
              <a:rect l="l" t="t" r="r" b="b"/>
              <a:pathLst>
                <a:path w="9525" h="1333500">
                  <a:moveTo>
                    <a:pt x="0" y="0"/>
                  </a:moveTo>
                  <a:lnTo>
                    <a:pt x="0" y="1333500"/>
                  </a:lnTo>
                </a:path>
              </a:pathLst>
            </a:custGeom>
            <a:noFill/>
            <a:ln w="19050">
              <a:solidFill>
                <a:schemeClr val="accent2"/>
              </a:solidFill>
            </a:ln>
          </p:spPr>
        </p:sp>
        <p:sp>
          <p:nvSpPr>
            <p:cNvPr id="26" name="TextBox 26"/>
            <p:cNvSpPr txBox="1"/>
            <p:nvPr/>
          </p:nvSpPr>
          <p:spPr>
            <a:xfrm>
              <a:off x="9439275" y="2118360"/>
              <a:ext cx="695249" cy="819150"/>
            </a:xfrm>
            <a:prstGeom prst="rect">
              <a:avLst/>
            </a:prstGeom>
            <a:noFill/>
            <a:ln>
              <a:noFill/>
            </a:ln>
          </p:spPr>
          <p:txBody>
            <a:bodyPr wrap="none" lIns="0" tIns="0" rIns="0" bIns="0" anchor="t" anchorCtr="0">
              <a:spAutoFit/>
            </a:bodyPr>
            <a:lstStyle/>
            <a:p>
              <a:pPr algn="l"/>
              <a:r>
                <a:rPr lang="zh-CN" sz="4200" i="1" dirty="0">
                  <a:solidFill>
                    <a:schemeClr val="accent2"/>
                  </a:solidFill>
                  <a:latin typeface="Georgia"/>
                  <a:ea typeface="Georgia"/>
                  <a:cs typeface="Georgia"/>
                </a:rPr>
                <a:t>04</a:t>
              </a:r>
            </a:p>
          </p:txBody>
        </p:sp>
        <p:sp>
          <p:nvSpPr>
            <p:cNvPr id="27" name="TextBox 27"/>
            <p:cNvSpPr txBox="1"/>
            <p:nvPr/>
          </p:nvSpPr>
          <p:spPr>
            <a:xfrm>
              <a:off x="9449943" y="2793682"/>
              <a:ext cx="1325781"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诺曼·福斯特</a:t>
              </a:r>
            </a:p>
          </p:txBody>
        </p:sp>
        <p:sp>
          <p:nvSpPr>
            <p:cNvPr id="28" name="TextBox 28"/>
            <p:cNvSpPr txBox="1"/>
            <p:nvPr/>
          </p:nvSpPr>
          <p:spPr>
            <a:xfrm>
              <a:off x="9452991" y="3125152"/>
              <a:ext cx="717423"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icrosoft YaHei"/>
                  <a:ea typeface="Microsoft YaHei"/>
                  <a:cs typeface="Microsoft YaHei"/>
                </a:rPr>
                <a:t>上海嘉艺术</a:t>
              </a:r>
            </a:p>
          </p:txBody>
        </p:sp>
        <p:sp>
          <p:nvSpPr>
            <p:cNvPr id="29" name="TextBox 29"/>
            <p:cNvSpPr txBox="1"/>
            <p:nvPr/>
          </p:nvSpPr>
          <p:spPr>
            <a:xfrm>
              <a:off x="9453562" y="3350895"/>
              <a:ext cx="1172642" cy="176212"/>
            </a:xfrm>
            <a:prstGeom prst="rect">
              <a:avLst/>
            </a:prstGeom>
            <a:noFill/>
            <a:ln>
              <a:noFill/>
            </a:ln>
          </p:spPr>
          <p:txBody>
            <a:bodyPr wrap="none" lIns="0" tIns="0" rIns="0" bIns="0" anchor="t" anchorCtr="0">
              <a:spAutoFit/>
            </a:bodyPr>
            <a:lstStyle/>
            <a:p>
              <a:pPr algn="l"/>
              <a:r>
                <a:rPr lang="zh-CN" sz="900" dirty="0">
                  <a:solidFill>
                    <a:schemeClr val="accent5"/>
                  </a:solidFill>
                  <a:latin typeface="Microsoft YaHei"/>
                  <a:ea typeface="Microsoft YaHei"/>
                  <a:cs typeface="Microsoft YaHei"/>
                </a:rPr>
                <a:t>中国 · 上海 · 2026.4</a:t>
              </a:r>
            </a:p>
          </p:txBody>
        </p:sp>
      </p:grpSp>
      <p:grpSp>
        <p:nvGrpSpPr>
          <p:cNvPr id="36" name="Group 36"/>
          <p:cNvGrpSpPr/>
          <p:nvPr/>
        </p:nvGrpSpPr>
        <p:grpSpPr>
          <a:xfrm>
            <a:off x="571500" y="4118610"/>
            <a:ext cx="1960295" cy="1501140"/>
            <a:chOff x="571500" y="4118610"/>
            <a:chExt cx="1960295" cy="1501140"/>
          </a:xfrm>
        </p:grpSpPr>
        <p:sp>
          <p:nvSpPr>
            <p:cNvPr id="31" name="Line 31"/>
            <p:cNvSpPr/>
            <p:nvPr/>
          </p:nvSpPr>
          <p:spPr>
            <a:xfrm>
              <a:off x="571500" y="4286250"/>
              <a:ext cx="9525" cy="1333500"/>
            </a:xfrm>
            <a:custGeom>
              <a:avLst/>
              <a:gdLst/>
              <a:ahLst/>
              <a:cxnLst/>
              <a:rect l="l" t="t" r="r" b="b"/>
              <a:pathLst>
                <a:path w="9525" h="1333500">
                  <a:moveTo>
                    <a:pt x="0" y="0"/>
                  </a:moveTo>
                  <a:lnTo>
                    <a:pt x="0" y="1333500"/>
                  </a:lnTo>
                </a:path>
              </a:pathLst>
            </a:custGeom>
            <a:noFill/>
            <a:ln w="19050">
              <a:solidFill>
                <a:schemeClr val="accent2"/>
              </a:solidFill>
            </a:ln>
          </p:spPr>
        </p:sp>
        <p:sp>
          <p:nvSpPr>
            <p:cNvPr id="32" name="TextBox 32"/>
            <p:cNvSpPr txBox="1"/>
            <p:nvPr/>
          </p:nvSpPr>
          <p:spPr>
            <a:xfrm>
              <a:off x="723900" y="4118610"/>
              <a:ext cx="695249" cy="819150"/>
            </a:xfrm>
            <a:prstGeom prst="rect">
              <a:avLst/>
            </a:prstGeom>
            <a:noFill/>
            <a:ln>
              <a:noFill/>
            </a:ln>
          </p:spPr>
          <p:txBody>
            <a:bodyPr wrap="none" lIns="0" tIns="0" rIns="0" bIns="0" anchor="t" anchorCtr="0">
              <a:spAutoFit/>
            </a:bodyPr>
            <a:lstStyle/>
            <a:p>
              <a:pPr algn="l"/>
              <a:r>
                <a:rPr lang="zh-CN" sz="4200" i="1" dirty="0">
                  <a:solidFill>
                    <a:schemeClr val="accent2"/>
                  </a:solidFill>
                  <a:latin typeface="Georgia"/>
                  <a:ea typeface="Georgia"/>
                  <a:cs typeface="Georgia"/>
                </a:rPr>
                <a:t>05</a:t>
              </a:r>
            </a:p>
          </p:txBody>
        </p:sp>
        <p:sp>
          <p:nvSpPr>
            <p:cNvPr id="33" name="TextBox 33"/>
            <p:cNvSpPr txBox="1"/>
            <p:nvPr/>
          </p:nvSpPr>
          <p:spPr>
            <a:xfrm>
              <a:off x="734568" y="4793932"/>
              <a:ext cx="1797227"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OMA × SANAA</a:t>
              </a:r>
            </a:p>
          </p:txBody>
        </p:sp>
        <p:sp>
          <p:nvSpPr>
            <p:cNvPr id="34" name="TextBox 34"/>
            <p:cNvSpPr txBox="1"/>
            <p:nvPr/>
          </p:nvSpPr>
          <p:spPr>
            <a:xfrm>
              <a:off x="737616" y="5125402"/>
              <a:ext cx="1141476"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icrosoft YaHei"/>
                  <a:ea typeface="Microsoft YaHei"/>
                  <a:cs typeface="Microsoft YaHei"/>
                </a:rPr>
                <a:t>纽约新美术馆扩建</a:t>
              </a:r>
            </a:p>
          </p:txBody>
        </p:sp>
        <p:sp>
          <p:nvSpPr>
            <p:cNvPr id="35" name="TextBox 35"/>
            <p:cNvSpPr txBox="1"/>
            <p:nvPr/>
          </p:nvSpPr>
          <p:spPr>
            <a:xfrm>
              <a:off x="738188" y="5351145"/>
              <a:ext cx="1372552" cy="176212"/>
            </a:xfrm>
            <a:prstGeom prst="rect">
              <a:avLst/>
            </a:prstGeom>
            <a:noFill/>
            <a:ln>
              <a:noFill/>
            </a:ln>
          </p:spPr>
          <p:txBody>
            <a:bodyPr wrap="none" lIns="0" tIns="0" rIns="0" bIns="0" anchor="t" anchorCtr="0">
              <a:spAutoFit/>
            </a:bodyPr>
            <a:lstStyle/>
            <a:p>
              <a:pPr algn="l"/>
              <a:r>
                <a:rPr lang="zh-CN" sz="900" dirty="0">
                  <a:solidFill>
                    <a:schemeClr val="accent5"/>
                  </a:solidFill>
                  <a:latin typeface="Microsoft YaHei"/>
                  <a:ea typeface="Microsoft YaHei"/>
                  <a:cs typeface="Microsoft YaHei"/>
                </a:rPr>
                <a:t>美国 · 纽约 · 2026.3.21</a:t>
              </a:r>
            </a:p>
          </p:txBody>
        </p:sp>
      </p:grpSp>
      <p:grpSp>
        <p:nvGrpSpPr>
          <p:cNvPr id="42" name="Group 42"/>
          <p:cNvGrpSpPr/>
          <p:nvPr/>
        </p:nvGrpSpPr>
        <p:grpSpPr>
          <a:xfrm>
            <a:off x="3476625" y="4118610"/>
            <a:ext cx="1640434" cy="1501140"/>
            <a:chOff x="3476625" y="4118610"/>
            <a:chExt cx="1640434" cy="1501140"/>
          </a:xfrm>
        </p:grpSpPr>
        <p:sp>
          <p:nvSpPr>
            <p:cNvPr id="37" name="Line 37"/>
            <p:cNvSpPr/>
            <p:nvPr/>
          </p:nvSpPr>
          <p:spPr>
            <a:xfrm>
              <a:off x="3476625" y="4286250"/>
              <a:ext cx="9525" cy="1333500"/>
            </a:xfrm>
            <a:custGeom>
              <a:avLst/>
              <a:gdLst/>
              <a:ahLst/>
              <a:cxnLst/>
              <a:rect l="l" t="t" r="r" b="b"/>
              <a:pathLst>
                <a:path w="9525" h="1333500">
                  <a:moveTo>
                    <a:pt x="0" y="0"/>
                  </a:moveTo>
                  <a:lnTo>
                    <a:pt x="0" y="1333500"/>
                  </a:lnTo>
                </a:path>
              </a:pathLst>
            </a:custGeom>
            <a:noFill/>
            <a:ln w="19050">
              <a:solidFill>
                <a:schemeClr val="accent2"/>
              </a:solidFill>
            </a:ln>
          </p:spPr>
        </p:sp>
        <p:sp>
          <p:nvSpPr>
            <p:cNvPr id="38" name="TextBox 38"/>
            <p:cNvSpPr txBox="1"/>
            <p:nvPr/>
          </p:nvSpPr>
          <p:spPr>
            <a:xfrm>
              <a:off x="3629025" y="4118610"/>
              <a:ext cx="695249" cy="819150"/>
            </a:xfrm>
            <a:prstGeom prst="rect">
              <a:avLst/>
            </a:prstGeom>
            <a:noFill/>
            <a:ln>
              <a:noFill/>
            </a:ln>
          </p:spPr>
          <p:txBody>
            <a:bodyPr wrap="none" lIns="0" tIns="0" rIns="0" bIns="0" anchor="t" anchorCtr="0">
              <a:spAutoFit/>
            </a:bodyPr>
            <a:lstStyle/>
            <a:p>
              <a:pPr algn="l"/>
              <a:r>
                <a:rPr lang="zh-CN" sz="4200" i="1" dirty="0">
                  <a:solidFill>
                    <a:schemeClr val="accent2"/>
                  </a:solidFill>
                  <a:latin typeface="Georgia"/>
                  <a:ea typeface="Georgia"/>
                  <a:cs typeface="Georgia"/>
                </a:rPr>
                <a:t>06</a:t>
              </a:r>
            </a:p>
          </p:txBody>
        </p:sp>
        <p:sp>
          <p:nvSpPr>
            <p:cNvPr id="39" name="TextBox 39"/>
            <p:cNvSpPr txBox="1"/>
            <p:nvPr/>
          </p:nvSpPr>
          <p:spPr>
            <a:xfrm>
              <a:off x="3639693" y="4793932"/>
              <a:ext cx="1325781"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彼得·卒姆托</a:t>
              </a:r>
            </a:p>
          </p:txBody>
        </p:sp>
        <p:sp>
          <p:nvSpPr>
            <p:cNvPr id="40" name="TextBox 40"/>
            <p:cNvSpPr txBox="1"/>
            <p:nvPr/>
          </p:nvSpPr>
          <p:spPr>
            <a:xfrm>
              <a:off x="3642741" y="5125402"/>
              <a:ext cx="1474318"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icrosoft YaHei"/>
                  <a:ea typeface="Microsoft YaHei"/>
                  <a:cs typeface="Microsoft YaHei"/>
                </a:rPr>
                <a:t>LACMA 大卫·格芬画廊</a:t>
              </a:r>
            </a:p>
          </p:txBody>
        </p:sp>
        <p:sp>
          <p:nvSpPr>
            <p:cNvPr id="41" name="TextBox 41"/>
            <p:cNvSpPr txBox="1"/>
            <p:nvPr/>
          </p:nvSpPr>
          <p:spPr>
            <a:xfrm>
              <a:off x="3643312" y="5351145"/>
              <a:ext cx="1427074" cy="176212"/>
            </a:xfrm>
            <a:prstGeom prst="rect">
              <a:avLst/>
            </a:prstGeom>
            <a:noFill/>
            <a:ln>
              <a:noFill/>
            </a:ln>
          </p:spPr>
          <p:txBody>
            <a:bodyPr wrap="none" lIns="0" tIns="0" rIns="0" bIns="0" anchor="t" anchorCtr="0">
              <a:spAutoFit/>
            </a:bodyPr>
            <a:lstStyle/>
            <a:p>
              <a:pPr algn="l"/>
              <a:r>
                <a:rPr lang="zh-CN" sz="900" dirty="0">
                  <a:solidFill>
                    <a:schemeClr val="accent5"/>
                  </a:solidFill>
                  <a:latin typeface="Microsoft YaHei"/>
                  <a:ea typeface="Microsoft YaHei"/>
                  <a:cs typeface="Microsoft YaHei"/>
                </a:rPr>
                <a:t>美国 · 洛杉矶 · 2026.5.4</a:t>
              </a:r>
            </a:p>
          </p:txBody>
        </p:sp>
      </p:grpSp>
      <p:grpSp>
        <p:nvGrpSpPr>
          <p:cNvPr id="48" name="Group 48"/>
          <p:cNvGrpSpPr/>
          <p:nvPr/>
        </p:nvGrpSpPr>
        <p:grpSpPr>
          <a:xfrm>
            <a:off x="6381750" y="4118610"/>
            <a:ext cx="1872996" cy="1501140"/>
            <a:chOff x="6381750" y="4118610"/>
            <a:chExt cx="1872996" cy="1501140"/>
          </a:xfrm>
        </p:grpSpPr>
        <p:sp>
          <p:nvSpPr>
            <p:cNvPr id="43" name="Line 43"/>
            <p:cNvSpPr/>
            <p:nvPr/>
          </p:nvSpPr>
          <p:spPr>
            <a:xfrm>
              <a:off x="6381750" y="4286250"/>
              <a:ext cx="9525" cy="1333500"/>
            </a:xfrm>
            <a:custGeom>
              <a:avLst/>
              <a:gdLst/>
              <a:ahLst/>
              <a:cxnLst/>
              <a:rect l="l" t="t" r="r" b="b"/>
              <a:pathLst>
                <a:path w="9525" h="1333500">
                  <a:moveTo>
                    <a:pt x="0" y="0"/>
                  </a:moveTo>
                  <a:lnTo>
                    <a:pt x="0" y="1333500"/>
                  </a:lnTo>
                </a:path>
              </a:pathLst>
            </a:custGeom>
            <a:noFill/>
            <a:ln w="19050">
              <a:solidFill>
                <a:schemeClr val="accent2"/>
              </a:solidFill>
            </a:ln>
          </p:spPr>
        </p:sp>
        <p:sp>
          <p:nvSpPr>
            <p:cNvPr id="44" name="TextBox 44"/>
            <p:cNvSpPr txBox="1"/>
            <p:nvPr/>
          </p:nvSpPr>
          <p:spPr>
            <a:xfrm>
              <a:off x="6534150" y="4118610"/>
              <a:ext cx="695249" cy="819150"/>
            </a:xfrm>
            <a:prstGeom prst="rect">
              <a:avLst/>
            </a:prstGeom>
            <a:noFill/>
            <a:ln>
              <a:noFill/>
            </a:ln>
          </p:spPr>
          <p:txBody>
            <a:bodyPr wrap="none" lIns="0" tIns="0" rIns="0" bIns="0" anchor="t" anchorCtr="0">
              <a:spAutoFit/>
            </a:bodyPr>
            <a:lstStyle/>
            <a:p>
              <a:pPr algn="l"/>
              <a:r>
                <a:rPr lang="zh-CN" sz="4200" i="1" dirty="0">
                  <a:solidFill>
                    <a:schemeClr val="accent2"/>
                  </a:solidFill>
                  <a:latin typeface="Georgia"/>
                  <a:ea typeface="Georgia"/>
                  <a:cs typeface="Georgia"/>
                </a:rPr>
                <a:t>07</a:t>
              </a:r>
            </a:p>
          </p:txBody>
        </p:sp>
        <p:sp>
          <p:nvSpPr>
            <p:cNvPr id="45" name="TextBox 45"/>
            <p:cNvSpPr txBox="1"/>
            <p:nvPr/>
          </p:nvSpPr>
          <p:spPr>
            <a:xfrm>
              <a:off x="6544818" y="4793932"/>
              <a:ext cx="1325781"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弗兰克·盖里</a:t>
              </a:r>
            </a:p>
          </p:txBody>
        </p:sp>
        <p:sp>
          <p:nvSpPr>
            <p:cNvPr id="46" name="TextBox 46"/>
            <p:cNvSpPr txBox="1"/>
            <p:nvPr/>
          </p:nvSpPr>
          <p:spPr>
            <a:xfrm>
              <a:off x="6547866" y="5125402"/>
              <a:ext cx="1706880"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icrosoft YaHei"/>
                  <a:ea typeface="Microsoft YaHei"/>
                  <a:cs typeface="Microsoft YaHei"/>
                </a:rPr>
                <a:t>阿布扎比古根海姆（遗作）</a:t>
              </a:r>
            </a:p>
          </p:txBody>
        </p:sp>
        <p:sp>
          <p:nvSpPr>
            <p:cNvPr id="47" name="TextBox 47"/>
            <p:cNvSpPr txBox="1"/>
            <p:nvPr/>
          </p:nvSpPr>
          <p:spPr>
            <a:xfrm>
              <a:off x="6548438" y="5351145"/>
              <a:ext cx="1402842" cy="176212"/>
            </a:xfrm>
            <a:prstGeom prst="rect">
              <a:avLst/>
            </a:prstGeom>
            <a:noFill/>
            <a:ln>
              <a:noFill/>
            </a:ln>
          </p:spPr>
          <p:txBody>
            <a:bodyPr wrap="none" lIns="0" tIns="0" rIns="0" bIns="0" anchor="t" anchorCtr="0">
              <a:spAutoFit/>
            </a:bodyPr>
            <a:lstStyle/>
            <a:p>
              <a:pPr algn="l"/>
              <a:r>
                <a:rPr lang="zh-CN" sz="900" dirty="0">
                  <a:solidFill>
                    <a:schemeClr val="accent5"/>
                  </a:solidFill>
                  <a:latin typeface="Microsoft YaHei"/>
                  <a:ea typeface="Microsoft YaHei"/>
                  <a:cs typeface="Microsoft YaHei"/>
                </a:rPr>
                <a:t>阿联酋 · 阿布扎比 · 2026</a:t>
              </a:r>
            </a:p>
          </p:txBody>
        </p:sp>
      </p:grpSp>
      <p:grpSp>
        <p:nvGrpSpPr>
          <p:cNvPr id="54" name="Group 54"/>
          <p:cNvGrpSpPr/>
          <p:nvPr/>
        </p:nvGrpSpPr>
        <p:grpSpPr>
          <a:xfrm>
            <a:off x="9286875" y="4118610"/>
            <a:ext cx="1702803" cy="1501140"/>
            <a:chOff x="9286875" y="4118610"/>
            <a:chExt cx="1702803" cy="1501140"/>
          </a:xfrm>
        </p:grpSpPr>
        <p:sp>
          <p:nvSpPr>
            <p:cNvPr id="49" name="Line 49"/>
            <p:cNvSpPr/>
            <p:nvPr/>
          </p:nvSpPr>
          <p:spPr>
            <a:xfrm>
              <a:off x="9286875" y="4286250"/>
              <a:ext cx="9525" cy="1333500"/>
            </a:xfrm>
            <a:custGeom>
              <a:avLst/>
              <a:gdLst/>
              <a:ahLst/>
              <a:cxnLst/>
              <a:rect l="l" t="t" r="r" b="b"/>
              <a:pathLst>
                <a:path w="9525" h="1333500">
                  <a:moveTo>
                    <a:pt x="0" y="0"/>
                  </a:moveTo>
                  <a:lnTo>
                    <a:pt x="0" y="1333500"/>
                  </a:lnTo>
                </a:path>
              </a:pathLst>
            </a:custGeom>
            <a:noFill/>
            <a:ln w="19050">
              <a:solidFill>
                <a:schemeClr val="accent2"/>
              </a:solidFill>
            </a:ln>
          </p:spPr>
        </p:sp>
        <p:sp>
          <p:nvSpPr>
            <p:cNvPr id="50" name="TextBox 50"/>
            <p:cNvSpPr txBox="1"/>
            <p:nvPr/>
          </p:nvSpPr>
          <p:spPr>
            <a:xfrm>
              <a:off x="9439275" y="4118610"/>
              <a:ext cx="695249" cy="819150"/>
            </a:xfrm>
            <a:prstGeom prst="rect">
              <a:avLst/>
            </a:prstGeom>
            <a:noFill/>
            <a:ln>
              <a:noFill/>
            </a:ln>
          </p:spPr>
          <p:txBody>
            <a:bodyPr wrap="none" lIns="0" tIns="0" rIns="0" bIns="0" anchor="t" anchorCtr="0">
              <a:spAutoFit/>
            </a:bodyPr>
            <a:lstStyle/>
            <a:p>
              <a:pPr algn="l"/>
              <a:r>
                <a:rPr lang="zh-CN" sz="4200" i="1" dirty="0">
                  <a:solidFill>
                    <a:schemeClr val="accent2"/>
                  </a:solidFill>
                  <a:latin typeface="Georgia"/>
                  <a:ea typeface="Georgia"/>
                  <a:cs typeface="Georgia"/>
                </a:rPr>
                <a:t>08</a:t>
              </a:r>
            </a:p>
          </p:txBody>
        </p:sp>
        <p:sp>
          <p:nvSpPr>
            <p:cNvPr id="51" name="TextBox 51"/>
            <p:cNvSpPr txBox="1"/>
            <p:nvPr/>
          </p:nvSpPr>
          <p:spPr>
            <a:xfrm>
              <a:off x="9449943" y="4793932"/>
              <a:ext cx="486156"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凯雷</a:t>
              </a:r>
            </a:p>
          </p:txBody>
        </p:sp>
        <p:sp>
          <p:nvSpPr>
            <p:cNvPr id="52" name="TextBox 52"/>
            <p:cNvSpPr txBox="1"/>
            <p:nvPr/>
          </p:nvSpPr>
          <p:spPr>
            <a:xfrm>
              <a:off x="9452991" y="5125402"/>
              <a:ext cx="1141476"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icrosoft YaHei"/>
                  <a:ea typeface="Microsoft YaHei"/>
                  <a:cs typeface="Microsoft YaHei"/>
                </a:rPr>
                <a:t>塞内加尔歌德学院</a:t>
              </a:r>
            </a:p>
          </p:txBody>
        </p:sp>
        <p:sp>
          <p:nvSpPr>
            <p:cNvPr id="53" name="TextBox 53"/>
            <p:cNvSpPr txBox="1"/>
            <p:nvPr/>
          </p:nvSpPr>
          <p:spPr>
            <a:xfrm>
              <a:off x="9453562" y="5351145"/>
              <a:ext cx="1536116" cy="176212"/>
            </a:xfrm>
            <a:prstGeom prst="rect">
              <a:avLst/>
            </a:prstGeom>
            <a:noFill/>
            <a:ln>
              <a:noFill/>
            </a:ln>
          </p:spPr>
          <p:txBody>
            <a:bodyPr wrap="none" lIns="0" tIns="0" rIns="0" bIns="0" anchor="t" anchorCtr="0">
              <a:spAutoFit/>
            </a:bodyPr>
            <a:lstStyle/>
            <a:p>
              <a:pPr algn="l"/>
              <a:r>
                <a:rPr lang="zh-CN" sz="900" dirty="0">
                  <a:solidFill>
                    <a:schemeClr val="accent5"/>
                  </a:solidFill>
                  <a:latin typeface="Microsoft YaHei"/>
                  <a:ea typeface="Microsoft YaHei"/>
                  <a:cs typeface="Microsoft YaHei"/>
                </a:rPr>
                <a:t>塞内加尔 · 达喀尔 · 2026.4</a:t>
              </a:r>
            </a:p>
          </p:txBody>
        </p:sp>
      </p:grpSp>
      <p:grpSp>
        <p:nvGrpSpPr>
          <p:cNvPr id="58" name="Group 58"/>
          <p:cNvGrpSpPr/>
          <p:nvPr/>
        </p:nvGrpSpPr>
        <p:grpSpPr>
          <a:xfrm>
            <a:off x="566738" y="6362700"/>
            <a:ext cx="11058525" cy="336232"/>
            <a:chOff x="566738" y="6362700"/>
            <a:chExt cx="11058525" cy="336232"/>
          </a:xfrm>
        </p:grpSpPr>
        <p:sp>
          <p:nvSpPr>
            <p:cNvPr id="55" name="Line 55"/>
            <p:cNvSpPr/>
            <p:nvPr/>
          </p:nvSpPr>
          <p:spPr>
            <a:xfrm>
              <a:off x="571500" y="6362700"/>
              <a:ext cx="11049000" cy="9525"/>
            </a:xfrm>
            <a:custGeom>
              <a:avLst/>
              <a:gdLst/>
              <a:ahLst/>
              <a:cxnLst/>
              <a:rect l="l" t="t" r="r" b="b"/>
              <a:pathLst>
                <a:path w="11049000" h="9525">
                  <a:moveTo>
                    <a:pt x="0" y="0"/>
                  </a:moveTo>
                  <a:lnTo>
                    <a:pt x="11049000" y="0"/>
                  </a:lnTo>
                </a:path>
              </a:pathLst>
            </a:custGeom>
            <a:noFill/>
            <a:ln w="9525">
              <a:solidFill>
                <a:schemeClr val="accent4"/>
              </a:solidFill>
            </a:ln>
          </p:spPr>
        </p:sp>
        <p:sp>
          <p:nvSpPr>
            <p:cNvPr id="56" name="TextBox 56"/>
            <p:cNvSpPr txBox="1"/>
            <p:nvPr/>
          </p:nvSpPr>
          <p:spPr>
            <a:xfrm>
              <a:off x="566738" y="6522720"/>
              <a:ext cx="1505826" cy="176212"/>
            </a:xfrm>
            <a:prstGeom prst="rect">
              <a:avLst/>
            </a:prstGeom>
            <a:noFill/>
            <a:ln>
              <a:noFill/>
            </a:ln>
          </p:spPr>
          <p:txBody>
            <a:bodyPr wrap="none" lIns="0" tIns="0" rIns="0" bIns="0" anchor="t" anchorCtr="0">
              <a:spAutoFit/>
            </a:bodyPr>
            <a:lstStyle/>
            <a:p>
              <a:pPr algn="l"/>
              <a:r>
                <a:rPr lang="zh-CN" sz="900" dirty="0">
                  <a:solidFill>
                    <a:schemeClr val="accent5"/>
                  </a:solidFill>
                  <a:latin typeface="Microsoft YaHei"/>
                  <a:ea typeface="Microsoft YaHei"/>
                  <a:cs typeface="Microsoft YaHei"/>
                </a:rPr>
                <a:t>2026 — 普利兹克大师新作季</a:t>
              </a:r>
            </a:p>
          </p:txBody>
        </p:sp>
        <p:sp>
          <p:nvSpPr>
            <p:cNvPr id="57" name="TextBox 57"/>
            <p:cNvSpPr txBox="1"/>
            <p:nvPr/>
          </p:nvSpPr>
          <p:spPr>
            <a:xfrm>
              <a:off x="11186884" y="6522720"/>
              <a:ext cx="438379" cy="176212"/>
            </a:xfrm>
            <a:prstGeom prst="rect">
              <a:avLst/>
            </a:prstGeom>
            <a:noFill/>
            <a:ln>
              <a:noFill/>
            </a:ln>
          </p:spPr>
          <p:txBody>
            <a:bodyPr wrap="none" lIns="0" tIns="0" rIns="0" bIns="0" anchor="t" anchorCtr="0">
              <a:spAutoFit/>
            </a:bodyPr>
            <a:lstStyle/>
            <a:p>
              <a:pPr algn="r"/>
              <a:r>
                <a:rPr lang="zh-CN" sz="900" dirty="0">
                  <a:solidFill>
                    <a:schemeClr val="accent5"/>
                  </a:solidFill>
                  <a:latin typeface="Georgia"/>
                  <a:ea typeface="Georgia"/>
                  <a:cs typeface="Georgia"/>
                </a:rPr>
                <a:t>02 / 11</a:t>
              </a:r>
            </a:p>
          </p:txBody>
        </p:sp>
      </p:grpSp>
    </p:spTree>
  </p:cSld>
  <p:clrMapOvr>
    <a:masterClrMapping/>
  </p:clrMapOvr>
  <p:transition xmlns:p14="http://schemas.microsoft.com/office/powerpoint/2010/main" p14:dur="5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450"/>
                                        <p:tgtEl>
                                          <p:spTgt spid="12"/>
                                        </p:tgtEl>
                                      </p:cBhvr>
                                    </p:animEffect>
                                  </p:childTnLst>
                                </p:cTn>
                              </p:par>
                            </p:childTnLst>
                          </p:cTn>
                        </p:par>
                        <p:par>
                          <p:cTn id="8" fill="hold">
                            <p:stCondLst>
                              <p:cond delay="450"/>
                            </p:stCondLst>
                            <p:childTnLst>
                              <p:par>
                                <p:cTn xmlns:p="http://schemas.openxmlformats.org/presentationml/2006/main" id="9" presetID="10" presetClass="entr" presetSubtype="0" fill="hold" grpId="0" nodeType="afterEffect">
                                  <p:stCondLst>
                                    <p:cond delay="12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450"/>
                                        <p:tgtEl>
                                          <p:spTgt spid="18"/>
                                        </p:tgtEl>
                                      </p:cBhvr>
                                    </p:animEffect>
                                  </p:childTnLst>
                                </p:cTn>
                              </p:par>
                            </p:childTnLst>
                          </p:cTn>
                        </p:par>
                        <p:par>
                          <p:cTn id="12" fill="hold">
                            <p:stCondLst>
                              <p:cond delay="1020"/>
                            </p:stCondLst>
                            <p:childTnLst>
                              <p:par>
                                <p:cTn xmlns:p="http://schemas.openxmlformats.org/presentationml/2006/main" id="13" presetID="10" presetClass="entr" presetSubtype="0" fill="hold" grpId="0" nodeType="afterEffect">
                                  <p:stCondLst>
                                    <p:cond delay="12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450"/>
                                        <p:tgtEl>
                                          <p:spTgt spid="24"/>
                                        </p:tgtEl>
                                      </p:cBhvr>
                                    </p:animEffect>
                                  </p:childTnLst>
                                </p:cTn>
                              </p:par>
                            </p:childTnLst>
                          </p:cTn>
                        </p:par>
                        <p:par>
                          <p:cTn id="16" fill="hold">
                            <p:stCondLst>
                              <p:cond delay="1590"/>
                            </p:stCondLst>
                            <p:childTnLst>
                              <p:par>
                                <p:cTn xmlns:p="http://schemas.openxmlformats.org/presentationml/2006/main" id="17" presetID="10" presetClass="entr" presetSubtype="0" fill="hold" grpId="0" nodeType="afterEffect">
                                  <p:stCondLst>
                                    <p:cond delay="12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450"/>
                                        <p:tgtEl>
                                          <p:spTgt spid="30"/>
                                        </p:tgtEl>
                                      </p:cBhvr>
                                    </p:animEffect>
                                  </p:childTnLst>
                                </p:cTn>
                              </p:par>
                            </p:childTnLst>
                          </p:cTn>
                        </p:par>
                        <p:par>
                          <p:cTn id="20" fill="hold">
                            <p:stCondLst>
                              <p:cond delay="2160"/>
                            </p:stCondLst>
                            <p:childTnLst>
                              <p:par>
                                <p:cTn xmlns:p="http://schemas.openxmlformats.org/presentationml/2006/main" id="21" presetID="10" presetClass="entr" presetSubtype="0" fill="hold" grpId="0" nodeType="afterEffect">
                                  <p:stCondLst>
                                    <p:cond delay="12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450"/>
                                        <p:tgtEl>
                                          <p:spTgt spid="36"/>
                                        </p:tgtEl>
                                      </p:cBhvr>
                                    </p:animEffect>
                                  </p:childTnLst>
                                </p:cTn>
                              </p:par>
                            </p:childTnLst>
                          </p:cTn>
                        </p:par>
                        <p:par>
                          <p:cTn id="24" fill="hold">
                            <p:stCondLst>
                              <p:cond delay="2730"/>
                            </p:stCondLst>
                            <p:childTnLst>
                              <p:par>
                                <p:cTn xmlns:p="http://schemas.openxmlformats.org/presentationml/2006/main" id="25" presetID="10" presetClass="entr" presetSubtype="0" fill="hold" grpId="0" nodeType="afterEffect">
                                  <p:stCondLst>
                                    <p:cond delay="12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450"/>
                                        <p:tgtEl>
                                          <p:spTgt spid="42"/>
                                        </p:tgtEl>
                                      </p:cBhvr>
                                    </p:animEffect>
                                  </p:childTnLst>
                                </p:cTn>
                              </p:par>
                            </p:childTnLst>
                          </p:cTn>
                        </p:par>
                        <p:par>
                          <p:cTn id="28" fill="hold">
                            <p:stCondLst>
                              <p:cond delay="3300"/>
                            </p:stCondLst>
                            <p:childTnLst>
                              <p:par>
                                <p:cTn xmlns:p="http://schemas.openxmlformats.org/presentationml/2006/main" id="29" presetID="10" presetClass="entr" presetSubtype="0" fill="hold" grpId="0" nodeType="afterEffect">
                                  <p:stCondLst>
                                    <p:cond delay="12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450"/>
                                        <p:tgtEl>
                                          <p:spTgt spid="48"/>
                                        </p:tgtEl>
                                      </p:cBhvr>
                                    </p:animEffect>
                                  </p:childTnLst>
                                </p:cTn>
                              </p:par>
                            </p:childTnLst>
                          </p:cTn>
                        </p:par>
                        <p:par>
                          <p:cTn id="32" fill="hold">
                            <p:stCondLst>
                              <p:cond delay="3870"/>
                            </p:stCondLst>
                            <p:childTnLst>
                              <p:par>
                                <p:cTn xmlns:p="http://schemas.openxmlformats.org/presentationml/2006/main" id="33" presetID="10" presetClass="entr" presetSubtype="0" fill="hold" grpId="0" nodeType="afterEffect">
                                  <p:stCondLst>
                                    <p:cond delay="12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4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pic>
          <p:nvPicPr>
            <p:cNvPr id="2" name="Image 2"/>
            <p:cNvPicPr>
              <a:picLocks noChangeAspect="1"/>
            </p:cNvPicPr>
            <p:nvPr/>
          </p:nvPicPr>
          <p:blipFill>
            <a:blip r:embed="rId2"/>
            <a:srcRect l="0" t="12500" r="0" b="12500"/>
            <a:stretch>
              <a:fillRect/>
            </a:stretch>
          </p:blipFill>
          <p:spPr>
            <a:xfrm>
              <a:off x="0" y="0"/>
              <a:ext cx="12192000" cy="6858000"/>
            </a:xfrm>
            <a:prstGeom prst="rect">
              <a:avLst/>
            </a:prstGeom>
          </p:spPr>
        </p:pic>
        <p:sp>
          <p:nvSpPr>
            <p:cNvPr id="3" name="Rectangle 3"/>
            <p:cNvSpPr/>
            <p:nvPr/>
          </p:nvSpPr>
          <p:spPr>
            <a:xfrm>
              <a:off x="0" y="0"/>
              <a:ext cx="12192000" cy="6858000"/>
            </a:xfrm>
            <a:prstGeom prst="rect">
              <a:avLst/>
            </a:prstGeom>
            <a:gradFill>
              <a:gsLst>
                <a:gs pos="0">
                  <a:srgbClr val="0A0A0A">
                    <a:alpha val="78000"/>
                  </a:srgbClr>
                </a:gs>
                <a:gs pos="48000">
                  <a:srgbClr val="0A0A0A">
                    <a:alpha val="35000"/>
                  </a:srgbClr>
                </a:gs>
                <a:gs pos="100000">
                  <a:srgbClr val="0A0A0A">
                    <a:alpha val="0"/>
                  </a:srgbClr>
                </a:gs>
              </a:gsLst>
              <a:lin ang="0" scaled="1"/>
            </a:gradFill>
            <a:ln>
              <a:noFill/>
            </a:ln>
          </p:spPr>
        </p:sp>
      </p:grpSp>
      <p:grpSp>
        <p:nvGrpSpPr>
          <p:cNvPr id="7" name="Group 7"/>
          <p:cNvGrpSpPr/>
          <p:nvPr/>
        </p:nvGrpSpPr>
        <p:grpSpPr>
          <a:xfrm>
            <a:off x="552450" y="648652"/>
            <a:ext cx="2082775" cy="1629728"/>
            <a:chOff x="552450" y="648652"/>
            <a:chExt cx="2082775" cy="1629728"/>
          </a:xfrm>
        </p:grpSpPr>
        <p:sp>
          <p:nvSpPr>
            <p:cNvPr id="5" name="TextBox 5"/>
            <p:cNvSpPr txBox="1"/>
            <p:nvPr/>
          </p:nvSpPr>
          <p:spPr>
            <a:xfrm>
              <a:off x="566166" y="648652"/>
              <a:ext cx="2069059" cy="205359"/>
            </a:xfrm>
            <a:prstGeom prst="rect">
              <a:avLst/>
            </a:prstGeom>
            <a:noFill/>
            <a:ln>
              <a:noFill/>
            </a:ln>
          </p:spPr>
          <p:txBody>
            <a:bodyPr wrap="none" lIns="0" tIns="0" rIns="0" bIns="0" anchor="t" anchorCtr="0">
              <a:spAutoFit/>
            </a:bodyPr>
            <a:lstStyle/>
            <a:p>
              <a:pPr algn="l"/>
              <a:r>
                <a:rPr lang="zh-CN" sz="1050" spc="225" dirty="0">
                  <a:solidFill>
                    <a:schemeClr val="accent6"/>
                  </a:solidFill>
                  <a:latin typeface="Georgia"/>
                  <a:ea typeface="Georgia"/>
                  <a:cs typeface="Georgia"/>
                </a:rPr>
                <a:t>01 · MASTERWORK</a:t>
              </a:r>
            </a:p>
          </p:txBody>
        </p:sp>
        <p:sp>
          <p:nvSpPr>
            <p:cNvPr id="6" name="TextBox 6"/>
            <p:cNvSpPr txBox="1"/>
            <p:nvPr/>
          </p:nvSpPr>
          <p:spPr>
            <a:xfrm>
              <a:off x="552450" y="1002030"/>
              <a:ext cx="1070762" cy="1276350"/>
            </a:xfrm>
            <a:prstGeom prst="rect">
              <a:avLst/>
            </a:prstGeom>
            <a:noFill/>
            <a:ln>
              <a:noFill/>
            </a:ln>
          </p:spPr>
          <p:txBody>
            <a:bodyPr wrap="none" lIns="0" tIns="0" rIns="0" bIns="0" anchor="t" anchorCtr="0">
              <a:spAutoFit/>
            </a:bodyPr>
            <a:lstStyle/>
            <a:p>
              <a:pPr algn="l"/>
              <a:r>
                <a:rPr lang="zh-CN" sz="6600" i="1" dirty="0">
                  <a:solidFill>
                    <a:schemeClr val="accent2">
                      <a:alphaMod val="85000"/>
                    </a:schemeClr>
                  </a:solidFill>
                  <a:latin typeface="Georgia"/>
                  <a:ea typeface="Georgia"/>
                  <a:cs typeface="Georgia"/>
                </a:rPr>
                <a:t>01</a:t>
              </a:r>
            </a:p>
          </p:txBody>
        </p:sp>
      </p:grpSp>
      <p:grpSp>
        <p:nvGrpSpPr>
          <p:cNvPr id="12" name="Group 12"/>
          <p:cNvGrpSpPr/>
          <p:nvPr/>
        </p:nvGrpSpPr>
        <p:grpSpPr>
          <a:xfrm>
            <a:off x="556260" y="1962150"/>
            <a:ext cx="6244514" cy="1317784"/>
            <a:chOff x="556260" y="1962150"/>
            <a:chExt cx="6244514" cy="1317784"/>
          </a:xfrm>
        </p:grpSpPr>
        <p:sp>
          <p:nvSpPr>
            <p:cNvPr id="8" name="TextBox 8"/>
            <p:cNvSpPr txBox="1"/>
            <p:nvPr/>
          </p:nvSpPr>
          <p:spPr>
            <a:xfrm>
              <a:off x="556260" y="1962150"/>
              <a:ext cx="6244514" cy="586740"/>
            </a:xfrm>
            <a:prstGeom prst="rect">
              <a:avLst/>
            </a:prstGeom>
            <a:noFill/>
            <a:ln>
              <a:noFill/>
            </a:ln>
          </p:spPr>
          <p:txBody>
            <a:bodyPr wrap="none" lIns="0" tIns="0" rIns="0" bIns="0" anchor="t" anchorCtr="0">
              <a:spAutoFit/>
            </a:bodyPr>
            <a:lstStyle/>
            <a:p>
              <a:pPr algn="l"/>
              <a:r>
                <a:rPr lang="zh-CN" sz="3000" b="1" dirty="0">
                  <a:solidFill>
                    <a:srgbClr val="F5F2EC"/>
                  </a:solidFill>
                  <a:latin typeface="+mj-lt"/>
                  <a:ea typeface="+mj-ea"/>
                  <a:cs typeface="+mj-cs"/>
                </a:rPr>
                <a:t>安藤忠雄 · 苏州 H+ 美术馆</a:t>
              </a:r>
            </a:p>
          </p:txBody>
        </p:sp>
        <p:sp>
          <p:nvSpPr>
            <p:cNvPr id="9" name="TextBox 9"/>
            <p:cNvSpPr txBox="1"/>
            <p:nvPr/>
          </p:nvSpPr>
          <p:spPr>
            <a:xfrm>
              <a:off x="561594" y="2475548"/>
              <a:ext cx="3625596" cy="381381"/>
            </a:xfrm>
            <a:prstGeom prst="rect">
              <a:avLst/>
            </a:prstGeom>
            <a:noFill/>
            <a:ln>
              <a:noFill/>
            </a:ln>
          </p:spPr>
          <p:txBody>
            <a:bodyPr wrap="none" lIns="0" tIns="0" rIns="0" bIns="0" anchor="t" anchorCtr="0">
              <a:spAutoFit/>
            </a:bodyPr>
            <a:lstStyle/>
            <a:p>
              <a:pPr algn="l"/>
              <a:r>
                <a:rPr lang="zh-CN" sz="1950" i="1" dirty="0">
                  <a:solidFill>
                    <a:schemeClr val="accent6"/>
                  </a:solidFill>
                  <a:latin typeface="KaiTi"/>
                  <a:ea typeface="KaiTi"/>
                  <a:cs typeface="KaiTi"/>
                </a:rPr>
                <a:t>在江南园林里写一首混凝土诗</a:t>
              </a:r>
            </a:p>
          </p:txBody>
        </p:sp>
        <p:sp>
          <p:nvSpPr>
            <p:cNvPr id="10" name="Line 10"/>
            <p:cNvSpPr/>
            <p:nvPr/>
          </p:nvSpPr>
          <p:spPr>
            <a:xfrm>
              <a:off x="571500" y="2914650"/>
              <a:ext cx="1143000" cy="9525"/>
            </a:xfrm>
            <a:custGeom>
              <a:avLst/>
              <a:gdLst/>
              <a:ahLst/>
              <a:cxnLst/>
              <a:rect l="l" t="t" r="r" b="b"/>
              <a:pathLst>
                <a:path w="1143000" h="9525">
                  <a:moveTo>
                    <a:pt x="0" y="0"/>
                  </a:moveTo>
                  <a:lnTo>
                    <a:pt x="1143000" y="0"/>
                  </a:lnTo>
                </a:path>
              </a:pathLst>
            </a:custGeom>
            <a:noFill/>
            <a:ln w="19050">
              <a:solidFill>
                <a:schemeClr val="accent2"/>
              </a:solidFill>
            </a:ln>
          </p:spPr>
        </p:sp>
        <p:sp>
          <p:nvSpPr>
            <p:cNvPr id="11" name="TextBox 11"/>
            <p:cNvSpPr txBox="1"/>
            <p:nvPr/>
          </p:nvSpPr>
          <p:spPr>
            <a:xfrm>
              <a:off x="565785" y="3059906"/>
              <a:ext cx="4142649" cy="220028"/>
            </a:xfrm>
            <a:prstGeom prst="rect">
              <a:avLst/>
            </a:prstGeom>
            <a:noFill/>
            <a:ln>
              <a:noFill/>
            </a:ln>
          </p:spPr>
          <p:txBody>
            <a:bodyPr wrap="none" lIns="0" tIns="0" rIns="0" bIns="0" anchor="t" anchorCtr="0">
              <a:spAutoFit/>
            </a:bodyPr>
            <a:lstStyle/>
            <a:p>
              <a:pPr algn="l"/>
              <a:r>
                <a:rPr lang="zh-CN" sz="1120" dirty="0">
                  <a:solidFill>
                    <a:srgbClr val="D4CFC4"/>
                  </a:solidFill>
                  <a:latin typeface="Microsoft YaHei"/>
                  <a:ea typeface="Microsoft YaHei"/>
                  <a:cs typeface="Microsoft YaHei"/>
                </a:rPr>
                <a:t>1995 年普利兹克奖得主 · 2026.1 开馆 · 苏州姑苏区上塘河畔</a:t>
              </a:r>
            </a:p>
          </p:txBody>
        </p:sp>
      </p:grpSp>
      <p:grpSp>
        <p:nvGrpSpPr>
          <p:cNvPr id="18" name="Group 18"/>
          <p:cNvGrpSpPr/>
          <p:nvPr/>
        </p:nvGrpSpPr>
        <p:grpSpPr>
          <a:xfrm>
            <a:off x="571500" y="3524250"/>
            <a:ext cx="3762375" cy="2571750"/>
            <a:chOff x="571500" y="3524250"/>
            <a:chExt cx="3762375" cy="2571750"/>
          </a:xfrm>
        </p:grpSpPr>
        <p:sp>
          <p:nvSpPr>
            <p:cNvPr id="13" name="Rectangle 13"/>
            <p:cNvSpPr/>
            <p:nvPr/>
          </p:nvSpPr>
          <p:spPr>
            <a:xfrm>
              <a:off x="571500" y="3524250"/>
              <a:ext cx="3762375" cy="2571750"/>
            </a:xfrm>
            <a:prstGeom prst="rect">
              <a:avLst/>
            </a:prstGeom>
            <a:solidFill>
              <a:schemeClr val="lt1">
                <a:alpha val="95000"/>
              </a:schemeClr>
            </a:solidFill>
            <a:ln>
              <a:noFill/>
            </a:ln>
          </p:spPr>
        </p:sp>
        <p:sp>
          <p:nvSpPr>
            <p:cNvPr id="14" name="Line 14"/>
            <p:cNvSpPr/>
            <p:nvPr/>
          </p:nvSpPr>
          <p:spPr>
            <a:xfrm>
              <a:off x="571500" y="3524250"/>
              <a:ext cx="9525" cy="2571750"/>
            </a:xfrm>
            <a:custGeom>
              <a:avLst/>
              <a:gdLst/>
              <a:ahLst/>
              <a:cxnLst/>
              <a:rect l="l" t="t" r="r" b="b"/>
              <a:pathLst>
                <a:path w="9525" h="2571750">
                  <a:moveTo>
                    <a:pt x="0" y="0"/>
                  </a:moveTo>
                  <a:lnTo>
                    <a:pt x="0" y="2571750"/>
                  </a:lnTo>
                </a:path>
              </a:pathLst>
            </a:custGeom>
            <a:noFill/>
            <a:ln w="28575">
              <a:solidFill>
                <a:schemeClr val="accent2"/>
              </a:solidFill>
            </a:ln>
          </p:spPr>
        </p:sp>
        <p:sp>
          <p:nvSpPr>
            <p:cNvPr id="15" name="TextBox 15"/>
            <p:cNvSpPr txBox="1"/>
            <p:nvPr/>
          </p:nvSpPr>
          <p:spPr>
            <a:xfrm>
              <a:off x="754380" y="3705225"/>
              <a:ext cx="1766392"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j-lt"/>
                  <a:ea typeface="+mj-ea"/>
                  <a:cs typeface="+mj-cs"/>
                </a:rPr>
                <a:t>立体园林 · 回游性</a:t>
              </a:r>
            </a:p>
          </p:txBody>
        </p:sp>
        <p:sp>
          <p:nvSpPr>
            <p:cNvPr id="16" name="TextBox 16"/>
            <p:cNvSpPr txBox="1"/>
            <p:nvPr/>
          </p:nvSpPr>
          <p:spPr>
            <a:xfrm>
              <a:off x="757047" y="3990499"/>
              <a:ext cx="1185520" cy="190690"/>
            </a:xfrm>
            <a:prstGeom prst="rect">
              <a:avLst/>
            </a:prstGeom>
            <a:noFill/>
            <a:ln>
              <a:noFill/>
            </a:ln>
          </p:spPr>
          <p:txBody>
            <a:bodyPr wrap="none" lIns="0" tIns="0" rIns="0" bIns="0" anchor="t" anchorCtr="0">
              <a:spAutoFit/>
            </a:bodyPr>
            <a:lstStyle/>
            <a:p>
              <a:pPr algn="l"/>
              <a:r>
                <a:rPr lang="zh-CN" sz="980" spc="150" dirty="0">
                  <a:solidFill>
                    <a:schemeClr val="accent2"/>
                  </a:solidFill>
                  <a:latin typeface="Microsoft YaHei"/>
                  <a:ea typeface="Microsoft YaHei"/>
                  <a:cs typeface="Microsoft YaHei"/>
                </a:rPr>
                <a:t>CORE CONCEPT</a:t>
              </a:r>
            </a:p>
          </p:txBody>
        </p:sp>
        <p:sp>
          <p:nvSpPr>
            <p:cNvPr id="17" name="TextBox 17"/>
            <p:cNvSpPr txBox="1"/>
            <p:nvPr/>
          </p:nvSpPr>
          <p:spPr>
            <a:xfrm>
              <a:off x="756285" y="4336256"/>
              <a:ext cx="2450846" cy="1343978"/>
            </a:xfrm>
            <a:prstGeom prst="rect">
              <a:avLst/>
            </a:prstGeom>
            <a:noFill/>
            <a:ln>
              <a:noFill/>
            </a:ln>
          </p:spPr>
          <p:txBody>
            <a:bodyPr wrap="none" lIns="0" tIns="0" rIns="0" bIns="0" anchor="t" anchorCtr="0">
              <a:spAutoFit/>
            </a:bodyPr>
            <a:lstStyle/>
            <a:p>
              <a:pPr algn="l">
                <a:lnSpc>
                  <a:spcPts val="1950"/>
                </a:lnSpc>
              </a:pPr>
              <a:r>
                <a:rPr lang="zh-CN" sz="1120" dirty="0">
                  <a:solidFill>
                    <a:schemeClr val="dk1"/>
                  </a:solidFill>
                  <a:latin typeface="Microsoft YaHei"/>
                  <a:ea typeface="Microsoft YaHei"/>
                  <a:cs typeface="Microsoft YaHei"/>
                </a:rPr>
                <a:t>从苏州土地的记忆中汲取园林精髓</a:t>
              </a:r>
            </a:p>
            <a:p>
              <a:pPr algn="l" marL="120904" indent="-120904">
                <a:lnSpc>
                  <a:spcPts val="1950"/>
                </a:lnSpc>
                <a:buClr>
                  <a:schemeClr val="dk1"/>
                </a:buClr>
                <a:buSzTx/>
                <a:buFontTx/>
                <a:buChar char="•"/>
              </a:pPr>
              <a:r>
                <a:rPr lang="zh-CN" sz="1120" dirty="0">
                  <a:solidFill>
                    <a:schemeClr val="dk1"/>
                  </a:solidFill>
                  <a:latin typeface="Microsoft YaHei"/>
                  <a:ea typeface="Microsoft YaHei"/>
                  <a:cs typeface="Microsoft YaHei"/>
                </a:rPr>
                <a:t>在有限空间创造深度</a:t>
              </a:r>
            </a:p>
            <a:p>
              <a:pPr algn="l" marL="120904" indent="-120904">
                <a:lnSpc>
                  <a:spcPts val="1950"/>
                </a:lnSpc>
                <a:buClr>
                  <a:schemeClr val="dk1"/>
                </a:buClr>
                <a:buSzTx/>
                <a:buFontTx/>
                <a:buChar char="•"/>
              </a:pPr>
              <a:r>
                <a:rPr lang="zh-CN" sz="1120" dirty="0">
                  <a:solidFill>
                    <a:schemeClr val="dk1"/>
                  </a:solidFill>
                  <a:latin typeface="Microsoft YaHei"/>
                  <a:ea typeface="Microsoft YaHei"/>
                  <a:cs typeface="Microsoft YaHei"/>
                </a:rPr>
                <a:t>设计视线与步行体验</a:t>
              </a:r>
            </a:p>
            <a:p>
              <a:pPr algn="l" marL="120904" indent="-120904">
                <a:lnSpc>
                  <a:spcPts val="1950"/>
                </a:lnSpc>
                <a:buClr>
                  <a:schemeClr val="dk1"/>
                </a:buClr>
                <a:buSzTx/>
                <a:buFontTx/>
                <a:buChar char="•"/>
              </a:pPr>
              <a:r>
                <a:rPr lang="zh-CN" sz="1120" dirty="0">
                  <a:solidFill>
                    <a:schemeClr val="dk1"/>
                  </a:solidFill>
                  <a:latin typeface="Microsoft YaHei"/>
                  <a:ea typeface="Microsoft YaHei"/>
                  <a:cs typeface="Microsoft YaHei"/>
                </a:rPr>
                <a:t>通过水与光传递时间</a:t>
              </a:r>
            </a:p>
            <a:p>
              <a:pPr algn="l">
                <a:lnSpc>
                  <a:spcPts val="1950"/>
                </a:lnSpc>
                <a:spcBef>
                  <a:spcPts val="1050"/>
                </a:spcBef>
              </a:pPr>
              <a:r>
                <a:rPr lang="zh-CN" sz="1120" i="1" dirty="0">
                  <a:solidFill>
                    <a:schemeClr val="dk2"/>
                  </a:solidFill>
                  <a:latin typeface="Microsoft YaHei"/>
                  <a:ea typeface="Microsoft YaHei"/>
                  <a:cs typeface="Microsoft YaHei"/>
                </a:rPr>
                <a:t>不流于形式 · 而是作为设计的构建方式</a:t>
              </a:r>
            </a:p>
          </p:txBody>
        </p:sp>
      </p:grpSp>
      <p:grpSp>
        <p:nvGrpSpPr>
          <p:cNvPr id="25" name="Group 25"/>
          <p:cNvGrpSpPr/>
          <p:nvPr/>
        </p:nvGrpSpPr>
        <p:grpSpPr>
          <a:xfrm>
            <a:off x="4572000" y="3524250"/>
            <a:ext cx="3762375" cy="2571750"/>
            <a:chOff x="4572000" y="3524250"/>
            <a:chExt cx="3762375" cy="2571750"/>
          </a:xfrm>
        </p:grpSpPr>
        <p:sp>
          <p:nvSpPr>
            <p:cNvPr id="19" name="Rectangle 19"/>
            <p:cNvSpPr/>
            <p:nvPr/>
          </p:nvSpPr>
          <p:spPr>
            <a:xfrm>
              <a:off x="4572000" y="3524250"/>
              <a:ext cx="3762375" cy="2571750"/>
            </a:xfrm>
            <a:prstGeom prst="rect">
              <a:avLst/>
            </a:prstGeom>
            <a:solidFill>
              <a:schemeClr val="accent1">
                <a:alpha val="82000"/>
              </a:schemeClr>
            </a:solidFill>
            <a:ln>
              <a:noFill/>
            </a:ln>
          </p:spPr>
        </p:sp>
        <p:sp>
          <p:nvSpPr>
            <p:cNvPr id="20" name="TextBox 20"/>
            <p:cNvSpPr txBox="1"/>
            <p:nvPr/>
          </p:nvSpPr>
          <p:spPr>
            <a:xfrm>
              <a:off x="4754880" y="3705225"/>
              <a:ext cx="1979752" cy="293370"/>
            </a:xfrm>
            <a:prstGeom prst="rect">
              <a:avLst/>
            </a:prstGeom>
            <a:noFill/>
            <a:ln>
              <a:noFill/>
            </a:ln>
          </p:spPr>
          <p:txBody>
            <a:bodyPr wrap="none" lIns="0" tIns="0" rIns="0" bIns="0" anchor="t" anchorCtr="0">
              <a:spAutoFit/>
            </a:bodyPr>
            <a:lstStyle/>
            <a:p>
              <a:pPr algn="l"/>
              <a:r>
                <a:rPr lang="zh-CN" sz="1500" b="1" dirty="0">
                  <a:solidFill>
                    <a:schemeClr val="accent6"/>
                  </a:solidFill>
                  <a:latin typeface="+mj-lt"/>
                  <a:ea typeface="+mj-ea"/>
                  <a:cs typeface="+mj-cs"/>
                </a:rPr>
                <a:t>空间叙事 · 三种对话</a:t>
              </a:r>
            </a:p>
          </p:txBody>
        </p:sp>
        <p:sp>
          <p:nvSpPr>
            <p:cNvPr id="21" name="TextBox 21"/>
            <p:cNvSpPr txBox="1"/>
            <p:nvPr/>
          </p:nvSpPr>
          <p:spPr>
            <a:xfrm>
              <a:off x="4757547" y="3990499"/>
              <a:ext cx="1550081" cy="190690"/>
            </a:xfrm>
            <a:prstGeom prst="rect">
              <a:avLst/>
            </a:prstGeom>
            <a:noFill/>
            <a:ln>
              <a:noFill/>
            </a:ln>
          </p:spPr>
          <p:txBody>
            <a:bodyPr wrap="none" lIns="0" tIns="0" rIns="0" bIns="0" anchor="t" anchorCtr="0">
              <a:spAutoFit/>
            </a:bodyPr>
            <a:lstStyle/>
            <a:p>
              <a:pPr algn="l"/>
              <a:r>
                <a:rPr lang="zh-CN" sz="980" spc="150" dirty="0">
                  <a:solidFill>
                    <a:schemeClr val="accent2"/>
                  </a:solidFill>
                  <a:latin typeface="Microsoft YaHei"/>
                  <a:ea typeface="Microsoft YaHei"/>
                  <a:cs typeface="Microsoft YaHei"/>
                </a:rPr>
                <a:t>SPATIAL NARRATIVE</a:t>
              </a:r>
            </a:p>
          </p:txBody>
        </p:sp>
        <p:sp>
          <p:nvSpPr>
            <p:cNvPr id="22" name="TextBox 22"/>
            <p:cNvSpPr txBox="1"/>
            <p:nvPr/>
          </p:nvSpPr>
          <p:spPr>
            <a:xfrm>
              <a:off x="4756785" y="4336256"/>
              <a:ext cx="1739646" cy="829628"/>
            </a:xfrm>
            <a:prstGeom prst="rect">
              <a:avLst/>
            </a:prstGeom>
            <a:noFill/>
            <a:ln>
              <a:noFill/>
            </a:ln>
          </p:spPr>
          <p:txBody>
            <a:bodyPr wrap="none" lIns="0" tIns="0" rIns="0" bIns="0" anchor="t" anchorCtr="0">
              <a:spAutoFit/>
            </a:bodyPr>
            <a:lstStyle/>
            <a:p>
              <a:pPr algn="l">
                <a:lnSpc>
                  <a:spcPts val="2400"/>
                </a:lnSpc>
              </a:pPr>
              <a:r>
                <a:rPr lang="zh-CN" sz="1120" dirty="0">
                  <a:solidFill>
                    <a:srgbClr val="F5F2EC"/>
                  </a:solidFill>
                  <a:latin typeface="Microsoft YaHei"/>
                  <a:ea typeface="Microsoft YaHei"/>
                  <a:cs typeface="Microsoft YaHei"/>
                </a:rPr>
                <a:t>混凝土的冷峻 ↔ 光线的温柔</a:t>
              </a:r>
              <a:br/>
              <a:r>
                <a:rPr lang="zh-CN" sz="1120" dirty="0">
                  <a:solidFill>
                    <a:srgbClr val="F5F2EC"/>
                  </a:solidFill>
                  <a:latin typeface="Microsoft YaHei"/>
                  <a:ea typeface="Microsoft YaHei"/>
                  <a:cs typeface="Microsoft YaHei"/>
                </a:rPr>
                <a:t>几何的秩序 ↔ 园林的自由</a:t>
              </a:r>
              <a:br/>
              <a:r>
                <a:rPr lang="zh-CN" sz="1120" dirty="0">
                  <a:solidFill>
                    <a:srgbClr val="F5F2EC"/>
                  </a:solidFill>
                  <a:latin typeface="Microsoft YaHei"/>
                  <a:ea typeface="Microsoft YaHei"/>
                  <a:cs typeface="Microsoft YaHei"/>
                </a:rPr>
                <a:t>东方美学 ↔ 西方现代主义</a:t>
              </a:r>
            </a:p>
          </p:txBody>
        </p:sp>
        <p:sp>
          <p:nvSpPr>
            <p:cNvPr id="23" name="Line 23"/>
            <p:cNvSpPr/>
            <p:nvPr/>
          </p:nvSpPr>
          <p:spPr>
            <a:xfrm>
              <a:off x="4762500" y="5581650"/>
              <a:ext cx="381000" cy="9525"/>
            </a:xfrm>
            <a:custGeom>
              <a:avLst/>
              <a:gdLst/>
              <a:ahLst/>
              <a:cxnLst/>
              <a:rect l="l" t="t" r="r" b="b"/>
              <a:pathLst>
                <a:path w="381000" h="9525">
                  <a:moveTo>
                    <a:pt x="0" y="0"/>
                  </a:moveTo>
                  <a:lnTo>
                    <a:pt x="381000" y="0"/>
                  </a:lnTo>
                </a:path>
              </a:pathLst>
            </a:custGeom>
            <a:noFill/>
            <a:ln w="19050">
              <a:solidFill>
                <a:schemeClr val="accent2"/>
              </a:solidFill>
            </a:ln>
          </p:spPr>
        </p:sp>
        <p:sp>
          <p:nvSpPr>
            <p:cNvPr id="24" name="TextBox 24"/>
            <p:cNvSpPr txBox="1"/>
            <p:nvPr/>
          </p:nvSpPr>
          <p:spPr>
            <a:xfrm>
              <a:off x="4756404" y="5756910"/>
              <a:ext cx="2598115" cy="234696"/>
            </a:xfrm>
            <a:prstGeom prst="rect">
              <a:avLst/>
            </a:prstGeom>
            <a:noFill/>
            <a:ln>
              <a:noFill/>
            </a:ln>
          </p:spPr>
          <p:txBody>
            <a:bodyPr wrap="none" lIns="0" tIns="0" rIns="0" bIns="0" anchor="t" anchorCtr="0">
              <a:spAutoFit/>
            </a:bodyPr>
            <a:lstStyle/>
            <a:p>
              <a:pPr algn="l"/>
              <a:r>
                <a:rPr lang="zh-CN" sz="1200" i="1" dirty="0">
                  <a:solidFill>
                    <a:schemeClr val="accent6"/>
                  </a:solidFill>
                  <a:latin typeface="KaiTi"/>
                  <a:ea typeface="KaiTi"/>
                  <a:cs typeface="KaiTi"/>
                </a:rPr>
                <a:t>让建筑归于自然 · 让艺术治愈人心</a:t>
              </a:r>
            </a:p>
          </p:txBody>
        </p:sp>
      </p:grpSp>
      <p:grpSp>
        <p:nvGrpSpPr>
          <p:cNvPr id="29" name="Group 29"/>
          <p:cNvGrpSpPr/>
          <p:nvPr/>
        </p:nvGrpSpPr>
        <p:grpSpPr>
          <a:xfrm>
            <a:off x="8915400" y="3657124"/>
            <a:ext cx="2743200" cy="2762726"/>
            <a:chOff x="8915400" y="3657124"/>
            <a:chExt cx="2743200" cy="2762726"/>
          </a:xfrm>
        </p:grpSpPr>
        <p:sp>
          <p:nvSpPr>
            <p:cNvPr id="26" name="Rectangle 26"/>
            <p:cNvSpPr/>
            <p:nvPr/>
          </p:nvSpPr>
          <p:spPr>
            <a:xfrm>
              <a:off x="8915400" y="4057650"/>
              <a:ext cx="2743200" cy="2362200"/>
            </a:xfrm>
            <a:prstGeom prst="rect">
              <a:avLst/>
            </a:prstGeom>
            <a:solidFill>
              <a:schemeClr val="lt1">
                <a:alpha val="95000"/>
              </a:schemeClr>
            </a:solidFill>
            <a:ln>
              <a:noFill/>
            </a:ln>
          </p:spPr>
        </p:sp>
        <p:pic>
          <p:nvPicPr>
            <p:cNvPr id="27" name="Image 27"/>
            <p:cNvPicPr>
              <a:picLocks noChangeAspect="1"/>
            </p:cNvPicPr>
            <p:nvPr/>
          </p:nvPicPr>
          <p:blipFill>
            <a:blip r:embed="rId3"/>
            <a:srcRect l="0" t="19492" r="0" b="19493"/>
            <a:stretch>
              <a:fillRect/>
            </a:stretch>
          </p:blipFill>
          <p:spPr>
            <a:xfrm>
              <a:off x="8953500" y="4095750"/>
              <a:ext cx="2667000" cy="2286000"/>
            </a:xfrm>
            <a:prstGeom prst="roundRect">
              <a:avLst>
                <a:gd name="adj" fmla="val 1666"/>
              </a:avLst>
            </a:prstGeom>
          </p:spPr>
        </p:pic>
        <p:sp>
          <p:nvSpPr>
            <p:cNvPr id="28" name="TextBox 28"/>
            <p:cNvSpPr txBox="1"/>
            <p:nvPr/>
          </p:nvSpPr>
          <p:spPr>
            <a:xfrm>
              <a:off x="8948547" y="3657124"/>
              <a:ext cx="933399" cy="190690"/>
            </a:xfrm>
            <a:prstGeom prst="rect">
              <a:avLst/>
            </a:prstGeom>
            <a:noFill/>
            <a:ln>
              <a:noFill/>
            </a:ln>
          </p:spPr>
          <p:txBody>
            <a:bodyPr wrap="none" lIns="0" tIns="0" rIns="0" bIns="0" anchor="t" anchorCtr="0">
              <a:spAutoFit/>
            </a:bodyPr>
            <a:lstStyle/>
            <a:p>
              <a:pPr algn="l"/>
              <a:r>
                <a:rPr lang="zh-CN" sz="980" dirty="0">
                  <a:solidFill>
                    <a:srgbClr val="D4CFC4"/>
                  </a:solidFill>
                  <a:latin typeface="Microsoft YaHei"/>
                  <a:ea typeface="Microsoft YaHei"/>
                  <a:cs typeface="Microsoft YaHei"/>
                </a:rPr>
                <a:t>美术馆内部空间</a:t>
              </a:r>
            </a:p>
          </p:txBody>
        </p:sp>
      </p:grpSp>
      <p:grpSp>
        <p:nvGrpSpPr>
          <p:cNvPr id="32" name="Group 32"/>
          <p:cNvGrpSpPr/>
          <p:nvPr/>
        </p:nvGrpSpPr>
        <p:grpSpPr>
          <a:xfrm>
            <a:off x="566738" y="6475095"/>
            <a:ext cx="11058525" cy="176212"/>
            <a:chOff x="566738" y="6475095"/>
            <a:chExt cx="11058525" cy="176212"/>
          </a:xfrm>
        </p:grpSpPr>
        <p:sp>
          <p:nvSpPr>
            <p:cNvPr id="30" name="TextBox 30"/>
            <p:cNvSpPr txBox="1"/>
            <p:nvPr/>
          </p:nvSpPr>
          <p:spPr>
            <a:xfrm>
              <a:off x="566738" y="6475095"/>
              <a:ext cx="976046" cy="176212"/>
            </a:xfrm>
            <a:prstGeom prst="rect">
              <a:avLst/>
            </a:prstGeom>
            <a:noFill/>
            <a:ln>
              <a:noFill/>
            </a:ln>
          </p:spPr>
          <p:txBody>
            <a:bodyPr wrap="none" lIns="0" tIns="0" rIns="0" bIns="0" anchor="t" anchorCtr="0">
              <a:spAutoFit/>
            </a:bodyPr>
            <a:lstStyle/>
            <a:p>
              <a:pPr algn="l"/>
              <a:r>
                <a:rPr lang="zh-CN" sz="900" dirty="0">
                  <a:solidFill>
                    <a:srgbClr val="D4CFC4"/>
                  </a:solidFill>
                  <a:latin typeface="Microsoft YaHei"/>
                  <a:ea typeface="Microsoft YaHei"/>
                  <a:cs typeface="Microsoft YaHei"/>
                </a:rPr>
                <a:t>图源 · H+ 美术馆</a:t>
              </a:r>
            </a:p>
          </p:txBody>
        </p:sp>
        <p:sp>
          <p:nvSpPr>
            <p:cNvPr id="31" name="TextBox 31"/>
            <p:cNvSpPr txBox="1"/>
            <p:nvPr/>
          </p:nvSpPr>
          <p:spPr>
            <a:xfrm>
              <a:off x="11186884" y="6475095"/>
              <a:ext cx="438379" cy="176212"/>
            </a:xfrm>
            <a:prstGeom prst="rect">
              <a:avLst/>
            </a:prstGeom>
            <a:noFill/>
            <a:ln>
              <a:noFill/>
            </a:ln>
          </p:spPr>
          <p:txBody>
            <a:bodyPr wrap="none" lIns="0" tIns="0" rIns="0" bIns="0" anchor="t" anchorCtr="0">
              <a:spAutoFit/>
            </a:bodyPr>
            <a:lstStyle/>
            <a:p>
              <a:pPr algn="r"/>
              <a:r>
                <a:rPr lang="zh-CN" sz="900" dirty="0">
                  <a:solidFill>
                    <a:srgbClr val="D4CFC4"/>
                  </a:solidFill>
                  <a:latin typeface="Georgia"/>
                  <a:ea typeface="Georgia"/>
                  <a:cs typeface="Georgia"/>
                </a:rPr>
                <a:t>03 / 11</a:t>
              </a:r>
            </a:p>
          </p:txBody>
        </p:sp>
      </p:grpSp>
    </p:spTree>
  </p:cSld>
  <p:clrMapOvr>
    <a:masterClrMapping/>
  </p:clrMapOvr>
  <p:transition xmlns:p14="http://schemas.microsoft.com/office/powerpoint/2010/main" p14:dur="5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2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00"/>
                                        <p:tgtEl>
                                          <p:spTgt spid="12"/>
                                        </p:tgtEl>
                                      </p:cBhvr>
                                    </p:animEffect>
                                  </p:childTnLst>
                                </p:cTn>
                              </p:par>
                            </p:childTnLst>
                          </p:cTn>
                        </p:par>
                        <p:par>
                          <p:cTn id="8" fill="hold">
                            <p:stCondLst>
                              <p:cond delay="900"/>
                            </p:stCondLst>
                            <p:childTnLst>
                              <p:par>
                                <p:cTn xmlns:p="http://schemas.openxmlformats.org/presentationml/2006/main" id="9" presetID="10" presetClass="entr" presetSubtype="0" fill="hold" grpId="0" nodeType="afterEffect">
                                  <p:stCondLst>
                                    <p:cond delay="25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600"/>
                                        <p:tgtEl>
                                          <p:spTgt spid="18"/>
                                        </p:tgtEl>
                                      </p:cBhvr>
                                    </p:animEffect>
                                  </p:childTnLst>
                                </p:cTn>
                              </p:par>
                            </p:childTnLst>
                          </p:cTn>
                        </p:par>
                        <p:par>
                          <p:cTn id="12" fill="hold">
                            <p:stCondLst>
                              <p:cond delay="1750"/>
                            </p:stCondLst>
                            <p:childTnLst>
                              <p:par>
                                <p:cTn xmlns:p="http://schemas.openxmlformats.org/presentationml/2006/main" id="13" presetID="10" presetClass="entr" presetSubtype="0" fill="hold" grpId="0" nodeType="afterEffect">
                                  <p:stCondLst>
                                    <p:cond delay="25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600"/>
                                        <p:tgtEl>
                                          <p:spTgt spid="25"/>
                                        </p:tgtEl>
                                      </p:cBhvr>
                                    </p:animEffect>
                                  </p:childTnLst>
                                </p:cTn>
                              </p:par>
                            </p:childTnLst>
                          </p:cTn>
                        </p:par>
                        <p:par>
                          <p:cTn id="16" fill="hold">
                            <p:stCondLst>
                              <p:cond delay="2600"/>
                            </p:stCondLst>
                            <p:childTnLst>
                              <p:par>
                                <p:cTn xmlns:p="http://schemas.openxmlformats.org/presentationml/2006/main" id="17" presetID="10" presetClass="entr" presetSubtype="0" fill="hold" grpId="0" nodeType="afterEffect">
                                  <p:stCondLst>
                                    <p:cond delay="20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Group 6"/>
          <p:cNvGrpSpPr/>
          <p:nvPr/>
        </p:nvGrpSpPr>
        <p:grpSpPr>
          <a:xfrm>
            <a:off x="557022" y="439102"/>
            <a:ext cx="6193833" cy="1424559"/>
            <a:chOff x="557022" y="439102"/>
            <a:chExt cx="6193833" cy="1424559"/>
          </a:xfrm>
        </p:grpSpPr>
        <p:sp>
          <p:nvSpPr>
            <p:cNvPr id="2" name="TextBox 2"/>
            <p:cNvSpPr txBox="1"/>
            <p:nvPr/>
          </p:nvSpPr>
          <p:spPr>
            <a:xfrm>
              <a:off x="566166" y="439102"/>
              <a:ext cx="2069059" cy="205359"/>
            </a:xfrm>
            <a:prstGeom prst="rect">
              <a:avLst/>
            </a:prstGeom>
            <a:noFill/>
            <a:ln>
              <a:noFill/>
            </a:ln>
          </p:spPr>
          <p:txBody>
            <a:bodyPr wrap="none" lIns="0" tIns="0" rIns="0" bIns="0" anchor="t" anchorCtr="0">
              <a:spAutoFit/>
            </a:bodyPr>
            <a:lstStyle/>
            <a:p>
              <a:pPr algn="l"/>
              <a:r>
                <a:rPr lang="zh-CN" sz="1050" spc="225" dirty="0">
                  <a:solidFill>
                    <a:schemeClr val="accent2"/>
                  </a:solidFill>
                  <a:latin typeface="Georgia"/>
                  <a:ea typeface="Georgia"/>
                  <a:cs typeface="Georgia"/>
                </a:rPr>
                <a:t>02 · MASTERWORK</a:t>
              </a:r>
            </a:p>
          </p:txBody>
        </p:sp>
        <p:sp>
          <p:nvSpPr>
            <p:cNvPr id="3" name="TextBox 3"/>
            <p:cNvSpPr txBox="1"/>
            <p:nvPr/>
          </p:nvSpPr>
          <p:spPr>
            <a:xfrm>
              <a:off x="557022" y="835342"/>
              <a:ext cx="6193833" cy="557403"/>
            </a:xfrm>
            <a:prstGeom prst="rect">
              <a:avLst/>
            </a:prstGeom>
            <a:noFill/>
            <a:ln>
              <a:noFill/>
            </a:ln>
          </p:spPr>
          <p:txBody>
            <a:bodyPr wrap="none" lIns="0" tIns="0" rIns="0" bIns="0" anchor="t" anchorCtr="0">
              <a:spAutoFit/>
            </a:bodyPr>
            <a:lstStyle/>
            <a:p>
              <a:pPr algn="l"/>
              <a:r>
                <a:rPr lang="zh-CN" sz="2850" b="1" dirty="0">
                  <a:solidFill>
                    <a:schemeClr val="dk1"/>
                  </a:solidFill>
                  <a:latin typeface="+mj-lt"/>
                  <a:ea typeface="+mj-ea"/>
                  <a:cs typeface="+mj-cs"/>
                </a:rPr>
                <a:t>奇普菲尔德 · 米兰圣朱利亚冰球馆</a:t>
              </a:r>
            </a:p>
          </p:txBody>
        </p:sp>
        <p:sp>
          <p:nvSpPr>
            <p:cNvPr id="4" name="TextBox 4"/>
            <p:cNvSpPr txBox="1"/>
            <p:nvPr/>
          </p:nvSpPr>
          <p:spPr>
            <a:xfrm>
              <a:off x="562356" y="1291590"/>
              <a:ext cx="3090672" cy="352044"/>
            </a:xfrm>
            <a:prstGeom prst="rect">
              <a:avLst/>
            </a:prstGeom>
            <a:noFill/>
            <a:ln>
              <a:noFill/>
            </a:ln>
          </p:spPr>
          <p:txBody>
            <a:bodyPr wrap="none" lIns="0" tIns="0" rIns="0" bIns="0" anchor="t" anchorCtr="0">
              <a:spAutoFit/>
            </a:bodyPr>
            <a:lstStyle/>
            <a:p>
              <a:pPr algn="l"/>
              <a:r>
                <a:rPr lang="zh-CN" sz="1800" i="1" dirty="0">
                  <a:solidFill>
                    <a:schemeClr val="accent2"/>
                  </a:solidFill>
                  <a:latin typeface="KaiTi"/>
                  <a:ea typeface="KaiTi"/>
                  <a:cs typeface="KaiTi"/>
                </a:rPr>
                <a:t>千年罗马竞技场的现代回响</a:t>
              </a:r>
            </a:p>
          </p:txBody>
        </p:sp>
        <p:sp>
          <p:nvSpPr>
            <p:cNvPr id="5" name="TextBox 5"/>
            <p:cNvSpPr txBox="1"/>
            <p:nvPr/>
          </p:nvSpPr>
          <p:spPr>
            <a:xfrm>
              <a:off x="566166" y="1658302"/>
              <a:ext cx="4795399"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icrosoft YaHei"/>
                  <a:ea typeface="Microsoft YaHei"/>
                  <a:cs typeface="Microsoft YaHei"/>
                </a:rPr>
                <a:t>戴卫·奇普菲尔德 · 2023 年普利兹克奖 · 2026 米兰冬奥会唯一新建永久场馆</a:t>
              </a:r>
            </a:p>
          </p:txBody>
        </p:sp>
      </p:grpSp>
      <p:grpSp>
        <p:nvGrpSpPr>
          <p:cNvPr id="12" name="Group 12"/>
          <p:cNvGrpSpPr/>
          <p:nvPr/>
        </p:nvGrpSpPr>
        <p:grpSpPr>
          <a:xfrm>
            <a:off x="566547" y="2095500"/>
            <a:ext cx="5148453" cy="3514439"/>
            <a:chOff x="566547" y="2095500"/>
            <a:chExt cx="5148453" cy="3514439"/>
          </a:xfrm>
        </p:grpSpPr>
        <p:pic>
          <p:nvPicPr>
            <p:cNvPr id="7" name="Image 7"/>
            <p:cNvPicPr>
              <a:picLocks noChangeAspect="1"/>
            </p:cNvPicPr>
            <p:nvPr/>
          </p:nvPicPr>
          <p:blipFill>
            <a:blip r:embed="rId2"/>
            <a:srcRect l="0" t="2748" r="0" b="2748"/>
            <a:stretch>
              <a:fillRect/>
            </a:stretch>
          </p:blipFill>
          <p:spPr>
            <a:xfrm>
              <a:off x="571500" y="2095500"/>
              <a:ext cx="5143500" cy="3238500"/>
            </a:xfrm>
            <a:prstGeom prst="rect">
              <a:avLst/>
            </a:prstGeom>
          </p:spPr>
        </p:pic>
        <p:sp>
          <p:nvSpPr>
            <p:cNvPr id="8" name="Line 8"/>
            <p:cNvSpPr/>
            <p:nvPr/>
          </p:nvSpPr>
          <p:spPr>
            <a:xfrm>
              <a:off x="571500" y="2095500"/>
              <a:ext cx="9525" cy="571500"/>
            </a:xfrm>
            <a:custGeom>
              <a:avLst/>
              <a:gdLst/>
              <a:ahLst/>
              <a:cxnLst/>
              <a:rect l="l" t="t" r="r" b="b"/>
              <a:pathLst>
                <a:path w="9525" h="571500">
                  <a:moveTo>
                    <a:pt x="0" y="0"/>
                  </a:moveTo>
                  <a:lnTo>
                    <a:pt x="0" y="571500"/>
                  </a:lnTo>
                </a:path>
              </a:pathLst>
            </a:custGeom>
            <a:noFill/>
            <a:ln w="28575">
              <a:solidFill>
                <a:srgbClr val="8B8680"/>
              </a:solidFill>
            </a:ln>
          </p:spPr>
        </p:sp>
        <p:sp>
          <p:nvSpPr>
            <p:cNvPr id="9" name="TextBox 9"/>
            <p:cNvSpPr txBox="1"/>
            <p:nvPr/>
          </p:nvSpPr>
          <p:spPr>
            <a:xfrm>
              <a:off x="718566" y="2229802"/>
              <a:ext cx="2272436" cy="205359"/>
            </a:xfrm>
            <a:prstGeom prst="rect">
              <a:avLst/>
            </a:prstGeom>
            <a:noFill/>
            <a:ln>
              <a:noFill/>
            </a:ln>
          </p:spPr>
          <p:txBody>
            <a:bodyPr wrap="none" lIns="0" tIns="0" rIns="0" bIns="0" anchor="t" anchorCtr="0">
              <a:spAutoFit/>
            </a:bodyPr>
            <a:lstStyle/>
            <a:p>
              <a:pPr algn="l"/>
              <a:r>
                <a:rPr lang="zh-CN" sz="1050" spc="150" dirty="0">
                  <a:solidFill>
                    <a:schemeClr val="accent5"/>
                  </a:solidFill>
                  <a:latin typeface="Georgia"/>
                  <a:ea typeface="SimSun"/>
                  <a:cs typeface="Georgia"/>
                </a:rPr>
                <a:t>PRECEDENT · 约 70 AD</a:t>
              </a:r>
            </a:p>
          </p:txBody>
        </p:sp>
        <p:sp>
          <p:nvSpPr>
            <p:cNvPr id="10" name="TextBox 10"/>
            <p:cNvSpPr txBox="1"/>
            <p:nvPr/>
          </p:nvSpPr>
          <p:spPr>
            <a:xfrm>
              <a:off x="717042" y="2426018"/>
              <a:ext cx="1357884" cy="264033"/>
            </a:xfrm>
            <a:prstGeom prst="rect">
              <a:avLst/>
            </a:prstGeom>
            <a:noFill/>
            <a:ln>
              <a:noFill/>
            </a:ln>
          </p:spPr>
          <p:txBody>
            <a:bodyPr wrap="none" lIns="0" tIns="0" rIns="0" bIns="0" anchor="t" anchorCtr="0">
              <a:spAutoFit/>
            </a:bodyPr>
            <a:lstStyle/>
            <a:p>
              <a:pPr algn="l"/>
              <a:r>
                <a:rPr lang="zh-CN" sz="1350" b="1" dirty="0">
                  <a:solidFill>
                    <a:srgbClr val="F5F2EC"/>
                  </a:solidFill>
                  <a:latin typeface="+mj-lt"/>
                  <a:ea typeface="+mj-ea"/>
                  <a:cs typeface="+mj-cs"/>
                </a:rPr>
                <a:t>古罗马圆形剧场</a:t>
              </a:r>
            </a:p>
          </p:txBody>
        </p:sp>
        <p:sp>
          <p:nvSpPr>
            <p:cNvPr id="11" name="TextBox 11"/>
            <p:cNvSpPr txBox="1"/>
            <p:nvPr/>
          </p:nvSpPr>
          <p:spPr>
            <a:xfrm>
              <a:off x="566547" y="5419249"/>
              <a:ext cx="979792" cy="190690"/>
            </a:xfrm>
            <a:prstGeom prst="rect">
              <a:avLst/>
            </a:prstGeom>
            <a:noFill/>
            <a:ln>
              <a:noFill/>
            </a:ln>
          </p:spPr>
          <p:txBody>
            <a:bodyPr wrap="none" lIns="0" tIns="0" rIns="0" bIns="0" anchor="t" anchorCtr="0">
              <a:spAutoFit/>
            </a:bodyPr>
            <a:lstStyle/>
            <a:p>
              <a:pPr algn="l"/>
              <a:r>
                <a:rPr lang="zh-CN" sz="980" dirty="0">
                  <a:solidFill>
                    <a:schemeClr val="accent5"/>
                  </a:solidFill>
                  <a:latin typeface="Microsoft YaHei"/>
                  <a:ea typeface="Microsoft YaHei"/>
                  <a:cs typeface="Microsoft YaHei"/>
                </a:rPr>
                <a:t>图源 · Unsplash</a:t>
              </a:r>
            </a:p>
          </p:txBody>
        </p:sp>
      </p:grpSp>
      <p:grpSp>
        <p:nvGrpSpPr>
          <p:cNvPr id="15" name="Group 15"/>
          <p:cNvGrpSpPr/>
          <p:nvPr/>
        </p:nvGrpSpPr>
        <p:grpSpPr>
          <a:xfrm>
            <a:off x="5700649" y="3230880"/>
            <a:ext cx="790702" cy="816959"/>
            <a:chOff x="5700649" y="3230880"/>
            <a:chExt cx="790702" cy="816959"/>
          </a:xfrm>
        </p:grpSpPr>
        <p:sp>
          <p:nvSpPr>
            <p:cNvPr id="13" name="TextBox 13"/>
            <p:cNvSpPr txBox="1"/>
            <p:nvPr/>
          </p:nvSpPr>
          <p:spPr>
            <a:xfrm>
              <a:off x="5936894" y="3230880"/>
              <a:ext cx="318211" cy="704088"/>
            </a:xfrm>
            <a:prstGeom prst="rect">
              <a:avLst/>
            </a:prstGeom>
            <a:noFill/>
            <a:ln>
              <a:noFill/>
            </a:ln>
          </p:spPr>
          <p:txBody>
            <a:bodyPr wrap="none" lIns="0" tIns="0" rIns="0" bIns="0" anchor="t" anchorCtr="0">
              <a:spAutoFit/>
            </a:bodyPr>
            <a:lstStyle/>
            <a:p>
              <a:pPr algn="ctr"/>
              <a:r>
                <a:rPr lang="zh-CN" sz="3600" i="1" dirty="0">
                  <a:solidFill>
                    <a:schemeClr val="accent2"/>
                  </a:solidFill>
                  <a:latin typeface="Georgia"/>
                  <a:ea typeface="Georgia"/>
                  <a:cs typeface="Georgia"/>
                </a:rPr>
                <a:t>→</a:t>
              </a:r>
            </a:p>
          </p:txBody>
        </p:sp>
        <p:sp>
          <p:nvSpPr>
            <p:cNvPr id="14" name="TextBox 14"/>
            <p:cNvSpPr txBox="1"/>
            <p:nvPr/>
          </p:nvSpPr>
          <p:spPr>
            <a:xfrm>
              <a:off x="5700649" y="3857149"/>
              <a:ext cx="790702" cy="190690"/>
            </a:xfrm>
            <a:prstGeom prst="rect">
              <a:avLst/>
            </a:prstGeom>
            <a:noFill/>
            <a:ln>
              <a:noFill/>
            </a:ln>
          </p:spPr>
          <p:txBody>
            <a:bodyPr wrap="none" lIns="0" tIns="0" rIns="0" bIns="0" anchor="t" anchorCtr="0">
              <a:spAutoFit/>
            </a:bodyPr>
            <a:lstStyle/>
            <a:p>
              <a:pPr algn="ctr"/>
              <a:r>
                <a:rPr lang="zh-CN" sz="980" spc="225" dirty="0">
                  <a:solidFill>
                    <a:schemeClr val="dk2"/>
                  </a:solidFill>
                  <a:latin typeface="Microsoft YaHei"/>
                  <a:ea typeface="Microsoft YaHei"/>
                  <a:cs typeface="Microsoft YaHei"/>
                </a:rPr>
                <a:t>两千年回响</a:t>
              </a:r>
            </a:p>
          </p:txBody>
        </p:sp>
      </p:grpSp>
      <p:grpSp>
        <p:nvGrpSpPr>
          <p:cNvPr id="21" name="Group 21"/>
          <p:cNvGrpSpPr/>
          <p:nvPr/>
        </p:nvGrpSpPr>
        <p:grpSpPr>
          <a:xfrm>
            <a:off x="6472047" y="2095500"/>
            <a:ext cx="5148453" cy="3514439"/>
            <a:chOff x="6472047" y="2095500"/>
            <a:chExt cx="5148453" cy="3514439"/>
          </a:xfrm>
        </p:grpSpPr>
        <p:pic>
          <p:nvPicPr>
            <p:cNvPr id="16" name="Image 16"/>
            <p:cNvPicPr>
              <a:picLocks noChangeAspect="1"/>
            </p:cNvPicPr>
            <p:nvPr/>
          </p:nvPicPr>
          <p:blipFill>
            <a:blip r:embed="rId3"/>
            <a:srcRect l="0" t="8024" r="0" b="8025"/>
            <a:stretch>
              <a:fillRect/>
            </a:stretch>
          </p:blipFill>
          <p:spPr>
            <a:xfrm>
              <a:off x="6477000" y="2095500"/>
              <a:ext cx="5143500" cy="3238500"/>
            </a:xfrm>
            <a:prstGeom prst="rect">
              <a:avLst/>
            </a:prstGeom>
          </p:spPr>
        </p:pic>
        <p:sp>
          <p:nvSpPr>
            <p:cNvPr id="17" name="Line 17"/>
            <p:cNvSpPr/>
            <p:nvPr/>
          </p:nvSpPr>
          <p:spPr>
            <a:xfrm>
              <a:off x="6477000" y="2095500"/>
              <a:ext cx="9525" cy="571500"/>
            </a:xfrm>
            <a:custGeom>
              <a:avLst/>
              <a:gdLst/>
              <a:ahLst/>
              <a:cxnLst/>
              <a:rect l="l" t="t" r="r" b="b"/>
              <a:pathLst>
                <a:path w="9525" h="571500">
                  <a:moveTo>
                    <a:pt x="0" y="0"/>
                  </a:moveTo>
                  <a:lnTo>
                    <a:pt x="0" y="571500"/>
                  </a:lnTo>
                </a:path>
              </a:pathLst>
            </a:custGeom>
            <a:noFill/>
            <a:ln w="28575">
              <a:solidFill>
                <a:schemeClr val="accent2"/>
              </a:solidFill>
            </a:ln>
          </p:spPr>
        </p:sp>
        <p:sp>
          <p:nvSpPr>
            <p:cNvPr id="18" name="TextBox 18"/>
            <p:cNvSpPr txBox="1"/>
            <p:nvPr/>
          </p:nvSpPr>
          <p:spPr>
            <a:xfrm>
              <a:off x="6624066" y="2229802"/>
              <a:ext cx="2390318" cy="205359"/>
            </a:xfrm>
            <a:prstGeom prst="rect">
              <a:avLst/>
            </a:prstGeom>
            <a:noFill/>
            <a:ln>
              <a:noFill/>
            </a:ln>
          </p:spPr>
          <p:txBody>
            <a:bodyPr wrap="none" lIns="0" tIns="0" rIns="0" bIns="0" anchor="t" anchorCtr="0">
              <a:spAutoFit/>
            </a:bodyPr>
            <a:lstStyle/>
            <a:p>
              <a:pPr algn="l"/>
              <a:r>
                <a:rPr lang="zh-CN" sz="1050" spc="150" dirty="0">
                  <a:solidFill>
                    <a:schemeClr val="accent2"/>
                  </a:solidFill>
                  <a:latin typeface="Georgia"/>
                  <a:ea typeface="Georgia"/>
                  <a:cs typeface="Georgia"/>
                </a:rPr>
                <a:t>CONTEMPORARY · 2026</a:t>
              </a:r>
            </a:p>
          </p:txBody>
        </p:sp>
        <p:sp>
          <p:nvSpPr>
            <p:cNvPr id="19" name="TextBox 19"/>
            <p:cNvSpPr txBox="1"/>
            <p:nvPr/>
          </p:nvSpPr>
          <p:spPr>
            <a:xfrm>
              <a:off x="6622542" y="2426018"/>
              <a:ext cx="1741932" cy="264033"/>
            </a:xfrm>
            <a:prstGeom prst="rect">
              <a:avLst/>
            </a:prstGeom>
            <a:noFill/>
            <a:ln>
              <a:noFill/>
            </a:ln>
          </p:spPr>
          <p:txBody>
            <a:bodyPr wrap="none" lIns="0" tIns="0" rIns="0" bIns="0" anchor="t" anchorCtr="0">
              <a:spAutoFit/>
            </a:bodyPr>
            <a:lstStyle/>
            <a:p>
              <a:pPr algn="l"/>
              <a:r>
                <a:rPr lang="zh-CN" sz="1350" b="1" dirty="0">
                  <a:solidFill>
                    <a:srgbClr val="F5F2EC"/>
                  </a:solidFill>
                  <a:latin typeface="+mj-lt"/>
                  <a:ea typeface="+mj-ea"/>
                  <a:cs typeface="+mj-cs"/>
                </a:rPr>
                <a:t>米兰圣朱利亚冰球馆</a:t>
              </a:r>
            </a:p>
          </p:txBody>
        </p:sp>
        <p:sp>
          <p:nvSpPr>
            <p:cNvPr id="20" name="TextBox 20"/>
            <p:cNvSpPr txBox="1"/>
            <p:nvPr/>
          </p:nvSpPr>
          <p:spPr>
            <a:xfrm>
              <a:off x="6472047" y="5419249"/>
              <a:ext cx="2313246" cy="190690"/>
            </a:xfrm>
            <a:prstGeom prst="rect">
              <a:avLst/>
            </a:prstGeom>
            <a:noFill/>
            <a:ln>
              <a:noFill/>
            </a:ln>
          </p:spPr>
          <p:txBody>
            <a:bodyPr wrap="none" lIns="0" tIns="0" rIns="0" bIns="0" anchor="t" anchorCtr="0">
              <a:spAutoFit/>
            </a:bodyPr>
            <a:lstStyle/>
            <a:p>
              <a:pPr algn="l"/>
              <a:r>
                <a:rPr lang="zh-CN" sz="980" dirty="0">
                  <a:solidFill>
                    <a:schemeClr val="accent5"/>
                  </a:solidFill>
                  <a:latin typeface="Microsoft YaHei"/>
                  <a:ea typeface="Microsoft YaHei"/>
                  <a:cs typeface="Microsoft YaHei"/>
                </a:rPr>
                <a:t>图源 · David Chipperfield Architects</a:t>
              </a:r>
            </a:p>
          </p:txBody>
        </p:sp>
      </p:grpSp>
      <p:grpSp>
        <p:nvGrpSpPr>
          <p:cNvPr id="27" name="Group 27"/>
          <p:cNvGrpSpPr/>
          <p:nvPr/>
        </p:nvGrpSpPr>
        <p:grpSpPr>
          <a:xfrm>
            <a:off x="571500" y="5690235"/>
            <a:ext cx="3667125" cy="786765"/>
            <a:chOff x="571500" y="5690235"/>
            <a:chExt cx="3667125" cy="786765"/>
          </a:xfrm>
        </p:grpSpPr>
        <p:sp>
          <p:nvSpPr>
            <p:cNvPr id="22" name="Rectangle 22"/>
            <p:cNvSpPr/>
            <p:nvPr/>
          </p:nvSpPr>
          <p:spPr>
            <a:xfrm>
              <a:off x="571500" y="5715000"/>
              <a:ext cx="3667125" cy="762000"/>
            </a:xfrm>
            <a:prstGeom prst="rect">
              <a:avLst/>
            </a:prstGeom>
            <a:solidFill>
              <a:schemeClr val="lt2"/>
            </a:solidFill>
            <a:ln>
              <a:noFill/>
            </a:ln>
          </p:spPr>
        </p:sp>
        <p:sp>
          <p:nvSpPr>
            <p:cNvPr id="23" name="Line 23"/>
            <p:cNvSpPr/>
            <p:nvPr/>
          </p:nvSpPr>
          <p:spPr>
            <a:xfrm>
              <a:off x="571500" y="5715000"/>
              <a:ext cx="9525" cy="762000"/>
            </a:xfrm>
            <a:custGeom>
              <a:avLst/>
              <a:gdLst/>
              <a:ahLst/>
              <a:cxnLst/>
              <a:rect l="l" t="t" r="r" b="b"/>
              <a:pathLst>
                <a:path w="9525" h="762000">
                  <a:moveTo>
                    <a:pt x="0" y="0"/>
                  </a:moveTo>
                  <a:lnTo>
                    <a:pt x="0" y="762000"/>
                  </a:lnTo>
                </a:path>
              </a:pathLst>
            </a:custGeom>
            <a:noFill/>
            <a:ln w="19050">
              <a:solidFill>
                <a:schemeClr val="accent2"/>
              </a:solidFill>
            </a:ln>
          </p:spPr>
        </p:sp>
        <p:sp>
          <p:nvSpPr>
            <p:cNvPr id="24" name="TextBox 24"/>
            <p:cNvSpPr txBox="1"/>
            <p:nvPr/>
          </p:nvSpPr>
          <p:spPr>
            <a:xfrm>
              <a:off x="748284" y="5690235"/>
              <a:ext cx="1358158" cy="528066"/>
            </a:xfrm>
            <a:prstGeom prst="rect">
              <a:avLst/>
            </a:prstGeom>
            <a:noFill/>
            <a:ln>
              <a:noFill/>
            </a:ln>
          </p:spPr>
          <p:txBody>
            <a:bodyPr wrap="none" lIns="0" tIns="0" rIns="0" bIns="0" anchor="t" anchorCtr="0">
              <a:spAutoFit/>
            </a:bodyPr>
            <a:lstStyle/>
            <a:p>
              <a:pPr algn="l"/>
              <a:r>
                <a:rPr lang="zh-CN" sz="2700" b="1" dirty="0">
                  <a:solidFill>
                    <a:schemeClr val="dk1"/>
                  </a:solidFill>
                  <a:latin typeface="Georgia"/>
                  <a:ea typeface="Georgia"/>
                  <a:cs typeface="Georgia"/>
                </a:rPr>
                <a:t>16,000</a:t>
              </a:r>
            </a:p>
          </p:txBody>
        </p:sp>
        <p:sp>
          <p:nvSpPr>
            <p:cNvPr id="25" name="TextBox 25"/>
            <p:cNvSpPr txBox="1"/>
            <p:nvPr/>
          </p:nvSpPr>
          <p:spPr>
            <a:xfrm>
              <a:off x="757047" y="6219349"/>
              <a:ext cx="1876682" cy="190690"/>
            </a:xfrm>
            <a:prstGeom prst="rect">
              <a:avLst/>
            </a:prstGeom>
            <a:noFill/>
            <a:ln>
              <a:noFill/>
            </a:ln>
          </p:spPr>
          <p:txBody>
            <a:bodyPr wrap="none" lIns="0" tIns="0" rIns="0" bIns="0" anchor="t" anchorCtr="0">
              <a:spAutoFit/>
            </a:bodyPr>
            <a:lstStyle/>
            <a:p>
              <a:pPr algn="l"/>
              <a:r>
                <a:rPr lang="zh-CN" sz="980" dirty="0">
                  <a:solidFill>
                    <a:schemeClr val="dk2"/>
                  </a:solidFill>
                  <a:latin typeface="Microsoft YaHei"/>
                  <a:ea typeface="Microsoft YaHei"/>
                  <a:cs typeface="Microsoft YaHei"/>
                </a:rPr>
                <a:t>观众容量 · 椭圆形态呼应古罗马</a:t>
              </a:r>
            </a:p>
          </p:txBody>
        </p:sp>
        <p:sp>
          <p:nvSpPr>
            <p:cNvPr id="26" name="TextBox 26"/>
            <p:cNvSpPr txBox="1"/>
            <p:nvPr/>
          </p:nvSpPr>
          <p:spPr>
            <a:xfrm>
              <a:off x="2661666" y="5868352"/>
              <a:ext cx="152019" cy="205359"/>
            </a:xfrm>
            <a:prstGeom prst="rect">
              <a:avLst/>
            </a:prstGeom>
            <a:noFill/>
            <a:ln>
              <a:noFill/>
            </a:ln>
          </p:spPr>
          <p:txBody>
            <a:bodyPr wrap="none" lIns="0" tIns="0" rIns="0" bIns="0" anchor="t" anchorCtr="0">
              <a:spAutoFit/>
            </a:bodyPr>
            <a:lstStyle/>
            <a:p>
              <a:pPr algn="l"/>
              <a:r>
                <a:rPr lang="zh-CN" sz="1050" dirty="0">
                  <a:solidFill>
                    <a:schemeClr val="accent5"/>
                  </a:solidFill>
                  <a:latin typeface="Microsoft YaHei"/>
                  <a:ea typeface="Microsoft YaHei"/>
                  <a:cs typeface="Microsoft YaHei"/>
                </a:rPr>
                <a:t>座</a:t>
              </a:r>
            </a:p>
          </p:txBody>
        </p:sp>
      </p:grpSp>
      <p:grpSp>
        <p:nvGrpSpPr>
          <p:cNvPr id="32" name="Group 32"/>
          <p:cNvGrpSpPr/>
          <p:nvPr/>
        </p:nvGrpSpPr>
        <p:grpSpPr>
          <a:xfrm>
            <a:off x="4429125" y="5715000"/>
            <a:ext cx="3667125" cy="762000"/>
            <a:chOff x="4429125" y="5715000"/>
            <a:chExt cx="3667125" cy="762000"/>
          </a:xfrm>
        </p:grpSpPr>
        <p:sp>
          <p:nvSpPr>
            <p:cNvPr id="28" name="Rectangle 28"/>
            <p:cNvSpPr/>
            <p:nvPr/>
          </p:nvSpPr>
          <p:spPr>
            <a:xfrm>
              <a:off x="4429125" y="5715000"/>
              <a:ext cx="3667125" cy="762000"/>
            </a:xfrm>
            <a:prstGeom prst="rect">
              <a:avLst/>
            </a:prstGeom>
            <a:solidFill>
              <a:schemeClr val="lt2"/>
            </a:solidFill>
            <a:ln>
              <a:noFill/>
            </a:ln>
          </p:spPr>
        </p:sp>
        <p:sp>
          <p:nvSpPr>
            <p:cNvPr id="29" name="Line 29"/>
            <p:cNvSpPr/>
            <p:nvPr/>
          </p:nvSpPr>
          <p:spPr>
            <a:xfrm>
              <a:off x="4429125" y="5715000"/>
              <a:ext cx="9525" cy="762000"/>
            </a:xfrm>
            <a:custGeom>
              <a:avLst/>
              <a:gdLst/>
              <a:ahLst/>
              <a:cxnLst/>
              <a:rect l="l" t="t" r="r" b="b"/>
              <a:pathLst>
                <a:path w="9525" h="762000">
                  <a:moveTo>
                    <a:pt x="0" y="0"/>
                  </a:moveTo>
                  <a:lnTo>
                    <a:pt x="0" y="762000"/>
                  </a:lnTo>
                </a:path>
              </a:pathLst>
            </a:custGeom>
            <a:noFill/>
            <a:ln w="19050">
              <a:solidFill>
                <a:schemeClr val="accent2"/>
              </a:solidFill>
            </a:ln>
          </p:spPr>
        </p:sp>
        <p:sp>
          <p:nvSpPr>
            <p:cNvPr id="30" name="TextBox 30"/>
            <p:cNvSpPr txBox="1"/>
            <p:nvPr/>
          </p:nvSpPr>
          <p:spPr>
            <a:xfrm>
              <a:off x="4612767" y="5835968"/>
              <a:ext cx="2165825" cy="264033"/>
            </a:xfrm>
            <a:prstGeom prst="rect">
              <a:avLst/>
            </a:prstGeom>
            <a:noFill/>
            <a:ln>
              <a:noFill/>
            </a:ln>
          </p:spPr>
          <p:txBody>
            <a:bodyPr wrap="none" lIns="0" tIns="0" rIns="0" bIns="0" anchor="t" anchorCtr="0">
              <a:spAutoFit/>
            </a:bodyPr>
            <a:lstStyle/>
            <a:p>
              <a:pPr algn="l"/>
              <a:r>
                <a:rPr lang="zh-CN" sz="1350" b="1" dirty="0">
                  <a:solidFill>
                    <a:schemeClr val="dk1"/>
                  </a:solidFill>
                  <a:latin typeface="+mj-lt"/>
                  <a:ea typeface="+mj-ea"/>
                  <a:cs typeface="+mj-cs"/>
                </a:rPr>
                <a:t>三道金属环带 + 玻璃腰线</a:t>
              </a:r>
            </a:p>
          </p:txBody>
        </p:sp>
        <p:sp>
          <p:nvSpPr>
            <p:cNvPr id="31" name="TextBox 31"/>
            <p:cNvSpPr txBox="1"/>
            <p:nvPr/>
          </p:nvSpPr>
          <p:spPr>
            <a:xfrm>
              <a:off x="4614672" y="6219349"/>
              <a:ext cx="1975378" cy="190690"/>
            </a:xfrm>
            <a:prstGeom prst="rect">
              <a:avLst/>
            </a:prstGeom>
            <a:noFill/>
            <a:ln>
              <a:noFill/>
            </a:ln>
          </p:spPr>
          <p:txBody>
            <a:bodyPr wrap="none" lIns="0" tIns="0" rIns="0" bIns="0" anchor="t" anchorCtr="0">
              <a:spAutoFit/>
            </a:bodyPr>
            <a:lstStyle/>
            <a:p>
              <a:pPr algn="l"/>
              <a:r>
                <a:rPr lang="zh-CN" sz="980" dirty="0">
                  <a:solidFill>
                    <a:schemeClr val="dk2"/>
                  </a:solidFill>
                  <a:latin typeface="Microsoft YaHei"/>
                  <a:ea typeface="Microsoft YaHei"/>
                  <a:cs typeface="Microsoft YaHei"/>
                </a:rPr>
                <a:t>LED 灯带 — 城市尺度的动态屏幕</a:t>
              </a:r>
            </a:p>
          </p:txBody>
        </p:sp>
      </p:grpSp>
      <p:grpSp>
        <p:nvGrpSpPr>
          <p:cNvPr id="36" name="Group 36"/>
          <p:cNvGrpSpPr/>
          <p:nvPr/>
        </p:nvGrpSpPr>
        <p:grpSpPr>
          <a:xfrm>
            <a:off x="8286750" y="5715000"/>
            <a:ext cx="3333750" cy="762000"/>
            <a:chOff x="8286750" y="5715000"/>
            <a:chExt cx="3333750" cy="762000"/>
          </a:xfrm>
        </p:grpSpPr>
        <p:sp>
          <p:nvSpPr>
            <p:cNvPr id="33" name="Rectangle 33"/>
            <p:cNvSpPr/>
            <p:nvPr/>
          </p:nvSpPr>
          <p:spPr>
            <a:xfrm>
              <a:off x="8286750" y="5715000"/>
              <a:ext cx="3333750" cy="762000"/>
            </a:xfrm>
            <a:prstGeom prst="rect">
              <a:avLst/>
            </a:prstGeom>
            <a:solidFill>
              <a:schemeClr val="accent1"/>
            </a:solidFill>
            <a:ln>
              <a:noFill/>
            </a:ln>
          </p:spPr>
        </p:sp>
        <p:sp>
          <p:nvSpPr>
            <p:cNvPr id="34" name="TextBox 34"/>
            <p:cNvSpPr txBox="1"/>
            <p:nvPr/>
          </p:nvSpPr>
          <p:spPr>
            <a:xfrm>
              <a:off x="8470773" y="5844064"/>
              <a:ext cx="1651559" cy="249364"/>
            </a:xfrm>
            <a:prstGeom prst="rect">
              <a:avLst/>
            </a:prstGeom>
            <a:noFill/>
            <a:ln>
              <a:noFill/>
            </a:ln>
          </p:spPr>
          <p:txBody>
            <a:bodyPr wrap="none" lIns="0" tIns="0" rIns="0" bIns="0" anchor="t" anchorCtr="0">
              <a:spAutoFit/>
            </a:bodyPr>
            <a:lstStyle/>
            <a:p>
              <a:pPr algn="l"/>
              <a:r>
                <a:rPr lang="zh-CN" sz="1280" i="1" dirty="0">
                  <a:solidFill>
                    <a:schemeClr val="accent6"/>
                  </a:solidFill>
                  <a:latin typeface="Georgia"/>
                  <a:ea typeface="KaiTi"/>
                  <a:cs typeface="Georgia"/>
                </a:rPr>
                <a:t>以极致的克制与精确</a:t>
              </a:r>
            </a:p>
          </p:txBody>
        </p:sp>
        <p:sp>
          <p:nvSpPr>
            <p:cNvPr id="35" name="TextBox 35"/>
            <p:cNvSpPr txBox="1"/>
            <p:nvPr/>
          </p:nvSpPr>
          <p:spPr>
            <a:xfrm>
              <a:off x="8472297" y="6181249"/>
              <a:ext cx="2384603" cy="190690"/>
            </a:xfrm>
            <a:prstGeom prst="rect">
              <a:avLst/>
            </a:prstGeom>
            <a:noFill/>
            <a:ln>
              <a:noFill/>
            </a:ln>
          </p:spPr>
          <p:txBody>
            <a:bodyPr wrap="none" lIns="0" tIns="0" rIns="0" bIns="0" anchor="t" anchorCtr="0">
              <a:spAutoFit/>
            </a:bodyPr>
            <a:lstStyle/>
            <a:p>
              <a:pPr algn="l"/>
              <a:r>
                <a:rPr lang="zh-CN" sz="980" dirty="0">
                  <a:solidFill>
                    <a:srgbClr val="D4CFC4"/>
                  </a:solidFill>
                  <a:latin typeface="Microsoft YaHei"/>
                  <a:ea typeface="Microsoft YaHei"/>
                  <a:cs typeface="Microsoft YaHei"/>
                </a:rPr>
                <a:t>讲述建筑与历史、与城市公共生活的关系</a:t>
              </a:r>
            </a:p>
          </p:txBody>
        </p:sp>
      </p:grpSp>
      <p:grpSp>
        <p:nvGrpSpPr>
          <p:cNvPr id="40" name="Group 40"/>
          <p:cNvGrpSpPr/>
          <p:nvPr/>
        </p:nvGrpSpPr>
        <p:grpSpPr>
          <a:xfrm>
            <a:off x="566738" y="6667500"/>
            <a:ext cx="11058524" cy="215741"/>
            <a:chOff x="566738" y="6667500"/>
            <a:chExt cx="11058524" cy="215741"/>
          </a:xfrm>
        </p:grpSpPr>
        <p:sp>
          <p:nvSpPr>
            <p:cNvPr id="37" name="Line 37"/>
            <p:cNvSpPr/>
            <p:nvPr/>
          </p:nvSpPr>
          <p:spPr>
            <a:xfrm>
              <a:off x="571500" y="6667500"/>
              <a:ext cx="11049000" cy="9525"/>
            </a:xfrm>
            <a:custGeom>
              <a:avLst/>
              <a:gdLst/>
              <a:ahLst/>
              <a:cxnLst/>
              <a:rect l="l" t="t" r="r" b="b"/>
              <a:pathLst>
                <a:path w="11049000" h="9525">
                  <a:moveTo>
                    <a:pt x="0" y="0"/>
                  </a:moveTo>
                  <a:lnTo>
                    <a:pt x="11049000" y="0"/>
                  </a:lnTo>
                </a:path>
              </a:pathLst>
            </a:custGeom>
            <a:noFill/>
            <a:ln w="9525">
              <a:solidFill>
                <a:schemeClr val="accent4"/>
              </a:solidFill>
            </a:ln>
          </p:spPr>
        </p:sp>
        <p:sp>
          <p:nvSpPr>
            <p:cNvPr id="38" name="TextBox 38"/>
            <p:cNvSpPr txBox="1"/>
            <p:nvPr/>
          </p:nvSpPr>
          <p:spPr>
            <a:xfrm>
              <a:off x="566738" y="6721316"/>
              <a:ext cx="1157564" cy="161925"/>
            </a:xfrm>
            <a:prstGeom prst="rect">
              <a:avLst/>
            </a:prstGeom>
            <a:noFill/>
            <a:ln>
              <a:noFill/>
            </a:ln>
          </p:spPr>
          <p:txBody>
            <a:bodyPr wrap="none" lIns="0" tIns="0" rIns="0" bIns="0" anchor="t" anchorCtr="0">
              <a:spAutoFit/>
            </a:bodyPr>
            <a:lstStyle/>
            <a:p>
              <a:pPr algn="l"/>
              <a:r>
                <a:rPr lang="zh-CN" sz="820" dirty="0">
                  <a:solidFill>
                    <a:schemeClr val="accent5"/>
                  </a:solidFill>
                  <a:latin typeface="Microsoft YaHei"/>
                  <a:ea typeface="Microsoft YaHei"/>
                  <a:cs typeface="Microsoft YaHei"/>
                </a:rPr>
                <a:t>02 米兰圣朱利亚冰球馆</a:t>
              </a:r>
            </a:p>
          </p:txBody>
        </p:sp>
        <p:sp>
          <p:nvSpPr>
            <p:cNvPr id="39" name="TextBox 39"/>
            <p:cNvSpPr txBox="1"/>
            <p:nvPr/>
          </p:nvSpPr>
          <p:spPr>
            <a:xfrm>
              <a:off x="11225004" y="6721316"/>
              <a:ext cx="400258" cy="161925"/>
            </a:xfrm>
            <a:prstGeom prst="rect">
              <a:avLst/>
            </a:prstGeom>
            <a:noFill/>
            <a:ln>
              <a:noFill/>
            </a:ln>
          </p:spPr>
          <p:txBody>
            <a:bodyPr wrap="none" lIns="0" tIns="0" rIns="0" bIns="0" anchor="t" anchorCtr="0">
              <a:spAutoFit/>
            </a:bodyPr>
            <a:lstStyle/>
            <a:p>
              <a:pPr algn="r"/>
              <a:r>
                <a:rPr lang="zh-CN" sz="820" dirty="0">
                  <a:solidFill>
                    <a:schemeClr val="accent5"/>
                  </a:solidFill>
                  <a:latin typeface="Georgia"/>
                  <a:ea typeface="Georgia"/>
                  <a:cs typeface="Georgia"/>
                </a:rPr>
                <a:t>04 / 11</a:t>
              </a:r>
            </a:p>
          </p:txBody>
        </p:sp>
      </p:grpSp>
    </p:spTree>
  </p:cSld>
  <p:clrMapOvr>
    <a:masterClrMapping/>
  </p:clrMapOvr>
  <p:transition xmlns:p14="http://schemas.microsoft.com/office/powerpoint/2010/mai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2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600"/>
                                        <p:tgtEl>
                                          <p:spTgt spid="12"/>
                                        </p:tgtEl>
                                      </p:cBhvr>
                                    </p:animEffect>
                                  </p:childTnLst>
                                </p:cTn>
                              </p:par>
                            </p:childTnLst>
                          </p:cTn>
                        </p:par>
                        <p:par>
                          <p:cTn id="8" fill="hold">
                            <p:stCondLst>
                              <p:cond delay="800"/>
                            </p:stCondLst>
                            <p:childTnLst>
                              <p:par>
                                <p:cTn xmlns:p="http://schemas.openxmlformats.org/presentationml/2006/main" id="9" presetID="10" presetClass="entr" presetSubtype="0" fill="hold" grpId="0" nodeType="afterEffect">
                                  <p:stCondLst>
                                    <p:cond delay="30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600"/>
                            </p:stCondLst>
                            <p:childTnLst>
                              <p:par>
                                <p:cTn xmlns:p="http://schemas.openxmlformats.org/presentationml/2006/main" id="13" presetID="10" presetClass="entr" presetSubtype="0" fill="hold" grpId="0" nodeType="afterEffect">
                                  <p:stCondLst>
                                    <p:cond delay="15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600"/>
                                        <p:tgtEl>
                                          <p:spTgt spid="21"/>
                                        </p:tgtEl>
                                      </p:cBhvr>
                                    </p:animEffect>
                                  </p:childTnLst>
                                </p:cTn>
                              </p:par>
                            </p:childTnLst>
                          </p:cTn>
                        </p:par>
                        <p:par>
                          <p:cTn id="16" fill="hold">
                            <p:stCondLst>
                              <p:cond delay="2350"/>
                            </p:stCondLst>
                            <p:childTnLst>
                              <p:par>
                                <p:cTn xmlns:p="http://schemas.openxmlformats.org/presentationml/2006/main" id="17" presetID="10" presetClass="entr" presetSubtype="0" fill="hold" grpId="0" nodeType="afterEffect">
                                  <p:stCondLst>
                                    <p:cond delay="25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450"/>
                                        <p:tgtEl>
                                          <p:spTgt spid="27"/>
                                        </p:tgtEl>
                                      </p:cBhvr>
                                    </p:animEffect>
                                  </p:childTnLst>
                                </p:cTn>
                              </p:par>
                            </p:childTnLst>
                          </p:cTn>
                        </p:par>
                        <p:par>
                          <p:cTn id="20" fill="hold">
                            <p:stCondLst>
                              <p:cond delay="3050"/>
                            </p:stCondLst>
                            <p:childTnLst>
                              <p:par>
                                <p:cTn xmlns:p="http://schemas.openxmlformats.org/presentationml/2006/main" id="21" presetID="10" presetClass="entr" presetSubtype="0" fill="hold" grpId="0" nodeType="afterEffect">
                                  <p:stCondLst>
                                    <p:cond delay="12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450"/>
                                        <p:tgtEl>
                                          <p:spTgt spid="32"/>
                                        </p:tgtEl>
                                      </p:cBhvr>
                                    </p:animEffect>
                                  </p:childTnLst>
                                </p:cTn>
                              </p:par>
                            </p:childTnLst>
                          </p:cTn>
                        </p:par>
                        <p:par>
                          <p:cTn id="24" fill="hold">
                            <p:stCondLst>
                              <p:cond delay="3620"/>
                            </p:stCondLst>
                            <p:childTnLst>
                              <p:par>
                                <p:cTn xmlns:p="http://schemas.openxmlformats.org/presentationml/2006/main" id="25" presetID="22" presetClass="entr" presetSubtype="4" fill="hold" grpId="0" nodeType="afterEffect">
                                  <p:stCondLst>
                                    <p:cond delay="200"/>
                                  </p:stCondLst>
                                  <p:childTnLst>
                                    <p:set>
                                      <p:cBhvr>
                                        <p:cTn id="26" dur="1" fill="hold">
                                          <p:stCondLst>
                                            <p:cond delay="0"/>
                                          </p:stCondLst>
                                        </p:cTn>
                                        <p:tgtEl>
                                          <p:spTgt spid="36"/>
                                        </p:tgtEl>
                                        <p:attrNameLst>
                                          <p:attrName>style.visibility</p:attrName>
                                        </p:attrNameLst>
                                      </p:cBhvr>
                                      <p:to>
                                        <p:strVal val="visible"/>
                                      </p:to>
                                    </p:set>
                                    <p:animEffect transition="in" filter="wipe(down)">
                                      <p:cBhvr>
                                        <p:cTn id="27" dur="6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0A0A"/>
        </a:solidFill>
        <a:effectLst/>
      </p:bgPr>
    </p:bg>
    <p:spTree>
      <p:nvGrpSpPr>
        <p:cNvPr id="1" name=""/>
        <p:cNvGrpSpPr/>
        <p:nvPr/>
      </p:nvGrpSpPr>
      <p:grpSpPr>
        <a:xfrm>
          <a:off x="0" y="0"/>
          <a:ext cx="0" cy="0"/>
          <a:chOff x="0" y="0"/>
          <a:chExt cx="0" cy="0"/>
        </a:xfrm>
      </p:grpSpPr>
      <p:grpSp>
        <p:nvGrpSpPr>
          <p:cNvPr id="3" name="Group 3"/>
          <p:cNvGrpSpPr/>
          <p:nvPr/>
        </p:nvGrpSpPr>
        <p:grpSpPr>
          <a:xfrm>
            <a:off x="0" y="0"/>
            <a:ext cx="6096000" cy="4762500"/>
            <a:chOff x="0" y="0"/>
            <a:chExt cx="6096000" cy="4762500"/>
          </a:xfrm>
        </p:grpSpPr>
        <p:pic>
          <p:nvPicPr>
            <p:cNvPr id="2" name="Image 2"/>
            <p:cNvPicPr>
              <a:picLocks noChangeAspect="1"/>
            </p:cNvPicPr>
            <p:nvPr/>
          </p:nvPicPr>
          <p:blipFill>
            <a:blip r:embed="rId2"/>
            <a:srcRect l="7334" t="0" r="7333" b="0"/>
            <a:stretch>
              <a:fillRect/>
            </a:stretch>
          </p:blipFill>
          <p:spPr>
            <a:xfrm>
              <a:off x="0" y="0"/>
              <a:ext cx="6096000" cy="4762500"/>
            </a:xfrm>
            <a:prstGeom prst="rect">
              <a:avLst/>
            </a:prstGeom>
          </p:spPr>
        </p:pic>
      </p:grpSp>
      <p:grpSp>
        <p:nvGrpSpPr>
          <p:cNvPr id="5" name="Group 5"/>
          <p:cNvGrpSpPr/>
          <p:nvPr/>
        </p:nvGrpSpPr>
        <p:grpSpPr>
          <a:xfrm>
            <a:off x="6134100" y="0"/>
            <a:ext cx="3048000" cy="4762500"/>
            <a:chOff x="6134100" y="0"/>
            <a:chExt cx="3048000" cy="4762500"/>
          </a:xfrm>
        </p:grpSpPr>
        <p:pic>
          <p:nvPicPr>
            <p:cNvPr id="4" name="Image 4"/>
            <p:cNvPicPr>
              <a:picLocks noChangeAspect="1"/>
            </p:cNvPicPr>
            <p:nvPr/>
          </p:nvPicPr>
          <p:blipFill>
            <a:blip r:embed="rId3"/>
            <a:srcRect l="28666" t="0" r="28667" b="0"/>
            <a:stretch>
              <a:fillRect/>
            </a:stretch>
          </p:blipFill>
          <p:spPr>
            <a:xfrm>
              <a:off x="6134100" y="0"/>
              <a:ext cx="3048000" cy="4762500"/>
            </a:xfrm>
            <a:prstGeom prst="rect">
              <a:avLst/>
            </a:prstGeom>
          </p:spPr>
        </p:pic>
      </p:grpSp>
      <p:grpSp>
        <p:nvGrpSpPr>
          <p:cNvPr id="7" name="Group 7"/>
          <p:cNvGrpSpPr/>
          <p:nvPr/>
        </p:nvGrpSpPr>
        <p:grpSpPr>
          <a:xfrm>
            <a:off x="9220200" y="0"/>
            <a:ext cx="2971800" cy="4762500"/>
            <a:chOff x="9220200" y="0"/>
            <a:chExt cx="2971800" cy="4762500"/>
          </a:xfrm>
        </p:grpSpPr>
        <p:pic>
          <p:nvPicPr>
            <p:cNvPr id="6" name="Image 6"/>
            <p:cNvPicPr>
              <a:picLocks noChangeAspect="1"/>
            </p:cNvPicPr>
            <p:nvPr/>
          </p:nvPicPr>
          <p:blipFill>
            <a:blip r:embed="rId4"/>
            <a:srcRect l="29200" t="0" r="29200" b="0"/>
            <a:stretch>
              <a:fillRect/>
            </a:stretch>
          </p:blipFill>
          <p:spPr>
            <a:xfrm>
              <a:off x="9220200" y="0"/>
              <a:ext cx="2971800" cy="4762500"/>
            </a:xfrm>
            <a:prstGeom prst="rect">
              <a:avLst/>
            </a:prstGeom>
          </p:spPr>
        </p:pic>
      </p:grpSp>
      <p:grpSp>
        <p:nvGrpSpPr>
          <p:cNvPr id="13" name="Group 13"/>
          <p:cNvGrpSpPr/>
          <p:nvPr/>
        </p:nvGrpSpPr>
        <p:grpSpPr>
          <a:xfrm>
            <a:off x="0" y="3619500"/>
            <a:ext cx="12192000" cy="3238500"/>
            <a:chOff x="0" y="3619500"/>
            <a:chExt cx="12192000" cy="3238500"/>
          </a:xfrm>
        </p:grpSpPr>
        <p:sp>
          <p:nvSpPr>
            <p:cNvPr id="8" name="Rectangle 8"/>
            <p:cNvSpPr/>
            <p:nvPr/>
          </p:nvSpPr>
          <p:spPr>
            <a:xfrm>
              <a:off x="0" y="3619500"/>
              <a:ext cx="12192000" cy="3238500"/>
            </a:xfrm>
            <a:prstGeom prst="rect">
              <a:avLst/>
            </a:prstGeom>
            <a:gradFill>
              <a:gsLst>
                <a:gs pos="0">
                  <a:srgbClr val="0A0A0A">
                    <a:alpha val="0"/>
                  </a:srgbClr>
                </a:gs>
                <a:gs pos="35000">
                  <a:srgbClr val="0A0A0A">
                    <a:alpha val="78000"/>
                  </a:srgbClr>
                </a:gs>
                <a:gs pos="100000">
                  <a:srgbClr val="0A0A0A">
                    <a:alpha val="78000"/>
                  </a:srgbClr>
                </a:gs>
              </a:gsLst>
              <a:lin ang="5400000" scaled="1"/>
            </a:gradFill>
            <a:ln>
              <a:noFill/>
            </a:ln>
          </p:spPr>
        </p:sp>
        <p:sp>
          <p:nvSpPr>
            <p:cNvPr id="9" name="TextBox 9"/>
            <p:cNvSpPr txBox="1"/>
            <p:nvPr/>
          </p:nvSpPr>
          <p:spPr>
            <a:xfrm>
              <a:off x="566166" y="4172902"/>
              <a:ext cx="2789301" cy="205359"/>
            </a:xfrm>
            <a:prstGeom prst="rect">
              <a:avLst/>
            </a:prstGeom>
            <a:noFill/>
            <a:ln>
              <a:noFill/>
            </a:ln>
          </p:spPr>
          <p:txBody>
            <a:bodyPr wrap="none" lIns="0" tIns="0" rIns="0" bIns="0" anchor="t" anchorCtr="0">
              <a:spAutoFit/>
            </a:bodyPr>
            <a:lstStyle/>
            <a:p>
              <a:pPr algn="l"/>
              <a:r>
                <a:rPr lang="zh-CN" sz="1050" spc="225" dirty="0">
                  <a:solidFill>
                    <a:schemeClr val="accent6"/>
                  </a:solidFill>
                  <a:latin typeface="Georgia"/>
                  <a:ea typeface="Georgia"/>
                  <a:cs typeface="Georgia"/>
                </a:rPr>
                <a:t>03 · POSTHUMOUS WORK</a:t>
              </a:r>
            </a:p>
          </p:txBody>
        </p:sp>
        <p:sp>
          <p:nvSpPr>
            <p:cNvPr id="10" name="Line 10"/>
            <p:cNvSpPr/>
            <p:nvPr/>
          </p:nvSpPr>
          <p:spPr>
            <a:xfrm>
              <a:off x="571500" y="4438650"/>
              <a:ext cx="952500" cy="9525"/>
            </a:xfrm>
            <a:custGeom>
              <a:avLst/>
              <a:gdLst/>
              <a:ahLst/>
              <a:cxnLst/>
              <a:rect l="l" t="t" r="r" b="b"/>
              <a:pathLst>
                <a:path w="952500" h="9525">
                  <a:moveTo>
                    <a:pt x="0" y="0"/>
                  </a:moveTo>
                  <a:lnTo>
                    <a:pt x="952500" y="0"/>
                  </a:lnTo>
                </a:path>
              </a:pathLst>
            </a:custGeom>
            <a:noFill/>
            <a:ln w="19050">
              <a:solidFill>
                <a:schemeClr val="accent2"/>
              </a:solidFill>
            </a:ln>
          </p:spPr>
        </p:sp>
        <p:sp>
          <p:nvSpPr>
            <p:cNvPr id="11" name="TextBox 11"/>
            <p:cNvSpPr txBox="1"/>
            <p:nvPr/>
          </p:nvSpPr>
          <p:spPr>
            <a:xfrm>
              <a:off x="552450" y="4600575"/>
              <a:ext cx="5798820" cy="876300"/>
            </a:xfrm>
            <a:prstGeom prst="rect">
              <a:avLst/>
            </a:prstGeom>
            <a:noFill/>
            <a:ln>
              <a:noFill/>
            </a:ln>
          </p:spPr>
          <p:txBody>
            <a:bodyPr wrap="none" lIns="0" tIns="0" rIns="0" bIns="0" anchor="t" anchorCtr="0">
              <a:spAutoFit/>
            </a:bodyPr>
            <a:lstStyle/>
            <a:p>
              <a:pPr algn="l"/>
              <a:r>
                <a:rPr lang="zh-CN" sz="4500" b="1" dirty="0">
                  <a:solidFill>
                    <a:srgbClr val="F5F2EC"/>
                  </a:solidFill>
                  <a:latin typeface="+mj-lt"/>
                  <a:ea typeface="+mj-ea"/>
                  <a:cs typeface="+mj-cs"/>
                </a:rPr>
                <a:t>跨越江河的流动态势</a:t>
              </a:r>
            </a:p>
          </p:txBody>
        </p:sp>
        <p:sp>
          <p:nvSpPr>
            <p:cNvPr id="12" name="TextBox 12"/>
            <p:cNvSpPr txBox="1"/>
            <p:nvPr/>
          </p:nvSpPr>
          <p:spPr>
            <a:xfrm>
              <a:off x="561594" y="5294948"/>
              <a:ext cx="9145219" cy="381381"/>
            </a:xfrm>
            <a:prstGeom prst="rect">
              <a:avLst/>
            </a:prstGeom>
            <a:noFill/>
            <a:ln>
              <a:noFill/>
            </a:ln>
          </p:spPr>
          <p:txBody>
            <a:bodyPr wrap="none" lIns="0" tIns="0" rIns="0" bIns="0" anchor="t" anchorCtr="0">
              <a:spAutoFit/>
            </a:bodyPr>
            <a:lstStyle/>
            <a:p>
              <a:pPr algn="l"/>
              <a:r>
                <a:rPr lang="zh-CN" sz="1950" i="1" dirty="0">
                  <a:solidFill>
                    <a:schemeClr val="accent6"/>
                  </a:solidFill>
                  <a:latin typeface="Georgia"/>
                  <a:ea typeface="KaiTi"/>
                  <a:cs typeface="Georgia"/>
                </a:rPr>
                <a:t>扎哈·哈迪德 · 1950 — 2016 · 1985 至今唯一首位获普利兹克奖女性建筑师</a:t>
              </a:r>
            </a:p>
          </p:txBody>
        </p:sp>
      </p:grpSp>
      <p:grpSp>
        <p:nvGrpSpPr>
          <p:cNvPr id="23" name="Group 23"/>
          <p:cNvGrpSpPr/>
          <p:nvPr/>
        </p:nvGrpSpPr>
        <p:grpSpPr>
          <a:xfrm>
            <a:off x="571500" y="5779770"/>
            <a:ext cx="9559282" cy="592169"/>
            <a:chOff x="571500" y="5779770"/>
            <a:chExt cx="9559282" cy="592169"/>
          </a:xfrm>
        </p:grpSpPr>
        <p:sp>
          <p:nvSpPr>
            <p:cNvPr id="14" name="Line 14"/>
            <p:cNvSpPr/>
            <p:nvPr/>
          </p:nvSpPr>
          <p:spPr>
            <a:xfrm>
              <a:off x="571500" y="5791200"/>
              <a:ext cx="9525" cy="571500"/>
            </a:xfrm>
            <a:custGeom>
              <a:avLst/>
              <a:gdLst/>
              <a:ahLst/>
              <a:cxnLst/>
              <a:rect l="l" t="t" r="r" b="b"/>
              <a:pathLst>
                <a:path w="9525" h="571500">
                  <a:moveTo>
                    <a:pt x="0" y="0"/>
                  </a:moveTo>
                  <a:lnTo>
                    <a:pt x="0" y="571500"/>
                  </a:lnTo>
                </a:path>
              </a:pathLst>
            </a:custGeom>
            <a:noFill/>
            <a:ln w="19050">
              <a:solidFill>
                <a:schemeClr val="accent2"/>
              </a:solidFill>
            </a:ln>
          </p:spPr>
        </p:sp>
        <p:sp>
          <p:nvSpPr>
            <p:cNvPr id="15" name="TextBox 15"/>
            <p:cNvSpPr txBox="1"/>
            <p:nvPr/>
          </p:nvSpPr>
          <p:spPr>
            <a:xfrm>
              <a:off x="749808" y="5779770"/>
              <a:ext cx="1064727" cy="469392"/>
            </a:xfrm>
            <a:prstGeom prst="rect">
              <a:avLst/>
            </a:prstGeom>
            <a:noFill/>
            <a:ln>
              <a:noFill/>
            </a:ln>
          </p:spPr>
          <p:txBody>
            <a:bodyPr wrap="none" lIns="0" tIns="0" rIns="0" bIns="0" anchor="t" anchorCtr="0">
              <a:spAutoFit/>
            </a:bodyPr>
            <a:lstStyle/>
            <a:p>
              <a:pPr algn="l"/>
              <a:r>
                <a:rPr lang="zh-CN" sz="2400" b="1" dirty="0">
                  <a:solidFill>
                    <a:srgbClr val="F5F2EC"/>
                  </a:solidFill>
                  <a:latin typeface="Georgia"/>
                  <a:ea typeface="SimSun"/>
                  <a:cs typeface="Georgia"/>
                </a:rPr>
                <a:t>920 米</a:t>
              </a:r>
            </a:p>
          </p:txBody>
        </p:sp>
        <p:sp>
          <p:nvSpPr>
            <p:cNvPr id="16" name="TextBox 16"/>
            <p:cNvSpPr txBox="1"/>
            <p:nvPr/>
          </p:nvSpPr>
          <p:spPr>
            <a:xfrm>
              <a:off x="757047" y="6181249"/>
              <a:ext cx="2404392" cy="190690"/>
            </a:xfrm>
            <a:prstGeom prst="rect">
              <a:avLst/>
            </a:prstGeom>
            <a:noFill/>
            <a:ln>
              <a:noFill/>
            </a:ln>
          </p:spPr>
          <p:txBody>
            <a:bodyPr wrap="none" lIns="0" tIns="0" rIns="0" bIns="0" anchor="t" anchorCtr="0">
              <a:spAutoFit/>
            </a:bodyPr>
            <a:lstStyle/>
            <a:p>
              <a:pPr algn="l"/>
              <a:r>
                <a:rPr lang="zh-CN" sz="980" dirty="0">
                  <a:solidFill>
                    <a:srgbClr val="D4CFC4"/>
                  </a:solidFill>
                  <a:latin typeface="Microsoft YaHei"/>
                  <a:ea typeface="Microsoft YaHei"/>
                  <a:cs typeface="Microsoft YaHei"/>
                </a:rPr>
                <a:t>全球同类型最长跨度 · 单塔不对称斜拉桥</a:t>
              </a:r>
            </a:p>
          </p:txBody>
        </p:sp>
        <p:sp>
          <p:nvSpPr>
            <p:cNvPr id="17" name="Line 17"/>
            <p:cNvSpPr/>
            <p:nvPr/>
          </p:nvSpPr>
          <p:spPr>
            <a:xfrm>
              <a:off x="4095750" y="5791200"/>
              <a:ext cx="9525" cy="571500"/>
            </a:xfrm>
            <a:custGeom>
              <a:avLst/>
              <a:gdLst/>
              <a:ahLst/>
              <a:cxnLst/>
              <a:rect l="l" t="t" r="r" b="b"/>
              <a:pathLst>
                <a:path w="9525" h="571500">
                  <a:moveTo>
                    <a:pt x="0" y="0"/>
                  </a:moveTo>
                  <a:lnTo>
                    <a:pt x="0" y="571500"/>
                  </a:lnTo>
                </a:path>
              </a:pathLst>
            </a:custGeom>
            <a:noFill/>
            <a:ln w="19050">
              <a:solidFill>
                <a:schemeClr val="accent2"/>
              </a:solidFill>
            </a:ln>
          </p:spPr>
        </p:sp>
        <p:sp>
          <p:nvSpPr>
            <p:cNvPr id="18" name="TextBox 18"/>
            <p:cNvSpPr txBox="1"/>
            <p:nvPr/>
          </p:nvSpPr>
          <p:spPr>
            <a:xfrm>
              <a:off x="4274058" y="5779770"/>
              <a:ext cx="884652" cy="469392"/>
            </a:xfrm>
            <a:prstGeom prst="rect">
              <a:avLst/>
            </a:prstGeom>
            <a:noFill/>
            <a:ln>
              <a:noFill/>
            </a:ln>
          </p:spPr>
          <p:txBody>
            <a:bodyPr wrap="none" lIns="0" tIns="0" rIns="0" bIns="0" anchor="t" anchorCtr="0">
              <a:spAutoFit/>
            </a:bodyPr>
            <a:lstStyle/>
            <a:p>
              <a:pPr algn="l"/>
              <a:r>
                <a:rPr lang="zh-CN" sz="2400" b="1" dirty="0">
                  <a:solidFill>
                    <a:srgbClr val="F5F2EC"/>
                  </a:solidFill>
                  <a:latin typeface="Georgia"/>
                  <a:ea typeface="Georgia"/>
                  <a:cs typeface="Georgia"/>
                </a:rPr>
                <a:t>100%</a:t>
              </a:r>
            </a:p>
          </p:txBody>
        </p:sp>
        <p:sp>
          <p:nvSpPr>
            <p:cNvPr id="19" name="TextBox 19"/>
            <p:cNvSpPr txBox="1"/>
            <p:nvPr/>
          </p:nvSpPr>
          <p:spPr>
            <a:xfrm>
              <a:off x="4281297" y="6181249"/>
              <a:ext cx="2668247" cy="190690"/>
            </a:xfrm>
            <a:prstGeom prst="rect">
              <a:avLst/>
            </a:prstGeom>
            <a:noFill/>
            <a:ln>
              <a:noFill/>
            </a:ln>
          </p:spPr>
          <p:txBody>
            <a:bodyPr wrap="none" lIns="0" tIns="0" rIns="0" bIns="0" anchor="t" anchorCtr="0">
              <a:spAutoFit/>
            </a:bodyPr>
            <a:lstStyle/>
            <a:p>
              <a:pPr algn="l"/>
              <a:r>
                <a:rPr lang="zh-CN" sz="980" dirty="0">
                  <a:solidFill>
                    <a:srgbClr val="D4CFC4"/>
                  </a:solidFill>
                  <a:latin typeface="Microsoft YaHei"/>
                  <a:ea typeface="Microsoft YaHei"/>
                  <a:cs typeface="Microsoft YaHei"/>
                </a:rPr>
                <a:t>还原扎哈生前理想化设计 · 历经多次方案攻坚</a:t>
              </a:r>
            </a:p>
          </p:txBody>
        </p:sp>
        <p:sp>
          <p:nvSpPr>
            <p:cNvPr id="20" name="Line 20"/>
            <p:cNvSpPr/>
            <p:nvPr/>
          </p:nvSpPr>
          <p:spPr>
            <a:xfrm>
              <a:off x="7620000" y="5791200"/>
              <a:ext cx="9525" cy="571500"/>
            </a:xfrm>
            <a:custGeom>
              <a:avLst/>
              <a:gdLst/>
              <a:ahLst/>
              <a:cxnLst/>
              <a:rect l="l" t="t" r="r" b="b"/>
              <a:pathLst>
                <a:path w="9525" h="571500">
                  <a:moveTo>
                    <a:pt x="0" y="0"/>
                  </a:moveTo>
                  <a:lnTo>
                    <a:pt x="0" y="571500"/>
                  </a:lnTo>
                </a:path>
              </a:pathLst>
            </a:custGeom>
            <a:noFill/>
            <a:ln w="19050">
              <a:solidFill>
                <a:schemeClr val="accent2"/>
              </a:solidFill>
            </a:ln>
          </p:spPr>
        </p:sp>
        <p:sp>
          <p:nvSpPr>
            <p:cNvPr id="21" name="TextBox 21"/>
            <p:cNvSpPr txBox="1"/>
            <p:nvPr/>
          </p:nvSpPr>
          <p:spPr>
            <a:xfrm>
              <a:off x="7802118" y="5860732"/>
              <a:ext cx="2164232" cy="322707"/>
            </a:xfrm>
            <a:prstGeom prst="rect">
              <a:avLst/>
            </a:prstGeom>
            <a:noFill/>
            <a:ln>
              <a:noFill/>
            </a:ln>
          </p:spPr>
          <p:txBody>
            <a:bodyPr wrap="none" lIns="0" tIns="0" rIns="0" bIns="0" anchor="t" anchorCtr="0">
              <a:spAutoFit/>
            </a:bodyPr>
            <a:lstStyle/>
            <a:p>
              <a:pPr algn="l"/>
              <a:r>
                <a:rPr lang="zh-CN" sz="1650" i="1" dirty="0">
                  <a:solidFill>
                    <a:schemeClr val="accent6"/>
                  </a:solidFill>
                  <a:latin typeface="KaiTi"/>
                  <a:ea typeface="KaiTi"/>
                  <a:cs typeface="KaiTi"/>
                </a:rPr>
                <a:t>永不设限 · 突破边界</a:t>
              </a:r>
            </a:p>
          </p:txBody>
        </p:sp>
        <p:sp>
          <p:nvSpPr>
            <p:cNvPr id="22" name="TextBox 22"/>
            <p:cNvSpPr txBox="1"/>
            <p:nvPr/>
          </p:nvSpPr>
          <p:spPr>
            <a:xfrm>
              <a:off x="7805547" y="6181249"/>
              <a:ext cx="2325235" cy="190690"/>
            </a:xfrm>
            <a:prstGeom prst="rect">
              <a:avLst/>
            </a:prstGeom>
            <a:noFill/>
            <a:ln>
              <a:noFill/>
            </a:ln>
          </p:spPr>
          <p:txBody>
            <a:bodyPr wrap="none" lIns="0" tIns="0" rIns="0" bIns="0" anchor="t" anchorCtr="0">
              <a:spAutoFit/>
            </a:bodyPr>
            <a:lstStyle/>
            <a:p>
              <a:pPr algn="l"/>
              <a:r>
                <a:rPr lang="zh-CN" sz="980" dirty="0">
                  <a:solidFill>
                    <a:srgbClr val="D4CFC4"/>
                  </a:solidFill>
                  <a:latin typeface="Microsoft YaHei"/>
                  <a:ea typeface="Microsoft YaHei"/>
                  <a:cs typeface="Microsoft YaHei"/>
                </a:rPr>
                <a:t>2026.5.12 通车 · 大师已逝 · 思想延续</a:t>
              </a:r>
            </a:p>
          </p:txBody>
        </p:sp>
      </p:grpSp>
      <p:grpSp>
        <p:nvGrpSpPr>
          <p:cNvPr id="26" name="Group 26"/>
          <p:cNvGrpSpPr/>
          <p:nvPr/>
        </p:nvGrpSpPr>
        <p:grpSpPr>
          <a:xfrm>
            <a:off x="566738" y="6654641"/>
            <a:ext cx="11058524" cy="161925"/>
            <a:chOff x="566738" y="6654641"/>
            <a:chExt cx="11058524" cy="161925"/>
          </a:xfrm>
        </p:grpSpPr>
        <p:sp>
          <p:nvSpPr>
            <p:cNvPr id="24" name="TextBox 24"/>
            <p:cNvSpPr txBox="1"/>
            <p:nvPr/>
          </p:nvSpPr>
          <p:spPr>
            <a:xfrm>
              <a:off x="566738" y="6654641"/>
              <a:ext cx="2507219" cy="161925"/>
            </a:xfrm>
            <a:prstGeom prst="rect">
              <a:avLst/>
            </a:prstGeom>
            <a:noFill/>
            <a:ln>
              <a:noFill/>
            </a:ln>
          </p:spPr>
          <p:txBody>
            <a:bodyPr wrap="none" lIns="0" tIns="0" rIns="0" bIns="0" anchor="t" anchorCtr="0">
              <a:spAutoFit/>
            </a:bodyPr>
            <a:lstStyle/>
            <a:p>
              <a:pPr algn="l"/>
              <a:r>
                <a:rPr lang="zh-CN" sz="820" dirty="0">
                  <a:solidFill>
                    <a:schemeClr val="accent5"/>
                  </a:solidFill>
                  <a:latin typeface="Microsoft YaHei"/>
                  <a:ea typeface="Microsoft YaHei"/>
                  <a:cs typeface="Microsoft YaHei"/>
                </a:rPr>
                <a:t>图源 · Zaha Hadid Architects / 摄影 Paddy Chao</a:t>
              </a:r>
            </a:p>
          </p:txBody>
        </p:sp>
        <p:sp>
          <p:nvSpPr>
            <p:cNvPr id="25" name="TextBox 25"/>
            <p:cNvSpPr txBox="1"/>
            <p:nvPr/>
          </p:nvSpPr>
          <p:spPr>
            <a:xfrm>
              <a:off x="11225004" y="6654641"/>
              <a:ext cx="400258" cy="161925"/>
            </a:xfrm>
            <a:prstGeom prst="rect">
              <a:avLst/>
            </a:prstGeom>
            <a:noFill/>
            <a:ln>
              <a:noFill/>
            </a:ln>
          </p:spPr>
          <p:txBody>
            <a:bodyPr wrap="none" lIns="0" tIns="0" rIns="0" bIns="0" anchor="t" anchorCtr="0">
              <a:spAutoFit/>
            </a:bodyPr>
            <a:lstStyle/>
            <a:p>
              <a:pPr algn="r"/>
              <a:r>
                <a:rPr lang="zh-CN" sz="820" dirty="0">
                  <a:solidFill>
                    <a:schemeClr val="accent5"/>
                  </a:solidFill>
                  <a:latin typeface="Georgia"/>
                  <a:ea typeface="Georgia"/>
                  <a:cs typeface="Georgia"/>
                </a:rPr>
                <a:t>05 / 11</a:t>
              </a:r>
            </a:p>
          </p:txBody>
        </p:sp>
      </p:grpSp>
    </p:spTree>
  </p:cSld>
  <p:clrMapOvr>
    <a:masterClrMapping/>
  </p:clrMapOvr>
  <p:transition xmlns:p14="http://schemas.microsoft.com/office/powerpoint/2010/main" p14:dur="6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2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p:tgtEl>
                                          <p:spTgt spid="3"/>
                                        </p:tgtEl>
                                      </p:cBhvr>
                                    </p:animEffect>
                                  </p:childTnLst>
                                </p:cTn>
                              </p:par>
                            </p:childTnLst>
                          </p:cTn>
                        </p:par>
                        <p:par>
                          <p:cTn id="8" fill="hold">
                            <p:stCondLst>
                              <p:cond delay="1000"/>
                            </p:stCondLst>
                            <p:childTnLst>
                              <p:par>
                                <p:cTn xmlns:p="http://schemas.openxmlformats.org/presentationml/2006/main" id="9" presetID="10" presetClass="entr" presetSubtype="0" fill="hold" grpId="0" nodeType="afterEffect">
                                  <p:stCondLst>
                                    <p:cond delay="4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00"/>
                                        <p:tgtEl>
                                          <p:spTgt spid="5"/>
                                        </p:tgtEl>
                                      </p:cBhvr>
                                    </p:animEffect>
                                  </p:childTnLst>
                                </p:cTn>
                              </p:par>
                            </p:childTnLst>
                          </p:cTn>
                        </p:par>
                        <p:par>
                          <p:cTn id="12" fill="hold">
                            <p:stCondLst>
                              <p:cond delay="2100"/>
                            </p:stCondLst>
                            <p:childTnLst>
                              <p:par>
                                <p:cTn xmlns:p="http://schemas.openxmlformats.org/presentationml/2006/main" id="13" presetID="10" presetClass="entr" presetSubtype="0" fill="hold" grpId="0" nodeType="afterEffect">
                                  <p:stCondLst>
                                    <p:cond delay="4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700"/>
                                        <p:tgtEl>
                                          <p:spTgt spid="7"/>
                                        </p:tgtEl>
                                      </p:cBhvr>
                                    </p:animEffect>
                                  </p:childTnLst>
                                </p:cTn>
                              </p:par>
                            </p:childTnLst>
                          </p:cTn>
                        </p:par>
                        <p:par>
                          <p:cTn id="16" fill="hold">
                            <p:stCondLst>
                              <p:cond delay="3200"/>
                            </p:stCondLst>
                            <p:childTnLst>
                              <p:par>
                                <p:cTn xmlns:p="http://schemas.openxmlformats.org/presentationml/2006/main" id="17" presetID="10" presetClass="entr" presetSubtype="0" fill="hold" grpId="0" nodeType="afterEffect">
                                  <p:stCondLst>
                                    <p:cond delay="45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700"/>
                                        <p:tgtEl>
                                          <p:spTgt spid="13"/>
                                        </p:tgtEl>
                                      </p:cBhvr>
                                    </p:animEffect>
                                  </p:childTnLst>
                                </p:cTn>
                              </p:par>
                            </p:childTnLst>
                          </p:cTn>
                        </p:par>
                        <p:par>
                          <p:cTn id="20" fill="hold">
                            <p:stCondLst>
                              <p:cond delay="4350"/>
                            </p:stCondLst>
                            <p:childTnLst>
                              <p:par>
                                <p:cTn xmlns:p="http://schemas.openxmlformats.org/presentationml/2006/main" id="21" presetID="22" presetClass="entr" presetSubtype="4" fill="hold" grpId="0" nodeType="afterEffect">
                                  <p:stCondLst>
                                    <p:cond delay="30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7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pic>
          <p:nvPicPr>
            <p:cNvPr id="2" name="Image 2"/>
            <p:cNvPicPr>
              <a:picLocks noChangeAspect="1"/>
            </p:cNvPicPr>
            <p:nvPr/>
          </p:nvPicPr>
          <p:blipFill>
            <a:blip r:embed="rId2"/>
            <a:srcRect l="0" t="3412" r="0" b="3413"/>
            <a:stretch>
              <a:fillRect/>
            </a:stretch>
          </p:blipFill>
          <p:spPr>
            <a:xfrm>
              <a:off x="0" y="0"/>
              <a:ext cx="12192000" cy="6858000"/>
            </a:xfrm>
            <a:prstGeom prst="rect">
              <a:avLst/>
            </a:prstGeom>
          </p:spPr>
        </p:pic>
        <p:sp>
          <p:nvSpPr>
            <p:cNvPr id="3" name="Rectangle 3"/>
            <p:cNvSpPr/>
            <p:nvPr/>
          </p:nvSpPr>
          <p:spPr>
            <a:xfrm>
              <a:off x="0" y="0"/>
              <a:ext cx="12192000" cy="6858000"/>
            </a:xfrm>
            <a:prstGeom prst="rect">
              <a:avLst/>
            </a:prstGeom>
            <a:solidFill>
              <a:schemeClr val="lt1">
                <a:alpha val="72000"/>
              </a:schemeClr>
            </a:solidFill>
            <a:ln>
              <a:noFill/>
            </a:ln>
          </p:spPr>
        </p:sp>
      </p:grpSp>
      <p:grpSp>
        <p:nvGrpSpPr>
          <p:cNvPr id="6" name="Group 6"/>
          <p:cNvGrpSpPr/>
          <p:nvPr/>
        </p:nvGrpSpPr>
        <p:grpSpPr>
          <a:xfrm>
            <a:off x="552450" y="781050"/>
            <a:ext cx="3323844" cy="4019550"/>
            <a:chOff x="552450" y="781050"/>
            <a:chExt cx="3323844" cy="4019550"/>
          </a:xfrm>
        </p:grpSpPr>
        <p:sp>
          <p:nvSpPr>
            <p:cNvPr id="5" name="TextBox 5"/>
            <p:cNvSpPr txBox="1"/>
            <p:nvPr/>
          </p:nvSpPr>
          <p:spPr>
            <a:xfrm>
              <a:off x="552450" y="781050"/>
              <a:ext cx="3323844" cy="4019550"/>
            </a:xfrm>
            <a:prstGeom prst="rect">
              <a:avLst/>
            </a:prstGeom>
            <a:noFill/>
            <a:ln>
              <a:noFill/>
            </a:ln>
          </p:spPr>
          <p:txBody>
            <a:bodyPr wrap="none" lIns="0" tIns="0" rIns="0" bIns="0" anchor="t" anchorCtr="0">
              <a:spAutoFit/>
            </a:bodyPr>
            <a:lstStyle/>
            <a:p>
              <a:pPr algn="l"/>
              <a:r>
                <a:rPr lang="zh-CN" sz="21000" i="1" dirty="0">
                  <a:solidFill>
                    <a:schemeClr val="accent2">
                      <a:alphaMod val="85000"/>
                    </a:schemeClr>
                  </a:solidFill>
                  <a:latin typeface="Georgia"/>
                  <a:ea typeface="Georgia"/>
                  <a:cs typeface="Georgia"/>
                </a:rPr>
                <a:t>04</a:t>
              </a:r>
            </a:p>
          </p:txBody>
        </p:sp>
      </p:grpSp>
      <p:grpSp>
        <p:nvGrpSpPr>
          <p:cNvPr id="12" name="Group 12"/>
          <p:cNvGrpSpPr/>
          <p:nvPr/>
        </p:nvGrpSpPr>
        <p:grpSpPr>
          <a:xfrm>
            <a:off x="552450" y="3356610"/>
            <a:ext cx="4219956" cy="2031301"/>
            <a:chOff x="552450" y="3356610"/>
            <a:chExt cx="4219956" cy="2031301"/>
          </a:xfrm>
        </p:grpSpPr>
        <p:sp>
          <p:nvSpPr>
            <p:cNvPr id="7" name="TextBox 7"/>
            <p:cNvSpPr txBox="1"/>
            <p:nvPr/>
          </p:nvSpPr>
          <p:spPr>
            <a:xfrm>
              <a:off x="552450" y="3356610"/>
              <a:ext cx="4219956" cy="819150"/>
            </a:xfrm>
            <a:prstGeom prst="rect">
              <a:avLst/>
            </a:prstGeom>
            <a:noFill/>
            <a:ln>
              <a:noFill/>
            </a:ln>
          </p:spPr>
          <p:txBody>
            <a:bodyPr wrap="none" lIns="0" tIns="0" rIns="0" bIns="0" anchor="t" anchorCtr="0">
              <a:spAutoFit/>
            </a:bodyPr>
            <a:lstStyle/>
            <a:p>
              <a:pPr algn="l"/>
              <a:r>
                <a:rPr lang="zh-CN" sz="4200" b="1" dirty="0">
                  <a:solidFill>
                    <a:schemeClr val="dk1"/>
                  </a:solidFill>
                  <a:latin typeface="+mj-lt"/>
                  <a:ea typeface="+mj-ea"/>
                  <a:cs typeface="+mj-cs"/>
                </a:rPr>
                <a:t>苏州河畔绽放的</a:t>
              </a:r>
            </a:p>
          </p:txBody>
        </p:sp>
        <p:sp>
          <p:nvSpPr>
            <p:cNvPr id="8" name="TextBox 8"/>
            <p:cNvSpPr txBox="1"/>
            <p:nvPr/>
          </p:nvSpPr>
          <p:spPr>
            <a:xfrm>
              <a:off x="552450" y="3928110"/>
              <a:ext cx="2427732" cy="819150"/>
            </a:xfrm>
            <a:prstGeom prst="rect">
              <a:avLst/>
            </a:prstGeom>
            <a:noFill/>
            <a:ln>
              <a:noFill/>
            </a:ln>
          </p:spPr>
          <p:txBody>
            <a:bodyPr wrap="none" lIns="0" tIns="0" rIns="0" bIns="0" anchor="t" anchorCtr="0">
              <a:spAutoFit/>
            </a:bodyPr>
            <a:lstStyle/>
            <a:p>
              <a:pPr algn="l"/>
              <a:r>
                <a:rPr lang="zh-CN" sz="4200" b="1" dirty="0">
                  <a:solidFill>
                    <a:schemeClr val="dk1"/>
                  </a:solidFill>
                  <a:latin typeface="+mj-lt"/>
                  <a:ea typeface="+mj-ea"/>
                  <a:cs typeface="+mj-cs"/>
                </a:rPr>
                <a:t>钢铁花瓣</a:t>
              </a:r>
            </a:p>
          </p:txBody>
        </p:sp>
        <p:sp>
          <p:nvSpPr>
            <p:cNvPr id="9" name="Line 9"/>
            <p:cNvSpPr/>
            <p:nvPr/>
          </p:nvSpPr>
          <p:spPr>
            <a:xfrm>
              <a:off x="571500" y="4667250"/>
              <a:ext cx="1333500" cy="9525"/>
            </a:xfrm>
            <a:custGeom>
              <a:avLst/>
              <a:gdLst/>
              <a:ahLst/>
              <a:cxnLst/>
              <a:rect l="l" t="t" r="r" b="b"/>
              <a:pathLst>
                <a:path w="1333500" h="9525">
                  <a:moveTo>
                    <a:pt x="0" y="0"/>
                  </a:moveTo>
                  <a:lnTo>
                    <a:pt x="1333500" y="0"/>
                  </a:lnTo>
                </a:path>
              </a:pathLst>
            </a:custGeom>
            <a:noFill/>
            <a:ln w="28575">
              <a:solidFill>
                <a:schemeClr val="accent2"/>
              </a:solidFill>
            </a:ln>
          </p:spPr>
        </p:sp>
        <p:sp>
          <p:nvSpPr>
            <p:cNvPr id="10" name="TextBox 10"/>
            <p:cNvSpPr txBox="1"/>
            <p:nvPr/>
          </p:nvSpPr>
          <p:spPr>
            <a:xfrm>
              <a:off x="563880" y="4867275"/>
              <a:ext cx="3619691" cy="293370"/>
            </a:xfrm>
            <a:prstGeom prst="rect">
              <a:avLst/>
            </a:prstGeom>
            <a:noFill/>
            <a:ln>
              <a:noFill/>
            </a:ln>
          </p:spPr>
          <p:txBody>
            <a:bodyPr wrap="none" lIns="0" tIns="0" rIns="0" bIns="0" anchor="t" anchorCtr="0">
              <a:spAutoFit/>
            </a:bodyPr>
            <a:lstStyle/>
            <a:p>
              <a:pPr algn="l"/>
              <a:r>
                <a:rPr lang="zh-CN" sz="1500" dirty="0">
                  <a:solidFill>
                    <a:schemeClr val="dk2"/>
                  </a:solidFill>
                  <a:latin typeface="Microsoft YaHei"/>
                  <a:ea typeface="Microsoft YaHei"/>
                  <a:cs typeface="Microsoft YaHei"/>
                </a:rPr>
                <a:t>诺曼·福斯特 · 上海嘉艺术 · 普陀新地标</a:t>
              </a:r>
            </a:p>
          </p:txBody>
        </p:sp>
        <p:sp>
          <p:nvSpPr>
            <p:cNvPr id="11" name="TextBox 11"/>
            <p:cNvSpPr txBox="1"/>
            <p:nvPr/>
          </p:nvSpPr>
          <p:spPr>
            <a:xfrm>
              <a:off x="566166" y="5182552"/>
              <a:ext cx="3176930" cy="205359"/>
            </a:xfrm>
            <a:prstGeom prst="rect">
              <a:avLst/>
            </a:prstGeom>
            <a:noFill/>
            <a:ln>
              <a:noFill/>
            </a:ln>
          </p:spPr>
          <p:txBody>
            <a:bodyPr wrap="none" lIns="0" tIns="0" rIns="0" bIns="0" anchor="t" anchorCtr="0">
              <a:spAutoFit/>
            </a:bodyPr>
            <a:lstStyle/>
            <a:p>
              <a:pPr algn="l"/>
              <a:r>
                <a:rPr lang="zh-CN" sz="1050" dirty="0">
                  <a:solidFill>
                    <a:schemeClr val="accent5"/>
                  </a:solidFill>
                  <a:latin typeface="Microsoft YaHei"/>
                  <a:ea typeface="Microsoft YaHei"/>
                  <a:cs typeface="Microsoft YaHei"/>
                </a:rPr>
                <a:t>1999 年普利兹克奖 · 2026.4 开放 · 大师亲临揭幕</a:t>
              </a:r>
            </a:p>
          </p:txBody>
        </p:sp>
      </p:grpSp>
      <p:grpSp>
        <p:nvGrpSpPr>
          <p:cNvPr id="17" name="Group 17"/>
          <p:cNvGrpSpPr/>
          <p:nvPr/>
        </p:nvGrpSpPr>
        <p:grpSpPr>
          <a:xfrm>
            <a:off x="8572500" y="1714500"/>
            <a:ext cx="2667000" cy="4000500"/>
            <a:chOff x="8572500" y="1714500"/>
            <a:chExt cx="2667000" cy="4000500"/>
          </a:xfrm>
        </p:grpSpPr>
        <p:sp>
          <p:nvSpPr>
            <p:cNvPr id="13" name="Rectangle 13"/>
            <p:cNvSpPr/>
            <p:nvPr/>
          </p:nvSpPr>
          <p:spPr>
            <a:xfrm>
              <a:off x="8572500" y="1714500"/>
              <a:ext cx="2667000" cy="4000500"/>
            </a:xfrm>
            <a:prstGeom prst="rect">
              <a:avLst/>
            </a:prstGeom>
            <a:solidFill>
              <a:schemeClr val="lt1"/>
            </a:solidFill>
            <a:ln>
              <a:noFill/>
            </a:ln>
          </p:spPr>
        </p:sp>
        <p:pic>
          <p:nvPicPr>
            <p:cNvPr id="14" name="Image 14"/>
            <p:cNvPicPr>
              <a:picLocks noChangeAspect="1"/>
            </p:cNvPicPr>
            <p:nvPr/>
          </p:nvPicPr>
          <p:blipFill>
            <a:blip r:embed="rId3"/>
            <a:srcRect l="8418" t="0" r="8418" b="0"/>
            <a:stretch>
              <a:fillRect/>
            </a:stretch>
          </p:blipFill>
          <p:spPr>
            <a:xfrm>
              <a:off x="8629650" y="1771650"/>
              <a:ext cx="2552700" cy="3886200"/>
            </a:xfrm>
            <a:prstGeom prst="rect">
              <a:avLst/>
            </a:prstGeom>
          </p:spPr>
        </p:pic>
        <p:sp>
          <p:nvSpPr>
            <p:cNvPr id="15" name="Line 15"/>
            <p:cNvSpPr/>
            <p:nvPr/>
          </p:nvSpPr>
          <p:spPr>
            <a:xfrm>
              <a:off x="8572500" y="1714500"/>
              <a:ext cx="9525" cy="571500"/>
            </a:xfrm>
            <a:custGeom>
              <a:avLst/>
              <a:gdLst/>
              <a:ahLst/>
              <a:cxnLst/>
              <a:rect l="l" t="t" r="r" b="b"/>
              <a:pathLst>
                <a:path w="9525" h="571500">
                  <a:moveTo>
                    <a:pt x="0" y="0"/>
                  </a:moveTo>
                  <a:lnTo>
                    <a:pt x="0" y="571500"/>
                  </a:lnTo>
                </a:path>
              </a:pathLst>
            </a:custGeom>
            <a:noFill/>
            <a:ln w="28575">
              <a:solidFill>
                <a:schemeClr val="accent2"/>
              </a:solidFill>
            </a:ln>
          </p:spPr>
        </p:sp>
        <p:sp>
          <p:nvSpPr>
            <p:cNvPr id="16" name="TextBox 16"/>
            <p:cNvSpPr txBox="1"/>
            <p:nvPr/>
          </p:nvSpPr>
          <p:spPr>
            <a:xfrm>
              <a:off x="8719947" y="1894999"/>
              <a:ext cx="801472" cy="190690"/>
            </a:xfrm>
            <a:prstGeom prst="rect">
              <a:avLst/>
            </a:prstGeom>
            <a:noFill/>
            <a:ln>
              <a:noFill/>
            </a:ln>
          </p:spPr>
          <p:txBody>
            <a:bodyPr wrap="none" lIns="0" tIns="0" rIns="0" bIns="0" anchor="t" anchorCtr="0">
              <a:spAutoFit/>
            </a:bodyPr>
            <a:lstStyle/>
            <a:p>
              <a:pPr algn="l"/>
              <a:r>
                <a:rPr lang="zh-CN" sz="980" dirty="0">
                  <a:solidFill>
                    <a:srgbClr val="F5F2EC"/>
                  </a:solidFill>
                  <a:latin typeface="Microsoft YaHei"/>
                  <a:ea typeface="Microsoft YaHei"/>
                  <a:cs typeface="Microsoft YaHei"/>
                </a:rPr>
                <a:t>花瓣立面细节</a:t>
              </a:r>
            </a:p>
          </p:txBody>
        </p:sp>
      </p:grpSp>
      <p:grpSp>
        <p:nvGrpSpPr>
          <p:cNvPr id="19" name="Group 19"/>
          <p:cNvGrpSpPr/>
          <p:nvPr/>
        </p:nvGrpSpPr>
        <p:grpSpPr>
          <a:xfrm>
            <a:off x="563880" y="5629275"/>
            <a:ext cx="4863465" cy="617220"/>
            <a:chOff x="563880" y="5629275"/>
            <a:chExt cx="4863465" cy="617220"/>
          </a:xfrm>
        </p:grpSpPr>
        <p:sp>
          <p:nvSpPr>
            <p:cNvPr id="18" name="TextBox 18"/>
            <p:cNvSpPr txBox="1"/>
            <p:nvPr/>
          </p:nvSpPr>
          <p:spPr>
            <a:xfrm>
              <a:off x="563880" y="5629275"/>
              <a:ext cx="4863465" cy="617220"/>
            </a:xfrm>
            <a:prstGeom prst="rect">
              <a:avLst/>
            </a:prstGeom>
            <a:noFill/>
            <a:ln>
              <a:noFill/>
            </a:ln>
          </p:spPr>
          <p:txBody>
            <a:bodyPr wrap="none" lIns="0" tIns="0" rIns="0" bIns="0" anchor="t" anchorCtr="0">
              <a:spAutoFit/>
            </a:bodyPr>
            <a:lstStyle/>
            <a:p>
              <a:pPr algn="l">
                <a:lnSpc>
                  <a:spcPts val="2550"/>
                </a:lnSpc>
              </a:pPr>
              <a:r>
                <a:rPr lang="zh-CN" sz="1500" i="1" dirty="0">
                  <a:solidFill>
                    <a:schemeClr val="accent2"/>
                  </a:solidFill>
                  <a:latin typeface="KaiTi"/>
                  <a:ea typeface="KaiTi"/>
                  <a:cs typeface="KaiTi"/>
                </a:rPr>
                <a:t>不是白盒子 · 是城市中缓慢生长的生命体</a:t>
              </a:r>
              <a:br/>
              <a:r>
                <a:rPr lang="zh-CN" sz="1500" i="1" dirty="0">
                  <a:solidFill>
                    <a:schemeClr val="accent2"/>
                  </a:solidFill>
                  <a:latin typeface="KaiTi"/>
                  <a:ea typeface="KaiTi"/>
                  <a:cs typeface="KaiTi"/>
                </a:rPr>
                <a:t>观展 · 观景 · 观城 — 古典人文精神通过现代材料重获新生</a:t>
              </a:r>
            </a:p>
          </p:txBody>
        </p:sp>
      </p:grpSp>
      <p:grpSp>
        <p:nvGrpSpPr>
          <p:cNvPr id="23" name="Group 23"/>
          <p:cNvGrpSpPr/>
          <p:nvPr/>
        </p:nvGrpSpPr>
        <p:grpSpPr>
          <a:xfrm>
            <a:off x="566738" y="6524625"/>
            <a:ext cx="11058524" cy="291941"/>
            <a:chOff x="566738" y="6524625"/>
            <a:chExt cx="11058524" cy="291941"/>
          </a:xfrm>
        </p:grpSpPr>
        <p:sp>
          <p:nvSpPr>
            <p:cNvPr id="20" name="Line 20"/>
            <p:cNvSpPr/>
            <p:nvPr/>
          </p:nvSpPr>
          <p:spPr>
            <a:xfrm>
              <a:off x="571500" y="6524625"/>
              <a:ext cx="11049000" cy="9525"/>
            </a:xfrm>
            <a:custGeom>
              <a:avLst/>
              <a:gdLst/>
              <a:ahLst/>
              <a:cxnLst/>
              <a:rect l="l" t="t" r="r" b="b"/>
              <a:pathLst>
                <a:path w="11049000" h="9525">
                  <a:moveTo>
                    <a:pt x="0" y="0"/>
                  </a:moveTo>
                  <a:lnTo>
                    <a:pt x="11049000" y="0"/>
                  </a:lnTo>
                </a:path>
              </a:pathLst>
            </a:custGeom>
            <a:noFill/>
            <a:ln w="9525">
              <a:solidFill>
                <a:schemeClr val="accent4"/>
              </a:solidFill>
            </a:ln>
          </p:spPr>
        </p:sp>
        <p:sp>
          <p:nvSpPr>
            <p:cNvPr id="21" name="TextBox 21"/>
            <p:cNvSpPr txBox="1"/>
            <p:nvPr/>
          </p:nvSpPr>
          <p:spPr>
            <a:xfrm>
              <a:off x="566738" y="6654641"/>
              <a:ext cx="1344897" cy="161925"/>
            </a:xfrm>
            <a:prstGeom prst="rect">
              <a:avLst/>
            </a:prstGeom>
            <a:noFill/>
            <a:ln>
              <a:noFill/>
            </a:ln>
          </p:spPr>
          <p:txBody>
            <a:bodyPr wrap="none" lIns="0" tIns="0" rIns="0" bIns="0" anchor="t" anchorCtr="0">
              <a:spAutoFit/>
            </a:bodyPr>
            <a:lstStyle/>
            <a:p>
              <a:pPr algn="l"/>
              <a:r>
                <a:rPr lang="zh-CN" sz="820" dirty="0">
                  <a:solidFill>
                    <a:schemeClr val="accent5"/>
                  </a:solidFill>
                  <a:latin typeface="Microsoft YaHei"/>
                  <a:ea typeface="Microsoft YaHei"/>
                  <a:cs typeface="Microsoft YaHei"/>
                </a:rPr>
                <a:t>图源 · Foster + Partners</a:t>
              </a:r>
            </a:p>
          </p:txBody>
        </p:sp>
        <p:sp>
          <p:nvSpPr>
            <p:cNvPr id="22" name="TextBox 22"/>
            <p:cNvSpPr txBox="1"/>
            <p:nvPr/>
          </p:nvSpPr>
          <p:spPr>
            <a:xfrm>
              <a:off x="11225004" y="6654641"/>
              <a:ext cx="400258" cy="161925"/>
            </a:xfrm>
            <a:prstGeom prst="rect">
              <a:avLst/>
            </a:prstGeom>
            <a:noFill/>
            <a:ln>
              <a:noFill/>
            </a:ln>
          </p:spPr>
          <p:txBody>
            <a:bodyPr wrap="none" lIns="0" tIns="0" rIns="0" bIns="0" anchor="t" anchorCtr="0">
              <a:spAutoFit/>
            </a:bodyPr>
            <a:lstStyle/>
            <a:p>
              <a:pPr algn="r"/>
              <a:r>
                <a:rPr lang="zh-CN" sz="820" dirty="0">
                  <a:solidFill>
                    <a:schemeClr val="accent5"/>
                  </a:solidFill>
                  <a:latin typeface="Georgia"/>
                  <a:ea typeface="Georgia"/>
                  <a:cs typeface="Georgia"/>
                </a:rPr>
                <a:t>06 / 11</a:t>
              </a:r>
            </a:p>
          </p:txBody>
        </p:sp>
      </p:grpSp>
    </p:spTree>
  </p:cSld>
  <p:clrMapOvr>
    <a:masterClrMapping/>
  </p:clrMapOvr>
  <p:transition xmlns:p14="http://schemas.microsoft.com/office/powerpoint/2010/main" p14:dur="6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300"/>
                            </p:stCondLst>
                            <p:childTnLst>
                              <p:par>
                                <p:cTn xmlns:p="http://schemas.openxmlformats.org/presentationml/2006/main" id="9" presetID="10" presetClass="entr" presetSubtype="0" fill="hold" grpId="0" nodeType="afterEffect">
                                  <p:stCondLst>
                                    <p:cond delay="30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00"/>
                                        <p:tgtEl>
                                          <p:spTgt spid="12"/>
                                        </p:tgtEl>
                                      </p:cBhvr>
                                    </p:animEffect>
                                  </p:childTnLst>
                                </p:cTn>
                              </p:par>
                            </p:childTnLst>
                          </p:cTn>
                        </p:par>
                        <p:par>
                          <p:cTn id="12" fill="hold">
                            <p:stCondLst>
                              <p:cond delay="2300"/>
                            </p:stCondLst>
                            <p:childTnLst>
                              <p:par>
                                <p:cTn xmlns:p="http://schemas.openxmlformats.org/presentationml/2006/main" id="13" presetID="10" presetClass="entr" presetSubtype="0" fill="hold" grpId="0" nodeType="afterEffect">
                                  <p:stCondLst>
                                    <p:cond delay="25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600"/>
                                        <p:tgtEl>
                                          <p:spTgt spid="17"/>
                                        </p:tgtEl>
                                      </p:cBhvr>
                                    </p:animEffect>
                                  </p:childTnLst>
                                </p:cTn>
                              </p:par>
                            </p:childTnLst>
                          </p:cTn>
                        </p:par>
                        <p:par>
                          <p:cTn id="16" fill="hold">
                            <p:stCondLst>
                              <p:cond delay="3150"/>
                            </p:stCondLst>
                            <p:childTnLst>
                              <p:par>
                                <p:cTn xmlns:p="http://schemas.openxmlformats.org/presentationml/2006/main" id="17" presetID="22" presetClass="entr" presetSubtype="4" fill="hold" grpId="0" nodeType="afterEffect">
                                  <p:stCondLst>
                                    <p:cond delay="30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7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Group 6"/>
          <p:cNvGrpSpPr/>
          <p:nvPr/>
        </p:nvGrpSpPr>
        <p:grpSpPr>
          <a:xfrm>
            <a:off x="557784" y="439102"/>
            <a:ext cx="7234779" cy="1303687"/>
            <a:chOff x="557784" y="439102"/>
            <a:chExt cx="7234779" cy="1303687"/>
          </a:xfrm>
        </p:grpSpPr>
        <p:sp>
          <p:nvSpPr>
            <p:cNvPr id="2" name="TextBox 2"/>
            <p:cNvSpPr txBox="1"/>
            <p:nvPr/>
          </p:nvSpPr>
          <p:spPr>
            <a:xfrm>
              <a:off x="566166" y="439102"/>
              <a:ext cx="2439543" cy="205359"/>
            </a:xfrm>
            <a:prstGeom prst="rect">
              <a:avLst/>
            </a:prstGeom>
            <a:noFill/>
            <a:ln>
              <a:noFill/>
            </a:ln>
          </p:spPr>
          <p:txBody>
            <a:bodyPr wrap="none" lIns="0" tIns="0" rIns="0" bIns="0" anchor="t" anchorCtr="0">
              <a:spAutoFit/>
            </a:bodyPr>
            <a:lstStyle/>
            <a:p>
              <a:pPr algn="l"/>
              <a:r>
                <a:rPr lang="zh-CN" sz="1050" spc="225" dirty="0">
                  <a:solidFill>
                    <a:schemeClr val="accent2"/>
                  </a:solidFill>
                  <a:latin typeface="Georgia"/>
                  <a:ea typeface="Georgia"/>
                  <a:cs typeface="Georgia"/>
                </a:rPr>
                <a:t>05 · COLLABORATION</a:t>
              </a:r>
            </a:p>
          </p:txBody>
        </p:sp>
        <p:sp>
          <p:nvSpPr>
            <p:cNvPr id="3" name="TextBox 3"/>
            <p:cNvSpPr txBox="1"/>
            <p:nvPr/>
          </p:nvSpPr>
          <p:spPr>
            <a:xfrm>
              <a:off x="557784" y="756285"/>
              <a:ext cx="7234779" cy="528066"/>
            </a:xfrm>
            <a:prstGeom prst="rect">
              <a:avLst/>
            </a:prstGeom>
            <a:noFill/>
            <a:ln>
              <a:noFill/>
            </a:ln>
          </p:spPr>
          <p:txBody>
            <a:bodyPr wrap="none" lIns="0" tIns="0" rIns="0" bIns="0" anchor="t" anchorCtr="0">
              <a:spAutoFit/>
            </a:bodyPr>
            <a:lstStyle/>
            <a:p>
              <a:pPr algn="l"/>
              <a:r>
                <a:rPr lang="zh-CN" sz="2700" b="1" dirty="0">
                  <a:solidFill>
                    <a:schemeClr val="dk1"/>
                  </a:solidFill>
                  <a:latin typeface="+mj-lt"/>
                  <a:ea typeface="+mj-ea"/>
                  <a:cs typeface="+mj-cs"/>
                </a:rPr>
                <a:t>OMA × SANAA · 纽约新美术馆扩建</a:t>
              </a:r>
            </a:p>
          </p:txBody>
        </p:sp>
        <p:sp>
          <p:nvSpPr>
            <p:cNvPr id="4" name="TextBox 4"/>
            <p:cNvSpPr txBox="1"/>
            <p:nvPr/>
          </p:nvSpPr>
          <p:spPr>
            <a:xfrm>
              <a:off x="563118" y="1212532"/>
              <a:ext cx="2633624" cy="322707"/>
            </a:xfrm>
            <a:prstGeom prst="rect">
              <a:avLst/>
            </a:prstGeom>
            <a:noFill/>
            <a:ln>
              <a:noFill/>
            </a:ln>
          </p:spPr>
          <p:txBody>
            <a:bodyPr wrap="none" lIns="0" tIns="0" rIns="0" bIns="0" anchor="t" anchorCtr="0">
              <a:spAutoFit/>
            </a:bodyPr>
            <a:lstStyle/>
            <a:p>
              <a:pPr algn="l"/>
              <a:r>
                <a:rPr lang="zh-CN" sz="1650" i="1" dirty="0">
                  <a:solidFill>
                    <a:schemeClr val="accent2"/>
                  </a:solidFill>
                  <a:latin typeface="KaiTi"/>
                  <a:ea typeface="KaiTi"/>
                  <a:cs typeface="KaiTi"/>
                </a:rPr>
                <a:t>双强联动 · 新旧艺术共生</a:t>
              </a:r>
            </a:p>
          </p:txBody>
        </p:sp>
        <p:sp>
          <p:nvSpPr>
            <p:cNvPr id="5" name="TextBox 5"/>
            <p:cNvSpPr txBox="1"/>
            <p:nvPr/>
          </p:nvSpPr>
          <p:spPr>
            <a:xfrm>
              <a:off x="566547" y="1552099"/>
              <a:ext cx="5111770" cy="190690"/>
            </a:xfrm>
            <a:prstGeom prst="rect">
              <a:avLst/>
            </a:prstGeom>
            <a:noFill/>
            <a:ln>
              <a:noFill/>
            </a:ln>
          </p:spPr>
          <p:txBody>
            <a:bodyPr wrap="none" lIns="0" tIns="0" rIns="0" bIns="0" anchor="t" anchorCtr="0">
              <a:spAutoFit/>
            </a:bodyPr>
            <a:lstStyle/>
            <a:p>
              <a:pPr algn="l"/>
              <a:r>
                <a:rPr lang="zh-CN" sz="980" dirty="0">
                  <a:solidFill>
                    <a:schemeClr val="dk2"/>
                  </a:solidFill>
                  <a:latin typeface="Microsoft YaHei"/>
                  <a:ea typeface="Microsoft YaHei"/>
                  <a:cs typeface="Microsoft YaHei"/>
                </a:rPr>
                <a:t>库哈斯（OMA / 2000）× 妹岛和世 + 西泽立卫（SANAA / 2010）· 2026.3.21 开放</a:t>
              </a:r>
            </a:p>
          </p:txBody>
        </p:sp>
      </p:grpSp>
      <p:grpSp>
        <p:nvGrpSpPr>
          <p:cNvPr id="12" name="Group 12"/>
          <p:cNvGrpSpPr/>
          <p:nvPr/>
        </p:nvGrpSpPr>
        <p:grpSpPr>
          <a:xfrm>
            <a:off x="565785" y="2000250"/>
            <a:ext cx="3672840" cy="3279457"/>
            <a:chOff x="565785" y="2000250"/>
            <a:chExt cx="3672840" cy="3279457"/>
          </a:xfrm>
        </p:grpSpPr>
        <p:pic>
          <p:nvPicPr>
            <p:cNvPr id="7" name="Image 7"/>
            <p:cNvPicPr>
              <a:picLocks noChangeAspect="1"/>
            </p:cNvPicPr>
            <p:nvPr/>
          </p:nvPicPr>
          <p:blipFill>
            <a:blip r:embed="rId2"/>
            <a:srcRect l="277" t="0" r="277" b="0"/>
            <a:stretch>
              <a:fillRect/>
            </a:stretch>
          </p:blipFill>
          <p:spPr>
            <a:xfrm>
              <a:off x="571500" y="2000250"/>
              <a:ext cx="3667125" cy="2762250"/>
            </a:xfrm>
            <a:prstGeom prst="rect">
              <a:avLst/>
            </a:prstGeom>
          </p:spPr>
        </p:pic>
        <p:sp>
          <p:nvSpPr>
            <p:cNvPr id="8" name="Rectangle 8"/>
            <p:cNvSpPr/>
            <p:nvPr/>
          </p:nvSpPr>
          <p:spPr>
            <a:xfrm>
              <a:off x="571500" y="2000250"/>
              <a:ext cx="1143000" cy="304800"/>
            </a:xfrm>
            <a:prstGeom prst="rect">
              <a:avLst/>
            </a:prstGeom>
            <a:solidFill>
              <a:schemeClr val="accent1"/>
            </a:solidFill>
            <a:ln>
              <a:noFill/>
            </a:ln>
          </p:spPr>
        </p:sp>
        <p:sp>
          <p:nvSpPr>
            <p:cNvPr id="9" name="TextBox 9"/>
            <p:cNvSpPr txBox="1"/>
            <p:nvPr/>
          </p:nvSpPr>
          <p:spPr>
            <a:xfrm>
              <a:off x="718566" y="2096452"/>
              <a:ext cx="806691" cy="205359"/>
            </a:xfrm>
            <a:prstGeom prst="rect">
              <a:avLst/>
            </a:prstGeom>
            <a:noFill/>
            <a:ln>
              <a:noFill/>
            </a:ln>
          </p:spPr>
          <p:txBody>
            <a:bodyPr wrap="none" lIns="0" tIns="0" rIns="0" bIns="0" anchor="t" anchorCtr="0">
              <a:spAutoFit/>
            </a:bodyPr>
            <a:lstStyle/>
            <a:p>
              <a:pPr algn="l"/>
              <a:r>
                <a:rPr lang="zh-CN" sz="1050" b="1" spc="150" dirty="0">
                  <a:solidFill>
                    <a:schemeClr val="accent6"/>
                  </a:solidFill>
                  <a:latin typeface="Georgia"/>
                  <a:ea typeface="Georgia"/>
                  <a:cs typeface="Georgia"/>
                </a:rPr>
                <a:t>BEFORE</a:t>
              </a:r>
            </a:p>
          </p:txBody>
        </p:sp>
        <p:sp>
          <p:nvSpPr>
            <p:cNvPr id="10" name="TextBox 10"/>
            <p:cNvSpPr txBox="1"/>
            <p:nvPr/>
          </p:nvSpPr>
          <p:spPr>
            <a:xfrm>
              <a:off x="565785" y="4850606"/>
              <a:ext cx="1478266" cy="220028"/>
            </a:xfrm>
            <a:prstGeom prst="rect">
              <a:avLst/>
            </a:prstGeom>
            <a:noFill/>
            <a:ln>
              <a:noFill/>
            </a:ln>
          </p:spPr>
          <p:txBody>
            <a:bodyPr wrap="none" lIns="0" tIns="0" rIns="0" bIns="0" anchor="t" anchorCtr="0">
              <a:spAutoFit/>
            </a:bodyPr>
            <a:lstStyle/>
            <a:p>
              <a:pPr algn="l"/>
              <a:r>
                <a:rPr lang="zh-CN" sz="1120" b="1" dirty="0">
                  <a:solidFill>
                    <a:schemeClr val="dk1"/>
                  </a:solidFill>
                  <a:latin typeface="+mj-lt"/>
                  <a:ea typeface="+mj-ea"/>
                  <a:cs typeface="+mj-cs"/>
                </a:rPr>
                <a:t>扩建前 · 标志性主楼</a:t>
              </a:r>
            </a:p>
          </p:txBody>
        </p:sp>
        <p:sp>
          <p:nvSpPr>
            <p:cNvPr id="11" name="TextBox 11"/>
            <p:cNvSpPr txBox="1"/>
            <p:nvPr/>
          </p:nvSpPr>
          <p:spPr>
            <a:xfrm>
              <a:off x="566738" y="5103495"/>
              <a:ext cx="1596923" cy="176212"/>
            </a:xfrm>
            <a:prstGeom prst="rect">
              <a:avLst/>
            </a:prstGeom>
            <a:noFill/>
            <a:ln>
              <a:noFill/>
            </a:ln>
          </p:spPr>
          <p:txBody>
            <a:bodyPr wrap="none" lIns="0" tIns="0" rIns="0" bIns="0" anchor="t" anchorCtr="0">
              <a:spAutoFit/>
            </a:bodyPr>
            <a:lstStyle/>
            <a:p>
              <a:pPr algn="l"/>
              <a:r>
                <a:rPr lang="zh-CN" sz="900" dirty="0">
                  <a:solidFill>
                    <a:schemeClr val="accent5"/>
                  </a:solidFill>
                  <a:latin typeface="Microsoft YaHei"/>
                  <a:ea typeface="Microsoft YaHei"/>
                  <a:cs typeface="Microsoft YaHei"/>
                </a:rPr>
                <a:t>SANAA 2010 · 轻盈通透美学</a:t>
              </a:r>
            </a:p>
          </p:txBody>
        </p:sp>
      </p:grpSp>
      <p:grpSp>
        <p:nvGrpSpPr>
          <p:cNvPr id="18" name="Group 18"/>
          <p:cNvGrpSpPr/>
          <p:nvPr/>
        </p:nvGrpSpPr>
        <p:grpSpPr>
          <a:xfrm>
            <a:off x="4423410" y="2000250"/>
            <a:ext cx="3672840" cy="3279457"/>
            <a:chOff x="4423410" y="2000250"/>
            <a:chExt cx="3672840" cy="3279457"/>
          </a:xfrm>
        </p:grpSpPr>
        <p:pic>
          <p:nvPicPr>
            <p:cNvPr id="13" name="Image 13"/>
            <p:cNvPicPr>
              <a:picLocks noChangeAspect="1"/>
            </p:cNvPicPr>
            <p:nvPr/>
          </p:nvPicPr>
          <p:blipFill>
            <a:blip r:embed="rId3"/>
            <a:srcRect l="0" t="5836" r="0" b="5835"/>
            <a:stretch>
              <a:fillRect/>
            </a:stretch>
          </p:blipFill>
          <p:spPr>
            <a:xfrm>
              <a:off x="4429125" y="2000250"/>
              <a:ext cx="3667125" cy="2762250"/>
            </a:xfrm>
            <a:prstGeom prst="rect">
              <a:avLst/>
            </a:prstGeom>
          </p:spPr>
        </p:pic>
        <p:sp>
          <p:nvSpPr>
            <p:cNvPr id="14" name="Rectangle 14"/>
            <p:cNvSpPr/>
            <p:nvPr/>
          </p:nvSpPr>
          <p:spPr>
            <a:xfrm>
              <a:off x="4429125" y="2000250"/>
              <a:ext cx="1143000" cy="304800"/>
            </a:xfrm>
            <a:prstGeom prst="rect">
              <a:avLst/>
            </a:prstGeom>
            <a:solidFill>
              <a:schemeClr val="accent2"/>
            </a:solidFill>
            <a:ln>
              <a:noFill/>
            </a:ln>
          </p:spPr>
        </p:sp>
        <p:sp>
          <p:nvSpPr>
            <p:cNvPr id="15" name="TextBox 15"/>
            <p:cNvSpPr txBox="1"/>
            <p:nvPr/>
          </p:nvSpPr>
          <p:spPr>
            <a:xfrm>
              <a:off x="4576191" y="2096452"/>
              <a:ext cx="637965" cy="205359"/>
            </a:xfrm>
            <a:prstGeom prst="rect">
              <a:avLst/>
            </a:prstGeom>
            <a:noFill/>
            <a:ln>
              <a:noFill/>
            </a:ln>
          </p:spPr>
          <p:txBody>
            <a:bodyPr wrap="none" lIns="0" tIns="0" rIns="0" bIns="0" anchor="t" anchorCtr="0">
              <a:spAutoFit/>
            </a:bodyPr>
            <a:lstStyle/>
            <a:p>
              <a:pPr algn="l"/>
              <a:r>
                <a:rPr lang="zh-CN" sz="1050" b="1" spc="150" dirty="0">
                  <a:solidFill>
                    <a:schemeClr val="dk1"/>
                  </a:solidFill>
                  <a:latin typeface="Georgia"/>
                  <a:ea typeface="Georgia"/>
                  <a:cs typeface="Georgia"/>
                </a:rPr>
                <a:t>AFTER</a:t>
              </a:r>
            </a:p>
          </p:txBody>
        </p:sp>
        <p:sp>
          <p:nvSpPr>
            <p:cNvPr id="16" name="TextBox 16"/>
            <p:cNvSpPr txBox="1"/>
            <p:nvPr/>
          </p:nvSpPr>
          <p:spPr>
            <a:xfrm>
              <a:off x="4423410" y="4850606"/>
              <a:ext cx="1637575" cy="220028"/>
            </a:xfrm>
            <a:prstGeom prst="rect">
              <a:avLst/>
            </a:prstGeom>
            <a:noFill/>
            <a:ln>
              <a:noFill/>
            </a:ln>
          </p:spPr>
          <p:txBody>
            <a:bodyPr wrap="none" lIns="0" tIns="0" rIns="0" bIns="0" anchor="t" anchorCtr="0">
              <a:spAutoFit/>
            </a:bodyPr>
            <a:lstStyle/>
            <a:p>
              <a:pPr algn="l"/>
              <a:r>
                <a:rPr lang="zh-CN" sz="1120" b="1" dirty="0">
                  <a:solidFill>
                    <a:schemeClr val="dk1"/>
                  </a:solidFill>
                  <a:latin typeface="+mj-lt"/>
                  <a:ea typeface="+mj-ea"/>
                  <a:cs typeface="+mj-cs"/>
                </a:rPr>
                <a:t>扩建后 · 新翼无缝衔接</a:t>
              </a:r>
            </a:p>
          </p:txBody>
        </p:sp>
        <p:sp>
          <p:nvSpPr>
            <p:cNvPr id="17" name="TextBox 17"/>
            <p:cNvSpPr txBox="1"/>
            <p:nvPr/>
          </p:nvSpPr>
          <p:spPr>
            <a:xfrm>
              <a:off x="4424362" y="5103495"/>
              <a:ext cx="1507312" cy="176212"/>
            </a:xfrm>
            <a:prstGeom prst="rect">
              <a:avLst/>
            </a:prstGeom>
            <a:noFill/>
            <a:ln>
              <a:noFill/>
            </a:ln>
          </p:spPr>
          <p:txBody>
            <a:bodyPr wrap="none" lIns="0" tIns="0" rIns="0" bIns="0" anchor="t" anchorCtr="0">
              <a:spAutoFit/>
            </a:bodyPr>
            <a:lstStyle/>
            <a:p>
              <a:pPr algn="l"/>
              <a:r>
                <a:rPr lang="zh-CN" sz="900" dirty="0">
                  <a:solidFill>
                    <a:schemeClr val="accent5"/>
                  </a:solidFill>
                  <a:latin typeface="Microsoft YaHei"/>
                  <a:ea typeface="Microsoft YaHei"/>
                  <a:cs typeface="Microsoft YaHei"/>
                </a:rPr>
                <a:t>OMA 2026 · 先锋解构思维</a:t>
              </a:r>
            </a:p>
          </p:txBody>
        </p:sp>
      </p:grpSp>
      <p:grpSp>
        <p:nvGrpSpPr>
          <p:cNvPr id="31" name="Group 31"/>
          <p:cNvGrpSpPr/>
          <p:nvPr/>
        </p:nvGrpSpPr>
        <p:grpSpPr>
          <a:xfrm>
            <a:off x="8286750" y="2000250"/>
            <a:ext cx="3333750" cy="2762250"/>
            <a:chOff x="8286750" y="2000250"/>
            <a:chExt cx="3333750" cy="2762250"/>
          </a:xfrm>
        </p:grpSpPr>
        <p:sp>
          <p:nvSpPr>
            <p:cNvPr id="19" name="Rectangle 19"/>
            <p:cNvSpPr/>
            <p:nvPr/>
          </p:nvSpPr>
          <p:spPr>
            <a:xfrm>
              <a:off x="8286750" y="2000250"/>
              <a:ext cx="3333750" cy="885825"/>
            </a:xfrm>
            <a:prstGeom prst="rect">
              <a:avLst/>
            </a:prstGeom>
            <a:solidFill>
              <a:schemeClr val="accent1"/>
            </a:solidFill>
            <a:ln>
              <a:noFill/>
            </a:ln>
          </p:spPr>
        </p:sp>
        <p:sp>
          <p:nvSpPr>
            <p:cNvPr id="20" name="TextBox 20"/>
            <p:cNvSpPr txBox="1"/>
            <p:nvPr/>
          </p:nvSpPr>
          <p:spPr>
            <a:xfrm>
              <a:off x="8464296" y="2048828"/>
              <a:ext cx="1135807" cy="498729"/>
            </a:xfrm>
            <a:prstGeom prst="rect">
              <a:avLst/>
            </a:prstGeom>
            <a:noFill/>
            <a:ln>
              <a:noFill/>
            </a:ln>
          </p:spPr>
          <p:txBody>
            <a:bodyPr wrap="none" lIns="0" tIns="0" rIns="0" bIns="0" anchor="t" anchorCtr="0">
              <a:spAutoFit/>
            </a:bodyPr>
            <a:lstStyle/>
            <a:p>
              <a:pPr algn="l"/>
              <a:r>
                <a:rPr lang="zh-CN" sz="2550" b="1" dirty="0">
                  <a:solidFill>
                    <a:schemeClr val="accent6"/>
                  </a:solidFill>
                  <a:latin typeface="Georgia"/>
                  <a:ea typeface="Georgia"/>
                  <a:cs typeface="Georgia"/>
                </a:rPr>
                <a:t>$82M</a:t>
              </a:r>
            </a:p>
          </p:txBody>
        </p:sp>
        <p:sp>
          <p:nvSpPr>
            <p:cNvPr id="21" name="TextBox 21"/>
            <p:cNvSpPr txBox="1"/>
            <p:nvPr/>
          </p:nvSpPr>
          <p:spPr>
            <a:xfrm>
              <a:off x="8472297" y="2542699"/>
              <a:ext cx="1170869" cy="190690"/>
            </a:xfrm>
            <a:prstGeom prst="rect">
              <a:avLst/>
            </a:prstGeom>
            <a:noFill/>
            <a:ln>
              <a:noFill/>
            </a:ln>
          </p:spPr>
          <p:txBody>
            <a:bodyPr wrap="none" lIns="0" tIns="0" rIns="0" bIns="0" anchor="t" anchorCtr="0">
              <a:spAutoFit/>
            </a:bodyPr>
            <a:lstStyle/>
            <a:p>
              <a:pPr algn="l"/>
              <a:r>
                <a:rPr lang="zh-CN" sz="980" dirty="0">
                  <a:solidFill>
                    <a:srgbClr val="D4CFC4"/>
                  </a:solidFill>
                  <a:latin typeface="Microsoft YaHei"/>
                  <a:ea typeface="Microsoft YaHei"/>
                  <a:cs typeface="Microsoft YaHei"/>
                </a:rPr>
                <a:t>总投资 8200 万美元</a:t>
              </a:r>
            </a:p>
          </p:txBody>
        </p:sp>
        <p:sp>
          <p:nvSpPr>
            <p:cNvPr id="22" name="TextBox 22"/>
            <p:cNvSpPr txBox="1"/>
            <p:nvPr/>
          </p:nvSpPr>
          <p:spPr>
            <a:xfrm>
              <a:off x="8472488" y="2749391"/>
              <a:ext cx="1243935" cy="161925"/>
            </a:xfrm>
            <a:prstGeom prst="rect">
              <a:avLst/>
            </a:prstGeom>
            <a:noFill/>
            <a:ln>
              <a:noFill/>
            </a:ln>
          </p:spPr>
          <p:txBody>
            <a:bodyPr wrap="none" lIns="0" tIns="0" rIns="0" bIns="0" anchor="t" anchorCtr="0">
              <a:spAutoFit/>
            </a:bodyPr>
            <a:lstStyle/>
            <a:p>
              <a:pPr algn="l"/>
              <a:r>
                <a:rPr lang="zh-CN" sz="820" dirty="0">
                  <a:solidFill>
                    <a:schemeClr val="accent5"/>
                  </a:solidFill>
                  <a:latin typeface="Microsoft YaHei"/>
                  <a:ea typeface="Microsoft YaHei"/>
                  <a:cs typeface="Microsoft YaHei"/>
                </a:rPr>
                <a:t>U.S. Dollar · 2026 开放</a:t>
              </a:r>
            </a:p>
          </p:txBody>
        </p:sp>
        <p:sp>
          <p:nvSpPr>
            <p:cNvPr id="23" name="Rectangle 23"/>
            <p:cNvSpPr/>
            <p:nvPr/>
          </p:nvSpPr>
          <p:spPr>
            <a:xfrm>
              <a:off x="8286750" y="2933700"/>
              <a:ext cx="3333750" cy="885825"/>
            </a:xfrm>
            <a:prstGeom prst="rect">
              <a:avLst/>
            </a:prstGeom>
            <a:solidFill>
              <a:schemeClr val="lt2"/>
            </a:solidFill>
            <a:ln>
              <a:noFill/>
            </a:ln>
          </p:spPr>
        </p:sp>
        <p:sp>
          <p:nvSpPr>
            <p:cNvPr id="24" name="TextBox 24"/>
            <p:cNvSpPr txBox="1"/>
            <p:nvPr/>
          </p:nvSpPr>
          <p:spPr>
            <a:xfrm>
              <a:off x="8464296" y="2982278"/>
              <a:ext cx="1396959" cy="498729"/>
            </a:xfrm>
            <a:prstGeom prst="rect">
              <a:avLst/>
            </a:prstGeom>
            <a:noFill/>
            <a:ln>
              <a:noFill/>
            </a:ln>
          </p:spPr>
          <p:txBody>
            <a:bodyPr wrap="none" lIns="0" tIns="0" rIns="0" bIns="0" anchor="t" anchorCtr="0">
              <a:spAutoFit/>
            </a:bodyPr>
            <a:lstStyle/>
            <a:p>
              <a:pPr algn="l"/>
              <a:r>
                <a:rPr lang="zh-CN" sz="2550" b="1" dirty="0">
                  <a:solidFill>
                    <a:schemeClr val="dk1"/>
                  </a:solidFill>
                  <a:latin typeface="Georgia"/>
                  <a:ea typeface="Georgia"/>
                  <a:cs typeface="Georgia"/>
                </a:rPr>
                <a:t>5,574 ㎡</a:t>
              </a:r>
            </a:p>
          </p:txBody>
        </p:sp>
        <p:sp>
          <p:nvSpPr>
            <p:cNvPr id="25" name="TextBox 25"/>
            <p:cNvSpPr txBox="1"/>
            <p:nvPr/>
          </p:nvSpPr>
          <p:spPr>
            <a:xfrm>
              <a:off x="8472297" y="3476149"/>
              <a:ext cx="801472" cy="190690"/>
            </a:xfrm>
            <a:prstGeom prst="rect">
              <a:avLst/>
            </a:prstGeom>
            <a:noFill/>
            <a:ln>
              <a:noFill/>
            </a:ln>
          </p:spPr>
          <p:txBody>
            <a:bodyPr wrap="none" lIns="0" tIns="0" rIns="0" bIns="0" anchor="t" anchorCtr="0">
              <a:spAutoFit/>
            </a:bodyPr>
            <a:lstStyle/>
            <a:p>
              <a:pPr algn="l"/>
              <a:r>
                <a:rPr lang="zh-CN" sz="980" dirty="0">
                  <a:solidFill>
                    <a:schemeClr val="dk2"/>
                  </a:solidFill>
                  <a:latin typeface="Microsoft YaHei"/>
                  <a:ea typeface="Microsoft YaHei"/>
                  <a:cs typeface="Microsoft YaHei"/>
                </a:rPr>
                <a:t>新增建筑面积</a:t>
              </a:r>
            </a:p>
          </p:txBody>
        </p:sp>
        <p:sp>
          <p:nvSpPr>
            <p:cNvPr id="26" name="TextBox 26"/>
            <p:cNvSpPr txBox="1"/>
            <p:nvPr/>
          </p:nvSpPr>
          <p:spPr>
            <a:xfrm>
              <a:off x="8472488" y="3682841"/>
              <a:ext cx="1378341" cy="161925"/>
            </a:xfrm>
            <a:prstGeom prst="rect">
              <a:avLst/>
            </a:prstGeom>
            <a:noFill/>
            <a:ln>
              <a:noFill/>
            </a:ln>
          </p:spPr>
          <p:txBody>
            <a:bodyPr wrap="none" lIns="0" tIns="0" rIns="0" bIns="0" anchor="t" anchorCtr="0">
              <a:spAutoFit/>
            </a:bodyPr>
            <a:lstStyle/>
            <a:p>
              <a:pPr algn="l"/>
              <a:r>
                <a:rPr lang="zh-CN" sz="820" dirty="0">
                  <a:solidFill>
                    <a:schemeClr val="accent5"/>
                  </a:solidFill>
                  <a:latin typeface="Microsoft YaHei"/>
                  <a:ea typeface="Microsoft YaHei"/>
                  <a:cs typeface="Microsoft YaHei"/>
                </a:rPr>
                <a:t>60,000 sq ft 全新展示空间</a:t>
              </a:r>
            </a:p>
          </p:txBody>
        </p:sp>
        <p:sp>
          <p:nvSpPr>
            <p:cNvPr id="27" name="Rectangle 27"/>
            <p:cNvSpPr/>
            <p:nvPr/>
          </p:nvSpPr>
          <p:spPr>
            <a:xfrm>
              <a:off x="8286750" y="3867150"/>
              <a:ext cx="3333750" cy="895350"/>
            </a:xfrm>
            <a:prstGeom prst="rect">
              <a:avLst/>
            </a:prstGeom>
            <a:solidFill>
              <a:schemeClr val="accent2"/>
            </a:solidFill>
            <a:ln>
              <a:noFill/>
            </a:ln>
          </p:spPr>
        </p:sp>
        <p:sp>
          <p:nvSpPr>
            <p:cNvPr id="28" name="TextBox 28"/>
            <p:cNvSpPr txBox="1"/>
            <p:nvPr/>
          </p:nvSpPr>
          <p:spPr>
            <a:xfrm>
              <a:off x="8470392" y="4064318"/>
              <a:ext cx="1770736" cy="264033"/>
            </a:xfrm>
            <a:prstGeom prst="rect">
              <a:avLst/>
            </a:prstGeom>
            <a:noFill/>
            <a:ln>
              <a:noFill/>
            </a:ln>
          </p:spPr>
          <p:txBody>
            <a:bodyPr wrap="none" lIns="0" tIns="0" rIns="0" bIns="0" anchor="t" anchorCtr="0">
              <a:spAutoFit/>
            </a:bodyPr>
            <a:lstStyle/>
            <a:p>
              <a:pPr algn="l"/>
              <a:r>
                <a:rPr lang="zh-CN" sz="1350" i="1" dirty="0">
                  <a:solidFill>
                    <a:schemeClr val="dk1"/>
                  </a:solidFill>
                  <a:latin typeface="Georgia"/>
                  <a:ea typeface="KaiTi"/>
                  <a:cs typeface="Georgia"/>
                </a:rPr>
                <a:t>迭代更新 · 兼容并蓄</a:t>
              </a:r>
            </a:p>
          </p:txBody>
        </p:sp>
        <p:sp>
          <p:nvSpPr>
            <p:cNvPr id="29" name="TextBox 29"/>
            <p:cNvSpPr txBox="1"/>
            <p:nvPr/>
          </p:nvSpPr>
          <p:spPr>
            <a:xfrm>
              <a:off x="8472488" y="4360545"/>
              <a:ext cx="1872158" cy="176212"/>
            </a:xfrm>
            <a:prstGeom prst="rect">
              <a:avLst/>
            </a:prstGeom>
            <a:noFill/>
            <a:ln>
              <a:noFill/>
            </a:ln>
          </p:spPr>
          <p:txBody>
            <a:bodyPr wrap="none" lIns="0" tIns="0" rIns="0" bIns="0" anchor="t" anchorCtr="0">
              <a:spAutoFit/>
            </a:bodyPr>
            <a:lstStyle/>
            <a:p>
              <a:pPr algn="l"/>
              <a:r>
                <a:rPr lang="zh-CN" sz="900" dirty="0">
                  <a:solidFill>
                    <a:schemeClr val="dk1"/>
                  </a:solidFill>
                  <a:latin typeface="Microsoft YaHei"/>
                  <a:ea typeface="Microsoft YaHei"/>
                  <a:cs typeface="Microsoft YaHei"/>
                </a:rPr>
                <a:t>OMA 先锋解构 × SANAA 轻盈通透</a:t>
              </a:r>
            </a:p>
          </p:txBody>
        </p:sp>
        <p:sp>
          <p:nvSpPr>
            <p:cNvPr id="30" name="TextBox 30"/>
            <p:cNvSpPr txBox="1"/>
            <p:nvPr/>
          </p:nvSpPr>
          <p:spPr>
            <a:xfrm>
              <a:off x="8472488" y="4531995"/>
              <a:ext cx="1099947" cy="176212"/>
            </a:xfrm>
            <a:prstGeom prst="rect">
              <a:avLst/>
            </a:prstGeom>
            <a:noFill/>
            <a:ln>
              <a:noFill/>
            </a:ln>
          </p:spPr>
          <p:txBody>
            <a:bodyPr wrap="none" lIns="0" tIns="0" rIns="0" bIns="0" anchor="t" anchorCtr="0">
              <a:spAutoFit/>
            </a:bodyPr>
            <a:lstStyle/>
            <a:p>
              <a:pPr algn="l"/>
              <a:r>
                <a:rPr lang="zh-CN" sz="900" dirty="0">
                  <a:solidFill>
                    <a:schemeClr val="dk1"/>
                  </a:solidFill>
                  <a:latin typeface="Microsoft YaHei"/>
                  <a:ea typeface="Microsoft YaHei"/>
                  <a:cs typeface="Microsoft YaHei"/>
                </a:rPr>
                <a:t>百年美术馆获新活力</a:t>
              </a:r>
            </a:p>
          </p:txBody>
        </p:sp>
      </p:grpSp>
      <p:grpSp>
        <p:nvGrpSpPr>
          <p:cNvPr id="35" name="Group 35"/>
          <p:cNvGrpSpPr/>
          <p:nvPr/>
        </p:nvGrpSpPr>
        <p:grpSpPr>
          <a:xfrm>
            <a:off x="571500" y="5524500"/>
            <a:ext cx="7524750" cy="1047750"/>
            <a:chOff x="571500" y="5524500"/>
            <a:chExt cx="7524750" cy="1047750"/>
          </a:xfrm>
        </p:grpSpPr>
        <p:pic>
          <p:nvPicPr>
            <p:cNvPr id="32" name="Image 32"/>
            <p:cNvPicPr>
              <a:picLocks noChangeAspect="1"/>
            </p:cNvPicPr>
            <p:nvPr/>
          </p:nvPicPr>
          <p:blipFill>
            <a:blip r:embed="rId4"/>
            <a:srcRect l="0" t="37633" r="0" b="37633"/>
            <a:stretch>
              <a:fillRect/>
            </a:stretch>
          </p:blipFill>
          <p:spPr>
            <a:xfrm>
              <a:off x="571500" y="5524500"/>
              <a:ext cx="7524750" cy="1047750"/>
            </a:xfrm>
            <a:prstGeom prst="rect">
              <a:avLst/>
            </a:prstGeom>
          </p:spPr>
        </p:pic>
        <p:sp>
          <p:nvSpPr>
            <p:cNvPr id="33" name="Line 33"/>
            <p:cNvSpPr/>
            <p:nvPr/>
          </p:nvSpPr>
          <p:spPr>
            <a:xfrm>
              <a:off x="571500" y="5524500"/>
              <a:ext cx="9525" cy="381000"/>
            </a:xfrm>
            <a:custGeom>
              <a:avLst/>
              <a:gdLst/>
              <a:ahLst/>
              <a:cxnLst/>
              <a:rect l="l" t="t" r="r" b="b"/>
              <a:pathLst>
                <a:path w="9525" h="381000">
                  <a:moveTo>
                    <a:pt x="0" y="0"/>
                  </a:moveTo>
                  <a:lnTo>
                    <a:pt x="0" y="381000"/>
                  </a:lnTo>
                </a:path>
              </a:pathLst>
            </a:custGeom>
            <a:noFill/>
            <a:ln w="28575">
              <a:solidFill>
                <a:schemeClr val="accent2"/>
              </a:solidFill>
            </a:ln>
          </p:spPr>
        </p:sp>
        <p:sp>
          <p:nvSpPr>
            <p:cNvPr id="34" name="TextBox 34"/>
            <p:cNvSpPr txBox="1"/>
            <p:nvPr/>
          </p:nvSpPr>
          <p:spPr>
            <a:xfrm>
              <a:off x="718947" y="5666899"/>
              <a:ext cx="3089146" cy="190690"/>
            </a:xfrm>
            <a:prstGeom prst="rect">
              <a:avLst/>
            </a:prstGeom>
            <a:noFill/>
            <a:ln>
              <a:noFill/>
            </a:ln>
          </p:spPr>
          <p:txBody>
            <a:bodyPr wrap="none" lIns="0" tIns="0" rIns="0" bIns="0" anchor="t" anchorCtr="0">
              <a:spAutoFit/>
            </a:bodyPr>
            <a:lstStyle/>
            <a:p>
              <a:pPr algn="l"/>
              <a:r>
                <a:rPr lang="zh-CN" sz="980" b="1" dirty="0">
                  <a:solidFill>
                    <a:srgbClr val="F5F2EC"/>
                  </a:solidFill>
                  <a:latin typeface="Microsoft YaHei"/>
                  <a:ea typeface="Microsoft YaHei"/>
                  <a:cs typeface="Microsoft YaHei"/>
                </a:rPr>
                <a:t>OMA 体块模型 · 通透立面 + 错落空间 + 开放布局</a:t>
              </a:r>
            </a:p>
          </p:txBody>
        </p:sp>
      </p:grpSp>
      <p:grpSp>
        <p:nvGrpSpPr>
          <p:cNvPr id="37" name="Group 37"/>
          <p:cNvGrpSpPr/>
          <p:nvPr/>
        </p:nvGrpSpPr>
        <p:grpSpPr>
          <a:xfrm>
            <a:off x="8281035" y="5593556"/>
            <a:ext cx="722630" cy="639128"/>
            <a:chOff x="8281035" y="5593556"/>
            <a:chExt cx="722630" cy="639128"/>
          </a:xfrm>
        </p:grpSpPr>
        <p:sp>
          <p:nvSpPr>
            <p:cNvPr id="36" name="TextBox 36"/>
            <p:cNvSpPr txBox="1"/>
            <p:nvPr/>
          </p:nvSpPr>
          <p:spPr>
            <a:xfrm>
              <a:off x="8281035" y="5593556"/>
              <a:ext cx="722630" cy="639128"/>
            </a:xfrm>
            <a:prstGeom prst="rect">
              <a:avLst/>
            </a:prstGeom>
            <a:noFill/>
            <a:ln>
              <a:noFill/>
            </a:ln>
          </p:spPr>
          <p:txBody>
            <a:bodyPr wrap="none" lIns="0" tIns="0" rIns="0" bIns="0" anchor="t" anchorCtr="0">
              <a:spAutoFit/>
            </a:bodyPr>
            <a:lstStyle/>
            <a:p>
              <a:pPr algn="l">
                <a:lnSpc>
                  <a:spcPts val="1650"/>
                </a:lnSpc>
              </a:pPr>
              <a:r>
                <a:rPr lang="zh-CN" sz="1120" i="1" dirty="0">
                  <a:solidFill>
                    <a:schemeClr val="dk1"/>
                  </a:solidFill>
                  <a:latin typeface="KaiTi"/>
                  <a:ea typeface="KaiTi"/>
                  <a:cs typeface="KaiTi"/>
                </a:rPr>
                <a:t>让城市街景</a:t>
              </a:r>
              <a:br/>
              <a:r>
                <a:rPr lang="zh-CN" sz="1120" i="1" dirty="0">
                  <a:solidFill>
                    <a:schemeClr val="dk1"/>
                  </a:solidFill>
                  <a:latin typeface="KaiTi"/>
                  <a:ea typeface="KaiTi"/>
                  <a:cs typeface="KaiTi"/>
                </a:rPr>
                <a:t>与艺术空间</a:t>
              </a:r>
              <a:br/>
              <a:r>
                <a:rPr lang="zh-CN" sz="1120" i="1" dirty="0">
                  <a:solidFill>
                    <a:schemeClr val="dk1"/>
                  </a:solidFill>
                  <a:latin typeface="KaiTi"/>
                  <a:ea typeface="KaiTi"/>
                  <a:cs typeface="KaiTi"/>
                </a:rPr>
                <a:t>相互渗透</a:t>
              </a:r>
            </a:p>
          </p:txBody>
        </p:sp>
      </p:grpSp>
      <p:grpSp>
        <p:nvGrpSpPr>
          <p:cNvPr id="41" name="Group 41"/>
          <p:cNvGrpSpPr/>
          <p:nvPr/>
        </p:nvGrpSpPr>
        <p:grpSpPr>
          <a:xfrm>
            <a:off x="566738" y="6667500"/>
            <a:ext cx="11058524" cy="215741"/>
            <a:chOff x="566738" y="6667500"/>
            <a:chExt cx="11058524" cy="215741"/>
          </a:xfrm>
        </p:grpSpPr>
        <p:sp>
          <p:nvSpPr>
            <p:cNvPr id="38" name="Line 38"/>
            <p:cNvSpPr/>
            <p:nvPr/>
          </p:nvSpPr>
          <p:spPr>
            <a:xfrm>
              <a:off x="571500" y="6667500"/>
              <a:ext cx="11049000" cy="9525"/>
            </a:xfrm>
            <a:custGeom>
              <a:avLst/>
              <a:gdLst/>
              <a:ahLst/>
              <a:cxnLst/>
              <a:rect l="l" t="t" r="r" b="b"/>
              <a:pathLst>
                <a:path w="11049000" h="9525">
                  <a:moveTo>
                    <a:pt x="0" y="0"/>
                  </a:moveTo>
                  <a:lnTo>
                    <a:pt x="11049000" y="0"/>
                  </a:lnTo>
                </a:path>
              </a:pathLst>
            </a:custGeom>
            <a:noFill/>
            <a:ln w="9525">
              <a:solidFill>
                <a:schemeClr val="accent4"/>
              </a:solidFill>
            </a:ln>
          </p:spPr>
        </p:sp>
        <p:sp>
          <p:nvSpPr>
            <p:cNvPr id="39" name="TextBox 39"/>
            <p:cNvSpPr txBox="1"/>
            <p:nvPr/>
          </p:nvSpPr>
          <p:spPr>
            <a:xfrm>
              <a:off x="566738" y="6721316"/>
              <a:ext cx="2585115" cy="161925"/>
            </a:xfrm>
            <a:prstGeom prst="rect">
              <a:avLst/>
            </a:prstGeom>
            <a:noFill/>
            <a:ln>
              <a:noFill/>
            </a:ln>
          </p:spPr>
          <p:txBody>
            <a:bodyPr wrap="none" lIns="0" tIns="0" rIns="0" bIns="0" anchor="t" anchorCtr="0">
              <a:spAutoFit/>
            </a:bodyPr>
            <a:lstStyle/>
            <a:p>
              <a:pPr algn="l"/>
              <a:r>
                <a:rPr lang="zh-CN" sz="820" dirty="0">
                  <a:solidFill>
                    <a:schemeClr val="accent5"/>
                  </a:solidFill>
                  <a:latin typeface="Microsoft YaHei"/>
                  <a:ea typeface="Microsoft YaHei"/>
                  <a:cs typeface="Microsoft YaHei"/>
                </a:rPr>
                <a:t>图源 · OMA / 摄影 Dean Kaufman · Jason O'Rear</a:t>
              </a:r>
            </a:p>
          </p:txBody>
        </p:sp>
        <p:sp>
          <p:nvSpPr>
            <p:cNvPr id="40" name="TextBox 40"/>
            <p:cNvSpPr txBox="1"/>
            <p:nvPr/>
          </p:nvSpPr>
          <p:spPr>
            <a:xfrm>
              <a:off x="11225004" y="6721316"/>
              <a:ext cx="400258" cy="161925"/>
            </a:xfrm>
            <a:prstGeom prst="rect">
              <a:avLst/>
            </a:prstGeom>
            <a:noFill/>
            <a:ln>
              <a:noFill/>
            </a:ln>
          </p:spPr>
          <p:txBody>
            <a:bodyPr wrap="none" lIns="0" tIns="0" rIns="0" bIns="0" anchor="t" anchorCtr="0">
              <a:spAutoFit/>
            </a:bodyPr>
            <a:lstStyle/>
            <a:p>
              <a:pPr algn="r"/>
              <a:r>
                <a:rPr lang="zh-CN" sz="820" dirty="0">
                  <a:solidFill>
                    <a:schemeClr val="accent5"/>
                  </a:solidFill>
                  <a:latin typeface="Georgia"/>
                  <a:ea typeface="Georgia"/>
                  <a:cs typeface="Georgia"/>
                </a:rPr>
                <a:t>07 / 11</a:t>
              </a:r>
            </a:p>
          </p:txBody>
        </p:sp>
      </p:grpSp>
    </p:spTree>
  </p:cSld>
  <p:clrMapOvr>
    <a:masterClrMapping/>
  </p:clrMapOvr>
  <p:transition xmlns:p14="http://schemas.microsoft.com/office/powerpoint/2010/mai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2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50"/>
                                        <p:tgtEl>
                                          <p:spTgt spid="12"/>
                                        </p:tgtEl>
                                      </p:cBhvr>
                                    </p:animEffect>
                                  </p:childTnLst>
                                </p:cTn>
                              </p:par>
                            </p:childTnLst>
                          </p:cTn>
                        </p:par>
                        <p:par>
                          <p:cTn id="8" fill="hold">
                            <p:stCondLst>
                              <p:cond delay="750"/>
                            </p:stCondLst>
                            <p:childTnLst>
                              <p:par>
                                <p:cTn xmlns:p="http://schemas.openxmlformats.org/presentationml/2006/main" id="9" presetID="10" presetClass="entr" presetSubtype="0" fill="hold" grpId="0" nodeType="afterEffect">
                                  <p:stCondLst>
                                    <p:cond delay="25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50"/>
                                        <p:tgtEl>
                                          <p:spTgt spid="18"/>
                                        </p:tgtEl>
                                      </p:cBhvr>
                                    </p:animEffect>
                                  </p:childTnLst>
                                </p:cTn>
                              </p:par>
                            </p:childTnLst>
                          </p:cTn>
                        </p:par>
                        <p:par>
                          <p:cTn id="12" fill="hold">
                            <p:stCondLst>
                              <p:cond delay="1550"/>
                            </p:stCondLst>
                            <p:childTnLst>
                              <p:par>
                                <p:cTn xmlns:p="http://schemas.openxmlformats.org/presentationml/2006/main" id="13" presetID="10" presetClass="entr" presetSubtype="0" fill="hold" grpId="0" nodeType="afterEffect">
                                  <p:stCondLst>
                                    <p:cond delay="30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600"/>
                                        <p:tgtEl>
                                          <p:spTgt spid="31"/>
                                        </p:tgtEl>
                                      </p:cBhvr>
                                    </p:animEffect>
                                  </p:childTnLst>
                                </p:cTn>
                              </p:par>
                            </p:childTnLst>
                          </p:cTn>
                        </p:par>
                        <p:par>
                          <p:cTn id="16" fill="hold">
                            <p:stCondLst>
                              <p:cond delay="2450"/>
                            </p:stCondLst>
                            <p:childTnLst>
                              <p:par>
                                <p:cTn xmlns:p="http://schemas.openxmlformats.org/presentationml/2006/main" id="17" presetID="22" presetClass="entr" presetSubtype="4" fill="hold" grpId="0" nodeType="afterEffect">
                                  <p:stCondLst>
                                    <p:cond delay="25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700"/>
                                        <p:tgtEl>
                                          <p:spTgt spid="35"/>
                                        </p:tgtEl>
                                      </p:cBhvr>
                                    </p:animEffect>
                                  </p:childTnLst>
                                </p:cTn>
                              </p:par>
                            </p:childTnLst>
                          </p:cTn>
                        </p:par>
                        <p:par>
                          <p:cTn id="20" fill="hold">
                            <p:stCondLst>
                              <p:cond delay="3400"/>
                            </p:stCondLst>
                            <p:childTnLst>
                              <p:par>
                                <p:cTn xmlns:p="http://schemas.openxmlformats.org/presentationml/2006/main" id="21" presetID="10" presetClass="entr" presetSubtype="0" fill="hold" grpId="0" nodeType="afterEffect">
                                  <p:stCondLst>
                                    <p:cond delay="20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7" name="Group 7"/>
          <p:cNvGrpSpPr/>
          <p:nvPr/>
        </p:nvGrpSpPr>
        <p:grpSpPr>
          <a:xfrm>
            <a:off x="554736" y="458152"/>
            <a:ext cx="5417454" cy="1615059"/>
            <a:chOff x="554736" y="458152"/>
            <a:chExt cx="5417454" cy="1615059"/>
          </a:xfrm>
        </p:grpSpPr>
        <p:sp>
          <p:nvSpPr>
            <p:cNvPr id="2" name="TextBox 2"/>
            <p:cNvSpPr txBox="1"/>
            <p:nvPr/>
          </p:nvSpPr>
          <p:spPr>
            <a:xfrm>
              <a:off x="566166" y="458152"/>
              <a:ext cx="2228393" cy="205359"/>
            </a:xfrm>
            <a:prstGeom prst="rect">
              <a:avLst/>
            </a:prstGeom>
            <a:noFill/>
            <a:ln>
              <a:noFill/>
            </a:ln>
          </p:spPr>
          <p:txBody>
            <a:bodyPr wrap="none" lIns="0" tIns="0" rIns="0" bIns="0" anchor="t" anchorCtr="0">
              <a:spAutoFit/>
            </a:bodyPr>
            <a:lstStyle/>
            <a:p>
              <a:pPr algn="l"/>
              <a:r>
                <a:rPr lang="zh-CN" sz="1050" spc="225" dirty="0">
                  <a:solidFill>
                    <a:schemeClr val="accent2"/>
                  </a:solidFill>
                  <a:latin typeface="Georgia"/>
                  <a:ea typeface="Georgia"/>
                  <a:cs typeface="Georgia"/>
                </a:rPr>
                <a:t>06 · TWENTY YEARS</a:t>
              </a:r>
            </a:p>
          </p:txBody>
        </p:sp>
        <p:sp>
          <p:nvSpPr>
            <p:cNvPr id="3" name="TextBox 3"/>
            <p:cNvSpPr txBox="1"/>
            <p:nvPr/>
          </p:nvSpPr>
          <p:spPr>
            <a:xfrm>
              <a:off x="554736" y="767715"/>
              <a:ext cx="5417454" cy="645414"/>
            </a:xfrm>
            <a:prstGeom prst="rect">
              <a:avLst/>
            </a:prstGeom>
            <a:noFill/>
            <a:ln>
              <a:noFill/>
            </a:ln>
          </p:spPr>
          <p:txBody>
            <a:bodyPr wrap="none" lIns="0" tIns="0" rIns="0" bIns="0" anchor="t" anchorCtr="0">
              <a:spAutoFit/>
            </a:bodyPr>
            <a:lstStyle/>
            <a:p>
              <a:pPr algn="l"/>
              <a:r>
                <a:rPr lang="zh-CN" sz="3300" b="1" dirty="0">
                  <a:solidFill>
                    <a:schemeClr val="dk1"/>
                  </a:solidFill>
                  <a:latin typeface="+mj-lt"/>
                  <a:ea typeface="+mj-ea"/>
                  <a:cs typeface="+mj-cs"/>
                </a:rPr>
                <a:t>20 年打磨的诗意艺术方舟</a:t>
              </a:r>
            </a:p>
          </p:txBody>
        </p:sp>
        <p:sp>
          <p:nvSpPr>
            <p:cNvPr id="4" name="Line 4"/>
            <p:cNvSpPr/>
            <p:nvPr/>
          </p:nvSpPr>
          <p:spPr>
            <a:xfrm>
              <a:off x="571500" y="1409700"/>
              <a:ext cx="1143000" cy="9525"/>
            </a:xfrm>
            <a:custGeom>
              <a:avLst/>
              <a:gdLst/>
              <a:ahLst/>
              <a:cxnLst/>
              <a:rect l="l" t="t" r="r" b="b"/>
              <a:pathLst>
                <a:path w="1143000" h="9525">
                  <a:moveTo>
                    <a:pt x="0" y="0"/>
                  </a:moveTo>
                  <a:lnTo>
                    <a:pt x="1143000" y="0"/>
                  </a:lnTo>
                </a:path>
              </a:pathLst>
            </a:custGeom>
            <a:noFill/>
            <a:ln w="28575">
              <a:solidFill>
                <a:schemeClr val="accent2"/>
              </a:solidFill>
            </a:ln>
          </p:spPr>
        </p:sp>
        <p:sp>
          <p:nvSpPr>
            <p:cNvPr id="5" name="TextBox 5"/>
            <p:cNvSpPr txBox="1"/>
            <p:nvPr/>
          </p:nvSpPr>
          <p:spPr>
            <a:xfrm>
              <a:off x="564642" y="1606868"/>
              <a:ext cx="4689500" cy="264033"/>
            </a:xfrm>
            <a:prstGeom prst="rect">
              <a:avLst/>
            </a:prstGeom>
            <a:noFill/>
            <a:ln>
              <a:noFill/>
            </a:ln>
          </p:spPr>
          <p:txBody>
            <a:bodyPr wrap="none" lIns="0" tIns="0" rIns="0" bIns="0" anchor="t" anchorCtr="0">
              <a:spAutoFit/>
            </a:bodyPr>
            <a:lstStyle/>
            <a:p>
              <a:pPr algn="l"/>
              <a:r>
                <a:rPr lang="zh-CN" sz="1350" dirty="0">
                  <a:solidFill>
                    <a:schemeClr val="dk2"/>
                  </a:solidFill>
                  <a:latin typeface="Microsoft YaHei"/>
                  <a:ea typeface="Microsoft YaHei"/>
                  <a:cs typeface="Microsoft YaHei"/>
                </a:rPr>
                <a:t>彼得·卒姆托 · LACMA 大卫·格芬画廊 · 2026.5.4 开放</a:t>
              </a:r>
            </a:p>
          </p:txBody>
        </p:sp>
        <p:sp>
          <p:nvSpPr>
            <p:cNvPr id="6" name="TextBox 6"/>
            <p:cNvSpPr txBox="1"/>
            <p:nvPr/>
          </p:nvSpPr>
          <p:spPr>
            <a:xfrm>
              <a:off x="566166" y="1867852"/>
              <a:ext cx="3212268" cy="205359"/>
            </a:xfrm>
            <a:prstGeom prst="rect">
              <a:avLst/>
            </a:prstGeom>
            <a:noFill/>
            <a:ln>
              <a:noFill/>
            </a:ln>
          </p:spPr>
          <p:txBody>
            <a:bodyPr wrap="none" lIns="0" tIns="0" rIns="0" bIns="0" anchor="t" anchorCtr="0">
              <a:spAutoFit/>
            </a:bodyPr>
            <a:lstStyle/>
            <a:p>
              <a:pPr algn="l"/>
              <a:r>
                <a:rPr lang="zh-CN" sz="1050" dirty="0">
                  <a:solidFill>
                    <a:schemeClr val="accent5"/>
                  </a:solidFill>
                  <a:latin typeface="Microsoft YaHei"/>
                  <a:ea typeface="Microsoft YaHei"/>
                  <a:cs typeface="Microsoft YaHei"/>
                </a:rPr>
                <a:t>2009 年普利兹克奖 · 横跨洛杉矶威尔希尔大道之上</a:t>
              </a:r>
            </a:p>
          </p:txBody>
        </p:sp>
      </p:grpSp>
      <p:grpSp>
        <p:nvGrpSpPr>
          <p:cNvPr id="11" name="Group 11"/>
          <p:cNvGrpSpPr/>
          <p:nvPr/>
        </p:nvGrpSpPr>
        <p:grpSpPr>
          <a:xfrm>
            <a:off x="0" y="2286000"/>
            <a:ext cx="12192000" cy="2476500"/>
            <a:chOff x="0" y="2286000"/>
            <a:chExt cx="12192000" cy="2476500"/>
          </a:xfrm>
        </p:grpSpPr>
        <p:pic>
          <p:nvPicPr>
            <p:cNvPr id="8" name="Image 8"/>
            <p:cNvPicPr>
              <a:picLocks noChangeAspect="1"/>
            </p:cNvPicPr>
            <p:nvPr/>
          </p:nvPicPr>
          <p:blipFill>
            <a:blip r:embed="rId2"/>
            <a:srcRect l="0" t="34766" r="0" b="34765"/>
            <a:stretch>
              <a:fillRect/>
            </a:stretch>
          </p:blipFill>
          <p:spPr>
            <a:xfrm>
              <a:off x="0" y="2286000"/>
              <a:ext cx="12192000" cy="2476500"/>
            </a:xfrm>
            <a:prstGeom prst="rect">
              <a:avLst/>
            </a:prstGeom>
          </p:spPr>
        </p:pic>
        <p:sp>
          <p:nvSpPr>
            <p:cNvPr id="9" name="Rectangle 9"/>
            <p:cNvSpPr/>
            <p:nvPr/>
          </p:nvSpPr>
          <p:spPr>
            <a:xfrm>
              <a:off x="571500" y="4419600"/>
              <a:ext cx="1524000" cy="304800"/>
            </a:xfrm>
            <a:prstGeom prst="rect">
              <a:avLst/>
            </a:prstGeom>
            <a:solidFill>
              <a:schemeClr val="accent1"/>
            </a:solidFill>
            <a:ln>
              <a:noFill/>
            </a:ln>
          </p:spPr>
        </p:sp>
        <p:sp>
          <p:nvSpPr>
            <p:cNvPr id="10" name="TextBox 10"/>
            <p:cNvSpPr txBox="1"/>
            <p:nvPr/>
          </p:nvSpPr>
          <p:spPr>
            <a:xfrm>
              <a:off x="718947" y="4523899"/>
              <a:ext cx="1547131" cy="190690"/>
            </a:xfrm>
            <a:prstGeom prst="rect">
              <a:avLst/>
            </a:prstGeom>
            <a:noFill/>
            <a:ln>
              <a:noFill/>
            </a:ln>
          </p:spPr>
          <p:txBody>
            <a:bodyPr wrap="none" lIns="0" tIns="0" rIns="0" bIns="0" anchor="t" anchorCtr="0">
              <a:spAutoFit/>
            </a:bodyPr>
            <a:lstStyle/>
            <a:p>
              <a:pPr algn="l"/>
              <a:r>
                <a:rPr lang="zh-CN" sz="980" b="1" spc="150" dirty="0">
                  <a:solidFill>
                    <a:schemeClr val="accent6"/>
                  </a:solidFill>
                  <a:latin typeface="Georgia"/>
                  <a:ea typeface="Georgia"/>
                  <a:cs typeface="Georgia"/>
                </a:rPr>
                <a:t>SUSPENDED ARK</a:t>
              </a:r>
            </a:p>
          </p:txBody>
        </p:sp>
      </p:grpSp>
      <p:grpSp>
        <p:nvGrpSpPr>
          <p:cNvPr id="24" name="Group 24"/>
          <p:cNvGrpSpPr/>
          <p:nvPr/>
        </p:nvGrpSpPr>
        <p:grpSpPr>
          <a:xfrm>
            <a:off x="571500" y="5143500"/>
            <a:ext cx="8422084" cy="999839"/>
            <a:chOff x="571500" y="5143500"/>
            <a:chExt cx="8422084" cy="999839"/>
          </a:xfrm>
        </p:grpSpPr>
        <p:sp>
          <p:nvSpPr>
            <p:cNvPr id="12" name="Line 12"/>
            <p:cNvSpPr/>
            <p:nvPr/>
          </p:nvSpPr>
          <p:spPr>
            <a:xfrm>
              <a:off x="571500" y="5143500"/>
              <a:ext cx="9525" cy="952500"/>
            </a:xfrm>
            <a:custGeom>
              <a:avLst/>
              <a:gdLst/>
              <a:ahLst/>
              <a:cxnLst/>
              <a:rect l="l" t="t" r="r" b="b"/>
              <a:pathLst>
                <a:path w="9525" h="952500">
                  <a:moveTo>
                    <a:pt x="0" y="0"/>
                  </a:moveTo>
                  <a:lnTo>
                    <a:pt x="0" y="952500"/>
                  </a:lnTo>
                </a:path>
              </a:pathLst>
            </a:custGeom>
            <a:noFill/>
            <a:ln w="19050">
              <a:solidFill>
                <a:schemeClr val="accent2"/>
              </a:solidFill>
            </a:ln>
          </p:spPr>
        </p:sp>
        <p:sp>
          <p:nvSpPr>
            <p:cNvPr id="13" name="TextBox 13"/>
            <p:cNvSpPr txBox="1"/>
            <p:nvPr/>
          </p:nvSpPr>
          <p:spPr>
            <a:xfrm>
              <a:off x="757047" y="5304949"/>
              <a:ext cx="579018" cy="190690"/>
            </a:xfrm>
            <a:prstGeom prst="rect">
              <a:avLst/>
            </a:prstGeom>
            <a:noFill/>
            <a:ln>
              <a:noFill/>
            </a:ln>
          </p:spPr>
          <p:txBody>
            <a:bodyPr wrap="none" lIns="0" tIns="0" rIns="0" bIns="0" anchor="t" anchorCtr="0">
              <a:spAutoFit/>
            </a:bodyPr>
            <a:lstStyle/>
            <a:p>
              <a:pPr algn="l"/>
              <a:r>
                <a:rPr lang="zh-CN" sz="980" spc="150" dirty="0">
                  <a:solidFill>
                    <a:schemeClr val="accent2"/>
                  </a:solidFill>
                  <a:latin typeface="Georgia"/>
                  <a:ea typeface="Georgia"/>
                  <a:cs typeface="Georgia"/>
                </a:rPr>
                <a:t>SCALE</a:t>
              </a:r>
            </a:p>
          </p:txBody>
        </p:sp>
        <p:sp>
          <p:nvSpPr>
            <p:cNvPr id="14" name="TextBox 14"/>
            <p:cNvSpPr txBox="1"/>
            <p:nvPr/>
          </p:nvSpPr>
          <p:spPr>
            <a:xfrm>
              <a:off x="749808" y="5532120"/>
              <a:ext cx="1308384"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Georgia"/>
                  <a:ea typeface="Georgia"/>
                  <a:cs typeface="Georgia"/>
                </a:rPr>
                <a:t>$724M</a:t>
              </a:r>
            </a:p>
          </p:txBody>
        </p:sp>
        <p:sp>
          <p:nvSpPr>
            <p:cNvPr id="15" name="TextBox 15"/>
            <p:cNvSpPr txBox="1"/>
            <p:nvPr/>
          </p:nvSpPr>
          <p:spPr>
            <a:xfrm>
              <a:off x="757047" y="5952649"/>
              <a:ext cx="1698579" cy="190690"/>
            </a:xfrm>
            <a:prstGeom prst="rect">
              <a:avLst/>
            </a:prstGeom>
            <a:noFill/>
            <a:ln>
              <a:noFill/>
            </a:ln>
          </p:spPr>
          <p:txBody>
            <a:bodyPr wrap="none" lIns="0" tIns="0" rIns="0" bIns="0" anchor="t" anchorCtr="0">
              <a:spAutoFit/>
            </a:bodyPr>
            <a:lstStyle/>
            <a:p>
              <a:pPr algn="l"/>
              <a:r>
                <a:rPr lang="zh-CN" sz="980" dirty="0">
                  <a:solidFill>
                    <a:schemeClr val="dk2"/>
                  </a:solidFill>
                  <a:latin typeface="Microsoft YaHei"/>
                  <a:ea typeface="Microsoft YaHei"/>
                  <a:cs typeface="Microsoft YaHei"/>
                </a:rPr>
                <a:t>7.24 亿美元投资 · 32,293 ㎡</a:t>
              </a:r>
            </a:p>
          </p:txBody>
        </p:sp>
        <p:sp>
          <p:nvSpPr>
            <p:cNvPr id="16" name="Line 16"/>
            <p:cNvSpPr/>
            <p:nvPr/>
          </p:nvSpPr>
          <p:spPr>
            <a:xfrm>
              <a:off x="3429000" y="5143500"/>
              <a:ext cx="9525" cy="952500"/>
            </a:xfrm>
            <a:custGeom>
              <a:avLst/>
              <a:gdLst/>
              <a:ahLst/>
              <a:cxnLst/>
              <a:rect l="l" t="t" r="r" b="b"/>
              <a:pathLst>
                <a:path w="9525" h="952500">
                  <a:moveTo>
                    <a:pt x="0" y="0"/>
                  </a:moveTo>
                  <a:lnTo>
                    <a:pt x="0" y="952500"/>
                  </a:lnTo>
                </a:path>
              </a:pathLst>
            </a:custGeom>
            <a:noFill/>
            <a:ln w="19050">
              <a:solidFill>
                <a:schemeClr val="accent2"/>
              </a:solidFill>
            </a:ln>
          </p:spPr>
        </p:sp>
        <p:sp>
          <p:nvSpPr>
            <p:cNvPr id="17" name="TextBox 17"/>
            <p:cNvSpPr txBox="1"/>
            <p:nvPr/>
          </p:nvSpPr>
          <p:spPr>
            <a:xfrm>
              <a:off x="3614547" y="5304949"/>
              <a:ext cx="1055035" cy="190690"/>
            </a:xfrm>
            <a:prstGeom prst="rect">
              <a:avLst/>
            </a:prstGeom>
            <a:noFill/>
            <a:ln>
              <a:noFill/>
            </a:ln>
          </p:spPr>
          <p:txBody>
            <a:bodyPr wrap="none" lIns="0" tIns="0" rIns="0" bIns="0" anchor="t" anchorCtr="0">
              <a:spAutoFit/>
            </a:bodyPr>
            <a:lstStyle/>
            <a:p>
              <a:pPr algn="l"/>
              <a:r>
                <a:rPr lang="zh-CN" sz="980" spc="150" dirty="0">
                  <a:solidFill>
                    <a:schemeClr val="accent2"/>
                  </a:solidFill>
                  <a:latin typeface="Georgia"/>
                  <a:ea typeface="Georgia"/>
                  <a:cs typeface="Georgia"/>
                </a:rPr>
                <a:t>STRUCTURE</a:t>
              </a:r>
            </a:p>
          </p:txBody>
        </p:sp>
        <p:sp>
          <p:nvSpPr>
            <p:cNvPr id="18" name="TextBox 18"/>
            <p:cNvSpPr txBox="1"/>
            <p:nvPr/>
          </p:nvSpPr>
          <p:spPr>
            <a:xfrm>
              <a:off x="3609594" y="5580698"/>
              <a:ext cx="2238756" cy="381381"/>
            </a:xfrm>
            <a:prstGeom prst="rect">
              <a:avLst/>
            </a:prstGeom>
            <a:noFill/>
            <a:ln>
              <a:noFill/>
            </a:ln>
          </p:spPr>
          <p:txBody>
            <a:bodyPr wrap="none" lIns="0" tIns="0" rIns="0" bIns="0" anchor="t" anchorCtr="0">
              <a:spAutoFit/>
            </a:bodyPr>
            <a:lstStyle/>
            <a:p>
              <a:pPr algn="l"/>
              <a:r>
                <a:rPr lang="zh-CN" sz="1950" b="1" dirty="0">
                  <a:solidFill>
                    <a:schemeClr val="dk1"/>
                  </a:solidFill>
                  <a:latin typeface="+mj-lt"/>
                  <a:ea typeface="+mj-ea"/>
                  <a:cs typeface="+mj-cs"/>
                </a:rPr>
                <a:t>七座极简混凝土亭</a:t>
              </a:r>
            </a:p>
          </p:txBody>
        </p:sp>
        <p:sp>
          <p:nvSpPr>
            <p:cNvPr id="19" name="TextBox 19"/>
            <p:cNvSpPr txBox="1"/>
            <p:nvPr/>
          </p:nvSpPr>
          <p:spPr>
            <a:xfrm>
              <a:off x="3614547" y="5952649"/>
              <a:ext cx="1744754" cy="190690"/>
            </a:xfrm>
            <a:prstGeom prst="rect">
              <a:avLst/>
            </a:prstGeom>
            <a:noFill/>
            <a:ln>
              <a:noFill/>
            </a:ln>
          </p:spPr>
          <p:txBody>
            <a:bodyPr wrap="none" lIns="0" tIns="0" rIns="0" bIns="0" anchor="t" anchorCtr="0">
              <a:spAutoFit/>
            </a:bodyPr>
            <a:lstStyle/>
            <a:p>
              <a:pPr algn="l"/>
              <a:r>
                <a:rPr lang="zh-CN" sz="980" dirty="0">
                  <a:solidFill>
                    <a:schemeClr val="dk2"/>
                  </a:solidFill>
                  <a:latin typeface="Microsoft YaHei"/>
                  <a:ea typeface="Microsoft YaHei"/>
                  <a:cs typeface="Microsoft YaHei"/>
                </a:rPr>
                <a:t>错落排布 · 横跨繁忙大道之上</a:t>
              </a:r>
            </a:p>
          </p:txBody>
        </p:sp>
        <p:sp>
          <p:nvSpPr>
            <p:cNvPr id="20" name="Line 20"/>
            <p:cNvSpPr/>
            <p:nvPr/>
          </p:nvSpPr>
          <p:spPr>
            <a:xfrm>
              <a:off x="6667500" y="5143500"/>
              <a:ext cx="9525" cy="952500"/>
            </a:xfrm>
            <a:custGeom>
              <a:avLst/>
              <a:gdLst/>
              <a:ahLst/>
              <a:cxnLst/>
              <a:rect l="l" t="t" r="r" b="b"/>
              <a:pathLst>
                <a:path w="9525" h="952500">
                  <a:moveTo>
                    <a:pt x="0" y="0"/>
                  </a:moveTo>
                  <a:lnTo>
                    <a:pt x="0" y="952500"/>
                  </a:lnTo>
                </a:path>
              </a:pathLst>
            </a:custGeom>
            <a:noFill/>
            <a:ln w="19050">
              <a:solidFill>
                <a:schemeClr val="accent2"/>
              </a:solidFill>
            </a:ln>
          </p:spPr>
        </p:sp>
        <p:sp>
          <p:nvSpPr>
            <p:cNvPr id="21" name="TextBox 21"/>
            <p:cNvSpPr txBox="1"/>
            <p:nvPr/>
          </p:nvSpPr>
          <p:spPr>
            <a:xfrm>
              <a:off x="6853047" y="5304949"/>
              <a:ext cx="1123259" cy="190690"/>
            </a:xfrm>
            <a:prstGeom prst="rect">
              <a:avLst/>
            </a:prstGeom>
            <a:noFill/>
            <a:ln>
              <a:noFill/>
            </a:ln>
          </p:spPr>
          <p:txBody>
            <a:bodyPr wrap="none" lIns="0" tIns="0" rIns="0" bIns="0" anchor="t" anchorCtr="0">
              <a:spAutoFit/>
            </a:bodyPr>
            <a:lstStyle/>
            <a:p>
              <a:pPr algn="l"/>
              <a:r>
                <a:rPr lang="zh-CN" sz="980" spc="150" dirty="0">
                  <a:solidFill>
                    <a:schemeClr val="accent2"/>
                  </a:solidFill>
                  <a:latin typeface="Georgia"/>
                  <a:ea typeface="Georgia"/>
                  <a:cs typeface="Georgia"/>
                </a:rPr>
                <a:t>CRAFT TIME</a:t>
              </a:r>
            </a:p>
          </p:txBody>
        </p:sp>
        <p:sp>
          <p:nvSpPr>
            <p:cNvPr id="22" name="TextBox 22"/>
            <p:cNvSpPr txBox="1"/>
            <p:nvPr/>
          </p:nvSpPr>
          <p:spPr>
            <a:xfrm>
              <a:off x="6845808" y="5532120"/>
              <a:ext cx="867583"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Georgia"/>
                  <a:ea typeface="SimSun"/>
                  <a:cs typeface="Georgia"/>
                </a:rPr>
                <a:t>20 年</a:t>
              </a:r>
            </a:p>
          </p:txBody>
        </p:sp>
        <p:sp>
          <p:nvSpPr>
            <p:cNvPr id="23" name="TextBox 23"/>
            <p:cNvSpPr txBox="1"/>
            <p:nvPr/>
          </p:nvSpPr>
          <p:spPr>
            <a:xfrm>
              <a:off x="6853047" y="5952649"/>
              <a:ext cx="2140537" cy="190690"/>
            </a:xfrm>
            <a:prstGeom prst="rect">
              <a:avLst/>
            </a:prstGeom>
            <a:noFill/>
            <a:ln>
              <a:noFill/>
            </a:ln>
          </p:spPr>
          <p:txBody>
            <a:bodyPr wrap="none" lIns="0" tIns="0" rIns="0" bIns="0" anchor="t" anchorCtr="0">
              <a:spAutoFit/>
            </a:bodyPr>
            <a:lstStyle/>
            <a:p>
              <a:pPr algn="l"/>
              <a:r>
                <a:rPr lang="zh-CN" sz="980" dirty="0">
                  <a:solidFill>
                    <a:schemeClr val="dk2"/>
                  </a:solidFill>
                  <a:latin typeface="Microsoft YaHei"/>
                  <a:ea typeface="Microsoft YaHei"/>
                  <a:cs typeface="Microsoft YaHei"/>
                </a:rPr>
                <a:t>反复打磨 · 以极致耐心对抗时代浮躁</a:t>
              </a:r>
            </a:p>
          </p:txBody>
        </p:sp>
      </p:grpSp>
      <p:grpSp>
        <p:nvGrpSpPr>
          <p:cNvPr id="30" name="Group 30"/>
          <p:cNvGrpSpPr/>
          <p:nvPr/>
        </p:nvGrpSpPr>
        <p:grpSpPr>
          <a:xfrm>
            <a:off x="9144000" y="5143500"/>
            <a:ext cx="2476500" cy="1143000"/>
            <a:chOff x="9144000" y="5143500"/>
            <a:chExt cx="2476500" cy="1143000"/>
          </a:xfrm>
        </p:grpSpPr>
        <p:sp>
          <p:nvSpPr>
            <p:cNvPr id="25" name="Rectangle 25"/>
            <p:cNvSpPr/>
            <p:nvPr/>
          </p:nvSpPr>
          <p:spPr>
            <a:xfrm>
              <a:off x="9144000" y="5143500"/>
              <a:ext cx="2476500" cy="1143000"/>
            </a:xfrm>
            <a:prstGeom prst="rect">
              <a:avLst/>
            </a:prstGeom>
            <a:solidFill>
              <a:schemeClr val="accent1"/>
            </a:solidFill>
            <a:ln>
              <a:noFill/>
            </a:ln>
          </p:spPr>
        </p:sp>
        <p:sp>
          <p:nvSpPr>
            <p:cNvPr id="26" name="Line 26"/>
            <p:cNvSpPr/>
            <p:nvPr/>
          </p:nvSpPr>
          <p:spPr>
            <a:xfrm>
              <a:off x="9144000" y="5143500"/>
              <a:ext cx="9525" cy="571500"/>
            </a:xfrm>
            <a:custGeom>
              <a:avLst/>
              <a:gdLst/>
              <a:ahLst/>
              <a:cxnLst/>
              <a:rect l="l" t="t" r="r" b="b"/>
              <a:pathLst>
                <a:path w="9525" h="571500">
                  <a:moveTo>
                    <a:pt x="0" y="0"/>
                  </a:moveTo>
                  <a:lnTo>
                    <a:pt x="0" y="571500"/>
                  </a:lnTo>
                </a:path>
              </a:pathLst>
            </a:custGeom>
            <a:noFill/>
            <a:ln w="28575">
              <a:solidFill>
                <a:schemeClr val="accent2"/>
              </a:solidFill>
            </a:ln>
          </p:spPr>
        </p:sp>
        <p:sp>
          <p:nvSpPr>
            <p:cNvPr id="27" name="TextBox 27"/>
            <p:cNvSpPr txBox="1"/>
            <p:nvPr/>
          </p:nvSpPr>
          <p:spPr>
            <a:xfrm>
              <a:off x="9327642" y="5302568"/>
              <a:ext cx="1165860" cy="264033"/>
            </a:xfrm>
            <a:prstGeom prst="rect">
              <a:avLst/>
            </a:prstGeom>
            <a:noFill/>
            <a:ln>
              <a:noFill/>
            </a:ln>
          </p:spPr>
          <p:txBody>
            <a:bodyPr wrap="none" lIns="0" tIns="0" rIns="0" bIns="0" anchor="t" anchorCtr="0">
              <a:spAutoFit/>
            </a:bodyPr>
            <a:lstStyle/>
            <a:p>
              <a:pPr algn="l"/>
              <a:r>
                <a:rPr lang="zh-CN" sz="1350" i="1" dirty="0">
                  <a:solidFill>
                    <a:schemeClr val="accent6"/>
                  </a:solidFill>
                  <a:latin typeface="Georgia"/>
                  <a:ea typeface="KaiTi"/>
                  <a:cs typeface="Georgia"/>
                </a:rPr>
                <a:t>建筑是场所的</a:t>
              </a:r>
            </a:p>
          </p:txBody>
        </p:sp>
        <p:sp>
          <p:nvSpPr>
            <p:cNvPr id="28" name="TextBox 28"/>
            <p:cNvSpPr txBox="1"/>
            <p:nvPr/>
          </p:nvSpPr>
          <p:spPr>
            <a:xfrm>
              <a:off x="9327642" y="5569268"/>
              <a:ext cx="781812" cy="264033"/>
            </a:xfrm>
            <a:prstGeom prst="rect">
              <a:avLst/>
            </a:prstGeom>
            <a:noFill/>
            <a:ln>
              <a:noFill/>
            </a:ln>
          </p:spPr>
          <p:txBody>
            <a:bodyPr wrap="none" lIns="0" tIns="0" rIns="0" bIns="0" anchor="t" anchorCtr="0">
              <a:spAutoFit/>
            </a:bodyPr>
            <a:lstStyle/>
            <a:p>
              <a:pPr algn="l"/>
              <a:r>
                <a:rPr lang="zh-CN" sz="1350" i="1" dirty="0">
                  <a:solidFill>
                    <a:schemeClr val="accent6"/>
                  </a:solidFill>
                  <a:latin typeface="Georgia"/>
                  <a:ea typeface="KaiTi"/>
                  <a:cs typeface="Georgia"/>
                </a:rPr>
                <a:t>诗意容器</a:t>
              </a:r>
            </a:p>
          </p:txBody>
        </p:sp>
        <p:sp>
          <p:nvSpPr>
            <p:cNvPr id="29" name="TextBox 29"/>
            <p:cNvSpPr txBox="1"/>
            <p:nvPr/>
          </p:nvSpPr>
          <p:spPr>
            <a:xfrm>
              <a:off x="9329738" y="5998845"/>
              <a:ext cx="784936" cy="176212"/>
            </a:xfrm>
            <a:prstGeom prst="rect">
              <a:avLst/>
            </a:prstGeom>
            <a:noFill/>
            <a:ln>
              <a:noFill/>
            </a:ln>
          </p:spPr>
          <p:txBody>
            <a:bodyPr wrap="none" lIns="0" tIns="0" rIns="0" bIns="0" anchor="t" anchorCtr="0">
              <a:spAutoFit/>
            </a:bodyPr>
            <a:lstStyle/>
            <a:p>
              <a:pPr algn="l"/>
              <a:r>
                <a:rPr lang="zh-CN" sz="900" dirty="0">
                  <a:solidFill>
                    <a:srgbClr val="D4CFC4"/>
                  </a:solidFill>
                  <a:latin typeface="Microsoft YaHei"/>
                  <a:ea typeface="Microsoft YaHei"/>
                  <a:cs typeface="Microsoft YaHei"/>
                </a:rPr>
                <a:t>— 彼得·卒姆托</a:t>
              </a:r>
            </a:p>
          </p:txBody>
        </p:sp>
      </p:grpSp>
      <p:grpSp>
        <p:nvGrpSpPr>
          <p:cNvPr id="33" name="Group 33"/>
          <p:cNvGrpSpPr/>
          <p:nvPr/>
        </p:nvGrpSpPr>
        <p:grpSpPr>
          <a:xfrm>
            <a:off x="566738" y="6654641"/>
            <a:ext cx="11058524" cy="161925"/>
            <a:chOff x="566738" y="6654641"/>
            <a:chExt cx="11058524" cy="161925"/>
          </a:xfrm>
        </p:grpSpPr>
        <p:sp>
          <p:nvSpPr>
            <p:cNvPr id="31" name="TextBox 31"/>
            <p:cNvSpPr txBox="1"/>
            <p:nvPr/>
          </p:nvSpPr>
          <p:spPr>
            <a:xfrm>
              <a:off x="566738" y="6654641"/>
              <a:ext cx="3816945" cy="161925"/>
            </a:xfrm>
            <a:prstGeom prst="rect">
              <a:avLst/>
            </a:prstGeom>
            <a:noFill/>
            <a:ln>
              <a:noFill/>
            </a:ln>
          </p:spPr>
          <p:txBody>
            <a:bodyPr wrap="none" lIns="0" tIns="0" rIns="0" bIns="0" anchor="t" anchorCtr="0">
              <a:spAutoFit/>
            </a:bodyPr>
            <a:lstStyle/>
            <a:p>
              <a:pPr algn="l"/>
              <a:r>
                <a:rPr lang="zh-CN" sz="820" dirty="0">
                  <a:solidFill>
                    <a:schemeClr val="accent5"/>
                  </a:solidFill>
                  <a:latin typeface="Microsoft YaHei"/>
                  <a:ea typeface="Microsoft YaHei"/>
                  <a:cs typeface="Microsoft YaHei"/>
                </a:rPr>
                <a:t>摒弃艺术品等级化 · 古典与当代平等共生 · 图源 Archdaily / 摄影 Iwan Baan</a:t>
              </a:r>
            </a:p>
          </p:txBody>
        </p:sp>
        <p:sp>
          <p:nvSpPr>
            <p:cNvPr id="32" name="TextBox 32"/>
            <p:cNvSpPr txBox="1"/>
            <p:nvPr/>
          </p:nvSpPr>
          <p:spPr>
            <a:xfrm>
              <a:off x="11225004" y="6654641"/>
              <a:ext cx="400258" cy="161925"/>
            </a:xfrm>
            <a:prstGeom prst="rect">
              <a:avLst/>
            </a:prstGeom>
            <a:noFill/>
            <a:ln>
              <a:noFill/>
            </a:ln>
          </p:spPr>
          <p:txBody>
            <a:bodyPr wrap="none" lIns="0" tIns="0" rIns="0" bIns="0" anchor="t" anchorCtr="0">
              <a:spAutoFit/>
            </a:bodyPr>
            <a:lstStyle/>
            <a:p>
              <a:pPr algn="r"/>
              <a:r>
                <a:rPr lang="zh-CN" sz="820" dirty="0">
                  <a:solidFill>
                    <a:schemeClr val="accent5"/>
                  </a:solidFill>
                  <a:latin typeface="Georgia"/>
                  <a:ea typeface="Georgia"/>
                  <a:cs typeface="Georgia"/>
                </a:rPr>
                <a:t>08 / 11</a:t>
              </a:r>
            </a:p>
          </p:txBody>
        </p:sp>
      </p:grpSp>
    </p:spTree>
  </p:cSld>
  <p:clrMapOvr>
    <a:masterClrMapping/>
  </p:clrMapOvr>
  <p:transition xmlns:p14="http://schemas.microsoft.com/office/powerpoint/2010/main" p14:dur="6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2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childTnLst>
                          </p:cTn>
                        </p:par>
                        <p:par>
                          <p:cTn id="8" fill="hold">
                            <p:stCondLst>
                              <p:cond delay="900"/>
                            </p:stCondLst>
                            <p:childTnLst>
                              <p:par>
                                <p:cTn xmlns:p="http://schemas.openxmlformats.org/presentationml/2006/main" id="9" presetID="22" presetClass="entr" presetSubtype="4" fill="hold" grpId="0" nodeType="afterEffect">
                                  <p:stCondLst>
                                    <p:cond delay="30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900"/>
                                        <p:tgtEl>
                                          <p:spTgt spid="11"/>
                                        </p:tgtEl>
                                      </p:cBhvr>
                                    </p:animEffect>
                                  </p:childTnLst>
                                </p:cTn>
                              </p:par>
                            </p:childTnLst>
                          </p:cTn>
                        </p:par>
                        <p:par>
                          <p:cTn id="12" fill="hold">
                            <p:stCondLst>
                              <p:cond delay="2100"/>
                            </p:stCondLst>
                            <p:childTnLst>
                              <p:par>
                                <p:cTn xmlns:p="http://schemas.openxmlformats.org/presentationml/2006/main" id="13" presetID="10" presetClass="entr" presetSubtype="0" fill="hold" grpId="0" nodeType="afterEffect">
                                  <p:stCondLst>
                                    <p:cond delay="30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600"/>
                                        <p:tgtEl>
                                          <p:spTgt spid="24"/>
                                        </p:tgtEl>
                                      </p:cBhvr>
                                    </p:animEffect>
                                  </p:childTnLst>
                                </p:cTn>
                              </p:par>
                            </p:childTnLst>
                          </p:cTn>
                        </p:par>
                        <p:par>
                          <p:cTn id="16" fill="hold">
                            <p:stCondLst>
                              <p:cond delay="3000"/>
                            </p:stCondLst>
                            <p:childTnLst>
                              <p:par>
                                <p:cTn xmlns:p="http://schemas.openxmlformats.org/presentationml/2006/main" id="17" presetID="10" presetClass="entr" presetSubtype="0" fill="hold" grpId="0" nodeType="afterEffect">
                                  <p:stCondLst>
                                    <p:cond delay="3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7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7" name="Group 7"/>
          <p:cNvGrpSpPr/>
          <p:nvPr/>
        </p:nvGrpSpPr>
        <p:grpSpPr>
          <a:xfrm>
            <a:off x="553974" y="458152"/>
            <a:ext cx="5506060" cy="1741837"/>
            <a:chOff x="553974" y="458152"/>
            <a:chExt cx="5506060" cy="1741837"/>
          </a:xfrm>
        </p:grpSpPr>
        <p:sp>
          <p:nvSpPr>
            <p:cNvPr id="2" name="TextBox 2"/>
            <p:cNvSpPr txBox="1"/>
            <p:nvPr/>
          </p:nvSpPr>
          <p:spPr>
            <a:xfrm>
              <a:off x="566166" y="458152"/>
              <a:ext cx="2903296" cy="205359"/>
            </a:xfrm>
            <a:prstGeom prst="rect">
              <a:avLst/>
            </a:prstGeom>
            <a:noFill/>
            <a:ln>
              <a:noFill/>
            </a:ln>
          </p:spPr>
          <p:txBody>
            <a:bodyPr wrap="none" lIns="0" tIns="0" rIns="0" bIns="0" anchor="t" anchorCtr="0">
              <a:spAutoFit/>
            </a:bodyPr>
            <a:lstStyle/>
            <a:p>
              <a:pPr algn="l"/>
              <a:r>
                <a:rPr lang="zh-CN" sz="1050" spc="225" dirty="0">
                  <a:solidFill>
                    <a:schemeClr val="accent2"/>
                  </a:solidFill>
                  <a:latin typeface="Georgia"/>
                  <a:ea typeface="Georgia"/>
                  <a:cs typeface="Georgia"/>
                </a:rPr>
                <a:t>07 · FINAL MAGNUM OPUS</a:t>
              </a:r>
            </a:p>
          </p:txBody>
        </p:sp>
        <p:sp>
          <p:nvSpPr>
            <p:cNvPr id="3" name="TextBox 3"/>
            <p:cNvSpPr txBox="1"/>
            <p:nvPr/>
          </p:nvSpPr>
          <p:spPr>
            <a:xfrm>
              <a:off x="553974" y="808672"/>
              <a:ext cx="4942332" cy="674751"/>
            </a:xfrm>
            <a:prstGeom prst="rect">
              <a:avLst/>
            </a:prstGeom>
            <a:noFill/>
            <a:ln>
              <a:noFill/>
            </a:ln>
          </p:spPr>
          <p:txBody>
            <a:bodyPr wrap="none" lIns="0" tIns="0" rIns="0" bIns="0" anchor="t" anchorCtr="0">
              <a:spAutoFit/>
            </a:bodyPr>
            <a:lstStyle/>
            <a:p>
              <a:pPr algn="l"/>
              <a:r>
                <a:rPr lang="zh-CN" sz="3450" b="1" dirty="0">
                  <a:solidFill>
                    <a:schemeClr val="dk1"/>
                  </a:solidFill>
                  <a:latin typeface="+mj-lt"/>
                  <a:ea typeface="+mj-ea"/>
                  <a:cs typeface="+mj-cs"/>
                </a:rPr>
                <a:t>沙漠中的解构主义绝唱</a:t>
              </a:r>
            </a:p>
          </p:txBody>
        </p:sp>
        <p:sp>
          <p:nvSpPr>
            <p:cNvPr id="4" name="Line 4"/>
            <p:cNvSpPr/>
            <p:nvPr/>
          </p:nvSpPr>
          <p:spPr>
            <a:xfrm>
              <a:off x="571500" y="1485900"/>
              <a:ext cx="1143000" cy="9525"/>
            </a:xfrm>
            <a:custGeom>
              <a:avLst/>
              <a:gdLst/>
              <a:ahLst/>
              <a:cxnLst/>
              <a:rect l="l" t="t" r="r" b="b"/>
              <a:pathLst>
                <a:path w="1143000" h="9525">
                  <a:moveTo>
                    <a:pt x="0" y="0"/>
                  </a:moveTo>
                  <a:lnTo>
                    <a:pt x="1143000" y="0"/>
                  </a:lnTo>
                </a:path>
              </a:pathLst>
            </a:custGeom>
            <a:noFill/>
            <a:ln w="28575">
              <a:solidFill>
                <a:schemeClr val="accent2"/>
              </a:solidFill>
            </a:ln>
          </p:spPr>
        </p:sp>
        <p:sp>
          <p:nvSpPr>
            <p:cNvPr id="5" name="TextBox 5"/>
            <p:cNvSpPr txBox="1"/>
            <p:nvPr/>
          </p:nvSpPr>
          <p:spPr>
            <a:xfrm>
              <a:off x="563118" y="1669732"/>
              <a:ext cx="5496916" cy="322707"/>
            </a:xfrm>
            <a:prstGeom prst="rect">
              <a:avLst/>
            </a:prstGeom>
            <a:noFill/>
            <a:ln>
              <a:noFill/>
            </a:ln>
          </p:spPr>
          <p:txBody>
            <a:bodyPr wrap="none" lIns="0" tIns="0" rIns="0" bIns="0" anchor="t" anchorCtr="0">
              <a:spAutoFit/>
            </a:bodyPr>
            <a:lstStyle/>
            <a:p>
              <a:pPr algn="l"/>
              <a:r>
                <a:rPr lang="zh-CN" sz="1650" i="1" dirty="0">
                  <a:solidFill>
                    <a:schemeClr val="dk2"/>
                  </a:solidFill>
                  <a:latin typeface="Georgia"/>
                  <a:ea typeface="KaiTi"/>
                  <a:cs typeface="Georgia"/>
                </a:rPr>
                <a:t>弗兰克·盖里 · 阿布扎比古根海姆博物馆 · 2026 开幕</a:t>
              </a:r>
            </a:p>
          </p:txBody>
        </p:sp>
        <p:sp>
          <p:nvSpPr>
            <p:cNvPr id="6" name="TextBox 6"/>
            <p:cNvSpPr txBox="1"/>
            <p:nvPr/>
          </p:nvSpPr>
          <p:spPr>
            <a:xfrm>
              <a:off x="566547" y="2009299"/>
              <a:ext cx="3802825" cy="190690"/>
            </a:xfrm>
            <a:prstGeom prst="rect">
              <a:avLst/>
            </a:prstGeom>
            <a:noFill/>
            <a:ln>
              <a:noFill/>
            </a:ln>
          </p:spPr>
          <p:txBody>
            <a:bodyPr wrap="none" lIns="0" tIns="0" rIns="0" bIns="0" anchor="t" anchorCtr="0">
              <a:spAutoFit/>
            </a:bodyPr>
            <a:lstStyle/>
            <a:p>
              <a:pPr algn="l"/>
              <a:r>
                <a:rPr lang="zh-CN" sz="980" dirty="0">
                  <a:solidFill>
                    <a:schemeClr val="accent5"/>
                  </a:solidFill>
                  <a:latin typeface="Microsoft YaHei"/>
                  <a:ea typeface="Microsoft YaHei"/>
                  <a:cs typeface="Microsoft YaHei"/>
                </a:rPr>
                <a:t>1989 年普利兹克奖得主 · 弗兰克·盖里（1929 — 2025）大师遗作</a:t>
              </a:r>
            </a:p>
          </p:txBody>
        </p:sp>
      </p:grpSp>
      <p:grpSp>
        <p:nvGrpSpPr>
          <p:cNvPr id="12" name="Group 12"/>
          <p:cNvGrpSpPr/>
          <p:nvPr/>
        </p:nvGrpSpPr>
        <p:grpSpPr>
          <a:xfrm>
            <a:off x="566547" y="2571750"/>
            <a:ext cx="5148453" cy="3501866"/>
            <a:chOff x="566547" y="2571750"/>
            <a:chExt cx="5148453" cy="3501866"/>
          </a:xfrm>
        </p:grpSpPr>
        <p:sp>
          <p:nvSpPr>
            <p:cNvPr id="8" name="Rectangle 8"/>
            <p:cNvSpPr/>
            <p:nvPr/>
          </p:nvSpPr>
          <p:spPr>
            <a:xfrm>
              <a:off x="571500" y="2571750"/>
              <a:ext cx="5143500" cy="3048000"/>
            </a:xfrm>
            <a:prstGeom prst="rect">
              <a:avLst/>
            </a:prstGeom>
            <a:noFill/>
            <a:ln w="9525">
              <a:solidFill>
                <a:schemeClr val="accent4"/>
              </a:solidFill>
            </a:ln>
          </p:spPr>
        </p:sp>
        <p:pic>
          <p:nvPicPr>
            <p:cNvPr id="9" name="Image 9"/>
            <p:cNvPicPr>
              <a:picLocks noChangeAspect="1"/>
            </p:cNvPicPr>
            <p:nvPr/>
          </p:nvPicPr>
          <p:blipFill>
            <a:blip r:embed="rId2"/>
            <a:srcRect l="931" t="0" r="931" b="0"/>
            <a:stretch>
              <a:fillRect/>
            </a:stretch>
          </p:blipFill>
          <p:spPr>
            <a:xfrm>
              <a:off x="685800" y="2686050"/>
              <a:ext cx="4914900" cy="2819400"/>
            </a:xfrm>
            <a:prstGeom prst="rect">
              <a:avLst/>
            </a:prstGeom>
          </p:spPr>
        </p:pic>
        <p:sp>
          <p:nvSpPr>
            <p:cNvPr id="10" name="TextBox 10"/>
            <p:cNvSpPr txBox="1"/>
            <p:nvPr/>
          </p:nvSpPr>
          <p:spPr>
            <a:xfrm>
              <a:off x="566547" y="5724049"/>
              <a:ext cx="953188" cy="190690"/>
            </a:xfrm>
            <a:prstGeom prst="rect">
              <a:avLst/>
            </a:prstGeom>
            <a:noFill/>
            <a:ln>
              <a:noFill/>
            </a:ln>
          </p:spPr>
          <p:txBody>
            <a:bodyPr wrap="none" lIns="0" tIns="0" rIns="0" bIns="0" anchor="t" anchorCtr="0">
              <a:spAutoFit/>
            </a:bodyPr>
            <a:lstStyle/>
            <a:p>
              <a:pPr algn="l"/>
              <a:r>
                <a:rPr lang="zh-CN" sz="980" dirty="0">
                  <a:solidFill>
                    <a:schemeClr val="dk2"/>
                  </a:solidFill>
                  <a:latin typeface="Microsoft YaHei"/>
                  <a:ea typeface="Microsoft YaHei"/>
                  <a:cs typeface="Microsoft YaHei"/>
                </a:rPr>
                <a:t>效果图 · 主视角</a:t>
              </a:r>
            </a:p>
          </p:txBody>
        </p:sp>
        <p:sp>
          <p:nvSpPr>
            <p:cNvPr id="11" name="TextBox 11"/>
            <p:cNvSpPr txBox="1"/>
            <p:nvPr/>
          </p:nvSpPr>
          <p:spPr>
            <a:xfrm>
              <a:off x="566738" y="5911691"/>
              <a:ext cx="2250410" cy="161925"/>
            </a:xfrm>
            <a:prstGeom prst="rect">
              <a:avLst/>
            </a:prstGeom>
            <a:noFill/>
            <a:ln>
              <a:noFill/>
            </a:ln>
          </p:spPr>
          <p:txBody>
            <a:bodyPr wrap="none" lIns="0" tIns="0" rIns="0" bIns="0" anchor="t" anchorCtr="0">
              <a:spAutoFit/>
            </a:bodyPr>
            <a:lstStyle/>
            <a:p>
              <a:pPr algn="l"/>
              <a:r>
                <a:rPr lang="zh-CN" sz="820" dirty="0">
                  <a:solidFill>
                    <a:schemeClr val="accent5"/>
                  </a:solidFill>
                  <a:latin typeface="Microsoft YaHei"/>
                  <a:ea typeface="Microsoft YaHei"/>
                  <a:cs typeface="Microsoft YaHei"/>
                </a:rPr>
                <a:t>不规则曲面 · 灵动褶皱 · 极具冲击的几何形态</a:t>
              </a:r>
            </a:p>
          </p:txBody>
        </p:sp>
      </p:grpSp>
      <p:grpSp>
        <p:nvGrpSpPr>
          <p:cNvPr id="16" name="Group 16"/>
          <p:cNvGrpSpPr/>
          <p:nvPr/>
        </p:nvGrpSpPr>
        <p:grpSpPr>
          <a:xfrm>
            <a:off x="5995988" y="2571750"/>
            <a:ext cx="2671762" cy="2187416"/>
            <a:chOff x="5995988" y="2571750"/>
            <a:chExt cx="2671762" cy="2187416"/>
          </a:xfrm>
        </p:grpSpPr>
        <p:sp>
          <p:nvSpPr>
            <p:cNvPr id="13" name="Rectangle 13"/>
            <p:cNvSpPr/>
            <p:nvPr/>
          </p:nvSpPr>
          <p:spPr>
            <a:xfrm>
              <a:off x="6000750" y="2571750"/>
              <a:ext cx="2667000" cy="1905000"/>
            </a:xfrm>
            <a:prstGeom prst="rect">
              <a:avLst/>
            </a:prstGeom>
            <a:noFill/>
            <a:ln w="9525">
              <a:solidFill>
                <a:schemeClr val="accent4"/>
              </a:solidFill>
            </a:ln>
          </p:spPr>
        </p:sp>
        <p:pic>
          <p:nvPicPr>
            <p:cNvPr id="14" name="Image 14"/>
            <p:cNvPicPr>
              <a:picLocks noChangeAspect="1"/>
            </p:cNvPicPr>
            <p:nvPr/>
          </p:nvPicPr>
          <p:blipFill>
            <a:blip r:embed="rId3"/>
            <a:srcRect l="9124" t="0" r="9125" b="0"/>
            <a:stretch>
              <a:fillRect/>
            </a:stretch>
          </p:blipFill>
          <p:spPr>
            <a:xfrm>
              <a:off x="6115050" y="2686050"/>
              <a:ext cx="2438400" cy="1676400"/>
            </a:xfrm>
            <a:prstGeom prst="rect">
              <a:avLst/>
            </a:prstGeom>
          </p:spPr>
        </p:pic>
        <p:sp>
          <p:nvSpPr>
            <p:cNvPr id="15" name="TextBox 15"/>
            <p:cNvSpPr txBox="1"/>
            <p:nvPr/>
          </p:nvSpPr>
          <p:spPr>
            <a:xfrm>
              <a:off x="5995988" y="4597241"/>
              <a:ext cx="451079" cy="161925"/>
            </a:xfrm>
            <a:prstGeom prst="rect">
              <a:avLst/>
            </a:prstGeom>
            <a:noFill/>
            <a:ln>
              <a:noFill/>
            </a:ln>
          </p:spPr>
          <p:txBody>
            <a:bodyPr wrap="none" lIns="0" tIns="0" rIns="0" bIns="0" anchor="t" anchorCtr="0">
              <a:spAutoFit/>
            </a:bodyPr>
            <a:lstStyle/>
            <a:p>
              <a:pPr algn="l"/>
              <a:r>
                <a:rPr lang="zh-CN" sz="820" dirty="0">
                  <a:solidFill>
                    <a:schemeClr val="accent5"/>
                  </a:solidFill>
                  <a:latin typeface="Microsoft YaHei"/>
                  <a:ea typeface="Microsoft YaHei"/>
                  <a:cs typeface="Microsoft YaHei"/>
                </a:rPr>
                <a:t>第二角度</a:t>
              </a:r>
            </a:p>
          </p:txBody>
        </p:sp>
      </p:grpSp>
      <p:grpSp>
        <p:nvGrpSpPr>
          <p:cNvPr id="20" name="Group 20"/>
          <p:cNvGrpSpPr/>
          <p:nvPr/>
        </p:nvGrpSpPr>
        <p:grpSpPr>
          <a:xfrm>
            <a:off x="8948738" y="2571750"/>
            <a:ext cx="2671762" cy="2187416"/>
            <a:chOff x="8948738" y="2571750"/>
            <a:chExt cx="2671762" cy="2187416"/>
          </a:xfrm>
        </p:grpSpPr>
        <p:sp>
          <p:nvSpPr>
            <p:cNvPr id="17" name="Rectangle 17"/>
            <p:cNvSpPr/>
            <p:nvPr/>
          </p:nvSpPr>
          <p:spPr>
            <a:xfrm>
              <a:off x="8953500" y="2571750"/>
              <a:ext cx="2667000" cy="1905000"/>
            </a:xfrm>
            <a:prstGeom prst="rect">
              <a:avLst/>
            </a:prstGeom>
            <a:noFill/>
            <a:ln w="9525">
              <a:solidFill>
                <a:schemeClr val="accent4"/>
              </a:solidFill>
            </a:ln>
          </p:spPr>
        </p:sp>
        <p:pic>
          <p:nvPicPr>
            <p:cNvPr id="18" name="Image 18"/>
            <p:cNvPicPr>
              <a:picLocks noChangeAspect="1"/>
            </p:cNvPicPr>
            <p:nvPr/>
          </p:nvPicPr>
          <p:blipFill>
            <a:blip r:embed="rId4"/>
            <a:srcRect l="0" t="15625" r="0" b="15625"/>
            <a:stretch>
              <a:fillRect/>
            </a:stretch>
          </p:blipFill>
          <p:spPr>
            <a:xfrm>
              <a:off x="9067800" y="2686050"/>
              <a:ext cx="2438400" cy="1676400"/>
            </a:xfrm>
            <a:prstGeom prst="rect">
              <a:avLst/>
            </a:prstGeom>
          </p:spPr>
        </p:pic>
        <p:sp>
          <p:nvSpPr>
            <p:cNvPr id="19" name="TextBox 19"/>
            <p:cNvSpPr txBox="1"/>
            <p:nvPr/>
          </p:nvSpPr>
          <p:spPr>
            <a:xfrm>
              <a:off x="8948738" y="4597241"/>
              <a:ext cx="451079" cy="161925"/>
            </a:xfrm>
            <a:prstGeom prst="rect">
              <a:avLst/>
            </a:prstGeom>
            <a:noFill/>
            <a:ln>
              <a:noFill/>
            </a:ln>
          </p:spPr>
          <p:txBody>
            <a:bodyPr wrap="none" lIns="0" tIns="0" rIns="0" bIns="0" anchor="t" anchorCtr="0">
              <a:spAutoFit/>
            </a:bodyPr>
            <a:lstStyle/>
            <a:p>
              <a:pPr algn="l"/>
              <a:r>
                <a:rPr lang="zh-CN" sz="820" dirty="0">
                  <a:solidFill>
                    <a:schemeClr val="accent5"/>
                  </a:solidFill>
                  <a:latin typeface="Microsoft YaHei"/>
                  <a:ea typeface="Microsoft YaHei"/>
                  <a:cs typeface="Microsoft YaHei"/>
                </a:rPr>
                <a:t>鸟瞰角度</a:t>
              </a:r>
            </a:p>
          </p:txBody>
        </p:sp>
      </p:grpSp>
      <p:grpSp>
        <p:nvGrpSpPr>
          <p:cNvPr id="26" name="Group 26"/>
          <p:cNvGrpSpPr/>
          <p:nvPr/>
        </p:nvGrpSpPr>
        <p:grpSpPr>
          <a:xfrm>
            <a:off x="6000750" y="5048250"/>
            <a:ext cx="3952258" cy="1152906"/>
            <a:chOff x="6000750" y="5048250"/>
            <a:chExt cx="3952258" cy="1152906"/>
          </a:xfrm>
        </p:grpSpPr>
        <p:sp>
          <p:nvSpPr>
            <p:cNvPr id="21" name="Line 21"/>
            <p:cNvSpPr/>
            <p:nvPr/>
          </p:nvSpPr>
          <p:spPr>
            <a:xfrm>
              <a:off x="6000750" y="5048250"/>
              <a:ext cx="9525" cy="952500"/>
            </a:xfrm>
            <a:custGeom>
              <a:avLst/>
              <a:gdLst/>
              <a:ahLst/>
              <a:cxnLst/>
              <a:rect l="l" t="t" r="r" b="b"/>
              <a:pathLst>
                <a:path w="9525" h="952500">
                  <a:moveTo>
                    <a:pt x="0" y="0"/>
                  </a:moveTo>
                  <a:lnTo>
                    <a:pt x="0" y="952500"/>
                  </a:lnTo>
                </a:path>
              </a:pathLst>
            </a:custGeom>
            <a:noFill/>
            <a:ln w="19050">
              <a:solidFill>
                <a:schemeClr val="accent2"/>
              </a:solidFill>
            </a:ln>
          </p:spPr>
        </p:sp>
        <p:sp>
          <p:nvSpPr>
            <p:cNvPr id="22" name="TextBox 22"/>
            <p:cNvSpPr txBox="1"/>
            <p:nvPr/>
          </p:nvSpPr>
          <p:spPr>
            <a:xfrm>
              <a:off x="6185916" y="5201602"/>
              <a:ext cx="1815160" cy="205359"/>
            </a:xfrm>
            <a:prstGeom prst="rect">
              <a:avLst/>
            </a:prstGeom>
            <a:noFill/>
            <a:ln>
              <a:noFill/>
            </a:ln>
          </p:spPr>
          <p:txBody>
            <a:bodyPr wrap="none" lIns="0" tIns="0" rIns="0" bIns="0" anchor="t" anchorCtr="0">
              <a:spAutoFit/>
            </a:bodyPr>
            <a:lstStyle/>
            <a:p>
              <a:pPr algn="l"/>
              <a:r>
                <a:rPr lang="zh-CN" sz="1050" spc="150" dirty="0">
                  <a:solidFill>
                    <a:schemeClr val="accent2"/>
                  </a:solidFill>
                  <a:latin typeface="Georgia"/>
                  <a:ea typeface="Georgia"/>
                  <a:cs typeface="Georgia"/>
                </a:rPr>
                <a:t>FINAL STATEMENT</a:t>
              </a:r>
            </a:p>
          </p:txBody>
        </p:sp>
        <p:sp>
          <p:nvSpPr>
            <p:cNvPr id="23" name="TextBox 23"/>
            <p:cNvSpPr txBox="1"/>
            <p:nvPr/>
          </p:nvSpPr>
          <p:spPr>
            <a:xfrm>
              <a:off x="6182868" y="5460682"/>
              <a:ext cx="3770140"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近 20 年心血 · 生命尾声的造型实验</a:t>
              </a:r>
            </a:p>
          </p:txBody>
        </p:sp>
        <p:sp>
          <p:nvSpPr>
            <p:cNvPr id="24" name="TextBox 24"/>
            <p:cNvSpPr txBox="1"/>
            <p:nvPr/>
          </p:nvSpPr>
          <p:spPr>
            <a:xfrm>
              <a:off x="6186297" y="5781199"/>
              <a:ext cx="3591740" cy="190690"/>
            </a:xfrm>
            <a:prstGeom prst="rect">
              <a:avLst/>
            </a:prstGeom>
            <a:noFill/>
            <a:ln>
              <a:noFill/>
            </a:ln>
          </p:spPr>
          <p:txBody>
            <a:bodyPr wrap="none" lIns="0" tIns="0" rIns="0" bIns="0" anchor="t" anchorCtr="0">
              <a:spAutoFit/>
            </a:bodyPr>
            <a:lstStyle/>
            <a:p>
              <a:pPr algn="l"/>
              <a:r>
                <a:rPr lang="zh-CN" sz="980" dirty="0">
                  <a:solidFill>
                    <a:schemeClr val="dk2"/>
                  </a:solidFill>
                  <a:latin typeface="Microsoft YaHei"/>
                  <a:ea typeface="Microsoft YaHei"/>
                  <a:cs typeface="Microsoft YaHei"/>
                </a:rPr>
                <a:t>金属外立面随日光流转变换肌理 · 沙漠极端气候定制遮阳系统</a:t>
              </a:r>
            </a:p>
          </p:txBody>
        </p:sp>
        <p:sp>
          <p:nvSpPr>
            <p:cNvPr id="25" name="TextBox 25"/>
            <p:cNvSpPr txBox="1"/>
            <p:nvPr/>
          </p:nvSpPr>
          <p:spPr>
            <a:xfrm>
              <a:off x="6185154" y="5966460"/>
              <a:ext cx="1915363" cy="234696"/>
            </a:xfrm>
            <a:prstGeom prst="rect">
              <a:avLst/>
            </a:prstGeom>
            <a:noFill/>
            <a:ln>
              <a:noFill/>
            </a:ln>
          </p:spPr>
          <p:txBody>
            <a:bodyPr wrap="none" lIns="0" tIns="0" rIns="0" bIns="0" anchor="t" anchorCtr="0">
              <a:spAutoFit/>
            </a:bodyPr>
            <a:lstStyle/>
            <a:p>
              <a:pPr algn="l"/>
              <a:r>
                <a:rPr lang="zh-CN" sz="1200" i="1" dirty="0">
                  <a:solidFill>
                    <a:schemeClr val="accent2"/>
                  </a:solidFill>
                  <a:latin typeface="KaiTi"/>
                  <a:ea typeface="KaiTi"/>
                  <a:cs typeface="KaiTi"/>
                </a:rPr>
                <a:t>建筑无边界 · 创意无极限</a:t>
              </a:r>
            </a:p>
          </p:txBody>
        </p:sp>
      </p:grpSp>
      <p:grpSp>
        <p:nvGrpSpPr>
          <p:cNvPr id="30" name="Group 30"/>
          <p:cNvGrpSpPr/>
          <p:nvPr/>
        </p:nvGrpSpPr>
        <p:grpSpPr>
          <a:xfrm>
            <a:off x="566738" y="6553200"/>
            <a:ext cx="11058524" cy="282416"/>
            <a:chOff x="566738" y="6553200"/>
            <a:chExt cx="11058524" cy="282416"/>
          </a:xfrm>
        </p:grpSpPr>
        <p:sp>
          <p:nvSpPr>
            <p:cNvPr id="27" name="Line 27"/>
            <p:cNvSpPr/>
            <p:nvPr/>
          </p:nvSpPr>
          <p:spPr>
            <a:xfrm>
              <a:off x="571500" y="6553200"/>
              <a:ext cx="11049000" cy="9525"/>
            </a:xfrm>
            <a:custGeom>
              <a:avLst/>
              <a:gdLst/>
              <a:ahLst/>
              <a:cxnLst/>
              <a:rect l="l" t="t" r="r" b="b"/>
              <a:pathLst>
                <a:path w="11049000" h="9525">
                  <a:moveTo>
                    <a:pt x="0" y="0"/>
                  </a:moveTo>
                  <a:lnTo>
                    <a:pt x="11049000" y="0"/>
                  </a:lnTo>
                </a:path>
              </a:pathLst>
            </a:custGeom>
            <a:noFill/>
            <a:ln w="9525">
              <a:solidFill>
                <a:schemeClr val="accent4"/>
              </a:solidFill>
            </a:ln>
          </p:spPr>
        </p:sp>
        <p:sp>
          <p:nvSpPr>
            <p:cNvPr id="28" name="TextBox 28"/>
            <p:cNvSpPr txBox="1"/>
            <p:nvPr/>
          </p:nvSpPr>
          <p:spPr>
            <a:xfrm>
              <a:off x="566738" y="6673691"/>
              <a:ext cx="2542730" cy="161925"/>
            </a:xfrm>
            <a:prstGeom prst="rect">
              <a:avLst/>
            </a:prstGeom>
            <a:noFill/>
            <a:ln>
              <a:noFill/>
            </a:ln>
          </p:spPr>
          <p:txBody>
            <a:bodyPr wrap="none" lIns="0" tIns="0" rIns="0" bIns="0" anchor="t" anchorCtr="0">
              <a:spAutoFit/>
            </a:bodyPr>
            <a:lstStyle/>
            <a:p>
              <a:pPr algn="l"/>
              <a:r>
                <a:rPr lang="zh-CN" sz="820" dirty="0">
                  <a:solidFill>
                    <a:schemeClr val="accent5"/>
                  </a:solidFill>
                  <a:latin typeface="Microsoft YaHei"/>
                  <a:ea typeface="Microsoft YaHei"/>
                  <a:cs typeface="Microsoft YaHei"/>
                </a:rPr>
                <a:t>图源 · Gehry Partners — 解构主义大师的收官终篇</a:t>
              </a:r>
            </a:p>
          </p:txBody>
        </p:sp>
        <p:sp>
          <p:nvSpPr>
            <p:cNvPr id="29" name="TextBox 29"/>
            <p:cNvSpPr txBox="1"/>
            <p:nvPr/>
          </p:nvSpPr>
          <p:spPr>
            <a:xfrm>
              <a:off x="11225004" y="6673691"/>
              <a:ext cx="400258" cy="161925"/>
            </a:xfrm>
            <a:prstGeom prst="rect">
              <a:avLst/>
            </a:prstGeom>
            <a:noFill/>
            <a:ln>
              <a:noFill/>
            </a:ln>
          </p:spPr>
          <p:txBody>
            <a:bodyPr wrap="none" lIns="0" tIns="0" rIns="0" bIns="0" anchor="t" anchorCtr="0">
              <a:spAutoFit/>
            </a:bodyPr>
            <a:lstStyle/>
            <a:p>
              <a:pPr algn="r"/>
              <a:r>
                <a:rPr lang="zh-CN" sz="820" dirty="0">
                  <a:solidFill>
                    <a:schemeClr val="accent5"/>
                  </a:solidFill>
                  <a:latin typeface="Georgia"/>
                  <a:ea typeface="Georgia"/>
                  <a:cs typeface="Georgia"/>
                </a:rPr>
                <a:t>09 / 11</a:t>
              </a:r>
            </a:p>
          </p:txBody>
        </p:sp>
      </p:grpSp>
    </p:spTree>
  </p:cSld>
  <p:clrMapOvr>
    <a:masterClrMapping/>
  </p:clrMapOvr>
  <p:transition xmlns:p14="http://schemas.microsoft.com/office/powerpoint/2010/main" p14:dur="6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2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00"/>
                                        <p:tgtEl>
                                          <p:spTgt spid="12"/>
                                        </p:tgtEl>
                                      </p:cBhvr>
                                    </p:animEffect>
                                  </p:childTnLst>
                                </p:cTn>
                              </p:par>
                            </p:childTnLst>
                          </p:cTn>
                        </p:par>
                        <p:par>
                          <p:cTn id="8" fill="hold">
                            <p:stCondLst>
                              <p:cond delay="900"/>
                            </p:stCondLst>
                            <p:childTnLst>
                              <p:par>
                                <p:cTn xmlns:p="http://schemas.openxmlformats.org/presentationml/2006/main" id="9" presetID="10" presetClass="entr" presetSubtype="0" fill="hold" grpId="0" nodeType="afterEffect">
                                  <p:stCondLst>
                                    <p:cond delay="2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50"/>
                                        <p:tgtEl>
                                          <p:spTgt spid="16"/>
                                        </p:tgtEl>
                                      </p:cBhvr>
                                    </p:animEffect>
                                  </p:childTnLst>
                                </p:cTn>
                              </p:par>
                            </p:childTnLst>
                          </p:cTn>
                        </p:par>
                        <p:par>
                          <p:cTn id="12" fill="hold">
                            <p:stCondLst>
                              <p:cond delay="1650"/>
                            </p:stCondLst>
                            <p:childTnLst>
                              <p:par>
                                <p:cTn xmlns:p="http://schemas.openxmlformats.org/presentationml/2006/main" id="13" presetID="10" presetClass="entr" presetSubtype="0" fill="hold" grpId="0" nodeType="afterEffect">
                                  <p:stCondLst>
                                    <p:cond delay="15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50"/>
                                        <p:tgtEl>
                                          <p:spTgt spid="20"/>
                                        </p:tgtEl>
                                      </p:cBhvr>
                                    </p:animEffect>
                                  </p:childTnLst>
                                </p:cTn>
                              </p:par>
                            </p:childTnLst>
                          </p:cTn>
                        </p:par>
                        <p:par>
                          <p:cTn id="16" fill="hold">
                            <p:stCondLst>
                              <p:cond delay="2350"/>
                            </p:stCondLst>
                            <p:childTnLst>
                              <p:par>
                                <p:cTn xmlns:p="http://schemas.openxmlformats.org/presentationml/2006/main" id="17" presetID="22" presetClass="entr" presetSubtype="4" fill="hold" grpId="0" nodeType="afterEffect">
                                  <p:stCondLst>
                                    <p:cond delay="300"/>
                                  </p:stCondLst>
                                  <p:childTnLst>
                                    <p:set>
                                      <p:cBhvr>
                                        <p:cTn id="18" dur="1" fill="hold">
                                          <p:stCondLst>
                                            <p:cond delay="0"/>
                                          </p:stCondLst>
                                        </p:cTn>
                                        <p:tgtEl>
                                          <p:spTgt spid="26"/>
                                        </p:tgtEl>
                                        <p:attrNameLst>
                                          <p:attrName>style.visibility</p:attrName>
                                        </p:attrNameLst>
                                      </p:cBhvr>
                                      <p:to>
                                        <p:strVal val="visible"/>
                                      </p:to>
                                    </p:set>
                                    <p:animEffect transition="in" filter="wipe(down)">
                                      <p:cBhvr>
                                        <p:cTn id="19" dur="7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pic>
          <p:nvPicPr>
            <p:cNvPr id="2" name="Image 2"/>
            <p:cNvPicPr>
              <a:picLocks noChangeAspect="1"/>
            </p:cNvPicPr>
            <p:nvPr/>
          </p:nvPicPr>
          <p:blipFill>
            <a:blip r:embed="rId2"/>
            <a:srcRect l="0" t="7864" r="0" b="7864"/>
            <a:stretch>
              <a:fillRect/>
            </a:stretch>
          </p:blipFill>
          <p:spPr>
            <a:xfrm>
              <a:off x="0" y="0"/>
              <a:ext cx="12192000" cy="6858000"/>
            </a:xfrm>
            <a:prstGeom prst="rect">
              <a:avLst/>
            </a:prstGeom>
          </p:spPr>
        </p:pic>
        <p:sp>
          <p:nvSpPr>
            <p:cNvPr id="3" name="Rectangle 3"/>
            <p:cNvSpPr/>
            <p:nvPr/>
          </p:nvSpPr>
          <p:spPr>
            <a:xfrm>
              <a:off x="0" y="0"/>
              <a:ext cx="12192000" cy="6858000"/>
            </a:xfrm>
            <a:prstGeom prst="rect">
              <a:avLst/>
            </a:prstGeom>
            <a:gradFill>
              <a:gsLst>
                <a:gs pos="0">
                  <a:srgbClr val="0A0A0A">
                    <a:alpha val="55000"/>
                  </a:srgbClr>
                </a:gs>
                <a:gs pos="55000">
                  <a:srgbClr val="0A0A0A">
                    <a:alpha val="25000"/>
                  </a:srgbClr>
                </a:gs>
                <a:gs pos="100000">
                  <a:srgbClr val="0A0A0A">
                    <a:alpha val="62000"/>
                  </a:srgbClr>
                </a:gs>
              </a:gsLst>
              <a:lin ang="5400000" scaled="1"/>
            </a:gradFill>
            <a:ln>
              <a:noFill/>
            </a:ln>
          </p:spPr>
        </p:sp>
      </p:grpSp>
      <p:grpSp>
        <p:nvGrpSpPr>
          <p:cNvPr id="10" name="Group 10"/>
          <p:cNvGrpSpPr/>
          <p:nvPr/>
        </p:nvGrpSpPr>
        <p:grpSpPr>
          <a:xfrm>
            <a:off x="555498" y="629602"/>
            <a:ext cx="6845816" cy="1684687"/>
            <a:chOff x="555498" y="629602"/>
            <a:chExt cx="6845816" cy="1684687"/>
          </a:xfrm>
        </p:grpSpPr>
        <p:sp>
          <p:nvSpPr>
            <p:cNvPr id="5" name="TextBox 5"/>
            <p:cNvSpPr txBox="1"/>
            <p:nvPr/>
          </p:nvSpPr>
          <p:spPr>
            <a:xfrm>
              <a:off x="566166" y="629602"/>
              <a:ext cx="2589809" cy="205359"/>
            </a:xfrm>
            <a:prstGeom prst="rect">
              <a:avLst/>
            </a:prstGeom>
            <a:noFill/>
            <a:ln>
              <a:noFill/>
            </a:ln>
          </p:spPr>
          <p:txBody>
            <a:bodyPr wrap="none" lIns="0" tIns="0" rIns="0" bIns="0" anchor="t" anchorCtr="0">
              <a:spAutoFit/>
            </a:bodyPr>
            <a:lstStyle/>
            <a:p>
              <a:pPr algn="l"/>
              <a:r>
                <a:rPr lang="zh-CN" sz="1050" spc="225" dirty="0">
                  <a:solidFill>
                    <a:schemeClr val="accent6"/>
                  </a:solidFill>
                  <a:latin typeface="Georgia"/>
                  <a:ea typeface="Georgia"/>
                  <a:cs typeface="Georgia"/>
                </a:rPr>
                <a:t>08 · ROOTED IN EARTH</a:t>
              </a:r>
            </a:p>
          </p:txBody>
        </p:sp>
        <p:sp>
          <p:nvSpPr>
            <p:cNvPr id="6" name="TextBox 6"/>
            <p:cNvSpPr txBox="1"/>
            <p:nvPr/>
          </p:nvSpPr>
          <p:spPr>
            <a:xfrm>
              <a:off x="555498" y="1069658"/>
              <a:ext cx="6845816" cy="616077"/>
            </a:xfrm>
            <a:prstGeom prst="rect">
              <a:avLst/>
            </a:prstGeom>
            <a:noFill/>
            <a:ln>
              <a:noFill/>
            </a:ln>
          </p:spPr>
          <p:txBody>
            <a:bodyPr wrap="none" lIns="0" tIns="0" rIns="0" bIns="0" anchor="t" anchorCtr="0">
              <a:spAutoFit/>
            </a:bodyPr>
            <a:lstStyle/>
            <a:p>
              <a:pPr algn="l"/>
              <a:r>
                <a:rPr lang="zh-CN" sz="3150" b="1" dirty="0">
                  <a:solidFill>
                    <a:srgbClr val="F5F2EC"/>
                  </a:solidFill>
                  <a:latin typeface="+mj-lt"/>
                  <a:ea typeface="+mj-ea"/>
                  <a:cs typeface="+mj-cs"/>
                </a:rPr>
                <a:t>夯土砖屏风 · 扎根乡土的温暖建筑</a:t>
              </a:r>
            </a:p>
          </p:txBody>
        </p:sp>
        <p:sp>
          <p:nvSpPr>
            <p:cNvPr id="7" name="Line 7"/>
            <p:cNvSpPr/>
            <p:nvPr/>
          </p:nvSpPr>
          <p:spPr>
            <a:xfrm>
              <a:off x="571500" y="1676400"/>
              <a:ext cx="1143000" cy="9525"/>
            </a:xfrm>
            <a:custGeom>
              <a:avLst/>
              <a:gdLst/>
              <a:ahLst/>
              <a:cxnLst/>
              <a:rect l="l" t="t" r="r" b="b"/>
              <a:pathLst>
                <a:path w="1143000" h="9525">
                  <a:moveTo>
                    <a:pt x="0" y="0"/>
                  </a:moveTo>
                  <a:lnTo>
                    <a:pt x="1143000" y="0"/>
                  </a:lnTo>
                </a:path>
              </a:pathLst>
            </a:custGeom>
            <a:noFill/>
            <a:ln w="28575">
              <a:solidFill>
                <a:schemeClr val="accent2"/>
              </a:solidFill>
            </a:ln>
          </p:spPr>
        </p:sp>
        <p:sp>
          <p:nvSpPr>
            <p:cNvPr id="8" name="TextBox 8"/>
            <p:cNvSpPr txBox="1"/>
            <p:nvPr/>
          </p:nvSpPr>
          <p:spPr>
            <a:xfrm>
              <a:off x="565023" y="1862614"/>
              <a:ext cx="2718278" cy="249364"/>
            </a:xfrm>
            <a:prstGeom prst="rect">
              <a:avLst/>
            </a:prstGeom>
            <a:noFill/>
            <a:ln>
              <a:noFill/>
            </a:ln>
          </p:spPr>
          <p:txBody>
            <a:bodyPr wrap="none" lIns="0" tIns="0" rIns="0" bIns="0" anchor="t" anchorCtr="0">
              <a:spAutoFit/>
            </a:bodyPr>
            <a:lstStyle/>
            <a:p>
              <a:pPr algn="l"/>
              <a:r>
                <a:rPr lang="zh-CN" sz="1280" dirty="0">
                  <a:solidFill>
                    <a:srgbClr val="F5F2EC"/>
                  </a:solidFill>
                  <a:latin typeface="Microsoft YaHei"/>
                  <a:ea typeface="Microsoft YaHei"/>
                  <a:cs typeface="Microsoft YaHei"/>
                </a:rPr>
                <a:t>迪埃贝多·凯雷 · 塞内加尔歌德学院</a:t>
              </a:r>
            </a:p>
          </p:txBody>
        </p:sp>
        <p:sp>
          <p:nvSpPr>
            <p:cNvPr id="9" name="TextBox 9"/>
            <p:cNvSpPr txBox="1"/>
            <p:nvPr/>
          </p:nvSpPr>
          <p:spPr>
            <a:xfrm>
              <a:off x="566547" y="2123599"/>
              <a:ext cx="2417585" cy="190690"/>
            </a:xfrm>
            <a:prstGeom prst="rect">
              <a:avLst/>
            </a:prstGeom>
            <a:noFill/>
            <a:ln>
              <a:noFill/>
            </a:ln>
          </p:spPr>
          <p:txBody>
            <a:bodyPr wrap="none" lIns="0" tIns="0" rIns="0" bIns="0" anchor="t" anchorCtr="0">
              <a:spAutoFit/>
            </a:bodyPr>
            <a:lstStyle/>
            <a:p>
              <a:pPr algn="l"/>
              <a:r>
                <a:rPr lang="zh-CN" sz="980" dirty="0">
                  <a:solidFill>
                    <a:srgbClr val="D4CFC4"/>
                  </a:solidFill>
                  <a:latin typeface="Microsoft YaHei"/>
                  <a:ea typeface="Microsoft YaHei"/>
                  <a:cs typeface="Microsoft YaHei"/>
                </a:rPr>
                <a:t>2022 年普利兹克奖 · 2026.4 达喀尔开幕</a:t>
              </a:r>
            </a:p>
          </p:txBody>
        </p:sp>
      </p:grpSp>
      <p:grpSp>
        <p:nvGrpSpPr>
          <p:cNvPr id="20" name="Group 20"/>
          <p:cNvGrpSpPr/>
          <p:nvPr/>
        </p:nvGrpSpPr>
        <p:grpSpPr>
          <a:xfrm>
            <a:off x="571500" y="2762250"/>
            <a:ext cx="3619500" cy="3524250"/>
            <a:chOff x="571500" y="2762250"/>
            <a:chExt cx="3619500" cy="3524250"/>
          </a:xfrm>
        </p:grpSpPr>
        <p:sp>
          <p:nvSpPr>
            <p:cNvPr id="11" name="Rectangle 11"/>
            <p:cNvSpPr/>
            <p:nvPr/>
          </p:nvSpPr>
          <p:spPr>
            <a:xfrm>
              <a:off x="571500" y="2762250"/>
              <a:ext cx="3619500" cy="3524250"/>
            </a:xfrm>
            <a:prstGeom prst="rect">
              <a:avLst/>
            </a:prstGeom>
            <a:solidFill>
              <a:schemeClr val="lt1">
                <a:alpha val="94000"/>
              </a:schemeClr>
            </a:solidFill>
            <a:ln>
              <a:noFill/>
            </a:ln>
          </p:spPr>
        </p:sp>
        <p:sp>
          <p:nvSpPr>
            <p:cNvPr id="12" name="Line 12"/>
            <p:cNvSpPr/>
            <p:nvPr/>
          </p:nvSpPr>
          <p:spPr>
            <a:xfrm>
              <a:off x="571500" y="2762250"/>
              <a:ext cx="9525" cy="3524250"/>
            </a:xfrm>
            <a:custGeom>
              <a:avLst/>
              <a:gdLst/>
              <a:ahLst/>
              <a:cxnLst/>
              <a:rect l="l" t="t" r="r" b="b"/>
              <a:pathLst>
                <a:path w="9525" h="3524250">
                  <a:moveTo>
                    <a:pt x="0" y="0"/>
                  </a:moveTo>
                  <a:lnTo>
                    <a:pt x="0" y="3524250"/>
                  </a:lnTo>
                </a:path>
              </a:pathLst>
            </a:custGeom>
            <a:noFill/>
            <a:ln w="28575">
              <a:solidFill>
                <a:schemeClr val="accent2"/>
              </a:solidFill>
            </a:ln>
          </p:spPr>
        </p:sp>
        <p:sp>
          <p:nvSpPr>
            <p:cNvPr id="13" name="TextBox 13"/>
            <p:cNvSpPr txBox="1"/>
            <p:nvPr/>
          </p:nvSpPr>
          <p:spPr>
            <a:xfrm>
              <a:off x="757047" y="2980849"/>
              <a:ext cx="1947824" cy="190690"/>
            </a:xfrm>
            <a:prstGeom prst="rect">
              <a:avLst/>
            </a:prstGeom>
            <a:noFill/>
            <a:ln>
              <a:noFill/>
            </a:ln>
          </p:spPr>
          <p:txBody>
            <a:bodyPr wrap="none" lIns="0" tIns="0" rIns="0" bIns="0" anchor="t" anchorCtr="0">
              <a:spAutoFit/>
            </a:bodyPr>
            <a:lstStyle/>
            <a:p>
              <a:pPr algn="l"/>
              <a:r>
                <a:rPr lang="zh-CN" sz="980" spc="150" dirty="0">
                  <a:solidFill>
                    <a:schemeClr val="accent2"/>
                  </a:solidFill>
                  <a:latin typeface="Georgia"/>
                  <a:ea typeface="Georgia"/>
                  <a:cs typeface="Georgia"/>
                </a:rPr>
                <a:t>DESIGN PHILOSOPHY</a:t>
              </a:r>
            </a:p>
          </p:txBody>
        </p:sp>
        <p:sp>
          <p:nvSpPr>
            <p:cNvPr id="14" name="TextBox 14"/>
            <p:cNvSpPr txBox="1"/>
            <p:nvPr/>
          </p:nvSpPr>
          <p:spPr>
            <a:xfrm>
              <a:off x="753618" y="3250882"/>
              <a:ext cx="2647119"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顺应自然 · 而非与之对抗</a:t>
              </a:r>
            </a:p>
          </p:txBody>
        </p:sp>
        <p:sp>
          <p:nvSpPr>
            <p:cNvPr id="15" name="Line 15"/>
            <p:cNvSpPr/>
            <p:nvPr/>
          </p:nvSpPr>
          <p:spPr>
            <a:xfrm>
              <a:off x="762000" y="3600450"/>
              <a:ext cx="381000" cy="9525"/>
            </a:xfrm>
            <a:custGeom>
              <a:avLst/>
              <a:gdLst/>
              <a:ahLst/>
              <a:cxnLst/>
              <a:rect l="l" t="t" r="r" b="b"/>
              <a:pathLst>
                <a:path w="381000" h="9525">
                  <a:moveTo>
                    <a:pt x="0" y="0"/>
                  </a:moveTo>
                  <a:lnTo>
                    <a:pt x="381000" y="0"/>
                  </a:lnTo>
                </a:path>
              </a:pathLst>
            </a:custGeom>
            <a:noFill/>
            <a:ln w="19050">
              <a:solidFill>
                <a:schemeClr val="accent2"/>
              </a:solidFill>
            </a:ln>
          </p:spPr>
        </p:sp>
        <p:sp>
          <p:nvSpPr>
            <p:cNvPr id="16" name="TextBox 16"/>
            <p:cNvSpPr txBox="1"/>
            <p:nvPr/>
          </p:nvSpPr>
          <p:spPr>
            <a:xfrm>
              <a:off x="756666" y="3849052"/>
              <a:ext cx="1877568" cy="1005459"/>
            </a:xfrm>
            <a:prstGeom prst="rect">
              <a:avLst/>
            </a:prstGeom>
            <a:noFill/>
            <a:ln>
              <a:noFill/>
            </a:ln>
          </p:spPr>
          <p:txBody>
            <a:bodyPr wrap="none" lIns="0" tIns="0" rIns="0" bIns="0" anchor="t" anchorCtr="0">
              <a:spAutoFit/>
            </a:bodyPr>
            <a:lstStyle/>
            <a:p>
              <a:pPr algn="l" marL="113348" indent="-113348">
                <a:lnSpc>
                  <a:spcPts val="2100"/>
                </a:lnSpc>
                <a:buClr>
                  <a:schemeClr val="dk1"/>
                </a:buClr>
                <a:buSzTx/>
                <a:buFontTx/>
                <a:buChar char="•"/>
              </a:pPr>
              <a:r>
                <a:rPr lang="zh-CN" sz="1050" dirty="0">
                  <a:solidFill>
                    <a:schemeClr val="dk1"/>
                  </a:solidFill>
                  <a:latin typeface="Microsoft YaHei"/>
                  <a:ea typeface="Microsoft YaHei"/>
                  <a:cs typeface="Microsoft YaHei"/>
                </a:rPr>
                <a:t>本土压制土砖构筑主体结构</a:t>
              </a:r>
            </a:p>
            <a:p>
              <a:pPr algn="l" marL="113348" indent="-113348">
                <a:lnSpc>
                  <a:spcPts val="2100"/>
                </a:lnSpc>
                <a:buClr>
                  <a:schemeClr val="dk1"/>
                </a:buClr>
                <a:buSzTx/>
                <a:buFontTx/>
                <a:buChar char="•"/>
              </a:pPr>
              <a:r>
                <a:rPr lang="zh-CN" sz="1050" dirty="0">
                  <a:solidFill>
                    <a:schemeClr val="dk1"/>
                  </a:solidFill>
                  <a:latin typeface="Microsoft YaHei"/>
                  <a:ea typeface="Microsoft YaHei"/>
                  <a:cs typeface="Microsoft YaHei"/>
                </a:rPr>
                <a:t>自然通风系统 · 摆脱空调依赖</a:t>
              </a:r>
            </a:p>
            <a:p>
              <a:pPr algn="l" marL="113348" indent="-113348">
                <a:lnSpc>
                  <a:spcPts val="2100"/>
                </a:lnSpc>
                <a:buClr>
                  <a:schemeClr val="dk1"/>
                </a:buClr>
                <a:buSzTx/>
                <a:buFontTx/>
                <a:buChar char="•"/>
              </a:pPr>
              <a:r>
                <a:rPr lang="zh-CN" sz="1050" dirty="0">
                  <a:solidFill>
                    <a:schemeClr val="dk1"/>
                  </a:solidFill>
                  <a:latin typeface="Microsoft YaHei"/>
                  <a:ea typeface="Microsoft YaHei"/>
                  <a:cs typeface="Microsoft YaHei"/>
                </a:rPr>
                <a:t>适配本土气候 · 节能 + 采光</a:t>
              </a:r>
            </a:p>
            <a:p>
              <a:pPr algn="l" marL="113348" indent="-113348">
                <a:lnSpc>
                  <a:spcPts val="2100"/>
                </a:lnSpc>
                <a:buClr>
                  <a:schemeClr val="dk1"/>
                </a:buClr>
                <a:buSzTx/>
                <a:buFontTx/>
                <a:buChar char="•"/>
              </a:pPr>
              <a:r>
                <a:rPr lang="zh-CN" sz="1050" dirty="0">
                  <a:solidFill>
                    <a:schemeClr val="dk1"/>
                  </a:solidFill>
                  <a:latin typeface="Microsoft YaHei"/>
                  <a:ea typeface="Microsoft YaHei"/>
                  <a:cs typeface="Microsoft YaHei"/>
                </a:rPr>
                <a:t>空间开放包容 · 服务社区</a:t>
              </a:r>
            </a:p>
          </p:txBody>
        </p:sp>
        <p:sp>
          <p:nvSpPr>
            <p:cNvPr id="17" name="TextBox 17"/>
            <p:cNvSpPr txBox="1"/>
            <p:nvPr/>
          </p:nvSpPr>
          <p:spPr>
            <a:xfrm>
              <a:off x="756285" y="5288756"/>
              <a:ext cx="2024126" cy="448628"/>
            </a:xfrm>
            <a:prstGeom prst="rect">
              <a:avLst/>
            </a:prstGeom>
            <a:noFill/>
            <a:ln>
              <a:noFill/>
            </a:ln>
          </p:spPr>
          <p:txBody>
            <a:bodyPr wrap="none" lIns="0" tIns="0" rIns="0" bIns="0" anchor="t" anchorCtr="0">
              <a:spAutoFit/>
            </a:bodyPr>
            <a:lstStyle/>
            <a:p>
              <a:pPr algn="l">
                <a:lnSpc>
                  <a:spcPts val="1800"/>
                </a:lnSpc>
              </a:pPr>
              <a:r>
                <a:rPr lang="zh-CN" sz="1120" i="1" dirty="0">
                  <a:solidFill>
                    <a:schemeClr val="dk2"/>
                  </a:solidFill>
                  <a:latin typeface="Georgia"/>
                  <a:ea typeface="KaiTi"/>
                  <a:cs typeface="Georgia"/>
                </a:rPr>
                <a:t>出生非洲 · 始终坚持以本土材料</a:t>
              </a:r>
              <a:br/>
              <a:r>
                <a:rPr lang="zh-CN" sz="1120" i="1" dirty="0">
                  <a:solidFill>
                    <a:schemeClr val="dk2"/>
                  </a:solidFill>
                  <a:latin typeface="Georgia"/>
                  <a:ea typeface="KaiTi"/>
                  <a:cs typeface="Georgia"/>
                </a:rPr>
                <a:t>与可持续建造服务社区</a:t>
              </a:r>
            </a:p>
          </p:txBody>
        </p:sp>
        <p:sp>
          <p:nvSpPr>
            <p:cNvPr id="18" name="Line 18"/>
            <p:cNvSpPr/>
            <p:nvPr/>
          </p:nvSpPr>
          <p:spPr>
            <a:xfrm>
              <a:off x="762000" y="5886450"/>
              <a:ext cx="381000" cy="9525"/>
            </a:xfrm>
            <a:custGeom>
              <a:avLst/>
              <a:gdLst/>
              <a:ahLst/>
              <a:cxnLst/>
              <a:rect l="l" t="t" r="r" b="b"/>
              <a:pathLst>
                <a:path w="381000" h="9525">
                  <a:moveTo>
                    <a:pt x="0" y="0"/>
                  </a:moveTo>
                  <a:lnTo>
                    <a:pt x="381000" y="0"/>
                  </a:lnTo>
                </a:path>
              </a:pathLst>
            </a:custGeom>
            <a:noFill/>
            <a:ln w="9525">
              <a:solidFill>
                <a:schemeClr val="accent2"/>
              </a:solidFill>
            </a:ln>
          </p:spPr>
        </p:sp>
        <p:sp>
          <p:nvSpPr>
            <p:cNvPr id="19" name="TextBox 19"/>
            <p:cNvSpPr txBox="1"/>
            <p:nvPr/>
          </p:nvSpPr>
          <p:spPr>
            <a:xfrm>
              <a:off x="757047" y="6028849"/>
              <a:ext cx="1564859" cy="190690"/>
            </a:xfrm>
            <a:prstGeom prst="rect">
              <a:avLst/>
            </a:prstGeom>
            <a:noFill/>
            <a:ln>
              <a:noFill/>
            </a:ln>
          </p:spPr>
          <p:txBody>
            <a:bodyPr wrap="none" lIns="0" tIns="0" rIns="0" bIns="0" anchor="t" anchorCtr="0">
              <a:spAutoFit/>
            </a:bodyPr>
            <a:lstStyle/>
            <a:p>
              <a:pPr algn="l"/>
              <a:r>
                <a:rPr lang="zh-CN" sz="980" b="1" dirty="0">
                  <a:solidFill>
                    <a:schemeClr val="accent2"/>
                  </a:solidFill>
                  <a:latin typeface="+mj-lt"/>
                  <a:ea typeface="+mj-ea"/>
                  <a:cs typeface="+mj-cs"/>
                </a:rPr>
                <a:t>迪埃贝多·弗朗西斯·凯雷</a:t>
              </a:r>
            </a:p>
          </p:txBody>
        </p:sp>
      </p:grpSp>
      <p:grpSp>
        <p:nvGrpSpPr>
          <p:cNvPr id="26" name="Group 26"/>
          <p:cNvGrpSpPr/>
          <p:nvPr/>
        </p:nvGrpSpPr>
        <p:grpSpPr>
          <a:xfrm>
            <a:off x="4476750" y="2762250"/>
            <a:ext cx="2286000" cy="3524250"/>
            <a:chOff x="4476750" y="2762250"/>
            <a:chExt cx="2286000" cy="3524250"/>
          </a:xfrm>
        </p:grpSpPr>
        <p:sp>
          <p:nvSpPr>
            <p:cNvPr id="21" name="Rectangle 21"/>
            <p:cNvSpPr/>
            <p:nvPr/>
          </p:nvSpPr>
          <p:spPr>
            <a:xfrm>
              <a:off x="4476750" y="2762250"/>
              <a:ext cx="2286000" cy="3524250"/>
            </a:xfrm>
            <a:prstGeom prst="rect">
              <a:avLst/>
            </a:prstGeom>
            <a:solidFill>
              <a:schemeClr val="lt1">
                <a:alpha val="94000"/>
              </a:schemeClr>
            </a:solidFill>
            <a:ln>
              <a:noFill/>
            </a:ln>
          </p:spPr>
        </p:sp>
        <p:pic>
          <p:nvPicPr>
            <p:cNvPr id="22" name="Image 22"/>
            <p:cNvPicPr>
              <a:picLocks noChangeAspect="1"/>
            </p:cNvPicPr>
            <p:nvPr/>
          </p:nvPicPr>
          <p:blipFill>
            <a:blip r:embed="rId3"/>
            <a:srcRect l="0" t="8289" r="0" b="8289"/>
            <a:stretch>
              <a:fillRect/>
            </a:stretch>
          </p:blipFill>
          <p:spPr>
            <a:xfrm>
              <a:off x="4552950" y="2838450"/>
              <a:ext cx="2133600" cy="2667000"/>
            </a:xfrm>
            <a:prstGeom prst="rect">
              <a:avLst/>
            </a:prstGeom>
          </p:spPr>
        </p:pic>
        <p:sp>
          <p:nvSpPr>
            <p:cNvPr id="23" name="TextBox 23"/>
            <p:cNvSpPr txBox="1"/>
            <p:nvPr/>
          </p:nvSpPr>
          <p:spPr>
            <a:xfrm>
              <a:off x="4547997" y="5666899"/>
              <a:ext cx="493867" cy="190690"/>
            </a:xfrm>
            <a:prstGeom prst="rect">
              <a:avLst/>
            </a:prstGeom>
            <a:noFill/>
            <a:ln>
              <a:noFill/>
            </a:ln>
          </p:spPr>
          <p:txBody>
            <a:bodyPr wrap="none" lIns="0" tIns="0" rIns="0" bIns="0" anchor="t" anchorCtr="0">
              <a:spAutoFit/>
            </a:bodyPr>
            <a:lstStyle/>
            <a:p>
              <a:pPr algn="l"/>
              <a:r>
                <a:rPr lang="zh-CN" sz="980" spc="150" dirty="0">
                  <a:solidFill>
                    <a:schemeClr val="accent2"/>
                  </a:solidFill>
                  <a:latin typeface="Georgia"/>
                  <a:ea typeface="Georgia"/>
                  <a:cs typeface="Georgia"/>
                </a:rPr>
                <a:t>CORE</a:t>
              </a:r>
            </a:p>
          </p:txBody>
        </p:sp>
        <p:sp>
          <p:nvSpPr>
            <p:cNvPr id="24" name="TextBox 24"/>
            <p:cNvSpPr txBox="1"/>
            <p:nvPr/>
          </p:nvSpPr>
          <p:spPr>
            <a:xfrm>
              <a:off x="4547235" y="5879306"/>
              <a:ext cx="1478266" cy="220028"/>
            </a:xfrm>
            <a:prstGeom prst="rect">
              <a:avLst/>
            </a:prstGeom>
            <a:noFill/>
            <a:ln>
              <a:noFill/>
            </a:ln>
          </p:spPr>
          <p:txBody>
            <a:bodyPr wrap="none" lIns="0" tIns="0" rIns="0" bIns="0" anchor="t" anchorCtr="0">
              <a:spAutoFit/>
            </a:bodyPr>
            <a:lstStyle/>
            <a:p>
              <a:pPr algn="l"/>
              <a:r>
                <a:rPr lang="zh-CN" sz="1120" b="1" dirty="0">
                  <a:solidFill>
                    <a:schemeClr val="dk1"/>
                  </a:solidFill>
                  <a:latin typeface="+mj-lt"/>
                  <a:ea typeface="+mj-ea"/>
                  <a:cs typeface="+mj-cs"/>
                </a:rPr>
                <a:t>猴面包树 · 生命象征</a:t>
              </a:r>
            </a:p>
          </p:txBody>
        </p:sp>
        <p:sp>
          <p:nvSpPr>
            <p:cNvPr id="25" name="TextBox 25"/>
            <p:cNvSpPr txBox="1"/>
            <p:nvPr/>
          </p:nvSpPr>
          <p:spPr>
            <a:xfrm>
              <a:off x="4548188" y="6094095"/>
              <a:ext cx="978789" cy="176212"/>
            </a:xfrm>
            <a:prstGeom prst="rect">
              <a:avLst/>
            </a:prstGeom>
            <a:noFill/>
            <a:ln>
              <a:noFill/>
            </a:ln>
          </p:spPr>
          <p:txBody>
            <a:bodyPr wrap="none" lIns="0" tIns="0" rIns="0" bIns="0" anchor="t" anchorCtr="0">
              <a:spAutoFit/>
            </a:bodyPr>
            <a:lstStyle/>
            <a:p>
              <a:pPr algn="l"/>
              <a:r>
                <a:rPr lang="zh-CN" sz="900" dirty="0">
                  <a:solidFill>
                    <a:schemeClr val="dk2"/>
                  </a:solidFill>
                  <a:latin typeface="Microsoft YaHei"/>
                  <a:ea typeface="Microsoft YaHei"/>
                  <a:cs typeface="Microsoft YaHei"/>
                </a:rPr>
                <a:t>置入建筑核心院落</a:t>
              </a:r>
            </a:p>
          </p:txBody>
        </p:sp>
      </p:grpSp>
      <p:grpSp>
        <p:nvGrpSpPr>
          <p:cNvPr id="32" name="Group 32"/>
          <p:cNvGrpSpPr/>
          <p:nvPr/>
        </p:nvGrpSpPr>
        <p:grpSpPr>
          <a:xfrm>
            <a:off x="7048500" y="2762250"/>
            <a:ext cx="4572000" cy="3546157"/>
            <a:chOff x="7048500" y="2762250"/>
            <a:chExt cx="4572000" cy="3546157"/>
          </a:xfrm>
        </p:grpSpPr>
        <p:sp>
          <p:nvSpPr>
            <p:cNvPr id="27" name="Rectangle 27"/>
            <p:cNvSpPr/>
            <p:nvPr/>
          </p:nvSpPr>
          <p:spPr>
            <a:xfrm>
              <a:off x="7048500" y="2762250"/>
              <a:ext cx="4572000" cy="3524250"/>
            </a:xfrm>
            <a:prstGeom prst="rect">
              <a:avLst/>
            </a:prstGeom>
            <a:solidFill>
              <a:schemeClr val="accent1">
                <a:alpha val="86000"/>
              </a:schemeClr>
            </a:solidFill>
            <a:ln>
              <a:noFill/>
            </a:ln>
          </p:spPr>
        </p:sp>
        <p:pic>
          <p:nvPicPr>
            <p:cNvPr id="28" name="Image 28"/>
            <p:cNvPicPr>
              <a:picLocks noChangeAspect="1"/>
            </p:cNvPicPr>
            <p:nvPr/>
          </p:nvPicPr>
          <p:blipFill>
            <a:blip r:embed="rId4"/>
            <a:srcRect l="0" t="3994" r="0" b="3995"/>
            <a:stretch>
              <a:fillRect/>
            </a:stretch>
          </p:blipFill>
          <p:spPr>
            <a:xfrm>
              <a:off x="7162800" y="2876550"/>
              <a:ext cx="4343400" cy="2667000"/>
            </a:xfrm>
            <a:prstGeom prst="rect">
              <a:avLst/>
            </a:prstGeom>
          </p:spPr>
        </p:pic>
        <p:sp>
          <p:nvSpPr>
            <p:cNvPr id="29" name="TextBox 29"/>
            <p:cNvSpPr txBox="1"/>
            <p:nvPr/>
          </p:nvSpPr>
          <p:spPr>
            <a:xfrm>
              <a:off x="7157847" y="5704999"/>
              <a:ext cx="885251" cy="190690"/>
            </a:xfrm>
            <a:prstGeom prst="rect">
              <a:avLst/>
            </a:prstGeom>
            <a:noFill/>
            <a:ln>
              <a:noFill/>
            </a:ln>
          </p:spPr>
          <p:txBody>
            <a:bodyPr wrap="none" lIns="0" tIns="0" rIns="0" bIns="0" anchor="t" anchorCtr="0">
              <a:spAutoFit/>
            </a:bodyPr>
            <a:lstStyle/>
            <a:p>
              <a:pPr algn="l"/>
              <a:r>
                <a:rPr lang="zh-CN" sz="980" spc="150" dirty="0">
                  <a:solidFill>
                    <a:schemeClr val="accent6"/>
                  </a:solidFill>
                  <a:latin typeface="Georgia"/>
                  <a:ea typeface="Georgia"/>
                  <a:cs typeface="Georgia"/>
                </a:rPr>
                <a:t>INTERIOR</a:t>
              </a:r>
            </a:p>
          </p:txBody>
        </p:sp>
        <p:sp>
          <p:nvSpPr>
            <p:cNvPr id="30" name="TextBox 30"/>
            <p:cNvSpPr txBox="1"/>
            <p:nvPr/>
          </p:nvSpPr>
          <p:spPr>
            <a:xfrm>
              <a:off x="7156323" y="5920264"/>
              <a:ext cx="3001587" cy="249364"/>
            </a:xfrm>
            <a:prstGeom prst="rect">
              <a:avLst/>
            </a:prstGeom>
            <a:noFill/>
            <a:ln>
              <a:noFill/>
            </a:ln>
          </p:spPr>
          <p:txBody>
            <a:bodyPr wrap="none" lIns="0" tIns="0" rIns="0" bIns="0" anchor="t" anchorCtr="0">
              <a:spAutoFit/>
            </a:bodyPr>
            <a:lstStyle/>
            <a:p>
              <a:pPr algn="l"/>
              <a:r>
                <a:rPr lang="zh-CN" sz="1280" b="1" dirty="0">
                  <a:solidFill>
                    <a:srgbClr val="F5F2EC"/>
                  </a:solidFill>
                  <a:latin typeface="+mj-lt"/>
                  <a:ea typeface="+mj-ea"/>
                  <a:cs typeface="+mj-cs"/>
                </a:rPr>
                <a:t>承担文化交流 · 教育传播 · 艺术展演</a:t>
              </a:r>
            </a:p>
          </p:txBody>
        </p:sp>
        <p:sp>
          <p:nvSpPr>
            <p:cNvPr id="31" name="TextBox 31"/>
            <p:cNvSpPr txBox="1"/>
            <p:nvPr/>
          </p:nvSpPr>
          <p:spPr>
            <a:xfrm>
              <a:off x="7158038" y="6132195"/>
              <a:ext cx="2347874" cy="176212"/>
            </a:xfrm>
            <a:prstGeom prst="rect">
              <a:avLst/>
            </a:prstGeom>
            <a:noFill/>
            <a:ln>
              <a:noFill/>
            </a:ln>
          </p:spPr>
          <p:txBody>
            <a:bodyPr wrap="none" lIns="0" tIns="0" rIns="0" bIns="0" anchor="t" anchorCtr="0">
              <a:spAutoFit/>
            </a:bodyPr>
            <a:lstStyle/>
            <a:p>
              <a:pPr algn="l"/>
              <a:r>
                <a:rPr lang="zh-CN" sz="900" dirty="0">
                  <a:solidFill>
                    <a:srgbClr val="D4CFC4"/>
                  </a:solidFill>
                  <a:latin typeface="Microsoft YaHei"/>
                  <a:ea typeface="Microsoft YaHei"/>
                  <a:cs typeface="Microsoft YaHei"/>
                </a:rPr>
                <a:t>温润亲和的空间气质 · 连接社区 · 服务民众</a:t>
              </a:r>
            </a:p>
          </p:txBody>
        </p:sp>
      </p:grpSp>
      <p:grpSp>
        <p:nvGrpSpPr>
          <p:cNvPr id="35" name="Group 35"/>
          <p:cNvGrpSpPr/>
          <p:nvPr/>
        </p:nvGrpSpPr>
        <p:grpSpPr>
          <a:xfrm>
            <a:off x="565785" y="6546056"/>
            <a:ext cx="11059478" cy="220028"/>
            <a:chOff x="565785" y="6546056"/>
            <a:chExt cx="11059478" cy="220028"/>
          </a:xfrm>
        </p:grpSpPr>
        <p:sp>
          <p:nvSpPr>
            <p:cNvPr id="33" name="TextBox 33"/>
            <p:cNvSpPr txBox="1"/>
            <p:nvPr/>
          </p:nvSpPr>
          <p:spPr>
            <a:xfrm>
              <a:off x="565785" y="6546056"/>
              <a:ext cx="3404707" cy="220028"/>
            </a:xfrm>
            <a:prstGeom prst="rect">
              <a:avLst/>
            </a:prstGeom>
            <a:noFill/>
            <a:ln>
              <a:noFill/>
            </a:ln>
          </p:spPr>
          <p:txBody>
            <a:bodyPr wrap="none" lIns="0" tIns="0" rIns="0" bIns="0" anchor="t" anchorCtr="0">
              <a:spAutoFit/>
            </a:bodyPr>
            <a:lstStyle/>
            <a:p>
              <a:pPr algn="l"/>
              <a:r>
                <a:rPr lang="zh-CN" sz="1120" i="1" dirty="0">
                  <a:solidFill>
                    <a:schemeClr val="accent6"/>
                  </a:solidFill>
                  <a:latin typeface="KaiTi"/>
                  <a:ea typeface="KaiTi"/>
                  <a:cs typeface="KaiTi"/>
                </a:rPr>
                <a:t>全球同质化时代 · 顶级建筑扎根土地 · 温暖人心</a:t>
              </a:r>
            </a:p>
          </p:txBody>
        </p:sp>
        <p:sp>
          <p:nvSpPr>
            <p:cNvPr id="34" name="TextBox 34"/>
            <p:cNvSpPr txBox="1"/>
            <p:nvPr/>
          </p:nvSpPr>
          <p:spPr>
            <a:xfrm>
              <a:off x="9273470" y="6578441"/>
              <a:ext cx="2351793" cy="161925"/>
            </a:xfrm>
            <a:prstGeom prst="rect">
              <a:avLst/>
            </a:prstGeom>
            <a:noFill/>
            <a:ln>
              <a:noFill/>
            </a:ln>
          </p:spPr>
          <p:txBody>
            <a:bodyPr wrap="none" lIns="0" tIns="0" rIns="0" bIns="0" anchor="t" anchorCtr="0">
              <a:spAutoFit/>
            </a:bodyPr>
            <a:lstStyle/>
            <a:p>
              <a:pPr algn="r"/>
              <a:r>
                <a:rPr lang="zh-CN" sz="820" dirty="0">
                  <a:solidFill>
                    <a:srgbClr val="D4CFC4"/>
                  </a:solidFill>
                  <a:latin typeface="Georgia"/>
                  <a:ea typeface="SimSun"/>
                  <a:cs typeface="Georgia"/>
                </a:rPr>
                <a:t>10 / 11 · 图源 Archdaily / 摄影 Iwan Baan</a:t>
              </a:r>
            </a:p>
          </p:txBody>
        </p:sp>
      </p:grpSp>
    </p:spTree>
  </p:cSld>
  <p:clrMapOvr>
    <a:masterClrMapping/>
  </p:clrMapOvr>
  <p:transition xmlns:p14="http://schemas.microsoft.com/office/powerpoint/2010/main" p14:dur="5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25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600"/>
                                        <p:tgtEl>
                                          <p:spTgt spid="20"/>
                                        </p:tgtEl>
                                      </p:cBhvr>
                                    </p:animEffect>
                                  </p:childTnLst>
                                </p:cTn>
                              </p:par>
                            </p:childTnLst>
                          </p:cTn>
                        </p:par>
                        <p:par>
                          <p:cTn id="8" fill="hold">
                            <p:stCondLst>
                              <p:cond delay="850"/>
                            </p:stCondLst>
                            <p:childTnLst>
                              <p:par>
                                <p:cTn xmlns:p="http://schemas.openxmlformats.org/presentationml/2006/main" id="9" presetID="10" presetClass="entr" presetSubtype="0" fill="hold" grpId="0" nodeType="afterEffect">
                                  <p:stCondLst>
                                    <p:cond delay="20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50"/>
                                        <p:tgtEl>
                                          <p:spTgt spid="26"/>
                                        </p:tgtEl>
                                      </p:cBhvr>
                                    </p:animEffect>
                                  </p:childTnLst>
                                </p:cTn>
                              </p:par>
                            </p:childTnLst>
                          </p:cTn>
                        </p:par>
                        <p:par>
                          <p:cTn id="12" fill="hold">
                            <p:stCondLst>
                              <p:cond delay="1600"/>
                            </p:stCondLst>
                            <p:childTnLst>
                              <p:par>
                                <p:cTn xmlns:p="http://schemas.openxmlformats.org/presentationml/2006/main" id="13" presetID="10" presetClass="entr" presetSubtype="0" fill="hold" grpId="0" nodeType="afterEffect">
                                  <p:stCondLst>
                                    <p:cond delay="2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Group 6"/>
          <p:cNvGrpSpPr/>
          <p:nvPr/>
        </p:nvGrpSpPr>
        <p:grpSpPr>
          <a:xfrm>
            <a:off x="571500" y="571500"/>
            <a:ext cx="11058525" cy="5724525"/>
            <a:chOff x="571500" y="571500"/>
            <a:chExt cx="11058525" cy="5724525"/>
          </a:xfrm>
        </p:grpSpPr>
        <p:sp>
          <p:nvSpPr>
            <p:cNvPr id="2" name="Line 2"/>
            <p:cNvSpPr/>
            <p:nvPr/>
          </p:nvSpPr>
          <p:spPr>
            <a:xfrm>
              <a:off x="571500" y="571500"/>
              <a:ext cx="9525" cy="952500"/>
            </a:xfrm>
            <a:custGeom>
              <a:avLst/>
              <a:gdLst/>
              <a:ahLst/>
              <a:cxnLst/>
              <a:rect l="l" t="t" r="r" b="b"/>
              <a:pathLst>
                <a:path w="9525" h="952500">
                  <a:moveTo>
                    <a:pt x="0" y="0"/>
                  </a:moveTo>
                  <a:lnTo>
                    <a:pt x="0" y="952500"/>
                  </a:lnTo>
                </a:path>
              </a:pathLst>
            </a:custGeom>
            <a:noFill/>
            <a:ln w="19050">
              <a:solidFill>
                <a:schemeClr val="accent2"/>
              </a:solidFill>
            </a:ln>
          </p:spPr>
        </p:sp>
        <p:sp>
          <p:nvSpPr>
            <p:cNvPr id="3" name="Line 3"/>
            <p:cNvSpPr/>
            <p:nvPr/>
          </p:nvSpPr>
          <p:spPr>
            <a:xfrm>
              <a:off x="571500" y="571500"/>
              <a:ext cx="952500" cy="9525"/>
            </a:xfrm>
            <a:custGeom>
              <a:avLst/>
              <a:gdLst/>
              <a:ahLst/>
              <a:cxnLst/>
              <a:rect l="l" t="t" r="r" b="b"/>
              <a:pathLst>
                <a:path w="952500" h="9525">
                  <a:moveTo>
                    <a:pt x="0" y="0"/>
                  </a:moveTo>
                  <a:lnTo>
                    <a:pt x="952500" y="0"/>
                  </a:lnTo>
                </a:path>
              </a:pathLst>
            </a:custGeom>
            <a:noFill/>
            <a:ln w="19050">
              <a:solidFill>
                <a:schemeClr val="accent2"/>
              </a:solidFill>
            </a:ln>
          </p:spPr>
        </p:sp>
        <p:sp>
          <p:nvSpPr>
            <p:cNvPr id="4" name="Line 4"/>
            <p:cNvSpPr/>
            <p:nvPr/>
          </p:nvSpPr>
          <p:spPr>
            <a:xfrm>
              <a:off x="10668000" y="6286500"/>
              <a:ext cx="952500" cy="9525"/>
            </a:xfrm>
            <a:custGeom>
              <a:avLst/>
              <a:gdLst/>
              <a:ahLst/>
              <a:cxnLst/>
              <a:rect l="l" t="t" r="r" b="b"/>
              <a:pathLst>
                <a:path w="952500" h="9525">
                  <a:moveTo>
                    <a:pt x="0" y="0"/>
                  </a:moveTo>
                  <a:lnTo>
                    <a:pt x="952500" y="0"/>
                  </a:lnTo>
                </a:path>
              </a:pathLst>
            </a:custGeom>
            <a:noFill/>
            <a:ln w="19050">
              <a:solidFill>
                <a:schemeClr val="accent2"/>
              </a:solidFill>
            </a:ln>
          </p:spPr>
        </p:sp>
        <p:sp>
          <p:nvSpPr>
            <p:cNvPr id="5" name="Line 5"/>
            <p:cNvSpPr/>
            <p:nvPr/>
          </p:nvSpPr>
          <p:spPr>
            <a:xfrm>
              <a:off x="11620500" y="5334000"/>
              <a:ext cx="9525" cy="952500"/>
            </a:xfrm>
            <a:custGeom>
              <a:avLst/>
              <a:gdLst/>
              <a:ahLst/>
              <a:cxnLst/>
              <a:rect l="l" t="t" r="r" b="b"/>
              <a:pathLst>
                <a:path w="9525" h="952500">
                  <a:moveTo>
                    <a:pt x="0" y="0"/>
                  </a:moveTo>
                  <a:lnTo>
                    <a:pt x="0" y="952500"/>
                  </a:lnTo>
                </a:path>
              </a:pathLst>
            </a:custGeom>
            <a:noFill/>
            <a:ln w="19050">
              <a:solidFill>
                <a:schemeClr val="accent2"/>
              </a:solidFill>
            </a:ln>
          </p:spPr>
        </p:sp>
      </p:grpSp>
      <p:grpSp>
        <p:nvGrpSpPr>
          <p:cNvPr id="8" name="Group 8"/>
          <p:cNvGrpSpPr/>
          <p:nvPr/>
        </p:nvGrpSpPr>
        <p:grpSpPr>
          <a:xfrm>
            <a:off x="4723371" y="1467802"/>
            <a:ext cx="2745257" cy="205359"/>
            <a:chOff x="4723371" y="1467802"/>
            <a:chExt cx="2745257" cy="205359"/>
          </a:xfrm>
        </p:grpSpPr>
        <p:sp>
          <p:nvSpPr>
            <p:cNvPr id="7" name="TextBox 7"/>
            <p:cNvSpPr txBox="1"/>
            <p:nvPr/>
          </p:nvSpPr>
          <p:spPr>
            <a:xfrm>
              <a:off x="4723371" y="1467802"/>
              <a:ext cx="2745257" cy="205359"/>
            </a:xfrm>
            <a:prstGeom prst="rect">
              <a:avLst/>
            </a:prstGeom>
            <a:noFill/>
            <a:ln>
              <a:noFill/>
            </a:ln>
          </p:spPr>
          <p:txBody>
            <a:bodyPr wrap="none" lIns="0" tIns="0" rIns="0" bIns="0" anchor="t" anchorCtr="0">
              <a:spAutoFit/>
            </a:bodyPr>
            <a:lstStyle/>
            <a:p>
              <a:pPr algn="ctr"/>
              <a:r>
                <a:rPr lang="zh-CN" sz="1050" spc="450" dirty="0">
                  <a:solidFill>
                    <a:schemeClr val="accent2"/>
                  </a:solidFill>
                  <a:latin typeface="Georgia"/>
                  <a:ea typeface="SimSun"/>
                  <a:cs typeface="Georgia"/>
                </a:rPr>
                <a:t>EPILOGUE · 结 · 语</a:t>
              </a:r>
            </a:p>
          </p:txBody>
        </p:sp>
      </p:grpSp>
      <p:grpSp>
        <p:nvGrpSpPr>
          <p:cNvPr id="12" name="Group 12"/>
          <p:cNvGrpSpPr/>
          <p:nvPr/>
        </p:nvGrpSpPr>
        <p:grpSpPr>
          <a:xfrm>
            <a:off x="3732276" y="2278380"/>
            <a:ext cx="4727448" cy="1483995"/>
            <a:chOff x="3732276" y="2278380"/>
            <a:chExt cx="4727448" cy="1483995"/>
          </a:xfrm>
        </p:grpSpPr>
        <p:sp>
          <p:nvSpPr>
            <p:cNvPr id="9" name="TextBox 9"/>
            <p:cNvSpPr txBox="1"/>
            <p:nvPr/>
          </p:nvSpPr>
          <p:spPr>
            <a:xfrm>
              <a:off x="4285488" y="2278380"/>
              <a:ext cx="3621024" cy="704088"/>
            </a:xfrm>
            <a:prstGeom prst="rect">
              <a:avLst/>
            </a:prstGeom>
            <a:noFill/>
            <a:ln>
              <a:noFill/>
            </a:ln>
          </p:spPr>
          <p:txBody>
            <a:bodyPr wrap="none" lIns="0" tIns="0" rIns="0" bIns="0" anchor="t" anchorCtr="0">
              <a:spAutoFit/>
            </a:bodyPr>
            <a:lstStyle/>
            <a:p>
              <a:pPr algn="ctr"/>
              <a:r>
                <a:rPr lang="zh-CN" sz="3600" b="1" dirty="0">
                  <a:solidFill>
                    <a:schemeClr val="dk1"/>
                  </a:solidFill>
                  <a:latin typeface="+mj-lt"/>
                  <a:ea typeface="+mj-ea"/>
                  <a:cs typeface="+mj-cs"/>
                </a:rPr>
                <a:t>所有传世的经典</a:t>
              </a:r>
            </a:p>
          </p:txBody>
        </p:sp>
        <p:sp>
          <p:nvSpPr>
            <p:cNvPr id="10" name="TextBox 10"/>
            <p:cNvSpPr txBox="1"/>
            <p:nvPr/>
          </p:nvSpPr>
          <p:spPr>
            <a:xfrm>
              <a:off x="3732276" y="2977515"/>
              <a:ext cx="4727448" cy="645414"/>
            </a:xfrm>
            <a:prstGeom prst="rect">
              <a:avLst/>
            </a:prstGeom>
            <a:noFill/>
            <a:ln>
              <a:noFill/>
            </a:ln>
          </p:spPr>
          <p:txBody>
            <a:bodyPr wrap="none" lIns="0" tIns="0" rIns="0" bIns="0" anchor="t" anchorCtr="0">
              <a:spAutoFit/>
            </a:bodyPr>
            <a:lstStyle/>
            <a:p>
              <a:pPr algn="ctr"/>
              <a:r>
                <a:rPr lang="zh-CN" sz="3300" i="1" dirty="0">
                  <a:solidFill>
                    <a:schemeClr val="accent2"/>
                  </a:solidFill>
                  <a:latin typeface="Georgia"/>
                  <a:ea typeface="KaiTi"/>
                  <a:cs typeface="Georgia"/>
                </a:rPr>
                <a:t>皆源于日复一日的坚守</a:t>
              </a:r>
            </a:p>
          </p:txBody>
        </p:sp>
        <p:sp>
          <p:nvSpPr>
            <p:cNvPr id="11" name="Line 11"/>
            <p:cNvSpPr/>
            <p:nvPr/>
          </p:nvSpPr>
          <p:spPr>
            <a:xfrm>
              <a:off x="5143500" y="3752850"/>
              <a:ext cx="1905000" cy="9525"/>
            </a:xfrm>
            <a:custGeom>
              <a:avLst/>
              <a:gdLst/>
              <a:ahLst/>
              <a:cxnLst/>
              <a:rect l="l" t="t" r="r" b="b"/>
              <a:pathLst>
                <a:path w="1905000" h="9525">
                  <a:moveTo>
                    <a:pt x="0" y="0"/>
                  </a:moveTo>
                  <a:lnTo>
                    <a:pt x="1905000" y="0"/>
                  </a:lnTo>
                </a:path>
              </a:pathLst>
            </a:custGeom>
            <a:noFill/>
            <a:ln w="19050">
              <a:solidFill>
                <a:schemeClr val="accent2"/>
              </a:solidFill>
            </a:ln>
          </p:spPr>
        </p:sp>
      </p:grpSp>
      <p:grpSp>
        <p:nvGrpSpPr>
          <p:cNvPr id="28" name="Group 28"/>
          <p:cNvGrpSpPr/>
          <p:nvPr/>
        </p:nvGrpSpPr>
        <p:grpSpPr>
          <a:xfrm>
            <a:off x="884110" y="4307205"/>
            <a:ext cx="10374306" cy="874395"/>
            <a:chOff x="884110" y="4307205"/>
            <a:chExt cx="10374306" cy="874395"/>
          </a:xfrm>
        </p:grpSpPr>
        <p:sp>
          <p:nvSpPr>
            <p:cNvPr id="13" name="TextBox 13"/>
            <p:cNvSpPr txBox="1"/>
            <p:nvPr/>
          </p:nvSpPr>
          <p:spPr>
            <a:xfrm>
              <a:off x="1357503" y="4307205"/>
              <a:ext cx="618744" cy="410718"/>
            </a:xfrm>
            <a:prstGeom prst="rect">
              <a:avLst/>
            </a:prstGeom>
            <a:noFill/>
            <a:ln>
              <a:noFill/>
            </a:ln>
          </p:spPr>
          <p:txBody>
            <a:bodyPr wrap="none" lIns="0" tIns="0" rIns="0" bIns="0" anchor="t" anchorCtr="0">
              <a:spAutoFit/>
            </a:bodyPr>
            <a:lstStyle/>
            <a:p>
              <a:pPr algn="ctr"/>
              <a:r>
                <a:rPr lang="zh-CN" sz="2100" b="1" i="1" dirty="0">
                  <a:solidFill>
                    <a:schemeClr val="accent2"/>
                  </a:solidFill>
                  <a:latin typeface="Georgia"/>
                  <a:ea typeface="SimSun"/>
                  <a:cs typeface="Georgia"/>
                </a:rPr>
                <a:t>耐心</a:t>
              </a:r>
            </a:p>
          </p:txBody>
        </p:sp>
        <p:sp>
          <p:nvSpPr>
            <p:cNvPr id="14" name="TextBox 14"/>
            <p:cNvSpPr txBox="1"/>
            <p:nvPr/>
          </p:nvSpPr>
          <p:spPr>
            <a:xfrm>
              <a:off x="884110" y="4744402"/>
              <a:ext cx="1565529" cy="205359"/>
            </a:xfrm>
            <a:prstGeom prst="rect">
              <a:avLst/>
            </a:prstGeom>
            <a:noFill/>
            <a:ln>
              <a:noFill/>
            </a:ln>
          </p:spPr>
          <p:txBody>
            <a:bodyPr wrap="none" lIns="0" tIns="0" rIns="0" bIns="0" anchor="t" anchorCtr="0">
              <a:spAutoFit/>
            </a:bodyPr>
            <a:lstStyle/>
            <a:p>
              <a:pPr algn="ctr"/>
              <a:r>
                <a:rPr lang="zh-CN" sz="1050" dirty="0">
                  <a:solidFill>
                    <a:schemeClr val="dk1"/>
                  </a:solidFill>
                  <a:latin typeface="Microsoft YaHei"/>
                  <a:ea typeface="Microsoft YaHei"/>
                  <a:cs typeface="Microsoft YaHei"/>
                </a:rPr>
                <a:t>耗时二十年打磨一座场馆</a:t>
              </a:r>
            </a:p>
          </p:txBody>
        </p:sp>
        <p:sp>
          <p:nvSpPr>
            <p:cNvPr id="15" name="TextBox 15"/>
            <p:cNvSpPr txBox="1"/>
            <p:nvPr/>
          </p:nvSpPr>
          <p:spPr>
            <a:xfrm>
              <a:off x="1238060" y="4989195"/>
              <a:ext cx="857631" cy="176212"/>
            </a:xfrm>
            <a:prstGeom prst="rect">
              <a:avLst/>
            </a:prstGeom>
            <a:noFill/>
            <a:ln>
              <a:noFill/>
            </a:ln>
          </p:spPr>
          <p:txBody>
            <a:bodyPr wrap="none" lIns="0" tIns="0" rIns="0" bIns="0" anchor="t" anchorCtr="0">
              <a:spAutoFit/>
            </a:bodyPr>
            <a:lstStyle/>
            <a:p>
              <a:pPr algn="ctr"/>
              <a:r>
                <a:rPr lang="zh-CN" sz="900" dirty="0">
                  <a:solidFill>
                    <a:schemeClr val="accent5"/>
                  </a:solidFill>
                  <a:latin typeface="Microsoft YaHei"/>
                  <a:ea typeface="Microsoft YaHei"/>
                  <a:cs typeface="Microsoft YaHei"/>
                </a:rPr>
                <a:t>— 卒姆托 · 盖里</a:t>
              </a:r>
            </a:p>
          </p:txBody>
        </p:sp>
        <p:sp>
          <p:nvSpPr>
            <p:cNvPr id="16" name="Line 16"/>
            <p:cNvSpPr/>
            <p:nvPr/>
          </p:nvSpPr>
          <p:spPr>
            <a:xfrm>
              <a:off x="3143250" y="4438650"/>
              <a:ext cx="9525" cy="742950"/>
            </a:xfrm>
            <a:custGeom>
              <a:avLst/>
              <a:gdLst/>
              <a:ahLst/>
              <a:cxnLst/>
              <a:rect l="l" t="t" r="r" b="b"/>
              <a:pathLst>
                <a:path w="9525" h="742950">
                  <a:moveTo>
                    <a:pt x="0" y="0"/>
                  </a:moveTo>
                  <a:lnTo>
                    <a:pt x="0" y="742950"/>
                  </a:lnTo>
                </a:path>
              </a:pathLst>
            </a:custGeom>
            <a:noFill/>
            <a:ln w="9525">
              <a:solidFill>
                <a:schemeClr val="accent4"/>
              </a:solidFill>
            </a:ln>
          </p:spPr>
        </p:sp>
        <p:sp>
          <p:nvSpPr>
            <p:cNvPr id="17" name="TextBox 17"/>
            <p:cNvSpPr txBox="1"/>
            <p:nvPr/>
          </p:nvSpPr>
          <p:spPr>
            <a:xfrm>
              <a:off x="4310253" y="4307205"/>
              <a:ext cx="618744" cy="410718"/>
            </a:xfrm>
            <a:prstGeom prst="rect">
              <a:avLst/>
            </a:prstGeom>
            <a:noFill/>
            <a:ln>
              <a:noFill/>
            </a:ln>
          </p:spPr>
          <p:txBody>
            <a:bodyPr wrap="none" lIns="0" tIns="0" rIns="0" bIns="0" anchor="t" anchorCtr="0">
              <a:spAutoFit/>
            </a:bodyPr>
            <a:lstStyle/>
            <a:p>
              <a:pPr algn="ctr"/>
              <a:r>
                <a:rPr lang="zh-CN" sz="2100" b="1" i="1" dirty="0">
                  <a:solidFill>
                    <a:schemeClr val="accent2"/>
                  </a:solidFill>
                  <a:latin typeface="Georgia"/>
                  <a:ea typeface="SimSun"/>
                  <a:cs typeface="Georgia"/>
                </a:rPr>
                <a:t>扎根</a:t>
              </a:r>
            </a:p>
          </p:txBody>
        </p:sp>
        <p:sp>
          <p:nvSpPr>
            <p:cNvPr id="18" name="TextBox 18"/>
            <p:cNvSpPr txBox="1"/>
            <p:nvPr/>
          </p:nvSpPr>
          <p:spPr>
            <a:xfrm>
              <a:off x="3826259" y="4744402"/>
              <a:ext cx="1586732" cy="205359"/>
            </a:xfrm>
            <a:prstGeom prst="rect">
              <a:avLst/>
            </a:prstGeom>
            <a:noFill/>
            <a:ln>
              <a:noFill/>
            </a:ln>
          </p:spPr>
          <p:txBody>
            <a:bodyPr wrap="none" lIns="0" tIns="0" rIns="0" bIns="0" anchor="t" anchorCtr="0">
              <a:spAutoFit/>
            </a:bodyPr>
            <a:lstStyle/>
            <a:p>
              <a:pPr algn="ctr"/>
              <a:r>
                <a:rPr lang="zh-CN" sz="1050" dirty="0">
                  <a:solidFill>
                    <a:schemeClr val="dk1"/>
                  </a:solidFill>
                  <a:latin typeface="Microsoft YaHei"/>
                  <a:ea typeface="Microsoft YaHei"/>
                  <a:cs typeface="Microsoft YaHei"/>
                </a:rPr>
                <a:t>坚守本土人文 · 温暖人心</a:t>
              </a:r>
            </a:p>
          </p:txBody>
        </p:sp>
        <p:sp>
          <p:nvSpPr>
            <p:cNvPr id="19" name="TextBox 19"/>
            <p:cNvSpPr txBox="1"/>
            <p:nvPr/>
          </p:nvSpPr>
          <p:spPr>
            <a:xfrm>
              <a:off x="3878828" y="4989195"/>
              <a:ext cx="1481595" cy="176212"/>
            </a:xfrm>
            <a:prstGeom prst="rect">
              <a:avLst/>
            </a:prstGeom>
            <a:noFill/>
            <a:ln>
              <a:noFill/>
            </a:ln>
          </p:spPr>
          <p:txBody>
            <a:bodyPr wrap="none" lIns="0" tIns="0" rIns="0" bIns="0" anchor="t" anchorCtr="0">
              <a:spAutoFit/>
            </a:bodyPr>
            <a:lstStyle/>
            <a:p>
              <a:pPr algn="ctr"/>
              <a:r>
                <a:rPr lang="zh-CN" sz="900" dirty="0">
                  <a:solidFill>
                    <a:schemeClr val="accent5"/>
                  </a:solidFill>
                  <a:latin typeface="Microsoft YaHei"/>
                  <a:ea typeface="Microsoft YaHei"/>
                  <a:cs typeface="Microsoft YaHei"/>
                </a:rPr>
                <a:t>— 凯雷 · 安藤 · 奇普菲尔德</a:t>
              </a:r>
            </a:p>
          </p:txBody>
        </p:sp>
        <p:sp>
          <p:nvSpPr>
            <p:cNvPr id="20" name="Line 20"/>
            <p:cNvSpPr/>
            <p:nvPr/>
          </p:nvSpPr>
          <p:spPr>
            <a:xfrm>
              <a:off x="6096000" y="4438650"/>
              <a:ext cx="9525" cy="742950"/>
            </a:xfrm>
            <a:custGeom>
              <a:avLst/>
              <a:gdLst/>
              <a:ahLst/>
              <a:cxnLst/>
              <a:rect l="l" t="t" r="r" b="b"/>
              <a:pathLst>
                <a:path w="9525" h="742950">
                  <a:moveTo>
                    <a:pt x="0" y="0"/>
                  </a:moveTo>
                  <a:lnTo>
                    <a:pt x="0" y="742950"/>
                  </a:lnTo>
                </a:path>
              </a:pathLst>
            </a:custGeom>
            <a:noFill/>
            <a:ln w="9525">
              <a:solidFill>
                <a:schemeClr val="accent4"/>
              </a:solidFill>
            </a:ln>
          </p:spPr>
        </p:sp>
        <p:sp>
          <p:nvSpPr>
            <p:cNvPr id="21" name="TextBox 21"/>
            <p:cNvSpPr txBox="1"/>
            <p:nvPr/>
          </p:nvSpPr>
          <p:spPr>
            <a:xfrm>
              <a:off x="7263003" y="4307205"/>
              <a:ext cx="618744" cy="410718"/>
            </a:xfrm>
            <a:prstGeom prst="rect">
              <a:avLst/>
            </a:prstGeom>
            <a:noFill/>
            <a:ln>
              <a:noFill/>
            </a:ln>
          </p:spPr>
          <p:txBody>
            <a:bodyPr wrap="none" lIns="0" tIns="0" rIns="0" bIns="0" anchor="t" anchorCtr="0">
              <a:spAutoFit/>
            </a:bodyPr>
            <a:lstStyle/>
            <a:p>
              <a:pPr algn="ctr"/>
              <a:r>
                <a:rPr lang="zh-CN" sz="2100" b="1" i="1" dirty="0">
                  <a:solidFill>
                    <a:schemeClr val="accent2"/>
                  </a:solidFill>
                  <a:latin typeface="Georgia"/>
                  <a:ea typeface="SimSun"/>
                  <a:cs typeface="Georgia"/>
                </a:rPr>
                <a:t>破界</a:t>
              </a:r>
            </a:p>
          </p:txBody>
        </p:sp>
        <p:sp>
          <p:nvSpPr>
            <p:cNvPr id="22" name="TextBox 22"/>
            <p:cNvSpPr txBox="1"/>
            <p:nvPr/>
          </p:nvSpPr>
          <p:spPr>
            <a:xfrm>
              <a:off x="6920360" y="4744402"/>
              <a:ext cx="1304030" cy="205359"/>
            </a:xfrm>
            <a:prstGeom prst="rect">
              <a:avLst/>
            </a:prstGeom>
            <a:noFill/>
            <a:ln>
              <a:noFill/>
            </a:ln>
          </p:spPr>
          <p:txBody>
            <a:bodyPr wrap="none" lIns="0" tIns="0" rIns="0" bIns="0" anchor="t" anchorCtr="0">
              <a:spAutoFit/>
            </a:bodyPr>
            <a:lstStyle/>
            <a:p>
              <a:pPr algn="ctr"/>
              <a:r>
                <a:rPr lang="zh-CN" sz="1050" dirty="0">
                  <a:solidFill>
                    <a:schemeClr val="dk1"/>
                  </a:solidFill>
                  <a:latin typeface="Microsoft YaHei"/>
                  <a:ea typeface="Microsoft YaHei"/>
                  <a:cs typeface="Microsoft YaHei"/>
                </a:rPr>
                <a:t>突破边界 · 颠覆常规</a:t>
              </a:r>
            </a:p>
          </p:txBody>
        </p:sp>
        <p:sp>
          <p:nvSpPr>
            <p:cNvPr id="23" name="TextBox 23"/>
            <p:cNvSpPr txBox="1"/>
            <p:nvPr/>
          </p:nvSpPr>
          <p:spPr>
            <a:xfrm>
              <a:off x="6914731" y="4989195"/>
              <a:ext cx="1315288" cy="176212"/>
            </a:xfrm>
            <a:prstGeom prst="rect">
              <a:avLst/>
            </a:prstGeom>
            <a:noFill/>
            <a:ln>
              <a:noFill/>
            </a:ln>
          </p:spPr>
          <p:txBody>
            <a:bodyPr wrap="none" lIns="0" tIns="0" rIns="0" bIns="0" anchor="t" anchorCtr="0">
              <a:spAutoFit/>
            </a:bodyPr>
            <a:lstStyle/>
            <a:p>
              <a:pPr algn="ctr"/>
              <a:r>
                <a:rPr lang="zh-CN" sz="900" dirty="0">
                  <a:solidFill>
                    <a:schemeClr val="accent5"/>
                  </a:solidFill>
                  <a:latin typeface="Microsoft YaHei"/>
                  <a:ea typeface="Microsoft YaHei"/>
                  <a:cs typeface="Microsoft YaHei"/>
                </a:rPr>
                <a:t>— 扎哈 · 福斯特 · OMA</a:t>
              </a:r>
            </a:p>
          </p:txBody>
        </p:sp>
        <p:sp>
          <p:nvSpPr>
            <p:cNvPr id="24" name="Line 24"/>
            <p:cNvSpPr/>
            <p:nvPr/>
          </p:nvSpPr>
          <p:spPr>
            <a:xfrm>
              <a:off x="9048750" y="4438650"/>
              <a:ext cx="9525" cy="742950"/>
            </a:xfrm>
            <a:custGeom>
              <a:avLst/>
              <a:gdLst/>
              <a:ahLst/>
              <a:cxnLst/>
              <a:rect l="l" t="t" r="r" b="b"/>
              <a:pathLst>
                <a:path w="9525" h="742950">
                  <a:moveTo>
                    <a:pt x="0" y="0"/>
                  </a:moveTo>
                  <a:lnTo>
                    <a:pt x="0" y="742950"/>
                  </a:lnTo>
                </a:path>
              </a:pathLst>
            </a:custGeom>
            <a:noFill/>
            <a:ln w="9525">
              <a:solidFill>
                <a:schemeClr val="accent4"/>
              </a:solidFill>
            </a:ln>
          </p:spPr>
        </p:sp>
        <p:sp>
          <p:nvSpPr>
            <p:cNvPr id="25" name="TextBox 25"/>
            <p:cNvSpPr txBox="1"/>
            <p:nvPr/>
          </p:nvSpPr>
          <p:spPr>
            <a:xfrm>
              <a:off x="10215753" y="4307205"/>
              <a:ext cx="618744" cy="410718"/>
            </a:xfrm>
            <a:prstGeom prst="rect">
              <a:avLst/>
            </a:prstGeom>
            <a:noFill/>
            <a:ln>
              <a:noFill/>
            </a:ln>
          </p:spPr>
          <p:txBody>
            <a:bodyPr wrap="none" lIns="0" tIns="0" rIns="0" bIns="0" anchor="t" anchorCtr="0">
              <a:spAutoFit/>
            </a:bodyPr>
            <a:lstStyle/>
            <a:p>
              <a:pPr algn="ctr"/>
              <a:r>
                <a:rPr lang="zh-CN" sz="2100" b="1" i="1" dirty="0">
                  <a:solidFill>
                    <a:schemeClr val="accent2"/>
                  </a:solidFill>
                  <a:latin typeface="Georgia"/>
                  <a:ea typeface="SimSun"/>
                  <a:cs typeface="Georgia"/>
                </a:rPr>
                <a:t>敬畏</a:t>
              </a:r>
            </a:p>
          </p:txBody>
        </p:sp>
        <p:sp>
          <p:nvSpPr>
            <p:cNvPr id="26" name="TextBox 26"/>
            <p:cNvSpPr txBox="1"/>
            <p:nvPr/>
          </p:nvSpPr>
          <p:spPr>
            <a:xfrm>
              <a:off x="9791833" y="4744402"/>
              <a:ext cx="1466583" cy="205359"/>
            </a:xfrm>
            <a:prstGeom prst="rect">
              <a:avLst/>
            </a:prstGeom>
            <a:noFill/>
            <a:ln>
              <a:noFill/>
            </a:ln>
          </p:spPr>
          <p:txBody>
            <a:bodyPr wrap="none" lIns="0" tIns="0" rIns="0" bIns="0" anchor="t" anchorCtr="0">
              <a:spAutoFit/>
            </a:bodyPr>
            <a:lstStyle/>
            <a:p>
              <a:pPr algn="ctr"/>
              <a:r>
                <a:rPr lang="zh-CN" sz="1050" dirty="0">
                  <a:solidFill>
                    <a:schemeClr val="dk1"/>
                  </a:solidFill>
                  <a:latin typeface="Microsoft YaHei"/>
                  <a:ea typeface="Microsoft YaHei"/>
                  <a:cs typeface="Microsoft YaHei"/>
                </a:rPr>
                <a:t>对空间 · 自然 · 人文的</a:t>
              </a:r>
            </a:p>
          </p:txBody>
        </p:sp>
        <p:sp>
          <p:nvSpPr>
            <p:cNvPr id="27" name="TextBox 27"/>
            <p:cNvSpPr txBox="1"/>
            <p:nvPr/>
          </p:nvSpPr>
          <p:spPr>
            <a:xfrm>
              <a:off x="9975152" y="4989195"/>
              <a:ext cx="1099947" cy="176212"/>
            </a:xfrm>
            <a:prstGeom prst="rect">
              <a:avLst/>
            </a:prstGeom>
            <a:noFill/>
            <a:ln>
              <a:noFill/>
            </a:ln>
          </p:spPr>
          <p:txBody>
            <a:bodyPr wrap="none" lIns="0" tIns="0" rIns="0" bIns="0" anchor="t" anchorCtr="0">
              <a:spAutoFit/>
            </a:bodyPr>
            <a:lstStyle/>
            <a:p>
              <a:pPr algn="ctr"/>
              <a:r>
                <a:rPr lang="zh-CN" sz="900" dirty="0">
                  <a:solidFill>
                    <a:schemeClr val="accent5"/>
                  </a:solidFill>
                  <a:latin typeface="Microsoft YaHei"/>
                  <a:ea typeface="Microsoft YaHei"/>
                  <a:cs typeface="Microsoft YaHei"/>
                </a:rPr>
                <a:t>极致敬畏与深度思考</a:t>
              </a:r>
            </a:p>
          </p:txBody>
        </p:sp>
      </p:grpSp>
      <p:grpSp>
        <p:nvGrpSpPr>
          <p:cNvPr id="30" name="Group 30"/>
          <p:cNvGrpSpPr/>
          <p:nvPr/>
        </p:nvGrpSpPr>
        <p:grpSpPr>
          <a:xfrm>
            <a:off x="3229356" y="5743575"/>
            <a:ext cx="5733288" cy="293370"/>
            <a:chOff x="3229356" y="5743575"/>
            <a:chExt cx="5733288" cy="293370"/>
          </a:xfrm>
        </p:grpSpPr>
        <p:sp>
          <p:nvSpPr>
            <p:cNvPr id="29" name="TextBox 29"/>
            <p:cNvSpPr txBox="1"/>
            <p:nvPr/>
          </p:nvSpPr>
          <p:spPr>
            <a:xfrm>
              <a:off x="3229356" y="5743575"/>
              <a:ext cx="5733288" cy="293370"/>
            </a:xfrm>
            <a:prstGeom prst="rect">
              <a:avLst/>
            </a:prstGeom>
            <a:noFill/>
            <a:ln>
              <a:noFill/>
            </a:ln>
          </p:spPr>
          <p:txBody>
            <a:bodyPr wrap="none" lIns="0" tIns="0" rIns="0" bIns="0" anchor="t" anchorCtr="0">
              <a:spAutoFit/>
            </a:bodyPr>
            <a:lstStyle/>
            <a:p>
              <a:pPr algn="ctr"/>
              <a:r>
                <a:rPr lang="zh-CN" sz="1500" i="1" dirty="0">
                  <a:solidFill>
                    <a:schemeClr val="dk2"/>
                  </a:solidFill>
                  <a:latin typeface="KaiTi"/>
                  <a:ea typeface="KaiTi"/>
                  <a:cs typeface="KaiTi"/>
                </a:rPr>
                <a:t>2026 这场大师新作季 · 不仅是全球美学盛宴 · 更让我们明白</a:t>
              </a:r>
            </a:p>
          </p:txBody>
        </p:sp>
      </p:grpSp>
      <p:grpSp>
        <p:nvGrpSpPr>
          <p:cNvPr id="33" name="Group 33"/>
          <p:cNvGrpSpPr/>
          <p:nvPr/>
        </p:nvGrpSpPr>
        <p:grpSpPr>
          <a:xfrm>
            <a:off x="566738" y="6570345"/>
            <a:ext cx="11058524" cy="176212"/>
            <a:chOff x="566738" y="6570345"/>
            <a:chExt cx="11058524" cy="176212"/>
          </a:xfrm>
        </p:grpSpPr>
        <p:sp>
          <p:nvSpPr>
            <p:cNvPr id="31" name="TextBox 31"/>
            <p:cNvSpPr txBox="1"/>
            <p:nvPr/>
          </p:nvSpPr>
          <p:spPr>
            <a:xfrm>
              <a:off x="566738" y="6570345"/>
              <a:ext cx="2747696" cy="176212"/>
            </a:xfrm>
            <a:prstGeom prst="rect">
              <a:avLst/>
            </a:prstGeom>
            <a:noFill/>
            <a:ln>
              <a:noFill/>
            </a:ln>
          </p:spPr>
          <p:txBody>
            <a:bodyPr wrap="none" lIns="0" tIns="0" rIns="0" bIns="0" anchor="t" anchorCtr="0">
              <a:spAutoFit/>
            </a:bodyPr>
            <a:lstStyle/>
            <a:p>
              <a:pPr algn="l"/>
              <a:r>
                <a:rPr lang="zh-CN" sz="900" dirty="0">
                  <a:solidFill>
                    <a:schemeClr val="accent5"/>
                  </a:solidFill>
                  <a:latin typeface="Microsoft YaHei"/>
                  <a:ea typeface="Microsoft YaHei"/>
                  <a:cs typeface="Microsoft YaHei"/>
                </a:rPr>
                <a:t>资料来源 · 公众号 孙琬童 · 致敬八位普利兹克大师</a:t>
              </a:r>
            </a:p>
          </p:txBody>
        </p:sp>
        <p:sp>
          <p:nvSpPr>
            <p:cNvPr id="32" name="TextBox 32"/>
            <p:cNvSpPr txBox="1"/>
            <p:nvPr/>
          </p:nvSpPr>
          <p:spPr>
            <a:xfrm>
              <a:off x="10659732" y="6570345"/>
              <a:ext cx="965530" cy="176212"/>
            </a:xfrm>
            <a:prstGeom prst="rect">
              <a:avLst/>
            </a:prstGeom>
            <a:noFill/>
            <a:ln>
              <a:noFill/>
            </a:ln>
          </p:spPr>
          <p:txBody>
            <a:bodyPr wrap="none" lIns="0" tIns="0" rIns="0" bIns="0" anchor="t" anchorCtr="0">
              <a:spAutoFit/>
            </a:bodyPr>
            <a:lstStyle/>
            <a:p>
              <a:pPr algn="r"/>
              <a:r>
                <a:rPr lang="zh-CN" sz="900" dirty="0">
                  <a:solidFill>
                    <a:schemeClr val="accent5"/>
                  </a:solidFill>
                  <a:latin typeface="Georgia"/>
                  <a:ea typeface="Georgia"/>
                  <a:cs typeface="Georgia"/>
                </a:rPr>
                <a:t>11 / 11 · END</a:t>
              </a:r>
            </a:p>
          </p:txBody>
        </p:sp>
      </p:grpSp>
    </p:spTree>
  </p:cSld>
  <p:clrMapOvr>
    <a:masterClrMapping/>
  </p:clrMapOvr>
  <p:transition xmlns:p14="http://schemas.microsoft.com/office/powerpoint/2010/main" p14:dur="8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3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600"/>
                                        <p:tgtEl>
                                          <p:spTgt spid="8"/>
                                        </p:tgtEl>
                                      </p:cBhvr>
                                    </p:animEffect>
                                  </p:childTnLst>
                                </p:cTn>
                              </p:par>
                            </p:childTnLst>
                          </p:cTn>
                        </p:par>
                        <p:par>
                          <p:cTn id="8" fill="hold">
                            <p:stCondLst>
                              <p:cond delay="900"/>
                            </p:stCondLst>
                            <p:childTnLst>
                              <p:par>
                                <p:cTn xmlns:p="http://schemas.openxmlformats.org/presentationml/2006/main" id="9" presetID="10" presetClass="entr" presetSubtype="0" fill="hold" grpId="0" nodeType="afterEffect">
                                  <p:stCondLst>
                                    <p:cond delay="40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childTnLst>
                                </p:cTn>
                              </p:par>
                            </p:childTnLst>
                          </p:cTn>
                        </p:par>
                        <p:par>
                          <p:cTn id="12" fill="hold">
                            <p:stCondLst>
                              <p:cond delay="2300"/>
                            </p:stCondLst>
                            <p:childTnLst>
                              <p:par>
                                <p:cTn xmlns:p="http://schemas.openxmlformats.org/presentationml/2006/main" id="13" presetID="10" presetClass="entr" presetSubtype="0" fill="hold" grpId="0" nodeType="afterEffect">
                                  <p:stCondLst>
                                    <p:cond delay="45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800"/>
                                        <p:tgtEl>
                                          <p:spTgt spid="28"/>
                                        </p:tgtEl>
                                      </p:cBhvr>
                                    </p:animEffect>
                                  </p:childTnLst>
                                </p:cTn>
                              </p:par>
                            </p:childTnLst>
                          </p:cTn>
                        </p:par>
                        <p:par>
                          <p:cTn id="16" fill="hold">
                            <p:stCondLst>
                              <p:cond delay="3550"/>
                            </p:stCondLst>
                            <p:childTnLst>
                              <p:par>
                                <p:cTn xmlns:p="http://schemas.openxmlformats.org/presentationml/2006/main" id="17" presetID="10" presetClass="entr" presetSubtype="0" fill="hold" grpId="0" nodeType="afterEffect">
                                  <p:stCondLst>
                                    <p:cond delay="4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7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169_pritzker_2026">
  <a:themeElements>
    <a:clrScheme name="ppt169_pritzker_2026">
      <a:dk1>
        <a:srgbClr val="1C1C1C"/>
      </a:dk1>
      <a:lt1>
        <a:srgbClr val="F5F2EC"/>
      </a:lt1>
      <a:dk2>
        <a:srgbClr val="5C5852"/>
      </a:dk2>
      <a:lt2>
        <a:srgbClr val="EDE8DE"/>
      </a:lt2>
      <a:accent1>
        <a:srgbClr val="1C1C1C"/>
      </a:accent1>
      <a:accent2>
        <a:srgbClr val="B8935A"/>
      </a:accent2>
      <a:accent3>
        <a:srgbClr val="B8935A"/>
      </a:accent3>
      <a:accent4>
        <a:srgbClr val="D4CFC4"/>
      </a:accent4>
      <a:accent5>
        <a:srgbClr val="8B8680"/>
      </a:accent5>
      <a:accent6>
        <a:srgbClr val="E8C788"/>
      </a:accent6>
      <a:hlink>
        <a:srgbClr val="B8935A"/>
      </a:hlink>
      <a:folHlink>
        <a:srgbClr val="B8935A"/>
      </a:folHlink>
    </a:clrScheme>
    <a:fontScheme name="ppt169_pritzker_2026">
      <a:majorFont>
        <a:latin typeface="Georgia"/>
        <a:ea typeface="Microsoft YaHei"/>
        <a:cs typeface="Georgia"/>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pritzker_20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169_pritzker_2026">
  <a:themeElements>
    <a:clrScheme name="ppt169_pritzker_2026">
      <a:dk1>
        <a:srgbClr val="1C1C1C"/>
      </a:dk1>
      <a:lt1>
        <a:srgbClr val="F5F2EC"/>
      </a:lt1>
      <a:dk2>
        <a:srgbClr val="5C5852"/>
      </a:dk2>
      <a:lt2>
        <a:srgbClr val="EDE8DE"/>
      </a:lt2>
      <a:accent1>
        <a:srgbClr val="1C1C1C"/>
      </a:accent1>
      <a:accent2>
        <a:srgbClr val="B8935A"/>
      </a:accent2>
      <a:accent3>
        <a:srgbClr val="B8935A"/>
      </a:accent3>
      <a:accent4>
        <a:srgbClr val="D4CFC4"/>
      </a:accent4>
      <a:accent5>
        <a:srgbClr val="8B8680"/>
      </a:accent5>
      <a:accent6>
        <a:srgbClr val="E8C788"/>
      </a:accent6>
      <a:hlink>
        <a:srgbClr val="B8935A"/>
      </a:hlink>
      <a:folHlink>
        <a:srgbClr val="B8935A"/>
      </a:folHlink>
    </a:clrScheme>
    <a:fontScheme name="ppt169_pritzker_2026">
      <a:majorFont>
        <a:latin typeface="Georgia"/>
        <a:ea typeface="Microsoft YaHei"/>
        <a:cs typeface="Georgia"/>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pritzker_20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2026-09-04T13:43:22Z</dcterms:created>
  <dcterms:modified xsi:type="dcterms:W3CDTF">2026-09-04T13:43:22Z</dcterms:modified>
  <cp:category/>
  <cp:contentStatus/>
</cp:coreProperties>
</file>