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  <Relationship Id="rId2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零二六年，八位普利兹克奖得主的八座新作集中亮相，从苏州河畔一路延伸到阿布扎比的沙漠腹地。这组内容不只盘点建筑外观，更想借八种不同的设计路径，理解顶级建筑师如何长期处理空间、自然、人文与时代之间的关系。接下来会依次走过八座作品，观察它们在材料、结构、城市语境和公共价值上的不同深耕。内容整理自孙琬童的文章《二零二六“普利兹克奖大师季”：八座新作，八种深耕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这一年的作品几乎从年初延续到年中：一月是安藤忠雄的苏州 H+ 美术馆，二月是戴卫·奇普菲尔德的米兰圣朱利亚冰球馆，三月二十一日是 OMA 与 SANAA 合作的纽约新美术馆扩建。四月先后迎来诺曼·福斯特的上海嘉艺术和弗朗西斯·凯雷的塞内加尔歌德学院，五月四日是彼得·卒姆托的 LACMA 大卫·格芬画廊，五月十二日则是扎哈·哈迪德事务所的淡江大桥。弗兰克·盖里的阿布扎比古根海姆博物馆预计也在二零二六年开幕，但具体日期仍待确定。八位建筑师的获奖年份横跨一九八九年至二零二三年，作品分布在亚洲、欧洲、北美和非洲四个大洲。类型上有五座美术馆，另外还有一座冰球馆、一座大桥和一座文化学院，说明“深耕”并不依赖某一种建筑类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八座作品各自对应一种鲜明的建筑命题。安藤忠雄在苏州园林语境中写下混凝土诗，奇普菲尔德让现代冰球馆回应古罗马竞技场，扎哈·哈迪德的淡江大桥以流动结构跨越江河，福斯特则把上海嘉艺术塑造成苏州河畔的钢铁花瓣。OMA 与 SANAA 讨论新旧建筑如何共生，卒姆托用二十年打磨一座诗意艺术方舟，盖里留下沙漠中的解构主义遗作，凯雷则以夯土砖、自然通风和社区精神扎根乡土。下面按这个顺序进入每座建筑，重点不是给大师贴标签，而是理解形式背后的长期判断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安藤忠雄设计的苏州 H+ 美术馆于二零二六年一月在姑苏区开馆，延续了他标志性的清水混凝土、纯粹几何和光影留白。它的核心不是简单复刻园林符号，而是把“立体园林与回游性”变成空间组织方式：人在有限尺度里不断改变视线和行走路径，从城市进入建筑，最终抵达面向天空与水的屋顶空间。安藤从苏州园林记忆中提炼出三条构建原则，也就是在有限空间创造深度、设计视线与步行体验，以及通过水和光传递时间。于是混凝土的冷峻与光线的温柔、几何秩序与园林自由形成对话，也落到“让建筑归于自然，让艺术治愈人心”这句核心表达上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戴卫·奇普菲尔德的米兰圣朱利亚冰球馆，是二零二六年米兰冬奥会唯一新建的永久性场馆，可容纳一万六千名观众。它没有依赖夸张造型，而是用规整结构、温润材质和均衡比例建立公共体育建筑的秩序感。椭圆形总体呼应米兰古罗马圆形剧场，三道金属环带和层间玻璃腰线把历史原型转换成当代立面，LED 灯带又使建筑成为城市尺度的动态屏幕。场馆既服务大型赛事，也容纳公众运动和文化展演，通透布局与柔和光影减轻了大型建筑的厚重感。这里最重要的判断是，建筑的价值不在刻意标新立异，而在功能、美学、历史与城市公共生活之间找到准确平衡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淡江大桥于二零二六年五月十二日通车，全长九百二十米，是全球同类型桥梁中跨度最长的一座单塔不对称斜拉桥。扎哈·哈迪德事务所以流畅曲线和充满张力的解构造型，打破传统桥梁的刻板轮廓，让工程结构呈现近似舞者跨越淡水河口的姿态。项目经历多次方案调整和技术攻坚，最终以近乎百分之百的还原度实现原始设想。它既是城市交通枢纽，也是艺术地标，把工程力学、硬朗结构与柔和线条放在同一个系统中。扎哈虽已离世，但她突破边界、不为既有类型设限的思想，仍通过这座桥继续发生作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诺曼·福斯特设计的上海嘉艺术于二零二六年四月在普陀苏州河畔揭幕，并被视为新的城市地标。它不是封闭的白盒子，而像一株从地面向天空生长的生命体，结构由内向外展开，形成舒展的钢铁花瓣。建筑最大限度引入自然采光和河畔景致，让人在同一空间中获得观展、观景和观城三重体验。这里的高技派并不只是材料与技术的展示，而是在追问古典人文精神如何借现代材料重新获得生命。艺术空间因而不再局限于室内，而与河流、城市和人的移动共同构成完整体验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纽约新美术馆扩建项目于二零二六年三月二十一日开放，新翼投资八千二百万美元，面积六万平方英尺，约合五千五百七十四平方米。OMA 的先锋解构思维与 SANAA 原主楼的轻盈通透美学并置，新翼没有压过旧建筑，而是通过无缝衔接形成一组新旧共生的城市界面。通透立面、错落空间和开放布局打破了传统美术馆的封闭边界，使街景与艺术空间相互渗透。扩建前后的对照说明，这次更新不是简单增加面积，而是在保留原有艺术内核的同时，用更年轻、更国际化的语言适应当代艺术的多元表达。它给出的答案是持续迭代、兼容并蓄，而不是用新建筑抹去旧建筑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彼得·卒姆托的 LACMA 大卫·格芬画廊经过二十年反复打磨，于二零二六年五月四日开放。项目耗资七点二四亿美元，总面积三十四万七千六百平方英尺，约三万二千二百九十三平方米，由七座极简混凝土亭子组成，并以低平的水平体量横跨威尔希尔大道。它取代原有四座分散建筑，下方释放公共空间，内部则取消艺术品的等级划分，让古典与当代作品平等共生。环绕玻璃窗进一步消解城市与展馆的边界，使光影、建筑、艺术与洛杉矶天空共同进入观看体验。卒姆托所谓“建筑是场所的诗意容器”，在这里表现为一座不炫耀自身、而让艺术品与城市对话的纯净居所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弗兰克·盖里于二零二五年十二月离世，预计二零二六年开幕的阿布扎比古根海姆博物馆，是他倾注近二十年心血的最后一座巨型遗作。建筑延续大体块碰撞与解构语言，以不规则曲面、金属褶皱和强烈几何关系打破传统博物馆的规整肃穆，并让表皮随日光和观看角度持续改变。形式实验之外，项目还针对沙漠极端气候配置遮阳与隔热系统，使视觉冲击与环境适应并行。盖里希望为当代艺术在古老中东找到一处具有震撼力的容器，也把“建筑无边界，创意无极限”的信念留在作品中。这座建筑因此既是展馆，也是解构主义大师对建筑史的最后一次强烈发言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零二二年普利兹克奖得主弗朗西斯·凯雷出生于非洲，他设计的塞内加尔歌德学院于二零二六年四月在达喀尔开幕。建筑以本土压制的土砖构筑主体，通过自然通风减少对传统空调的依赖，并把象征生命的猴面包树放在核心院落。材料、气候与空间组织共同服务节能、通风和采光，而不是套用一套与当地无关的国际形式。学院还承担文化交流、教育传播和艺术展演功能，以开放包容的空间连接社区、服务民众。凯雷再次证明，顶级建筑不必等同于千篇一律的奢华，它也可以通过扎根土地、顺应自然和温暖人心建立持久价值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八座作品放在一起，可以归纳出三种反复出现的坚守。第一是耗时打磨，卒姆托和盖里都用接近二十年的时间对抗短期潮流，把一座建筑推进到足够成熟。第二是扎根土地，凯雷回应本土材料和气候，安藤从苏州园林记忆中提炼空间方法，奇普菲尔德则让现代场馆与古罗马圆形剧场原型对话。第三是突破边界，扎哈把桥梁工程转化为流动雕塑，福斯特让艺术空间向河畔城市开放，OMA 与 SANAA 让先锋解构和轻盈通透在新旧建筑中共存。三种路径看似不同，却都来自长期判断：既尊重场所与历史，也愿意用结构、材料和空间重新回答当代问题。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场二零二六普利兹克大师新作季，最终留下的并不只是八个醒目的建筑形象。真正能穿越时间的作品，来自日复一日的坚守，也来自对空间、自然和人文的敬畏与深度思考。无论是耐心打磨、扎根土地还是突破边界，形式背后都必须有长期而清醒的价值选择。也正因为如此，经典不是一次灵感的偶然爆发，而是建筑师持续对世界作出回应的结果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pritzker_2026_quick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pritzker_2026_quick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87fb15f6d671115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87fb15f6d671115.jpg"/>
  <Relationship Id="rId3" Type="http://schemas.openxmlformats.org/officeDocument/2006/relationships/image" Target="../media/image_31ab5b5d8f0a4584.jpg"/>
  <Relationship Id="rId4" Type="http://schemas.openxmlformats.org/officeDocument/2006/relationships/image" Target="../media/image_969050d56bd94988.jpg"/>
  <Relationship Id="rId5" Type="http://schemas.openxmlformats.org/officeDocument/2006/relationships/image" Target="../media/image_0823995c1bf42c6e.jpg"/>
  <Relationship Id="rId6" Type="http://schemas.openxmlformats.org/officeDocument/2006/relationships/image" Target="../media/image_72c2434771084195.jpg"/>
  <Relationship Id="rId7" Type="http://schemas.openxmlformats.org/officeDocument/2006/relationships/image" Target="../media/image_a66d2fe518184f1f.jpg"/>
  <Relationship Id="rId8" Type="http://schemas.openxmlformats.org/officeDocument/2006/relationships/image" Target="../media/image_fbc68df0b4c64585.jpg"/>
  <Relationship Id="rId9" Type="http://schemas.openxmlformats.org/officeDocument/2006/relationships/image" Target="../media/image_5d974a420f0b849e.jpg"/>
  <Relationship Id="rId10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87fb15f6d671115.jpg"/>
  <Relationship Id="rId3" Type="http://schemas.openxmlformats.org/officeDocument/2006/relationships/image" Target="../media/image_86f9d7a8e8482841.jpg"/>
  <Relationship Id="rId4" Type="http://schemas.openxmlformats.org/officeDocument/2006/relationships/image" Target="../media/image_418d55bd4a986489.jpg"/>
  <Relationship Id="rId5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31ab5b5d8f0a4584.jpg"/>
  <Relationship Id="rId3" Type="http://schemas.openxmlformats.org/officeDocument/2006/relationships/image" Target="../media/image_70688d1ace8dc4bc.jpg"/>
  <Relationship Id="rId4" Type="http://schemas.openxmlformats.org/officeDocument/2006/relationships/image" Target="../media/image_1fbe312340d83b1a.jpg"/>
  <Relationship Id="rId5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69050d56bd94988.jpg"/>
  <Relationship Id="rId3" Type="http://schemas.openxmlformats.org/officeDocument/2006/relationships/image" Target="../media/image_993ab4e22203ffc2.jpg"/>
  <Relationship Id="rId4" Type="http://schemas.openxmlformats.org/officeDocument/2006/relationships/image" Target="../media/image_6dfcb933f8a39eac.jpg"/>
  <Relationship Id="rId5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d28563509c74638.jpg"/>
  <Relationship Id="rId3" Type="http://schemas.openxmlformats.org/officeDocument/2006/relationships/image" Target="../media/image_0823995c1bf42c6e.jpg"/>
  <Relationship Id="rId4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b85ba5b99c39c0e.jpg"/>
  <Relationship Id="rId3" Type="http://schemas.openxmlformats.org/officeDocument/2006/relationships/image" Target="../media/image_72c2434771084195.jpg"/>
  <Relationship Id="rId4" Type="http://schemas.openxmlformats.org/officeDocument/2006/relationships/image" Target="../media/image_541785fa77c78f06.jpg"/>
  <Relationship Id="rId5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3d1292fe28b8304.jpg"/>
  <Relationship Id="rId3" Type="http://schemas.openxmlformats.org/officeDocument/2006/relationships/image" Target="../media/image_8d30f31ceea3a00c.jpg"/>
  <Relationship Id="rId4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fbc68df0b4c64585.jpg"/>
  <Relationship Id="rId3" Type="http://schemas.openxmlformats.org/officeDocument/2006/relationships/image" Target="../media/image_46ea18b26ee515c3.jpg"/>
  <Relationship Id="rId4" Type="http://schemas.openxmlformats.org/officeDocument/2006/relationships/image" Target="../media/image_7386beb2cc062b7a.jpg"/>
  <Relationship Id="rId5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5d974a420f0b849e.jpg"/>
  <Relationship Id="rId3" Type="http://schemas.openxmlformats.org/officeDocument/2006/relationships/image" Target="../media/image_246c222f2c303575.jpg"/>
  <Relationship Id="rId4" Type="http://schemas.openxmlformats.org/officeDocument/2006/relationships/image" Target="../media/image_544152067e5d7835.jpg"/>
  <Relationship Id="rId5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66d2fe518184f1f.jpg"/>
  <Relationship Id="rId3" Type="http://schemas.openxmlformats.org/officeDocument/2006/relationships/image" Target="../media/image_fbc68df0b4c64585.jpg"/>
  <Relationship Id="rId4" Type="http://schemas.openxmlformats.org/officeDocument/2006/relationships/image" Target="../media/image_5d974a420f0b849e.jpg"/>
  <Relationship Id="rId5" Type="http://schemas.openxmlformats.org/officeDocument/2006/relationships/image" Target="../media/image_087fb15f6d671115.jpg"/>
  <Relationship Id="rId6" Type="http://schemas.openxmlformats.org/officeDocument/2006/relationships/image" Target="../media/image_31ab5b5d8f0a4584.jpg"/>
  <Relationship Id="rId7" Type="http://schemas.openxmlformats.org/officeDocument/2006/relationships/image" Target="../media/image_969050d56bd94988.jpg"/>
  <Relationship Id="rId8" Type="http://schemas.openxmlformats.org/officeDocument/2006/relationships/image" Target="../media/image_0823995c1bf42c6e.jpg"/>
  <Relationship Id="rId9" Type="http://schemas.openxmlformats.org/officeDocument/2006/relationships/image" Target="../media/image_72c2434771084195.jpg"/>
  <Relationship Id="rId10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66d2fe518184f1f.jpg"/>
  <Relationship Id="rId3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12500" r="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4120F">
                  <a:alpha val="92000"/>
                </a:srgbClr>
              </a:gs>
              <a:gs pos="55000">
                <a:srgbClr val="14120F">
                  <a:alpha val="55000"/>
                </a:srgbClr>
              </a:gs>
              <a:gs pos="100000">
                <a:srgbClr val="14120F">
                  <a:alpha val="8000"/>
                </a:srgbClr>
              </a:gs>
            </a:gsLst>
            <a:lin ang="0" scaled="1"/>
          </a:gra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60000">
                <a:srgbClr val="14120F">
                  <a:alpha val="0"/>
                </a:srgbClr>
              </a:gs>
              <a:gs pos="100000">
                <a:srgbClr val="14120F">
                  <a:alpha val="70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762000" y="670560"/>
            <a:ext cx="4326026" cy="234696"/>
            <a:chOff x="762000" y="670560"/>
            <a:chExt cx="4326026" cy="234696"/>
          </a:xfrm>
        </p:grpSpPr>
        <p:sp>
          <p:nvSpPr>
            <p:cNvPr id="5" name="Line 5"/>
            <p:cNvSpPr/>
            <p:nvPr/>
          </p:nvSpPr>
          <p:spPr>
            <a:xfrm>
              <a:off x="762000" y="742950"/>
              <a:ext cx="571500" cy="9525"/>
            </a:xfrm>
            <a:custGeom>
              <a:avLst/>
              <a:gdLst/>
              <a:ahLst/>
              <a:cxnLst/>
              <a:rect l="l" t="t" r="r" b="b"/>
              <a:pathLst>
                <a:path w="571500" h="9525">
                  <a:moveTo>
                    <a:pt x="0" y="0"/>
                  </a:moveTo>
                  <a:lnTo>
                    <a:pt x="571500" y="0"/>
                  </a:lnTo>
                </a:path>
              </a:pathLst>
            </a:custGeom>
            <a:noFill/>
            <a:ln w="19050">
              <a:solidFill>
                <a:srgbClr val="D8743F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479804" y="670560"/>
              <a:ext cx="36082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spc="300" dirty="0">
                  <a:solidFill>
                    <a:srgbClr val="F1E9DC"/>
                  </a:solidFill>
                  <a:latin typeface="Georgia"/>
                  <a:ea typeface="Georgia"/>
                  <a:cs typeface="Georgia"/>
                </a:rPr>
                <a:t>PRITZKER MASTERS · 2026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2950" y="1337310"/>
            <a:ext cx="5045964" cy="3651885"/>
            <a:chOff x="742950" y="1337310"/>
            <a:chExt cx="5045964" cy="3651885"/>
          </a:xfrm>
        </p:grpSpPr>
        <p:sp>
          <p:nvSpPr>
            <p:cNvPr id="8" name="TextBox 8"/>
            <p:cNvSpPr txBox="1"/>
            <p:nvPr/>
          </p:nvSpPr>
          <p:spPr>
            <a:xfrm>
              <a:off x="742950" y="1337310"/>
              <a:ext cx="4375282" cy="2533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200" b="1" dirty="0">
                  <a:solidFill>
                    <a:srgbClr val="F4F0E9">
                      <a:alphaMod val="96000"/>
                    </a:srgbClr>
                  </a:solidFill>
                  <a:latin typeface="Georgia"/>
                  <a:ea typeface="Georgia"/>
                  <a:cs typeface="Georgia"/>
                </a:rPr>
                <a:t>2026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2950" y="3098482"/>
              <a:ext cx="5045964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65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普利兹克奖大师季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762000" y="38862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28575">
              <a:solidFill>
                <a:srgbClr val="D8743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48284" y="4109085"/>
              <a:ext cx="29715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8座新作，8种深耕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4695825"/>
              <a:ext cx="48615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4F0E9">
                      <a:alphaMod val="82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从苏州河畔到沙漠腹地，读懂顶级建筑师的思考与坚守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6666" y="6173152"/>
            <a:ext cx="5219452" cy="205359"/>
            <a:chOff x="756666" y="6173152"/>
            <a:chExt cx="5219452" cy="205359"/>
          </a:xfrm>
        </p:grpSpPr>
        <p:sp>
          <p:nvSpPr>
            <p:cNvPr id="14" name="TextBox 14"/>
            <p:cNvSpPr txBox="1"/>
            <p:nvPr/>
          </p:nvSpPr>
          <p:spPr>
            <a:xfrm>
              <a:off x="756666" y="6173152"/>
              <a:ext cx="521945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F4F0E9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整理自公众号文章《2026“普利兹克奖大师季”：8座新作，8种深耕》 · 作者 孙琬童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778855" y="6181249"/>
            <a:ext cx="2846598" cy="190690"/>
            <a:chOff x="8778855" y="6181249"/>
            <a:chExt cx="2846598" cy="190690"/>
          </a:xfrm>
        </p:grpSpPr>
        <p:sp>
          <p:nvSpPr>
            <p:cNvPr id="16" name="TextBox 16"/>
            <p:cNvSpPr txBox="1"/>
            <p:nvPr/>
          </p:nvSpPr>
          <p:spPr>
            <a:xfrm>
              <a:off x="8778855" y="6181249"/>
              <a:ext cx="284659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F4F0E9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苏州H+美术馆 · 安藤忠雄（图源：H+美术馆）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71500" y="505778"/>
            <a:ext cx="2412168" cy="205359"/>
            <a:chOff x="571500" y="505778"/>
            <a:chExt cx="2412168" cy="205359"/>
          </a:xfrm>
        </p:grpSpPr>
        <p:sp>
          <p:nvSpPr>
            <p:cNvPr id="2" name="Line 2"/>
            <p:cNvSpPr/>
            <p:nvPr/>
          </p:nvSpPr>
          <p:spPr>
            <a:xfrm>
              <a:off x="571500" y="57150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rgbClr val="B4532A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23366" y="505778"/>
              <a:ext cx="196030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1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2026 普利兹克大师季 · 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022" y="1025842"/>
            <a:ext cx="7394448" cy="1182053"/>
            <a:chOff x="557022" y="1025842"/>
            <a:chExt cx="7394448" cy="1182053"/>
          </a:xfrm>
        </p:grpSpPr>
        <p:sp>
          <p:nvSpPr>
            <p:cNvPr id="5" name="TextBox 5"/>
            <p:cNvSpPr txBox="1"/>
            <p:nvPr/>
          </p:nvSpPr>
          <p:spPr>
            <a:xfrm>
              <a:off x="557022" y="1025842"/>
              <a:ext cx="5783961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一年之内，八座大师新作接连揭幕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3880" y="1609725"/>
              <a:ext cx="7387590" cy="5981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不同于网红建筑的转瞬即逝，这些新作是岁月沉淀的匠心深耕，</a:t>
              </a:r>
              <a:br/>
              <a:r>
                <a:rPr lang="zh-CN" sz="15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是建筑、自然、人文与时代的深度结合——2026 成为名副其实的“普利兹克大师新作季”。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66750" y="2673668"/>
            <a:ext cx="10800588" cy="2390393"/>
            <a:chOff x="666750" y="2673668"/>
            <a:chExt cx="10800588" cy="2390393"/>
          </a:xfrm>
        </p:grpSpPr>
        <p:sp>
          <p:nvSpPr>
            <p:cNvPr id="8" name="Line 8"/>
            <p:cNvSpPr/>
            <p:nvPr/>
          </p:nvSpPr>
          <p:spPr>
            <a:xfrm>
              <a:off x="666750" y="3810000"/>
              <a:ext cx="10668000" cy="1"/>
            </a:xfrm>
            <a:prstGeom prst="line">
              <a:avLst/>
            </a:prstGeom>
            <a:noFill/>
            <a:ln w="19050">
              <a:solidFill>
                <a:srgbClr val="1C1A17"/>
              </a:solidFill>
              <a:tailEnd type="triangle" w="med" len="med"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706862" y="2673668"/>
              <a:ext cx="1062777" cy="1212532"/>
              <a:chOff x="706862" y="2673668"/>
              <a:chExt cx="1062777" cy="1212532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1238250" y="335280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323850"/>
                    </a:move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11620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843263" y="2673668"/>
                <a:ext cx="7899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2026.01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06862" y="2937510"/>
                <a:ext cx="1062777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苏州H+美术馆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950214" y="3163252"/>
                <a:ext cx="57607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安藤忠雄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838706" y="3733800"/>
              <a:ext cx="1466088" cy="1330261"/>
              <a:chOff x="1838706" y="3733800"/>
              <a:chExt cx="1466088" cy="1330261"/>
            </a:xfrm>
          </p:grpSpPr>
          <p:sp>
            <p:nvSpPr>
              <p:cNvPr id="15" name="Line 15"/>
              <p:cNvSpPr/>
              <p:nvPr/>
            </p:nvSpPr>
            <p:spPr>
              <a:xfrm>
                <a:off x="2571750" y="394335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4955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2176763" y="4369118"/>
                <a:ext cx="7899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2026.02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838706" y="4632960"/>
                <a:ext cx="146608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米兰圣朱利亚冰球馆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2032816" y="4858702"/>
                <a:ext cx="107786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戴卫·奇普菲尔德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252978" y="2673668"/>
              <a:ext cx="1304544" cy="1212532"/>
              <a:chOff x="3252978" y="2673668"/>
              <a:chExt cx="1304544" cy="1212532"/>
            </a:xfrm>
          </p:grpSpPr>
          <p:sp>
            <p:nvSpPr>
              <p:cNvPr id="21" name="Line 21"/>
              <p:cNvSpPr/>
              <p:nvPr/>
            </p:nvSpPr>
            <p:spPr>
              <a:xfrm>
                <a:off x="3905250" y="335280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323850"/>
                    </a:move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38290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3621157" y="2673668"/>
                <a:ext cx="568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03.21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252978" y="2937510"/>
                <a:ext cx="13045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纽约新美术馆扩建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455594" y="3163252"/>
                <a:ext cx="89931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OMA × SANAA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4828794" y="3733800"/>
              <a:ext cx="819912" cy="1330261"/>
              <a:chOff x="4828794" y="3733800"/>
              <a:chExt cx="819912" cy="1330261"/>
            </a:xfrm>
          </p:grpSpPr>
          <p:sp>
            <p:nvSpPr>
              <p:cNvPr id="27" name="Line 27"/>
              <p:cNvSpPr/>
              <p:nvPr/>
            </p:nvSpPr>
            <p:spPr>
              <a:xfrm>
                <a:off x="5238750" y="394335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51625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4843763" y="4369118"/>
                <a:ext cx="7899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2026.04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828794" y="4632960"/>
                <a:ext cx="81991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上海嘉艺术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4841167" y="4858702"/>
                <a:ext cx="79516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诺曼·福斯特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5782418" y="2673668"/>
              <a:ext cx="1579664" cy="1212532"/>
              <a:chOff x="5782418" y="2673668"/>
              <a:chExt cx="1579664" cy="1212532"/>
            </a:xfrm>
          </p:grpSpPr>
          <p:sp>
            <p:nvSpPr>
              <p:cNvPr id="33" name="Line 33"/>
              <p:cNvSpPr/>
              <p:nvPr/>
            </p:nvSpPr>
            <p:spPr>
              <a:xfrm>
                <a:off x="6572250" y="335280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323850"/>
                    </a:move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34" name="Ellipse 34"/>
              <p:cNvSpPr/>
              <p:nvPr/>
            </p:nvSpPr>
            <p:spPr>
              <a:xfrm>
                <a:off x="64960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177263" y="2673668"/>
                <a:ext cx="7899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2026.04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919978" y="2937510"/>
                <a:ext cx="130454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塞内加尔歌德学院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782418" y="3163252"/>
                <a:ext cx="157966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迪埃贝多·弗朗西斯·凯雷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7047067" y="3733800"/>
              <a:ext cx="1717365" cy="1330261"/>
              <a:chOff x="7047067" y="3733800"/>
              <a:chExt cx="1717365" cy="1330261"/>
            </a:xfrm>
          </p:grpSpPr>
          <p:sp>
            <p:nvSpPr>
              <p:cNvPr id="39" name="Line 39"/>
              <p:cNvSpPr/>
              <p:nvPr/>
            </p:nvSpPr>
            <p:spPr>
              <a:xfrm>
                <a:off x="7905750" y="394335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40" name="Ellipse 40"/>
              <p:cNvSpPr/>
              <p:nvPr/>
            </p:nvSpPr>
            <p:spPr>
              <a:xfrm>
                <a:off x="78295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7621657" y="4369118"/>
                <a:ext cx="568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05.04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047067" y="4632960"/>
                <a:ext cx="171736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LACMA 大卫·格芬画廊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7508167" y="4858702"/>
                <a:ext cx="79516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彼得·卒姆托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8629640" y="2673668"/>
              <a:ext cx="1219219" cy="1212532"/>
              <a:chOff x="8629640" y="2673668"/>
              <a:chExt cx="1219219" cy="1212532"/>
            </a:xfrm>
          </p:grpSpPr>
          <p:sp>
            <p:nvSpPr>
              <p:cNvPr id="45" name="Line 45"/>
              <p:cNvSpPr/>
              <p:nvPr/>
            </p:nvSpPr>
            <p:spPr>
              <a:xfrm>
                <a:off x="9239250" y="335280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323850"/>
                    </a:moveTo>
                    <a:lnTo>
                      <a:pt x="0" y="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</a:ln>
            </p:spPr>
          </p:sp>
          <p:sp>
            <p:nvSpPr>
              <p:cNvPr id="46" name="Ellipse 46"/>
              <p:cNvSpPr/>
              <p:nvPr/>
            </p:nvSpPr>
            <p:spPr>
              <a:xfrm>
                <a:off x="9163050" y="3733800"/>
                <a:ext cx="152400" cy="152400"/>
              </a:xfrm>
              <a:prstGeom prst="ellipse">
                <a:avLst/>
              </a:prstGeom>
              <a:solidFill>
                <a:srgbClr val="B4532A"/>
              </a:solidFill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8955157" y="2673668"/>
                <a:ext cx="568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05.12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8910066" y="29375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淡江大桥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8629640" y="3163252"/>
                <a:ext cx="121921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扎哈·哈迪德事务所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9678162" y="3733800"/>
              <a:ext cx="1789176" cy="1330261"/>
              <a:chOff x="9678162" y="3733800"/>
              <a:chExt cx="1789176" cy="1330261"/>
            </a:xfrm>
          </p:grpSpPr>
          <p:sp>
            <p:nvSpPr>
              <p:cNvPr id="51" name="Line 51"/>
              <p:cNvSpPr/>
              <p:nvPr/>
            </p:nvSpPr>
            <p:spPr>
              <a:xfrm>
                <a:off x="10572750" y="3943350"/>
                <a:ext cx="9525" cy="3238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23850">
                    <a:moveTo>
                      <a:pt x="0" y="0"/>
                    </a:moveTo>
                    <a:lnTo>
                      <a:pt x="0" y="323850"/>
                    </a:lnTo>
                  </a:path>
                </a:pathLst>
              </a:custGeom>
              <a:noFill/>
              <a:ln w="14288">
                <a:solidFill>
                  <a:srgbClr val="B4532A"/>
                </a:solidFill>
                <a:prstDash val="dash"/>
              </a:ln>
            </p:spPr>
          </p:sp>
          <p:sp>
            <p:nvSpPr>
              <p:cNvPr id="52" name="Ellipse 52"/>
              <p:cNvSpPr/>
              <p:nvPr/>
            </p:nvSpPr>
            <p:spPr>
              <a:xfrm>
                <a:off x="10496550" y="3733800"/>
                <a:ext cx="152400" cy="152400"/>
              </a:xfrm>
              <a:prstGeom prst="ellipse">
                <a:avLst/>
              </a:prstGeom>
              <a:solidFill>
                <a:srgbClr val="F4F0E9"/>
              </a:solidFill>
              <a:ln w="23812">
                <a:solidFill>
                  <a:srgbClr val="B4532A"/>
                </a:solidFill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10121836" y="4369118"/>
                <a:ext cx="9018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b="1" dirty="0">
                    <a:solidFill>
                      <a:srgbClr val="B4532A"/>
                    </a:solidFill>
                    <a:latin typeface="Georgia"/>
                    <a:ea typeface="SimSun"/>
                    <a:cs typeface="Georgia"/>
                  </a:rPr>
                  <a:t>2026 待定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9678162" y="4632960"/>
                <a:ext cx="178917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阿布扎比古根海姆博物馆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9952539" y="4858702"/>
                <a:ext cx="124042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弗兰克·盖里 · 遗作</a:t>
                </a:r>
              </a:p>
            </p:txBody>
          </p:sp>
        </p:grpSp>
      </p:grpSp>
      <p:grpSp>
        <p:nvGrpSpPr>
          <p:cNvPr id="73" name="Group 73"/>
          <p:cNvGrpSpPr/>
          <p:nvPr/>
        </p:nvGrpSpPr>
        <p:grpSpPr>
          <a:xfrm>
            <a:off x="552450" y="5429250"/>
            <a:ext cx="11068050" cy="931545"/>
            <a:chOff x="552450" y="5429250"/>
            <a:chExt cx="11068050" cy="931545"/>
          </a:xfrm>
        </p:grpSpPr>
        <p:sp>
          <p:nvSpPr>
            <p:cNvPr id="58" name="Line 58"/>
            <p:cNvSpPr/>
            <p:nvPr/>
          </p:nvSpPr>
          <p:spPr>
            <a:xfrm>
              <a:off x="571500" y="5429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62" name="Group 62"/>
            <p:cNvGrpSpPr/>
            <p:nvPr/>
          </p:nvGrpSpPr>
          <p:grpSpPr>
            <a:xfrm>
              <a:off x="552450" y="5598795"/>
              <a:ext cx="2080393" cy="762000"/>
              <a:chOff x="552450" y="5598795"/>
              <a:chExt cx="2080393" cy="762000"/>
            </a:xfrm>
          </p:grpSpPr>
          <p:sp>
            <p:nvSpPr>
              <p:cNvPr id="59" name="TextBox 59"/>
              <p:cNvSpPr txBox="1"/>
              <p:nvPr/>
            </p:nvSpPr>
            <p:spPr>
              <a:xfrm>
                <a:off x="552450" y="5598795"/>
                <a:ext cx="35846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8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945642" y="5721668"/>
                <a:ext cx="1467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位普利兹克奖得主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947166" y="6001702"/>
                <a:ext cx="168567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得奖年份横跨 1989 – 2023</a:t>
                </a:r>
              </a:p>
            </p:txBody>
          </p:sp>
        </p:grpSp>
        <p:sp>
          <p:nvSpPr>
            <p:cNvPr id="63" name="Line 63"/>
            <p:cNvSpPr/>
            <p:nvPr/>
          </p:nvSpPr>
          <p:spPr>
            <a:xfrm>
              <a:off x="4000500" y="561975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4362450" y="5598795"/>
              <a:ext cx="2023853" cy="762000"/>
              <a:chOff x="4362450" y="5598795"/>
              <a:chExt cx="2023853" cy="762000"/>
            </a:xfrm>
          </p:grpSpPr>
          <p:sp>
            <p:nvSpPr>
              <p:cNvPr id="64" name="TextBox 64"/>
              <p:cNvSpPr txBox="1"/>
              <p:nvPr/>
            </p:nvSpPr>
            <p:spPr>
              <a:xfrm>
                <a:off x="4362450" y="5598795"/>
                <a:ext cx="35846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4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4755642" y="5721668"/>
                <a:ext cx="3771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大洲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4757166" y="6001702"/>
                <a:ext cx="162913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亚洲 · 欧洲 · 北美 · 非洲</a:t>
                </a:r>
              </a:p>
            </p:txBody>
          </p:sp>
        </p:grpSp>
        <p:sp>
          <p:nvSpPr>
            <p:cNvPr id="68" name="Line 68"/>
            <p:cNvSpPr/>
            <p:nvPr/>
          </p:nvSpPr>
          <p:spPr>
            <a:xfrm>
              <a:off x="7620000" y="5619750"/>
              <a:ext cx="9525" cy="666750"/>
            </a:xfrm>
            <a:custGeom>
              <a:avLst/>
              <a:gdLst/>
              <a:ahLst/>
              <a:cxnLst/>
              <a:rect l="l" t="t" r="r" b="b"/>
              <a:pathLst>
                <a:path w="9525" h="666750">
                  <a:moveTo>
                    <a:pt x="0" y="0"/>
                  </a:moveTo>
                  <a:lnTo>
                    <a:pt x="0" y="66675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7981950" y="5598795"/>
              <a:ext cx="2730608" cy="762000"/>
              <a:chOff x="7981950" y="5598795"/>
              <a:chExt cx="2730608" cy="762000"/>
            </a:xfrm>
          </p:grpSpPr>
          <p:sp>
            <p:nvSpPr>
              <p:cNvPr id="69" name="TextBox 69"/>
              <p:cNvSpPr txBox="1"/>
              <p:nvPr/>
            </p:nvSpPr>
            <p:spPr>
              <a:xfrm>
                <a:off x="7981950" y="5598795"/>
                <a:ext cx="35846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5</a:t>
                </a:r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8375142" y="57216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座美术馆</a:t>
                </a:r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8376666" y="6001702"/>
                <a:ext cx="233589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另有冰球馆 · 大桥 · 文化学院各 1 座</a:t>
                </a:r>
              </a:p>
            </p:txBody>
          </p:sp>
        </p:grpSp>
      </p:grpSp>
      <p:sp>
        <p:nvSpPr>
          <p:cNvPr id="74" name="TextBox 74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02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71500" y="505778"/>
            <a:ext cx="2573712" cy="205359"/>
            <a:chOff x="571500" y="505778"/>
            <a:chExt cx="2573712" cy="205359"/>
          </a:xfrm>
        </p:grpSpPr>
        <p:sp>
          <p:nvSpPr>
            <p:cNvPr id="2" name="Line 2"/>
            <p:cNvSpPr/>
            <p:nvPr/>
          </p:nvSpPr>
          <p:spPr>
            <a:xfrm>
              <a:off x="571500" y="57150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rgbClr val="B4532A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23366" y="505778"/>
              <a:ext cx="212184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1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2026 普利兹克大师季 · 目录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784" y="889635"/>
            <a:ext cx="11068812" cy="528066"/>
            <a:chOff x="557784" y="889635"/>
            <a:chExt cx="11068812" cy="528066"/>
          </a:xfrm>
        </p:grpSpPr>
        <p:sp>
          <p:nvSpPr>
            <p:cNvPr id="5" name="TextBox 5"/>
            <p:cNvSpPr txBox="1"/>
            <p:nvPr/>
          </p:nvSpPr>
          <p:spPr>
            <a:xfrm>
              <a:off x="557784" y="889635"/>
              <a:ext cx="322055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8 座新作，8 种深耕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191244" y="1032510"/>
              <a:ext cx="24353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按文章顺序 · 8 位得主 · 8 座新作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1594" y="1524000"/>
            <a:ext cx="2629281" cy="2343150"/>
            <a:chOff x="561594" y="1524000"/>
            <a:chExt cx="2629281" cy="2343150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rcRect l="0" t="11212" r="0" b="11212"/>
            <a:stretch>
              <a:fillRect/>
            </a:stretch>
          </p:blipFill>
          <p:spPr>
            <a:xfrm>
              <a:off x="571500" y="1524000"/>
              <a:ext cx="2619375" cy="1524000"/>
            </a:xfrm>
            <a:prstGeom prst="rect">
              <a:avLst/>
            </a:prstGeom>
          </p:spPr>
        </p:pic>
        <p:sp>
          <p:nvSpPr>
            <p:cNvPr id="9" name="Line 9"/>
            <p:cNvSpPr/>
            <p:nvPr/>
          </p:nvSpPr>
          <p:spPr>
            <a:xfrm>
              <a:off x="571500" y="3857625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61594" y="3142298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4504" y="3166110"/>
              <a:ext cx="6583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安藤忠雄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4885" y="3402806"/>
              <a:ext cx="98321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苏州H+美术馆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5647" y="3628549"/>
              <a:ext cx="172496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在江南园林里写一首混凝土诗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371469" y="1524000"/>
            <a:ext cx="2629281" cy="2343150"/>
            <a:chOff x="3371469" y="1524000"/>
            <a:chExt cx="2629281" cy="2343150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3"/>
            <a:srcRect l="0" t="11212" r="0" b="11212"/>
            <a:stretch>
              <a:fillRect/>
            </a:stretch>
          </p:blipFill>
          <p:spPr>
            <a:xfrm>
              <a:off x="3381375" y="1524000"/>
              <a:ext cx="2619375" cy="1524000"/>
            </a:xfrm>
            <a:prstGeom prst="rect">
              <a:avLst/>
            </a:prstGeom>
          </p:spPr>
        </p:pic>
        <p:sp>
          <p:nvSpPr>
            <p:cNvPr id="16" name="Line 16"/>
            <p:cNvSpPr/>
            <p:nvPr/>
          </p:nvSpPr>
          <p:spPr>
            <a:xfrm>
              <a:off x="3381375" y="3857625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3371469" y="3142298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794379" y="3166110"/>
              <a:ext cx="12362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戴卫·奇普菲尔德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794760" y="3402806"/>
              <a:ext cx="136840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米兰圣朱利亚冰球馆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95522" y="3628549"/>
              <a:ext cx="15930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千年罗马竞技场的现代回响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181344" y="1524000"/>
            <a:ext cx="2629281" cy="2343150"/>
            <a:chOff x="6181344" y="1524000"/>
            <a:chExt cx="2629281" cy="234315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4"/>
            <a:srcRect l="0" t="6364" r="0" b="6363"/>
            <a:stretch>
              <a:fillRect/>
            </a:stretch>
          </p:blipFill>
          <p:spPr>
            <a:xfrm>
              <a:off x="6191250" y="1524000"/>
              <a:ext cx="2619375" cy="1524000"/>
            </a:xfrm>
            <a:prstGeom prst="rect">
              <a:avLst/>
            </a:prstGeom>
          </p:spPr>
        </p:pic>
        <p:sp>
          <p:nvSpPr>
            <p:cNvPr id="23" name="Line 23"/>
            <p:cNvSpPr/>
            <p:nvPr/>
          </p:nvSpPr>
          <p:spPr>
            <a:xfrm>
              <a:off x="6191250" y="3857625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181344" y="3142298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604254" y="3166110"/>
              <a:ext cx="15593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扎哈·哈迪德（遗作）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604635" y="3402806"/>
              <a:ext cx="61452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淡江大桥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05397" y="3628549"/>
              <a:ext cx="119725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跨越江河的流动态势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991219" y="1524000"/>
            <a:ext cx="2629281" cy="2343150"/>
            <a:chOff x="8991219" y="1524000"/>
            <a:chExt cx="2629281" cy="2343150"/>
          </a:xfrm>
        </p:grpSpPr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5"/>
            <a:srcRect l="0" t="1812" r="0" b="1813"/>
            <a:stretch>
              <a:fillRect/>
            </a:stretch>
          </p:blipFill>
          <p:spPr>
            <a:xfrm>
              <a:off x="9001125" y="1524000"/>
              <a:ext cx="2619375" cy="1524000"/>
            </a:xfrm>
            <a:prstGeom prst="rect">
              <a:avLst/>
            </a:prstGeom>
          </p:spPr>
        </p:pic>
        <p:sp>
          <p:nvSpPr>
            <p:cNvPr id="30" name="Line 30"/>
            <p:cNvSpPr/>
            <p:nvPr/>
          </p:nvSpPr>
          <p:spPr>
            <a:xfrm>
              <a:off x="9001125" y="3857625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991219" y="3142298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414129" y="3166110"/>
              <a:ext cx="9132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诺曼·福斯特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414510" y="3402806"/>
              <a:ext cx="76530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上海嘉艺术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415272" y="3628549"/>
              <a:ext cx="14611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苏州河畔绽放的钢铁花瓣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61594" y="4048125"/>
            <a:ext cx="2629281" cy="2343150"/>
            <a:chOff x="561594" y="4048125"/>
            <a:chExt cx="2629281" cy="2343150"/>
          </a:xfrm>
        </p:grpSpPr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6"/>
            <a:srcRect l="0" t="15887" r="0" b="15887"/>
            <a:stretch>
              <a:fillRect/>
            </a:stretch>
          </p:blipFill>
          <p:spPr>
            <a:xfrm>
              <a:off x="571500" y="4048125"/>
              <a:ext cx="2619375" cy="1524000"/>
            </a:xfrm>
            <a:prstGeom prst="rect">
              <a:avLst/>
            </a:prstGeom>
          </p:spPr>
        </p:pic>
        <p:sp>
          <p:nvSpPr>
            <p:cNvPr id="37" name="Line 37"/>
            <p:cNvSpPr/>
            <p:nvPr/>
          </p:nvSpPr>
          <p:spPr>
            <a:xfrm>
              <a:off x="571500" y="6381750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61594" y="5666422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84504" y="5690235"/>
              <a:ext cx="10785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OMA × SANAA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84885" y="5926931"/>
              <a:ext cx="121762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纽约新美术馆扩建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985647" y="6152674"/>
              <a:ext cx="14611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双强联动，新旧艺术共生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371469" y="4048125"/>
            <a:ext cx="2629281" cy="2343150"/>
            <a:chOff x="3371469" y="4048125"/>
            <a:chExt cx="2629281" cy="2343150"/>
          </a:xfrm>
        </p:grpSpPr>
        <p:pic>
          <p:nvPicPr>
            <p:cNvPr id="43" name="Image 43"/>
            <p:cNvPicPr>
              <a:picLocks noChangeAspect="1"/>
            </p:cNvPicPr>
            <p:nvPr/>
          </p:nvPicPr>
          <p:blipFill>
            <a:blip r:embed="rId7"/>
            <a:srcRect l="0" t="6364" r="0" b="6363"/>
            <a:stretch>
              <a:fillRect/>
            </a:stretch>
          </p:blipFill>
          <p:spPr>
            <a:xfrm>
              <a:off x="3381375" y="4048125"/>
              <a:ext cx="2619375" cy="1524000"/>
            </a:xfrm>
            <a:prstGeom prst="rect">
              <a:avLst/>
            </a:prstGeom>
          </p:spPr>
        </p:pic>
        <p:sp>
          <p:nvSpPr>
            <p:cNvPr id="44" name="Line 44"/>
            <p:cNvSpPr/>
            <p:nvPr/>
          </p:nvSpPr>
          <p:spPr>
            <a:xfrm>
              <a:off x="3381375" y="6381750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3371469" y="5666422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06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794379" y="5690235"/>
              <a:ext cx="9132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彼得·卒姆托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3794760" y="5926931"/>
              <a:ext cx="200279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洛杉矶LACMA大卫·格芬画廊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3795522" y="6152674"/>
              <a:ext cx="14743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20年打磨的诗意艺术方舟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181344" y="4048125"/>
            <a:ext cx="2629281" cy="2343150"/>
            <a:chOff x="6181344" y="4048125"/>
            <a:chExt cx="2629281" cy="2343150"/>
          </a:xfrm>
        </p:grpSpPr>
        <p:pic>
          <p:nvPicPr>
            <p:cNvPr id="50" name="Image 50"/>
            <p:cNvPicPr>
              <a:picLocks noChangeAspect="1"/>
            </p:cNvPicPr>
            <p:nvPr/>
          </p:nvPicPr>
          <p:blipFill>
            <a:blip r:embed="rId8"/>
            <a:srcRect l="1620" t="0" r="1621" b="0"/>
            <a:stretch>
              <a:fillRect/>
            </a:stretch>
          </p:blipFill>
          <p:spPr>
            <a:xfrm>
              <a:off x="6191250" y="4048125"/>
              <a:ext cx="2619375" cy="1524000"/>
            </a:xfrm>
            <a:prstGeom prst="rect">
              <a:avLst/>
            </a:prstGeom>
          </p:spPr>
        </p:pic>
        <p:sp>
          <p:nvSpPr>
            <p:cNvPr id="51" name="Line 51"/>
            <p:cNvSpPr/>
            <p:nvPr/>
          </p:nvSpPr>
          <p:spPr>
            <a:xfrm>
              <a:off x="6191250" y="6381750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6181344" y="5666422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07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604254" y="5690235"/>
              <a:ext cx="15593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弗兰克·盖里（遗作）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6604635" y="5926931"/>
              <a:ext cx="166994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阿布扎比古根海姆博物馆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605397" y="6152674"/>
              <a:ext cx="14743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沙漠中的“解构主义绝唱”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991219" y="4048125"/>
            <a:ext cx="2629281" cy="2343150"/>
            <a:chOff x="8991219" y="4048125"/>
            <a:chExt cx="2629281" cy="2343150"/>
          </a:xfrm>
        </p:grpSpPr>
        <p:pic>
          <p:nvPicPr>
            <p:cNvPr id="57" name="Image 57"/>
            <p:cNvPicPr>
              <a:picLocks noChangeAspect="1"/>
            </p:cNvPicPr>
            <p:nvPr/>
          </p:nvPicPr>
          <p:blipFill>
            <a:blip r:embed="rId9"/>
            <a:srcRect l="0" t="6417" r="0" b="6417"/>
            <a:stretch>
              <a:fillRect/>
            </a:stretch>
          </p:blipFill>
          <p:spPr>
            <a:xfrm>
              <a:off x="9001125" y="4048125"/>
              <a:ext cx="2619375" cy="1524000"/>
            </a:xfrm>
            <a:prstGeom prst="rect">
              <a:avLst/>
            </a:prstGeom>
          </p:spPr>
        </p:pic>
        <p:sp>
          <p:nvSpPr>
            <p:cNvPr id="58" name="Line 58"/>
            <p:cNvSpPr/>
            <p:nvPr/>
          </p:nvSpPr>
          <p:spPr>
            <a:xfrm>
              <a:off x="9001125" y="6381750"/>
              <a:ext cx="2619375" cy="9525"/>
            </a:xfrm>
            <a:custGeom>
              <a:avLst/>
              <a:gdLst/>
              <a:ahLst/>
              <a:cxnLst/>
              <a:rect l="l" t="t" r="r" b="b"/>
              <a:pathLst>
                <a:path w="2619375" h="9525">
                  <a:moveTo>
                    <a:pt x="0" y="0"/>
                  </a:moveTo>
                  <a:lnTo>
                    <a:pt x="2619375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8991219" y="5666422"/>
              <a:ext cx="340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b="1" dirty="0">
                  <a:solidFill>
                    <a:srgbClr val="B4532A"/>
                  </a:solidFill>
                  <a:latin typeface="Georgia"/>
                  <a:ea typeface="Georgia"/>
                  <a:cs typeface="Georgia"/>
                </a:rPr>
                <a:t>08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9414129" y="5690235"/>
              <a:ext cx="18142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迪埃贝多·弗朗西斯·凯雷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9414510" y="5926931"/>
              <a:ext cx="121762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塞内加尔歌德学院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9415272" y="6152674"/>
              <a:ext cx="14743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夯土砖“屏风”，扎根乡土</a:t>
              </a:r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03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2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2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2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2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2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2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2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2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2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2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20"/>
                            </p:stCondLst>
                            <p:childTnLst>
                              <p:par>
                                <p:cTn xmlns:p="http://schemas.openxmlformats.org/presentationml/2006/main" id="3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2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6096000" cy="4191000"/>
            <a:chOff x="0" y="0"/>
            <a:chExt cx="6096000" cy="4191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4166" r="0" b="4167"/>
            <a:stretch>
              <a:fillRect/>
            </a:stretch>
          </p:blipFill>
          <p:spPr>
            <a:xfrm>
              <a:off x="0" y="0"/>
              <a:ext cx="6096000" cy="419100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0" y="4305300"/>
            <a:ext cx="6096000" cy="2552700"/>
            <a:chOff x="0" y="4305300"/>
            <a:chExt cx="6096000" cy="255270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3"/>
            <a:srcRect l="0" t="19622" r="0" b="19622"/>
            <a:stretch>
              <a:fillRect/>
            </a:stretch>
          </p:blipFill>
          <p:spPr>
            <a:xfrm>
              <a:off x="0" y="4305300"/>
              <a:ext cx="2990850" cy="2552700"/>
            </a:xfrm>
            <a:prstGeom prst="rect">
              <a:avLst/>
            </a:prstGeom>
          </p:spPr>
        </p:pic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4"/>
            <a:srcRect l="6042" t="0" r="6042" b="0"/>
            <a:stretch>
              <a:fillRect/>
            </a:stretch>
          </p:blipFill>
          <p:spPr>
            <a:xfrm>
              <a:off x="3105150" y="4305300"/>
              <a:ext cx="2990850" cy="2552700"/>
            </a:xfrm>
            <a:prstGeom prst="rect">
              <a:avLst/>
            </a:prstGeom>
          </p:spPr>
        </p:pic>
        <p:sp>
          <p:nvSpPr>
            <p:cNvPr id="6" name="Rectangle 6"/>
            <p:cNvSpPr/>
            <p:nvPr/>
          </p:nvSpPr>
          <p:spPr>
            <a:xfrm>
              <a:off x="3105150" y="6400800"/>
              <a:ext cx="2990850" cy="457200"/>
            </a:xfrm>
            <a:prstGeom prst="rect">
              <a:avLst/>
            </a:prstGeom>
            <a:solidFill>
              <a:srgbClr val="14120F">
                <a:alpha val="55000"/>
              </a:srgbClr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3233547" y="6562249"/>
              <a:ext cx="227246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屋顶以水为主题的空间 · 面向天空与水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0" y="6400800"/>
              <a:ext cx="2990850" cy="457200"/>
            </a:xfrm>
            <a:prstGeom prst="rect">
              <a:avLst/>
            </a:prstGeom>
            <a:solidFill>
              <a:srgbClr val="14120F">
                <a:alpha val="55000"/>
              </a:srgbClr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8397" y="6562249"/>
              <a:ext cx="269326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美术馆内部 · 光影留白（图源：H+美术馆）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553200" y="500062"/>
            <a:ext cx="4629150" cy="1938338"/>
            <a:chOff x="6553200" y="500062"/>
            <a:chExt cx="4629150" cy="1938338"/>
          </a:xfrm>
        </p:grpSpPr>
        <p:grpSp>
          <p:nvGrpSpPr>
            <p:cNvPr id="14" name="Group 14"/>
            <p:cNvGrpSpPr/>
            <p:nvPr/>
          </p:nvGrpSpPr>
          <p:grpSpPr>
            <a:xfrm>
              <a:off x="6599253" y="500062"/>
              <a:ext cx="136478" cy="142002"/>
              <a:chOff x="6599253" y="500062"/>
              <a:chExt cx="136478" cy="142002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661987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666750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659925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6833616" y="515302"/>
              <a:ext cx="236214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安藤忠雄 · 1995年普利兹克奖得主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53200" y="704850"/>
              <a:ext cx="151668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56248" y="1088708"/>
              <a:ext cx="278978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苏州H+美术馆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63106" y="1672590"/>
              <a:ext cx="33467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在江南园林里写一首混凝土诗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6572250" y="2152650"/>
              <a:ext cx="4610100" cy="285750"/>
              <a:chOff x="6572250" y="2152650"/>
              <a:chExt cx="4610100" cy="2857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6572250" y="2152650"/>
                <a:ext cx="14287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22" name="Group 22"/>
              <p:cNvGrpSpPr/>
              <p:nvPr/>
            </p:nvGrpSpPr>
            <p:grpSpPr>
              <a:xfrm>
                <a:off x="6706990" y="2233417"/>
                <a:ext cx="111520" cy="123576"/>
                <a:chOff x="6706990" y="2233417"/>
                <a:chExt cx="111520" cy="123576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6743700" y="22701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6706990" y="22334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6890766" y="2229802"/>
                <a:ext cx="87997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苏州 · 姑苏区</a:t>
                </a:r>
              </a:p>
            </p:txBody>
          </p:sp>
          <p:sp>
            <p:nvSpPr>
              <p:cNvPr id="24" name="Rectangle 24"/>
              <p:cNvSpPr/>
              <p:nvPr/>
            </p:nvSpPr>
            <p:spPr>
              <a:xfrm>
                <a:off x="8115300" y="2152650"/>
                <a:ext cx="152400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30" name="Group 30"/>
              <p:cNvGrpSpPr/>
              <p:nvPr/>
            </p:nvGrpSpPr>
            <p:grpSpPr>
              <a:xfrm>
                <a:off x="8255000" y="2238375"/>
                <a:ext cx="101600" cy="114300"/>
                <a:chOff x="8255000" y="2238375"/>
                <a:chExt cx="101600" cy="114300"/>
              </a:xfrm>
            </p:grpSpPr>
            <p:sp>
              <p:nvSpPr>
                <p:cNvPr id="25" name="Freeform 25"/>
                <p:cNvSpPr/>
                <p:nvPr/>
              </p:nvSpPr>
              <p:spPr>
                <a:xfrm>
                  <a:off x="8255000" y="22510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833120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828040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8255000" y="22891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8280400" y="23145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31" name="TextBox 31"/>
              <p:cNvSpPr txBox="1"/>
              <p:nvPr/>
            </p:nvSpPr>
            <p:spPr>
              <a:xfrm>
                <a:off x="8433816" y="2229802"/>
                <a:ext cx="100719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2026年1月 开馆</a:t>
                </a:r>
              </a:p>
            </p:txBody>
          </p:sp>
          <p:sp>
            <p:nvSpPr>
              <p:cNvPr id="32" name="Rectangle 32"/>
              <p:cNvSpPr/>
              <p:nvPr/>
            </p:nvSpPr>
            <p:spPr>
              <a:xfrm>
                <a:off x="9753600" y="2152650"/>
                <a:ext cx="14287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41" name="Group 41"/>
              <p:cNvGrpSpPr/>
              <p:nvPr/>
            </p:nvGrpSpPr>
            <p:grpSpPr>
              <a:xfrm>
                <a:off x="9886950" y="2238375"/>
                <a:ext cx="114300" cy="123825"/>
                <a:chOff x="9886950" y="2238375"/>
                <a:chExt cx="114300" cy="123825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9886950" y="2352675"/>
                  <a:ext cx="1143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9525">
                      <a:moveTo>
                        <a:pt x="0" y="0"/>
                      </a:moveTo>
                      <a:lnTo>
                        <a:pt x="1143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9925050" y="22701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9925050" y="22955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9925050" y="23209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9956800" y="22701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9956800" y="22955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9956800" y="23209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9899650" y="2238375"/>
                  <a:ext cx="8890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0" h="114300">
                      <a:moveTo>
                        <a:pt x="0" y="114300"/>
                      </a:moveTo>
                      <a:lnTo>
                        <a:pt x="0" y="12700"/>
                      </a:ln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76200" y="0"/>
                      </a:lnTo>
                      <a:cubicBezTo>
                        <a:pt x="83214" y="0"/>
                        <a:pt x="88900" y="5686"/>
                        <a:pt x="88900" y="12700"/>
                      </a:cubicBezTo>
                      <a:lnTo>
                        <a:pt x="88900" y="1143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42" name="TextBox 42"/>
              <p:cNvSpPr txBox="1"/>
              <p:nvPr/>
            </p:nvSpPr>
            <p:spPr>
              <a:xfrm>
                <a:off x="10072116" y="2229802"/>
                <a:ext cx="71742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清水混凝土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6565011" y="2760821"/>
            <a:ext cx="4342638" cy="1135952"/>
            <a:chOff x="6565011" y="2760821"/>
            <a:chExt cx="4342638" cy="1135952"/>
          </a:xfrm>
        </p:grpSpPr>
        <p:sp>
          <p:nvSpPr>
            <p:cNvPr id="45" name="TextBox 45"/>
            <p:cNvSpPr txBox="1"/>
            <p:nvPr/>
          </p:nvSpPr>
          <p:spPr>
            <a:xfrm>
              <a:off x="6565011" y="2760821"/>
              <a:ext cx="4342638" cy="1135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延续标志性的清水混凝土肌理，以纯粹的几何线条</a:t>
              </a:r>
              <a:br/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和光影留白，打造静谧空灵的艺术空间。核心理念</a:t>
              </a:r>
              <a:br/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是“立体园林—回游性”：人们穿行于城市，进入并</a:t>
              </a:r>
              <a:br/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回游于建筑内部，最终抵达一个面向天空与水的场所。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6567297" y="4180999"/>
            <a:ext cx="5053203" cy="1318926"/>
            <a:chOff x="6567297" y="4180999"/>
            <a:chExt cx="5053203" cy="1318926"/>
          </a:xfrm>
        </p:grpSpPr>
        <p:sp>
          <p:nvSpPr>
            <p:cNvPr id="47" name="TextBox 47"/>
            <p:cNvSpPr txBox="1"/>
            <p:nvPr/>
          </p:nvSpPr>
          <p:spPr>
            <a:xfrm>
              <a:off x="6567297" y="4180999"/>
              <a:ext cx="241421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从苏州园林记忆中汲取的三条构建方式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6572250" y="44005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6607175" y="4550092"/>
              <a:ext cx="1931416" cy="264033"/>
              <a:chOff x="6607175" y="4550092"/>
              <a:chExt cx="1931416" cy="264033"/>
            </a:xfrm>
          </p:grpSpPr>
          <p:grpSp>
            <p:nvGrpSpPr>
              <p:cNvPr id="51" name="Group 51"/>
              <p:cNvGrpSpPr/>
              <p:nvPr/>
            </p:nvGrpSpPr>
            <p:grpSpPr>
              <a:xfrm>
                <a:off x="6607175" y="4568825"/>
                <a:ext cx="139700" cy="139700"/>
                <a:chOff x="6607175" y="4568825"/>
                <a:chExt cx="139700" cy="139700"/>
              </a:xfrm>
            </p:grpSpPr>
            <p:sp>
              <p:nvSpPr>
                <p:cNvPr id="49" name="Freeform 49"/>
                <p:cNvSpPr/>
                <p:nvPr/>
              </p:nvSpPr>
              <p:spPr>
                <a:xfrm>
                  <a:off x="6642100" y="4568825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0" y="17463"/>
                      </a:moveTo>
                      <a:cubicBezTo>
                        <a:pt x="0" y="7818"/>
                        <a:pt x="7818" y="0"/>
                        <a:pt x="17463" y="0"/>
                      </a:cubicBezTo>
                      <a:lnTo>
                        <a:pt x="87313" y="0"/>
                      </a:lnTo>
                      <a:cubicBezTo>
                        <a:pt x="96957" y="0"/>
                        <a:pt x="104775" y="7818"/>
                        <a:pt x="104775" y="17463"/>
                      </a:cubicBezTo>
                      <a:lnTo>
                        <a:pt x="104775" y="87313"/>
                      </a:lnTo>
                      <a:cubicBezTo>
                        <a:pt x="104775" y="96957"/>
                        <a:pt x="96957" y="104775"/>
                        <a:pt x="87313" y="104775"/>
                      </a:cubicBezTo>
                      <a:lnTo>
                        <a:pt x="17463" y="104775"/>
                      </a:lnTo>
                      <a:cubicBezTo>
                        <a:pt x="7818" y="104775"/>
                        <a:pt x="0" y="96957"/>
                        <a:pt x="0" y="87313"/>
                      </a:cubicBez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0" name="Freeform 50"/>
                <p:cNvSpPr/>
                <p:nvPr/>
              </p:nvSpPr>
              <p:spPr>
                <a:xfrm>
                  <a:off x="6607175" y="4603750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0" y="17463"/>
                      </a:moveTo>
                      <a:cubicBezTo>
                        <a:pt x="0" y="7818"/>
                        <a:pt x="7818" y="0"/>
                        <a:pt x="17463" y="0"/>
                      </a:cubicBezTo>
                      <a:lnTo>
                        <a:pt x="87313" y="0"/>
                      </a:lnTo>
                      <a:cubicBezTo>
                        <a:pt x="96957" y="0"/>
                        <a:pt x="104775" y="7818"/>
                        <a:pt x="104775" y="17463"/>
                      </a:cubicBezTo>
                      <a:lnTo>
                        <a:pt x="104775" y="87313"/>
                      </a:lnTo>
                      <a:cubicBezTo>
                        <a:pt x="104775" y="96957"/>
                        <a:pt x="96957" y="104775"/>
                        <a:pt x="87313" y="104775"/>
                      </a:cubicBezTo>
                      <a:lnTo>
                        <a:pt x="17463" y="104775"/>
                      </a:lnTo>
                      <a:cubicBezTo>
                        <a:pt x="7818" y="104775"/>
                        <a:pt x="0" y="96957"/>
                        <a:pt x="0" y="87313"/>
                      </a:cubicBez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52" name="TextBox 52"/>
              <p:cNvSpPr txBox="1"/>
              <p:nvPr/>
            </p:nvSpPr>
            <p:spPr>
              <a:xfrm>
                <a:off x="6889242" y="4550092"/>
                <a:ext cx="16493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在有限空间创造深度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6598444" y="4892992"/>
              <a:ext cx="1940147" cy="264033"/>
              <a:chOff x="6598444" y="4892992"/>
              <a:chExt cx="1940147" cy="264033"/>
            </a:xfrm>
          </p:grpSpPr>
          <p:grpSp>
            <p:nvGrpSpPr>
              <p:cNvPr id="56" name="Group 56"/>
              <p:cNvGrpSpPr/>
              <p:nvPr/>
            </p:nvGrpSpPr>
            <p:grpSpPr>
              <a:xfrm>
                <a:off x="6598444" y="4929188"/>
                <a:ext cx="157163" cy="104775"/>
                <a:chOff x="6598444" y="4929188"/>
                <a:chExt cx="157163" cy="104775"/>
              </a:xfrm>
            </p:grpSpPr>
            <p:sp>
              <p:nvSpPr>
                <p:cNvPr id="54" name="Freeform 54"/>
                <p:cNvSpPr/>
                <p:nvPr/>
              </p:nvSpPr>
              <p:spPr>
                <a:xfrm>
                  <a:off x="6659563" y="4964113"/>
                  <a:ext cx="34925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925" h="34925">
                      <a:moveTo>
                        <a:pt x="0" y="17463"/>
                      </a:moveTo>
                      <a:cubicBezTo>
                        <a:pt x="0" y="27107"/>
                        <a:pt x="7818" y="34925"/>
                        <a:pt x="17463" y="34925"/>
                      </a:cubicBezTo>
                      <a:cubicBezTo>
                        <a:pt x="27107" y="34925"/>
                        <a:pt x="34925" y="27107"/>
                        <a:pt x="34925" y="17463"/>
                      </a:cubicBezTo>
                      <a:cubicBezTo>
                        <a:pt x="34925" y="7818"/>
                        <a:pt x="27107" y="0"/>
                        <a:pt x="17463" y="0"/>
                      </a:cubicBezTo>
                      <a:cubicBezTo>
                        <a:pt x="7818" y="0"/>
                        <a:pt x="0" y="7818"/>
                        <a:pt x="0" y="17463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5" name="Freeform 55"/>
                <p:cNvSpPr/>
                <p:nvPr/>
              </p:nvSpPr>
              <p:spPr>
                <a:xfrm>
                  <a:off x="6598444" y="4929188"/>
                  <a:ext cx="157163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104775">
                      <a:moveTo>
                        <a:pt x="157163" y="52388"/>
                      </a:moveTo>
                      <a:cubicBezTo>
                        <a:pt x="136208" y="87313"/>
                        <a:pt x="110014" y="104775"/>
                        <a:pt x="78581" y="104775"/>
                      </a:cubicBezTo>
                      <a:cubicBezTo>
                        <a:pt x="47149" y="104775"/>
                        <a:pt x="20955" y="87313"/>
                        <a:pt x="0" y="52388"/>
                      </a:cubicBezTo>
                      <a:cubicBezTo>
                        <a:pt x="20955" y="17463"/>
                        <a:pt x="47149" y="0"/>
                        <a:pt x="78581" y="0"/>
                      </a:cubicBezTo>
                      <a:cubicBezTo>
                        <a:pt x="110014" y="0"/>
                        <a:pt x="136208" y="17463"/>
                        <a:pt x="157163" y="52388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57" name="TextBox 57"/>
              <p:cNvSpPr txBox="1"/>
              <p:nvPr/>
            </p:nvSpPr>
            <p:spPr>
              <a:xfrm>
                <a:off x="6889242" y="4892992"/>
                <a:ext cx="16493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设计视线和步行体验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6609271" y="5235892"/>
              <a:ext cx="1929320" cy="264033"/>
              <a:chOff x="6609271" y="5235892"/>
              <a:chExt cx="1929320" cy="264033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6609271" y="5244270"/>
                <a:ext cx="135509" cy="163397"/>
              </a:xfrm>
              <a:custGeom>
                <a:avLst/>
                <a:gdLst/>
                <a:ahLst/>
                <a:cxnLst/>
                <a:rect l="l" t="t" r="r" b="b"/>
                <a:pathLst>
                  <a:path w="135509" h="163397">
                    <a:moveTo>
                      <a:pt x="28481" y="145017"/>
                    </a:moveTo>
                    <a:cubicBezTo>
                      <a:pt x="51200" y="163397"/>
                      <a:pt x="84318" y="163397"/>
                      <a:pt x="107028" y="145017"/>
                    </a:cubicBezTo>
                    <a:cubicBezTo>
                      <a:pt x="129746" y="126638"/>
                      <a:pt x="135509" y="95179"/>
                      <a:pt x="120701" y="70400"/>
                    </a:cubicBezTo>
                    <a:lnTo>
                      <a:pt x="78005" y="7011"/>
                    </a:lnTo>
                    <a:cubicBezTo>
                      <a:pt x="74338" y="1554"/>
                      <a:pt x="66768" y="0"/>
                      <a:pt x="61101" y="3545"/>
                    </a:cubicBezTo>
                    <a:cubicBezTo>
                      <a:pt x="59679" y="4437"/>
                      <a:pt x="58459" y="5618"/>
                      <a:pt x="57521" y="7011"/>
                    </a:cubicBezTo>
                    <a:lnTo>
                      <a:pt x="14799" y="70400"/>
                    </a:lnTo>
                    <a:cubicBezTo>
                      <a:pt x="0" y="95179"/>
                      <a:pt x="5763" y="126638"/>
                      <a:pt x="28481" y="145017"/>
                    </a:cubicBezTo>
                  </a:path>
                </a:pathLst>
              </a:custGeom>
              <a:noFill/>
              <a:ln w="17463">
                <a:solidFill>
                  <a:srgbClr val="B4532A"/>
                </a:solidFill>
              </a:ln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6889242" y="5235892"/>
                <a:ext cx="16493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通过水和光传递时间</a:t>
                </a:r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9519666" y="4925378"/>
              <a:ext cx="1210818" cy="4149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0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不流于形式，而是</a:t>
              </a:r>
              <a:br/>
              <a:r>
                <a:rPr lang="zh-CN" sz="10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作为设计的构建方式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6572250" y="5619750"/>
            <a:ext cx="3973068" cy="685800"/>
            <a:chOff x="6572250" y="5619750"/>
            <a:chExt cx="3973068" cy="685800"/>
          </a:xfrm>
        </p:grpSpPr>
        <p:sp>
          <p:nvSpPr>
            <p:cNvPr id="64" name="Rectangle 64"/>
            <p:cNvSpPr/>
            <p:nvPr/>
          </p:nvSpPr>
          <p:spPr>
            <a:xfrm>
              <a:off x="6572250" y="5619750"/>
              <a:ext cx="38100" cy="68580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6773418" y="5708332"/>
              <a:ext cx="377190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让建筑归于自然，让艺术治愈人心。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6776847" y="6085999"/>
              <a:ext cx="304424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东方美学与西方现代主义在上塘河畔的一次深度对话</a:t>
              </a:r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04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2"/>
          <p:cNvSpPr/>
          <p:nvPr/>
        </p:nvSpPr>
        <p:spPr>
          <a:xfrm>
            <a:off x="-2286000" y="5619750"/>
            <a:ext cx="8953500" cy="3238500"/>
          </a:xfrm>
          <a:prstGeom prst="ellipse">
            <a:avLst/>
          </a:prstGeom>
          <a:noFill/>
          <a:ln w="14288">
            <a:solidFill>
              <a:srgbClr val="D6CEC2"/>
            </a:solidFill>
          </a:ln>
        </p:spPr>
      </p:sp>
      <p:sp>
        <p:nvSpPr>
          <p:cNvPr id="3" name="Ellipse 3"/>
          <p:cNvSpPr/>
          <p:nvPr/>
        </p:nvSpPr>
        <p:spPr>
          <a:xfrm>
            <a:off x="-1714500" y="5905500"/>
            <a:ext cx="7810500" cy="2667000"/>
          </a:xfrm>
          <a:prstGeom prst="ellipse">
            <a:avLst/>
          </a:prstGeom>
          <a:noFill/>
          <a:ln w="14288">
            <a:solidFill>
              <a:srgbClr val="D6CEC2"/>
            </a:solidFill>
          </a:ln>
        </p:spPr>
      </p:sp>
      <p:sp>
        <p:nvSpPr>
          <p:cNvPr id="4" name="Ellipse 4"/>
          <p:cNvSpPr/>
          <p:nvPr/>
        </p:nvSpPr>
        <p:spPr>
          <a:xfrm>
            <a:off x="-1143000" y="6191250"/>
            <a:ext cx="6667500" cy="2095500"/>
          </a:xfrm>
          <a:prstGeom prst="ellipse">
            <a:avLst/>
          </a:prstGeom>
          <a:noFill/>
          <a:ln w="14288">
            <a:solidFill>
              <a:srgbClr val="B4532A">
                <a:alpha val="50000"/>
              </a:srgbClr>
            </a:solidFill>
          </a:ln>
        </p:spPr>
      </p:sp>
      <p:grpSp>
        <p:nvGrpSpPr>
          <p:cNvPr id="8" name="Group 8"/>
          <p:cNvGrpSpPr/>
          <p:nvPr/>
        </p:nvGrpSpPr>
        <p:grpSpPr>
          <a:xfrm>
            <a:off x="5715000" y="0"/>
            <a:ext cx="6477000" cy="4095750"/>
            <a:chOff x="5715000" y="0"/>
            <a:chExt cx="6477000" cy="409575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0" t="7843" r="0" b="7843"/>
            <a:stretch>
              <a:fillRect/>
            </a:stretch>
          </p:blipFill>
          <p:spPr>
            <a:xfrm>
              <a:off x="5715000" y="0"/>
              <a:ext cx="6477000" cy="4095750"/>
            </a:xfrm>
            <a:prstGeom prst="rect">
              <a:avLst/>
            </a:prstGeom>
          </p:spPr>
        </p:pic>
        <p:sp>
          <p:nvSpPr>
            <p:cNvPr id="6" name="Rectangle 6"/>
            <p:cNvSpPr/>
            <p:nvPr/>
          </p:nvSpPr>
          <p:spPr>
            <a:xfrm>
              <a:off x="5715000" y="3714750"/>
              <a:ext cx="6477000" cy="381000"/>
            </a:xfrm>
            <a:prstGeom prst="rect">
              <a:avLst/>
            </a:prstGeom>
            <a:solidFill>
              <a:srgbClr val="14120F">
                <a:alpha val="50000"/>
              </a:srgbClr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862447" y="3847624"/>
              <a:ext cx="308987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场馆外部（图源：David Chipperfield Architects）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710047" y="4267200"/>
            <a:ext cx="6481953" cy="2219039"/>
            <a:chOff x="5710047" y="4267200"/>
            <a:chExt cx="6481953" cy="2219039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rcRect l="0" t="4517" r="0" b="4517"/>
            <a:stretch>
              <a:fillRect/>
            </a:stretch>
          </p:blipFill>
          <p:spPr>
            <a:xfrm>
              <a:off x="5715000" y="4267200"/>
              <a:ext cx="3143250" cy="1905000"/>
            </a:xfrm>
            <a:prstGeom prst="rect">
              <a:avLst/>
            </a:prstGeom>
          </p:spPr>
        </p:pic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4"/>
            <a:srcRect l="0" t="1515" r="0" b="1515"/>
            <a:stretch>
              <a:fillRect/>
            </a:stretch>
          </p:blipFill>
          <p:spPr>
            <a:xfrm>
              <a:off x="9048750" y="4267200"/>
              <a:ext cx="3143250" cy="1905000"/>
            </a:xfrm>
            <a:prstGeom prst="rect">
              <a:avLst/>
            </a:prstGeom>
          </p:spPr>
        </p:pic>
        <p:sp>
          <p:nvSpPr>
            <p:cNvPr id="11" name="TextBox 11"/>
            <p:cNvSpPr txBox="1"/>
            <p:nvPr/>
          </p:nvSpPr>
          <p:spPr>
            <a:xfrm>
              <a:off x="5710047" y="6295549"/>
              <a:ext cx="281996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历史原型 · 古罗马圆形剧场（图源：unsplash）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43797" y="6295549"/>
              <a:ext cx="16128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当代回响 · 场馆整体效果图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877300" y="5219700"/>
              <a:ext cx="152400" cy="9525"/>
            </a:xfrm>
            <a:custGeom>
              <a:avLst/>
              <a:gdLst/>
              <a:ahLst/>
              <a:cxnLst/>
              <a:rect l="l" t="t" r="r" b="b"/>
              <a:pathLst>
                <a:path w="152400" h="9525">
                  <a:moveTo>
                    <a:pt x="0" y="0"/>
                  </a:moveTo>
                  <a:lnTo>
                    <a:pt x="152400" y="0"/>
                  </a:lnTo>
                </a:path>
              </a:pathLst>
            </a:custGeom>
            <a:noFill/>
            <a:ln w="19050">
              <a:solidFill>
                <a:srgbClr val="B4532A"/>
              </a:solidFill>
            </a:ln>
          </p:spPr>
        </p:sp>
      </p:grpSp>
      <p:grpSp>
        <p:nvGrpSpPr>
          <p:cNvPr id="44" name="Group 44"/>
          <p:cNvGrpSpPr/>
          <p:nvPr/>
        </p:nvGrpSpPr>
        <p:grpSpPr>
          <a:xfrm>
            <a:off x="552450" y="500062"/>
            <a:ext cx="4591050" cy="1938338"/>
            <a:chOff x="552450" y="500062"/>
            <a:chExt cx="4591050" cy="1938338"/>
          </a:xfrm>
        </p:grpSpPr>
        <p:grpSp>
          <p:nvGrpSpPr>
            <p:cNvPr id="18" name="Group 18"/>
            <p:cNvGrpSpPr/>
            <p:nvPr/>
          </p:nvGrpSpPr>
          <p:grpSpPr>
            <a:xfrm>
              <a:off x="598503" y="500062"/>
              <a:ext cx="136478" cy="142002"/>
              <a:chOff x="598503" y="500062"/>
              <a:chExt cx="136478" cy="14200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61912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66675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9850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832866" y="515302"/>
              <a:ext cx="290432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戴卫·奇普菲尔德 · 2023年普利兹克奖得主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52450" y="704850"/>
              <a:ext cx="151668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56260" y="1104900"/>
              <a:ext cx="36652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米兰圣朱利亚冰球馆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62356" y="1672590"/>
              <a:ext cx="30906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千年罗马竞技场的现代回响</a:t>
              </a:r>
            </a:p>
          </p:txBody>
        </p:sp>
        <p:grpSp>
          <p:nvGrpSpPr>
            <p:cNvPr id="43" name="Group 43"/>
            <p:cNvGrpSpPr/>
            <p:nvPr/>
          </p:nvGrpSpPr>
          <p:grpSpPr>
            <a:xfrm>
              <a:off x="571500" y="2152650"/>
              <a:ext cx="4572000" cy="285750"/>
              <a:chOff x="571500" y="2152650"/>
              <a:chExt cx="4572000" cy="285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71500" y="2152650"/>
                <a:ext cx="10477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706240" y="2233417"/>
                <a:ext cx="111520" cy="123576"/>
                <a:chOff x="706240" y="2233417"/>
                <a:chExt cx="111520" cy="123576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742950" y="22701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706240" y="22334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890016" y="2229802"/>
                <a:ext cx="29337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米兰</a:t>
                </a:r>
              </a:p>
            </p:txBody>
          </p:sp>
          <p:sp>
            <p:nvSpPr>
              <p:cNvPr id="28" name="Rectangle 28"/>
              <p:cNvSpPr/>
              <p:nvPr/>
            </p:nvSpPr>
            <p:spPr>
              <a:xfrm>
                <a:off x="1733550" y="2152650"/>
                <a:ext cx="186690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34" name="Group 34"/>
              <p:cNvGrpSpPr/>
              <p:nvPr/>
            </p:nvGrpSpPr>
            <p:grpSpPr>
              <a:xfrm>
                <a:off x="1873250" y="2238375"/>
                <a:ext cx="101600" cy="114300"/>
                <a:chOff x="1873250" y="2238375"/>
                <a:chExt cx="101600" cy="114300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1873250" y="22510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194945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189865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1873250" y="22891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1898650" y="23145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35" name="TextBox 35"/>
              <p:cNvSpPr txBox="1"/>
              <p:nvPr/>
            </p:nvSpPr>
            <p:spPr>
              <a:xfrm>
                <a:off x="2052066" y="2229802"/>
                <a:ext cx="163620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2026冬奥会 唯一新建场馆</a:t>
                </a:r>
              </a:p>
            </p:txBody>
          </p:sp>
          <p:sp>
            <p:nvSpPr>
              <p:cNvPr id="36" name="Rectangle 36"/>
              <p:cNvSpPr/>
              <p:nvPr/>
            </p:nvSpPr>
            <p:spPr>
              <a:xfrm>
                <a:off x="3714750" y="2152650"/>
                <a:ext cx="14287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41" name="Group 41"/>
              <p:cNvGrpSpPr/>
              <p:nvPr/>
            </p:nvGrpSpPr>
            <p:grpSpPr>
              <a:xfrm>
                <a:off x="3848100" y="2238375"/>
                <a:ext cx="114300" cy="114301"/>
                <a:chOff x="3848100" y="2238375"/>
                <a:chExt cx="114300" cy="114301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3860800" y="2238375"/>
                  <a:ext cx="508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00" h="50800">
                      <a:moveTo>
                        <a:pt x="0" y="25400"/>
                      </a:moveTo>
                      <a:cubicBezTo>
                        <a:pt x="0" y="39428"/>
                        <a:pt x="11372" y="50800"/>
                        <a:pt x="25400" y="50800"/>
                      </a:cubicBezTo>
                      <a:cubicBezTo>
                        <a:pt x="39428" y="50800"/>
                        <a:pt x="50800" y="39428"/>
                        <a:pt x="50800" y="25400"/>
                      </a:cubicBezTo>
                      <a:cubicBezTo>
                        <a:pt x="50800" y="11372"/>
                        <a:pt x="39428" y="0"/>
                        <a:pt x="25400" y="0"/>
                      </a:cubicBezTo>
                      <a:cubicBezTo>
                        <a:pt x="11372" y="0"/>
                        <a:pt x="0" y="11372"/>
                        <a:pt x="0" y="2540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3848100" y="2314575"/>
                  <a:ext cx="762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38100">
                      <a:moveTo>
                        <a:pt x="0" y="38100"/>
                      </a:moveTo>
                      <a:lnTo>
                        <a:pt x="0" y="25400"/>
                      </a:lnTo>
                      <a:cubicBezTo>
                        <a:pt x="0" y="11372"/>
                        <a:pt x="11372" y="0"/>
                        <a:pt x="25400" y="0"/>
                      </a:cubicBezTo>
                      <a:lnTo>
                        <a:pt x="50800" y="0"/>
                      </a:lnTo>
                      <a:cubicBezTo>
                        <a:pt x="64828" y="0"/>
                        <a:pt x="76200" y="11372"/>
                        <a:pt x="76200" y="25400"/>
                      </a:cubicBezTo>
                      <a:lnTo>
                        <a:pt x="76200" y="381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3930650" y="2239201"/>
                  <a:ext cx="19100" cy="49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00" h="49213">
                      <a:moveTo>
                        <a:pt x="0" y="0"/>
                      </a:moveTo>
                      <a:cubicBezTo>
                        <a:pt x="11239" y="2878"/>
                        <a:pt x="19100" y="13005"/>
                        <a:pt x="19100" y="24606"/>
                      </a:cubicBezTo>
                      <a:cubicBezTo>
                        <a:pt x="19100" y="36208"/>
                        <a:pt x="11239" y="46335"/>
                        <a:pt x="0" y="49213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3943350" y="2315528"/>
                  <a:ext cx="19050" cy="371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" h="37148">
                      <a:moveTo>
                        <a:pt x="19050" y="37148"/>
                      </a:moveTo>
                      <a:lnTo>
                        <a:pt x="19050" y="24448"/>
                      </a:lnTo>
                      <a:cubicBezTo>
                        <a:pt x="18984" y="12920"/>
                        <a:pt x="11162" y="2882"/>
                        <a:pt x="0" y="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42" name="TextBox 42"/>
              <p:cNvSpPr txBox="1"/>
              <p:nvPr/>
            </p:nvSpPr>
            <p:spPr>
              <a:xfrm>
                <a:off x="4033266" y="2229802"/>
                <a:ext cx="94358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16,000 名观众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564261" y="2760821"/>
            <a:ext cx="4081145" cy="850202"/>
            <a:chOff x="564261" y="2760821"/>
            <a:chExt cx="4081145" cy="850202"/>
          </a:xfrm>
        </p:grpSpPr>
        <p:sp>
          <p:nvSpPr>
            <p:cNvPr id="45" name="TextBox 45"/>
            <p:cNvSpPr txBox="1"/>
            <p:nvPr/>
          </p:nvSpPr>
          <p:spPr>
            <a:xfrm>
              <a:off x="564261" y="2760821"/>
              <a:ext cx="4081145" cy="8502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为迎接米兰-科尔蒂纳丹佩佐冬奥会而建。延续大师</a:t>
              </a:r>
              <a:br/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一贯的极简秩序美学：规整的结构、温润的材质、</a:t>
              </a:r>
              <a:br/>
              <a:r>
                <a:rPr lang="zh-CN" sz="142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均衡的比例，重塑公共体育建筑的内核。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65404" y="3867150"/>
            <a:ext cx="4578096" cy="1444561"/>
            <a:chOff x="565404" y="3867150"/>
            <a:chExt cx="4578096" cy="1444561"/>
          </a:xfrm>
        </p:grpSpPr>
        <p:sp>
          <p:nvSpPr>
            <p:cNvPr id="47" name="Line 47"/>
            <p:cNvSpPr/>
            <p:nvPr/>
          </p:nvSpPr>
          <p:spPr>
            <a:xfrm>
              <a:off x="571500" y="38671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565404" y="4015264"/>
              <a:ext cx="4032072" cy="249364"/>
              <a:chOff x="565404" y="4015264"/>
              <a:chExt cx="4032072" cy="249364"/>
            </a:xfrm>
          </p:grpSpPr>
          <p:sp>
            <p:nvSpPr>
              <p:cNvPr id="48" name="TextBox 48"/>
              <p:cNvSpPr txBox="1"/>
              <p:nvPr/>
            </p:nvSpPr>
            <p:spPr>
              <a:xfrm>
                <a:off x="565404" y="4023360"/>
                <a:ext cx="11076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1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93623" y="4015264"/>
                <a:ext cx="3803853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8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椭圆形场馆，呼应米兰古罗马圆形剧场的经典形态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565404" y="4396264"/>
              <a:ext cx="3687445" cy="249364"/>
              <a:chOff x="565404" y="4396264"/>
              <a:chExt cx="3687445" cy="249364"/>
            </a:xfrm>
          </p:grpSpPr>
          <p:sp>
            <p:nvSpPr>
              <p:cNvPr id="51" name="TextBox 51"/>
              <p:cNvSpPr txBox="1"/>
              <p:nvPr/>
            </p:nvSpPr>
            <p:spPr>
              <a:xfrm>
                <a:off x="565404" y="4404360"/>
                <a:ext cx="11076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93623" y="4396264"/>
                <a:ext cx="3459226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8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外立面环绕三道金属环带，层间嵌入玻璃腰线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565404" y="4777264"/>
              <a:ext cx="3691346" cy="249364"/>
              <a:chOff x="565404" y="4777264"/>
              <a:chExt cx="3691346" cy="249364"/>
            </a:xfrm>
          </p:grpSpPr>
          <p:sp>
            <p:nvSpPr>
              <p:cNvPr id="54" name="TextBox 54"/>
              <p:cNvSpPr txBox="1"/>
              <p:nvPr/>
            </p:nvSpPr>
            <p:spPr>
              <a:xfrm>
                <a:off x="565404" y="4785360"/>
                <a:ext cx="11076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3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93623" y="4777264"/>
                <a:ext cx="3463127" cy="2493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8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LED 灯带将立面转化为城市尺度的动态屏幕</a:t>
                </a:r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566166" y="5106352"/>
              <a:ext cx="368579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兼顾大型赛事、公众运动与文化展演，通透布局消解厚重感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71500" y="5486400"/>
            <a:ext cx="3908476" cy="847439"/>
            <a:chOff x="571500" y="5486400"/>
            <a:chExt cx="3908476" cy="847439"/>
          </a:xfrm>
        </p:grpSpPr>
        <p:sp>
          <p:nvSpPr>
            <p:cNvPr id="59" name="Rectangle 59"/>
            <p:cNvSpPr/>
            <p:nvPr/>
          </p:nvSpPr>
          <p:spPr>
            <a:xfrm>
              <a:off x="571500" y="5486400"/>
              <a:ext cx="38100" cy="8191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773049" y="5564029"/>
              <a:ext cx="3427222" cy="593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顶级的建筑不是刻意的标新立异，</a:t>
              </a:r>
              <a:br/>
              <a:r>
                <a:rPr lang="zh-CN" sz="158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而是在功能与美学之间找到最优平衡。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776097" y="6143149"/>
              <a:ext cx="370387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以极致的克制与精确，讲述建筑与历史、与城市公共生活的关系</a:t>
              </a:r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05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7812" r="0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0000">
                <a:srgbClr val="0E0D0C">
                  <a:alpha val="0"/>
                </a:srgbClr>
              </a:gs>
              <a:gs pos="100000">
                <a:srgbClr val="0E0D0C">
                  <a:alpha val="90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E0D0C">
                  <a:alpha val="55000"/>
                </a:srgbClr>
              </a:gs>
              <a:gs pos="60000">
                <a:srgbClr val="0E0D0C">
                  <a:alpha val="0"/>
                </a:srgbClr>
              </a:gs>
            </a:gsLst>
            <a:lin ang="0" scaled="1"/>
          </a:gra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6662547" y="571500"/>
            <a:ext cx="5338953" cy="2047589"/>
            <a:chOff x="6662547" y="571500"/>
            <a:chExt cx="5338953" cy="2047589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7500" y="571500"/>
              <a:ext cx="2571750" cy="1714500"/>
            </a:xfrm>
            <a:custGeom>
              <a:avLst/>
              <a:gdLst/>
              <a:ahLst/>
              <a:cxnLst/>
              <a:rect l="l" t="t" r="r" b="b"/>
              <a:pathLst>
                <a:path w="2571750" h="1714500">
                  <a:moveTo>
                    <a:pt x="381000" y="0"/>
                  </a:moveTo>
                  <a:lnTo>
                    <a:pt x="2571750" y="0"/>
                  </a:lnTo>
                  <a:lnTo>
                    <a:pt x="2190750" y="1714500"/>
                  </a:lnTo>
                  <a:lnTo>
                    <a:pt x="0" y="1714500"/>
                  </a:lnTo>
                  <a:close/>
                </a:path>
              </a:pathLst>
            </a:custGeom>
          </p:spPr>
        </p:pic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9750" y="571500"/>
              <a:ext cx="2571750" cy="1714500"/>
            </a:xfrm>
            <a:custGeom>
              <a:avLst/>
              <a:gdLst/>
              <a:ahLst/>
              <a:cxnLst/>
              <a:rect l="l" t="t" r="r" b="b"/>
              <a:pathLst>
                <a:path w="2571750" h="1714500">
                  <a:moveTo>
                    <a:pt x="381000" y="0"/>
                  </a:moveTo>
                  <a:lnTo>
                    <a:pt x="2571750" y="0"/>
                  </a:lnTo>
                  <a:lnTo>
                    <a:pt x="2190750" y="1714500"/>
                  </a:lnTo>
                  <a:lnTo>
                    <a:pt x="0" y="1714500"/>
                  </a:lnTo>
                  <a:close/>
                </a:path>
              </a:pathLst>
            </a:custGeom>
          </p:spPr>
        </p:pic>
        <p:sp>
          <p:nvSpPr>
            <p:cNvPr id="7" name="TextBox 7"/>
            <p:cNvSpPr txBox="1"/>
            <p:nvPr/>
          </p:nvSpPr>
          <p:spPr>
            <a:xfrm>
              <a:off x="6662547" y="2428399"/>
              <a:ext cx="16128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结构概览 · 单塔不对称斜拉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24797" y="2428399"/>
              <a:ext cx="218069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横跨淡水河口（摄影：Paddy Chao）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52450" y="3224212"/>
            <a:ext cx="4552188" cy="2399539"/>
            <a:chOff x="552450" y="3224212"/>
            <a:chExt cx="4552188" cy="2399539"/>
          </a:xfrm>
        </p:grpSpPr>
        <p:grpSp>
          <p:nvGrpSpPr>
            <p:cNvPr id="13" name="Group 13"/>
            <p:cNvGrpSpPr/>
            <p:nvPr/>
          </p:nvGrpSpPr>
          <p:grpSpPr>
            <a:xfrm>
              <a:off x="598503" y="3224212"/>
              <a:ext cx="136478" cy="142002"/>
              <a:chOff x="598503" y="3224212"/>
              <a:chExt cx="136478" cy="14200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619125" y="322421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666750" y="329565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98503" y="329565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832866" y="3239452"/>
              <a:ext cx="355151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F4F0E9">
                      <a:alphaMod val="8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扎哈·哈迪德事务所 · 2004年普利兹克奖得主 · 遗作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52450" y="3505200"/>
              <a:ext cx="151668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F4F0E9">
                      <a:alphaMod val="14000"/>
                    </a:srgbClr>
                  </a:solidFill>
                  <a:latin typeface="Georgia"/>
                  <a:ea typeface="Georgia"/>
                  <a:cs typeface="Georgia"/>
                </a:rPr>
                <a:t>03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52450" y="373761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淡江大桥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61594" y="4418648"/>
              <a:ext cx="2516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A47C"/>
                  </a:solidFill>
                  <a:latin typeface="KaiTi"/>
                  <a:ea typeface="KaiTi"/>
                  <a:cs typeface="KaiTi"/>
                </a:rPr>
                <a:t>跨越江河的流动态势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4642" y="4826318"/>
              <a:ext cx="453999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F4F0E9">
                      <a:alphaMod val="9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以流畅动感的曲线和极具张力的解构造型，颠覆传统桥梁的</a:t>
              </a:r>
              <a:br/>
              <a:r>
                <a:rPr lang="zh-CN" sz="1350" dirty="0">
                  <a:solidFill>
                    <a:srgbClr val="F4F0E9">
                      <a:alphaMod val="9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刻板形态；历经多次方案调整与技术攻坚，最终以近乎100%</a:t>
              </a:r>
              <a:br/>
              <a:r>
                <a:rPr lang="zh-CN" sz="1350" dirty="0">
                  <a:solidFill>
                    <a:srgbClr val="F4F0E9">
                      <a:alphaMod val="9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的还原度呈现。大师已逝，其突破边界的思想仍在延续。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219950" y="4362450"/>
            <a:ext cx="3467100" cy="1771650"/>
            <a:chOff x="7219950" y="4362450"/>
            <a:chExt cx="3467100" cy="1771650"/>
          </a:xfrm>
        </p:grpSpPr>
        <p:sp>
          <p:nvSpPr>
            <p:cNvPr id="20" name="TextBox 20"/>
            <p:cNvSpPr txBox="1"/>
            <p:nvPr/>
          </p:nvSpPr>
          <p:spPr>
            <a:xfrm>
              <a:off x="7219950" y="4362450"/>
              <a:ext cx="2255977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F4F0E9"/>
                  </a:solidFill>
                  <a:latin typeface="Georgia"/>
                  <a:ea typeface="Georgia"/>
                  <a:cs typeface="Georgia"/>
                </a:rPr>
                <a:t>920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395460" y="5010150"/>
              <a:ext cx="3505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E8A47C"/>
                  </a:solidFill>
                  <a:latin typeface="Georgia"/>
                  <a:ea typeface="Georgia"/>
                  <a:cs typeface="Georgia"/>
                </a:rPr>
                <a:t>m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71004" y="5528310"/>
              <a:ext cx="294421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4F0E9">
                      <a:alphaMod val="9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全长 · 全球同类型桥梁中跨度最长的一座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7277100" y="5848350"/>
              <a:ext cx="3409950" cy="285750"/>
              <a:chOff x="7277100" y="5848350"/>
              <a:chExt cx="3409950" cy="285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277100" y="5848350"/>
                <a:ext cx="1619250" cy="285750"/>
              </a:xfrm>
              <a:prstGeom prst="roundRect">
                <a:avLst>
                  <a:gd name="adj" fmla="val 50000"/>
                </a:avLst>
              </a:prstGeom>
              <a:solidFill>
                <a:srgbClr val="F4F0E9">
                  <a:alpha val="14000"/>
                </a:srgbClr>
              </a:solidFill>
              <a:ln>
                <a:noFill/>
              </a:ln>
            </p:spPr>
          </p:sp>
          <p:grpSp>
            <p:nvGrpSpPr>
              <p:cNvPr id="29" name="Group 29"/>
              <p:cNvGrpSpPr/>
              <p:nvPr/>
            </p:nvGrpSpPr>
            <p:grpSpPr>
              <a:xfrm>
                <a:off x="7416800" y="5934075"/>
                <a:ext cx="101600" cy="114300"/>
                <a:chOff x="7416800" y="5934075"/>
                <a:chExt cx="101600" cy="114300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7416800" y="59467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7493000" y="59340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7442200" y="59340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7416800" y="59848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7442200" y="60102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</p:grpSp>
          <p:sp>
            <p:nvSpPr>
              <p:cNvPr id="30" name="TextBox 30"/>
              <p:cNvSpPr txBox="1"/>
              <p:nvPr/>
            </p:nvSpPr>
            <p:spPr>
              <a:xfrm>
                <a:off x="7595616" y="5925502"/>
                <a:ext cx="111320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2026.05.12 通车</a:t>
                </a:r>
              </a:p>
            </p:txBody>
          </p:sp>
          <p:sp>
            <p:nvSpPr>
              <p:cNvPr id="31" name="Rectangle 31"/>
              <p:cNvSpPr/>
              <p:nvPr/>
            </p:nvSpPr>
            <p:spPr>
              <a:xfrm>
                <a:off x="9010650" y="5848350"/>
                <a:ext cx="1676400" cy="285750"/>
              </a:xfrm>
              <a:prstGeom prst="roundRect">
                <a:avLst>
                  <a:gd name="adj" fmla="val 50000"/>
                </a:avLst>
              </a:prstGeom>
              <a:solidFill>
                <a:srgbClr val="F4F0E9">
                  <a:alpha val="14000"/>
                </a:srgbClr>
              </a:solidFill>
              <a:ln>
                <a:noFill/>
              </a:ln>
            </p:spPr>
          </p:sp>
          <p:grpSp>
            <p:nvGrpSpPr>
              <p:cNvPr id="37" name="Group 37"/>
              <p:cNvGrpSpPr/>
              <p:nvPr/>
            </p:nvGrpSpPr>
            <p:grpSpPr>
              <a:xfrm>
                <a:off x="9137650" y="5946775"/>
                <a:ext cx="127000" cy="88900"/>
                <a:chOff x="9137650" y="5946775"/>
                <a:chExt cx="127000" cy="88900"/>
              </a:xfrm>
            </p:grpSpPr>
            <p:sp>
              <p:nvSpPr>
                <p:cNvPr id="32" name="Freeform 32"/>
                <p:cNvSpPr/>
                <p:nvPr/>
              </p:nvSpPr>
              <p:spPr>
                <a:xfrm>
                  <a:off x="9163050" y="5946775"/>
                  <a:ext cx="9525" cy="8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8900">
                      <a:moveTo>
                        <a:pt x="0" y="0"/>
                      </a:moveTo>
                      <a:lnTo>
                        <a:pt x="0" y="8890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9239250" y="5946775"/>
                  <a:ext cx="9525" cy="8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8900">
                      <a:moveTo>
                        <a:pt x="0" y="0"/>
                      </a:moveTo>
                      <a:lnTo>
                        <a:pt x="0" y="8890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9137650" y="6010275"/>
                  <a:ext cx="1270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0" h="9525">
                      <a:moveTo>
                        <a:pt x="0" y="0"/>
                      </a:moveTo>
                      <a:lnTo>
                        <a:pt x="127000" y="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9144000" y="5953125"/>
                  <a:ext cx="114300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25400">
                      <a:moveTo>
                        <a:pt x="0" y="12700"/>
                      </a:moveTo>
                      <a:cubicBezTo>
                        <a:pt x="7288" y="10079"/>
                        <a:pt x="13827" y="5719"/>
                        <a:pt x="19050" y="0"/>
                      </a:cubicBezTo>
                      <a:cubicBezTo>
                        <a:pt x="25459" y="15381"/>
                        <a:pt x="40487" y="25400"/>
                        <a:pt x="57150" y="25400"/>
                      </a:cubicBezTo>
                      <a:cubicBezTo>
                        <a:pt x="73813" y="25400"/>
                        <a:pt x="88841" y="15381"/>
                        <a:pt x="95250" y="0"/>
                      </a:cubicBezTo>
                      <a:cubicBezTo>
                        <a:pt x="100473" y="5719"/>
                        <a:pt x="107012" y="10079"/>
                        <a:pt x="114300" y="12700"/>
                      </a:cubicBez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9201150" y="5978525"/>
                  <a:ext cx="9525" cy="3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1750">
                      <a:moveTo>
                        <a:pt x="0" y="0"/>
                      </a:moveTo>
                      <a:lnTo>
                        <a:pt x="0" y="31750"/>
                      </a:lnTo>
                    </a:path>
                  </a:pathLst>
                </a:custGeom>
                <a:noFill/>
                <a:ln w="12700">
                  <a:solidFill>
                    <a:srgbClr val="000000"/>
                  </a:solidFill>
                </a:ln>
              </p:spPr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9329166" y="5925502"/>
                <a:ext cx="114147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单塔不对称斜拉桥</a:t>
                </a:r>
              </a:p>
            </p:txBody>
          </p:sp>
        </p:grpSp>
      </p:grpSp>
      <p:grpSp>
        <p:nvGrpSpPr>
          <p:cNvPr id="42" name="Group 42"/>
          <p:cNvGrpSpPr/>
          <p:nvPr/>
        </p:nvGrpSpPr>
        <p:grpSpPr>
          <a:xfrm>
            <a:off x="566547" y="6581299"/>
            <a:ext cx="3847826" cy="190690"/>
            <a:chOff x="566547" y="6581299"/>
            <a:chExt cx="3847826" cy="190690"/>
          </a:xfrm>
        </p:grpSpPr>
        <p:sp>
          <p:nvSpPr>
            <p:cNvPr id="41" name="TextBox 41"/>
            <p:cNvSpPr txBox="1"/>
            <p:nvPr/>
          </p:nvSpPr>
          <p:spPr>
            <a:xfrm>
              <a:off x="566547" y="6581299"/>
              <a:ext cx="38478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>
                      <a:alphaMod val="6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淡江大桥（图源：Zaha Hadid Architects，摄影：Paddy Chao）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F4F0E9">
                    <a:alphaMod val="70000"/>
                  </a:srgbClr>
                </a:solidFill>
                <a:latin typeface="Georgia"/>
                <a:ea typeface="Georgia"/>
                <a:cs typeface="Georgia"/>
              </a:rPr>
              <a:t>06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8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2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2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2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8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4095750" cy="6858000"/>
            <a:chOff x="0" y="0"/>
            <a:chExt cx="409575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12176" t="0" r="12176" b="0"/>
            <a:stretch>
              <a:fillRect/>
            </a:stretch>
          </p:blipFill>
          <p:spPr>
            <a:xfrm>
              <a:off x="0" y="0"/>
              <a:ext cx="4095750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6400800"/>
              <a:ext cx="4095750" cy="457200"/>
            </a:xfrm>
            <a:prstGeom prst="rect">
              <a:avLst/>
            </a:prstGeom>
            <a:solidFill>
              <a:srgbClr val="14120F">
                <a:alpha val="55000"/>
              </a:srgbClr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47447" y="6562249"/>
              <a:ext cx="278283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上海嘉艺术外观（图源：Foster + Partners）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76750" y="571500"/>
            <a:ext cx="4762500" cy="2876550"/>
            <a:chOff x="4476750" y="571500"/>
            <a:chExt cx="4762500" cy="2876550"/>
          </a:xfrm>
        </p:grpSpPr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rcRect l="24" t="0" r="25" b="0"/>
            <a:stretch>
              <a:fillRect/>
            </a:stretch>
          </p:blipFill>
          <p:spPr>
            <a:xfrm>
              <a:off x="4476750" y="571500"/>
              <a:ext cx="4762500" cy="2876550"/>
            </a:xfrm>
            <a:prstGeom prst="rect">
              <a:avLst/>
            </a:prstGeom>
          </p:spPr>
        </p:pic>
      </p:grpSp>
      <p:grpSp>
        <p:nvGrpSpPr>
          <p:cNvPr id="40" name="Group 40"/>
          <p:cNvGrpSpPr/>
          <p:nvPr/>
        </p:nvGrpSpPr>
        <p:grpSpPr>
          <a:xfrm>
            <a:off x="9505950" y="499110"/>
            <a:ext cx="2019300" cy="2701290"/>
            <a:chOff x="9505950" y="499110"/>
            <a:chExt cx="2019300" cy="2701290"/>
          </a:xfrm>
        </p:grpSpPr>
        <p:grpSp>
          <p:nvGrpSpPr>
            <p:cNvPr id="11" name="Group 11"/>
            <p:cNvGrpSpPr/>
            <p:nvPr/>
          </p:nvGrpSpPr>
          <p:grpSpPr>
            <a:xfrm>
              <a:off x="9552003" y="500062"/>
              <a:ext cx="136478" cy="142002"/>
              <a:chOff x="9552003" y="500062"/>
              <a:chExt cx="136478" cy="14200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957262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962025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55200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9785604" y="499110"/>
              <a:ext cx="9132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诺曼·福斯特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20047" y="771049"/>
              <a:ext cx="135556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1999年普利兹克奖得主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505950" y="1014412"/>
              <a:ext cx="1393469" cy="1590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5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04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9525000" y="2114550"/>
              <a:ext cx="2000250" cy="1085850"/>
              <a:chOff x="9525000" y="2114550"/>
              <a:chExt cx="2000250" cy="108585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9525000" y="2114550"/>
                <a:ext cx="20002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9659740" y="2195317"/>
                <a:ext cx="111520" cy="123576"/>
                <a:chOff x="9659740" y="2195317"/>
                <a:chExt cx="111520" cy="12357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9696450" y="22320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9659740" y="21953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9843516" y="2191702"/>
                <a:ext cx="134643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上海 · 普陀 苏州河畔</a:t>
                </a: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9525000" y="2514600"/>
                <a:ext cx="20002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9664700" y="2600325"/>
                <a:ext cx="101600" cy="114300"/>
                <a:chOff x="9664700" y="2600325"/>
                <a:chExt cx="101600" cy="114300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9664700" y="261302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9740900" y="260032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9690100" y="260032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9664700" y="265112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9690100" y="267652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9843516" y="2591752"/>
                <a:ext cx="100719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2026年4月 揭幕</a:t>
                </a:r>
              </a:p>
            </p:txBody>
          </p:sp>
          <p:sp>
            <p:nvSpPr>
              <p:cNvPr id="28" name="Rectangle 28"/>
              <p:cNvSpPr/>
              <p:nvPr/>
            </p:nvSpPr>
            <p:spPr>
              <a:xfrm>
                <a:off x="9525000" y="2914650"/>
                <a:ext cx="20002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37" name="Group 37"/>
              <p:cNvGrpSpPr/>
              <p:nvPr/>
            </p:nvGrpSpPr>
            <p:grpSpPr>
              <a:xfrm>
                <a:off x="9658350" y="3000375"/>
                <a:ext cx="114300" cy="123825"/>
                <a:chOff x="9658350" y="3000375"/>
                <a:chExt cx="114300" cy="123825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9658350" y="3114675"/>
                  <a:ext cx="1143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9525">
                      <a:moveTo>
                        <a:pt x="0" y="0"/>
                      </a:moveTo>
                      <a:lnTo>
                        <a:pt x="1143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9696450" y="30321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9696450" y="30575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9696450" y="30829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9728200" y="30321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9728200" y="30575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9728200" y="30829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635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9671050" y="3000375"/>
                  <a:ext cx="8890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0" h="114300">
                      <a:moveTo>
                        <a:pt x="0" y="114300"/>
                      </a:moveTo>
                      <a:lnTo>
                        <a:pt x="0" y="12700"/>
                      </a:ln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76200" y="0"/>
                      </a:lnTo>
                      <a:cubicBezTo>
                        <a:pt x="83214" y="0"/>
                        <a:pt x="88900" y="5686"/>
                        <a:pt x="88900" y="12700"/>
                      </a:cubicBezTo>
                      <a:lnTo>
                        <a:pt x="88900" y="1143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9843516" y="2991802"/>
                <a:ext cx="129696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被誉为“普陀新地标”</a:t>
                </a:r>
              </a:p>
            </p:txBody>
          </p:sp>
        </p:grpSp>
      </p:grpSp>
      <p:grpSp>
        <p:nvGrpSpPr>
          <p:cNvPr id="44" name="Group 44"/>
          <p:cNvGrpSpPr/>
          <p:nvPr/>
        </p:nvGrpSpPr>
        <p:grpSpPr>
          <a:xfrm>
            <a:off x="4461510" y="3600450"/>
            <a:ext cx="5525643" cy="1432751"/>
            <a:chOff x="4461510" y="3600450"/>
            <a:chExt cx="5525643" cy="1432751"/>
          </a:xfrm>
        </p:grpSpPr>
        <p:sp>
          <p:nvSpPr>
            <p:cNvPr id="41" name="TextBox 41"/>
            <p:cNvSpPr txBox="1"/>
            <p:nvPr/>
          </p:nvSpPr>
          <p:spPr>
            <a:xfrm>
              <a:off x="4461510" y="360045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上海嘉艺术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658356" y="3710940"/>
              <a:ext cx="2834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苏州河畔绽放的钢铁花瓣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469892" y="4216718"/>
              <a:ext cx="5517261" cy="8164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不是传统意义上的白盒子，更像一座在城市中缓慢生长的生命体：外立面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模拟花朵扎根地面、向天空延展的轨迹，将“由内而外”的结构美学绽放为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舒展的花瓣立面，并最大限度引入自然采光与河畔景致。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4762500" y="5391516"/>
            <a:ext cx="2056663" cy="1352184"/>
            <a:chOff x="4762500" y="5391516"/>
            <a:chExt cx="2056663" cy="1352184"/>
          </a:xfrm>
        </p:grpSpPr>
        <p:sp>
          <p:nvSpPr>
            <p:cNvPr id="45" name="Freeform 45"/>
            <p:cNvSpPr/>
            <p:nvPr/>
          </p:nvSpPr>
          <p:spPr>
            <a:xfrm>
              <a:off x="4762500" y="6172200"/>
              <a:ext cx="571500" cy="571500"/>
            </a:xfrm>
            <a:prstGeom prst="teardrop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46" name="Freeform 46"/>
            <p:cNvSpPr/>
            <p:nvPr/>
          </p:nvSpPr>
          <p:spPr>
            <a:xfrm rot="7200000">
              <a:off x="4943658" y="5496108"/>
              <a:ext cx="571500" cy="571500"/>
            </a:xfrm>
            <a:prstGeom prst="teardrop">
              <a:avLst/>
            </a:prstGeom>
            <a:solidFill>
              <a:srgbClr val="C9764F"/>
            </a:solidFill>
            <a:ln>
              <a:noFill/>
            </a:ln>
          </p:spPr>
        </p:sp>
        <p:sp>
          <p:nvSpPr>
            <p:cNvPr id="47" name="Freeform 47"/>
            <p:cNvSpPr/>
            <p:nvPr/>
          </p:nvSpPr>
          <p:spPr>
            <a:xfrm rot="-7200000">
              <a:off x="5438592" y="5991042"/>
              <a:ext cx="571500" cy="571500"/>
            </a:xfrm>
            <a:prstGeom prst="teardrop">
              <a:avLst/>
            </a:prstGeom>
            <a:solidFill>
              <a:srgbClr val="8E3F20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4901565" y="6392228"/>
              <a:ext cx="2933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观展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082540" y="5715952"/>
              <a:ext cx="2933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观景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577840" y="6211252"/>
              <a:ext cx="2933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观城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6281547" y="59907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三重体验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281547" y="61812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由内而外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239000" y="5600700"/>
            <a:ext cx="3816858" cy="790289"/>
            <a:chOff x="7239000" y="5600700"/>
            <a:chExt cx="3816858" cy="790289"/>
          </a:xfrm>
        </p:grpSpPr>
        <p:sp>
          <p:nvSpPr>
            <p:cNvPr id="54" name="Rectangle 54"/>
            <p:cNvSpPr/>
            <p:nvPr/>
          </p:nvSpPr>
          <p:spPr>
            <a:xfrm>
              <a:off x="7239000" y="5600700"/>
              <a:ext cx="38100" cy="72390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7441692" y="5683568"/>
              <a:ext cx="36141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高技派的美学外壳之下，福斯特真正思考的是：</a:t>
              </a:r>
              <a:br/>
              <a:r>
                <a:rPr lang="zh-CN" sz="135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古典人文精神如何通过现代材料重获新生。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443597" y="6200299"/>
              <a:ext cx="3571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艺术展览不再局限于室内，实现观展、观景、观城的三重体验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07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21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8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8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8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552450" y="500062"/>
            <a:ext cx="6314237" cy="1183958"/>
            <a:chOff x="552450" y="500062"/>
            <a:chExt cx="6314237" cy="1183958"/>
          </a:xfrm>
        </p:grpSpPr>
        <p:grpSp>
          <p:nvGrpSpPr>
            <p:cNvPr id="5" name="Group 5"/>
            <p:cNvGrpSpPr/>
            <p:nvPr/>
          </p:nvGrpSpPr>
          <p:grpSpPr>
            <a:xfrm>
              <a:off x="598503" y="500062"/>
              <a:ext cx="136478" cy="142002"/>
              <a:chOff x="598503" y="500062"/>
              <a:chExt cx="136478" cy="142002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61912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3" name="Freeform 3"/>
              <p:cNvSpPr/>
              <p:nvPr/>
            </p:nvSpPr>
            <p:spPr>
              <a:xfrm>
                <a:off x="66675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59850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832866" y="515302"/>
              <a:ext cx="603382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OMA × SANAA · 雷姆·库哈斯（2000年得主）× 妹岛和世、西泽立卫（2010年得主）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52450" y="636270"/>
              <a:ext cx="925251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540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05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56260" y="819150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纽约新美术馆扩建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91356" y="929640"/>
              <a:ext cx="28346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双强联动，新旧艺术共生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66547" y="1524000"/>
            <a:ext cx="11053953" cy="3171539"/>
            <a:chOff x="566547" y="1524000"/>
            <a:chExt cx="11053953" cy="3171539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rcRect l="0" t="14242" r="0" b="14241"/>
            <a:stretch>
              <a:fillRect/>
            </a:stretch>
          </p:blipFill>
          <p:spPr>
            <a:xfrm>
              <a:off x="571500" y="1524000"/>
              <a:ext cx="5334000" cy="2857500"/>
            </a:xfrm>
            <a:prstGeom prst="rect">
              <a:avLst/>
            </a:prstGeom>
          </p:spPr>
        </p:pic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rcRect l="0" t="18590" r="0" b="18590"/>
            <a:stretch>
              <a:fillRect/>
            </a:stretch>
          </p:blipFill>
          <p:spPr>
            <a:xfrm>
              <a:off x="6286500" y="1524000"/>
              <a:ext cx="5334000" cy="2857500"/>
            </a:xfrm>
            <a:prstGeom prst="rect">
              <a:avLst/>
            </a:prstGeom>
          </p:spPr>
        </p:pic>
        <p:sp>
          <p:nvSpPr>
            <p:cNvPr id="13" name="Rectangle 13"/>
            <p:cNvSpPr/>
            <p:nvPr/>
          </p:nvSpPr>
          <p:spPr>
            <a:xfrm>
              <a:off x="723900" y="1676400"/>
              <a:ext cx="781050" cy="247650"/>
            </a:xfrm>
            <a:prstGeom prst="roundRect">
              <a:avLst>
                <a:gd name="adj" fmla="val 15385"/>
              </a:avLst>
            </a:prstGeom>
            <a:solidFill>
              <a:srgbClr val="14120F">
                <a:alpha val="70000"/>
              </a:srgbClr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72858" y="1750695"/>
              <a:ext cx="68313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spc="150" dirty="0">
                  <a:solidFill>
                    <a:srgbClr val="F4F0E9"/>
                  </a:solidFill>
                  <a:latin typeface="Georgia"/>
                  <a:ea typeface="Georgia"/>
                  <a:cs typeface="Georgia"/>
                </a:rPr>
                <a:t>BEFORE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38900" y="1676400"/>
              <a:ext cx="685800" cy="247650"/>
            </a:xfrm>
            <a:prstGeom prst="roundRect">
              <a:avLst>
                <a:gd name="adj" fmla="val 15385"/>
              </a:avLst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11480" y="1750695"/>
              <a:ext cx="54063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spc="150" dirty="0">
                  <a:solidFill>
                    <a:srgbClr val="F4F0E9"/>
                  </a:solidFill>
                  <a:latin typeface="Georgia"/>
                  <a:ea typeface="Georgia"/>
                  <a:cs typeface="Georgia"/>
                </a:rPr>
                <a:t>AFTER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5829300" y="2781300"/>
              <a:ext cx="533400" cy="533400"/>
            </a:xfrm>
            <a:prstGeom prst="ellipse">
              <a:avLst/>
            </a:prstGeom>
            <a:solidFill>
              <a:srgbClr val="F4F0E9"/>
            </a:solidFill>
            <a:ln>
              <a:noFill/>
            </a:ln>
          </p:spPr>
        </p:sp>
        <p:sp>
          <p:nvSpPr>
            <p:cNvPr id="18" name="Freeform 18"/>
            <p:cNvSpPr/>
            <p:nvPr/>
          </p:nvSpPr>
          <p:spPr>
            <a:xfrm>
              <a:off x="5886450" y="2876550"/>
              <a:ext cx="419100" cy="342900"/>
            </a:xfrm>
            <a:prstGeom prst="chevron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66547" y="4504849"/>
              <a:ext cx="320652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扩建前 · 街景（图源：OMA，摄影：Dean Kaufman）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281547" y="4504849"/>
              <a:ext cx="382219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扩建后 · 新翼与 SANAA 主楼无缝衔接（摄影：Jason O'Rear）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60070" y="4881562"/>
            <a:ext cx="2583180" cy="1661827"/>
            <a:chOff x="560070" y="4881562"/>
            <a:chExt cx="2583180" cy="1661827"/>
          </a:xfrm>
        </p:grpSpPr>
        <p:grpSp>
          <p:nvGrpSpPr>
            <p:cNvPr id="24" name="Group 24"/>
            <p:cNvGrpSpPr/>
            <p:nvPr/>
          </p:nvGrpSpPr>
          <p:grpSpPr>
            <a:xfrm>
              <a:off x="560070" y="4881562"/>
              <a:ext cx="1367828" cy="518827"/>
              <a:chOff x="560070" y="4881562"/>
              <a:chExt cx="1367828" cy="518827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560070" y="4881562"/>
                <a:ext cx="1367828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b="1" dirty="0">
                    <a:solidFill>
                      <a:srgbClr val="1C1A17"/>
                    </a:solidFill>
                    <a:latin typeface="Georgia"/>
                    <a:ea typeface="SimSun"/>
                    <a:cs typeface="Georgia"/>
                  </a:rPr>
                  <a:t>8,200 万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66547" y="5209699"/>
                <a:ext cx="95318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美元 · 扩建投资</a:t>
                </a:r>
              </a:p>
            </p:txBody>
          </p:sp>
        </p:grpSp>
        <p:sp>
          <p:nvSpPr>
            <p:cNvPr id="25" name="Line 25"/>
            <p:cNvSpPr/>
            <p:nvPr/>
          </p:nvSpPr>
          <p:spPr>
            <a:xfrm>
              <a:off x="571500" y="5429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560070" y="5472112"/>
              <a:ext cx="1744635" cy="518827"/>
              <a:chOff x="560070" y="5472112"/>
              <a:chExt cx="1744635" cy="518827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560070" y="5472112"/>
                <a:ext cx="113179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25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60,000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66547" y="5800249"/>
                <a:ext cx="173815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平方英尺 · 约 5,574 m² 新翼</a:t>
                </a:r>
              </a:p>
            </p:txBody>
          </p:sp>
        </p:grpSp>
        <p:sp>
          <p:nvSpPr>
            <p:cNvPr id="29" name="Line 29"/>
            <p:cNvSpPr/>
            <p:nvPr/>
          </p:nvSpPr>
          <p:spPr>
            <a:xfrm>
              <a:off x="571500" y="601980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560070" y="6062662"/>
              <a:ext cx="1871091" cy="480727"/>
              <a:chOff x="560070" y="6062662"/>
              <a:chExt cx="1871091" cy="480727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560070" y="6062662"/>
                <a:ext cx="1871091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250" b="1" dirty="0">
                    <a:solidFill>
                      <a:srgbClr val="B4532A"/>
                    </a:solidFill>
                    <a:latin typeface="Georgia"/>
                    <a:ea typeface="Georgia"/>
                    <a:cs typeface="Georgia"/>
                  </a:rPr>
                  <a:t>2026.03.21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66547" y="6352699"/>
                <a:ext cx="933399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正式向公众开放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3803523" y="4910614"/>
            <a:ext cx="4190746" cy="1316164"/>
            <a:chOff x="3803523" y="4910614"/>
            <a:chExt cx="4190746" cy="1316164"/>
          </a:xfrm>
        </p:grpSpPr>
        <p:sp>
          <p:nvSpPr>
            <p:cNvPr id="34" name="TextBox 34"/>
            <p:cNvSpPr txBox="1"/>
            <p:nvPr/>
          </p:nvSpPr>
          <p:spPr>
            <a:xfrm>
              <a:off x="3803523" y="4910614"/>
              <a:ext cx="4190746" cy="13161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OMA 的先锋解构思维与 SANAA 的轻盈通透美学碰撞交融，</a:t>
              </a:r>
              <a:br/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为这座百年美术馆注入全新活力。新翼与主楼无缝衔接，</a:t>
              </a:r>
              <a:br/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以通透立面、错落空间和开放布局打破内外壁垒，让城市</a:t>
              </a:r>
              <a:br/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街景与艺术空间相互渗透；以年轻化、国际化的设计语言</a:t>
              </a:r>
              <a:br/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适配当代艺术的多元表达——迭代更新，兼容并蓄。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948547" y="4819650"/>
            <a:ext cx="2671953" cy="1704689"/>
            <a:chOff x="8948547" y="4819650"/>
            <a:chExt cx="2671953" cy="1704689"/>
          </a:xfrm>
        </p:grpSpPr>
        <p:pic>
          <p:nvPicPr>
            <p:cNvPr id="36" name="Image 36"/>
            <p:cNvPicPr>
              <a:picLocks noChangeAspect="1"/>
            </p:cNvPicPr>
            <p:nvPr/>
          </p:nvPicPr>
          <p:blipFill>
            <a:blip r:embed="rId4"/>
            <a:srcRect l="0" t="17714" r="0" b="17713"/>
            <a:stretch>
              <a:fillRect/>
            </a:stretch>
          </p:blipFill>
          <p:spPr>
            <a:xfrm>
              <a:off x="8953500" y="4819650"/>
              <a:ext cx="2667000" cy="1428750"/>
            </a:xfrm>
            <a:prstGeom prst="rect">
              <a:avLst/>
            </a:prstGeom>
          </p:spPr>
        </p:pic>
        <p:sp>
          <p:nvSpPr>
            <p:cNvPr id="37" name="TextBox 37"/>
            <p:cNvSpPr txBox="1"/>
            <p:nvPr/>
          </p:nvSpPr>
          <p:spPr>
            <a:xfrm>
              <a:off x="8948547" y="6333649"/>
              <a:ext cx="223038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美术馆内部（摄影：Jason O'Rear）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08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8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8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8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3810000"/>
            <a:chOff x="0" y="0"/>
            <a:chExt cx="12192000" cy="3810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22245" r="0" b="22245"/>
            <a:stretch>
              <a:fillRect/>
            </a:stretch>
          </p:blipFill>
          <p:spPr>
            <a:xfrm>
              <a:off x="0" y="0"/>
              <a:ext cx="12192000" cy="3810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3429000"/>
              <a:ext cx="12192000" cy="381000"/>
            </a:xfrm>
            <a:prstGeom prst="rect">
              <a:avLst/>
            </a:prstGeom>
            <a:solidFill>
              <a:srgbClr val="14120F">
                <a:alpha val="50000"/>
              </a:srgbClr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265084" y="3571399"/>
              <a:ext cx="436036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大卫·格芬画廊横跨威尔希尔大道（图源：Archdaily，摄影：Iwan Baan）</a:t>
              </a:r>
            </a:p>
          </p:txBody>
        </p:sp>
      </p:grpSp>
      <p:sp>
        <p:nvSpPr>
          <p:cNvPr id="6" name="Rectangle 6"/>
          <p:cNvSpPr/>
          <p:nvPr/>
        </p:nvSpPr>
        <p:spPr>
          <a:xfrm>
            <a:off x="0" y="3810000"/>
            <a:ext cx="12192000" cy="76200"/>
          </a:xfrm>
          <a:prstGeom prst="rect">
            <a:avLst/>
          </a:prstGeom>
          <a:solidFill>
            <a:srgbClr val="B4532A"/>
          </a:solidFill>
          <a:ln>
            <a:noFill/>
          </a:ln>
        </p:spPr>
      </p:sp>
      <p:grpSp>
        <p:nvGrpSpPr>
          <p:cNvPr id="29" name="Group 29"/>
          <p:cNvGrpSpPr/>
          <p:nvPr/>
        </p:nvGrpSpPr>
        <p:grpSpPr>
          <a:xfrm>
            <a:off x="552450" y="4195762"/>
            <a:ext cx="3657600" cy="1938338"/>
            <a:chOff x="552450" y="4195762"/>
            <a:chExt cx="3657600" cy="1938338"/>
          </a:xfrm>
        </p:grpSpPr>
        <p:grpSp>
          <p:nvGrpSpPr>
            <p:cNvPr id="10" name="Group 10"/>
            <p:cNvGrpSpPr/>
            <p:nvPr/>
          </p:nvGrpSpPr>
          <p:grpSpPr>
            <a:xfrm>
              <a:off x="598503" y="4195762"/>
              <a:ext cx="136478" cy="142002"/>
              <a:chOff x="598503" y="4195762"/>
              <a:chExt cx="136478" cy="14200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619125" y="41957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666750" y="42672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598503" y="42672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832866" y="4211002"/>
              <a:ext cx="260143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彼得·卒姆托 · 2009年普利兹克奖得主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2450" y="4366260"/>
              <a:ext cx="122096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720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9308" y="4617720"/>
              <a:ext cx="2029206" cy="850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4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洛杉矶 LACMA</a:t>
              </a:r>
              <a:br/>
              <a:r>
                <a:rPr lang="zh-CN" sz="24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大卫·格芬画廊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63118" y="5479732"/>
              <a:ext cx="26218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20年打磨的诗意艺术方舟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71500" y="5848350"/>
              <a:ext cx="3638550" cy="285750"/>
              <a:chOff x="571500" y="5848350"/>
              <a:chExt cx="3638550" cy="28575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571500" y="5848350"/>
                <a:ext cx="190500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706240" y="5929117"/>
                <a:ext cx="111520" cy="123576"/>
                <a:chOff x="706240" y="5929117"/>
                <a:chExt cx="111520" cy="123576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742950" y="59658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706240" y="59291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890016" y="5925502"/>
                <a:ext cx="144538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洛杉矶 · 威尔希尔大道</a:t>
                </a:r>
              </a:p>
            </p:txBody>
          </p:sp>
          <p:sp>
            <p:nvSpPr>
              <p:cNvPr id="20" name="Rectangle 20"/>
              <p:cNvSpPr/>
              <p:nvPr/>
            </p:nvSpPr>
            <p:spPr>
              <a:xfrm>
                <a:off x="2590800" y="5848350"/>
                <a:ext cx="16192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D6CEC2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2730500" y="5934075"/>
                <a:ext cx="101600" cy="114300"/>
                <a:chOff x="2730500" y="5934075"/>
                <a:chExt cx="101600" cy="114300"/>
              </a:xfrm>
            </p:grpSpPr>
            <p:sp>
              <p:nvSpPr>
                <p:cNvPr id="21" name="Freeform 21"/>
                <p:cNvSpPr/>
                <p:nvPr/>
              </p:nvSpPr>
              <p:spPr>
                <a:xfrm>
                  <a:off x="2730500" y="59467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2806700" y="59340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2755900" y="59340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2730500" y="59848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2755900" y="60102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2909316" y="5925502"/>
                <a:ext cx="111320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2026.05.04 开放</a:t>
                </a:r>
              </a:p>
            </p:txBody>
          </p:sp>
        </p:grpSp>
      </p:grpSp>
      <p:grpSp>
        <p:nvGrpSpPr>
          <p:cNvPr id="67" name="Group 67"/>
          <p:cNvGrpSpPr/>
          <p:nvPr/>
        </p:nvGrpSpPr>
        <p:grpSpPr>
          <a:xfrm>
            <a:off x="5143500" y="4217194"/>
            <a:ext cx="3810000" cy="1185195"/>
            <a:chOff x="5143500" y="4217194"/>
            <a:chExt cx="3810000" cy="1185195"/>
          </a:xfrm>
        </p:grpSpPr>
        <p:grpSp>
          <p:nvGrpSpPr>
            <p:cNvPr id="36" name="Group 36"/>
            <p:cNvGrpSpPr/>
            <p:nvPr/>
          </p:nvGrpSpPr>
          <p:grpSpPr>
            <a:xfrm>
              <a:off x="5195888" y="4217194"/>
              <a:ext cx="1496026" cy="469868"/>
              <a:chOff x="5195888" y="4217194"/>
              <a:chExt cx="1496026" cy="469868"/>
            </a:xfrm>
          </p:grpSpPr>
          <p:grpSp>
            <p:nvGrpSpPr>
              <p:cNvPr id="34" name="Group 34"/>
              <p:cNvGrpSpPr/>
              <p:nvPr/>
            </p:nvGrpSpPr>
            <p:grpSpPr>
              <a:xfrm>
                <a:off x="5195888" y="4217194"/>
                <a:ext cx="104775" cy="157162"/>
                <a:chOff x="5195888" y="4217194"/>
                <a:chExt cx="104775" cy="157162"/>
              </a:xfrm>
            </p:grpSpPr>
            <p:sp>
              <p:nvSpPr>
                <p:cNvPr id="30" name="Freeform 30"/>
                <p:cNvSpPr/>
                <p:nvPr/>
              </p:nvSpPr>
              <p:spPr>
                <a:xfrm>
                  <a:off x="5200253" y="4252119"/>
                  <a:ext cx="96044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44" h="9525">
                      <a:moveTo>
                        <a:pt x="0" y="0"/>
                      </a:moveTo>
                      <a:lnTo>
                        <a:pt x="96044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5200253" y="4339431"/>
                  <a:ext cx="96044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044" h="9525">
                      <a:moveTo>
                        <a:pt x="0" y="0"/>
                      </a:moveTo>
                      <a:lnTo>
                        <a:pt x="96044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5195888" y="4295775"/>
                  <a:ext cx="104775" cy="78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78581">
                      <a:moveTo>
                        <a:pt x="0" y="69850"/>
                      </a:moveTo>
                      <a:lnTo>
                        <a:pt x="0" y="52388"/>
                      </a:lnTo>
                      <a:cubicBezTo>
                        <a:pt x="0" y="23455"/>
                        <a:pt x="23455" y="0"/>
                        <a:pt x="52388" y="0"/>
                      </a:cubicBezTo>
                      <a:cubicBezTo>
                        <a:pt x="81320" y="0"/>
                        <a:pt x="104775" y="23455"/>
                        <a:pt x="104775" y="52388"/>
                      </a:cubicBezTo>
                      <a:lnTo>
                        <a:pt x="104775" y="69850"/>
                      </a:lnTo>
                      <a:cubicBezTo>
                        <a:pt x="104775" y="74672"/>
                        <a:pt x="100866" y="78581"/>
                        <a:pt x="96044" y="78581"/>
                      </a:cubicBezTo>
                      <a:lnTo>
                        <a:pt x="8731" y="78581"/>
                      </a:lnTo>
                      <a:cubicBezTo>
                        <a:pt x="3909" y="78581"/>
                        <a:pt x="0" y="74672"/>
                        <a:pt x="0" y="69850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3" name="Freeform 33"/>
                <p:cNvSpPr/>
                <p:nvPr/>
              </p:nvSpPr>
              <p:spPr>
                <a:xfrm>
                  <a:off x="5195888" y="4217194"/>
                  <a:ext cx="104775" cy="785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78581">
                      <a:moveTo>
                        <a:pt x="0" y="8731"/>
                      </a:moveTo>
                      <a:lnTo>
                        <a:pt x="0" y="26194"/>
                      </a:lnTo>
                      <a:cubicBezTo>
                        <a:pt x="0" y="55127"/>
                        <a:pt x="23455" y="78581"/>
                        <a:pt x="52388" y="78581"/>
                      </a:cubicBezTo>
                      <a:cubicBezTo>
                        <a:pt x="81320" y="78581"/>
                        <a:pt x="104775" y="55127"/>
                        <a:pt x="104775" y="26194"/>
                      </a:cubicBezTo>
                      <a:lnTo>
                        <a:pt x="104775" y="8731"/>
                      </a:lnTo>
                      <a:cubicBezTo>
                        <a:pt x="104775" y="3909"/>
                        <a:pt x="100866" y="0"/>
                        <a:pt x="96044" y="0"/>
                      </a:cubicBezTo>
                      <a:lnTo>
                        <a:pt x="8731" y="0"/>
                      </a:lnTo>
                      <a:cubicBezTo>
                        <a:pt x="3909" y="0"/>
                        <a:pt x="0" y="3909"/>
                        <a:pt x="0" y="8731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35" name="TextBox 35"/>
              <p:cNvSpPr txBox="1"/>
              <p:nvPr/>
            </p:nvSpPr>
            <p:spPr>
              <a:xfrm>
                <a:off x="5417058" y="4217670"/>
                <a:ext cx="127485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20</a:t>
                </a:r>
                <a:r>
                  <a:rPr lang="zh-CN" sz="12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年反复打磨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074694" y="4217194"/>
              <a:ext cx="1486620" cy="469868"/>
              <a:chOff x="7074694" y="4217194"/>
              <a:chExt cx="1486620" cy="469868"/>
            </a:xfrm>
          </p:grpSpPr>
          <p:grpSp>
            <p:nvGrpSpPr>
              <p:cNvPr id="45" name="Group 45"/>
              <p:cNvGrpSpPr/>
              <p:nvPr/>
            </p:nvGrpSpPr>
            <p:grpSpPr>
              <a:xfrm>
                <a:off x="7074694" y="4217194"/>
                <a:ext cx="157163" cy="166687"/>
                <a:chOff x="7074694" y="4217194"/>
                <a:chExt cx="157163" cy="166687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7074694" y="4374356"/>
                  <a:ext cx="157163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9525">
                      <a:moveTo>
                        <a:pt x="0" y="0"/>
                      </a:moveTo>
                      <a:lnTo>
                        <a:pt x="157163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8" name="Freeform 38"/>
                <p:cNvSpPr/>
                <p:nvPr/>
              </p:nvSpPr>
              <p:spPr>
                <a:xfrm>
                  <a:off x="7127081" y="42608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9" name="Freeform 39"/>
                <p:cNvSpPr/>
                <p:nvPr/>
              </p:nvSpPr>
              <p:spPr>
                <a:xfrm>
                  <a:off x="7127081" y="429577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7127081" y="43307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41" name="Freeform 41"/>
                <p:cNvSpPr/>
                <p:nvPr/>
              </p:nvSpPr>
              <p:spPr>
                <a:xfrm>
                  <a:off x="7170738" y="42608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7170738" y="429577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43" name="Freeform 43"/>
                <p:cNvSpPr/>
                <p:nvPr/>
              </p:nvSpPr>
              <p:spPr>
                <a:xfrm>
                  <a:off x="7170738" y="433070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8731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44" name="Freeform 44"/>
                <p:cNvSpPr/>
                <p:nvPr/>
              </p:nvSpPr>
              <p:spPr>
                <a:xfrm>
                  <a:off x="7092156" y="4217194"/>
                  <a:ext cx="122238" cy="157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238" h="157163">
                      <a:moveTo>
                        <a:pt x="0" y="157163"/>
                      </a:moveTo>
                      <a:lnTo>
                        <a:pt x="0" y="17463"/>
                      </a:lnTo>
                      <a:cubicBezTo>
                        <a:pt x="0" y="7818"/>
                        <a:pt x="7818" y="0"/>
                        <a:pt x="17463" y="0"/>
                      </a:cubicBezTo>
                      <a:lnTo>
                        <a:pt x="104775" y="0"/>
                      </a:lnTo>
                      <a:cubicBezTo>
                        <a:pt x="114419" y="0"/>
                        <a:pt x="122238" y="7818"/>
                        <a:pt x="122238" y="17463"/>
                      </a:cubicBezTo>
                      <a:lnTo>
                        <a:pt x="122238" y="15716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46" name="TextBox 46"/>
              <p:cNvSpPr txBox="1"/>
              <p:nvPr/>
            </p:nvSpPr>
            <p:spPr>
              <a:xfrm>
                <a:off x="7322058" y="4217670"/>
                <a:ext cx="1239256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7</a:t>
                </a:r>
                <a:r>
                  <a:rPr lang="zh-CN" sz="12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座混凝土亭子</a:t>
                </a:r>
              </a:p>
            </p:txBody>
          </p:sp>
        </p:grpSp>
        <p:sp>
          <p:nvSpPr>
            <p:cNvPr id="48" name="Line 48"/>
            <p:cNvSpPr/>
            <p:nvPr/>
          </p:nvSpPr>
          <p:spPr>
            <a:xfrm>
              <a:off x="5143500" y="4667250"/>
              <a:ext cx="3810000" cy="9525"/>
            </a:xfrm>
            <a:custGeom>
              <a:avLst/>
              <a:gdLst/>
              <a:ahLst/>
              <a:cxnLst/>
              <a:rect l="l" t="t" r="r" b="b"/>
              <a:pathLst>
                <a:path w="3810000" h="9525">
                  <a:moveTo>
                    <a:pt x="0" y="0"/>
                  </a:moveTo>
                  <a:lnTo>
                    <a:pt x="3810000" y="0"/>
                  </a:lnTo>
                </a:path>
              </a:pathLst>
            </a:custGeom>
            <a:noFill/>
            <a:ln w="9525">
              <a:solidFill>
                <a:srgbClr val="D6CEC2"/>
              </a:solidFill>
            </a:ln>
          </p:spPr>
        </p:sp>
        <p:grpSp>
          <p:nvGrpSpPr>
            <p:cNvPr id="54" name="Group 54"/>
            <p:cNvGrpSpPr/>
            <p:nvPr/>
          </p:nvGrpSpPr>
          <p:grpSpPr>
            <a:xfrm>
              <a:off x="5169694" y="4826794"/>
              <a:ext cx="1593422" cy="469868"/>
              <a:chOff x="5169694" y="4826794"/>
              <a:chExt cx="1593422" cy="469868"/>
            </a:xfrm>
          </p:grpSpPr>
          <p:grpSp>
            <p:nvGrpSpPr>
              <p:cNvPr id="52" name="Group 52"/>
              <p:cNvGrpSpPr/>
              <p:nvPr/>
            </p:nvGrpSpPr>
            <p:grpSpPr>
              <a:xfrm>
                <a:off x="5169694" y="4826794"/>
                <a:ext cx="157163" cy="157163"/>
                <a:chOff x="5169694" y="4826794"/>
                <a:chExt cx="157163" cy="157163"/>
              </a:xfrm>
            </p:grpSpPr>
            <p:sp>
              <p:nvSpPr>
                <p:cNvPr id="49" name="Freeform 49"/>
                <p:cNvSpPr/>
                <p:nvPr/>
              </p:nvSpPr>
              <p:spPr>
                <a:xfrm>
                  <a:off x="5169694" y="4826794"/>
                  <a:ext cx="157163" cy="157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157163">
                      <a:moveTo>
                        <a:pt x="0" y="78581"/>
                      </a:moveTo>
                      <a:cubicBezTo>
                        <a:pt x="0" y="121981"/>
                        <a:pt x="35182" y="157163"/>
                        <a:pt x="78581" y="157163"/>
                      </a:cubicBezTo>
                      <a:cubicBezTo>
                        <a:pt x="121981" y="157163"/>
                        <a:pt x="157163" y="121981"/>
                        <a:pt x="157163" y="78581"/>
                      </a:cubicBezTo>
                      <a:cubicBezTo>
                        <a:pt x="157163" y="35182"/>
                        <a:pt x="121981" y="0"/>
                        <a:pt x="78581" y="0"/>
                      </a:cubicBezTo>
                      <a:cubicBezTo>
                        <a:pt x="35182" y="0"/>
                        <a:pt x="0" y="35182"/>
                        <a:pt x="0" y="78581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0" name="Freeform 50"/>
                <p:cNvSpPr/>
                <p:nvPr/>
              </p:nvSpPr>
              <p:spPr>
                <a:xfrm>
                  <a:off x="5222081" y="4870233"/>
                  <a:ext cx="52388" cy="702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88" h="70284">
                      <a:moveTo>
                        <a:pt x="50641" y="8948"/>
                      </a:moveTo>
                      <a:cubicBezTo>
                        <a:pt x="47418" y="3358"/>
                        <a:pt x="41375" y="0"/>
                        <a:pt x="34925" y="217"/>
                      </a:cubicBezTo>
                      <a:lnTo>
                        <a:pt x="17463" y="217"/>
                      </a:lnTo>
                      <a:cubicBezTo>
                        <a:pt x="7818" y="217"/>
                        <a:pt x="0" y="8035"/>
                        <a:pt x="0" y="17680"/>
                      </a:cubicBezTo>
                      <a:cubicBezTo>
                        <a:pt x="0" y="27324"/>
                        <a:pt x="7818" y="35142"/>
                        <a:pt x="17463" y="35142"/>
                      </a:cubicBezTo>
                      <a:lnTo>
                        <a:pt x="34925" y="35142"/>
                      </a:lnTo>
                      <a:cubicBezTo>
                        <a:pt x="44569" y="35142"/>
                        <a:pt x="52388" y="42960"/>
                        <a:pt x="52388" y="52605"/>
                      </a:cubicBezTo>
                      <a:cubicBezTo>
                        <a:pt x="52388" y="62249"/>
                        <a:pt x="44569" y="70067"/>
                        <a:pt x="34925" y="70067"/>
                      </a:cubicBezTo>
                      <a:lnTo>
                        <a:pt x="17463" y="70067"/>
                      </a:lnTo>
                      <a:cubicBezTo>
                        <a:pt x="11013" y="70284"/>
                        <a:pt x="4969" y="66927"/>
                        <a:pt x="1746" y="61336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1" name="Freeform 51"/>
                <p:cNvSpPr/>
                <p:nvPr/>
              </p:nvSpPr>
              <p:spPr>
                <a:xfrm>
                  <a:off x="5248275" y="4861719"/>
                  <a:ext cx="9525" cy="87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7313">
                      <a:moveTo>
                        <a:pt x="0" y="0"/>
                      </a:moveTo>
                      <a:lnTo>
                        <a:pt x="0" y="8731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53" name="TextBox 53"/>
              <p:cNvSpPr txBox="1"/>
              <p:nvPr/>
            </p:nvSpPr>
            <p:spPr>
              <a:xfrm>
                <a:off x="5417058" y="4827270"/>
                <a:ext cx="1346058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7.24</a:t>
                </a:r>
                <a:r>
                  <a:rPr lang="zh-CN" sz="12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 xml:space="preserve"> 亿美元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7074694" y="4826794"/>
              <a:ext cx="1606534" cy="575595"/>
              <a:chOff x="7074694" y="4826794"/>
              <a:chExt cx="1606534" cy="575595"/>
            </a:xfrm>
          </p:grpSpPr>
          <p:grpSp>
            <p:nvGrpSpPr>
              <p:cNvPr id="64" name="Group 64"/>
              <p:cNvGrpSpPr/>
              <p:nvPr/>
            </p:nvGrpSpPr>
            <p:grpSpPr>
              <a:xfrm>
                <a:off x="7074694" y="4826794"/>
                <a:ext cx="166687" cy="148431"/>
                <a:chOff x="7074694" y="4826794"/>
                <a:chExt cx="166687" cy="148431"/>
              </a:xfrm>
            </p:grpSpPr>
            <p:sp>
              <p:nvSpPr>
                <p:cNvPr id="55" name="Freeform 55"/>
                <p:cNvSpPr/>
                <p:nvPr/>
              </p:nvSpPr>
              <p:spPr>
                <a:xfrm>
                  <a:off x="7074694" y="4905375"/>
                  <a:ext cx="157163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69850">
                      <a:moveTo>
                        <a:pt x="147340" y="0"/>
                      </a:moveTo>
                      <a:cubicBezTo>
                        <a:pt x="152762" y="0"/>
                        <a:pt x="157163" y="4470"/>
                        <a:pt x="157163" y="9980"/>
                      </a:cubicBezTo>
                      <a:lnTo>
                        <a:pt x="157163" y="59870"/>
                      </a:lnTo>
                      <a:cubicBezTo>
                        <a:pt x="157163" y="65380"/>
                        <a:pt x="152762" y="69850"/>
                        <a:pt x="147340" y="69850"/>
                      </a:cubicBezTo>
                      <a:lnTo>
                        <a:pt x="8731" y="69850"/>
                      </a:lnTo>
                      <a:cubicBezTo>
                        <a:pt x="3909" y="69850"/>
                        <a:pt x="0" y="65941"/>
                        <a:pt x="0" y="61119"/>
                      </a:cubicBezTo>
                      <a:lnTo>
                        <a:pt x="0" y="9980"/>
                      </a:lnTo>
                      <a:cubicBezTo>
                        <a:pt x="0" y="4470"/>
                        <a:pt x="4401" y="0"/>
                        <a:pt x="9823" y="0"/>
                      </a:cubicBezTo>
                      <a:lnTo>
                        <a:pt x="147340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6" name="Freeform 56"/>
                <p:cNvSpPr/>
                <p:nvPr/>
              </p:nvSpPr>
              <p:spPr>
                <a:xfrm>
                  <a:off x="7127081" y="4905375"/>
                  <a:ext cx="9525" cy="17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7463">
                      <a:moveTo>
                        <a:pt x="0" y="0"/>
                      </a:move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7" name="Freeform 57"/>
                <p:cNvSpPr/>
                <p:nvPr/>
              </p:nvSpPr>
              <p:spPr>
                <a:xfrm>
                  <a:off x="7100888" y="4905375"/>
                  <a:ext cx="9525" cy="26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6194">
                      <a:moveTo>
                        <a:pt x="0" y="0"/>
                      </a:moveTo>
                      <a:lnTo>
                        <a:pt x="0" y="26194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8" name="Freeform 58"/>
                <p:cNvSpPr/>
                <p:nvPr/>
              </p:nvSpPr>
              <p:spPr>
                <a:xfrm>
                  <a:off x="7153275" y="4905375"/>
                  <a:ext cx="9525" cy="26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6194">
                      <a:moveTo>
                        <a:pt x="0" y="0"/>
                      </a:moveTo>
                      <a:lnTo>
                        <a:pt x="0" y="26194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59" name="Freeform 59"/>
                <p:cNvSpPr/>
                <p:nvPr/>
              </p:nvSpPr>
              <p:spPr>
                <a:xfrm>
                  <a:off x="7205663" y="4905375"/>
                  <a:ext cx="9525" cy="261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6194">
                      <a:moveTo>
                        <a:pt x="0" y="0"/>
                      </a:moveTo>
                      <a:lnTo>
                        <a:pt x="0" y="26194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60" name="Freeform 60"/>
                <p:cNvSpPr/>
                <p:nvPr/>
              </p:nvSpPr>
              <p:spPr>
                <a:xfrm>
                  <a:off x="7179469" y="4905375"/>
                  <a:ext cx="9525" cy="17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7463">
                      <a:moveTo>
                        <a:pt x="0" y="0"/>
                      </a:move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61" name="Freeform 61"/>
                <p:cNvSpPr/>
                <p:nvPr/>
              </p:nvSpPr>
              <p:spPr>
                <a:xfrm>
                  <a:off x="7074694" y="4826794"/>
                  <a:ext cx="9525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4925">
                      <a:moveTo>
                        <a:pt x="0" y="0"/>
                      </a:moveTo>
                      <a:lnTo>
                        <a:pt x="0" y="34925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62" name="Freeform 62"/>
                <p:cNvSpPr/>
                <p:nvPr/>
              </p:nvSpPr>
              <p:spPr>
                <a:xfrm>
                  <a:off x="7074694" y="4844256"/>
                  <a:ext cx="157163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9525">
                      <a:moveTo>
                        <a:pt x="0" y="0"/>
                      </a:moveTo>
                      <a:lnTo>
                        <a:pt x="157163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63" name="Freeform 63"/>
                <p:cNvSpPr/>
                <p:nvPr/>
              </p:nvSpPr>
              <p:spPr>
                <a:xfrm>
                  <a:off x="7231856" y="4826794"/>
                  <a:ext cx="9525" cy="34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4925">
                      <a:moveTo>
                        <a:pt x="0" y="0"/>
                      </a:moveTo>
                      <a:lnTo>
                        <a:pt x="0" y="34925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65" name="TextBox 65"/>
              <p:cNvSpPr txBox="1"/>
              <p:nvPr/>
            </p:nvSpPr>
            <p:spPr>
              <a:xfrm>
                <a:off x="7325868" y="4908232"/>
                <a:ext cx="1355360" cy="4941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350"/>
                  </a:lnSpc>
                </a:pPr>
                <a:r>
                  <a:rPr lang="en-US" sz="1650" b="1" dirty="0">
                    <a:solidFill>
                      <a:srgbClr val="1C1A17"/>
                    </a:solidFill>
                    <a:latin typeface="Georgia"/>
                    <a:ea typeface="Georgia"/>
                    <a:cs typeface="Georgia"/>
                  </a:rPr>
                  <a:t>347,600</a:t>
                </a:r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 xml:space="preserve"> 平方英尺</a:t>
                </a:r>
              </a:p>
              <a:p>
                <a:pPr algn="l">
                  <a:lnSpc>
                    <a:spcPts val="1350"/>
                  </a:lnSpc>
                </a:pPr>
                <a:r>
                  <a:rPr lang="en-US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≈ 32,293 m²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5137404" y="5471160"/>
            <a:ext cx="3517392" cy="977646"/>
            <a:chOff x="5137404" y="5471160"/>
            <a:chExt cx="3517392" cy="977646"/>
          </a:xfrm>
        </p:grpSpPr>
        <p:sp>
          <p:nvSpPr>
            <p:cNvPr id="68" name="TextBox 68"/>
            <p:cNvSpPr txBox="1"/>
            <p:nvPr/>
          </p:nvSpPr>
          <p:spPr>
            <a:xfrm>
              <a:off x="5137404" y="5471160"/>
              <a:ext cx="3517392" cy="9776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低平舒展的水平线条横跨繁忙的威尔希尔大道上方，</a:t>
              </a:r>
              <a:br/>
              <a:r>
                <a:rPr lang="zh-CN" sz="12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取代原有四座分散建筑，化作悬浮于城市之上的</a:t>
              </a:r>
              <a:br/>
              <a:r>
                <a:rPr lang="zh-CN" sz="12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“艺术方舟”。摒弃艺术品的等级划分，让古典</a:t>
              </a:r>
              <a:br/>
              <a:r>
                <a:rPr lang="zh-CN" sz="120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与当代艺术平等共生、自由对话。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334500" y="4114800"/>
            <a:ext cx="2286000" cy="1524000"/>
            <a:chOff x="9334500" y="4114800"/>
            <a:chExt cx="2286000" cy="1524000"/>
          </a:xfrm>
        </p:grpSpPr>
        <p:pic>
          <p:nvPicPr>
            <p:cNvPr id="70" name="Image 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34500" y="4114800"/>
              <a:ext cx="2286000" cy="1524000"/>
            </a:xfrm>
            <a:prstGeom prst="rect">
              <a:avLst/>
            </a:prstGeom>
          </p:spPr>
        </p:pic>
      </p:grpSp>
      <p:grpSp>
        <p:nvGrpSpPr>
          <p:cNvPr id="75" name="Group 75"/>
          <p:cNvGrpSpPr/>
          <p:nvPr/>
        </p:nvGrpSpPr>
        <p:grpSpPr>
          <a:xfrm>
            <a:off x="9334500" y="5810250"/>
            <a:ext cx="2098548" cy="688657"/>
            <a:chOff x="9334500" y="5810250"/>
            <a:chExt cx="2098548" cy="688657"/>
          </a:xfrm>
        </p:grpSpPr>
        <p:sp>
          <p:nvSpPr>
            <p:cNvPr id="72" name="Rectangle 72"/>
            <p:cNvSpPr/>
            <p:nvPr/>
          </p:nvSpPr>
          <p:spPr>
            <a:xfrm>
              <a:off x="9334500" y="5810250"/>
              <a:ext cx="38100" cy="6667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9499092" y="5874068"/>
              <a:ext cx="19339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建筑是场所的诗意容器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9501188" y="6151245"/>
              <a:ext cx="13811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一个让艺术品与洛杉矶天空</a:t>
              </a:r>
              <a:br/>
              <a:r>
                <a:rPr lang="zh-CN" sz="90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对话的纯净居所</a:t>
              </a:r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09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8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C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715000" y="0"/>
            <a:ext cx="6477000" cy="6858000"/>
            <a:chOff x="5715000" y="0"/>
            <a:chExt cx="6477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5592" r="0" b="5592"/>
            <a:stretch>
              <a:fillRect/>
            </a:stretch>
          </p:blipFill>
          <p:spPr>
            <a:xfrm>
              <a:off x="5715000" y="0"/>
              <a:ext cx="6477000" cy="3238500"/>
            </a:xfrm>
            <a:custGeom>
              <a:avLst/>
              <a:gdLst/>
              <a:ahLst/>
              <a:cxnLst/>
              <a:rect l="l" t="t" r="r" b="b"/>
              <a:pathLst>
                <a:path w="6477000" h="3238500">
                  <a:moveTo>
                    <a:pt x="0" y="0"/>
                  </a:moveTo>
                  <a:lnTo>
                    <a:pt x="6477000" y="0"/>
                  </a:lnTo>
                  <a:lnTo>
                    <a:pt x="6477000" y="2819400"/>
                  </a:lnTo>
                  <a:lnTo>
                    <a:pt x="0" y="3200400"/>
                  </a:lnTo>
                  <a:close/>
                </a:path>
              </a:pathLst>
            </a:custGeom>
          </p:spPr>
        </p:pic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3"/>
            <a:srcRect l="1250" t="0" r="1250" b="0"/>
            <a:stretch>
              <a:fillRect/>
            </a:stretch>
          </p:blipFill>
          <p:spPr>
            <a:xfrm>
              <a:off x="5715000" y="3048000"/>
              <a:ext cx="3714750" cy="3810000"/>
            </a:xfrm>
            <a:custGeom>
              <a:avLst/>
              <a:gdLst/>
              <a:ahLst/>
              <a:cxnLst/>
              <a:rect l="l" t="t" r="r" b="b"/>
              <a:pathLst>
                <a:path w="3714750" h="3810000">
                  <a:moveTo>
                    <a:pt x="0" y="247650"/>
                  </a:moveTo>
                  <a:lnTo>
                    <a:pt x="3714750" y="28575"/>
                  </a:lnTo>
                  <a:lnTo>
                    <a:pt x="3429000" y="3810000"/>
                  </a:lnTo>
                  <a:lnTo>
                    <a:pt x="0" y="3810000"/>
                  </a:lnTo>
                  <a:close/>
                </a:path>
              </a:pathLst>
            </a:custGeom>
          </p:spPr>
        </p:pic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4"/>
            <a:srcRect l="29258" t="0" r="29258" b="0"/>
            <a:stretch>
              <a:fillRect/>
            </a:stretch>
          </p:blipFill>
          <p:spPr>
            <a:xfrm>
              <a:off x="9239250" y="2857500"/>
              <a:ext cx="2952750" cy="4000500"/>
            </a:xfrm>
            <a:custGeom>
              <a:avLst/>
              <a:gdLst/>
              <a:ahLst/>
              <a:cxnLst/>
              <a:rect l="l" t="t" r="r" b="b"/>
              <a:pathLst>
                <a:path w="2952750" h="4000500">
                  <a:moveTo>
                    <a:pt x="304800" y="209550"/>
                  </a:moveTo>
                  <a:lnTo>
                    <a:pt x="2952750" y="57150"/>
                  </a:lnTo>
                  <a:lnTo>
                    <a:pt x="2952750" y="4000500"/>
                  </a:lnTo>
                  <a:lnTo>
                    <a:pt x="19050" y="4000500"/>
                  </a:lnTo>
                  <a:close/>
                </a:path>
              </a:pathLst>
            </a:custGeom>
          </p:spPr>
        </p:pic>
      </p:grpSp>
      <p:grpSp>
        <p:nvGrpSpPr>
          <p:cNvPr id="35" name="Group 35"/>
          <p:cNvGrpSpPr/>
          <p:nvPr/>
        </p:nvGrpSpPr>
        <p:grpSpPr>
          <a:xfrm>
            <a:off x="552450" y="500062"/>
            <a:ext cx="4400550" cy="1938338"/>
            <a:chOff x="552450" y="500062"/>
            <a:chExt cx="4400550" cy="1938338"/>
          </a:xfrm>
        </p:grpSpPr>
        <p:grpSp>
          <p:nvGrpSpPr>
            <p:cNvPr id="9" name="Group 9"/>
            <p:cNvGrpSpPr/>
            <p:nvPr/>
          </p:nvGrpSpPr>
          <p:grpSpPr>
            <a:xfrm>
              <a:off x="598503" y="500062"/>
              <a:ext cx="136478" cy="142002"/>
              <a:chOff x="598503" y="500062"/>
              <a:chExt cx="136478" cy="1420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61912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66675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59850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E8A47C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32866" y="515302"/>
              <a:ext cx="392710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CFC6B8"/>
                  </a:solidFill>
                  <a:latin typeface="Microsoft YaHei"/>
                  <a:ea typeface="Microsoft YaHei"/>
                  <a:cs typeface="Microsoft YaHei"/>
                </a:rPr>
                <a:t>弗兰克·盖里 · 1989年普利兹克奖得主 · 2025年12月逝世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2450" y="704850"/>
              <a:ext cx="151668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F4F0E9">
                      <a:alphaMod val="10000"/>
                    </a:srgbClr>
                  </a:solidFill>
                  <a:latin typeface="Georgia"/>
                  <a:ea typeface="Georgia"/>
                  <a:cs typeface="Georgia"/>
                </a:rPr>
                <a:t>07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7784" y="113728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阿布扎比古根海姆博物馆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62356" y="1672590"/>
              <a:ext cx="28602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8A47C"/>
                  </a:solidFill>
                  <a:latin typeface="KaiTi"/>
                  <a:ea typeface="KaiTi"/>
                  <a:cs typeface="KaiTi"/>
                </a:rPr>
                <a:t>沙漠中的“解构主义绝唱”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571500" y="2152650"/>
              <a:ext cx="4381500" cy="285750"/>
              <a:chOff x="571500" y="2152650"/>
              <a:chExt cx="4381500" cy="285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71500" y="2152650"/>
                <a:ext cx="1047750" cy="285750"/>
              </a:xfrm>
              <a:prstGeom prst="roundRect">
                <a:avLst>
                  <a:gd name="adj" fmla="val 50000"/>
                </a:avLst>
              </a:prstGeom>
              <a:solidFill>
                <a:srgbClr val="F4F0E9">
                  <a:alpha val="10000"/>
                </a:srgbClr>
              </a:solidFill>
              <a:ln>
                <a:noFill/>
              </a:ln>
            </p:spPr>
          </p:sp>
          <p:grpSp>
            <p:nvGrpSpPr>
              <p:cNvPr id="17" name="Group 17"/>
              <p:cNvGrpSpPr/>
              <p:nvPr/>
            </p:nvGrpSpPr>
            <p:grpSpPr>
              <a:xfrm>
                <a:off x="706240" y="2233417"/>
                <a:ext cx="111520" cy="123576"/>
                <a:chOff x="706240" y="2233417"/>
                <a:chExt cx="111520" cy="123576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742950" y="22701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706240" y="22334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890016" y="2229802"/>
                <a:ext cx="57607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阿布扎比</a:t>
                </a:r>
              </a:p>
            </p:txBody>
          </p:sp>
          <p:sp>
            <p:nvSpPr>
              <p:cNvPr id="19" name="Rectangle 19"/>
              <p:cNvSpPr/>
              <p:nvPr/>
            </p:nvSpPr>
            <p:spPr>
              <a:xfrm>
                <a:off x="1733550" y="2152650"/>
                <a:ext cx="1524000" cy="285750"/>
              </a:xfrm>
              <a:prstGeom prst="roundRect">
                <a:avLst>
                  <a:gd name="adj" fmla="val 50000"/>
                </a:avLst>
              </a:prstGeom>
              <a:solidFill>
                <a:srgbClr val="F4F0E9">
                  <a:alpha val="10000"/>
                </a:srgbClr>
              </a:solidFill>
              <a:ln>
                <a:noFill/>
              </a:ln>
            </p:spPr>
          </p:sp>
          <p:grpSp>
            <p:nvGrpSpPr>
              <p:cNvPr id="25" name="Group 25"/>
              <p:cNvGrpSpPr/>
              <p:nvPr/>
            </p:nvGrpSpPr>
            <p:grpSpPr>
              <a:xfrm>
                <a:off x="1873250" y="2238375"/>
                <a:ext cx="101600" cy="114300"/>
                <a:chOff x="1873250" y="2238375"/>
                <a:chExt cx="101600" cy="114300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1873250" y="22510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194945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189865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1873250" y="22891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1898650" y="23145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</p:grpSp>
          <p:sp>
            <p:nvSpPr>
              <p:cNvPr id="26" name="TextBox 26"/>
              <p:cNvSpPr txBox="1"/>
              <p:nvPr/>
            </p:nvSpPr>
            <p:spPr>
              <a:xfrm>
                <a:off x="2052066" y="2229802"/>
                <a:ext cx="111320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预计 2026 年开幕</a:t>
                </a: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3371850" y="2152650"/>
                <a:ext cx="1581150" cy="285750"/>
              </a:xfrm>
              <a:prstGeom prst="roundRect">
                <a:avLst>
                  <a:gd name="adj" fmla="val 50000"/>
                </a:avLst>
              </a:prstGeom>
              <a:solidFill>
                <a:srgbClr val="F4F0E9">
                  <a:alpha val="10000"/>
                </a:srgbClr>
              </a:solidFill>
              <a:ln>
                <a:noFill/>
              </a:ln>
            </p:spPr>
          </p:sp>
          <p:grpSp>
            <p:nvGrpSpPr>
              <p:cNvPr id="32" name="Group 32"/>
              <p:cNvGrpSpPr/>
              <p:nvPr/>
            </p:nvGrpSpPr>
            <p:grpSpPr>
              <a:xfrm>
                <a:off x="3524250" y="2238375"/>
                <a:ext cx="76200" cy="114300"/>
                <a:chOff x="3524250" y="2238375"/>
                <a:chExt cx="76200" cy="114300"/>
              </a:xfrm>
            </p:grpSpPr>
            <p:sp>
              <p:nvSpPr>
                <p:cNvPr id="28" name="Freeform 28"/>
                <p:cNvSpPr/>
                <p:nvPr/>
              </p:nvSpPr>
              <p:spPr>
                <a:xfrm>
                  <a:off x="3527425" y="2263775"/>
                  <a:ext cx="698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9525">
                      <a:moveTo>
                        <a:pt x="0" y="0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3527425" y="2327275"/>
                  <a:ext cx="698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9525">
                      <a:moveTo>
                        <a:pt x="0" y="0"/>
                      </a:moveTo>
                      <a:lnTo>
                        <a:pt x="69850" y="0"/>
                      </a:ln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3524250" y="2295525"/>
                  <a:ext cx="76200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7150">
                      <a:moveTo>
                        <a:pt x="0" y="50800"/>
                      </a:moveTo>
                      <a:lnTo>
                        <a:pt x="0" y="38100"/>
                      </a:lnTo>
                      <a:cubicBezTo>
                        <a:pt x="0" y="17058"/>
                        <a:pt x="17058" y="0"/>
                        <a:pt x="38100" y="0"/>
                      </a:cubicBezTo>
                      <a:cubicBezTo>
                        <a:pt x="59142" y="0"/>
                        <a:pt x="76200" y="17058"/>
                        <a:pt x="76200" y="38100"/>
                      </a:cubicBezTo>
                      <a:lnTo>
                        <a:pt x="76200" y="50800"/>
                      </a:lnTo>
                      <a:cubicBezTo>
                        <a:pt x="76200" y="54307"/>
                        <a:pt x="73357" y="57150"/>
                        <a:pt x="69850" y="57150"/>
                      </a:cubicBezTo>
                      <a:lnTo>
                        <a:pt x="6350" y="57150"/>
                      </a:lnTo>
                      <a:cubicBezTo>
                        <a:pt x="2843" y="57150"/>
                        <a:pt x="0" y="54307"/>
                        <a:pt x="0" y="50800"/>
                      </a:cubicBez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3524250" y="2238375"/>
                  <a:ext cx="76200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57150">
                      <a:moveTo>
                        <a:pt x="0" y="6350"/>
                      </a:moveTo>
                      <a:lnTo>
                        <a:pt x="0" y="19050"/>
                      </a:lnTo>
                      <a:cubicBezTo>
                        <a:pt x="0" y="40092"/>
                        <a:pt x="17058" y="57150"/>
                        <a:pt x="38100" y="57150"/>
                      </a:cubicBezTo>
                      <a:cubicBezTo>
                        <a:pt x="59142" y="57150"/>
                        <a:pt x="76200" y="40092"/>
                        <a:pt x="76200" y="19050"/>
                      </a:cubicBezTo>
                      <a:lnTo>
                        <a:pt x="76200" y="6350"/>
                      </a:lnTo>
                      <a:cubicBezTo>
                        <a:pt x="76200" y="2843"/>
                        <a:pt x="73357" y="0"/>
                        <a:pt x="69850" y="0"/>
                      </a:cubicBezTo>
                      <a:lnTo>
                        <a:pt x="6350" y="0"/>
                      </a:lnTo>
                      <a:cubicBezTo>
                        <a:pt x="2843" y="0"/>
                        <a:pt x="0" y="2843"/>
                        <a:pt x="0" y="6350"/>
                      </a:cubicBezTo>
                    </a:path>
                  </a:pathLst>
                </a:custGeom>
                <a:noFill/>
                <a:ln w="12700">
                  <a:solidFill>
                    <a:srgbClr val="E8A47C"/>
                  </a:solidFill>
                </a:ln>
              </p:spPr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3690366" y="2229802"/>
                <a:ext cx="109907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倾注近 20 年心血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564642" y="2768918"/>
            <a:ext cx="3957066" cy="1330833"/>
            <a:chOff x="564642" y="2768918"/>
            <a:chExt cx="3957066" cy="1330833"/>
          </a:xfrm>
        </p:grpSpPr>
        <p:sp>
          <p:nvSpPr>
            <p:cNvPr id="36" name="TextBox 36"/>
            <p:cNvSpPr txBox="1"/>
            <p:nvPr/>
          </p:nvSpPr>
          <p:spPr>
            <a:xfrm>
              <a:off x="564642" y="2768918"/>
              <a:ext cx="3957066" cy="1330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E6DFD3"/>
                  </a:solidFill>
                  <a:latin typeface="Microsoft YaHei"/>
                  <a:ea typeface="Microsoft YaHei"/>
                  <a:cs typeface="Microsoft YaHei"/>
                </a:rPr>
                <a:t>运用标志性的大体块碰撞与解构语言：不规则曲面、</a:t>
              </a:r>
              <a:br/>
              <a:r>
                <a:rPr lang="zh-CN" sz="1350" dirty="0">
                  <a:solidFill>
                    <a:srgbClr val="E6DFD3"/>
                  </a:solidFill>
                  <a:latin typeface="Microsoft YaHei"/>
                  <a:ea typeface="Microsoft YaHei"/>
                  <a:cs typeface="Microsoft YaHei"/>
                </a:rPr>
                <a:t>灵动褶皱和极具冲击力的几何形态，打破传统博物馆</a:t>
              </a:r>
              <a:br/>
              <a:r>
                <a:rPr lang="zh-CN" sz="1350" dirty="0">
                  <a:solidFill>
                    <a:srgbClr val="E6DFD3"/>
                  </a:solidFill>
                  <a:latin typeface="Microsoft YaHei"/>
                  <a:ea typeface="Microsoft YaHei"/>
                  <a:cs typeface="Microsoft YaHei"/>
                </a:rPr>
                <a:t>的规整肃穆；针对沙漠极端气候量身打造先进的遮阳</a:t>
              </a:r>
              <a:br/>
              <a:r>
                <a:rPr lang="zh-CN" sz="1350" dirty="0">
                  <a:solidFill>
                    <a:srgbClr val="E6DFD3"/>
                  </a:solidFill>
                  <a:latin typeface="Microsoft YaHei"/>
                  <a:ea typeface="Microsoft YaHei"/>
                  <a:cs typeface="Microsoft YaHei"/>
                </a:rPr>
                <a:t>与隔热系统。金属外立面随日光流转变换肌理，建筑</a:t>
              </a:r>
              <a:br/>
              <a:r>
                <a:rPr lang="zh-CN" sz="1350" dirty="0">
                  <a:solidFill>
                    <a:srgbClr val="E6DFD3"/>
                  </a:solidFill>
                  <a:latin typeface="Microsoft YaHei"/>
                  <a:ea typeface="Microsoft YaHei"/>
                  <a:cs typeface="Microsoft YaHei"/>
                </a:rPr>
                <a:t>形态随视角改变而不断变化。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71500" y="4248150"/>
            <a:ext cx="4572000" cy="1143381"/>
            <a:chOff x="571500" y="4248150"/>
            <a:chExt cx="4572000" cy="1143381"/>
          </a:xfrm>
        </p:grpSpPr>
        <p:sp>
          <p:nvSpPr>
            <p:cNvPr id="38" name="Line 38"/>
            <p:cNvSpPr/>
            <p:nvPr/>
          </p:nvSpPr>
          <p:spPr>
            <a:xfrm>
              <a:off x="571500" y="42481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rgbClr val="F4F0E9">
                  <a:alpha val="20000"/>
                </a:srgbClr>
              </a:solidFill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597694" y="4426744"/>
              <a:ext cx="3074232" cy="240887"/>
              <a:chOff x="597694" y="4426744"/>
              <a:chExt cx="3074232" cy="240887"/>
            </a:xfrm>
          </p:grpSpPr>
          <p:grpSp>
            <p:nvGrpSpPr>
              <p:cNvPr id="41" name="Group 41"/>
              <p:cNvGrpSpPr/>
              <p:nvPr/>
            </p:nvGrpSpPr>
            <p:grpSpPr>
              <a:xfrm>
                <a:off x="597694" y="4426744"/>
                <a:ext cx="157163" cy="157163"/>
                <a:chOff x="597694" y="4426744"/>
                <a:chExt cx="157163" cy="157163"/>
              </a:xfrm>
            </p:grpSpPr>
            <p:sp>
              <p:nvSpPr>
                <p:cNvPr id="39" name="Freeform 39"/>
                <p:cNvSpPr/>
                <p:nvPr/>
              </p:nvSpPr>
              <p:spPr>
                <a:xfrm>
                  <a:off x="641350" y="4470400"/>
                  <a:ext cx="69850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69850">
                      <a:moveTo>
                        <a:pt x="0" y="34925"/>
                      </a:moveTo>
                      <a:cubicBezTo>
                        <a:pt x="0" y="54214"/>
                        <a:pt x="15636" y="69850"/>
                        <a:pt x="34925" y="69850"/>
                      </a:cubicBezTo>
                      <a:cubicBezTo>
                        <a:pt x="54214" y="69850"/>
                        <a:pt x="69850" y="54214"/>
                        <a:pt x="69850" y="34925"/>
                      </a:cubicBezTo>
                      <a:cubicBezTo>
                        <a:pt x="69850" y="15636"/>
                        <a:pt x="54214" y="0"/>
                        <a:pt x="34925" y="0"/>
                      </a:cubicBezTo>
                      <a:cubicBezTo>
                        <a:pt x="15636" y="0"/>
                        <a:pt x="0" y="15636"/>
                        <a:pt x="0" y="34925"/>
                      </a:cubicBezTo>
                    </a:path>
                  </a:pathLst>
                </a:custGeom>
                <a:noFill/>
                <a:ln w="17463">
                  <a:solidFill>
                    <a:srgbClr val="E8A47C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597694" y="4426744"/>
                  <a:ext cx="157163" cy="157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3" h="157163">
                      <a:moveTo>
                        <a:pt x="0" y="78581"/>
                      </a:moveTo>
                      <a:lnTo>
                        <a:pt x="8731" y="78581"/>
                      </a:lnTo>
                      <a:moveTo>
                        <a:pt x="78581" y="0"/>
                      </a:moveTo>
                      <a:lnTo>
                        <a:pt x="78581" y="8731"/>
                      </a:lnTo>
                      <a:moveTo>
                        <a:pt x="148431" y="78581"/>
                      </a:moveTo>
                      <a:lnTo>
                        <a:pt x="157163" y="78581"/>
                      </a:lnTo>
                      <a:moveTo>
                        <a:pt x="78581" y="148431"/>
                      </a:moveTo>
                      <a:lnTo>
                        <a:pt x="78581" y="157163"/>
                      </a:lnTo>
                      <a:moveTo>
                        <a:pt x="22701" y="22701"/>
                      </a:moveTo>
                      <a:lnTo>
                        <a:pt x="28813" y="28813"/>
                      </a:lnTo>
                      <a:moveTo>
                        <a:pt x="134461" y="22701"/>
                      </a:moveTo>
                      <a:lnTo>
                        <a:pt x="128349" y="28813"/>
                      </a:lnTo>
                      <a:moveTo>
                        <a:pt x="128349" y="128349"/>
                      </a:moveTo>
                      <a:lnTo>
                        <a:pt x="134461" y="134461"/>
                      </a:lnTo>
                      <a:moveTo>
                        <a:pt x="28813" y="128349"/>
                      </a:moveTo>
                      <a:lnTo>
                        <a:pt x="22701" y="134461"/>
                      </a:lnTo>
                    </a:path>
                  </a:pathLst>
                </a:custGeom>
                <a:noFill/>
                <a:ln w="17463">
                  <a:solidFill>
                    <a:srgbClr val="E8A47C"/>
                  </a:solidFill>
                </a:ln>
              </p:spPr>
            </p:sp>
          </p:grpSp>
          <p:sp>
            <p:nvSpPr>
              <p:cNvPr id="42" name="TextBox 42"/>
              <p:cNvSpPr txBox="1"/>
              <p:nvPr/>
            </p:nvSpPr>
            <p:spPr>
              <a:xfrm>
                <a:off x="889254" y="4432935"/>
                <a:ext cx="278267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沙漠极端气候 · 先进的遮阳与隔热系统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606425" y="4794885"/>
              <a:ext cx="2903957" cy="234696"/>
              <a:chOff x="606425" y="4794885"/>
              <a:chExt cx="2903957" cy="234696"/>
            </a:xfrm>
          </p:grpSpPr>
          <p:grpSp>
            <p:nvGrpSpPr>
              <p:cNvPr id="46" name="Group 46"/>
              <p:cNvGrpSpPr/>
              <p:nvPr/>
            </p:nvGrpSpPr>
            <p:grpSpPr>
              <a:xfrm>
                <a:off x="606425" y="4797425"/>
                <a:ext cx="139700" cy="139700"/>
                <a:chOff x="606425" y="4797425"/>
                <a:chExt cx="139700" cy="139700"/>
              </a:xfrm>
            </p:grpSpPr>
            <p:sp>
              <p:nvSpPr>
                <p:cNvPr id="44" name="Freeform 44"/>
                <p:cNvSpPr/>
                <p:nvPr/>
              </p:nvSpPr>
              <p:spPr>
                <a:xfrm>
                  <a:off x="641350" y="4797425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0" y="17463"/>
                      </a:moveTo>
                      <a:cubicBezTo>
                        <a:pt x="0" y="7818"/>
                        <a:pt x="7818" y="0"/>
                        <a:pt x="17463" y="0"/>
                      </a:cubicBezTo>
                      <a:lnTo>
                        <a:pt x="87313" y="0"/>
                      </a:lnTo>
                      <a:cubicBezTo>
                        <a:pt x="96957" y="0"/>
                        <a:pt x="104775" y="7818"/>
                        <a:pt x="104775" y="17463"/>
                      </a:cubicBezTo>
                      <a:lnTo>
                        <a:pt x="104775" y="87313"/>
                      </a:lnTo>
                      <a:cubicBezTo>
                        <a:pt x="104775" y="96957"/>
                        <a:pt x="96957" y="104775"/>
                        <a:pt x="87313" y="104775"/>
                      </a:cubicBezTo>
                      <a:lnTo>
                        <a:pt x="17463" y="104775"/>
                      </a:lnTo>
                      <a:cubicBezTo>
                        <a:pt x="7818" y="104775"/>
                        <a:pt x="0" y="96957"/>
                        <a:pt x="0" y="87313"/>
                      </a:cubicBez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E8A47C"/>
                  </a:solidFill>
                </a:ln>
              </p:spPr>
            </p:sp>
            <p:sp>
              <p:nvSpPr>
                <p:cNvPr id="45" name="Freeform 45"/>
                <p:cNvSpPr/>
                <p:nvPr/>
              </p:nvSpPr>
              <p:spPr>
                <a:xfrm>
                  <a:off x="606425" y="4832350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0" y="17463"/>
                      </a:moveTo>
                      <a:cubicBezTo>
                        <a:pt x="0" y="7818"/>
                        <a:pt x="7818" y="0"/>
                        <a:pt x="17463" y="0"/>
                      </a:cubicBezTo>
                      <a:lnTo>
                        <a:pt x="87313" y="0"/>
                      </a:lnTo>
                      <a:cubicBezTo>
                        <a:pt x="96957" y="0"/>
                        <a:pt x="104775" y="7818"/>
                        <a:pt x="104775" y="17463"/>
                      </a:cubicBezTo>
                      <a:lnTo>
                        <a:pt x="104775" y="87313"/>
                      </a:lnTo>
                      <a:cubicBezTo>
                        <a:pt x="104775" y="96957"/>
                        <a:pt x="96957" y="104775"/>
                        <a:pt x="87313" y="104775"/>
                      </a:cubicBezTo>
                      <a:lnTo>
                        <a:pt x="17463" y="104775"/>
                      </a:lnTo>
                      <a:cubicBezTo>
                        <a:pt x="7818" y="104775"/>
                        <a:pt x="0" y="96957"/>
                        <a:pt x="0" y="87313"/>
                      </a:cubicBezTo>
                      <a:lnTo>
                        <a:pt x="0" y="17463"/>
                      </a:lnTo>
                    </a:path>
                  </a:pathLst>
                </a:custGeom>
                <a:noFill/>
                <a:ln w="17463">
                  <a:solidFill>
                    <a:srgbClr val="E8A47C"/>
                  </a:solidFill>
                </a:ln>
              </p:spPr>
            </p:sp>
          </p:grpSp>
          <p:sp>
            <p:nvSpPr>
              <p:cNvPr id="47" name="TextBox 47"/>
              <p:cNvSpPr txBox="1"/>
              <p:nvPr/>
            </p:nvSpPr>
            <p:spPr>
              <a:xfrm>
                <a:off x="889254" y="4794885"/>
                <a:ext cx="262112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大体块碰撞 · 不规则曲面与灵动褶皱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97686" y="5156835"/>
              <a:ext cx="4019272" cy="234696"/>
              <a:chOff x="597686" y="5156835"/>
              <a:chExt cx="4019272" cy="234696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597686" y="5191552"/>
                <a:ext cx="157177" cy="75345"/>
              </a:xfrm>
              <a:custGeom>
                <a:avLst/>
                <a:gdLst/>
                <a:ahLst/>
                <a:cxnLst/>
                <a:rect l="l" t="t" r="r" b="b"/>
                <a:pathLst>
                  <a:path w="157177" h="75345">
                    <a:moveTo>
                      <a:pt x="59624" y="12981"/>
                    </a:moveTo>
                    <a:cubicBezTo>
                      <a:pt x="49637" y="2990"/>
                      <a:pt x="34614" y="0"/>
                      <a:pt x="21562" y="5405"/>
                    </a:cubicBezTo>
                    <a:cubicBezTo>
                      <a:pt x="8510" y="10810"/>
                      <a:pt x="0" y="23546"/>
                      <a:pt x="0" y="37673"/>
                    </a:cubicBezTo>
                    <a:cubicBezTo>
                      <a:pt x="0" y="51799"/>
                      <a:pt x="8510" y="64535"/>
                      <a:pt x="21562" y="69940"/>
                    </a:cubicBezTo>
                    <a:cubicBezTo>
                      <a:pt x="34614" y="75345"/>
                      <a:pt x="49637" y="72355"/>
                      <a:pt x="59624" y="62365"/>
                    </a:cubicBezTo>
                    <a:cubicBezTo>
                      <a:pt x="67374" y="55337"/>
                      <a:pt x="73798" y="46973"/>
                      <a:pt x="78589" y="37673"/>
                    </a:cubicBezTo>
                    <a:cubicBezTo>
                      <a:pt x="83380" y="28372"/>
                      <a:pt x="89803" y="20009"/>
                      <a:pt x="97553" y="12981"/>
                    </a:cubicBezTo>
                    <a:cubicBezTo>
                      <a:pt x="107541" y="2990"/>
                      <a:pt x="122563" y="0"/>
                      <a:pt x="135615" y="5405"/>
                    </a:cubicBezTo>
                    <a:cubicBezTo>
                      <a:pt x="148667" y="10810"/>
                      <a:pt x="157177" y="23546"/>
                      <a:pt x="157177" y="37673"/>
                    </a:cubicBezTo>
                    <a:cubicBezTo>
                      <a:pt x="157177" y="51799"/>
                      <a:pt x="148667" y="64535"/>
                      <a:pt x="135615" y="69940"/>
                    </a:cubicBezTo>
                    <a:cubicBezTo>
                      <a:pt x="122563" y="75345"/>
                      <a:pt x="107541" y="72355"/>
                      <a:pt x="97553" y="62365"/>
                    </a:cubicBezTo>
                    <a:cubicBezTo>
                      <a:pt x="89803" y="55337"/>
                      <a:pt x="83380" y="46973"/>
                      <a:pt x="78589" y="37673"/>
                    </a:cubicBezTo>
                    <a:cubicBezTo>
                      <a:pt x="73798" y="28372"/>
                      <a:pt x="67374" y="20009"/>
                      <a:pt x="59624" y="12981"/>
                    </a:cubicBezTo>
                  </a:path>
                </a:pathLst>
              </a:custGeom>
              <a:noFill/>
              <a:ln w="17463">
                <a:solidFill>
                  <a:srgbClr val="E8A47C"/>
                </a:solidFill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889254" y="5156835"/>
                <a:ext cx="372770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F4F0E9"/>
                    </a:solidFill>
                    <a:latin typeface="Microsoft YaHei"/>
                    <a:ea typeface="Microsoft YaHei"/>
                    <a:cs typeface="Microsoft YaHei"/>
                  </a:rPr>
                  <a:t>为当代艺术在古老中东寻得一处震撼心灵的安身之所</a:t>
                </a:r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>
            <a:off x="571500" y="5600700"/>
            <a:ext cx="3512693" cy="879157"/>
            <a:chOff x="571500" y="5600700"/>
            <a:chExt cx="3512693" cy="879157"/>
          </a:xfrm>
        </p:grpSpPr>
        <p:sp>
          <p:nvSpPr>
            <p:cNvPr id="53" name="Rectangle 53"/>
            <p:cNvSpPr/>
            <p:nvPr/>
          </p:nvSpPr>
          <p:spPr>
            <a:xfrm>
              <a:off x="571500" y="5600700"/>
              <a:ext cx="38100" cy="685800"/>
            </a:xfrm>
            <a:prstGeom prst="rect">
              <a:avLst/>
            </a:prstGeom>
            <a:solidFill>
              <a:srgbClr val="E8A47C"/>
            </a:solidFill>
            <a:ln>
              <a:noFill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71906" y="5673090"/>
              <a:ext cx="30906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4F0E9"/>
                  </a:solidFill>
                  <a:latin typeface="KaiTi"/>
                  <a:ea typeface="KaiTi"/>
                  <a:cs typeface="KaiTi"/>
                </a:rPr>
                <a:t>建筑无边界，创意无极限。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76097" y="6028849"/>
              <a:ext cx="330809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C6B8"/>
                  </a:solidFill>
                  <a:latin typeface="Microsoft YaHei"/>
                  <a:ea typeface="Microsoft YaHei"/>
                  <a:cs typeface="Microsoft YaHei"/>
                </a:rPr>
                <a:t>解构主义大师的收官之作，为建筑史留下浓墨重彩的一笔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76288" y="6303645"/>
              <a:ext cx="250878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FC6B8">
                      <a:alphaMod val="8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右：博物馆效果图（图源：Gehry Partners）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F4F0E9">
                    <a:alphaMod val="70000"/>
                  </a:srgbClr>
                </a:solidFill>
                <a:latin typeface="Georgia"/>
                <a:ea typeface="Georgia"/>
                <a:cs typeface="Georgia"/>
              </a:rPr>
              <a:t>10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2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2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2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3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6096000" cy="4191000"/>
            <a:chOff x="0" y="0"/>
            <a:chExt cx="6096000" cy="4191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1456" t="0" r="1456" b="0"/>
            <a:stretch>
              <a:fillRect/>
            </a:stretch>
          </p:blipFill>
          <p:spPr>
            <a:xfrm>
              <a:off x="0" y="0"/>
              <a:ext cx="6096000" cy="4191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3810000"/>
              <a:ext cx="6096000" cy="381000"/>
            </a:xfrm>
            <a:prstGeom prst="rect">
              <a:avLst/>
            </a:prstGeom>
            <a:solidFill>
              <a:srgbClr val="14120F">
                <a:alpha val="50000"/>
              </a:srgbClr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147447" y="3942874"/>
              <a:ext cx="402059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4F0E9"/>
                  </a:solidFill>
                  <a:latin typeface="Microsoft YaHei"/>
                  <a:ea typeface="Microsoft YaHei"/>
                  <a:cs typeface="Microsoft YaHei"/>
                </a:rPr>
                <a:t>塞内加尔歌德学院，达喀尔（图源：Archdaily，摄影：Iwan Baan）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95300" y="4400550"/>
            <a:ext cx="2247900" cy="2247900"/>
            <a:chOff x="495300" y="4400550"/>
            <a:chExt cx="2247900" cy="2247900"/>
          </a:xfrm>
        </p:grpSpPr>
        <p:sp>
          <p:nvSpPr>
            <p:cNvPr id="6" name="Ellipse 6"/>
            <p:cNvSpPr/>
            <p:nvPr/>
          </p:nvSpPr>
          <p:spPr>
            <a:xfrm>
              <a:off x="495300" y="4400550"/>
              <a:ext cx="2247900" cy="2247900"/>
            </a:xfrm>
            <a:prstGeom prst="ellipse">
              <a:avLst/>
            </a:prstGeom>
            <a:noFill/>
            <a:ln w="14288">
              <a:solidFill>
                <a:srgbClr val="B4532A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3"/>
            <a:srcRect l="0" t="16632" r="0" b="16631"/>
            <a:stretch>
              <a:fillRect/>
            </a:stretch>
          </p:blipFill>
          <p:spPr>
            <a:xfrm>
              <a:off x="571500" y="4476750"/>
              <a:ext cx="2095500" cy="2095500"/>
            </a:xfrm>
            <a:prstGeom prst="ellipse">
              <a:avLst/>
            </a:prstGeom>
          </p:spPr>
        </p:pic>
      </p:grpSp>
      <p:grpSp>
        <p:nvGrpSpPr>
          <p:cNvPr id="37" name="Group 37"/>
          <p:cNvGrpSpPr/>
          <p:nvPr/>
        </p:nvGrpSpPr>
        <p:grpSpPr>
          <a:xfrm>
            <a:off x="2947035" y="4545806"/>
            <a:ext cx="3148965" cy="1991201"/>
            <a:chOff x="2947035" y="4545806"/>
            <a:chExt cx="3148965" cy="1991201"/>
          </a:xfrm>
        </p:grpSpPr>
        <p:sp>
          <p:nvSpPr>
            <p:cNvPr id="9" name="TextBox 9"/>
            <p:cNvSpPr txBox="1"/>
            <p:nvPr/>
          </p:nvSpPr>
          <p:spPr>
            <a:xfrm>
              <a:off x="2947035" y="4545806"/>
              <a:ext cx="166994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顺应自然，而非与之对抗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952750" y="4781550"/>
              <a:ext cx="3143250" cy="9525"/>
            </a:xfrm>
            <a:custGeom>
              <a:avLst/>
              <a:gdLst/>
              <a:ahLst/>
              <a:cxnLst/>
              <a:rect l="l" t="t" r="r" b="b"/>
              <a:pathLst>
                <a:path w="3143250" h="9525">
                  <a:moveTo>
                    <a:pt x="0" y="0"/>
                  </a:moveTo>
                  <a:lnTo>
                    <a:pt x="3143250" y="0"/>
                  </a:lnTo>
                </a:path>
              </a:pathLst>
            </a:custGeom>
            <a:noFill/>
            <a:ln w="9525">
              <a:solidFill>
                <a:srgbClr val="B4532A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2987553" y="4947285"/>
              <a:ext cx="2395215" cy="234696"/>
              <a:chOff x="2987553" y="4947285"/>
              <a:chExt cx="2395215" cy="234696"/>
            </a:xfrm>
          </p:grpSpPr>
          <p:grpSp>
            <p:nvGrpSpPr>
              <p:cNvPr id="13" name="Group 13"/>
              <p:cNvGrpSpPr/>
              <p:nvPr/>
            </p:nvGrpSpPr>
            <p:grpSpPr>
              <a:xfrm>
                <a:off x="2987553" y="4949825"/>
                <a:ext cx="139822" cy="148432"/>
                <a:chOff x="2987553" y="4949825"/>
                <a:chExt cx="139822" cy="148432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2996406" y="5010944"/>
                  <a:ext cx="61119" cy="873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119" h="87313">
                      <a:moveTo>
                        <a:pt x="0" y="87313"/>
                      </a:moveTo>
                      <a:cubicBezTo>
                        <a:pt x="4366" y="48022"/>
                        <a:pt x="21828" y="17463"/>
                        <a:pt x="61119" y="0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2987553" y="4949825"/>
                  <a:ext cx="139822" cy="1222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822" h="122238">
                      <a:moveTo>
                        <a:pt x="43779" y="122238"/>
                      </a:moveTo>
                      <a:cubicBezTo>
                        <a:pt x="98069" y="122238"/>
                        <a:pt x="135457" y="93529"/>
                        <a:pt x="139822" y="17463"/>
                      </a:cubicBezTo>
                      <a:lnTo>
                        <a:pt x="139822" y="0"/>
                      </a:lnTo>
                      <a:lnTo>
                        <a:pt x="104775" y="0"/>
                      </a:lnTo>
                      <a:cubicBezTo>
                        <a:pt x="26194" y="0"/>
                        <a:pt x="122" y="34925"/>
                        <a:pt x="0" y="78581"/>
                      </a:cubicBezTo>
                      <a:cubicBezTo>
                        <a:pt x="0" y="87313"/>
                        <a:pt x="0" y="104775"/>
                        <a:pt x="17463" y="122238"/>
                      </a:cubicBezTo>
                      <a:lnTo>
                        <a:pt x="43656" y="122238"/>
                      </a:lnTo>
                      <a:lnTo>
                        <a:pt x="43779" y="122238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14" name="TextBox 14"/>
              <p:cNvSpPr txBox="1"/>
              <p:nvPr/>
            </p:nvSpPr>
            <p:spPr>
              <a:xfrm>
                <a:off x="3270504" y="4947285"/>
                <a:ext cx="211226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本土压制的土砖构筑主体结构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978944" y="5282150"/>
              <a:ext cx="2726912" cy="242731"/>
              <a:chOff x="2978944" y="5282150"/>
              <a:chExt cx="2726912" cy="242731"/>
            </a:xfrm>
          </p:grpSpPr>
          <p:grpSp>
            <p:nvGrpSpPr>
              <p:cNvPr id="19" name="Group 19"/>
              <p:cNvGrpSpPr/>
              <p:nvPr/>
            </p:nvGrpSpPr>
            <p:grpSpPr>
              <a:xfrm>
                <a:off x="2978944" y="5282150"/>
                <a:ext cx="158711" cy="160851"/>
                <a:chOff x="2978944" y="5282150"/>
                <a:chExt cx="158711" cy="160851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2996406" y="5282150"/>
                  <a:ext cx="97592" cy="45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592" h="45716">
                      <a:moveTo>
                        <a:pt x="0" y="45500"/>
                      </a:moveTo>
                      <a:lnTo>
                        <a:pt x="74216" y="45500"/>
                      </a:lnTo>
                      <a:cubicBezTo>
                        <a:pt x="85476" y="45716"/>
                        <a:pt x="95052" y="37328"/>
                        <a:pt x="96322" y="26137"/>
                      </a:cubicBezTo>
                      <a:cubicBezTo>
                        <a:pt x="97592" y="14946"/>
                        <a:pt x="90139" y="4626"/>
                        <a:pt x="79116" y="2313"/>
                      </a:cubicBezTo>
                      <a:cubicBezTo>
                        <a:pt x="68093" y="0"/>
                        <a:pt x="57120" y="6453"/>
                        <a:pt x="53785" y="17211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2978944" y="5362360"/>
                  <a:ext cx="158711" cy="45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11" h="45716">
                      <a:moveTo>
                        <a:pt x="0" y="215"/>
                      </a:moveTo>
                      <a:lnTo>
                        <a:pt x="135334" y="215"/>
                      </a:lnTo>
                      <a:cubicBezTo>
                        <a:pt x="146595" y="0"/>
                        <a:pt x="156171" y="8388"/>
                        <a:pt x="157441" y="19579"/>
                      </a:cubicBezTo>
                      <a:cubicBezTo>
                        <a:pt x="158711" y="30770"/>
                        <a:pt x="151258" y="41089"/>
                        <a:pt x="140235" y="43402"/>
                      </a:cubicBezTo>
                      <a:cubicBezTo>
                        <a:pt x="129212" y="45716"/>
                        <a:pt x="118239" y="39262"/>
                        <a:pt x="114903" y="28505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2987675" y="5397285"/>
                  <a:ext cx="71398" cy="45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398" h="45716">
                      <a:moveTo>
                        <a:pt x="0" y="215"/>
                      </a:moveTo>
                      <a:lnTo>
                        <a:pt x="48022" y="215"/>
                      </a:lnTo>
                      <a:cubicBezTo>
                        <a:pt x="59283" y="0"/>
                        <a:pt x="68859" y="8388"/>
                        <a:pt x="70128" y="19579"/>
                      </a:cubicBezTo>
                      <a:cubicBezTo>
                        <a:pt x="71398" y="30770"/>
                        <a:pt x="63945" y="41089"/>
                        <a:pt x="52922" y="43402"/>
                      </a:cubicBezTo>
                      <a:cubicBezTo>
                        <a:pt x="41900" y="45716"/>
                        <a:pt x="30927" y="39262"/>
                        <a:pt x="27591" y="28505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3270504" y="5290185"/>
                <a:ext cx="243535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自然通风，摆脱对传统空调的依赖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004672" y="5624688"/>
              <a:ext cx="3024272" cy="243093"/>
              <a:chOff x="3004672" y="5624688"/>
              <a:chExt cx="3024272" cy="243093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3004672" y="5624688"/>
                <a:ext cx="105705" cy="159368"/>
                <a:chOff x="3004672" y="5624688"/>
                <a:chExt cx="105705" cy="159368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3040063" y="5696744"/>
                  <a:ext cx="17463" cy="17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63" h="17463">
                      <a:moveTo>
                        <a:pt x="17463" y="1746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3057525" y="5688013"/>
                  <a:ext cx="17463" cy="174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63" h="17463">
                      <a:moveTo>
                        <a:pt x="0" y="17463"/>
                      </a:moveTo>
                      <a:lnTo>
                        <a:pt x="17463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3057525" y="5670550"/>
                  <a:ext cx="9525" cy="1135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13506">
                      <a:moveTo>
                        <a:pt x="0" y="113506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3004672" y="5624688"/>
                  <a:ext cx="105705" cy="1157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705" h="115758">
                      <a:moveTo>
                        <a:pt x="33854" y="115712"/>
                      </a:moveTo>
                      <a:cubicBezTo>
                        <a:pt x="26121" y="115259"/>
                        <a:pt x="18985" y="111407"/>
                        <a:pt x="14364" y="105190"/>
                      </a:cubicBezTo>
                      <a:cubicBezTo>
                        <a:pt x="9742" y="98973"/>
                        <a:pt x="8110" y="91030"/>
                        <a:pt x="9904" y="83494"/>
                      </a:cubicBezTo>
                      <a:cubicBezTo>
                        <a:pt x="3484" y="78148"/>
                        <a:pt x="0" y="70060"/>
                        <a:pt x="524" y="61721"/>
                      </a:cubicBezTo>
                      <a:cubicBezTo>
                        <a:pt x="1049" y="53383"/>
                        <a:pt x="5519" y="45796"/>
                        <a:pt x="12559" y="41296"/>
                      </a:cubicBezTo>
                      <a:cubicBezTo>
                        <a:pt x="6272" y="30128"/>
                        <a:pt x="8990" y="16051"/>
                        <a:pt x="18981" y="8026"/>
                      </a:cubicBezTo>
                      <a:cubicBezTo>
                        <a:pt x="28973" y="0"/>
                        <a:pt x="43304" y="382"/>
                        <a:pt x="52853" y="8929"/>
                      </a:cubicBezTo>
                      <a:cubicBezTo>
                        <a:pt x="62405" y="396"/>
                        <a:pt x="76726" y="21"/>
                        <a:pt x="86710" y="8043"/>
                      </a:cubicBezTo>
                      <a:cubicBezTo>
                        <a:pt x="96695" y="16065"/>
                        <a:pt x="99414" y="30130"/>
                        <a:pt x="93139" y="41296"/>
                      </a:cubicBezTo>
                      <a:cubicBezTo>
                        <a:pt x="100180" y="45794"/>
                        <a:pt x="104652" y="53381"/>
                        <a:pt x="105178" y="61719"/>
                      </a:cubicBezTo>
                      <a:cubicBezTo>
                        <a:pt x="105705" y="70057"/>
                        <a:pt x="102222" y="78146"/>
                        <a:pt x="95803" y="83494"/>
                      </a:cubicBezTo>
                      <a:cubicBezTo>
                        <a:pt x="97659" y="91291"/>
                        <a:pt x="95844" y="99510"/>
                        <a:pt x="90875" y="105799"/>
                      </a:cubicBezTo>
                      <a:cubicBezTo>
                        <a:pt x="85907" y="112089"/>
                        <a:pt x="78331" y="115758"/>
                        <a:pt x="70316" y="115756"/>
                      </a:cubicBezTo>
                      <a:lnTo>
                        <a:pt x="35391" y="115756"/>
                      </a:lnTo>
                      <a:lnTo>
                        <a:pt x="33854" y="115712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3270504" y="5633085"/>
                <a:ext cx="275844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一棵猴面包树置于核心院落，象征生命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978944" y="5969794"/>
              <a:ext cx="2565368" cy="240887"/>
              <a:chOff x="2978944" y="5969794"/>
              <a:chExt cx="2565368" cy="240887"/>
            </a:xfrm>
          </p:grpSpPr>
          <p:grpSp>
            <p:nvGrpSpPr>
              <p:cNvPr id="33" name="Group 33"/>
              <p:cNvGrpSpPr/>
              <p:nvPr/>
            </p:nvGrpSpPr>
            <p:grpSpPr>
              <a:xfrm>
                <a:off x="2978944" y="5969794"/>
                <a:ext cx="157163" cy="157163"/>
                <a:chOff x="2978944" y="5969794"/>
                <a:chExt cx="157163" cy="157163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2996406" y="5969794"/>
                  <a:ext cx="69850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69850">
                      <a:moveTo>
                        <a:pt x="0" y="34925"/>
                      </a:moveTo>
                      <a:cubicBezTo>
                        <a:pt x="0" y="54214"/>
                        <a:pt x="15636" y="69850"/>
                        <a:pt x="34925" y="69850"/>
                      </a:cubicBezTo>
                      <a:cubicBezTo>
                        <a:pt x="54214" y="69850"/>
                        <a:pt x="69850" y="54214"/>
                        <a:pt x="69850" y="34925"/>
                      </a:cubicBezTo>
                      <a:cubicBezTo>
                        <a:pt x="69850" y="15636"/>
                        <a:pt x="54214" y="0"/>
                        <a:pt x="34925" y="0"/>
                      </a:cubicBezTo>
                      <a:cubicBezTo>
                        <a:pt x="15636" y="0"/>
                        <a:pt x="0" y="15636"/>
                        <a:pt x="0" y="34925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2978944" y="6074569"/>
                  <a:ext cx="104775" cy="52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52388">
                      <a:moveTo>
                        <a:pt x="0" y="52388"/>
                      </a:moveTo>
                      <a:lnTo>
                        <a:pt x="0" y="34925"/>
                      </a:lnTo>
                      <a:cubicBezTo>
                        <a:pt x="0" y="15636"/>
                        <a:pt x="15636" y="0"/>
                        <a:pt x="34925" y="0"/>
                      </a:cubicBezTo>
                      <a:lnTo>
                        <a:pt x="69850" y="0"/>
                      </a:lnTo>
                      <a:cubicBezTo>
                        <a:pt x="89139" y="0"/>
                        <a:pt x="104775" y="15636"/>
                        <a:pt x="104775" y="34925"/>
                      </a:cubicBezTo>
                      <a:lnTo>
                        <a:pt x="104775" y="52388"/>
                      </a:ln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3092450" y="5970929"/>
                  <a:ext cx="26262" cy="67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62" h="67667">
                      <a:moveTo>
                        <a:pt x="0" y="0"/>
                      </a:moveTo>
                      <a:cubicBezTo>
                        <a:pt x="15454" y="3957"/>
                        <a:pt x="26262" y="17882"/>
                        <a:pt x="26262" y="33834"/>
                      </a:cubicBezTo>
                      <a:cubicBezTo>
                        <a:pt x="26262" y="49786"/>
                        <a:pt x="15454" y="63710"/>
                        <a:pt x="0" y="67667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3109913" y="6075878"/>
                  <a:ext cx="26194" cy="510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94" h="51078">
                      <a:moveTo>
                        <a:pt x="26194" y="51078"/>
                      </a:moveTo>
                      <a:lnTo>
                        <a:pt x="26194" y="33615"/>
                      </a:lnTo>
                      <a:cubicBezTo>
                        <a:pt x="26103" y="17764"/>
                        <a:pt x="15348" y="3963"/>
                        <a:pt x="0" y="0"/>
                      </a:cubicBezTo>
                    </a:path>
                  </a:pathLst>
                </a:custGeom>
                <a:noFill/>
                <a:ln w="17463">
                  <a:solidFill>
                    <a:srgbClr val="B4532A"/>
                  </a:solidFill>
                </a:ln>
              </p:spPr>
            </p:sp>
          </p:grpSp>
          <p:sp>
            <p:nvSpPr>
              <p:cNvPr id="34" name="TextBox 34"/>
              <p:cNvSpPr txBox="1"/>
              <p:nvPr/>
            </p:nvSpPr>
            <p:spPr>
              <a:xfrm>
                <a:off x="3270504" y="5975985"/>
                <a:ext cx="227380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开放包容，连接社区、服务民众</a:t>
                </a:r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2947988" y="6360795"/>
              <a:ext cx="193248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左：学院立面（摄影：Iwan Baan）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6553200" y="500062"/>
            <a:ext cx="4438650" cy="1938338"/>
            <a:chOff x="6553200" y="500062"/>
            <a:chExt cx="4438650" cy="1938338"/>
          </a:xfrm>
        </p:grpSpPr>
        <p:grpSp>
          <p:nvGrpSpPr>
            <p:cNvPr id="41" name="Group 41"/>
            <p:cNvGrpSpPr/>
            <p:nvPr/>
          </p:nvGrpSpPr>
          <p:grpSpPr>
            <a:xfrm>
              <a:off x="6599253" y="500062"/>
              <a:ext cx="136478" cy="142002"/>
              <a:chOff x="6599253" y="500062"/>
              <a:chExt cx="136478" cy="142002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6619875" y="50006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0" y="47625"/>
                    </a:move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ubicBezTo>
                      <a:pt x="21322" y="0"/>
                      <a:pt x="0" y="21322"/>
                      <a:pt x="0" y="47625"/>
                    </a:cubicBez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6667500" y="571500"/>
                <a:ext cx="68231" cy="70564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64">
                    <a:moveTo>
                      <a:pt x="0" y="23812"/>
                    </a:moveTo>
                    <a:lnTo>
                      <a:pt x="26987" y="70564"/>
                    </a:lnTo>
                    <a:lnTo>
                      <a:pt x="39672" y="44902"/>
                    </a:lnTo>
                    <a:lnTo>
                      <a:pt x="68231" y="46744"/>
                    </a:lnTo>
                    <a:lnTo>
                      <a:pt x="41243" y="0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6599253" y="571500"/>
                <a:ext cx="68231" cy="70556"/>
              </a:xfrm>
              <a:custGeom>
                <a:avLst/>
                <a:gdLst/>
                <a:ahLst/>
                <a:cxnLst/>
                <a:rect l="l" t="t" r="r" b="b"/>
                <a:pathLst>
                  <a:path w="68231" h="70556">
                    <a:moveTo>
                      <a:pt x="26987" y="0"/>
                    </a:moveTo>
                    <a:lnTo>
                      <a:pt x="0" y="46752"/>
                    </a:lnTo>
                    <a:lnTo>
                      <a:pt x="28559" y="44902"/>
                    </a:lnTo>
                    <a:lnTo>
                      <a:pt x="41243" y="70556"/>
                    </a:lnTo>
                    <a:lnTo>
                      <a:pt x="68231" y="23812"/>
                    </a:lnTo>
                  </a:path>
                </a:pathLst>
              </a:custGeom>
              <a:noFill/>
              <a:ln w="15875">
                <a:solidFill>
                  <a:srgbClr val="B4532A"/>
                </a:solidFill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6833616" y="515302"/>
              <a:ext cx="34465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75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迪埃贝多·弗朗西斯·凯雷 · 2022年普利兹克奖得主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553200" y="704850"/>
              <a:ext cx="1516685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0" b="1" dirty="0">
                  <a:solidFill>
                    <a:srgbClr val="B4532A">
                      <a:alphaMod val="16000"/>
                    </a:srgbClr>
                  </a:solidFill>
                  <a:latin typeface="Georgia"/>
                  <a:ea typeface="Georgia"/>
                  <a:cs typeface="Georgia"/>
                </a:rPr>
                <a:t>08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557010" y="1104900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塞内加尔歌德学院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6563868" y="1688782"/>
              <a:ext cx="37953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夯土砖“屏风”，扎根乡土的温暖建筑</a:t>
              </a:r>
            </a:p>
          </p:txBody>
        </p:sp>
        <p:grpSp>
          <p:nvGrpSpPr>
            <p:cNvPr id="68" name="Group 68"/>
            <p:cNvGrpSpPr/>
            <p:nvPr/>
          </p:nvGrpSpPr>
          <p:grpSpPr>
            <a:xfrm>
              <a:off x="6572250" y="2152650"/>
              <a:ext cx="4419600" cy="285750"/>
              <a:chOff x="6572250" y="2152650"/>
              <a:chExt cx="4419600" cy="2857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6572250" y="2152650"/>
                <a:ext cx="10477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C9B9A3"/>
                </a:solidFill>
              </a:ln>
            </p:spPr>
          </p:sp>
          <p:grpSp>
            <p:nvGrpSpPr>
              <p:cNvPr id="49" name="Group 49"/>
              <p:cNvGrpSpPr/>
              <p:nvPr/>
            </p:nvGrpSpPr>
            <p:grpSpPr>
              <a:xfrm>
                <a:off x="6706990" y="2233417"/>
                <a:ext cx="111520" cy="123576"/>
                <a:chOff x="6706990" y="2233417"/>
                <a:chExt cx="111520" cy="123576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6743700" y="2270125"/>
                  <a:ext cx="38100" cy="38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" h="38100">
                      <a:moveTo>
                        <a:pt x="0" y="19050"/>
                      </a:moveTo>
                      <a:cubicBezTo>
                        <a:pt x="0" y="29571"/>
                        <a:pt x="8529" y="38100"/>
                        <a:pt x="19050" y="38100"/>
                      </a:cubicBezTo>
                      <a:cubicBezTo>
                        <a:pt x="29571" y="38100"/>
                        <a:pt x="38100" y="29571"/>
                        <a:pt x="38100" y="19050"/>
                      </a:cubicBezTo>
                      <a:cubicBezTo>
                        <a:pt x="38100" y="8529"/>
                        <a:pt x="29571" y="0"/>
                        <a:pt x="19050" y="0"/>
                      </a:cubicBezTo>
                      <a:cubicBezTo>
                        <a:pt x="8529" y="0"/>
                        <a:pt x="0" y="8529"/>
                        <a:pt x="0" y="190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48" name="Freeform 48"/>
                <p:cNvSpPr/>
                <p:nvPr/>
              </p:nvSpPr>
              <p:spPr>
                <a:xfrm>
                  <a:off x="6706990" y="2233417"/>
                  <a:ext cx="111520" cy="1235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1520" h="123576">
                      <a:moveTo>
                        <a:pt x="91682" y="91680"/>
                      </a:moveTo>
                      <a:lnTo>
                        <a:pt x="64739" y="118623"/>
                      </a:lnTo>
                      <a:cubicBezTo>
                        <a:pt x="59780" y="123576"/>
                        <a:pt x="51746" y="123576"/>
                        <a:pt x="46787" y="118623"/>
                      </a:cubicBezTo>
                      <a:lnTo>
                        <a:pt x="19838" y="91680"/>
                      </a:lnTo>
                      <a:cubicBezTo>
                        <a:pt x="0" y="71841"/>
                        <a:pt x="1" y="39676"/>
                        <a:pt x="19839" y="19838"/>
                      </a:cubicBezTo>
                      <a:cubicBezTo>
                        <a:pt x="39678" y="0"/>
                        <a:pt x="71842" y="0"/>
                        <a:pt x="91681" y="19838"/>
                      </a:cubicBezTo>
                      <a:cubicBezTo>
                        <a:pt x="111519" y="39676"/>
                        <a:pt x="111520" y="71841"/>
                        <a:pt x="91682" y="9168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50" name="TextBox 50"/>
              <p:cNvSpPr txBox="1"/>
              <p:nvPr/>
            </p:nvSpPr>
            <p:spPr>
              <a:xfrm>
                <a:off x="6890766" y="2229802"/>
                <a:ext cx="43472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达喀尔</a:t>
                </a:r>
              </a:p>
            </p:txBody>
          </p:sp>
          <p:sp>
            <p:nvSpPr>
              <p:cNvPr id="51" name="Rectangle 51"/>
              <p:cNvSpPr/>
              <p:nvPr/>
            </p:nvSpPr>
            <p:spPr>
              <a:xfrm>
                <a:off x="7734300" y="2152650"/>
                <a:ext cx="152400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C9B9A3"/>
                </a:solidFill>
              </a:ln>
            </p:spPr>
          </p:sp>
          <p:grpSp>
            <p:nvGrpSpPr>
              <p:cNvPr id="57" name="Group 57"/>
              <p:cNvGrpSpPr/>
              <p:nvPr/>
            </p:nvGrpSpPr>
            <p:grpSpPr>
              <a:xfrm>
                <a:off x="7874000" y="2238375"/>
                <a:ext cx="101600" cy="114300"/>
                <a:chOff x="7874000" y="2238375"/>
                <a:chExt cx="101600" cy="114300"/>
              </a:xfrm>
            </p:grpSpPr>
            <p:sp>
              <p:nvSpPr>
                <p:cNvPr id="52" name="Freeform 52"/>
                <p:cNvSpPr/>
                <p:nvPr/>
              </p:nvSpPr>
              <p:spPr>
                <a:xfrm>
                  <a:off x="7874000" y="2251075"/>
                  <a:ext cx="101600" cy="1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101600">
                      <a:moveTo>
                        <a:pt x="0" y="12700"/>
                      </a:moveTo>
                      <a:cubicBezTo>
                        <a:pt x="0" y="5686"/>
                        <a:pt x="5686" y="0"/>
                        <a:pt x="12700" y="0"/>
                      </a:cubicBezTo>
                      <a:lnTo>
                        <a:pt x="88900" y="0"/>
                      </a:lnTo>
                      <a:cubicBezTo>
                        <a:pt x="95914" y="0"/>
                        <a:pt x="101600" y="5686"/>
                        <a:pt x="101600" y="12700"/>
                      </a:cubicBezTo>
                      <a:lnTo>
                        <a:pt x="101600" y="88900"/>
                      </a:lnTo>
                      <a:cubicBezTo>
                        <a:pt x="101600" y="95914"/>
                        <a:pt x="95914" y="101600"/>
                        <a:pt x="88900" y="101600"/>
                      </a:cubicBezTo>
                      <a:lnTo>
                        <a:pt x="12700" y="101600"/>
                      </a:lnTo>
                      <a:cubicBezTo>
                        <a:pt x="5686" y="101600"/>
                        <a:pt x="0" y="95914"/>
                        <a:pt x="0" y="88900"/>
                      </a:cubicBez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53" name="Freeform 53"/>
                <p:cNvSpPr/>
                <p:nvPr/>
              </p:nvSpPr>
              <p:spPr>
                <a:xfrm>
                  <a:off x="795020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54" name="Freeform 54"/>
                <p:cNvSpPr/>
                <p:nvPr/>
              </p:nvSpPr>
              <p:spPr>
                <a:xfrm>
                  <a:off x="7899400" y="2238375"/>
                  <a:ext cx="9525" cy="2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">
                      <a:moveTo>
                        <a:pt x="0" y="0"/>
                      </a:moveTo>
                      <a:lnTo>
                        <a:pt x="0" y="254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55" name="Freeform 55"/>
                <p:cNvSpPr/>
                <p:nvPr/>
              </p:nvSpPr>
              <p:spPr>
                <a:xfrm>
                  <a:off x="7874000" y="2289175"/>
                  <a:ext cx="1016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600" h="9525">
                      <a:moveTo>
                        <a:pt x="0" y="0"/>
                      </a:moveTo>
                      <a:lnTo>
                        <a:pt x="1016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56" name="Freeform 56"/>
                <p:cNvSpPr/>
                <p:nvPr/>
              </p:nvSpPr>
              <p:spPr>
                <a:xfrm>
                  <a:off x="7899400" y="2314575"/>
                  <a:ext cx="12700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12700">
                      <a:moveTo>
                        <a:pt x="0" y="0"/>
                      </a:moveTo>
                      <a:lnTo>
                        <a:pt x="12700" y="0"/>
                      </a:lnTo>
                      <a:lnTo>
                        <a:pt x="12700" y="12700"/>
                      </a:lnTo>
                      <a:lnTo>
                        <a:pt x="0" y="1270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58" name="TextBox 58"/>
              <p:cNvSpPr txBox="1"/>
              <p:nvPr/>
            </p:nvSpPr>
            <p:spPr>
              <a:xfrm>
                <a:off x="8052816" y="2229802"/>
                <a:ext cx="100719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2026年4月 开幕</a:t>
                </a:r>
              </a:p>
            </p:txBody>
          </p:sp>
          <p:sp>
            <p:nvSpPr>
              <p:cNvPr id="59" name="Rectangle 59"/>
              <p:cNvSpPr/>
              <p:nvPr/>
            </p:nvSpPr>
            <p:spPr>
              <a:xfrm>
                <a:off x="9372600" y="2152650"/>
                <a:ext cx="1619250" cy="285750"/>
              </a:xfrm>
              <a:prstGeom prst="roundRect">
                <a:avLst>
                  <a:gd name="adj" fmla="val 50000"/>
                </a:avLst>
              </a:prstGeom>
              <a:noFill/>
              <a:ln w="9525">
                <a:solidFill>
                  <a:srgbClr val="C9B9A3"/>
                </a:solidFill>
              </a:ln>
            </p:spPr>
          </p:sp>
          <p:grpSp>
            <p:nvGrpSpPr>
              <p:cNvPr id="66" name="Group 66"/>
              <p:cNvGrpSpPr/>
              <p:nvPr/>
            </p:nvGrpSpPr>
            <p:grpSpPr>
              <a:xfrm>
                <a:off x="9505950" y="2238375"/>
                <a:ext cx="114300" cy="114300"/>
                <a:chOff x="9505950" y="2238375"/>
                <a:chExt cx="114300" cy="114300"/>
              </a:xfrm>
            </p:grpSpPr>
            <p:sp>
              <p:nvSpPr>
                <p:cNvPr id="60" name="Freeform 60"/>
                <p:cNvSpPr/>
                <p:nvPr/>
              </p:nvSpPr>
              <p:spPr>
                <a:xfrm>
                  <a:off x="9537700" y="2270125"/>
                  <a:ext cx="50800" cy="50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800" h="50800">
                      <a:moveTo>
                        <a:pt x="0" y="50800"/>
                      </a:moveTo>
                      <a:lnTo>
                        <a:pt x="12700" y="12700"/>
                      </a:lnTo>
                      <a:lnTo>
                        <a:pt x="50800" y="0"/>
                      </a:lnTo>
                      <a:lnTo>
                        <a:pt x="38100" y="38100"/>
                      </a:lnTo>
                      <a:lnTo>
                        <a:pt x="0" y="508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61" name="Freeform 61"/>
                <p:cNvSpPr/>
                <p:nvPr/>
              </p:nvSpPr>
              <p:spPr>
                <a:xfrm>
                  <a:off x="9505950" y="2238375"/>
                  <a:ext cx="11430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00" h="114300">
                      <a:moveTo>
                        <a:pt x="0" y="57150"/>
                      </a:moveTo>
                      <a:cubicBezTo>
                        <a:pt x="0" y="88713"/>
                        <a:pt x="25587" y="114300"/>
                        <a:pt x="57150" y="114300"/>
                      </a:cubicBezTo>
                      <a:cubicBezTo>
                        <a:pt x="88713" y="114300"/>
                        <a:pt x="114300" y="88713"/>
                        <a:pt x="114300" y="57150"/>
                      </a:cubicBezTo>
                      <a:cubicBezTo>
                        <a:pt x="114300" y="25587"/>
                        <a:pt x="88713" y="0"/>
                        <a:pt x="57150" y="0"/>
                      </a:cubicBezTo>
                      <a:cubicBezTo>
                        <a:pt x="25587" y="0"/>
                        <a:pt x="0" y="25587"/>
                        <a:pt x="0" y="57150"/>
                      </a:cubicBez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62" name="Freeform 62"/>
                <p:cNvSpPr/>
                <p:nvPr/>
              </p:nvSpPr>
              <p:spPr>
                <a:xfrm>
                  <a:off x="9563100" y="2238375"/>
                  <a:ext cx="9525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700">
                      <a:moveTo>
                        <a:pt x="0" y="0"/>
                      </a:move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63" name="Freeform 63"/>
                <p:cNvSpPr/>
                <p:nvPr/>
              </p:nvSpPr>
              <p:spPr>
                <a:xfrm>
                  <a:off x="9563100" y="2339975"/>
                  <a:ext cx="9525" cy="12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700">
                      <a:moveTo>
                        <a:pt x="0" y="0"/>
                      </a:moveTo>
                      <a:lnTo>
                        <a:pt x="0" y="1270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64" name="Freeform 64"/>
                <p:cNvSpPr/>
                <p:nvPr/>
              </p:nvSpPr>
              <p:spPr>
                <a:xfrm>
                  <a:off x="9505950" y="2295525"/>
                  <a:ext cx="127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9525">
                      <a:moveTo>
                        <a:pt x="0" y="0"/>
                      </a:moveTo>
                      <a:lnTo>
                        <a:pt x="127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  <p:sp>
              <p:nvSpPr>
                <p:cNvPr id="65" name="Freeform 65"/>
                <p:cNvSpPr/>
                <p:nvPr/>
              </p:nvSpPr>
              <p:spPr>
                <a:xfrm>
                  <a:off x="9607550" y="2295525"/>
                  <a:ext cx="127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" h="9525">
                      <a:moveTo>
                        <a:pt x="0" y="0"/>
                      </a:moveTo>
                      <a:lnTo>
                        <a:pt x="12700" y="0"/>
                      </a:lnTo>
                    </a:path>
                  </a:pathLst>
                </a:custGeom>
                <a:noFill/>
                <a:ln w="12700">
                  <a:solidFill>
                    <a:srgbClr val="B4532A"/>
                  </a:solidFill>
                </a:ln>
              </p:spPr>
            </p:sp>
          </p:grpSp>
          <p:sp>
            <p:nvSpPr>
              <p:cNvPr id="67" name="TextBox 67"/>
              <p:cNvSpPr txBox="1"/>
              <p:nvPr/>
            </p:nvSpPr>
            <p:spPr>
              <a:xfrm>
                <a:off x="9691116" y="2229802"/>
                <a:ext cx="128282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出生于非洲的建筑师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6565392" y="2768918"/>
            <a:ext cx="4299966" cy="1330833"/>
            <a:chOff x="6565392" y="2768918"/>
            <a:chExt cx="4299966" cy="1330833"/>
          </a:xfrm>
        </p:grpSpPr>
        <p:sp>
          <p:nvSpPr>
            <p:cNvPr id="70" name="TextBox 70"/>
            <p:cNvSpPr txBox="1"/>
            <p:nvPr/>
          </p:nvSpPr>
          <p:spPr>
            <a:xfrm>
              <a:off x="6565392" y="2768918"/>
              <a:ext cx="4299966" cy="1330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凯雷始终坚持以本土材料与可持续建造服务社区。这座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新作深深扎根非洲地域文化与自然环境，以当地原生材质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和适配本土气候的建筑结构，兼顾节能、通风与采光；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空间开放包容，既承担文化交流、教育传播与艺术展演</a:t>
              </a:r>
              <a:br/>
              <a:r>
                <a:rPr lang="zh-CN" sz="135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的功能，又以温润亲和的气质连接社区。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6572250" y="4324350"/>
            <a:ext cx="3628771" cy="847439"/>
            <a:chOff x="6572250" y="4324350"/>
            <a:chExt cx="3628771" cy="847439"/>
          </a:xfrm>
        </p:grpSpPr>
        <p:sp>
          <p:nvSpPr>
            <p:cNvPr id="72" name="Rectangle 72"/>
            <p:cNvSpPr/>
            <p:nvPr/>
          </p:nvSpPr>
          <p:spPr>
            <a:xfrm>
              <a:off x="6572250" y="4324350"/>
              <a:ext cx="38100" cy="8191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6773799" y="4401979"/>
              <a:ext cx="3427222" cy="5937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58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顶级建筑从不是千篇一律的奢华，</a:t>
              </a:r>
              <a:br/>
              <a:r>
                <a:rPr lang="zh-CN" sz="1580" dirty="0">
                  <a:solidFill>
                    <a:srgbClr val="1C1A17"/>
                  </a:solidFill>
                  <a:latin typeface="KaiTi"/>
                  <a:ea typeface="KaiTi"/>
                  <a:cs typeface="KaiTi"/>
                </a:rPr>
                <a:t>而是扎根土地、温暖人心的人文坚守。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6776847" y="4981099"/>
              <a:ext cx="264845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在全球建筑日趋同质化的当下，凯雷再次证明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572250" y="5562600"/>
            <a:ext cx="3556042" cy="952500"/>
            <a:chOff x="6572250" y="5562600"/>
            <a:chExt cx="3556042" cy="952500"/>
          </a:xfrm>
        </p:grpSpPr>
        <p:pic>
          <p:nvPicPr>
            <p:cNvPr id="76" name="Image 76"/>
            <p:cNvPicPr>
              <a:picLocks noChangeAspect="1"/>
            </p:cNvPicPr>
            <p:nvPr/>
          </p:nvPicPr>
          <p:blipFill>
            <a:blip r:embed="rId4"/>
            <a:srcRect l="0" t="51" r="0" b="51"/>
            <a:stretch>
              <a:fillRect/>
            </a:stretch>
          </p:blipFill>
          <p:spPr>
            <a:xfrm>
              <a:off x="6572250" y="5562600"/>
              <a:ext cx="1428750" cy="952500"/>
            </a:xfrm>
            <a:prstGeom prst="rect">
              <a:avLst/>
            </a:prstGeom>
          </p:spPr>
        </p:pic>
        <p:sp>
          <p:nvSpPr>
            <p:cNvPr id="77" name="TextBox 77"/>
            <p:cNvSpPr txBox="1"/>
            <p:nvPr/>
          </p:nvSpPr>
          <p:spPr>
            <a:xfrm>
              <a:off x="8148447" y="5819299"/>
              <a:ext cx="18766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学院内部 · 温润亲和的空间气质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8148638" y="6036945"/>
              <a:ext cx="197965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图源：Archdaily，摄影：Iwan Baan</a:t>
              </a:r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11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4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3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4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6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4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3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4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6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4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9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4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71500" y="505778"/>
            <a:ext cx="2573712" cy="205359"/>
            <a:chOff x="571500" y="505778"/>
            <a:chExt cx="2573712" cy="205359"/>
          </a:xfrm>
        </p:grpSpPr>
        <p:sp>
          <p:nvSpPr>
            <p:cNvPr id="2" name="Line 2"/>
            <p:cNvSpPr/>
            <p:nvPr/>
          </p:nvSpPr>
          <p:spPr>
            <a:xfrm>
              <a:off x="571500" y="571500"/>
              <a:ext cx="342900" cy="9525"/>
            </a:xfrm>
            <a:custGeom>
              <a:avLst/>
              <a:gdLst/>
              <a:ahLst/>
              <a:cxnLst/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noFill/>
            <a:ln w="19050">
              <a:solidFill>
                <a:srgbClr val="B4532A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23366" y="505778"/>
              <a:ext cx="212184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spc="15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2026 普利兹克大师季 · 结语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022" y="873442"/>
            <a:ext cx="7215048" cy="724186"/>
            <a:chOff x="557022" y="873442"/>
            <a:chExt cx="7215048" cy="724186"/>
          </a:xfrm>
        </p:grpSpPr>
        <p:sp>
          <p:nvSpPr>
            <p:cNvPr id="5" name="TextBox 5"/>
            <p:cNvSpPr txBox="1"/>
            <p:nvPr/>
          </p:nvSpPr>
          <p:spPr>
            <a:xfrm>
              <a:off x="557022" y="873442"/>
              <a:ext cx="344071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8 种深耕，三种坚守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65023" y="1348264"/>
              <a:ext cx="720704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3F3A34"/>
                  </a:solidFill>
                  <a:latin typeface="Microsoft YaHei"/>
                  <a:ea typeface="Microsoft YaHei"/>
                  <a:cs typeface="Microsoft YaHei"/>
                </a:rPr>
                <a:t>纵观2026年集中亮相的8座普利兹克大师新作，我们得以窥见顶级建筑师最珍贵的深耕与思考。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71500" y="1714500"/>
            <a:ext cx="3429000" cy="4572000"/>
            <a:chOff x="571500" y="1714500"/>
            <a:chExt cx="3429000" cy="4572000"/>
          </a:xfrm>
        </p:grpSpPr>
        <p:sp>
          <p:nvSpPr>
            <p:cNvPr id="8" name="Rectangle 8"/>
            <p:cNvSpPr/>
            <p:nvPr/>
          </p:nvSpPr>
          <p:spPr>
            <a:xfrm>
              <a:off x="571500" y="1714500"/>
              <a:ext cx="3429000" cy="4572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6CEC2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571500" y="1714500"/>
              <a:ext cx="3429000" cy="571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81812" y="1992630"/>
              <a:ext cx="62801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B4532A">
                      <a:alphaMod val="25000"/>
                    </a:srgbClr>
                  </a:solidFill>
                  <a:latin typeface="Georgia"/>
                  <a:ea typeface="Georgia"/>
                  <a:cs typeface="Georgia"/>
                </a:rPr>
                <a:t>01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0194" y="25517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耗时打磨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3623" y="2891314"/>
              <a:ext cx="201569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用极致耐心对抗时代浮躁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00100" y="3162300"/>
              <a:ext cx="2133026" cy="669607"/>
              <a:chOff x="800100" y="3162300"/>
              <a:chExt cx="2133026" cy="669607"/>
            </a:xfrm>
          </p:grpSpPr>
          <p:pic>
            <p:nvPicPr>
              <p:cNvPr id="13" name="Image 13"/>
              <p:cNvPicPr>
                <a:picLocks noChangeAspect="1"/>
              </p:cNvPicPr>
              <p:nvPr/>
            </p:nvPicPr>
            <p:blipFill>
              <a:blip r:embed="rId2"/>
              <a:srcRect l="16666" t="0" r="16667" b="0"/>
              <a:stretch>
                <a:fillRect/>
              </a:stretch>
            </p:blipFill>
            <p:spPr>
              <a:xfrm>
                <a:off x="800100" y="31623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14" name="TextBox 14"/>
              <p:cNvSpPr txBox="1"/>
              <p:nvPr/>
            </p:nvSpPr>
            <p:spPr>
              <a:xfrm>
                <a:off x="1556004" y="3261360"/>
                <a:ext cx="91320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彼得·卒姆托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557147" y="3476149"/>
                <a:ext cx="1375979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LACMA 大卫·格芬画廊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557338" y="3655695"/>
                <a:ext cx="1063600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历经 20 年反复打磨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00100" y="4038600"/>
              <a:ext cx="2218157" cy="669607"/>
              <a:chOff x="800100" y="4038600"/>
              <a:chExt cx="2218157" cy="669607"/>
            </a:xfrm>
          </p:grpSpPr>
          <p:pic>
            <p:nvPicPr>
              <p:cNvPr id="18" name="Image 18"/>
              <p:cNvPicPr>
                <a:picLocks noChangeAspect="1"/>
              </p:cNvPicPr>
              <p:nvPr/>
            </p:nvPicPr>
            <p:blipFill>
              <a:blip r:embed="rId3"/>
              <a:srcRect l="21852" t="0" r="21852" b="0"/>
              <a:stretch>
                <a:fillRect/>
              </a:stretch>
            </p:blipFill>
            <p:spPr>
              <a:xfrm>
                <a:off x="800100" y="40386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19" name="TextBox 19"/>
              <p:cNvSpPr txBox="1"/>
              <p:nvPr/>
            </p:nvSpPr>
            <p:spPr>
              <a:xfrm>
                <a:off x="1556004" y="4137660"/>
                <a:ext cx="91320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弗兰克·盖里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557147" y="4352449"/>
                <a:ext cx="146111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阿布扎比古根海姆博物馆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557338" y="4531995"/>
                <a:ext cx="130591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倾注近 20 年心血的遗作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795147" y="5762149"/>
              <a:ext cx="1752346" cy="381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有人耗时二十年打磨一座场馆，</a:t>
              </a:r>
              <a:br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用极致耐心对抗时代浮躁。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4381500" y="1714500"/>
            <a:ext cx="3429000" cy="4572000"/>
            <a:chOff x="4381500" y="1714500"/>
            <a:chExt cx="3429000" cy="4572000"/>
          </a:xfrm>
        </p:grpSpPr>
        <p:sp>
          <p:nvSpPr>
            <p:cNvPr id="25" name="Rectangle 25"/>
            <p:cNvSpPr/>
            <p:nvPr/>
          </p:nvSpPr>
          <p:spPr>
            <a:xfrm>
              <a:off x="4381500" y="1714500"/>
              <a:ext cx="3429000" cy="4572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6CEC2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4381500" y="1714500"/>
              <a:ext cx="3429000" cy="571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4591812" y="1992630"/>
              <a:ext cx="62801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B4532A">
                      <a:alphaMod val="25000"/>
                    </a:srgbClr>
                  </a:solidFill>
                  <a:latin typeface="Georgia"/>
                  <a:ea typeface="Georgia"/>
                  <a:cs typeface="Georgia"/>
                </a:rPr>
                <a:t>02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600194" y="25517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扎根土地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603623" y="2891314"/>
              <a:ext cx="219776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让建筑扎根土地、温暖人心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4610100" y="3162300"/>
              <a:ext cx="1875359" cy="669607"/>
              <a:chOff x="4610100" y="3162300"/>
              <a:chExt cx="1875359" cy="669607"/>
            </a:xfrm>
          </p:grpSpPr>
          <p:pic>
            <p:nvPicPr>
              <p:cNvPr id="30" name="Image 30"/>
              <p:cNvPicPr>
                <a:picLocks noChangeAspect="1"/>
              </p:cNvPicPr>
              <p:nvPr/>
            </p:nvPicPr>
            <p:blipFill>
              <a:blip r:embed="rId4"/>
              <a:srcRect l="16626" t="0" r="16626" b="0"/>
              <a:stretch>
                <a:fillRect/>
              </a:stretch>
            </p:blipFill>
            <p:spPr>
              <a:xfrm>
                <a:off x="4610100" y="31623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31" name="TextBox 31"/>
              <p:cNvSpPr txBox="1"/>
              <p:nvPr/>
            </p:nvSpPr>
            <p:spPr>
              <a:xfrm>
                <a:off x="5366004" y="3261360"/>
                <a:ext cx="107474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弗朗西斯·凯雷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367147" y="3476149"/>
                <a:ext cx="106532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塞内加尔歌德学院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5367338" y="3655695"/>
                <a:ext cx="111812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本土土砖 · 自然通风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610100" y="4038600"/>
              <a:ext cx="2341817" cy="669607"/>
              <a:chOff x="4610100" y="4038600"/>
              <a:chExt cx="2341817" cy="669607"/>
            </a:xfrm>
          </p:grpSpPr>
          <p:pic>
            <p:nvPicPr>
              <p:cNvPr id="35" name="Image 35"/>
              <p:cNvPicPr>
                <a:picLocks noChangeAspect="1"/>
              </p:cNvPicPr>
              <p:nvPr/>
            </p:nvPicPr>
            <p:blipFill>
              <a:blip r:embed="rId5"/>
              <a:srcRect l="12500" t="0" r="12500" b="0"/>
              <a:stretch>
                <a:fillRect/>
              </a:stretch>
            </p:blipFill>
            <p:spPr>
              <a:xfrm>
                <a:off x="4610100" y="40386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36" name="TextBox 36"/>
              <p:cNvSpPr txBox="1"/>
              <p:nvPr/>
            </p:nvSpPr>
            <p:spPr>
              <a:xfrm>
                <a:off x="5366004" y="413766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安藤忠雄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5367147" y="4352449"/>
                <a:ext cx="86021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苏州H+美术馆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5367338" y="4531995"/>
                <a:ext cx="1584579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从苏州土地的记忆中汲取精髓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4610100" y="4914900"/>
              <a:ext cx="2099501" cy="669607"/>
              <a:chOff x="4610100" y="4914900"/>
              <a:chExt cx="2099501" cy="669607"/>
            </a:xfrm>
          </p:grpSpPr>
          <p:pic>
            <p:nvPicPr>
              <p:cNvPr id="40" name="Image 40"/>
              <p:cNvPicPr>
                <a:picLocks noChangeAspect="1"/>
              </p:cNvPicPr>
              <p:nvPr/>
            </p:nvPicPr>
            <p:blipFill>
              <a:blip r:embed="rId6"/>
              <a:srcRect l="12500" t="0" r="12500" b="0"/>
              <a:stretch>
                <a:fillRect/>
              </a:stretch>
            </p:blipFill>
            <p:spPr>
              <a:xfrm>
                <a:off x="4610100" y="49149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41" name="TextBox 41"/>
              <p:cNvSpPr txBox="1"/>
              <p:nvPr/>
            </p:nvSpPr>
            <p:spPr>
              <a:xfrm>
                <a:off x="5366004" y="5013960"/>
                <a:ext cx="123629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戴卫·奇普菲尔德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5367147" y="5228749"/>
                <a:ext cx="119725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米兰圣朱利亚冰球馆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5367338" y="5408295"/>
                <a:ext cx="1342263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呼应古罗马圆形剧场原型</a:t>
                </a:r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4605147" y="5762149"/>
              <a:ext cx="1627886" cy="381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有人坚守本土人文，</a:t>
              </a:r>
              <a:br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让建筑扎根土地、温暖人心。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191500" y="1714500"/>
            <a:ext cx="3429000" cy="4572000"/>
            <a:chOff x="8191500" y="1714500"/>
            <a:chExt cx="3429000" cy="4572000"/>
          </a:xfrm>
        </p:grpSpPr>
        <p:sp>
          <p:nvSpPr>
            <p:cNvPr id="47" name="Rectangle 47"/>
            <p:cNvSpPr/>
            <p:nvPr/>
          </p:nvSpPr>
          <p:spPr>
            <a:xfrm>
              <a:off x="8191500" y="1714500"/>
              <a:ext cx="3429000" cy="4572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6CEC2"/>
              </a:solidFill>
            </a:ln>
          </p:spPr>
        </p:sp>
        <p:sp>
          <p:nvSpPr>
            <p:cNvPr id="48" name="Rectangle 48"/>
            <p:cNvSpPr/>
            <p:nvPr/>
          </p:nvSpPr>
          <p:spPr>
            <a:xfrm>
              <a:off x="8191500" y="1714500"/>
              <a:ext cx="3429000" cy="57150"/>
            </a:xfrm>
            <a:prstGeom prst="rect">
              <a:avLst/>
            </a:prstGeom>
            <a:solidFill>
              <a:srgbClr val="B4532A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8401812" y="1992630"/>
              <a:ext cx="62801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600" b="1" dirty="0">
                  <a:solidFill>
                    <a:srgbClr val="B4532A">
                      <a:alphaMod val="25000"/>
                    </a:srgbClr>
                  </a:solidFill>
                  <a:latin typeface="Georgia"/>
                  <a:ea typeface="Georgia"/>
                  <a:cs typeface="Georgia"/>
                </a:rPr>
                <a:t>03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410194" y="25517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1C1A17"/>
                  </a:solidFill>
                  <a:latin typeface="Microsoft YaHei"/>
                  <a:ea typeface="Microsoft YaHei"/>
                  <a:cs typeface="Microsoft YaHei"/>
                </a:rPr>
                <a:t>突破边界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413623" y="2891314"/>
              <a:ext cx="219776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4532A"/>
                  </a:solidFill>
                  <a:latin typeface="KaiTi"/>
                  <a:ea typeface="KaiTi"/>
                  <a:cs typeface="KaiTi"/>
                </a:rPr>
                <a:t>用创意拓展建筑的无限可能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8420100" y="3162300"/>
              <a:ext cx="2153740" cy="669607"/>
              <a:chOff x="8420100" y="3162300"/>
              <a:chExt cx="2153740" cy="669607"/>
            </a:xfrm>
          </p:grpSpPr>
          <p:pic>
            <p:nvPicPr>
              <p:cNvPr id="52" name="Image 52"/>
              <p:cNvPicPr>
                <a:picLocks noChangeAspect="1"/>
              </p:cNvPicPr>
              <p:nvPr/>
            </p:nvPicPr>
            <p:blipFill>
              <a:blip r:embed="rId7"/>
              <a:srcRect l="16666" t="0" r="16667" b="0"/>
              <a:stretch>
                <a:fillRect/>
              </a:stretch>
            </p:blipFill>
            <p:spPr>
              <a:xfrm>
                <a:off x="8420100" y="31623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53" name="TextBox 53"/>
              <p:cNvSpPr txBox="1"/>
              <p:nvPr/>
            </p:nvSpPr>
            <p:spPr>
              <a:xfrm>
                <a:off x="9176004" y="3261360"/>
                <a:ext cx="139783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扎哈·哈迪德事务所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9177147" y="3476149"/>
                <a:ext cx="537616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淡江大桥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9177338" y="3655695"/>
                <a:ext cx="1342263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全球同类桥梁中跨度最长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8420100" y="4038600"/>
              <a:ext cx="2099501" cy="669607"/>
              <a:chOff x="8420100" y="4038600"/>
              <a:chExt cx="2099501" cy="669607"/>
            </a:xfrm>
          </p:grpSpPr>
          <p:pic>
            <p:nvPicPr>
              <p:cNvPr id="57" name="Image 57"/>
              <p:cNvPicPr>
                <a:picLocks noChangeAspect="1"/>
              </p:cNvPicPr>
              <p:nvPr/>
            </p:nvPicPr>
            <p:blipFill>
              <a:blip r:embed="rId8"/>
              <a:srcRect l="19815" t="0" r="19815" b="0"/>
              <a:stretch>
                <a:fillRect/>
              </a:stretch>
            </p:blipFill>
            <p:spPr>
              <a:xfrm>
                <a:off x="8420100" y="40386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58" name="TextBox 58"/>
              <p:cNvSpPr txBox="1"/>
              <p:nvPr/>
            </p:nvSpPr>
            <p:spPr>
              <a:xfrm>
                <a:off x="9176004" y="4137660"/>
                <a:ext cx="91320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诺曼·福斯特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9177147" y="4352449"/>
                <a:ext cx="6695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上海嘉艺术</a:t>
                </a:r>
              </a:p>
            </p:txBody>
          </p:sp>
          <p:sp>
            <p:nvSpPr>
              <p:cNvPr id="60" name="TextBox 60"/>
              <p:cNvSpPr txBox="1"/>
              <p:nvPr/>
            </p:nvSpPr>
            <p:spPr>
              <a:xfrm>
                <a:off x="9177338" y="4531995"/>
                <a:ext cx="1342263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在城市中生长的钢铁花瓣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8420100" y="4914900"/>
              <a:ext cx="2220659" cy="669607"/>
              <a:chOff x="8420100" y="4914900"/>
              <a:chExt cx="2220659" cy="669607"/>
            </a:xfrm>
          </p:grpSpPr>
          <p:pic>
            <p:nvPicPr>
              <p:cNvPr id="62" name="Image 62"/>
              <p:cNvPicPr>
                <a:picLocks noChangeAspect="1"/>
              </p:cNvPicPr>
              <p:nvPr/>
            </p:nvPicPr>
            <p:blipFill>
              <a:blip r:embed="rId9"/>
              <a:srcRect l="7361" t="0" r="7361" b="0"/>
              <a:stretch>
                <a:fillRect/>
              </a:stretch>
            </p:blipFill>
            <p:spPr>
              <a:xfrm>
                <a:off x="8420100" y="4914900"/>
                <a:ext cx="609600" cy="609600"/>
              </a:xfrm>
              <a:prstGeom prst="ellipse">
                <a:avLst/>
              </a:prstGeom>
            </p:spPr>
          </p:pic>
          <p:sp>
            <p:nvSpPr>
              <p:cNvPr id="63" name="TextBox 63"/>
              <p:cNvSpPr txBox="1"/>
              <p:nvPr/>
            </p:nvSpPr>
            <p:spPr>
              <a:xfrm>
                <a:off x="9176004" y="5013960"/>
                <a:ext cx="107856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1C1A17"/>
                    </a:solidFill>
                    <a:latin typeface="Microsoft YaHei"/>
                    <a:ea typeface="Microsoft YaHei"/>
                    <a:cs typeface="Microsoft YaHei"/>
                  </a:rPr>
                  <a:t>OMA × SANAA</a:t>
                </a:r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9177147" y="5228749"/>
                <a:ext cx="106532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3F3A34"/>
                    </a:solidFill>
                    <a:latin typeface="Microsoft YaHei"/>
                    <a:ea typeface="Microsoft YaHei"/>
                    <a:cs typeface="Microsoft YaHei"/>
                  </a:rPr>
                  <a:t>纽约新美术馆扩建</a:t>
                </a:r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9177338" y="5408295"/>
                <a:ext cx="146342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F675E"/>
                    </a:solidFill>
                    <a:latin typeface="Microsoft YaHei"/>
                    <a:ea typeface="Microsoft YaHei"/>
                    <a:cs typeface="Microsoft YaHei"/>
                  </a:rPr>
                  <a:t>先锋解构与轻盈通透的交融</a:t>
                </a:r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8415147" y="5762149"/>
              <a:ext cx="1627886" cy="381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有人突破边界、颠覆常规，</a:t>
              </a:r>
              <a:br/>
              <a:r>
                <a:rPr lang="zh-CN" sz="980" dirty="0">
                  <a:solidFill>
                    <a:srgbClr val="6F675E"/>
                  </a:solidFill>
                  <a:latin typeface="Microsoft YaHei"/>
                  <a:ea typeface="Microsoft YaHei"/>
                  <a:cs typeface="Microsoft YaHei"/>
                </a:rPr>
                <a:t>用创意拓展建筑的无限可能。</a:t>
              </a:r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6F675E"/>
                </a:solidFill>
                <a:latin typeface="Georgia"/>
                <a:ea typeface="Georgia"/>
                <a:cs typeface="Georgia"/>
              </a:rPr>
              <a:t>12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7812" r="0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E0D0C">
                  <a:alpha val="45000"/>
                </a:srgbClr>
              </a:gs>
              <a:gs pos="50000">
                <a:srgbClr val="0E0D0C">
                  <a:alpha val="62000"/>
                </a:srgbClr>
              </a:gs>
              <a:gs pos="100000">
                <a:srgbClr val="0E0D0C">
                  <a:alpha val="85000"/>
                </a:srgbClr>
              </a:gs>
            </a:gsLst>
            <a:lin ang="5400000" scaled="1"/>
          </a:gradFill>
          <a:ln>
            <a:noFill/>
          </a:ln>
        </p:spPr>
      </p:sp>
      <p:grpSp>
        <p:nvGrpSpPr>
          <p:cNvPr id="10" name="Group 10"/>
          <p:cNvGrpSpPr/>
          <p:nvPr/>
        </p:nvGrpSpPr>
        <p:grpSpPr>
          <a:xfrm>
            <a:off x="2520696" y="2057400"/>
            <a:ext cx="7150608" cy="2156651"/>
            <a:chOff x="2520696" y="2057400"/>
            <a:chExt cx="7150608" cy="2156651"/>
          </a:xfrm>
        </p:grpSpPr>
        <p:grpSp>
          <p:nvGrpSpPr>
            <p:cNvPr id="6" name="Group 6"/>
            <p:cNvGrpSpPr/>
            <p:nvPr/>
          </p:nvGrpSpPr>
          <p:grpSpPr>
            <a:xfrm>
              <a:off x="5984875" y="2057400"/>
              <a:ext cx="222250" cy="190500"/>
              <a:chOff x="5984875" y="2057400"/>
              <a:chExt cx="222250" cy="1905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5984875" y="2057400"/>
                <a:ext cx="793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190500">
                    <a:moveTo>
                      <a:pt x="79375" y="79375"/>
                    </a:moveTo>
                    <a:lnTo>
                      <a:pt x="15875" y="79375"/>
                    </a:lnTo>
                    <a:cubicBezTo>
                      <a:pt x="7107" y="79375"/>
                      <a:pt x="0" y="72268"/>
                      <a:pt x="0" y="63500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lnTo>
                      <a:pt x="63500" y="0"/>
                    </a:lnTo>
                    <a:cubicBezTo>
                      <a:pt x="72268" y="0"/>
                      <a:pt x="79375" y="7107"/>
                      <a:pt x="79375" y="15875"/>
                    </a:cubicBezTo>
                    <a:lnTo>
                      <a:pt x="79375" y="111125"/>
                    </a:lnTo>
                    <a:cubicBezTo>
                      <a:pt x="79375" y="153464"/>
                      <a:pt x="58214" y="179912"/>
                      <a:pt x="15875" y="190500"/>
                    </a:cubicBezTo>
                  </a:path>
                </a:pathLst>
              </a:custGeom>
              <a:noFill/>
              <a:ln w="31750">
                <a:solidFill>
                  <a:srgbClr val="E8A47C"/>
                </a:solidFill>
              </a:ln>
            </p:spPr>
          </p:sp>
          <p:sp>
            <p:nvSpPr>
              <p:cNvPr id="5" name="Freeform 5"/>
              <p:cNvSpPr/>
              <p:nvPr/>
            </p:nvSpPr>
            <p:spPr>
              <a:xfrm>
                <a:off x="6127750" y="2057400"/>
                <a:ext cx="7937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79375" h="190500">
                    <a:moveTo>
                      <a:pt x="79375" y="79375"/>
                    </a:moveTo>
                    <a:lnTo>
                      <a:pt x="15875" y="79375"/>
                    </a:lnTo>
                    <a:cubicBezTo>
                      <a:pt x="7107" y="79375"/>
                      <a:pt x="0" y="72268"/>
                      <a:pt x="0" y="63500"/>
                    </a:cubicBezTo>
                    <a:lnTo>
                      <a:pt x="0" y="15875"/>
                    </a:lnTo>
                    <a:cubicBezTo>
                      <a:pt x="0" y="7107"/>
                      <a:pt x="7107" y="0"/>
                      <a:pt x="15875" y="0"/>
                    </a:cubicBezTo>
                    <a:lnTo>
                      <a:pt x="63500" y="0"/>
                    </a:lnTo>
                    <a:cubicBezTo>
                      <a:pt x="72268" y="0"/>
                      <a:pt x="79375" y="7107"/>
                      <a:pt x="79375" y="15875"/>
                    </a:cubicBezTo>
                    <a:lnTo>
                      <a:pt x="79375" y="111125"/>
                    </a:lnTo>
                    <a:cubicBezTo>
                      <a:pt x="79375" y="153464"/>
                      <a:pt x="58214" y="179912"/>
                      <a:pt x="15875" y="190500"/>
                    </a:cubicBezTo>
                  </a:path>
                </a:pathLst>
              </a:custGeom>
              <a:noFill/>
              <a:ln w="31750">
                <a:solidFill>
                  <a:srgbClr val="E8A47C"/>
                </a:solidFill>
              </a:ln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2520696" y="2582228"/>
              <a:ext cx="7150608" cy="9940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550" dirty="0">
                  <a:solidFill>
                    <a:srgbClr val="F4F0E9"/>
                  </a:solidFill>
                  <a:latin typeface="KaiTi"/>
                  <a:ea typeface="KaiTi"/>
                  <a:cs typeface="KaiTi"/>
                </a:rPr>
                <a:t>所有传世的经典，皆源于日复一日的坚守，</a:t>
              </a:r>
              <a:br/>
              <a:r>
                <a:rPr lang="zh-CN" sz="2550" dirty="0">
                  <a:solidFill>
                    <a:srgbClr val="F4F0E9"/>
                  </a:solidFill>
                  <a:latin typeface="KaiTi"/>
                  <a:ea typeface="KaiTi"/>
                  <a:cs typeface="KaiTi"/>
                </a:rPr>
                <a:t>源于对空间、自然、人文的极致敬畏与深度思考。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5334000" y="37338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19050">
              <a:solidFill>
                <a:srgbClr val="E8A47C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078424" y="3950018"/>
              <a:ext cx="40351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spc="150" dirty="0">
                  <a:solidFill>
                    <a:srgbClr val="F4F0E9">
                      <a:alphaMod val="85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2026 普利兹克大师季 · 8 座新作，8 种深耕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66738" y="5884545"/>
            <a:ext cx="4707255" cy="576262"/>
            <a:chOff x="566738" y="5884545"/>
            <a:chExt cx="4707255" cy="576262"/>
          </a:xfrm>
        </p:grpSpPr>
        <p:sp>
          <p:nvSpPr>
            <p:cNvPr id="11" name="TextBox 11"/>
            <p:cNvSpPr txBox="1"/>
            <p:nvPr/>
          </p:nvSpPr>
          <p:spPr>
            <a:xfrm>
              <a:off x="566738" y="5884545"/>
              <a:ext cx="52444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spc="75" dirty="0">
                  <a:solidFill>
                    <a:srgbClr val="F4F0E9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参考资料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6738" y="6094095"/>
              <a:ext cx="470725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00" dirty="0">
                  <a:solidFill>
                    <a:srgbClr val="F4F0E9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《12座艺术新地标，刷新你对世界的想象 | 2026 全球文化爆点》（公众号“丹尼尔先生”）</a:t>
              </a:r>
              <a:br/>
              <a:r>
                <a:rPr lang="zh-CN" sz="900" dirty="0">
                  <a:solidFill>
                    <a:srgbClr val="F4F0E9">
                      <a:alphaMod val="7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《上海新开一座绝美艺术馆，建筑大师率团队亲设：首展就超重磅！》（公众号“一条艺术”）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87390" y="6303645"/>
            <a:ext cx="2437872" cy="176212"/>
            <a:chOff x="9187390" y="6303645"/>
            <a:chExt cx="2437872" cy="176212"/>
          </a:xfrm>
        </p:grpSpPr>
        <p:sp>
          <p:nvSpPr>
            <p:cNvPr id="14" name="TextBox 14"/>
            <p:cNvSpPr txBox="1"/>
            <p:nvPr/>
          </p:nvSpPr>
          <p:spPr>
            <a:xfrm>
              <a:off x="9187390" y="6303645"/>
              <a:ext cx="243787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dirty="0">
                  <a:solidFill>
                    <a:srgbClr val="F4F0E9">
                      <a:alphaMod val="6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LACMA 大卫·格芬画廊（摄影：Iwan Baan）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148573" y="6581299"/>
            <a:ext cx="476880" cy="19069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980" dirty="0">
                <a:solidFill>
                  <a:srgbClr val="F4F0E9">
                    <a:alphaMod val="70000"/>
                  </a:srgbClr>
                </a:solidFill>
                <a:latin typeface="Georgia"/>
                <a:ea typeface="Georgia"/>
                <a:cs typeface="Georgia"/>
              </a:rPr>
              <a:t>13 / 13</a:t>
            </a:r>
          </a:p>
        </p:txBody>
      </p: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pritzker_2026_quick">
  <a:themeElements>
    <a:clrScheme name="ppt169_pritzker_2026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pritzker_2026_quic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pritzker_2026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pritzker_2026_quick">
  <a:themeElements>
    <a:clrScheme name="ppt169_pritzker_2026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pritzker_2026_quick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pritzker_2026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2026-09-04T09:34:50Z</dcterms:created>
  <dcterms:modified xsi:type="dcterms:W3CDTF">2026-09-04T09:34:50Z</dcterms:modified>
  <cp:category/>
  <cp:contentStatus/>
</cp:coreProperties>
</file>