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位好。今天想带大家看一幅画，一幅你几乎一定见过、但很可能没有看完过的画。它叫《千里江山图》，北宋的王希孟画的，绢本设色，高五十一点五厘米，长一千一百九十一点五厘米，现在收藏在故宫博物院。请先记住封面上的三个数字：十八岁，半年，将近十二米。一个十八岁的少年，用半年时间，画出了这样一卷江山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长度。屏幕上这条细带，就是整卷画按真实比例缩小以后的样子，近十二米长，高只有五十一点五厘米，面积大约是《清明上河图》的两倍多。红色括号标出来的，是你在展柜前、在手机屏幕上通常看到的那一段，只有其中一小截。而它第一次把整卷完整打开展出，是二零一七年的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零一七年九月，故宫在午门办了一个青绿山水特展，《千里江山图》第一次全卷打开。可它只展了四十六天就提前撤了，撤下来以后要进入大约三年的休养期。展期里每天只放两千四百张票，开门半个多小时，全天的票就发完了。再往前数，二零一三年它在武英殿露过一次面，只有一天。九百年里，它是这样一点一点被人看到的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那么，画它的人是谁？关于他，我们能确定的，只有画后面这段题跋里的七十七个字。写题跋的是当时的宰相蔡京。他说，政和三年，也就是一一一三年，皇帝把这幅画赐给了他。画画的人叫希孟，十八岁，原本是画学的学生，后来被召进禁中的文书库，几次献画都不够好。皇帝觉得他可教，就亲自教他画法，不到半年，他就画出了这一卷。左边这一块，就是这段题跋在原卷上的样子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七十七个字拆开，是一个少年的五步。第一步，他是画学的学生，三年学完，没有考进画院。第二步，被召进禁中文书库，据考证做的是档案登记的活儿。第三步，他几次献画，都没画好。第四步，宋徽宗觉得这孩子可教，亲自教他画法。第五步，不到半年，他把这一卷献了上去。顺便说一句，画上并没有作者的款印，希孟姓王这件事，是清初的收藏家梁清标装裱时在外签上写下的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它为什么这么青、这么绿，九百年了还不褪？因为这些颜色不是画上去的，是用矿石一层一层堆出来的。先用墨线勾出山石的轮廓，再用赭石铺底，远山和水天相接的地方也用赭色渲染；然后大面积上石绿，上两遍，石绿来自孔雀石；最后才上最珍贵的石青，来自蓝铜矿。加起来一共五层。所以今天看它，青绿的部分依然像宝石一样发光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现在，我们真正来看画。这是画里最有名的一段，一座跨江的长桥，桥上有亭子，两岸是青绿的山。请先盯着这座桥看几秒，看桥的结构，看桥下的水，看远处的山怎么一层层退后去。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手卷是从右往左展开的，我们再往左推一点。桥的旁边是水村，村子的屋舍沿着水岸排开；水面上有渔舟；再远处是淡淡的远山。每一段都有可看的细节，这就是后人说它"独步千载"的功夫所在。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到这里，请注意一件事：他没有在画上留下名字。蔡京的题跋里只写了希孟两个字，没有姓。我们今天叫的王希孟千里江山图，是清初收藏家梁清标重新装裱时写在外签上的。一个十八岁的少年，把整卷江山交出去，自己却没有留下一个落款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幅画后来经过了很多人的手。一一一三年，徽宗把它赐给蔡京；一一二六年蔡京被贬，画被查抄；第二年金兵南下，画被掠走；后来回到南宋内府，上面有宋理宗的缉熙殿宝印；一三零三年，高僧溥光收藏了它；清初到了梁清标手里，就是他给它定了名字；一七八六年乾隆题诗盖印；一九二二年溥仪把它带出宫；一九五三年，它被拨交故宫博物院，一直到今天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来看到它的人，都说了什么？元代的溥光在题跋里说，在古今丹青小景中，这幅画自可独步千载，好比众星之中的一轮孤月。清代乾隆题诗的第一句是江山千里望无垠，画的名字就从这一句来。至于说王希孟画完不久就去世了，那是清代宋荦的诗句"进得一图身便死"留下的说法，是后世追记，不是当时的记录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它今天还活着，而且以一种新的方式活着。二零二一年八月，舞蹈诗剧《只此青绿》在国家大剧院首演，二零二二年一月三十一日登上了央视春晚。到二零二四年一月，这部剧已经走过全国五十座城市，演出将近四百场。总编导是周莉亚和韩真。很多人没有看过原作，却已经在舞台上看过它的青绿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最后想说的只有一句话。一九四九年以后，这幅画只公开亮相过寥寥几次，下一次打开，可能要等很久。所以，下一次它打开的时候，去看它。慢一点，从头到尾，看完它。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是出处。画作的基本信息来自故宫博物院的藏品页；题跋、流传和颜料的记载来自国家人文历史、新京报和雅昌艺术网；展览的数字来自光明日报和新浪收藏；舞剧的数字来自新华网。画作扫描件来自维基共享资源，属于公有领域；矿物、画具、人物和题字的插画是人工智能生成的示意图。蔡京题跋的日期，多数来源作闰四月一日，也有来源作八日，本卷采用多数来源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qianli_jiangshan_scrol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qianli_jiangshan_scrol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1b5386e70ce7225b.jpg"/>
  <Relationship Id="rId3" Type="http://schemas.openxmlformats.org/officeDocument/2006/relationships/image" Target="../media/image_4c0facf3e80aa49b.png"/>
  <Relationship Id="rId4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44c67bf836c75a5.png"/>
  <Relationship Id="rId3" Type="http://schemas.openxmlformats.org/officeDocument/2006/relationships/image" Target="../media/image_0742a9abcfbc7a7c.png"/>
  <Relationship Id="rId4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caf5d2fbbae1a1e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4017572325017a1.jpg"/>
  <Relationship Id="rId3" Type="http://schemas.openxmlformats.org/officeDocument/2006/relationships/image" Target="../media/image_e9ce4fd061068ee7.png"/>
  <Relationship Id="rId4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246c43a611e86f3.png"/>
  <Relationship Id="rId3" Type="http://schemas.openxmlformats.org/officeDocument/2006/relationships/image" Target="../media/image_79a645007c087de0.png"/>
  <Relationship Id="rId4" Type="http://schemas.openxmlformats.org/officeDocument/2006/relationships/image" Target="../media/image_654a5d390e465382.png"/>
  <Relationship Id="rId5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448678fef3c3a77.png"/>
  <Relationship Id="rId3" Type="http://schemas.openxmlformats.org/officeDocument/2006/relationships/image" Target="../media/image_5dd2c8a9cd219fc5.png"/>
  <Relationship Id="rId4" Type="http://schemas.openxmlformats.org/officeDocument/2006/relationships/image" Target="../media/image_28862600592c9985.png"/>
  <Relationship Id="rId5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d51feebc0729872.jp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d51feebc0729872.jp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9ce4fd061068ee7.png"/>
  <Relationship Id="rId3" Type="http://schemas.openxmlformats.org/officeDocument/2006/relationships/image" Target="../media/image_48a13d36387bc471.png"/>
  <Relationship Id="rId4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7114a9ccb3b1bf7.png"/>
  <Relationship Id="rId3" Type="http://schemas.openxmlformats.org/officeDocument/2006/relationships/image" Target="../media/image_e9ce4fd061068ee7.png"/>
  <Relationship Id="rId4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4017572325017a1.jpg"/>
  <Relationship Id="rId3" Type="http://schemas.openxmlformats.org/officeDocument/2006/relationships/image" Target="../media/image_1b5386e70ce7225b.jpg"/>
  <Relationship Id="rId4" Type="http://schemas.openxmlformats.org/officeDocument/2006/relationships/image" Target="../media/image_e9ce4fd061068ee7.png"/>
  <Relationship Id="rId5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dea294e43842f6e.png"/>
  <Relationship Id="rId3" Type="http://schemas.openxmlformats.org/officeDocument/2006/relationships/image" Target="../media/image_844c67bf836c75a5.png"/>
  <Relationship Id="rId4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ec399f45ee33faac.jpg"/>
  <Relationship Id="rId3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www.dpm.org.cn/collection/paint/228354.html" TargetMode="External"/>
  <Relationship Id="rId3" Type="http://schemas.openxmlformats.org/officeDocument/2006/relationships/hyperlink" Target="http://www.news.cn/gangao/20240105/b53d4993afb3495181523db8257acb36/c.html" TargetMode="External"/>
  <Relationship Id="rId4" Type="http://schemas.openxmlformats.org/officeDocument/2006/relationships/hyperlink" Target="https://commons.wikimedia.org/wiki/Category:A_Thousand_Li_of_Rivers_and_Mountains" TargetMode="External"/>
  <Relationship Id="rId5" Type="http://schemas.openxmlformats.org/officeDocument/2006/relationships/image" Target="../media/image_9b7b1d096038bdac.png"/>
  <Relationship Id="rId6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905375" y="0"/>
            <a:ext cx="7286625" cy="6858000"/>
            <a:chOff x="4905375" y="0"/>
            <a:chExt cx="7286625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0" r="27630" b="0"/>
            <a:stretch>
              <a:fillRect/>
            </a:stretch>
          </p:blipFill>
          <p:spPr>
            <a:xfrm>
              <a:off x="4905375" y="0"/>
              <a:ext cx="7286625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4905375" y="0"/>
              <a:ext cx="28575" cy="6858000"/>
            </a:xfrm>
            <a:prstGeom prst="rect">
              <a:avLst/>
            </a:prstGeom>
            <a:solidFill>
              <a:srgbClr val="A8734A"/>
            </a:solidFill>
            <a:ln>
              <a:noFill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571500" y="1608683"/>
            <a:ext cx="3810000" cy="849809"/>
            <a:chOff x="571500" y="1608683"/>
            <a:chExt cx="3810000" cy="849809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" y="1608683"/>
              <a:ext cx="3810000" cy="849809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591312" y="2754630"/>
            <a:ext cx="3621024" cy="1244346"/>
            <a:chOff x="591312" y="2754630"/>
            <a:chExt cx="3621024" cy="1244346"/>
          </a:xfrm>
        </p:grpSpPr>
        <p:sp>
          <p:nvSpPr>
            <p:cNvPr id="7" name="TextBox 7"/>
            <p:cNvSpPr txBox="1"/>
            <p:nvPr/>
          </p:nvSpPr>
          <p:spPr>
            <a:xfrm>
              <a:off x="591312" y="2754630"/>
              <a:ext cx="36210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《千里江山图》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5884" y="3470910"/>
              <a:ext cx="23317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十八岁的青绿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312920"/>
            <a:ext cx="3377184" cy="907542"/>
            <a:chOff x="597408" y="4312920"/>
            <a:chExt cx="3377184" cy="9075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312920"/>
              <a:ext cx="3377184" cy="9075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十八岁的少年，半年，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画了一卷近十二米的江山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1980" y="5724525"/>
            <a:ext cx="2948940" cy="579120"/>
            <a:chOff x="601980" y="5724525"/>
            <a:chExt cx="2948940" cy="579120"/>
          </a:xfrm>
        </p:grpSpPr>
        <p:sp>
          <p:nvSpPr>
            <p:cNvPr id="12" name="TextBox 12"/>
            <p:cNvSpPr txBox="1"/>
            <p:nvPr/>
          </p:nvSpPr>
          <p:spPr>
            <a:xfrm>
              <a:off x="601980" y="5724525"/>
              <a:ext cx="29489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北宋 · 王希孟 · 绢本设色</a:t>
              </a:r>
              <a:br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51.5 × 1191.5 cm · 故宫博物院藏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7717536" cy="704088"/>
            <a:chOff x="667512" y="754380"/>
            <a:chExt cx="7717536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771753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你见过它，但很可能没有看完过它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5132" y="1564005"/>
            <a:ext cx="6155436" cy="810768"/>
            <a:chOff x="675132" y="1564005"/>
            <a:chExt cx="6155436" cy="810768"/>
          </a:xfrm>
        </p:grpSpPr>
        <p:sp>
          <p:nvSpPr>
            <p:cNvPr id="4" name="TextBox 4"/>
            <p:cNvSpPr txBox="1"/>
            <p:nvPr/>
          </p:nvSpPr>
          <p:spPr>
            <a:xfrm>
              <a:off x="675132" y="1564005"/>
              <a:ext cx="6155436" cy="810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它有近十二米长，面积是《清明上河图》的两倍多；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我们看到的，往往只是其中一段。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3400" y="3162300"/>
            <a:ext cx="10982325" cy="1595438"/>
            <a:chOff x="533400" y="3162300"/>
            <a:chExt cx="10982325" cy="1595438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400" y="3219450"/>
              <a:ext cx="1047750" cy="628650"/>
            </a:xfrm>
            <a:prstGeom prst="rect">
              <a:avLst/>
            </a:prstGeom>
          </p:spPr>
        </p:pic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7216" y="3543300"/>
              <a:ext cx="9871969" cy="397192"/>
            </a:xfrm>
            <a:prstGeom prst="rect">
              <a:avLst/>
            </a:prstGeom>
          </p:spPr>
        </p:pic>
        <p:sp>
          <p:nvSpPr>
            <p:cNvPr id="8" name="Line 8"/>
            <p:cNvSpPr/>
            <p:nvPr/>
          </p:nvSpPr>
          <p:spPr>
            <a:xfrm>
              <a:off x="1600200" y="3162300"/>
              <a:ext cx="9906000" cy="190500"/>
            </a:xfrm>
            <a:custGeom>
              <a:avLst/>
              <a:gdLst/>
              <a:ahLst/>
              <a:cxnLst/>
              <a:rect l="l" t="t" r="r" b="b"/>
              <a:pathLst>
                <a:path w="9906000" h="190500">
                  <a:moveTo>
                    <a:pt x="0" y="19050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6E675B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600200" y="3295650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noFill/>
            <a:ln w="9525">
              <a:solidFill>
                <a:srgbClr val="6E675B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1506200" y="3295650"/>
              <a:ext cx="9525" cy="114300"/>
            </a:xfrm>
            <a:custGeom>
              <a:avLst/>
              <a:gdLst/>
              <a:ahLst/>
              <a:cxnLst/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noFill/>
            <a:ln w="9525">
              <a:solidFill>
                <a:srgbClr val="6E675B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5981700" y="3181350"/>
              <a:ext cx="1143000" cy="228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050852" y="3190875"/>
              <a:ext cx="100469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1191.5 cm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401605" y="4039552"/>
              <a:ext cx="11106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51.5 cm（高）</a:t>
              </a:r>
            </a:p>
          </p:txBody>
        </p:sp>
        <p:sp>
          <p:nvSpPr>
            <p:cNvPr id="14" name="Freeform 14"/>
            <p:cNvSpPr/>
            <p:nvPr/>
          </p:nvSpPr>
          <p:spPr>
            <a:xfrm rot="-5400000">
              <a:off x="6715125" y="3454718"/>
              <a:ext cx="209550" cy="990600"/>
            </a:xfrm>
            <a:prstGeom prst="leftBrace">
              <a:avLst/>
            </a:pr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829300" y="4283392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4288">
              <a:solidFill>
                <a:schemeClr val="accent2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08170" y="4464368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展柜前，你通常只看到这么一段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5132" y="5069205"/>
            <a:ext cx="5280127" cy="867918"/>
            <a:chOff x="675132" y="5069205"/>
            <a:chExt cx="5280127" cy="867918"/>
          </a:xfrm>
        </p:grpSpPr>
        <p:sp>
          <p:nvSpPr>
            <p:cNvPr id="18" name="TextBox 18"/>
            <p:cNvSpPr txBox="1"/>
            <p:nvPr/>
          </p:nvSpPr>
          <p:spPr>
            <a:xfrm>
              <a:off x="675132" y="5069205"/>
              <a:ext cx="44885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226695" indent="-226695">
                <a:buClr>
                  <a:schemeClr val="dk1"/>
                </a:buClr>
                <a:buSzTx/>
                <a:buFontTx/>
                <a:buChar char="•"/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面积约为《清明上河图》的两倍多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75132" y="5526405"/>
              <a:ext cx="528012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226695" indent="-226695">
                <a:buClr>
                  <a:schemeClr val="dk1"/>
                </a:buClr>
                <a:buSzTx/>
                <a:buFontTx/>
                <a:buChar char="•"/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直到 2017 年，它才第一次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全卷打开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展出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9704" y="6480810"/>
            <a:ext cx="5068519" cy="234696"/>
            <a:chOff x="679704" y="6480810"/>
            <a:chExt cx="5068519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79704" y="6480810"/>
              <a:ext cx="50685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来源：故宫博物院藏品页；国家人文历史 2023；光明日报 2017-09-13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6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31027" t="0" r="31027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1905000"/>
          </a:xfrm>
          <a:prstGeom prst="rect">
            <a:avLst/>
          </a:prstGeom>
          <a:solidFill>
            <a:schemeClr val="lt2">
              <a:alpha val="8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4381500"/>
            <a:ext cx="12192000" cy="2476500"/>
          </a:xfrm>
          <a:prstGeom prst="rect">
            <a:avLst/>
          </a:prstGeom>
          <a:solidFill>
            <a:schemeClr val="lt2">
              <a:alpha val="84000"/>
            </a:schemeClr>
          </a:soli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0" y="1905000"/>
            <a:ext cx="7620000" cy="2476500"/>
          </a:xfrm>
          <a:prstGeom prst="rect">
            <a:avLst/>
          </a:prstGeom>
          <a:solidFill>
            <a:schemeClr val="lt2">
              <a:alpha val="84000"/>
            </a:schemeClr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11506200" y="1905000"/>
            <a:ext cx="685800" cy="2476500"/>
          </a:xfrm>
          <a:prstGeom prst="rect">
            <a:avLst/>
          </a:prstGeom>
          <a:solidFill>
            <a:schemeClr val="lt2">
              <a:alpha val="84000"/>
            </a:schemeClr>
          </a:solidFill>
          <a:ln>
            <a:noFill/>
          </a:ln>
        </p:spPr>
      </p:sp>
      <p:sp>
        <p:nvSpPr>
          <p:cNvPr id="7" name="Rectangle 7"/>
          <p:cNvSpPr/>
          <p:nvPr/>
        </p:nvSpPr>
        <p:spPr>
          <a:xfrm>
            <a:off x="7620000" y="1905000"/>
            <a:ext cx="3886200" cy="2476500"/>
          </a:xfrm>
          <a:prstGeom prst="rect">
            <a:avLst/>
          </a:prstGeom>
          <a:noFill/>
          <a:ln w="14288">
            <a:solidFill>
              <a:srgbClr val="F3ECDA">
                <a:alpha val="70000"/>
              </a:srgbClr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667512" y="906780"/>
            <a:ext cx="7717536" cy="704088"/>
            <a:chOff x="667512" y="906780"/>
            <a:chExt cx="7717536" cy="704088"/>
          </a:xfrm>
        </p:grpSpPr>
        <p:sp>
          <p:nvSpPr>
            <p:cNvPr id="8" name="TextBox 8"/>
            <p:cNvSpPr txBox="1"/>
            <p:nvPr/>
          </p:nvSpPr>
          <p:spPr>
            <a:xfrm>
              <a:off x="667512" y="906780"/>
              <a:ext cx="771753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九百年里，它这样打开过四十六天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66750" y="2314575"/>
            <a:ext cx="4318635" cy="1733550"/>
            <a:chOff x="666750" y="2314575"/>
            <a:chExt cx="4318635" cy="1733550"/>
          </a:xfrm>
        </p:grpSpPr>
        <p:sp>
          <p:nvSpPr>
            <p:cNvPr id="10" name="TextBox 10"/>
            <p:cNvSpPr txBox="1"/>
            <p:nvPr/>
          </p:nvSpPr>
          <p:spPr>
            <a:xfrm>
              <a:off x="666750" y="2314575"/>
              <a:ext cx="2111959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46</a:t>
              </a:r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 xml:space="preserve"> 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49880" y="3124200"/>
              <a:ext cx="213550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2017 年，首次全卷展出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5132" y="4040505"/>
            <a:ext cx="4021836" cy="1325118"/>
            <a:chOff x="675132" y="4040505"/>
            <a:chExt cx="4021836" cy="1325118"/>
          </a:xfrm>
        </p:grpSpPr>
        <p:sp>
          <p:nvSpPr>
            <p:cNvPr id="13" name="TextBox 13"/>
            <p:cNvSpPr txBox="1"/>
            <p:nvPr/>
          </p:nvSpPr>
          <p:spPr>
            <a:xfrm>
              <a:off x="675132" y="4040505"/>
              <a:ext cx="4021836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每天只放 2400 张票</a:t>
              </a:r>
              <a:br/>
              <a:r>
                <a:rPr lang="zh-CN" sz="21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开门半个多小时，全天的票就发完</a:t>
              </a:r>
              <a:br/>
              <a:r>
                <a:rPr lang="zh-CN" sz="21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撤展之后，进入约三年的休养期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613904" y="4556760"/>
            <a:ext cx="3428848" cy="234696"/>
            <a:chOff x="7613904" y="4556760"/>
            <a:chExt cx="3428848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7613904" y="4556760"/>
              <a:ext cx="34288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《千里江山图》局部 · 展柜里通常能看到的宽度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8180" y="5781675"/>
            <a:ext cx="5360822" cy="571881"/>
            <a:chOff x="678180" y="5781675"/>
            <a:chExt cx="5360822" cy="571881"/>
          </a:xfrm>
        </p:grpSpPr>
        <p:sp>
          <p:nvSpPr>
            <p:cNvPr id="17" name="TextBox 17"/>
            <p:cNvSpPr txBox="1"/>
            <p:nvPr/>
          </p:nvSpPr>
          <p:spPr>
            <a:xfrm>
              <a:off x="678180" y="5781675"/>
              <a:ext cx="375094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2013 年在武英殿的那次展出，只有一天。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9704" y="6118860"/>
              <a:ext cx="53592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来源：新浪收藏 2017-10-29；光明日报 2017-09-13；国家人文历史 2023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7205472" cy="704088"/>
            <a:chOff x="667512" y="754380"/>
            <a:chExt cx="7205472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720547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关于他，我们只知道七十七个字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79704" y="1619250"/>
            <a:ext cx="1236726" cy="4791456"/>
            <a:chOff x="679704" y="1619250"/>
            <a:chExt cx="1236726" cy="4791456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rcRect l="19339" t="0" r="74349" b="0"/>
            <a:stretch>
              <a:fillRect/>
            </a:stretch>
          </p:blipFill>
          <p:spPr>
            <a:xfrm>
              <a:off x="685800" y="1619250"/>
              <a:ext cx="1230630" cy="4191000"/>
            </a:xfrm>
            <a:prstGeom prst="rect">
              <a:avLst/>
            </a:prstGeom>
          </p:spPr>
        </p:pic>
        <p:sp>
          <p:nvSpPr>
            <p:cNvPr id="5" name="Rectangle 5"/>
            <p:cNvSpPr/>
            <p:nvPr/>
          </p:nvSpPr>
          <p:spPr>
            <a:xfrm>
              <a:off x="685800" y="1619250"/>
              <a:ext cx="1230630" cy="419100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679704" y="5966460"/>
              <a:ext cx="621792" cy="44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蔡京题跋</a:t>
              </a:r>
              <a:br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真迹局部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26030" y="2333625"/>
            <a:ext cx="2072640" cy="1264920"/>
            <a:chOff x="2526030" y="2333625"/>
            <a:chExt cx="2072640" cy="1264920"/>
          </a:xfrm>
        </p:grpSpPr>
        <p:sp>
          <p:nvSpPr>
            <p:cNvPr id="8" name="TextBox 8"/>
            <p:cNvSpPr txBox="1"/>
            <p:nvPr/>
          </p:nvSpPr>
          <p:spPr>
            <a:xfrm>
              <a:off x="2526030" y="2333625"/>
              <a:ext cx="2072640" cy="1264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政和三年，即 1113 年。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题跋作者：权相蔡京。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这是关于作者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唯一的同时代记录。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387721" y="1896428"/>
            <a:ext cx="4312158" cy="4308729"/>
            <a:chOff x="5387721" y="1896428"/>
            <a:chExt cx="4312158" cy="4308729"/>
          </a:xfrm>
        </p:grpSpPr>
        <p:sp>
          <p:nvSpPr>
            <p:cNvPr id="10" name="TextBox 10"/>
            <p:cNvSpPr txBox="1"/>
            <p:nvPr/>
          </p:nvSpPr>
          <p:spPr>
            <a:xfrm>
              <a:off x="93501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政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三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年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闰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四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月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一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赐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548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孟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年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十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八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岁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昔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在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画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595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为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生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徒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召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禁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中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文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书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库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642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数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画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献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未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甚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。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上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3689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其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性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可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教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遂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诲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谕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之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736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亲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授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其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法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不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逾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半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岁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乃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3783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以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此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图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进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。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上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嘉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之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因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83021" y="1896428"/>
              <a:ext cx="349758" cy="430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赐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臣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京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谓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天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下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士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在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作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87721" y="1896428"/>
              <a:ext cx="349758" cy="1260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而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已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25100" y="4191000"/>
            <a:ext cx="1047750" cy="1933575"/>
            <a:chOff x="10325100" y="4191000"/>
            <a:chExt cx="1047750" cy="1933575"/>
          </a:xfrm>
        </p:grpSpPr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25100" y="4191000"/>
              <a:ext cx="1047750" cy="1933575"/>
            </a:xfrm>
            <a:prstGeom prst="rect">
              <a:avLst/>
            </a:prstGeom>
          </p:spPr>
        </p:pic>
      </p:grpSp>
      <p:grpSp>
        <p:nvGrpSpPr>
          <p:cNvPr id="23" name="Group 23"/>
          <p:cNvGrpSpPr/>
          <p:nvPr/>
        </p:nvGrpSpPr>
        <p:grpSpPr>
          <a:xfrm>
            <a:off x="2432304" y="6480810"/>
            <a:ext cx="5359298" cy="234696"/>
            <a:chOff x="2432304" y="6480810"/>
            <a:chExt cx="5359298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2432304" y="6480810"/>
              <a:ext cx="53592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来源：新京报《京华物语》；故宫博物院藏品页（日期一作"闰四月八日"）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7717536" cy="704088"/>
            <a:chOff x="667512" y="754380"/>
            <a:chExt cx="7717536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771753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他先被退回过，然后皇帝亲自教他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5800" y="1619250"/>
            <a:ext cx="3810000" cy="4476750"/>
            <a:chOff x="685800" y="1619250"/>
            <a:chExt cx="3810000" cy="447675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619250"/>
              <a:ext cx="3810000" cy="4476750"/>
            </a:xfrm>
            <a:prstGeom prst="rect">
              <a:avLst/>
            </a:prstGeom>
          </p:spPr>
        </p:pic>
      </p:grpSp>
      <p:grpSp>
        <p:nvGrpSpPr>
          <p:cNvPr id="29" name="Group 29"/>
          <p:cNvGrpSpPr/>
          <p:nvPr/>
        </p:nvGrpSpPr>
        <p:grpSpPr>
          <a:xfrm>
            <a:off x="5210175" y="1887855"/>
            <a:ext cx="6219825" cy="3615690"/>
            <a:chOff x="5210175" y="1887855"/>
            <a:chExt cx="6219825" cy="3615690"/>
          </a:xfrm>
        </p:grpSpPr>
        <p:sp>
          <p:nvSpPr>
            <p:cNvPr id="6" name="Line 6"/>
            <p:cNvSpPr/>
            <p:nvPr/>
          </p:nvSpPr>
          <p:spPr>
            <a:xfrm>
              <a:off x="5334000" y="1905000"/>
              <a:ext cx="1" cy="333375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7" name="Ellipse 7"/>
            <p:cNvSpPr/>
            <p:nvPr/>
          </p:nvSpPr>
          <p:spPr>
            <a:xfrm>
              <a:off x="5210175" y="1905000"/>
              <a:ext cx="247650" cy="24765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283479" y="195643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590032" y="18878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画学生徒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93080" y="223837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翰林画学的学生，三年后没有考入画院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5210175" y="2647950"/>
              <a:ext cx="247650" cy="24765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283479" y="26993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90032" y="2630805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召入禁中文书库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593080" y="298132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据考证，做的是档案登记的工作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5210175" y="3390900"/>
              <a:ext cx="247650" cy="24765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283479" y="344233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590032" y="3373755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数以画献，未甚工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593080" y="37242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几次献画，都没有画好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5210175" y="4133850"/>
              <a:ext cx="247650" cy="24765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283479" y="41852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590032" y="4116705"/>
              <a:ext cx="37402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徽宗"知其性可教"，亲授其法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593080" y="446722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皇帝亲自教他画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5210175" y="4876800"/>
              <a:ext cx="247650" cy="24765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283479" y="492823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590032" y="4859655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不逾半岁，乃以此图进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593080" y="52101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不到半年，献上这一卷</a:t>
              </a:r>
            </a:p>
          </p:txBody>
        </p:sp>
        <p:pic>
          <p:nvPicPr>
            <p:cNvPr id="27" name="Imag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72750" y="3733800"/>
              <a:ext cx="857250" cy="504825"/>
            </a:xfrm>
            <a:prstGeom prst="rect">
              <a:avLst/>
            </a:prstGeom>
          </p:spPr>
        </p:pic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63250" y="4476750"/>
              <a:ext cx="571500" cy="628650"/>
            </a:xfrm>
            <a:prstGeom prst="rect">
              <a:avLst/>
            </a:prstGeom>
          </p:spPr>
        </p:pic>
      </p:grpSp>
      <p:grpSp>
        <p:nvGrpSpPr>
          <p:cNvPr id="31" name="Group 31"/>
          <p:cNvGrpSpPr/>
          <p:nvPr/>
        </p:nvGrpSpPr>
        <p:grpSpPr>
          <a:xfrm>
            <a:off x="5326380" y="5819775"/>
            <a:ext cx="5285613" cy="293370"/>
            <a:chOff x="5326380" y="5819775"/>
            <a:chExt cx="5285613" cy="293370"/>
          </a:xfrm>
        </p:grpSpPr>
        <p:sp>
          <p:nvSpPr>
            <p:cNvPr id="30" name="TextBox 30"/>
            <p:cNvSpPr txBox="1"/>
            <p:nvPr/>
          </p:nvSpPr>
          <p:spPr>
            <a:xfrm>
              <a:off x="5326380" y="5819775"/>
              <a:ext cx="528561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画上没有作者款印；"王"姓由清初藏家梁清标题签时确立。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327904" y="6480810"/>
            <a:ext cx="3485388" cy="234696"/>
            <a:chOff x="5327904" y="6480810"/>
            <a:chExt cx="3485388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5327904" y="6480810"/>
              <a:ext cx="34853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来源：新京报《京华物语》；国家人文历史 2023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8741664" cy="704088"/>
            <a:chOff x="667512" y="754380"/>
            <a:chExt cx="8741664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874166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青绿不是画上去的，是一层层堆出来的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8180" y="1743075"/>
            <a:ext cx="3150870" cy="3971925"/>
            <a:chOff x="678180" y="1743075"/>
            <a:chExt cx="3150870" cy="3971925"/>
          </a:xfrm>
        </p:grpSpPr>
        <p:sp>
          <p:nvSpPr>
            <p:cNvPr id="4" name="TextBox 4"/>
            <p:cNvSpPr txBox="1"/>
            <p:nvPr/>
          </p:nvSpPr>
          <p:spPr>
            <a:xfrm>
              <a:off x="678180" y="17430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五层剖面（示意）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685800" y="2247900"/>
              <a:ext cx="314325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49630" y="23812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石青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51154" y="265176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第五层 · 蓝铜矿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742950" y="2914650"/>
              <a:ext cx="3028950" cy="666750"/>
            </a:xfrm>
            <a:prstGeom prst="rect">
              <a:avLst/>
            </a:prstGeom>
            <a:solidFill>
              <a:srgbClr val="4E9E7C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6780" y="304800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石绿（第二遍）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8304" y="331851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第四层 · 孔雀石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800100" y="3581400"/>
              <a:ext cx="291465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63930" y="371475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石绿（第一遍）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65454" y="3985260"/>
              <a:ext cx="11672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第三层 · 孔雀石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57250" y="4248150"/>
              <a:ext cx="2800350" cy="666750"/>
            </a:xfrm>
            <a:prstGeom prst="rect">
              <a:avLst/>
            </a:prstGeom>
            <a:solidFill>
              <a:srgbClr val="A8734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21080" y="438150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赭石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22604" y="4652010"/>
              <a:ext cx="10056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第二层 · 铺底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914400" y="4914900"/>
              <a:ext cx="2686050" cy="76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79754" y="5071110"/>
              <a:ext cx="18134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墨线 · 第一层，勾勒山石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914400" y="5334000"/>
              <a:ext cx="2686050" cy="381000"/>
            </a:xfrm>
            <a:prstGeom prst="rect">
              <a:avLst/>
            </a:prstGeom>
            <a:solidFill>
              <a:srgbClr val="E8DCBD"/>
            </a:solidFill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79754" y="5452110"/>
              <a:ext cx="1737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绢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414320" y="2781300"/>
            <a:ext cx="810660" cy="1866900"/>
            <a:chOff x="4414320" y="2781300"/>
            <a:chExt cx="810660" cy="186690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4972" y="2781300"/>
              <a:ext cx="729357" cy="571500"/>
            </a:xfrm>
            <a:prstGeom prst="rect">
              <a:avLst/>
            </a:prstGeom>
          </p:spPr>
        </p:pic>
        <p:pic>
          <p:nvPicPr>
            <p:cNvPr id="23" name="Imag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4320" y="3429000"/>
              <a:ext cx="810660" cy="571500"/>
            </a:xfrm>
            <a:prstGeom prst="rect">
              <a:avLst/>
            </a:prstGeom>
          </p:spPr>
        </p:pic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1536" y="4076700"/>
              <a:ext cx="756227" cy="571500"/>
            </a:xfrm>
            <a:prstGeom prst="rect">
              <a:avLst/>
            </a:prstGeom>
          </p:spPr>
        </p:pic>
      </p:grpSp>
      <p:grpSp>
        <p:nvGrpSpPr>
          <p:cNvPr id="51" name="Group 51"/>
          <p:cNvGrpSpPr/>
          <p:nvPr/>
        </p:nvGrpSpPr>
        <p:grpSpPr>
          <a:xfrm>
            <a:off x="5334000" y="1714500"/>
            <a:ext cx="6172200" cy="2905125"/>
            <a:chOff x="5334000" y="1714500"/>
            <a:chExt cx="6172200" cy="2905125"/>
          </a:xfrm>
        </p:grpSpPr>
        <p:sp>
          <p:nvSpPr>
            <p:cNvPr id="26" name="Rectangle 26"/>
            <p:cNvSpPr/>
            <p:nvPr/>
          </p:nvSpPr>
          <p:spPr>
            <a:xfrm>
              <a:off x="5334000" y="1714500"/>
              <a:ext cx="6172200" cy="4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440680" y="18478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层次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774180" y="18478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颜料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31430" y="18478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来源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536430" y="18478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440680" y="23812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774180" y="23812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线稿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31430" y="2381250"/>
              <a:ext cx="2171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墨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536430" y="238125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勾勒山石轮廓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5334000" y="27813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440680" y="29908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第二层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774180" y="29908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赭石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31430" y="2990850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赭石（土质矿物）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536430" y="2990850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铺底与远山渲染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5334000" y="33909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5440680" y="3600450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第三、四层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774180" y="36004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石绿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31430" y="36004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孔雀石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536430" y="3600450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大面积上两遍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5334000" y="40005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5440680" y="42100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第五层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774180" y="4210050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石青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631430" y="4210050"/>
              <a:ext cx="6210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蓝铜矿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536430" y="4210050"/>
              <a:ext cx="183261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最上层，最珍贵的青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5334000" y="4610100"/>
              <a:ext cx="6172200" cy="9525"/>
            </a:xfrm>
            <a:custGeom>
              <a:avLst/>
              <a:gdLst/>
              <a:ahLst/>
              <a:cxnLst/>
              <a:rect l="l" t="t" r="r" b="b"/>
              <a:pathLst>
                <a:path w="6172200" h="9525">
                  <a:moveTo>
                    <a:pt x="0" y="0"/>
                  </a:moveTo>
                  <a:lnTo>
                    <a:pt x="6172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5323332" y="5107305"/>
            <a:ext cx="5420944" cy="410718"/>
            <a:chOff x="5323332" y="5107305"/>
            <a:chExt cx="5420944" cy="410718"/>
          </a:xfrm>
        </p:grpSpPr>
        <p:sp>
          <p:nvSpPr>
            <p:cNvPr id="52" name="TextBox 52"/>
            <p:cNvSpPr txBox="1"/>
            <p:nvPr/>
          </p:nvSpPr>
          <p:spPr>
            <a:xfrm>
              <a:off x="5323332" y="5107305"/>
              <a:ext cx="54209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九百余年后，它仍"散发出宝石般的光芒"。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326380" y="5743575"/>
            <a:ext cx="5265420" cy="293370"/>
            <a:chOff x="5326380" y="5743575"/>
            <a:chExt cx="5265420" cy="293370"/>
          </a:xfrm>
        </p:grpSpPr>
        <p:sp>
          <p:nvSpPr>
            <p:cNvPr id="54" name="TextBox 54"/>
            <p:cNvSpPr txBox="1"/>
            <p:nvPr/>
          </p:nvSpPr>
          <p:spPr>
            <a:xfrm>
              <a:off x="5326380" y="5743575"/>
              <a:ext cx="52654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工艺记载：线稿、赭石、孔雀石两遍、最后石青，共五层。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327904" y="6480810"/>
            <a:ext cx="5230063" cy="234696"/>
            <a:chOff x="5327904" y="6480810"/>
            <a:chExt cx="5230063" cy="234696"/>
          </a:xfrm>
        </p:grpSpPr>
        <p:sp>
          <p:nvSpPr>
            <p:cNvPr id="56" name="TextBox 56"/>
            <p:cNvSpPr txBox="1"/>
            <p:nvPr/>
          </p:nvSpPr>
          <p:spPr>
            <a:xfrm>
              <a:off x="5327904" y="6480810"/>
              <a:ext cx="52300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来源：国家人文历史 2023；雅昌艺术网 2024-06-08；故宫博物院藏品页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1439418"/>
            <a:chOff x="0" y="0"/>
            <a:chExt cx="12192000" cy="1439418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678180" y="447675"/>
              <a:ext cx="16609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第三章 · 看这幅画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67512" y="735330"/>
              <a:ext cx="362102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现在，看这座桥</a:t>
              </a:r>
            </a:p>
          </p:txBody>
        </p:sp>
      </p:grpSp>
      <p:grpSp>
        <p:nvGrpSpPr>
          <p:cNvPr id="11" name="!!scroll-window"/>
          <p:cNvGrpSpPr/>
          <p:nvPr/>
        </p:nvGrpSpPr>
        <p:grpSpPr>
          <a:xfrm>
            <a:off x="0" y="1428750"/>
            <a:ext cx="12192000" cy="5429250"/>
            <a:chOff x="0" y="1428750"/>
            <a:chExt cx="12192000" cy="54292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rcRect l="26149" t="0" r="6743" b="0"/>
            <a:stretch>
              <a:fillRect/>
            </a:stretch>
          </p:blipFill>
          <p:spPr>
            <a:xfrm>
              <a:off x="0" y="1428750"/>
              <a:ext cx="12192000" cy="5429250"/>
            </a:xfrm>
            <a:prstGeom prst="rect">
              <a:avLst/>
            </a:prstGeom>
          </p:spPr>
        </p:pic>
        <p:sp>
          <p:nvSpPr>
            <p:cNvPr id="7" name="Rectangle 7"/>
            <p:cNvSpPr/>
            <p:nvPr/>
          </p:nvSpPr>
          <p:spPr>
            <a:xfrm>
              <a:off x="0" y="5715000"/>
              <a:ext cx="12192000" cy="1143000"/>
            </a:xfrm>
            <a:prstGeom prst="rect">
              <a:avLst/>
            </a:prstGeom>
            <a:gradFill>
              <a:gsLst>
                <a:gs pos="0">
                  <a:schemeClr val="lt2">
                    <a:alpha val="0"/>
                  </a:schemeClr>
                </a:gs>
                <a:gs pos="100000">
                  <a:schemeClr val="lt2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79704" y="6480810"/>
              <a:ext cx="66660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跨江长桥段落 · 《千里江山图》局部 · 故宫博物院藏 · 图片 Wikimedia Commons，公有领域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2724150" y="5200650"/>
              <a:ext cx="266700" cy="266700"/>
            </a:xfrm>
            <a:prstGeom prst="ellipse">
              <a:avLst/>
            </a:prstGeom>
            <a:noFill/>
            <a:ln w="19050">
              <a:solidFill>
                <a:srgbClr val="F3ECDA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781490" y="5277802"/>
              <a:ext cx="15201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桥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1439418"/>
            <a:chOff x="0" y="0"/>
            <a:chExt cx="12192000" cy="1439418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1428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678180" y="447675"/>
              <a:ext cx="35086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第三章 · 看这幅画 · 手卷从右往左展开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67512" y="735330"/>
              <a:ext cx="771753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再往左，是水村、渔舟和更远的山</a:t>
              </a:r>
            </a:p>
          </p:txBody>
        </p:sp>
      </p:grpSp>
      <p:grpSp>
        <p:nvGrpSpPr>
          <p:cNvPr id="18" name="!!scroll-window"/>
          <p:cNvGrpSpPr/>
          <p:nvPr/>
        </p:nvGrpSpPr>
        <p:grpSpPr>
          <a:xfrm>
            <a:off x="0" y="1428750"/>
            <a:ext cx="12192000" cy="5429250"/>
            <a:chOff x="0" y="1428750"/>
            <a:chExt cx="12192000" cy="54292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rcRect l="0" t="0" r="32891" b="0"/>
            <a:stretch>
              <a:fillRect/>
            </a:stretch>
          </p:blipFill>
          <p:spPr>
            <a:xfrm>
              <a:off x="0" y="1428750"/>
              <a:ext cx="12192000" cy="5429250"/>
            </a:xfrm>
            <a:prstGeom prst="rect">
              <a:avLst/>
            </a:prstGeom>
          </p:spPr>
        </p:pic>
        <p:sp>
          <p:nvSpPr>
            <p:cNvPr id="7" name="Rectangle 7"/>
            <p:cNvSpPr/>
            <p:nvPr/>
          </p:nvSpPr>
          <p:spPr>
            <a:xfrm>
              <a:off x="0" y="5715000"/>
              <a:ext cx="12192000" cy="1143000"/>
            </a:xfrm>
            <a:prstGeom prst="rect">
              <a:avLst/>
            </a:prstGeom>
            <a:gradFill>
              <a:gsLst>
                <a:gs pos="0">
                  <a:schemeClr val="lt2">
                    <a:alpha val="0"/>
                  </a:schemeClr>
                </a:gs>
                <a:gs pos="100000">
                  <a:schemeClr val="lt2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79704" y="6480810"/>
              <a:ext cx="69914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同一段落向左推移 · 《千里江山图》局部 · 故宫博物院藏 · 图片 Wikimedia Commons，公有领域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3867150" y="4819650"/>
              <a:ext cx="266700" cy="266700"/>
            </a:xfrm>
            <a:prstGeom prst="ellipse">
              <a:avLst/>
            </a:prstGeom>
            <a:noFill/>
            <a:ln w="19050">
              <a:solidFill>
                <a:srgbClr val="F3ECDA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949979" y="4880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202430" y="48672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水村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1485900" y="5962650"/>
              <a:ext cx="266700" cy="266700"/>
            </a:xfrm>
            <a:prstGeom prst="ellipse">
              <a:avLst/>
            </a:prstGeom>
            <a:noFill/>
            <a:ln w="19050">
              <a:solidFill>
                <a:srgbClr val="F3ECD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68729" y="6023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21180" y="60102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渔舟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9582150" y="2152650"/>
              <a:ext cx="266700" cy="266700"/>
            </a:xfrm>
            <a:prstGeom prst="ellipse">
              <a:avLst/>
            </a:prstGeom>
            <a:noFill/>
            <a:ln w="19050">
              <a:solidFill>
                <a:srgbClr val="F3ECDA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664979" y="2213610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917430" y="220027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3ECDA"/>
                  </a:solidFill>
                  <a:latin typeface="+mn-lt"/>
                  <a:ea typeface="+mn-ea"/>
                  <a:cs typeface="+mn-cs"/>
                </a:rPr>
                <a:t>远山</a:t>
              </a:r>
            </a:p>
          </p:txBody>
        </p:sp>
      </p:grpSp>
    </p:spTree>
  </p:cSld>
  <p:clrMapOvr>
    <a:masterClrMapping/>
  </p:clrMapOvr>
  <mc:AlternateContent>
    <mc:Choice Requires="p159">
      <p:transition p14:dur="16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10412" y="2468880"/>
            <a:ext cx="5157216" cy="704088"/>
            <a:chOff x="1010412" y="2468880"/>
            <a:chExt cx="5157216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1010412" y="2468880"/>
              <a:ext cx="515721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他没有在画上留下名字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1080" y="3343275"/>
            <a:ext cx="4796790" cy="617220"/>
            <a:chOff x="1021080" y="3343275"/>
            <a:chExt cx="4796790" cy="617220"/>
          </a:xfrm>
        </p:grpSpPr>
        <p:sp>
          <p:nvSpPr>
            <p:cNvPr id="4" name="TextBox 4"/>
            <p:cNvSpPr txBox="1"/>
            <p:nvPr/>
          </p:nvSpPr>
          <p:spPr>
            <a:xfrm>
              <a:off x="1021080" y="3343275"/>
              <a:ext cx="4796790" cy="617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蔡京的题跋只写了"希孟"二字；</a:t>
              </a:r>
              <a:br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"王希孟千里江山图"，是清初藏家梁清标装裱时的外签。</a:t>
              </a:r>
            </a:p>
          </p:txBody>
        </p:sp>
      </p:grpSp>
      <p:grpSp>
        <p:nvGrpSpPr>
          <p:cNvPr id="7" name="!!seal"/>
          <p:cNvGrpSpPr/>
          <p:nvPr/>
        </p:nvGrpSpPr>
        <p:grpSpPr>
          <a:xfrm>
            <a:off x="5619750" y="4572000"/>
            <a:ext cx="838200" cy="1543050"/>
            <a:chOff x="5619750" y="4572000"/>
            <a:chExt cx="838200" cy="15430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19750" y="4572000"/>
              <a:ext cx="838200" cy="1543050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8858250" y="2193764"/>
            <a:ext cx="2524125" cy="4089722"/>
            <a:chOff x="8858250" y="2193764"/>
            <a:chExt cx="2524125" cy="4089722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58250" y="2193764"/>
              <a:ext cx="2524125" cy="4089722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679704" y="6480810"/>
            <a:ext cx="1869948" cy="234696"/>
            <a:chOff x="679704" y="6480810"/>
            <a:chExt cx="1869948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79704" y="6480810"/>
              <a:ext cx="18699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来源：国家人文历史 2023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6181344" cy="704088"/>
            <a:chOff x="667512" y="754380"/>
            <a:chExt cx="6181344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618134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九百年里，它经过了这些手</a:t>
              </a:r>
            </a:p>
          </p:txBody>
        </p:sp>
      </p:grpSp>
      <p:pic>
        <p:nvPicPr>
          <p:cNvPr id="4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" y="3810000"/>
            <a:ext cx="12169547" cy="2581275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>
            <a:off x="641269" y="1988820"/>
            <a:ext cx="10941131" cy="1725930"/>
            <a:chOff x="641269" y="1988820"/>
            <a:chExt cx="10941131" cy="1725930"/>
          </a:xfrm>
        </p:grpSpPr>
        <p:sp>
          <p:nvSpPr>
            <p:cNvPr id="5" name="Line 5"/>
            <p:cNvSpPr/>
            <p:nvPr/>
          </p:nvSpPr>
          <p:spPr>
            <a:xfrm>
              <a:off x="685800" y="3638550"/>
              <a:ext cx="1089660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641269" y="19888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1113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83717" y="2387918"/>
              <a:ext cx="52806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徽宗赐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蔡京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047750" y="281940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971550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03331" y="25603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1126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60054" y="2959418"/>
              <a:ext cx="69951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蔡京贬黜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被查抄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2309812" y="339090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233612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165394" y="19888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1127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93567" y="2387918"/>
              <a:ext cx="35661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金兵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掠走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3571875" y="281940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495675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480370" y="2560320"/>
              <a:ext cx="7071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南宋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98454" y="2959418"/>
              <a:ext cx="87096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复归内府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缉熙殿宝印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4833938" y="339090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4757738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689519" y="19888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1303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917692" y="2387918"/>
              <a:ext cx="35661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溥光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收藏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6096000" y="281940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6019800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004494" y="2560320"/>
              <a:ext cx="7071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清初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008304" y="2959418"/>
              <a:ext cx="69951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梁清标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题签定名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7358062" y="339090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7281862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8213644" y="19888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1786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70367" y="2387918"/>
              <a:ext cx="69951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乾隆题诗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钤印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620125" y="281940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43925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475706" y="25603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1922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618154" y="2959418"/>
              <a:ext cx="52806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溥仪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带出宫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9882188" y="339090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Ellipse 37"/>
            <p:cNvSpPr/>
            <p:nvPr/>
          </p:nvSpPr>
          <p:spPr>
            <a:xfrm>
              <a:off x="9805988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737769" y="1988820"/>
              <a:ext cx="8129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1953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708767" y="2387918"/>
              <a:ext cx="870966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拨交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故宫博物院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11144250" y="2819400"/>
              <a:ext cx="9525" cy="723900"/>
            </a:xfrm>
            <a:custGeom>
              <a:avLst/>
              <a:gdLst/>
              <a:ahLst/>
              <a:cxnLst/>
              <a:rect l="l" t="t" r="r" b="b"/>
              <a:pathLst>
                <a:path w="9525" h="723900">
                  <a:moveTo>
                    <a:pt x="0" y="0"/>
                  </a:moveTo>
                  <a:lnTo>
                    <a:pt x="0" y="7239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Ellipse 41"/>
            <p:cNvSpPr/>
            <p:nvPr/>
          </p:nvSpPr>
          <p:spPr>
            <a:xfrm>
              <a:off x="11068050" y="3562350"/>
              <a:ext cx="152400" cy="1524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</p:grpSp>
      <p:grpSp>
        <p:nvGrpSpPr>
          <p:cNvPr id="45" name="!!seal"/>
          <p:cNvGrpSpPr/>
          <p:nvPr/>
        </p:nvGrpSpPr>
        <p:grpSpPr>
          <a:xfrm>
            <a:off x="6928676" y="3905250"/>
            <a:ext cx="858774" cy="1444561"/>
            <a:chOff x="6928676" y="3905250"/>
            <a:chExt cx="858774" cy="1444561"/>
          </a:xfrm>
        </p:grpSpPr>
        <p:pic>
          <p:nvPicPr>
            <p:cNvPr id="43" name="Imag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3738" y="3905250"/>
              <a:ext cx="628650" cy="1162050"/>
            </a:xfrm>
            <a:prstGeom prst="rect">
              <a:avLst/>
            </a:prstGeom>
          </p:spPr>
        </p:pic>
        <p:sp>
          <p:nvSpPr>
            <p:cNvPr id="44" name="TextBox 44"/>
            <p:cNvSpPr txBox="1"/>
            <p:nvPr/>
          </p:nvSpPr>
          <p:spPr>
            <a:xfrm>
              <a:off x="6928676" y="5144452"/>
              <a:ext cx="85877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名字从这里来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834628" y="5743575"/>
            <a:ext cx="2679192" cy="514731"/>
            <a:chOff x="8834628" y="5743575"/>
            <a:chExt cx="2679192" cy="514731"/>
          </a:xfrm>
        </p:grpSpPr>
        <p:sp>
          <p:nvSpPr>
            <p:cNvPr id="46" name="TextBox 46"/>
            <p:cNvSpPr txBox="1"/>
            <p:nvPr/>
          </p:nvSpPr>
          <p:spPr>
            <a:xfrm>
              <a:off x="9277350" y="5743575"/>
              <a:ext cx="223647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九次易手，从徽宗到故宫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834628" y="6023610"/>
              <a:ext cx="26776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来源：国家人文历史 2023；维基百科</a:t>
              </a:r>
            </a:p>
          </p:txBody>
        </p:sp>
      </p:grpSp>
    </p:spTree>
  </p:cSld>
  <p:clrMapOvr>
    <a:masterClrMapping/>
  </p:clrMapOvr>
  <mc:AlternateContent>
    <mc:Choice Requires="p159">
      <p:transition p14:dur="12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5669280" cy="704088"/>
            <a:chOff x="667512" y="754380"/>
            <a:chExt cx="5669280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566928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后来看到它的人，这样说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6750" y="1664970"/>
            <a:ext cx="4146804" cy="3592830"/>
            <a:chOff x="666750" y="1664970"/>
            <a:chExt cx="4146804" cy="3592830"/>
          </a:xfrm>
        </p:grpSpPr>
        <p:sp>
          <p:nvSpPr>
            <p:cNvPr id="4" name="TextBox 4"/>
            <p:cNvSpPr txBox="1"/>
            <p:nvPr/>
          </p:nvSpPr>
          <p:spPr>
            <a:xfrm>
              <a:off x="666750" y="1664970"/>
              <a:ext cx="460553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“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01446" y="2220278"/>
              <a:ext cx="3912108" cy="9559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在古今丹青小景中，自可独</a:t>
              </a:r>
              <a:br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步千载，殆众星之孤月耳。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6780" y="3209925"/>
              <a:ext cx="16003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—— 元 · 溥光 题跋</a:t>
              </a:r>
            </a:p>
          </p:txBody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rcRect l="0" t="0" r="81869" b="0"/>
            <a:stretch>
              <a:fillRect/>
            </a:stretch>
          </p:blipFill>
          <p:spPr>
            <a:xfrm>
              <a:off x="914400" y="3638550"/>
              <a:ext cx="1365885" cy="161925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914400" y="3638550"/>
              <a:ext cx="1365885" cy="16192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2426589" y="3794760"/>
              <a:ext cx="621792" cy="44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溥光题跋</a:t>
              </a:r>
              <a:br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真迹局部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53200" y="1664970"/>
            <a:ext cx="3835146" cy="3421380"/>
            <a:chOff x="6553200" y="1664970"/>
            <a:chExt cx="3835146" cy="3421380"/>
          </a:xfrm>
        </p:grpSpPr>
        <p:sp>
          <p:nvSpPr>
            <p:cNvPr id="11" name="TextBox 11"/>
            <p:cNvSpPr txBox="1"/>
            <p:nvPr/>
          </p:nvSpPr>
          <p:spPr>
            <a:xfrm>
              <a:off x="6553200" y="1664970"/>
              <a:ext cx="460553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787896" y="2220278"/>
              <a:ext cx="256489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江山千里望无垠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793230" y="2752725"/>
              <a:ext cx="34177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—— 清 · 乾隆 题诗首句，画名由此而来</a:t>
              </a:r>
            </a:p>
          </p:txBody>
        </p:sp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3"/>
            <a:srcRect l="0" t="0" r="60834" b="42500"/>
            <a:stretch>
              <a:fillRect/>
            </a:stretch>
          </p:blipFill>
          <p:spPr>
            <a:xfrm>
              <a:off x="6800850" y="3181350"/>
              <a:ext cx="1905000" cy="1905000"/>
            </a:xfrm>
            <a:prstGeom prst="rect">
              <a:avLst/>
            </a:prstGeom>
          </p:spPr>
        </p:pic>
        <p:sp>
          <p:nvSpPr>
            <p:cNvPr id="15" name="Rectangle 15"/>
            <p:cNvSpPr/>
            <p:nvPr/>
          </p:nvSpPr>
          <p:spPr>
            <a:xfrm>
              <a:off x="6800850" y="3181350"/>
              <a:ext cx="1905000" cy="190500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852154" y="3337560"/>
              <a:ext cx="1536192" cy="4442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乾隆题诗</a:t>
              </a:r>
              <a:br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真迹局部（画卷起首）</a:t>
              </a:r>
            </a:p>
          </p:txBody>
        </p:sp>
      </p:grpSp>
      <p:grpSp>
        <p:nvGrpSpPr>
          <p:cNvPr id="19" name="!!seal"/>
          <p:cNvGrpSpPr/>
          <p:nvPr/>
        </p:nvGrpSpPr>
        <p:grpSpPr>
          <a:xfrm>
            <a:off x="5829300" y="3657600"/>
            <a:ext cx="533400" cy="981075"/>
            <a:chOff x="5829300" y="3657600"/>
            <a:chExt cx="533400" cy="981075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9300" y="3657600"/>
              <a:ext cx="533400" cy="981075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678180" y="5838825"/>
            <a:ext cx="6295263" cy="293370"/>
            <a:chOff x="678180" y="5838825"/>
            <a:chExt cx="6295263" cy="293370"/>
          </a:xfrm>
        </p:grpSpPr>
        <p:sp>
          <p:nvSpPr>
            <p:cNvPr id="20" name="TextBox 20"/>
            <p:cNvSpPr txBox="1"/>
            <p:nvPr/>
          </p:nvSpPr>
          <p:spPr>
            <a:xfrm>
              <a:off x="678180" y="5838825"/>
              <a:ext cx="629526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宋荦《论画绝句》"进得一图身便死"是后世追记，早逝之说由此而来。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04" y="6480810"/>
            <a:ext cx="4293108" cy="234696"/>
            <a:chOff x="679704" y="6480810"/>
            <a:chExt cx="4293108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79704" y="6480810"/>
              <a:ext cx="42931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来源：国家人文历史 2023；维基百科；新京报《京华物语》</a:t>
              </a:r>
            </a:p>
          </p:txBody>
        </p:sp>
      </p:grpSp>
    </p:spTree>
  </p:cSld>
  <p:clrMapOvr>
    <a:masterClrMapping/>
  </p:clrMapOvr>
  <mc:AlternateContent>
    <mc:Choice Requires="p159">
      <p:transition p14:dur="12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4133088" cy="704088"/>
            <a:chOff x="667512" y="754380"/>
            <a:chExt cx="4133088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413308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它今天还在被看见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1815246"/>
            <a:ext cx="1504950" cy="4180008"/>
            <a:chOff x="952500" y="1815246"/>
            <a:chExt cx="1504950" cy="418000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1815246"/>
              <a:ext cx="1504950" cy="418000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2857500" y="4572000"/>
            <a:ext cx="1619250" cy="971550"/>
            <a:chOff x="2857500" y="4572000"/>
            <a:chExt cx="1619250" cy="9715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7500" y="4572000"/>
              <a:ext cx="1619250" cy="97155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4933950" y="1885950"/>
            <a:ext cx="4517898" cy="2715768"/>
            <a:chOff x="4933950" y="1885950"/>
            <a:chExt cx="4517898" cy="2715768"/>
          </a:xfrm>
        </p:grpSpPr>
        <p:sp>
          <p:nvSpPr>
            <p:cNvPr id="8" name="TextBox 8"/>
            <p:cNvSpPr txBox="1"/>
            <p:nvPr/>
          </p:nvSpPr>
          <p:spPr>
            <a:xfrm>
              <a:off x="4933950" y="1885950"/>
              <a:ext cx="3481730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近 </a:t>
              </a:r>
              <a:r>
                <a:rPr lang="zh-CN" sz="900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400</a:t>
              </a:r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 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934712" y="3230880"/>
              <a:ext cx="4517136" cy="13708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走过 50 座城市</a:t>
              </a:r>
              <a:br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登上 2022 年央视春晚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45380" y="4791075"/>
            <a:ext cx="6063615" cy="598170"/>
            <a:chOff x="4945380" y="4791075"/>
            <a:chExt cx="6063615" cy="598170"/>
          </a:xfrm>
        </p:grpSpPr>
        <p:sp>
          <p:nvSpPr>
            <p:cNvPr id="11" name="TextBox 11"/>
            <p:cNvSpPr txBox="1"/>
            <p:nvPr/>
          </p:nvSpPr>
          <p:spPr>
            <a:xfrm>
              <a:off x="4945380" y="4791075"/>
              <a:ext cx="6063615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舞蹈诗剧《只此青绿——舞绘〈千里江山图〉》，2021 年 8 月在国家大剧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院首演；到 2024 年 1 月，已走过全国 50 座城市、演出近 400 场。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945380" y="5857875"/>
            <a:ext cx="2034540" cy="293370"/>
            <a:chOff x="4945380" y="5857875"/>
            <a:chExt cx="2034540" cy="293370"/>
          </a:xfrm>
        </p:grpSpPr>
        <p:sp>
          <p:nvSpPr>
            <p:cNvPr id="13" name="TextBox 13"/>
            <p:cNvSpPr txBox="1"/>
            <p:nvPr/>
          </p:nvSpPr>
          <p:spPr>
            <a:xfrm>
              <a:off x="4945380" y="5857875"/>
              <a:ext cx="20345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总编导：周莉亚、韩真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946904" y="6480810"/>
            <a:ext cx="3501542" cy="234696"/>
            <a:chOff x="4946904" y="6480810"/>
            <a:chExt cx="350154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4946904" y="6480810"/>
              <a:ext cx="35015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来源：新华网 2024-01-05；中新网 2022-02-02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61799" t="0" r="0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2857500"/>
            <a:ext cx="12192000" cy="4000500"/>
          </a:xfrm>
          <a:prstGeom prst="rect">
            <a:avLst/>
          </a:prstGeom>
          <a:gradFill>
            <a:gsLst>
              <a:gs pos="0">
                <a:schemeClr val="lt2">
                  <a:alpha val="0"/>
                </a:schemeClr>
              </a:gs>
              <a:gs pos="45000">
                <a:schemeClr val="lt2">
                  <a:alpha val="62000"/>
                </a:schemeClr>
              </a:gs>
              <a:gs pos="100000">
                <a:schemeClr val="lt2">
                  <a:alpha val="82000"/>
                </a:schemeClr>
              </a:gs>
            </a:gsLst>
            <a:lin ang="5400000" scaled="1"/>
          </a:gra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667512" y="3611880"/>
            <a:ext cx="7205472" cy="1427988"/>
            <a:chOff x="667512" y="3611880"/>
            <a:chExt cx="7205472" cy="1427988"/>
          </a:xfrm>
        </p:grpSpPr>
        <p:sp>
          <p:nvSpPr>
            <p:cNvPr id="4" name="TextBox 4"/>
            <p:cNvSpPr txBox="1"/>
            <p:nvPr/>
          </p:nvSpPr>
          <p:spPr>
            <a:xfrm>
              <a:off x="667512" y="3611880"/>
              <a:ext cx="720547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下一次它打开的时候，去看它。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67512" y="4335780"/>
              <a:ext cx="413308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F3ECDA"/>
                  </a:solidFill>
                  <a:latin typeface="+mj-lt"/>
                  <a:ea typeface="+mj-ea"/>
                  <a:cs typeface="+mj-cs"/>
                </a:rPr>
                <a:t>慢一点，看完它。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8180" y="5457825"/>
            <a:ext cx="3750945" cy="293370"/>
            <a:chOff x="678180" y="5457825"/>
            <a:chExt cx="3750945" cy="293370"/>
          </a:xfrm>
        </p:grpSpPr>
        <p:sp>
          <p:nvSpPr>
            <p:cNvPr id="7" name="TextBox 7"/>
            <p:cNvSpPr txBox="1"/>
            <p:nvPr/>
          </p:nvSpPr>
          <p:spPr>
            <a:xfrm>
              <a:off x="678180" y="5457825"/>
              <a:ext cx="375094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1949 年以后，它只公开亮相过寥寥几次。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9704" y="6480810"/>
            <a:ext cx="8097736" cy="234696"/>
            <a:chOff x="679704" y="6480810"/>
            <a:chExt cx="8097736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79704" y="6480810"/>
              <a:ext cx="80977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《千里江山图》卷尾局部 · 故宫博物院藏 · 图片 Wikimedia Commons，公有领域 · 来源：新浪收藏 2017-10-29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7512" y="754380"/>
            <a:ext cx="1060704" cy="704088"/>
            <a:chOff x="667512" y="754380"/>
            <a:chExt cx="1060704" cy="704088"/>
          </a:xfrm>
        </p:grpSpPr>
        <p:sp>
          <p:nvSpPr>
            <p:cNvPr id="2" name="TextBox 2"/>
            <p:cNvSpPr txBox="1"/>
            <p:nvPr/>
          </p:nvSpPr>
          <p:spPr>
            <a:xfrm>
              <a:off x="667512" y="754380"/>
              <a:ext cx="106070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出处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75132" y="1678305"/>
            <a:ext cx="4856988" cy="3044190"/>
            <a:chOff x="675132" y="1678305"/>
            <a:chExt cx="4856988" cy="3044190"/>
          </a:xfrm>
        </p:grpSpPr>
        <p:sp>
          <p:nvSpPr>
            <p:cNvPr id="4" name="TextBox 4"/>
            <p:cNvSpPr txBox="1"/>
            <p:nvPr/>
          </p:nvSpPr>
          <p:spPr>
            <a:xfrm>
              <a:off x="675132" y="16783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事实来源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78180" y="2162175"/>
              <a:ext cx="4853940" cy="2560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故宫博物院藏品页：</a:t>
              </a:r>
              <a:r>
                <a:rPr lang="zh-CN" sz="1500" u="sng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2"/>
                </a:rPr>
                <a:t>王希孟千里江山图卷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国家人文历史《层层迷雾》，2023-08-31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新京报《京华物语：少年英才王希孟》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光明日报《青绿山水等你来》，2017-09-13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新浪收藏《周日撤展》，2017-10-29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新华网《只此青绿在港开演》，2024-01-05：</a:t>
              </a:r>
              <a:r>
                <a:rPr lang="zh-CN" sz="1500" u="sng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3"/>
                </a:rPr>
                <a:t>news.cn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雅昌艺术网《矿物密码》，2024-06-08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维基百科 / Wikipedia：千里江山图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47332" y="1678305"/>
            <a:ext cx="4075938" cy="1748790"/>
            <a:chOff x="6847332" y="1678305"/>
            <a:chExt cx="4075938" cy="1748790"/>
          </a:xfrm>
        </p:grpSpPr>
        <p:sp>
          <p:nvSpPr>
            <p:cNvPr id="7" name="TextBox 7"/>
            <p:cNvSpPr txBox="1"/>
            <p:nvPr/>
          </p:nvSpPr>
          <p:spPr>
            <a:xfrm>
              <a:off x="6847332" y="16783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图片与引文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850380" y="2162175"/>
              <a:ext cx="4072890" cy="12649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王希孟《千里江山图》，故宫博物院藏；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扫描件来自 </a:t>
              </a:r>
              <a:r>
                <a:rPr lang="zh-CN" sz="1500" u="sng" dirty="0">
                  <a:solidFill>
                    <a:schemeClr val="accent1"/>
                  </a:solidFill>
                  <a:latin typeface="+mn-lt"/>
                  <a:ea typeface="+mn-ea"/>
                  <a:cs typeface="+mn-cs"/>
                  <a:hlinkClick r:id="rId4"/>
                </a:rPr>
                <a:t>Wikimedia Commons</a:t>
              </a: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，公有领域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矿物、画具、人物与题字插画为 AI 生成示意图</a:t>
              </a:r>
            </a:p>
            <a:p>
              <a:pPr algn="l" marL="161925" indent="-161925">
                <a:lnSpc>
                  <a:spcPts val="255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题跋、题诗引文照录来源转录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1904" y="4156710"/>
            <a:ext cx="3395472" cy="463296"/>
            <a:chOff x="6851904" y="4156710"/>
            <a:chExt cx="3395472" cy="463296"/>
          </a:xfrm>
        </p:grpSpPr>
        <p:sp>
          <p:nvSpPr>
            <p:cNvPr id="10" name="TextBox 10"/>
            <p:cNvSpPr txBox="1"/>
            <p:nvPr/>
          </p:nvSpPr>
          <p:spPr>
            <a:xfrm>
              <a:off x="6851904" y="4156710"/>
              <a:ext cx="3395472" cy="4632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注：蔡京题跋日期"闰四月一日"另有"八日"之说，</a:t>
              </a:r>
              <a:br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本卷采多数来源。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22120" y="4953000"/>
            <a:ext cx="1491760" cy="1571625"/>
            <a:chOff x="9922120" y="4953000"/>
            <a:chExt cx="1491760" cy="1571625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22120" y="4953000"/>
              <a:ext cx="1491760" cy="1571625"/>
            </a:xfrm>
            <a:prstGeom prst="rect">
              <a:avLst/>
            </a:prstGeom>
          </p:spPr>
        </p:pic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ppt169_qianli_jiangshan_scroll">
  <a:themeElements>
    <a:clrScheme name="ppt169_qianli_jiangshan_scroll">
      <a:dk1>
        <a:srgbClr val="1F2422"/>
      </a:dk1>
      <a:lt1>
        <a:srgbClr val="F3ECDA"/>
      </a:lt1>
      <a:dk2>
        <a:srgbClr val="1F497D"/>
      </a:dk2>
      <a:lt2>
        <a:srgbClr val="10282C"/>
      </a:lt2>
      <a:accent1>
        <a:srgbClr val="2B5C8A"/>
      </a:accent1>
      <a:accent2>
        <a:srgbClr val="B5382B"/>
      </a:accent2>
      <a:accent3>
        <a:srgbClr val="3F8F6C"/>
      </a:accent3>
      <a:accent4>
        <a:srgbClr val="2B5C8A"/>
      </a:accent4>
      <a:accent5>
        <a:srgbClr val="6E675B"/>
      </a:accent5>
      <a:accent6>
        <a:srgbClr val="D8CDB2"/>
      </a:accent6>
      <a:hlink>
        <a:srgbClr val="B5382B"/>
      </a:hlink>
      <a:folHlink>
        <a:srgbClr val="3F8F6C"/>
      </a:folHlink>
    </a:clrScheme>
    <a:fontScheme name="ppt169_qianli_jiangshan_scroll">
      <a:majorFont>
        <a:latin typeface="Times New Roman"/>
        <a:ea typeface="KaiTi"/>
        <a:cs typeface="Times New Roman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qianli_jiangshan_scrol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qianli_jiangshan_scroll">
  <a:themeElements>
    <a:clrScheme name="ppt169_qianli_jiangshan_scroll">
      <a:dk1>
        <a:srgbClr val="1F2422"/>
      </a:dk1>
      <a:lt1>
        <a:srgbClr val="F3ECDA"/>
      </a:lt1>
      <a:dk2>
        <a:srgbClr val="1F497D"/>
      </a:dk2>
      <a:lt2>
        <a:srgbClr val="10282C"/>
      </a:lt2>
      <a:accent1>
        <a:srgbClr val="2B5C8A"/>
      </a:accent1>
      <a:accent2>
        <a:srgbClr val="B5382B"/>
      </a:accent2>
      <a:accent3>
        <a:srgbClr val="3F8F6C"/>
      </a:accent3>
      <a:accent4>
        <a:srgbClr val="2B5C8A"/>
      </a:accent4>
      <a:accent5>
        <a:srgbClr val="6E675B"/>
      </a:accent5>
      <a:accent6>
        <a:srgbClr val="D8CDB2"/>
      </a:accent6>
      <a:hlink>
        <a:srgbClr val="B5382B"/>
      </a:hlink>
      <a:folHlink>
        <a:srgbClr val="3F8F6C"/>
      </a:folHlink>
    </a:clrScheme>
    <a:fontScheme name="ppt169_qianli_jiangshan_scroll">
      <a:majorFont>
        <a:latin typeface="Times New Roman"/>
        <a:ea typeface="KaiTi"/>
        <a:cs typeface="Times New Roman"/>
        <a:font script="Jpan" typeface="KaiTi"/>
        <a:font script="Hang" typeface="KaiTi"/>
        <a:font script="Hans" typeface="KaiTi"/>
        <a:font script="Hant" typeface="KaiT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qianli_jiangshan_scrol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2026-09-07T07:36:50Z</dcterms:created>
  <dcterms:modified xsi:type="dcterms:W3CDTF">2026-09-07T07:36:50Z</dcterms:modified>
  <cp:category/>
  <cp:contentStatus/>
</cp:coreProperties>
</file>