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raft_consensus_deepdiv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raft_consensus_deepdiv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87881eeb2803543.jp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9ec325ffe99dff9.pn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3f1bc7bbdafac8d.png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3dfe74f67c14b3e.png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d372c257dab9061.png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s://raft.github.io/raft.pdf" TargetMode="External"/>
  <Relationship Id="rId3" Type="http://schemas.openxmlformats.org/officeDocument/2006/relationships/hyperlink" Target="https://raft.github.io" TargetMode="Externa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389" t="0" r="389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1420">
                  <a:alpha val="94000"/>
                </a:srgbClr>
              </a:gs>
              <a:gs pos="52000">
                <a:srgbClr val="0A1420">
                  <a:alpha val="62000"/>
                </a:srgbClr>
              </a:gs>
              <a:gs pos="100000">
                <a:srgbClr val="0A1420">
                  <a:alpha val="5000"/>
                </a:srgbClr>
              </a:gs>
            </a:gsLst>
            <a:lin ang="0" scaled="1"/>
          </a:gra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666750" y="1835468"/>
            <a:ext cx="5490606" cy="2180272"/>
            <a:chOff x="666750" y="1835468"/>
            <a:chExt cx="5490606" cy="2180272"/>
          </a:xfrm>
        </p:grpSpPr>
        <p:sp>
          <p:nvSpPr>
            <p:cNvPr id="4" name="TextBox 4"/>
            <p:cNvSpPr txBox="1"/>
            <p:nvPr/>
          </p:nvSpPr>
          <p:spPr>
            <a:xfrm>
              <a:off x="678942" y="1835468"/>
              <a:ext cx="30391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UNDERSTANDABLE CONSENSUS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66750" y="2339340"/>
              <a:ext cx="5490606" cy="167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850"/>
                </a:lnSpc>
              </a:pPr>
              <a:r>
                <a:rPr lang="zh-CN" sz="48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Raft：为了让人看懂</a:t>
              </a:r>
              <a:br/>
              <a:r>
                <a:rPr lang="zh-CN" sz="48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而设计的共识算法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685800" y="3981450"/>
              <a:ext cx="1143000" cy="28575"/>
            </a:xfrm>
            <a:prstGeom prst="rect">
              <a:avLst/>
            </a:prstGeom>
            <a:solidFill>
              <a:srgbClr val="4FC9E8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73608" y="4427220"/>
            <a:ext cx="4754457" cy="986981"/>
            <a:chOff x="673608" y="4427220"/>
            <a:chExt cx="4754457" cy="986981"/>
          </a:xfrm>
        </p:grpSpPr>
        <p:sp>
          <p:nvSpPr>
            <p:cNvPr id="8" name="TextBox 8"/>
            <p:cNvSpPr txBox="1"/>
            <p:nvPr/>
          </p:nvSpPr>
          <p:spPr>
            <a:xfrm>
              <a:off x="673608" y="4427220"/>
              <a:ext cx="47544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9FB3C8"/>
                  </a:solidFill>
                  <a:latin typeface="Arial"/>
                  <a:ea typeface="Arial"/>
                  <a:cs typeface="Arial"/>
                </a:rPr>
                <a:t>Diego Ongaro · John Ousterhout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78942" y="4883468"/>
              <a:ext cx="4112023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350" dirty="0">
                  <a:solidFill>
                    <a:srgbClr val="7A8FA6"/>
                  </a:solidFill>
                  <a:latin typeface="Arial"/>
                  <a:ea typeface="Arial"/>
                  <a:cs typeface="Arial"/>
                </a:rPr>
                <a:t>In Search of an Understandable Consensus Algorithm</a:t>
              </a:r>
              <a:br/>
              <a:r>
                <a:rPr lang="en-US" sz="1350" dirty="0">
                  <a:solidFill>
                    <a:srgbClr val="7A8FA6"/>
                  </a:solidFill>
                  <a:latin typeface="Arial"/>
                  <a:ea typeface="Arial"/>
                  <a:cs typeface="Arial"/>
                </a:rPr>
                <a:t>Extended Version · Stanford University · 2014-05-20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5800" y="5753100"/>
            <a:ext cx="4381500" cy="400050"/>
            <a:chOff x="685800" y="5753100"/>
            <a:chExt cx="4381500" cy="400050"/>
          </a:xfrm>
        </p:grpSpPr>
        <p:sp>
          <p:nvSpPr>
            <p:cNvPr id="11" name="Freeform 11"/>
            <p:cNvSpPr/>
            <p:nvPr/>
          </p:nvSpPr>
          <p:spPr>
            <a:xfrm>
              <a:off x="685800" y="5753100"/>
              <a:ext cx="114300" cy="400050"/>
            </a:xfrm>
            <a:custGeom>
              <a:avLst/>
              <a:gdLst/>
              <a:ahLst/>
              <a:cxnLst/>
              <a:rect l="l" t="t" r="r" b="b"/>
              <a:pathLst>
                <a:path w="114300" h="400050">
                  <a:moveTo>
                    <a:pt x="0" y="0"/>
                  </a:moveTo>
                  <a:lnTo>
                    <a:pt x="0" y="400050"/>
                  </a:lnTo>
                  <a:lnTo>
                    <a:pt x="114300" y="400050"/>
                  </a:lnTo>
                </a:path>
              </a:pathLst>
            </a:custGeom>
            <a:noFill/>
            <a:ln w="14288">
              <a:solidFill>
                <a:srgbClr val="4A7BA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4953000" y="5753100"/>
              <a:ext cx="114300" cy="400050"/>
            </a:xfrm>
            <a:custGeom>
              <a:avLst/>
              <a:gdLst/>
              <a:ahLst/>
              <a:cxnLst/>
              <a:rect l="l" t="t" r="r" b="b"/>
              <a:pathLst>
                <a:path w="114300" h="400050">
                  <a:moveTo>
                    <a:pt x="0" y="0"/>
                  </a:moveTo>
                  <a:lnTo>
                    <a:pt x="114300" y="0"/>
                  </a:lnTo>
                  <a:lnTo>
                    <a:pt x="114300" y="400050"/>
                  </a:lnTo>
                </a:path>
              </a:pathLst>
            </a:custGeom>
            <a:noFill/>
            <a:ln w="14288">
              <a:solidFill>
                <a:srgbClr val="4A7BA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5642" y="5874068"/>
              <a:ext cx="32108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rgbClr val="9FB3C8"/>
                  </a:solidFill>
                  <a:latin typeface="Consolas"/>
                  <a:ea typeface="Microsoft YaHei"/>
                  <a:cs typeface="Consolas"/>
                </a:rPr>
                <a:t>技术深读 · 全文 18 页 · 论文精读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25000" y="6248400"/>
            <a:ext cx="1987296" cy="352806"/>
            <a:chOff x="9525000" y="6248400"/>
            <a:chExt cx="1987296" cy="352806"/>
          </a:xfrm>
        </p:grpSpPr>
        <p:sp>
          <p:nvSpPr>
            <p:cNvPr id="15" name="Line 15"/>
            <p:cNvSpPr/>
            <p:nvPr/>
          </p:nvSpPr>
          <p:spPr>
            <a:xfrm>
              <a:off x="9525000" y="6248400"/>
              <a:ext cx="1981200" cy="9525"/>
            </a:xfrm>
            <a:custGeom>
              <a:avLst/>
              <a:gdLst/>
              <a:ahLst/>
              <a:cxnLst/>
              <a:rect l="l" t="t" r="r" b="b"/>
              <a:pathLst>
                <a:path w="1981200" h="9525">
                  <a:moveTo>
                    <a:pt x="0" y="0"/>
                  </a:moveTo>
                  <a:lnTo>
                    <a:pt x="19812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655198" y="6366510"/>
              <a:ext cx="8570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RAFT / 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6492240" cy="865822"/>
            <a:chOff x="670560" y="730568"/>
            <a:chExt cx="649224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34200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§2 REPLICATED STATE MACHINE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共识算法的工作对象：一份复制日志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132" y="1619250"/>
            <a:ext cx="10831068" cy="584073"/>
            <a:chOff x="675132" y="1619250"/>
            <a:chExt cx="10831068" cy="584073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5132" y="1792605"/>
              <a:ext cx="101986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每台服务器写同一串命令，状态机按同序执行，集群对外像一台高可靠的状态机。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38200" y="2438400"/>
            <a:ext cx="9258300" cy="3143250"/>
            <a:chOff x="838200" y="2438400"/>
            <a:chExt cx="9258300" cy="3143250"/>
          </a:xfrm>
        </p:grpSpPr>
        <p:grpSp>
          <p:nvGrpSpPr>
            <p:cNvPr id="14" name="Group 14"/>
            <p:cNvGrpSpPr/>
            <p:nvPr/>
          </p:nvGrpSpPr>
          <p:grpSpPr>
            <a:xfrm>
              <a:off x="838200" y="3629025"/>
              <a:ext cx="2228850" cy="762000"/>
              <a:chOff x="838200" y="3629025"/>
              <a:chExt cx="2228850" cy="762000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838200" y="3629025"/>
                <a:ext cx="13335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16283C"/>
              </a:solidFill>
              <a:ln w="14288">
                <a:solidFill>
                  <a:srgbClr val="4A7BA7"/>
                </a:solidFill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194435" y="3790950"/>
                <a:ext cx="62103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E6EDF5"/>
                    </a:solidFill>
                    <a:latin typeface="Arial"/>
                    <a:ea typeface="Microsoft YaHei"/>
                    <a:cs typeface="Arial"/>
                  </a:rPr>
                  <a:t>客户端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217219" y="4090035"/>
                <a:ext cx="57546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7A8FA6"/>
                    </a:solidFill>
                    <a:latin typeface="Consolas"/>
                    <a:ea typeface="Consolas"/>
                    <a:cs typeface="Consolas"/>
                  </a:rPr>
                  <a:t>CLIENT</a:t>
                </a:r>
              </a:p>
            </p:txBody>
          </p:sp>
          <p:sp>
            <p:nvSpPr>
              <p:cNvPr id="12" name="Line 12"/>
              <p:cNvSpPr/>
              <p:nvPr/>
            </p:nvSpPr>
            <p:spPr>
              <a:xfrm>
                <a:off x="2171700" y="4133850"/>
                <a:ext cx="895350" cy="1"/>
              </a:xfrm>
              <a:prstGeom prst="line">
                <a:avLst/>
              </a:prstGeom>
              <a:noFill/>
              <a:ln w="19050">
                <a:solidFill>
                  <a:srgbClr val="4FC9E8"/>
                </a:solidFill>
                <a:tailEnd type="arrow" w="lg" len="lg"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2430780" y="38928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4FC9E8"/>
                    </a:solidFill>
                    <a:latin typeface="Arial"/>
                    <a:ea typeface="Microsoft YaHei"/>
                    <a:cs typeface="Arial"/>
                  </a:rPr>
                  <a:t>命令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552700" y="2438400"/>
              <a:ext cx="7543800" cy="1047750"/>
              <a:chOff x="2552700" y="2438400"/>
              <a:chExt cx="7543800" cy="104775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552700" y="2438400"/>
                <a:ext cx="7543800" cy="1047750"/>
              </a:xfrm>
              <a:prstGeom prst="rect">
                <a:avLst/>
              </a:prstGeom>
              <a:noFill/>
              <a:ln w="14288">
                <a:solidFill>
                  <a:srgbClr val="2A4361"/>
                </a:solidFill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2679954" y="2537460"/>
                <a:ext cx="94244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spc="75" dirty="0">
                    <a:solidFill>
                      <a:srgbClr val="7A8FA6"/>
                    </a:solidFill>
                    <a:latin typeface="Consolas"/>
                    <a:ea typeface="Consolas"/>
                    <a:cs typeface="Consolas"/>
                  </a:rPr>
                  <a:t>SERVER S1</a:t>
                </a:r>
              </a:p>
            </p:txBody>
          </p:sp>
          <p:sp>
            <p:nvSpPr>
              <p:cNvPr id="17" name="Rectangle 17"/>
              <p:cNvSpPr/>
              <p:nvPr/>
            </p:nvSpPr>
            <p:spPr>
              <a:xfrm>
                <a:off x="3143250" y="2819400"/>
                <a:ext cx="142875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6283C"/>
              </a:solidFill>
              <a:ln w="14288">
                <a:solidFill>
                  <a:srgbClr val="4A7BA7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446145" y="2981325"/>
                <a:ext cx="82296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E6EDF5"/>
                    </a:solidFill>
                    <a:latin typeface="Arial"/>
                    <a:ea typeface="Microsoft YaHei"/>
                    <a:cs typeface="Arial"/>
                  </a:rPr>
                  <a:t>共识模块</a:t>
                </a:r>
              </a:p>
            </p:txBody>
          </p:sp>
          <p:sp>
            <p:nvSpPr>
              <p:cNvPr id="19" name="Line 19"/>
              <p:cNvSpPr/>
              <p:nvPr/>
            </p:nvSpPr>
            <p:spPr>
              <a:xfrm>
                <a:off x="4610100" y="3086100"/>
                <a:ext cx="228600" cy="1"/>
              </a:xfrm>
              <a:prstGeom prst="line">
                <a:avLst/>
              </a:prstGeom>
              <a:noFill/>
              <a:ln w="19050">
                <a:solidFill>
                  <a:srgbClr val="4A7BA7"/>
                </a:solidFill>
                <a:tailEnd type="arrow" w="lg" len="lg"/>
              </a:ln>
            </p:spPr>
          </p:sp>
          <p:sp>
            <p:nvSpPr>
              <p:cNvPr id="20" name="Rectangle 20"/>
              <p:cNvSpPr/>
              <p:nvPr/>
            </p:nvSpPr>
            <p:spPr>
              <a:xfrm>
                <a:off x="4876800" y="29146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21" name="Rectangle 21"/>
              <p:cNvSpPr/>
              <p:nvPr/>
            </p:nvSpPr>
            <p:spPr>
              <a:xfrm>
                <a:off x="5419725" y="29146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22" name="Rectangle 22"/>
              <p:cNvSpPr/>
              <p:nvPr/>
            </p:nvSpPr>
            <p:spPr>
              <a:xfrm>
                <a:off x="5962650" y="29146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23" name="Rectangle 23"/>
              <p:cNvSpPr/>
              <p:nvPr/>
            </p:nvSpPr>
            <p:spPr>
              <a:xfrm>
                <a:off x="6505575" y="29146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24" name="Rectangle 24"/>
              <p:cNvSpPr/>
              <p:nvPr/>
            </p:nvSpPr>
            <p:spPr>
              <a:xfrm>
                <a:off x="7048500" y="2914650"/>
                <a:ext cx="495300" cy="342900"/>
              </a:xfrm>
              <a:prstGeom prst="rect">
                <a:avLst/>
              </a:prstGeom>
              <a:noFill/>
              <a:ln w="11430">
                <a:solidFill>
                  <a:srgbClr val="4A7BA7"/>
                </a:solidFill>
                <a:prstDash val="dash"/>
              </a:ln>
            </p:spPr>
          </p:sp>
          <p:sp>
            <p:nvSpPr>
              <p:cNvPr id="25" name="Line 25"/>
              <p:cNvSpPr/>
              <p:nvPr/>
            </p:nvSpPr>
            <p:spPr>
              <a:xfrm>
                <a:off x="7600950" y="3086100"/>
                <a:ext cx="209550" cy="1"/>
              </a:xfrm>
              <a:prstGeom prst="line">
                <a:avLst/>
              </a:prstGeom>
              <a:noFill/>
              <a:ln w="19050">
                <a:solidFill>
                  <a:srgbClr val="4A7BA7"/>
                </a:solidFill>
                <a:tailEnd type="arrow" w="lg" len="lg"/>
              </a:ln>
            </p:spPr>
          </p:sp>
          <p:sp>
            <p:nvSpPr>
              <p:cNvPr id="26" name="Rectangle 26"/>
              <p:cNvSpPr/>
              <p:nvPr/>
            </p:nvSpPr>
            <p:spPr>
              <a:xfrm>
                <a:off x="7848600" y="2819400"/>
                <a:ext cx="19050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6283C"/>
              </a:solidFill>
              <a:ln w="14288">
                <a:solidFill>
                  <a:srgbClr val="4A7BA7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8490585" y="2981325"/>
                <a:ext cx="62103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E6EDF5"/>
                    </a:solidFill>
                    <a:latin typeface="Arial"/>
                    <a:ea typeface="Microsoft YaHei"/>
                    <a:cs typeface="Arial"/>
                  </a:rPr>
                  <a:t>状态机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552700" y="3486150"/>
              <a:ext cx="7543800" cy="1047750"/>
              <a:chOff x="2552700" y="3486150"/>
              <a:chExt cx="7543800" cy="10477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52700" y="3486150"/>
                <a:ext cx="7543800" cy="1047750"/>
              </a:xfrm>
              <a:prstGeom prst="rect">
                <a:avLst/>
              </a:prstGeom>
              <a:noFill/>
              <a:ln w="14288">
                <a:solidFill>
                  <a:srgbClr val="2A4361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2679954" y="3585210"/>
                <a:ext cx="94244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spc="75" dirty="0">
                    <a:solidFill>
                      <a:srgbClr val="7A8FA6"/>
                    </a:solidFill>
                    <a:latin typeface="Consolas"/>
                    <a:ea typeface="Consolas"/>
                    <a:cs typeface="Consolas"/>
                  </a:rPr>
                  <a:t>SERVER S2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3143250" y="3867150"/>
                <a:ext cx="142875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6283C"/>
              </a:solidFill>
              <a:ln w="14288">
                <a:solidFill>
                  <a:srgbClr val="4A7BA7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3446145" y="4029075"/>
                <a:ext cx="82296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E6EDF5"/>
                    </a:solidFill>
                    <a:latin typeface="Arial"/>
                    <a:ea typeface="Microsoft YaHei"/>
                    <a:cs typeface="Arial"/>
                  </a:rPr>
                  <a:t>共识模块</a:t>
                </a:r>
              </a:p>
            </p:txBody>
          </p:sp>
          <p:sp>
            <p:nvSpPr>
              <p:cNvPr id="33" name="Line 33"/>
              <p:cNvSpPr/>
              <p:nvPr/>
            </p:nvSpPr>
            <p:spPr>
              <a:xfrm>
                <a:off x="4610100" y="4133850"/>
                <a:ext cx="228600" cy="1"/>
              </a:xfrm>
              <a:prstGeom prst="line">
                <a:avLst/>
              </a:prstGeom>
              <a:noFill/>
              <a:ln w="19050">
                <a:solidFill>
                  <a:srgbClr val="4A7BA7"/>
                </a:solidFill>
                <a:tailEnd type="arrow" w="lg" len="lg"/>
              </a:ln>
            </p:spPr>
          </p:sp>
          <p:sp>
            <p:nvSpPr>
              <p:cNvPr id="34" name="Rectangle 34"/>
              <p:cNvSpPr/>
              <p:nvPr/>
            </p:nvSpPr>
            <p:spPr>
              <a:xfrm>
                <a:off x="4876800" y="396240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35" name="Rectangle 35"/>
              <p:cNvSpPr/>
              <p:nvPr/>
            </p:nvSpPr>
            <p:spPr>
              <a:xfrm>
                <a:off x="5419725" y="396240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36" name="Rectangle 36"/>
              <p:cNvSpPr/>
              <p:nvPr/>
            </p:nvSpPr>
            <p:spPr>
              <a:xfrm>
                <a:off x="5962650" y="396240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37" name="Rectangle 37"/>
              <p:cNvSpPr/>
              <p:nvPr/>
            </p:nvSpPr>
            <p:spPr>
              <a:xfrm>
                <a:off x="6505575" y="396240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38" name="Rectangle 38"/>
              <p:cNvSpPr/>
              <p:nvPr/>
            </p:nvSpPr>
            <p:spPr>
              <a:xfrm>
                <a:off x="7048500" y="3962400"/>
                <a:ext cx="495300" cy="342900"/>
              </a:xfrm>
              <a:prstGeom prst="rect">
                <a:avLst/>
              </a:prstGeom>
              <a:noFill/>
              <a:ln w="11430">
                <a:solidFill>
                  <a:srgbClr val="4A7BA7"/>
                </a:solidFill>
                <a:prstDash val="dash"/>
              </a:ln>
            </p:spPr>
          </p:sp>
          <p:sp>
            <p:nvSpPr>
              <p:cNvPr id="39" name="Line 39"/>
              <p:cNvSpPr/>
              <p:nvPr/>
            </p:nvSpPr>
            <p:spPr>
              <a:xfrm>
                <a:off x="7600950" y="4133850"/>
                <a:ext cx="209550" cy="1"/>
              </a:xfrm>
              <a:prstGeom prst="line">
                <a:avLst/>
              </a:prstGeom>
              <a:noFill/>
              <a:ln w="19050">
                <a:solidFill>
                  <a:srgbClr val="4A7BA7"/>
                </a:solidFill>
                <a:tailEnd type="arrow" w="lg" len="lg"/>
              </a:ln>
            </p:spPr>
          </p:sp>
          <p:sp>
            <p:nvSpPr>
              <p:cNvPr id="40" name="Rectangle 40"/>
              <p:cNvSpPr/>
              <p:nvPr/>
            </p:nvSpPr>
            <p:spPr>
              <a:xfrm>
                <a:off x="7848600" y="3867150"/>
                <a:ext cx="19050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6283C"/>
              </a:solidFill>
              <a:ln w="14288">
                <a:solidFill>
                  <a:srgbClr val="4A7BA7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490585" y="4029075"/>
                <a:ext cx="62103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E6EDF5"/>
                    </a:solidFill>
                    <a:latin typeface="Arial"/>
                    <a:ea typeface="Microsoft YaHei"/>
                    <a:cs typeface="Arial"/>
                  </a:rPr>
                  <a:t>状态机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2552700" y="4533900"/>
              <a:ext cx="7543800" cy="1047750"/>
              <a:chOff x="2552700" y="4533900"/>
              <a:chExt cx="7543800" cy="10477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2552700" y="4533900"/>
                <a:ext cx="7543800" cy="1047750"/>
              </a:xfrm>
              <a:prstGeom prst="rect">
                <a:avLst/>
              </a:prstGeom>
              <a:noFill/>
              <a:ln w="14288">
                <a:solidFill>
                  <a:srgbClr val="2A4361"/>
                </a:solidFill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2679954" y="4632960"/>
                <a:ext cx="94244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spc="75" dirty="0">
                    <a:solidFill>
                      <a:srgbClr val="7A8FA6"/>
                    </a:solidFill>
                    <a:latin typeface="Consolas"/>
                    <a:ea typeface="Consolas"/>
                    <a:cs typeface="Consolas"/>
                  </a:rPr>
                  <a:t>SERVER S3</a:t>
                </a:r>
              </a:p>
            </p:txBody>
          </p:sp>
          <p:sp>
            <p:nvSpPr>
              <p:cNvPr id="45" name="Rectangle 45"/>
              <p:cNvSpPr/>
              <p:nvPr/>
            </p:nvSpPr>
            <p:spPr>
              <a:xfrm>
                <a:off x="3143250" y="4914900"/>
                <a:ext cx="142875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6283C"/>
              </a:solidFill>
              <a:ln w="14288">
                <a:solidFill>
                  <a:srgbClr val="4A7BA7"/>
                </a:solidFill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3446145" y="5076825"/>
                <a:ext cx="82296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E6EDF5"/>
                    </a:solidFill>
                    <a:latin typeface="Arial"/>
                    <a:ea typeface="Microsoft YaHei"/>
                    <a:cs typeface="Arial"/>
                  </a:rPr>
                  <a:t>共识模块</a:t>
                </a:r>
              </a:p>
            </p:txBody>
          </p:sp>
          <p:sp>
            <p:nvSpPr>
              <p:cNvPr id="47" name="Line 47"/>
              <p:cNvSpPr/>
              <p:nvPr/>
            </p:nvSpPr>
            <p:spPr>
              <a:xfrm>
                <a:off x="4610100" y="5181600"/>
                <a:ext cx="228600" cy="1"/>
              </a:xfrm>
              <a:prstGeom prst="line">
                <a:avLst/>
              </a:prstGeom>
              <a:noFill/>
              <a:ln w="19050">
                <a:solidFill>
                  <a:srgbClr val="4A7BA7"/>
                </a:solidFill>
                <a:tailEnd type="arrow" w="lg" len="lg"/>
              </a:ln>
            </p:spPr>
          </p:sp>
          <p:sp>
            <p:nvSpPr>
              <p:cNvPr id="48" name="Rectangle 48"/>
              <p:cNvSpPr/>
              <p:nvPr/>
            </p:nvSpPr>
            <p:spPr>
              <a:xfrm>
                <a:off x="4876800" y="50101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49" name="Rectangle 49"/>
              <p:cNvSpPr/>
              <p:nvPr/>
            </p:nvSpPr>
            <p:spPr>
              <a:xfrm>
                <a:off x="5419725" y="50101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50" name="Rectangle 50"/>
              <p:cNvSpPr/>
              <p:nvPr/>
            </p:nvSpPr>
            <p:spPr>
              <a:xfrm>
                <a:off x="5962650" y="50101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51" name="Rectangle 51"/>
              <p:cNvSpPr/>
              <p:nvPr/>
            </p:nvSpPr>
            <p:spPr>
              <a:xfrm>
                <a:off x="6505575" y="5010150"/>
                <a:ext cx="495300" cy="342900"/>
              </a:xfrm>
              <a:prstGeom prst="rect">
                <a:avLst/>
              </a:prstGeom>
              <a:solidFill>
                <a:srgbClr val="1E4E63"/>
              </a:solidFill>
              <a:ln w="11430">
                <a:solidFill>
                  <a:srgbClr val="4FC9E8"/>
                </a:solidFill>
              </a:ln>
            </p:spPr>
          </p:sp>
          <p:sp>
            <p:nvSpPr>
              <p:cNvPr id="52" name="Rectangle 52"/>
              <p:cNvSpPr/>
              <p:nvPr/>
            </p:nvSpPr>
            <p:spPr>
              <a:xfrm>
                <a:off x="7048500" y="5010150"/>
                <a:ext cx="495300" cy="342900"/>
              </a:xfrm>
              <a:prstGeom prst="rect">
                <a:avLst/>
              </a:prstGeom>
              <a:noFill/>
              <a:ln w="11430">
                <a:solidFill>
                  <a:srgbClr val="4A7BA7"/>
                </a:solidFill>
                <a:prstDash val="dash"/>
              </a:ln>
            </p:spPr>
          </p:sp>
          <p:sp>
            <p:nvSpPr>
              <p:cNvPr id="53" name="Line 53"/>
              <p:cNvSpPr/>
              <p:nvPr/>
            </p:nvSpPr>
            <p:spPr>
              <a:xfrm>
                <a:off x="7600950" y="5181600"/>
                <a:ext cx="209550" cy="1"/>
              </a:xfrm>
              <a:prstGeom prst="line">
                <a:avLst/>
              </a:prstGeom>
              <a:noFill/>
              <a:ln w="19050">
                <a:solidFill>
                  <a:srgbClr val="4A7BA7"/>
                </a:solidFill>
                <a:tailEnd type="arrow" w="lg" len="lg"/>
              </a:ln>
            </p:spPr>
          </p:sp>
          <p:sp>
            <p:nvSpPr>
              <p:cNvPr id="54" name="Rectangle 54"/>
              <p:cNvSpPr/>
              <p:nvPr/>
            </p:nvSpPr>
            <p:spPr>
              <a:xfrm>
                <a:off x="7848600" y="4914900"/>
                <a:ext cx="19050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6283C"/>
              </a:solidFill>
              <a:ln w="14288">
                <a:solidFill>
                  <a:srgbClr val="4A7BA7"/>
                </a:solidFill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490585" y="5076825"/>
                <a:ext cx="62103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dirty="0">
                    <a:solidFill>
                      <a:srgbClr val="E6EDF5"/>
                    </a:solidFill>
                    <a:latin typeface="Arial"/>
                    <a:ea typeface="Microsoft YaHei"/>
                    <a:cs typeface="Arial"/>
                  </a:rPr>
                  <a:t>状态机</a:t>
                </a:r>
              </a:p>
            </p:txBody>
          </p:sp>
        </p:grpSp>
        <p:sp>
          <p:nvSpPr>
            <p:cNvPr id="57" name="Freeform 57"/>
            <p:cNvSpPr/>
            <p:nvPr/>
          </p:nvSpPr>
          <p:spPr>
            <a:xfrm>
              <a:off x="3667125" y="3352800"/>
              <a:ext cx="381000" cy="514350"/>
            </a:xfrm>
            <a:prstGeom prst="upDownArrow">
              <a:avLst/>
            </a:prstGeom>
            <a:solidFill>
              <a:srgbClr val="1E4E63"/>
            </a:solidFill>
            <a:ln w="14288">
              <a:solidFill>
                <a:srgbClr val="4FC9E8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3667125" y="4400550"/>
              <a:ext cx="381000" cy="514350"/>
            </a:xfrm>
            <a:prstGeom prst="upDownArrow">
              <a:avLst/>
            </a:prstGeom>
            <a:solidFill>
              <a:srgbClr val="1E4E63"/>
            </a:solidFill>
            <a:ln w="14288">
              <a:solidFill>
                <a:srgbClr val="4FC9E8"/>
              </a:solidFill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4184142" y="3530918"/>
              <a:ext cx="38301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共识模块之间交换命令，保证三份日志内容相同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0306050" y="2381250"/>
            <a:ext cx="1333500" cy="1114425"/>
            <a:chOff x="10306050" y="2381250"/>
            <a:chExt cx="1333500" cy="1114425"/>
          </a:xfrm>
        </p:grpSpPr>
        <p:pic>
          <p:nvPicPr>
            <p:cNvPr id="61" name="Image 6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06050" y="2381250"/>
              <a:ext cx="1333500" cy="1114425"/>
            </a:xfrm>
            <a:prstGeom prst="rect">
              <a:avLst/>
            </a:prstGeom>
          </p:spPr>
        </p:pic>
      </p:grpSp>
      <p:grpSp>
        <p:nvGrpSpPr>
          <p:cNvPr id="65" name="Group 65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63" name="Line 63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679704" y="6328410"/>
              <a:ext cx="82326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来源：Ongaro &amp; Ousterhout, In Search of an Understandable Consensus Algorithm (Extended Version), §2 与图 1</a:t>
              </a:r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9020686" cy="865822"/>
            <a:chOff x="670560" y="730568"/>
            <a:chExt cx="9020686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34200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§3 WHAT IS WRONG WITH PAXOS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902068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Paxos 的两个缺陷：难懂，且不适合当实现的地基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132" y="1619250"/>
            <a:ext cx="10831068" cy="584073"/>
            <a:chOff x="675132" y="1619250"/>
            <a:chExt cx="10831068" cy="584073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5132" y="1792605"/>
              <a:ext cx="99418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论文说：Paxos 保证了安全性与活性，也支持成员变更，但它有两个显著缺陷。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5800" y="2362200"/>
            <a:ext cx="5314950" cy="2329434"/>
            <a:chOff x="685800" y="2362200"/>
            <a:chExt cx="5314950" cy="2329434"/>
          </a:xfrm>
        </p:grpSpPr>
        <p:sp>
          <p:nvSpPr>
            <p:cNvPr id="9" name="Rectangle 9"/>
            <p:cNvSpPr/>
            <p:nvPr/>
          </p:nvSpPr>
          <p:spPr>
            <a:xfrm>
              <a:off x="685800" y="2362200"/>
              <a:ext cx="5314950" cy="2286000"/>
            </a:xfrm>
            <a:prstGeom prst="rect">
              <a:avLst/>
            </a:prstGeom>
            <a:noFill/>
            <a:ln w="14288">
              <a:solidFill>
                <a:srgbClr val="2A436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685800" y="2362200"/>
              <a:ext cx="5314950" cy="38100"/>
            </a:xfrm>
            <a:prstGeom prst="rect">
              <a:avLst/>
            </a:prstGeom>
            <a:solidFill>
              <a:srgbClr val="4FC9E8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07542" y="2578418"/>
              <a:ext cx="8810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FLAW 01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3732" y="289750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异常难懂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5256" y="3310890"/>
              <a:ext cx="390448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完整解释以晦涩著称，读懂的人极少，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而且只有花很大力气才读得懂。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作者自己读了若干简化解释、又设计出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一套替代协议，前后花了将近一年。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191250" y="2362200"/>
            <a:ext cx="5314950" cy="2329434"/>
            <a:chOff x="6191250" y="2362200"/>
            <a:chExt cx="5314950" cy="2329434"/>
          </a:xfrm>
        </p:grpSpPr>
        <p:sp>
          <p:nvSpPr>
            <p:cNvPr id="15" name="Rectangle 15"/>
            <p:cNvSpPr/>
            <p:nvPr/>
          </p:nvSpPr>
          <p:spPr>
            <a:xfrm>
              <a:off x="6191250" y="2362200"/>
              <a:ext cx="5314950" cy="2286000"/>
            </a:xfrm>
            <a:prstGeom prst="rect">
              <a:avLst/>
            </a:prstGeom>
            <a:noFill/>
            <a:ln w="14288">
              <a:solidFill>
                <a:srgbClr val="2A436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191250" y="2362200"/>
              <a:ext cx="5314950" cy="38100"/>
            </a:xfrm>
            <a:prstGeom prst="rect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12992" y="2578418"/>
              <a:ext cx="8810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E8A54F"/>
                  </a:solidFill>
                  <a:latin typeface="Consolas"/>
                  <a:ea typeface="Consolas"/>
                  <a:cs typeface="Consolas"/>
                </a:rPr>
                <a:t>FLAW 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09182" y="2897505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不是好的实现地基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10706" y="3310890"/>
              <a:ext cx="4133911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multi-Paxos 没有公认的算法。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Lamport 主要描述单决议 Paxos，多决议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只给了思路草图，细节大量缺失。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各家实现彼此不同，也与草图不同。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5800" y="4953000"/>
            <a:ext cx="10820400" cy="990600"/>
            <a:chOff x="685800" y="4953000"/>
            <a:chExt cx="10820400" cy="990600"/>
          </a:xfrm>
        </p:grpSpPr>
        <p:sp>
          <p:nvSpPr>
            <p:cNvPr id="21" name="Freeform 21"/>
            <p:cNvSpPr/>
            <p:nvPr/>
          </p:nvSpPr>
          <p:spPr>
            <a:xfrm>
              <a:off x="685800" y="4953000"/>
              <a:ext cx="10820400" cy="990600"/>
            </a:xfrm>
            <a:prstGeom prst="wedgeRectCallout">
              <a:avLst>
                <a:gd name="adj1" fmla="val 26000"/>
                <a:gd name="adj2" fmla="val -72000"/>
              </a:avLst>
            </a:prstGeom>
            <a:solidFill>
              <a:srgbClr val="16283C"/>
            </a:solidFill>
            <a:ln w="14288">
              <a:solidFill>
                <a:srgbClr val="E8A54F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5196840"/>
              <a:ext cx="6889364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「Paxos 算法的描述与真实世界系统的需要之间存在显著的鸿沟……</a:t>
              </a:r>
              <a:br/>
              <a:r>
                <a:rPr lang="zh-CN" sz="18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最终的系统将建立在一个未经证明的协议之上。」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336323" y="5645468"/>
              <a:ext cx="28719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—— Chubby 实现者，论文 §3 引述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25" name="Line 25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79704" y="6328410"/>
              <a:ext cx="4666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§3。“将近一年”与 NSDI 2012 非正式调查同出该节。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5684520" cy="865822"/>
            <a:chOff x="670560" y="730568"/>
            <a:chExt cx="568452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43086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§4 DESIGNING FOR UNDERSTANDABILITY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56845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把“可理解性”当成第一设计目标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132" y="1619250"/>
            <a:ext cx="10831068" cy="584073"/>
            <a:chOff x="675132" y="1619250"/>
            <a:chExt cx="10831068" cy="584073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5132" y="1792605"/>
              <a:ext cx="963320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面对多种可选方案时，作者用两种通用技术做取舍：谁更容易解释，谁就赢。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5800" y="2362200"/>
            <a:ext cx="5133976" cy="1529334"/>
            <a:chOff x="685800" y="2362200"/>
            <a:chExt cx="5133976" cy="1529334"/>
          </a:xfrm>
        </p:grpSpPr>
        <p:sp>
          <p:nvSpPr>
            <p:cNvPr id="9" name="Line 9"/>
            <p:cNvSpPr/>
            <p:nvPr/>
          </p:nvSpPr>
          <p:spPr>
            <a:xfrm>
              <a:off x="685800" y="2362200"/>
              <a:ext cx="9525" cy="1485900"/>
            </a:xfrm>
            <a:custGeom>
              <a:avLst/>
              <a:gdLst/>
              <a:ahLst/>
              <a:cxnLst/>
              <a:rect l="l" t="t" r="r" b="b"/>
              <a:pathLst>
                <a:path w="9525" h="1485900">
                  <a:moveTo>
                    <a:pt x="0" y="0"/>
                  </a:moveTo>
                  <a:lnTo>
                    <a:pt x="0" y="1485900"/>
                  </a:lnTo>
                </a:path>
              </a:pathLst>
            </a:custGeom>
            <a:noFill/>
            <a:ln w="28575">
              <a:solidFill>
                <a:srgbClr val="4FC9E8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5534025" y="2501900"/>
              <a:ext cx="285751" cy="254000"/>
              <a:chOff x="5534025" y="2501900"/>
              <a:chExt cx="285751" cy="254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5534025" y="2628900"/>
                <a:ext cx="285751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79375">
                    <a:moveTo>
                      <a:pt x="285751" y="79375"/>
                    </a:moveTo>
                    <a:lnTo>
                      <a:pt x="158750" y="79375"/>
                    </a:lnTo>
                    <a:lnTo>
                      <a:pt x="103188" y="0"/>
                    </a:lnTo>
                    <a:lnTo>
                      <a:pt x="0" y="0"/>
                    </a:lnTo>
                  </a:path>
                </a:pathLst>
              </a:custGeom>
              <a:noFill/>
              <a:ln w="31750">
                <a:solidFill>
                  <a:srgbClr val="4FC9E8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5637292" y="2549525"/>
                <a:ext cx="182483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82483" h="79375">
                    <a:moveTo>
                      <a:pt x="182483" y="0"/>
                    </a:moveTo>
                    <a:lnTo>
                      <a:pt x="55483" y="0"/>
                    </a:lnTo>
                    <a:lnTo>
                      <a:pt x="0" y="79375"/>
                    </a:lnTo>
                  </a:path>
                </a:pathLst>
              </a:custGeom>
              <a:noFill/>
              <a:ln w="31750">
                <a:solidFill>
                  <a:srgbClr val="4FC9E8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5772151" y="2501900"/>
                <a:ext cx="4762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0">
                    <a:moveTo>
                      <a:pt x="0" y="95250"/>
                    </a:moveTo>
                    <a:lnTo>
                      <a:pt x="47625" y="47625"/>
                    </a:lnTo>
                    <a:lnTo>
                      <a:pt x="0" y="0"/>
                    </a:lnTo>
                  </a:path>
                </a:pathLst>
              </a:custGeom>
              <a:noFill/>
              <a:ln w="31750">
                <a:solidFill>
                  <a:srgbClr val="4FC9E8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5772151" y="2660650"/>
                <a:ext cx="4762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5250">
                    <a:moveTo>
                      <a:pt x="0" y="95250"/>
                    </a:moveTo>
                    <a:lnTo>
                      <a:pt x="47625" y="47625"/>
                    </a:lnTo>
                    <a:lnTo>
                      <a:pt x="0" y="0"/>
                    </a:lnTo>
                  </a:path>
                </a:pathLst>
              </a:custGeom>
              <a:noFill/>
              <a:ln w="31750">
                <a:solidFill>
                  <a:srgbClr val="4FC9E8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907542" y="2521268"/>
              <a:ext cx="15157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TECHNIQUE 01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3732" y="28022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问题分解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5256" y="3196590"/>
              <a:ext cx="36758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把问题切成能独立求解、独立解释、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独立理解的几块。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85800" y="4038600"/>
            <a:ext cx="5118101" cy="1676400"/>
            <a:chOff x="685800" y="4038600"/>
            <a:chExt cx="5118101" cy="1676400"/>
          </a:xfrm>
        </p:grpSpPr>
        <p:sp>
          <p:nvSpPr>
            <p:cNvPr id="19" name="Line 19"/>
            <p:cNvSpPr/>
            <p:nvPr/>
          </p:nvSpPr>
          <p:spPr>
            <a:xfrm>
              <a:off x="685800" y="4038600"/>
              <a:ext cx="9525" cy="1676400"/>
            </a:xfrm>
            <a:custGeom>
              <a:avLst/>
              <a:gdLst/>
              <a:ahLst/>
              <a:cxnLst/>
              <a:rect l="l" t="t" r="r" b="b"/>
              <a:pathLst>
                <a:path w="9525" h="1676400">
                  <a:moveTo>
                    <a:pt x="0" y="0"/>
                  </a:moveTo>
                  <a:lnTo>
                    <a:pt x="0" y="1676400"/>
                  </a:lnTo>
                </a:path>
              </a:pathLst>
            </a:custGeom>
            <a:noFill/>
            <a:ln w="28575">
              <a:solidFill>
                <a:srgbClr val="E8A54F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5549900" y="4178300"/>
              <a:ext cx="254001" cy="254001"/>
              <a:chOff x="5549900" y="4178300"/>
              <a:chExt cx="254001" cy="25400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5549900" y="4368801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63500" y="31750"/>
                    </a:moveTo>
                    <a:cubicBezTo>
                      <a:pt x="63500" y="14215"/>
                      <a:pt x="49285" y="0"/>
                      <a:pt x="31750" y="0"/>
                    </a:cubicBezTo>
                    <a:cubicBezTo>
                      <a:pt x="14215" y="0"/>
                      <a:pt x="0" y="14215"/>
                      <a:pt x="0" y="31750"/>
                    </a:cubicBezTo>
                    <a:cubicBezTo>
                      <a:pt x="0" y="49285"/>
                      <a:pt x="14215" y="63500"/>
                      <a:pt x="31750" y="63500"/>
                    </a:cubicBezTo>
                    <a:cubicBezTo>
                      <a:pt x="49285" y="63500"/>
                      <a:pt x="63500" y="49285"/>
                      <a:pt x="63500" y="31750"/>
                    </a:cubicBez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740401" y="4178300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63500" y="31750"/>
                    </a:moveTo>
                    <a:cubicBezTo>
                      <a:pt x="63500" y="14215"/>
                      <a:pt x="49285" y="0"/>
                      <a:pt x="31750" y="0"/>
                    </a:cubicBezTo>
                    <a:cubicBezTo>
                      <a:pt x="14215" y="0"/>
                      <a:pt x="0" y="14215"/>
                      <a:pt x="0" y="31750"/>
                    </a:cubicBezTo>
                    <a:cubicBezTo>
                      <a:pt x="0" y="49285"/>
                      <a:pt x="14215" y="63500"/>
                      <a:pt x="31750" y="63500"/>
                    </a:cubicBezTo>
                    <a:cubicBezTo>
                      <a:pt x="49285" y="63500"/>
                      <a:pt x="63500" y="49285"/>
                      <a:pt x="63500" y="31750"/>
                    </a:cubicBez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549900" y="4178300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63500" y="31750"/>
                    </a:moveTo>
                    <a:cubicBezTo>
                      <a:pt x="63500" y="14215"/>
                      <a:pt x="49285" y="0"/>
                      <a:pt x="31750" y="0"/>
                    </a:cubicBezTo>
                    <a:cubicBezTo>
                      <a:pt x="14215" y="0"/>
                      <a:pt x="0" y="14215"/>
                      <a:pt x="0" y="31750"/>
                    </a:cubicBezTo>
                    <a:cubicBezTo>
                      <a:pt x="0" y="49285"/>
                      <a:pt x="14215" y="63500"/>
                      <a:pt x="31750" y="63500"/>
                    </a:cubicBezTo>
                    <a:cubicBezTo>
                      <a:pt x="49285" y="63500"/>
                      <a:pt x="63500" y="49285"/>
                      <a:pt x="63500" y="31750"/>
                    </a:cubicBez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740401" y="4368801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63500" y="31750"/>
                    </a:moveTo>
                    <a:cubicBezTo>
                      <a:pt x="63500" y="14215"/>
                      <a:pt x="49285" y="0"/>
                      <a:pt x="31750" y="0"/>
                    </a:cubicBezTo>
                    <a:cubicBezTo>
                      <a:pt x="14215" y="0"/>
                      <a:pt x="0" y="14215"/>
                      <a:pt x="0" y="31750"/>
                    </a:cubicBezTo>
                    <a:cubicBezTo>
                      <a:pt x="0" y="49285"/>
                      <a:pt x="14215" y="63500"/>
                      <a:pt x="31750" y="63500"/>
                    </a:cubicBezTo>
                    <a:cubicBezTo>
                      <a:pt x="49285" y="63500"/>
                      <a:pt x="63500" y="49285"/>
                      <a:pt x="63500" y="31750"/>
                    </a:cubicBez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645150" y="4273550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63500" y="31750"/>
                    </a:moveTo>
                    <a:cubicBezTo>
                      <a:pt x="63500" y="14215"/>
                      <a:pt x="49285" y="0"/>
                      <a:pt x="31750" y="0"/>
                    </a:cubicBezTo>
                    <a:cubicBezTo>
                      <a:pt x="14215" y="0"/>
                      <a:pt x="0" y="14215"/>
                      <a:pt x="0" y="31750"/>
                    </a:cubicBezTo>
                    <a:cubicBezTo>
                      <a:pt x="0" y="49285"/>
                      <a:pt x="14215" y="63500"/>
                      <a:pt x="31750" y="63500"/>
                    </a:cubicBezTo>
                    <a:cubicBezTo>
                      <a:pt x="49285" y="63500"/>
                      <a:pt x="63500" y="49285"/>
                      <a:pt x="63500" y="31750"/>
                    </a:cubicBez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605463" y="4233863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0"/>
                    </a:moveTo>
                    <a:lnTo>
                      <a:pt x="47625" y="47625"/>
                    </a:ln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605463" y="4329113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47625"/>
                    </a:moveTo>
                    <a:lnTo>
                      <a:pt x="47625" y="0"/>
                    </a:ln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700713" y="4329113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0"/>
                    </a:moveTo>
                    <a:lnTo>
                      <a:pt x="47625" y="47625"/>
                    </a:ln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5700713" y="4233863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47625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31750">
                <a:solidFill>
                  <a:srgbClr val="E8A54F"/>
                </a:solidFill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907542" y="4197668"/>
              <a:ext cx="15157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E8A54F"/>
                  </a:solidFill>
                  <a:latin typeface="Consolas"/>
                  <a:ea typeface="Consolas"/>
                  <a:cs typeface="Consolas"/>
                </a:rPr>
                <a:t>TECHNIQUE 02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03732" y="447865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缩减状态空间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05256" y="4872990"/>
              <a:ext cx="36758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减少需要考虑的状态数：日志不允许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有空洞，不一致的方式也被限制。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667500" y="2552700"/>
            <a:ext cx="4838700" cy="2558034"/>
            <a:chOff x="6667500" y="2552700"/>
            <a:chExt cx="4838700" cy="2558034"/>
          </a:xfrm>
        </p:grpSpPr>
        <p:sp>
          <p:nvSpPr>
            <p:cNvPr id="34" name="Rectangle 34"/>
            <p:cNvSpPr/>
            <p:nvPr/>
          </p:nvSpPr>
          <p:spPr>
            <a:xfrm>
              <a:off x="6667500" y="3505200"/>
              <a:ext cx="1714500" cy="571500"/>
            </a:xfrm>
            <a:prstGeom prst="roundRect">
              <a:avLst>
                <a:gd name="adj" fmla="val 10000"/>
              </a:avLst>
            </a:prstGeom>
            <a:solidFill>
              <a:srgbClr val="16283C"/>
            </a:solidFill>
            <a:ln w="19050">
              <a:solidFill>
                <a:srgbClr val="4FC9E8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030974" y="36633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共识问题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8534400" y="2552700"/>
              <a:ext cx="285750" cy="2476500"/>
            </a:xfrm>
            <a:prstGeom prst="leftBrace">
              <a:avLst/>
            </a:prstGeom>
            <a:noFill/>
            <a:ln w="19050">
              <a:solidFill>
                <a:srgbClr val="4A7BA7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8382000" y="3790950"/>
              <a:ext cx="152400" cy="9525"/>
            </a:xfrm>
            <a:custGeom>
              <a:avLst/>
              <a:gdLst/>
              <a:ahLst/>
              <a:cxnLst/>
              <a:rect l="l" t="t" r="r" b="b"/>
              <a:pathLst>
                <a:path w="152400" h="9525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noFill/>
            <a:ln w="19050">
              <a:solidFill>
                <a:srgbClr val="4A7BA7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9010650" y="2552700"/>
              <a:ext cx="2495550" cy="571500"/>
            </a:xfrm>
            <a:prstGeom prst="roundRect">
              <a:avLst>
                <a:gd name="adj" fmla="val 10000"/>
              </a:avLst>
            </a:prstGeom>
            <a:solidFill>
              <a:srgbClr val="16283C"/>
            </a:solidFill>
            <a:ln w="14288">
              <a:solidFill>
                <a:srgbClr val="4A7BA7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195054" y="2689860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§5.2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192006" y="28536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领导者选举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9010650" y="3505200"/>
              <a:ext cx="2495550" cy="571500"/>
            </a:xfrm>
            <a:prstGeom prst="roundRect">
              <a:avLst>
                <a:gd name="adj" fmla="val 10000"/>
              </a:avLst>
            </a:prstGeom>
            <a:solidFill>
              <a:srgbClr val="16283C"/>
            </a:solidFill>
            <a:ln w="14288">
              <a:solidFill>
                <a:srgbClr val="4A7BA7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195054" y="3642360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§5.3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192006" y="38061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日志复制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9010650" y="4457700"/>
              <a:ext cx="2495550" cy="571500"/>
            </a:xfrm>
            <a:prstGeom prst="roundRect">
              <a:avLst>
                <a:gd name="adj" fmla="val 10000"/>
              </a:avLst>
            </a:prstGeom>
            <a:solidFill>
              <a:srgbClr val="16283C"/>
            </a:solidFill>
            <a:ln w="14288">
              <a:solidFill>
                <a:srgbClr val="4A7BA7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195054" y="4594860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§5.4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192006" y="475869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安全性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6667500" y="5295900"/>
            <a:ext cx="4838700" cy="645795"/>
            <a:chOff x="6667500" y="5295900"/>
            <a:chExt cx="4838700" cy="645795"/>
          </a:xfrm>
        </p:grpSpPr>
        <p:sp>
          <p:nvSpPr>
            <p:cNvPr id="48" name="Rectangle 48"/>
            <p:cNvSpPr/>
            <p:nvPr/>
          </p:nvSpPr>
          <p:spPr>
            <a:xfrm>
              <a:off x="6667500" y="5295900"/>
              <a:ext cx="4838700" cy="609600"/>
            </a:xfrm>
            <a:prstGeom prst="rect">
              <a:avLst/>
            </a:prstGeom>
            <a:solidFill>
              <a:srgbClr val="16283C"/>
            </a:solidFill>
            <a:ln>
              <a:noFill/>
            </a:ln>
          </p:spPr>
        </p:sp>
        <p:sp>
          <p:nvSpPr>
            <p:cNvPr id="49" name="Rectangle 49"/>
            <p:cNvSpPr/>
            <p:nvPr/>
          </p:nvSpPr>
          <p:spPr>
            <a:xfrm>
              <a:off x="6667500" y="5295900"/>
              <a:ext cx="38100" cy="609600"/>
            </a:xfrm>
            <a:prstGeom prst="rect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6869430" y="5400675"/>
              <a:ext cx="3888677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随机化是有意保留的不确定性：“随便选一个，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反正都一样”反而缩小了状态空间。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52" name="Line 52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679704" y="6328410"/>
              <a:ext cx="49845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§4（设计取舍与两种技术）与 §5（三个子问题的划分）。</a:t>
              </a:r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7703820" cy="865822"/>
            <a:chOff x="670560" y="730568"/>
            <a:chExt cx="770382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26583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§5.1 STATES AND TERMS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77038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三种服务器状态，一条被切成任期的时间轴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132" y="1619250"/>
            <a:ext cx="10831068" cy="584073"/>
            <a:chOff x="675132" y="1619250"/>
            <a:chExt cx="10831068" cy="584073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5132" y="1792605"/>
              <a:ext cx="104813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正常运行时恰好一个领导者，其余都是跟随者；任期号则充当整个集群的逻辑时钟。</a:t>
              </a:r>
            </a:p>
          </p:txBody>
        </p:sp>
      </p:grpSp>
      <p:grpSp>
        <p:nvGrpSpPr>
          <p:cNvPr id="28" name="!!raft-states"/>
          <p:cNvGrpSpPr/>
          <p:nvPr/>
        </p:nvGrpSpPr>
        <p:grpSpPr>
          <a:xfrm>
            <a:off x="1028700" y="2362200"/>
            <a:ext cx="4419600" cy="3009900"/>
            <a:chOff x="1028700" y="2362200"/>
            <a:chExt cx="4419600" cy="3009900"/>
          </a:xfrm>
        </p:grpSpPr>
        <p:sp>
          <p:nvSpPr>
            <p:cNvPr id="9" name="Ellipse 9"/>
            <p:cNvSpPr/>
            <p:nvPr/>
          </p:nvSpPr>
          <p:spPr>
            <a:xfrm>
              <a:off x="1028700" y="2362200"/>
              <a:ext cx="990600" cy="990600"/>
            </a:xfrm>
            <a:prstGeom prst="ellipse">
              <a:avLst/>
            </a:prstGeom>
            <a:solidFill>
              <a:srgbClr val="16283C"/>
            </a:solidFill>
            <a:ln w="19050">
              <a:solidFill>
                <a:srgbClr val="4A7BA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13485" y="263842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跟随者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90092" y="2915602"/>
              <a:ext cx="66781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FOLLOWER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4457700" y="2362200"/>
              <a:ext cx="990600" cy="990600"/>
            </a:xfrm>
            <a:prstGeom prst="ellipse">
              <a:avLst/>
            </a:prstGeom>
            <a:solidFill>
              <a:srgbClr val="16283C"/>
            </a:solidFill>
            <a:ln w="23812">
              <a:solidFill>
                <a:srgbClr val="4FC9E8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642485" y="263842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领导者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701235" y="2915602"/>
              <a:ext cx="50353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LEADER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2743200" y="3886200"/>
              <a:ext cx="990600" cy="990600"/>
            </a:xfrm>
            <a:prstGeom prst="ellipse">
              <a:avLst/>
            </a:prstGeom>
            <a:solidFill>
              <a:srgbClr val="16283C"/>
            </a:solidFill>
            <a:ln w="19050">
              <a:solidFill>
                <a:srgbClr val="E8A54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927985" y="4162425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候选人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63520" y="4439602"/>
              <a:ext cx="74996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CANDIDATE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1824990" y="3264218"/>
              <a:ext cx="973455" cy="866775"/>
            </a:xfrm>
            <a:prstGeom prst="line">
              <a:avLst/>
            </a:prstGeom>
            <a:noFill/>
            <a:ln w="19050">
              <a:solidFill>
                <a:srgbClr val="E8A54F"/>
              </a:solidFill>
              <a:tailEnd type="arrow" w="lg" len="lg"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880616" y="36995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超时</a:t>
              </a:r>
            </a:p>
          </p:txBody>
        </p:sp>
        <p:sp>
          <p:nvSpPr>
            <p:cNvPr id="20" name="Line 20"/>
            <p:cNvSpPr/>
            <p:nvPr/>
          </p:nvSpPr>
          <p:spPr>
            <a:xfrm flipH="1" flipV="1">
              <a:off x="1964055" y="3108008"/>
              <a:ext cx="973455" cy="866775"/>
            </a:xfrm>
            <a:prstGeom prst="line">
              <a:avLst/>
            </a:prstGeom>
            <a:noFill/>
            <a:ln w="19050">
              <a:solidFill>
                <a:srgbClr val="4A7BA7"/>
              </a:solidFill>
              <a:tailEnd type="arrow" w="lg" len="lg"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546604" y="33185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退位</a:t>
              </a:r>
            </a:p>
          </p:txBody>
        </p:sp>
        <p:sp>
          <p:nvSpPr>
            <p:cNvPr id="22" name="Line 22"/>
            <p:cNvSpPr/>
            <p:nvPr/>
          </p:nvSpPr>
          <p:spPr>
            <a:xfrm flipV="1">
              <a:off x="3609022" y="3186112"/>
              <a:ext cx="973455" cy="866775"/>
            </a:xfrm>
            <a:prstGeom prst="line">
              <a:avLst/>
            </a:prstGeom>
            <a:noFill/>
            <a:ln w="19050">
              <a:solidFill>
                <a:srgbClr val="4FC9E8"/>
              </a:solidFill>
              <a:tailEnd type="arrow" w="lg" len="lg"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223004" y="354711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多数票</a:t>
              </a:r>
            </a:p>
          </p:txBody>
        </p:sp>
        <p:sp>
          <p:nvSpPr>
            <p:cNvPr id="24" name="Line 24"/>
            <p:cNvSpPr/>
            <p:nvPr/>
          </p:nvSpPr>
          <p:spPr>
            <a:xfrm flipH="1">
              <a:off x="2019300" y="2857500"/>
              <a:ext cx="2438400" cy="1"/>
            </a:xfrm>
            <a:prstGeom prst="line">
              <a:avLst/>
            </a:prstGeom>
            <a:noFill/>
            <a:ln w="19050">
              <a:solidFill>
                <a:srgbClr val="4A7BA7"/>
              </a:solidFill>
              <a:tailEnd type="arrow" w="lg" len="lg"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747772" y="2613660"/>
              <a:ext cx="981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发现更高任期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3009900" y="4953000"/>
              <a:ext cx="457200" cy="419100"/>
            </a:xfrm>
            <a:prstGeom prst="circularArrow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575304" y="51282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再选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660642" y="2559368"/>
            <a:ext cx="4693158" cy="1736788"/>
            <a:chOff x="6660642" y="2559368"/>
            <a:chExt cx="4693158" cy="1736788"/>
          </a:xfrm>
        </p:grpSpPr>
        <p:sp>
          <p:nvSpPr>
            <p:cNvPr id="29" name="TextBox 29"/>
            <p:cNvSpPr txBox="1"/>
            <p:nvPr/>
          </p:nvSpPr>
          <p:spPr>
            <a:xfrm>
              <a:off x="6660642" y="2559368"/>
              <a:ext cx="164272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TERM TIMELINE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103669" y="3147060"/>
              <a:ext cx="5754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9FB3C8"/>
                  </a:solidFill>
                  <a:latin typeface="Consolas"/>
                  <a:ea typeface="Consolas"/>
                  <a:cs typeface="Consolas"/>
                </a:rPr>
                <a:t>TERM 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389544" y="3147060"/>
              <a:ext cx="5754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9FB3C8"/>
                  </a:solidFill>
                  <a:latin typeface="Consolas"/>
                  <a:ea typeface="Consolas"/>
                  <a:cs typeface="Consolas"/>
                </a:rPr>
                <a:t>TERM 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389669" y="3147060"/>
              <a:ext cx="5754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E8A54F"/>
                  </a:solidFill>
                  <a:latin typeface="Consolas"/>
                  <a:ea typeface="Consolas"/>
                  <a:cs typeface="Consolas"/>
                </a:rPr>
                <a:t>TERM 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513619" y="3147060"/>
              <a:ext cx="5754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9FB3C8"/>
                  </a:solidFill>
                  <a:latin typeface="Consolas"/>
                  <a:ea typeface="Consolas"/>
                  <a:cs typeface="Consolas"/>
                </a:rPr>
                <a:t>TERM 4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6819900" y="3352800"/>
              <a:ext cx="285750" cy="457200"/>
            </a:xfrm>
            <a:prstGeom prst="rect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7105650" y="3352800"/>
              <a:ext cx="857250" cy="457200"/>
            </a:xfrm>
            <a:prstGeom prst="rect">
              <a:avLst/>
            </a:prstGeom>
            <a:solidFill>
              <a:srgbClr val="1E4E63"/>
            </a:solidFill>
            <a:ln w="9525">
              <a:solidFill>
                <a:srgbClr val="4FC9E8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7962900" y="3352800"/>
              <a:ext cx="285750" cy="457200"/>
            </a:xfrm>
            <a:prstGeom prst="rect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248650" y="3352800"/>
              <a:ext cx="1143000" cy="457200"/>
            </a:xfrm>
            <a:prstGeom prst="rect">
              <a:avLst/>
            </a:prstGeom>
            <a:solidFill>
              <a:srgbClr val="1E4E63"/>
            </a:solidFill>
            <a:ln w="9525">
              <a:solidFill>
                <a:srgbClr val="4FC9E8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9391650" y="3352800"/>
              <a:ext cx="571500" cy="457200"/>
            </a:xfrm>
            <a:prstGeom prst="rect">
              <a:avLst/>
            </a:prstGeom>
            <a:solidFill>
              <a:srgbClr val="E8A54F">
                <a:alpha val="45000"/>
              </a:srgbClr>
            </a:solidFill>
            <a:ln w="9525">
              <a:solidFill>
                <a:srgbClr val="E8A54F"/>
              </a:solidFill>
              <a:prstDash val="dash"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963150" y="3352800"/>
              <a:ext cx="285750" cy="457200"/>
            </a:xfrm>
            <a:prstGeom prst="rect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10248900" y="3352800"/>
              <a:ext cx="1104900" cy="457200"/>
            </a:xfrm>
            <a:prstGeom prst="rect">
              <a:avLst/>
            </a:prstGeom>
            <a:solidFill>
              <a:srgbClr val="1E4E63"/>
            </a:solidFill>
            <a:ln w="9525">
              <a:solidFill>
                <a:srgbClr val="4FC9E8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6819900" y="3924300"/>
              <a:ext cx="4533900" cy="9525"/>
            </a:xfrm>
            <a:custGeom>
              <a:avLst/>
              <a:gdLst/>
              <a:ahLst/>
              <a:cxnLst/>
              <a:rect l="l" t="t" r="r" b="b"/>
              <a:pathLst>
                <a:path w="4533900" h="9525">
                  <a:moveTo>
                    <a:pt x="0" y="0"/>
                  </a:moveTo>
                  <a:lnTo>
                    <a:pt x="45339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813804" y="40614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选举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13904" y="406146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领导者在任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944356" y="4061460"/>
              <a:ext cx="14660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选举分裂，无领导者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658356" y="4568190"/>
            <a:ext cx="4133088" cy="1380744"/>
            <a:chOff x="6658356" y="4568190"/>
            <a:chExt cx="4133088" cy="1380744"/>
          </a:xfrm>
        </p:grpSpPr>
        <p:sp>
          <p:nvSpPr>
            <p:cNvPr id="46" name="TextBox 46"/>
            <p:cNvSpPr txBox="1"/>
            <p:nvPr/>
          </p:nvSpPr>
          <p:spPr>
            <a:xfrm>
              <a:off x="6658356" y="4568190"/>
              <a:ext cx="413308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任期用连续整数编号，每个任期以一次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选举开始；成功则该领导者管到任期末，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选举分裂则该任期结束，没有领导者。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任期号是逻辑时钟，用来发现过期信息。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48" name="Line 48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679704" y="6328410"/>
              <a:ext cx="43564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§5.1，图 4（服务器状态转换）与图 5（任期）。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05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8511540" cy="865822"/>
            <a:chOff x="670560" y="730568"/>
            <a:chExt cx="851154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2531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§5.2 LEADER ELECTION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85115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选举：心跳、随机超时，和一张先到先得的选票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132" y="1619250"/>
            <a:ext cx="10831068" cy="584073"/>
            <a:chOff x="675132" y="1619250"/>
            <a:chExt cx="10831068" cy="584073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5132" y="1792605"/>
              <a:ext cx="90678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领导者靠周期性心跳维持权威；心跳一断，跟随者就把自己变成候选人。</a:t>
              </a:r>
            </a:p>
          </p:txBody>
        </p:sp>
      </p:grpSp>
      <p:grpSp>
        <p:nvGrpSpPr>
          <p:cNvPr id="17" name="!!raft-states"/>
          <p:cNvGrpSpPr/>
          <p:nvPr/>
        </p:nvGrpSpPr>
        <p:grpSpPr>
          <a:xfrm>
            <a:off x="1047750" y="2419350"/>
            <a:ext cx="4381500" cy="571500"/>
            <a:chOff x="1047750" y="2419350"/>
            <a:chExt cx="4381500" cy="571500"/>
          </a:xfrm>
        </p:grpSpPr>
        <p:sp>
          <p:nvSpPr>
            <p:cNvPr id="9" name="Ellipse 9"/>
            <p:cNvSpPr/>
            <p:nvPr/>
          </p:nvSpPr>
          <p:spPr>
            <a:xfrm>
              <a:off x="1047750" y="2419350"/>
              <a:ext cx="571500" cy="571500"/>
            </a:xfrm>
            <a:prstGeom prst="ellipse">
              <a:avLst/>
            </a:prstGeom>
            <a:solidFill>
              <a:srgbClr val="16283C"/>
            </a:solidFill>
            <a:ln w="19050">
              <a:solidFill>
                <a:srgbClr val="4A7BA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85088" y="2642235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跟随者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1676400" y="2705100"/>
              <a:ext cx="1162050" cy="1"/>
            </a:xfrm>
            <a:prstGeom prst="line">
              <a:avLst/>
            </a:prstGeom>
            <a:noFill/>
            <a:ln w="19050">
              <a:solidFill>
                <a:srgbClr val="4A7BA7"/>
              </a:solidFill>
              <a:tailEnd type="arrow" w="lg" len="lg"/>
            </a:ln>
          </p:spPr>
        </p:sp>
        <p:sp>
          <p:nvSpPr>
            <p:cNvPr id="12" name="Ellipse 12"/>
            <p:cNvSpPr/>
            <p:nvPr/>
          </p:nvSpPr>
          <p:spPr>
            <a:xfrm>
              <a:off x="2952750" y="2419350"/>
              <a:ext cx="571500" cy="571500"/>
            </a:xfrm>
            <a:prstGeom prst="ellipse">
              <a:avLst/>
            </a:prstGeom>
            <a:solidFill>
              <a:srgbClr val="16283C"/>
            </a:solidFill>
            <a:ln w="19050">
              <a:solidFill>
                <a:srgbClr val="E8A54F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990088" y="2642235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候选人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3581400" y="2705100"/>
              <a:ext cx="1162050" cy="1"/>
            </a:xfrm>
            <a:prstGeom prst="line">
              <a:avLst/>
            </a:prstGeom>
            <a:noFill/>
            <a:ln w="19050">
              <a:solidFill>
                <a:srgbClr val="4A7BA7"/>
              </a:solidFill>
              <a:tailEnd type="arrow" w="lg" len="lg"/>
            </a:ln>
          </p:spPr>
        </p:sp>
        <p:sp>
          <p:nvSpPr>
            <p:cNvPr id="15" name="Ellipse 15"/>
            <p:cNvSpPr/>
            <p:nvPr/>
          </p:nvSpPr>
          <p:spPr>
            <a:xfrm>
              <a:off x="4857750" y="2419350"/>
              <a:ext cx="571500" cy="571500"/>
            </a:xfrm>
            <a:prstGeom prst="ellipse">
              <a:avLst/>
            </a:prstGeom>
            <a:solidFill>
              <a:srgbClr val="16283C"/>
            </a:solidFill>
            <a:ln w="23812">
              <a:solidFill>
                <a:srgbClr val="4FC9E8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895088" y="2642235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领导者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90575" y="3358515"/>
            <a:ext cx="4595241" cy="2066544"/>
            <a:chOff x="790575" y="3358515"/>
            <a:chExt cx="4595241" cy="2066544"/>
          </a:xfrm>
        </p:grpSpPr>
        <p:sp>
          <p:nvSpPr>
            <p:cNvPr id="18" name="Line 18"/>
            <p:cNvSpPr/>
            <p:nvPr/>
          </p:nvSpPr>
          <p:spPr>
            <a:xfrm>
              <a:off x="914400" y="3486150"/>
              <a:ext cx="9525" cy="1714500"/>
            </a:xfrm>
            <a:custGeom>
              <a:avLst/>
              <a:gdLst/>
              <a:ahLst/>
              <a:cxnLst/>
              <a:rect l="l" t="t" r="r" b="b"/>
              <a:pathLst>
                <a:path w="9525" h="1714500">
                  <a:moveTo>
                    <a:pt x="0" y="0"/>
                  </a:moveTo>
                  <a:lnTo>
                    <a:pt x="0" y="1714500"/>
                  </a:lnTo>
                </a:path>
              </a:pathLst>
            </a:custGeom>
            <a:noFill/>
            <a:ln w="19050">
              <a:solidFill>
                <a:srgbClr val="2A4361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790575" y="3362325"/>
              <a:ext cx="247650" cy="247650"/>
            </a:xfrm>
            <a:prstGeom prst="ellipse">
              <a:avLst/>
            </a:prstGeom>
            <a:solidFill>
              <a:srgbClr val="0F1C2B"/>
            </a:solidFill>
            <a:ln w="19050">
              <a:solidFill>
                <a:srgbClr val="4FC9E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70194" y="34299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48156" y="3358515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跟随者在选举超时内没收到任何通信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790575" y="3933825"/>
              <a:ext cx="247650" cy="247650"/>
            </a:xfrm>
            <a:prstGeom prst="ellipse">
              <a:avLst/>
            </a:prstGeom>
            <a:solidFill>
              <a:srgbClr val="0F1C2B"/>
            </a:solidFill>
            <a:ln w="19050">
              <a:solidFill>
                <a:srgbClr val="4FC9E8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70194" y="40014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248156" y="3930015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自增任期、转为候选人，先投自己一票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790575" y="4505325"/>
              <a:ext cx="247650" cy="247650"/>
            </a:xfrm>
            <a:prstGeom prst="ellipse">
              <a:avLst/>
            </a:prstGeom>
            <a:solidFill>
              <a:srgbClr val="0F1C2B"/>
            </a:solidFill>
            <a:ln w="19050">
              <a:solidFill>
                <a:srgbClr val="4FC9E8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70194" y="45729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248156" y="4501515"/>
              <a:ext cx="30762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并行发出 RequestVote RPC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790575" y="5076825"/>
              <a:ext cx="247650" cy="247650"/>
            </a:xfrm>
            <a:prstGeom prst="ellipse">
              <a:avLst/>
            </a:prstGeom>
            <a:solidFill>
              <a:srgbClr val="0F1C2B"/>
            </a:solidFill>
            <a:ln w="19050">
              <a:solidFill>
                <a:srgbClr val="4FC9E8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70194" y="51444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48156" y="5073015"/>
              <a:ext cx="4029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拿到多数选票 → 成为领导者并发心跳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515100" y="2324100"/>
            <a:ext cx="4953000" cy="1819656"/>
            <a:chOff x="6515100" y="2324100"/>
            <a:chExt cx="4953000" cy="1819656"/>
          </a:xfrm>
        </p:grpSpPr>
        <p:sp>
          <p:nvSpPr>
            <p:cNvPr id="32" name="Freeform 32"/>
            <p:cNvSpPr/>
            <p:nvPr/>
          </p:nvSpPr>
          <p:spPr>
            <a:xfrm>
              <a:off x="6515100" y="2324100"/>
              <a:ext cx="4953000" cy="1809750"/>
            </a:xfrm>
            <a:prstGeom prst="bracketPair">
              <a:avLst/>
            </a:prstGeom>
            <a:noFill/>
            <a:ln w="19050">
              <a:solidFill>
                <a:srgbClr val="4A7BA7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813804" y="2556510"/>
              <a:ext cx="14458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rgbClr val="4FC9E8"/>
                  </a:solidFill>
                  <a:latin typeface="Consolas"/>
                  <a:ea typeface="Microsoft YaHei"/>
                  <a:cs typeface="Consolas"/>
                </a:rPr>
                <a:t>候选人的三种结局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811518" y="2888932"/>
              <a:ext cx="36929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a</a:t>
              </a:r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 xml:space="preserve">　赢得选举：同任期内拿到多数选票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811518" y="3250882"/>
              <a:ext cx="34707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b</a:t>
              </a:r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 xml:space="preserve">　别人先确立为领导者，自己退位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811518" y="3612832"/>
              <a:ext cx="32486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E8A54F"/>
                  </a:solidFill>
                  <a:latin typeface="Consolas"/>
                  <a:ea typeface="Consolas"/>
                  <a:cs typeface="Consolas"/>
                </a:rPr>
                <a:t>c</a:t>
              </a:r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 xml:space="preserve">　一段时间无人胜出：票被分裂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813804" y="3909060"/>
              <a:ext cx="35661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每台服务器在给定任期内最多投一票，先到先得。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477000" y="4286250"/>
            <a:ext cx="5029200" cy="1562100"/>
            <a:chOff x="6477000" y="4286250"/>
            <a:chExt cx="5029200" cy="1562100"/>
          </a:xfrm>
        </p:grpSpPr>
        <p:sp>
          <p:nvSpPr>
            <p:cNvPr id="39" name="Freeform 39"/>
            <p:cNvSpPr/>
            <p:nvPr/>
          </p:nvSpPr>
          <p:spPr>
            <a:xfrm>
              <a:off x="6477000" y="4286250"/>
              <a:ext cx="5029200" cy="1562100"/>
            </a:xfrm>
            <a:prstGeom prst="plaque">
              <a:avLst/>
            </a:prstGeom>
            <a:solidFill>
              <a:srgbClr val="16283C"/>
            </a:solidFill>
            <a:ln w="14288">
              <a:solidFill>
                <a:srgbClr val="E8A54F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6845300" y="4514850"/>
              <a:ext cx="177800" cy="215900"/>
              <a:chOff x="6845300" y="4514850"/>
              <a:chExt cx="177800" cy="2159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6845300" y="4552950"/>
                <a:ext cx="177800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177800">
                    <a:moveTo>
                      <a:pt x="0" y="88900"/>
                    </a:moveTo>
                    <a:cubicBezTo>
                      <a:pt x="0" y="137998"/>
                      <a:pt x="39802" y="177800"/>
                      <a:pt x="88900" y="177800"/>
                    </a:cubicBezTo>
                    <a:cubicBezTo>
                      <a:pt x="137998" y="177800"/>
                      <a:pt x="177800" y="137998"/>
                      <a:pt x="177800" y="88900"/>
                    </a:cubicBezTo>
                    <a:cubicBezTo>
                      <a:pt x="177800" y="39802"/>
                      <a:pt x="137998" y="0"/>
                      <a:pt x="88900" y="0"/>
                    </a:cubicBezTo>
                    <a:cubicBezTo>
                      <a:pt x="39802" y="0"/>
                      <a:pt x="0" y="39802"/>
                      <a:pt x="0" y="88900"/>
                    </a:cubicBezTo>
                  </a:path>
                </a:pathLst>
              </a:custGeom>
              <a:noFill/>
              <a:ln w="25400">
                <a:solidFill>
                  <a:srgbClr val="E8A54F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6934200" y="4610100"/>
                <a:ext cx="317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31750">
                    <a:moveTo>
                      <a:pt x="31750" y="0"/>
                    </a:moveTo>
                    <a:lnTo>
                      <a:pt x="0" y="31750"/>
                    </a:lnTo>
                  </a:path>
                </a:pathLst>
              </a:custGeom>
              <a:noFill/>
              <a:ln w="25400">
                <a:solidFill>
                  <a:srgbClr val="E8A54F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6997699" y="4565650"/>
                <a:ext cx="127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2700" h="12700">
                    <a:moveTo>
                      <a:pt x="0" y="12700"/>
                    </a:moveTo>
                    <a:lnTo>
                      <a:pt x="12700" y="0"/>
                    </a:lnTo>
                  </a:path>
                </a:pathLst>
              </a:custGeom>
              <a:noFill/>
              <a:ln w="25400">
                <a:solidFill>
                  <a:srgbClr val="E8A54F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6908800" y="4514850"/>
                <a:ext cx="50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9525">
                    <a:moveTo>
                      <a:pt x="50800" y="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E8A54F"/>
                </a:solidFill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7192518" y="45272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随机化选举超时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774180" y="4886325"/>
              <a:ext cx="3730790" cy="826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论文举例 150–300ms：多数情况下只有一台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服务器先超时，它赢得选举并在别人超时前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发出心跳，票分裂因此罕见且能快速化解。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48" name="Line 48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679704" y="6328410"/>
              <a:ext cx="46347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§5.2。心跳即不带日志条目的 AppendEntries RPC。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06</a:t>
            </a:r>
          </a:p>
        </p:txBody>
      </p: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6896100" cy="865822"/>
            <a:chOff x="670560" y="730568"/>
            <a:chExt cx="689610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2531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§5.3 LOG REPLICATION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68961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日志复制：一条命令怎样才算“已提交”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5132" y="1619250"/>
            <a:ext cx="10831068" cy="584073"/>
            <a:chOff x="675132" y="1619250"/>
            <a:chExt cx="10831068" cy="584073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5132" y="1792605"/>
              <a:ext cx="87561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领导者把命令写进日志，并行发出 AppendEntries，失败就无限重试。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359304" y="2426018"/>
            <a:ext cx="6787939" cy="403288"/>
            <a:chOff x="2359304" y="2426018"/>
            <a:chExt cx="6787939" cy="403288"/>
          </a:xfrm>
        </p:grpSpPr>
        <p:sp>
          <p:nvSpPr>
            <p:cNvPr id="9" name="TextBox 9"/>
            <p:cNvSpPr txBox="1"/>
            <p:nvPr/>
          </p:nvSpPr>
          <p:spPr>
            <a:xfrm>
              <a:off x="235930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25465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5000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4535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4070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83605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73140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626754" y="2594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229600" y="243840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19050">
              <a:solidFill>
                <a:srgbClr val="E8A54F"/>
              </a:solidFill>
              <a:custDash>
                <a:ds d="300000" sp="250000"/>
              </a:custDash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311957" y="2426018"/>
              <a:ext cx="7911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已提交 →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356092" y="2426018"/>
              <a:ext cx="7911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E8A54F"/>
                  </a:solidFill>
                  <a:latin typeface="Arial"/>
                  <a:ea typeface="Microsoft YaHei"/>
                  <a:cs typeface="Arial"/>
                </a:rPr>
                <a:t>← 未提交</a:t>
              </a:r>
            </a:p>
          </p:txBody>
        </p:sp>
      </p:grpSp>
      <p:grpSp>
        <p:nvGrpSpPr>
          <p:cNvPr id="32" name="!!leader-log"/>
          <p:cNvGrpSpPr/>
          <p:nvPr/>
        </p:nvGrpSpPr>
        <p:grpSpPr>
          <a:xfrm>
            <a:off x="679704" y="2800350"/>
            <a:ext cx="8407146" cy="476250"/>
            <a:chOff x="679704" y="2800350"/>
            <a:chExt cx="8407146" cy="476250"/>
          </a:xfrm>
        </p:grpSpPr>
        <p:sp>
          <p:nvSpPr>
            <p:cNvPr id="21" name="TextBox 21"/>
            <p:cNvSpPr txBox="1"/>
            <p:nvPr/>
          </p:nvSpPr>
          <p:spPr>
            <a:xfrm>
              <a:off x="679704" y="2975610"/>
              <a:ext cx="199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S1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59942" y="29594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领导者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200025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289560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379095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468630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558165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47700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37235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267700" y="28575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8229600" y="2800350"/>
              <a:ext cx="9525" cy="476250"/>
            </a:xfrm>
            <a:custGeom>
              <a:avLst/>
              <a:gdLst/>
              <a:ahLst/>
              <a:cxnLst/>
              <a:rect l="l" t="t" r="r" b="b"/>
              <a:pathLst>
                <a:path w="9525" h="476250">
                  <a:moveTo>
                    <a:pt x="0" y="0"/>
                  </a:moveTo>
                  <a:lnTo>
                    <a:pt x="0" y="476250"/>
                  </a:lnTo>
                </a:path>
              </a:pathLst>
            </a:custGeom>
            <a:noFill/>
            <a:ln w="19050">
              <a:solidFill>
                <a:srgbClr val="E8A54F"/>
              </a:solidFill>
              <a:custDash>
                <a:ds d="300000" sp="250000"/>
              </a:custDash>
            </a:ln>
          </p:spPr>
        </p:sp>
      </p:grpSp>
      <p:grpSp>
        <p:nvGrpSpPr>
          <p:cNvPr id="74" name="Group 74"/>
          <p:cNvGrpSpPr/>
          <p:nvPr/>
        </p:nvGrpSpPr>
        <p:grpSpPr>
          <a:xfrm>
            <a:off x="679704" y="3314700"/>
            <a:ext cx="8407146" cy="1809750"/>
            <a:chOff x="679704" y="3314700"/>
            <a:chExt cx="8407146" cy="1809750"/>
          </a:xfrm>
        </p:grpSpPr>
        <p:sp>
          <p:nvSpPr>
            <p:cNvPr id="33" name="TextBox 33"/>
            <p:cNvSpPr txBox="1"/>
            <p:nvPr/>
          </p:nvSpPr>
          <p:spPr>
            <a:xfrm>
              <a:off x="679704" y="3432810"/>
              <a:ext cx="199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S2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59942" y="34166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跟随者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200025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289560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379095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468630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558165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647700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737235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8267700" y="33147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79704" y="3890010"/>
              <a:ext cx="199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S3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59942" y="38738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跟随者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2000250" y="37719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6" name="Rectangle 46"/>
            <p:cNvSpPr/>
            <p:nvPr/>
          </p:nvSpPr>
          <p:spPr>
            <a:xfrm>
              <a:off x="2895600" y="37719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7" name="Rectangle 47"/>
            <p:cNvSpPr/>
            <p:nvPr/>
          </p:nvSpPr>
          <p:spPr>
            <a:xfrm>
              <a:off x="3790950" y="37719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8" name="Rectangle 48"/>
            <p:cNvSpPr/>
            <p:nvPr/>
          </p:nvSpPr>
          <p:spPr>
            <a:xfrm>
              <a:off x="4686300" y="37719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9" name="Rectangle 49"/>
            <p:cNvSpPr/>
            <p:nvPr/>
          </p:nvSpPr>
          <p:spPr>
            <a:xfrm>
              <a:off x="5581650" y="37719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0" name="Rectangle 50"/>
            <p:cNvSpPr/>
            <p:nvPr/>
          </p:nvSpPr>
          <p:spPr>
            <a:xfrm>
              <a:off x="6477000" y="37719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7372350" y="37719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8267700" y="3771900"/>
              <a:ext cx="819150" cy="381000"/>
            </a:xfrm>
            <a:prstGeom prst="rect">
              <a:avLst/>
            </a:prstGeom>
            <a:noFill/>
            <a:ln w="11430">
              <a:solidFill>
                <a:srgbClr val="2A4361"/>
              </a:solidFill>
              <a:prstDash val="dash"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679704" y="4347210"/>
              <a:ext cx="199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S4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059942" y="43310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跟随者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2000250" y="42291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2895600" y="42291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3790950" y="42291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4686300" y="42291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5581650" y="42291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6477000" y="4229100"/>
              <a:ext cx="819150" cy="381000"/>
            </a:xfrm>
            <a:prstGeom prst="rect">
              <a:avLst/>
            </a:prstGeom>
            <a:noFill/>
            <a:ln w="11430">
              <a:solidFill>
                <a:srgbClr val="2A4361"/>
              </a:solidFill>
              <a:prstDash val="dash"/>
            </a:ln>
          </p:spPr>
        </p:sp>
        <p:sp>
          <p:nvSpPr>
            <p:cNvPr id="61" name="Rectangle 61"/>
            <p:cNvSpPr/>
            <p:nvPr/>
          </p:nvSpPr>
          <p:spPr>
            <a:xfrm>
              <a:off x="7372350" y="4229100"/>
              <a:ext cx="819150" cy="381000"/>
            </a:xfrm>
            <a:prstGeom prst="rect">
              <a:avLst/>
            </a:prstGeom>
            <a:noFill/>
            <a:ln w="11430">
              <a:solidFill>
                <a:srgbClr val="2A4361"/>
              </a:solidFill>
              <a:prstDash val="dash"/>
            </a:ln>
          </p:spPr>
        </p:sp>
        <p:sp>
          <p:nvSpPr>
            <p:cNvPr id="62" name="Rectangle 62"/>
            <p:cNvSpPr/>
            <p:nvPr/>
          </p:nvSpPr>
          <p:spPr>
            <a:xfrm>
              <a:off x="8267700" y="4229100"/>
              <a:ext cx="819150" cy="381000"/>
            </a:xfrm>
            <a:prstGeom prst="rect">
              <a:avLst/>
            </a:prstGeom>
            <a:noFill/>
            <a:ln w="11430">
              <a:solidFill>
                <a:srgbClr val="2A4361"/>
              </a:solidFill>
              <a:prstDash val="dash"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679704" y="4804410"/>
              <a:ext cx="199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S5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059942" y="47882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跟随者</a:t>
              </a:r>
            </a:p>
          </p:txBody>
        </p:sp>
        <p:sp>
          <p:nvSpPr>
            <p:cNvPr id="65" name="Rectangle 65"/>
            <p:cNvSpPr/>
            <p:nvPr/>
          </p:nvSpPr>
          <p:spPr>
            <a:xfrm>
              <a:off x="2000250" y="46863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6" name="Rectangle 66"/>
            <p:cNvSpPr/>
            <p:nvPr/>
          </p:nvSpPr>
          <p:spPr>
            <a:xfrm>
              <a:off x="2895600" y="46863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7" name="Rectangle 67"/>
            <p:cNvSpPr/>
            <p:nvPr/>
          </p:nvSpPr>
          <p:spPr>
            <a:xfrm>
              <a:off x="3790950" y="46863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8" name="Rectangle 68"/>
            <p:cNvSpPr/>
            <p:nvPr/>
          </p:nvSpPr>
          <p:spPr>
            <a:xfrm>
              <a:off x="4686300" y="46863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9" name="Rectangle 69"/>
            <p:cNvSpPr/>
            <p:nvPr/>
          </p:nvSpPr>
          <p:spPr>
            <a:xfrm>
              <a:off x="5581650" y="46863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70" name="Rectangle 70"/>
            <p:cNvSpPr/>
            <p:nvPr/>
          </p:nvSpPr>
          <p:spPr>
            <a:xfrm>
              <a:off x="6477000" y="46863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71" name="Rectangle 71"/>
            <p:cNvSpPr/>
            <p:nvPr/>
          </p:nvSpPr>
          <p:spPr>
            <a:xfrm>
              <a:off x="7372350" y="4686300"/>
              <a:ext cx="81915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72" name="Rectangle 72"/>
            <p:cNvSpPr/>
            <p:nvPr/>
          </p:nvSpPr>
          <p:spPr>
            <a:xfrm>
              <a:off x="8267700" y="4686300"/>
              <a:ext cx="819150" cy="381000"/>
            </a:xfrm>
            <a:prstGeom prst="rect">
              <a:avLst/>
            </a:prstGeom>
            <a:noFill/>
            <a:ln w="11430">
              <a:solidFill>
                <a:srgbClr val="2A4361"/>
              </a:solidFill>
              <a:prstDash val="dash"/>
            </a:ln>
          </p:spPr>
        </p:sp>
        <p:sp>
          <p:nvSpPr>
            <p:cNvPr id="73" name="Line 73"/>
            <p:cNvSpPr/>
            <p:nvPr/>
          </p:nvSpPr>
          <p:spPr>
            <a:xfrm>
              <a:off x="8229600" y="3314700"/>
              <a:ext cx="9525" cy="1809750"/>
            </a:xfrm>
            <a:custGeom>
              <a:avLst/>
              <a:gdLst/>
              <a:ahLst/>
              <a:cxnLst/>
              <a:rect l="l" t="t" r="r" b="b"/>
              <a:pathLst>
                <a:path w="9525" h="1809750">
                  <a:moveTo>
                    <a:pt x="0" y="0"/>
                  </a:moveTo>
                  <a:lnTo>
                    <a:pt x="0" y="1809750"/>
                  </a:lnTo>
                </a:path>
              </a:pathLst>
            </a:custGeom>
            <a:noFill/>
            <a:ln w="19050">
              <a:solidFill>
                <a:srgbClr val="E8A54F"/>
              </a:solidFill>
              <a:custDash>
                <a:ds d="300000" sp="250000"/>
              </a:custDash>
            </a:ln>
          </p:spPr>
        </p:sp>
      </p:grpSp>
      <p:grpSp>
        <p:nvGrpSpPr>
          <p:cNvPr id="76" name="Group 76"/>
          <p:cNvGrpSpPr/>
          <p:nvPr/>
        </p:nvGrpSpPr>
        <p:grpSpPr>
          <a:xfrm>
            <a:off x="9563100" y="2667000"/>
            <a:ext cx="1905000" cy="2162175"/>
            <a:chOff x="9563100" y="2667000"/>
            <a:chExt cx="1905000" cy="2162175"/>
          </a:xfrm>
        </p:grpSpPr>
        <p:pic>
          <p:nvPicPr>
            <p:cNvPr id="75" name="Image 7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63100" y="2667000"/>
              <a:ext cx="1905000" cy="2162175"/>
            </a:xfrm>
            <a:prstGeom prst="rect">
              <a:avLst/>
            </a:prstGeom>
          </p:spPr>
        </p:pic>
      </p:grpSp>
      <p:grpSp>
        <p:nvGrpSpPr>
          <p:cNvPr id="78" name="Group 78"/>
          <p:cNvGrpSpPr/>
          <p:nvPr/>
        </p:nvGrpSpPr>
        <p:grpSpPr>
          <a:xfrm>
            <a:off x="676656" y="5387340"/>
            <a:ext cx="6190488" cy="675894"/>
            <a:chOff x="676656" y="5387340"/>
            <a:chExt cx="6190488" cy="675894"/>
          </a:xfrm>
        </p:grpSpPr>
        <p:sp>
          <p:nvSpPr>
            <p:cNvPr id="77" name="TextBox 77"/>
            <p:cNvSpPr txBox="1"/>
            <p:nvPr/>
          </p:nvSpPr>
          <p:spPr>
            <a:xfrm>
              <a:off x="676656" y="5387340"/>
              <a:ext cx="619048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已提交 = 创建该条目的领导者已把它复制到多数服务器上；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这同时提交它之前的所有条目，包括前任领导者创建的那些。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79" name="Line 79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80" name="TextBox 80"/>
            <p:cNvSpPr txBox="1"/>
            <p:nvPr/>
          </p:nvSpPr>
          <p:spPr>
            <a:xfrm>
              <a:off x="679704" y="6328410"/>
              <a:ext cx="63847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§5.3。图为按该节提交规则整理的示意（论文图 6 以条目 7 为已提交示例）。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07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8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8511540" cy="865822"/>
            <a:chOff x="670560" y="730568"/>
            <a:chExt cx="851154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35469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§5.3 LOG MATCHING · FIGURE 7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85115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日志会怎样对不上，以及领导者怎样把它掰回来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6656" y="1619250"/>
            <a:ext cx="10829544" cy="500634"/>
            <a:chOff x="676656" y="1619250"/>
            <a:chExt cx="10829544" cy="500634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6656" y="1767840"/>
              <a:ext cx="89839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日志匹配性质：索引与任期相同的条目，命令相同，且此前的所有条目也完全相同。</a:t>
              </a:r>
            </a:p>
          </p:txBody>
        </p:sp>
      </p:grpSp>
      <p:grpSp>
        <p:nvGrpSpPr>
          <p:cNvPr id="33" name="!!leader-log"/>
          <p:cNvGrpSpPr/>
          <p:nvPr/>
        </p:nvGrpSpPr>
        <p:grpSpPr>
          <a:xfrm>
            <a:off x="679704" y="2210752"/>
            <a:ext cx="7626096" cy="570548"/>
            <a:chOff x="679704" y="2210752"/>
            <a:chExt cx="7626096" cy="570548"/>
          </a:xfrm>
        </p:grpSpPr>
        <p:sp>
          <p:nvSpPr>
            <p:cNvPr id="9" name="TextBox 9"/>
            <p:cNvSpPr txBox="1"/>
            <p:nvPr/>
          </p:nvSpPr>
          <p:spPr>
            <a:xfrm>
              <a:off x="679704" y="2518410"/>
              <a:ext cx="199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S1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59942" y="25022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新领导者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84694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381250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127619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2924175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670544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467100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213469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4010025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756394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552950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299319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95875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842244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5638800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385169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181725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928094" y="2210752"/>
              <a:ext cx="884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724650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432148" y="221075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7267575" y="2400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975073" y="221075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11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7810500" y="24003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679704" y="2971800"/>
            <a:ext cx="7626096" cy="1629156"/>
            <a:chOff x="679704" y="2971800"/>
            <a:chExt cx="7626096" cy="1629156"/>
          </a:xfrm>
        </p:grpSpPr>
        <p:sp>
          <p:nvSpPr>
            <p:cNvPr id="34" name="TextBox 34"/>
            <p:cNvSpPr txBox="1"/>
            <p:nvPr/>
          </p:nvSpPr>
          <p:spPr>
            <a:xfrm>
              <a:off x="680085" y="3040856"/>
              <a:ext cx="46644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spc="75" dirty="0">
                  <a:solidFill>
                    <a:srgbClr val="E8A54F"/>
                  </a:solidFill>
                  <a:latin typeface="Consolas"/>
                  <a:ea typeface="Consolas"/>
                  <a:cs typeface="Consolas"/>
                </a:rPr>
                <a:t>a – b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79704" y="3223260"/>
              <a:ext cx="14660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缺少领导者有的条目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2381250" y="2971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2924175" y="2971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3467100" y="2971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4010025" y="2971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4552950" y="2971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5095875" y="2971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5638800" y="2971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43" name="Rectangle 43"/>
            <p:cNvSpPr/>
            <p:nvPr/>
          </p:nvSpPr>
          <p:spPr>
            <a:xfrm>
              <a:off x="6181725" y="2971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44" name="Rectangle 44"/>
            <p:cNvSpPr/>
            <p:nvPr/>
          </p:nvSpPr>
          <p:spPr>
            <a:xfrm>
              <a:off x="6724650" y="2971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45" name="Rectangle 45"/>
            <p:cNvSpPr/>
            <p:nvPr/>
          </p:nvSpPr>
          <p:spPr>
            <a:xfrm>
              <a:off x="7267575" y="2971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46" name="Rectangle 46"/>
            <p:cNvSpPr/>
            <p:nvPr/>
          </p:nvSpPr>
          <p:spPr>
            <a:xfrm>
              <a:off x="7810500" y="2971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680085" y="3612356"/>
              <a:ext cx="46644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spc="75" dirty="0">
                  <a:solidFill>
                    <a:srgbClr val="E8A54F"/>
                  </a:solidFill>
                  <a:latin typeface="Consolas"/>
                  <a:ea typeface="Consolas"/>
                  <a:cs typeface="Consolas"/>
                </a:rPr>
                <a:t>c – d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9704" y="3794760"/>
              <a:ext cx="13045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多出未提交的条目</a:t>
              </a:r>
            </a:p>
          </p:txBody>
        </p:sp>
        <p:sp>
          <p:nvSpPr>
            <p:cNvPr id="49" name="Rectangle 49"/>
            <p:cNvSpPr/>
            <p:nvPr/>
          </p:nvSpPr>
          <p:spPr>
            <a:xfrm>
              <a:off x="2381250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0" name="Rectangle 50"/>
            <p:cNvSpPr/>
            <p:nvPr/>
          </p:nvSpPr>
          <p:spPr>
            <a:xfrm>
              <a:off x="2924175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3467100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4010025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4552950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5095875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5638800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6181725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6724650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7267575" y="35433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7810500" y="3543300"/>
              <a:ext cx="495300" cy="381000"/>
            </a:xfrm>
            <a:prstGeom prst="rect">
              <a:avLst/>
            </a:prstGeom>
            <a:noFill/>
            <a:ln w="19050">
              <a:solidFill>
                <a:srgbClr val="E8A54F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680085" y="4183856"/>
              <a:ext cx="46644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spc="75" dirty="0">
                  <a:solidFill>
                    <a:srgbClr val="E8A54F"/>
                  </a:solidFill>
                  <a:latin typeface="Consolas"/>
                  <a:ea typeface="Consolas"/>
                  <a:cs typeface="Consolas"/>
                </a:rPr>
                <a:t>e – f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679704" y="4366260"/>
              <a:ext cx="13045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既有缺失又有冲突</a:t>
              </a:r>
            </a:p>
          </p:txBody>
        </p:sp>
        <p:sp>
          <p:nvSpPr>
            <p:cNvPr id="62" name="Rectangle 62"/>
            <p:cNvSpPr/>
            <p:nvPr/>
          </p:nvSpPr>
          <p:spPr>
            <a:xfrm>
              <a:off x="2381250" y="4114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3" name="Rectangle 63"/>
            <p:cNvSpPr/>
            <p:nvPr/>
          </p:nvSpPr>
          <p:spPr>
            <a:xfrm>
              <a:off x="2924175" y="4114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4" name="Rectangle 64"/>
            <p:cNvSpPr/>
            <p:nvPr/>
          </p:nvSpPr>
          <p:spPr>
            <a:xfrm>
              <a:off x="3467100" y="4114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5" name="Rectangle 65"/>
            <p:cNvSpPr/>
            <p:nvPr/>
          </p:nvSpPr>
          <p:spPr>
            <a:xfrm>
              <a:off x="4010025" y="4114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6" name="Rectangle 66"/>
            <p:cNvSpPr/>
            <p:nvPr/>
          </p:nvSpPr>
          <p:spPr>
            <a:xfrm>
              <a:off x="4552950" y="4114800"/>
              <a:ext cx="495300" cy="38100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67" name="Rectangle 67"/>
            <p:cNvSpPr/>
            <p:nvPr/>
          </p:nvSpPr>
          <p:spPr>
            <a:xfrm>
              <a:off x="5095875" y="4114800"/>
              <a:ext cx="495300" cy="381000"/>
            </a:xfrm>
            <a:prstGeom prst="rect">
              <a:avLst/>
            </a:prstGeom>
            <a:noFill/>
            <a:ln w="19050">
              <a:solidFill>
                <a:srgbClr val="E8A54F"/>
              </a:solidFill>
            </a:ln>
          </p:spPr>
        </p:sp>
        <p:sp>
          <p:nvSpPr>
            <p:cNvPr id="68" name="Rectangle 68"/>
            <p:cNvSpPr/>
            <p:nvPr/>
          </p:nvSpPr>
          <p:spPr>
            <a:xfrm>
              <a:off x="5638800" y="4114800"/>
              <a:ext cx="495300" cy="381000"/>
            </a:xfrm>
            <a:prstGeom prst="rect">
              <a:avLst/>
            </a:prstGeom>
            <a:noFill/>
            <a:ln w="19050">
              <a:solidFill>
                <a:srgbClr val="E8A54F"/>
              </a:solidFill>
            </a:ln>
          </p:spPr>
        </p:sp>
        <p:sp>
          <p:nvSpPr>
            <p:cNvPr id="69" name="Rectangle 69"/>
            <p:cNvSpPr/>
            <p:nvPr/>
          </p:nvSpPr>
          <p:spPr>
            <a:xfrm>
              <a:off x="6181725" y="4114800"/>
              <a:ext cx="495300" cy="381000"/>
            </a:xfrm>
            <a:prstGeom prst="rect">
              <a:avLst/>
            </a:prstGeom>
            <a:noFill/>
            <a:ln w="19050">
              <a:solidFill>
                <a:srgbClr val="E8A54F"/>
              </a:solidFill>
            </a:ln>
          </p:spPr>
        </p:sp>
        <p:sp>
          <p:nvSpPr>
            <p:cNvPr id="70" name="Rectangle 70"/>
            <p:cNvSpPr/>
            <p:nvPr/>
          </p:nvSpPr>
          <p:spPr>
            <a:xfrm>
              <a:off x="6724650" y="4114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71" name="Rectangle 71"/>
            <p:cNvSpPr/>
            <p:nvPr/>
          </p:nvSpPr>
          <p:spPr>
            <a:xfrm>
              <a:off x="7267575" y="4114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72" name="Rectangle 72"/>
            <p:cNvSpPr/>
            <p:nvPr/>
          </p:nvSpPr>
          <p:spPr>
            <a:xfrm>
              <a:off x="7810500" y="4114800"/>
              <a:ext cx="495300" cy="38100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</p:grpSp>
      <p:grpSp>
        <p:nvGrpSpPr>
          <p:cNvPr id="83" name="Group 83"/>
          <p:cNvGrpSpPr/>
          <p:nvPr/>
        </p:nvGrpSpPr>
        <p:grpSpPr>
          <a:xfrm>
            <a:off x="8470392" y="2209800"/>
            <a:ext cx="3035808" cy="2219706"/>
            <a:chOff x="8470392" y="2209800"/>
            <a:chExt cx="3035808" cy="2219706"/>
          </a:xfrm>
        </p:grpSpPr>
        <p:sp>
          <p:nvSpPr>
            <p:cNvPr id="74" name="Line 74"/>
            <p:cNvSpPr/>
            <p:nvPr/>
          </p:nvSpPr>
          <p:spPr>
            <a:xfrm>
              <a:off x="8477250" y="2209800"/>
              <a:ext cx="3028950" cy="9525"/>
            </a:xfrm>
            <a:custGeom>
              <a:avLst/>
              <a:gdLst/>
              <a:ahLst/>
              <a:cxnLst/>
              <a:rect l="l" t="t" r="r" b="b"/>
              <a:pathLst>
                <a:path w="3028950" h="9525">
                  <a:moveTo>
                    <a:pt x="0" y="0"/>
                  </a:moveTo>
                  <a:lnTo>
                    <a:pt x="302895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8470392" y="2349818"/>
              <a:ext cx="10002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75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nextIndex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8470392" y="2673668"/>
              <a:ext cx="2504850" cy="1006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领导者上任时，把每个跟随者的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nextIndex 初始化为「自己最后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一条日志的索引 + 1」；论文图 7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中这个值是 11。</a:t>
              </a:r>
            </a:p>
          </p:txBody>
        </p:sp>
        <p:sp>
          <p:nvSpPr>
            <p:cNvPr id="77" name="Rectangle 77"/>
            <p:cNvSpPr/>
            <p:nvPr/>
          </p:nvSpPr>
          <p:spPr>
            <a:xfrm>
              <a:off x="8477250" y="3676650"/>
              <a:ext cx="190500" cy="133350"/>
            </a:xfrm>
            <a:prstGeom prst="rect">
              <a:avLst/>
            </a:prstGeom>
            <a:solidFill>
              <a:srgbClr val="1E4E63"/>
            </a:solidFill>
            <a:ln w="11430">
              <a:solidFill>
                <a:srgbClr val="4FC9E8"/>
              </a:solidFill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8756904" y="3661410"/>
              <a:ext cx="981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与领导者匹配</a:t>
              </a:r>
            </a:p>
          </p:txBody>
        </p:sp>
        <p:sp>
          <p:nvSpPr>
            <p:cNvPr id="79" name="Rectangle 79"/>
            <p:cNvSpPr/>
            <p:nvPr/>
          </p:nvSpPr>
          <p:spPr>
            <a:xfrm>
              <a:off x="8477250" y="3943350"/>
              <a:ext cx="190500" cy="133350"/>
            </a:xfrm>
            <a:prstGeom prst="rect">
              <a:avLst/>
            </a:prstGeom>
            <a:noFill/>
            <a:ln w="19050">
              <a:solidFill>
                <a:srgbClr val="E8A54F"/>
              </a:solidFill>
            </a:ln>
          </p:spPr>
        </p:sp>
        <p:sp>
          <p:nvSpPr>
            <p:cNvPr id="80" name="TextBox 80"/>
            <p:cNvSpPr txBox="1"/>
            <p:nvPr/>
          </p:nvSpPr>
          <p:spPr>
            <a:xfrm>
              <a:off x="8756904" y="3928110"/>
              <a:ext cx="13045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冲突（任期不同）</a:t>
              </a:r>
            </a:p>
          </p:txBody>
        </p:sp>
        <p:sp>
          <p:nvSpPr>
            <p:cNvPr id="81" name="Rectangle 81"/>
            <p:cNvSpPr/>
            <p:nvPr/>
          </p:nvSpPr>
          <p:spPr>
            <a:xfrm>
              <a:off x="8477250" y="4210050"/>
              <a:ext cx="190500" cy="133350"/>
            </a:xfrm>
            <a:prstGeom prst="rect">
              <a:avLst/>
            </a:prstGeom>
            <a:noFill/>
            <a:ln w="9525">
              <a:solidFill>
                <a:srgbClr val="2A4361"/>
              </a:solidFill>
              <a:custDash>
                <a:ds d="300000" sp="400000"/>
              </a:custDash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8756904" y="41948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缺失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676656" y="4777740"/>
            <a:ext cx="8933688" cy="675894"/>
            <a:chOff x="676656" y="4777740"/>
            <a:chExt cx="8933688" cy="675894"/>
          </a:xfrm>
        </p:grpSpPr>
        <p:sp>
          <p:nvSpPr>
            <p:cNvPr id="84" name="TextBox 84"/>
            <p:cNvSpPr txBox="1"/>
            <p:nvPr/>
          </p:nvSpPr>
          <p:spPr>
            <a:xfrm>
              <a:off x="676656" y="4777740"/>
              <a:ext cx="893368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一致性检查失败后，领导者递减 nextIndex 重试；到达匹配点后 AppendEntries 成功，</a:t>
              </a:r>
              <a:br/>
              <a:r>
                <a:rPr lang="zh-CN" sz="18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跟随者的冲突条目被删除、领导者的条目被追加。领导者永远不覆盖或删除自己的日志。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685800" y="5581650"/>
            <a:ext cx="9398568" cy="419100"/>
            <a:chOff x="685800" y="5581650"/>
            <a:chExt cx="9398568" cy="419100"/>
          </a:xfrm>
        </p:grpSpPr>
        <p:sp>
          <p:nvSpPr>
            <p:cNvPr id="86" name="Rectangle 86"/>
            <p:cNvSpPr/>
            <p:nvPr/>
          </p:nvSpPr>
          <p:spPr>
            <a:xfrm>
              <a:off x="685800" y="5581650"/>
              <a:ext cx="38100" cy="419100"/>
            </a:xfrm>
            <a:prstGeom prst="rect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888492" y="5721668"/>
              <a:ext cx="91958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可选优化：拒绝时带上冲突条目的任期与该任期的首个索引，每个冲突任期只需一次 RPC；论文认为通常不必要。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89" name="Line 89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679704" y="6328410"/>
              <a:ext cx="62144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§5.3 与图 7。三行为按图 7 说明整理的示意，论文原图给出 a–f 六种场景。</a:t>
              </a:r>
            </a:p>
          </p:txBody>
        </p:sp>
      </p:grpSp>
      <p:sp>
        <p:nvSpPr>
          <p:cNvPr id="92" name="TextBox 92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08</a:t>
            </a:r>
          </a:p>
        </p:txBody>
      </p: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8915400" cy="865822"/>
            <a:chOff x="670560" y="730568"/>
            <a:chExt cx="891540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13888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§5.4 SAFETY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89154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安全性靠两条限制：谁能当选，和什么时候算提交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6656" y="1619250"/>
            <a:ext cx="10829544" cy="500634"/>
            <a:chOff x="676656" y="1619250"/>
            <a:chExt cx="10829544" cy="500634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6656" y="1767840"/>
              <a:ext cx="80147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只有选举和复制还不够：不加限制，新领导者可能覆盖掉已经提交的条目。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7418" y="2483168"/>
            <a:ext cx="4207764" cy="1585721"/>
            <a:chOff x="677418" y="2483168"/>
            <a:chExt cx="4207764" cy="1585721"/>
          </a:xfrm>
        </p:grpSpPr>
        <p:sp>
          <p:nvSpPr>
            <p:cNvPr id="9" name="TextBox 9"/>
            <p:cNvSpPr txBox="1"/>
            <p:nvPr/>
          </p:nvSpPr>
          <p:spPr>
            <a:xfrm>
              <a:off x="678942" y="2483168"/>
              <a:ext cx="16225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rgbClr val="4FC9E8"/>
                  </a:solidFill>
                  <a:latin typeface="Consolas"/>
                  <a:ea typeface="Microsoft YaHei"/>
                  <a:cs typeface="Consolas"/>
                </a:rPr>
                <a:t>§5.4.1　选举限制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77418" y="2831782"/>
              <a:ext cx="4207764" cy="1237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候选人必须联系多数服务器才能当选，</a:t>
              </a:r>
              <a:br/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因此每个已提交条目至少存在于其中一台上。</a:t>
              </a:r>
              <a:br/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RequestVote 带上候选人日志的信息，</a:t>
              </a:r>
              <a:br/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投票者若发现自己的日志更新，就拒绝投票。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5800" y="4267200"/>
            <a:ext cx="3124200" cy="1579245"/>
            <a:chOff x="685800" y="4267200"/>
            <a:chExt cx="3124200" cy="1579245"/>
          </a:xfrm>
        </p:grpSpPr>
        <p:sp>
          <p:nvSpPr>
            <p:cNvPr id="12" name="Rectangle 12"/>
            <p:cNvSpPr/>
            <p:nvPr/>
          </p:nvSpPr>
          <p:spPr>
            <a:xfrm>
              <a:off x="685800" y="4267200"/>
              <a:ext cx="3124200" cy="1562100"/>
            </a:xfrm>
            <a:prstGeom prst="rect">
              <a:avLst/>
            </a:prstGeom>
            <a:solidFill>
              <a:srgbClr val="16283C"/>
            </a:solidFill>
            <a:ln w="14288">
              <a:solidFill>
                <a:srgbClr val="2A436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8492" y="4445318"/>
              <a:ext cx="11811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rgbClr val="E8A54F"/>
                  </a:solidFill>
                  <a:latin typeface="Consolas"/>
                  <a:ea typeface="Microsoft YaHei"/>
                  <a:cs typeface="Consolas"/>
                </a:rPr>
                <a:t>“更新”的定义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7730" y="4752975"/>
              <a:ext cx="2110740" cy="10934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比较两个日志最后条目的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索引与任期：任期不同则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任期大的更新；任期相同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则更长的更新。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52950" y="4305300"/>
            <a:ext cx="971550" cy="1428750"/>
            <a:chOff x="4552950" y="4305300"/>
            <a:chExt cx="971550" cy="1428750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52950" y="4305300"/>
              <a:ext cx="971550" cy="1428750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6468618" y="2483168"/>
            <a:ext cx="4592079" cy="1585721"/>
            <a:chOff x="6468618" y="2483168"/>
            <a:chExt cx="4592079" cy="1585721"/>
          </a:xfrm>
        </p:grpSpPr>
        <p:sp>
          <p:nvSpPr>
            <p:cNvPr id="18" name="TextBox 18"/>
            <p:cNvSpPr txBox="1"/>
            <p:nvPr/>
          </p:nvSpPr>
          <p:spPr>
            <a:xfrm>
              <a:off x="6470142" y="2483168"/>
              <a:ext cx="27735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rgbClr val="4FC9E8"/>
                  </a:solidFill>
                  <a:latin typeface="Consolas"/>
                  <a:ea typeface="Microsoft YaHei"/>
                  <a:cs typeface="Consolas"/>
                </a:rPr>
                <a:t>§5.4.2　只提交当前任期的条目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68618" y="2831782"/>
              <a:ext cx="4592079" cy="1237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领导者只用“计数副本”提交当前任期的条目。</a:t>
              </a:r>
              <a:br/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前任任期的条目即使已存到多数，也不算提交</a:t>
              </a:r>
              <a:br/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（论文图 8）；只有当前任期的条目这样提交后，</a:t>
              </a:r>
              <a:br/>
              <a:r>
                <a:rPr lang="zh-CN" sz="16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此前所有条目才因日志匹配性质被间接提交。</a:t>
              </a:r>
            </a:p>
          </p:txBody>
        </p:sp>
      </p:grpSp>
      <p:grpSp>
        <p:nvGrpSpPr>
          <p:cNvPr id="25" name="!!figure2-panel"/>
          <p:cNvGrpSpPr/>
          <p:nvPr/>
        </p:nvGrpSpPr>
        <p:grpSpPr>
          <a:xfrm>
            <a:off x="6477000" y="4191000"/>
            <a:ext cx="5029200" cy="1807845"/>
            <a:chOff x="6477000" y="4191000"/>
            <a:chExt cx="5029200" cy="1807845"/>
          </a:xfrm>
        </p:grpSpPr>
        <p:sp>
          <p:nvSpPr>
            <p:cNvPr id="21" name="Rectangle 21"/>
            <p:cNvSpPr/>
            <p:nvPr/>
          </p:nvSpPr>
          <p:spPr>
            <a:xfrm>
              <a:off x="6477000" y="4191000"/>
              <a:ext cx="5029200" cy="1714500"/>
            </a:xfrm>
            <a:prstGeom prst="rect">
              <a:avLst/>
            </a:prstGeom>
            <a:solidFill>
              <a:srgbClr val="16283C"/>
            </a:solidFill>
            <a:ln w="14288">
              <a:solidFill>
                <a:srgbClr val="2A4361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4191000"/>
              <a:ext cx="38100" cy="1714500"/>
            </a:xfrm>
            <a:prstGeom prst="rect">
              <a:avLst/>
            </a:prstGeom>
            <a:solidFill>
              <a:srgbClr val="4FC9E8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99504" y="4347210"/>
              <a:ext cx="39742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75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FIGURE 2 · RULES FOR SERVERS / LEADERS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697980" y="4638675"/>
              <a:ext cx="3472815" cy="1360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If there exists an N such that</a:t>
              </a:r>
              <a:br/>
              <a:r>
                <a:rPr lang="en-US" sz="150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N &gt; commitIndex,</a:t>
              </a:r>
              <a:br/>
              <a:r>
                <a:rPr lang="en-US" sz="150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a majority of matchIndex[i] &gt;= N,</a:t>
              </a:r>
              <a:br/>
              <a:r>
                <a:rPr lang="en-US" sz="150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and log[N].term == currentTerm:</a:t>
              </a:r>
              <a:br/>
              <a:r>
                <a:rPr lang="en-US" sz="150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set commitIndex = N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26" name="Line 26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79704" y="6328410"/>
              <a:ext cx="49024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§5.4.1、§5.4.2 与图 2（Rules for Servers · Leaders）。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09</a:t>
            </a:r>
          </a:p>
        </p:txBody>
      </p:sp>
    </p:spTree>
  </p:cSld>
  <p:clrMapOvr>
    <a:masterClrMapping/>
  </p:clrMapOvr>
  <p:transition p14:dur="400">
    <p:fade/>
  </p:transition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5088599" cy="865822"/>
            <a:chOff x="670560" y="730568"/>
            <a:chExt cx="5088599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32930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§5 RPC CONTRACT · FIGURE 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508859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整个基本算法只有两种 RPC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6656" y="1619250"/>
            <a:ext cx="10829544" cy="500634"/>
            <a:chOff x="676656" y="1619250"/>
            <a:chExt cx="10829544" cy="500634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6656" y="1767840"/>
              <a:ext cx="10793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RequestVote 由候选人发起，AppendEntries 由领导者发起；第三种 InstallSnapshot 只用于传快照。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9704" y="2175510"/>
            <a:ext cx="2295144" cy="234696"/>
            <a:chOff x="679704" y="2175510"/>
            <a:chExt cx="2295144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79704" y="2175510"/>
              <a:ext cx="22951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TWO RPCS AT A GLANCE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85800" y="2362200"/>
            <a:ext cx="5981700" cy="2800350"/>
            <a:chOff x="685800" y="2362200"/>
            <a:chExt cx="5981700" cy="2800350"/>
          </a:xfrm>
        </p:grpSpPr>
        <p:sp>
          <p:nvSpPr>
            <p:cNvPr id="11" name="Rectangle 11"/>
            <p:cNvSpPr/>
            <p:nvPr/>
          </p:nvSpPr>
          <p:spPr>
            <a:xfrm>
              <a:off x="685800" y="2362200"/>
              <a:ext cx="5981700" cy="419100"/>
            </a:xfrm>
            <a:prstGeom prst="rect">
              <a:avLst/>
            </a:prstGeom>
            <a:solidFill>
              <a:srgbClr val="1E3A56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685800" y="2781300"/>
              <a:ext cx="5981700" cy="2381250"/>
            </a:xfrm>
            <a:prstGeom prst="rect">
              <a:avLst/>
            </a:prstGeom>
            <a:solidFill>
              <a:srgbClr val="16283C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9254" y="251841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C9E8"/>
                  </a:solidFill>
                  <a:latin typeface="Arial"/>
                  <a:ea typeface="Microsoft YaHei"/>
                  <a:cs typeface="Arial"/>
                </a:rPr>
                <a:t>对照项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13254" y="2518410"/>
              <a:ext cx="10097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4FC9E8"/>
                  </a:solidFill>
                  <a:latin typeface="Arial"/>
                  <a:ea typeface="Arial"/>
                  <a:cs typeface="Arial"/>
                </a:rPr>
                <a:t>RequestVote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42104" y="2518410"/>
              <a:ext cx="11710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4FC9E8"/>
                  </a:solidFill>
                  <a:latin typeface="Arial"/>
                  <a:ea typeface="Arial"/>
                  <a:cs typeface="Arial"/>
                </a:rPr>
                <a:t>AppendEntries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85800" y="2781300"/>
              <a:ext cx="5981700" cy="9525"/>
            </a:xfrm>
            <a:custGeom>
              <a:avLst/>
              <a:gdLst/>
              <a:ahLst/>
              <a:cxnLst/>
              <a:rect l="l" t="t" r="r" b="b"/>
              <a:pathLst>
                <a:path w="5981700" h="9525">
                  <a:moveTo>
                    <a:pt x="0" y="0"/>
                  </a:moveTo>
                  <a:lnTo>
                    <a:pt x="59817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89254" y="29565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发起者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13254" y="29565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候选人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42104" y="29565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领导者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685800" y="3257550"/>
              <a:ext cx="5981700" cy="9525"/>
            </a:xfrm>
            <a:custGeom>
              <a:avLst/>
              <a:gdLst/>
              <a:ahLst/>
              <a:cxnLst/>
              <a:rect l="l" t="t" r="r" b="b"/>
              <a:pathLst>
                <a:path w="5981700" h="9525">
                  <a:moveTo>
                    <a:pt x="0" y="0"/>
                  </a:moveTo>
                  <a:lnTo>
                    <a:pt x="59817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89254" y="34328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作用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13254" y="34328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拉票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642104" y="3432810"/>
              <a:ext cx="11160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复制日志 / 心跳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685800" y="3733800"/>
              <a:ext cx="5981700" cy="9525"/>
            </a:xfrm>
            <a:custGeom>
              <a:avLst/>
              <a:gdLst/>
              <a:ahLst/>
              <a:cxnLst/>
              <a:rect l="l" t="t" r="r" b="b"/>
              <a:pathLst>
                <a:path w="5981700" h="9525">
                  <a:moveTo>
                    <a:pt x="0" y="0"/>
                  </a:moveTo>
                  <a:lnTo>
                    <a:pt x="59817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89254" y="39090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返回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413254" y="3909060"/>
              <a:ext cx="13190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C7D5E4"/>
                  </a:solidFill>
                  <a:latin typeface="Arial"/>
                  <a:ea typeface="Arial"/>
                  <a:cs typeface="Arial"/>
                </a:rPr>
                <a:t>term, voteGranted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642104" y="3909060"/>
              <a:ext cx="10085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C7D5E4"/>
                  </a:solidFill>
                  <a:latin typeface="Arial"/>
                  <a:ea typeface="Arial"/>
                  <a:cs typeface="Arial"/>
                </a:rPr>
                <a:t>term, success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685800" y="4210050"/>
              <a:ext cx="5981700" cy="9525"/>
            </a:xfrm>
            <a:custGeom>
              <a:avLst/>
              <a:gdLst/>
              <a:ahLst/>
              <a:cxnLst/>
              <a:rect l="l" t="t" r="r" b="b"/>
              <a:pathLst>
                <a:path w="5981700" h="9525">
                  <a:moveTo>
                    <a:pt x="0" y="0"/>
                  </a:moveTo>
                  <a:lnTo>
                    <a:pt x="59817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89254" y="438531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拒绝条件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413254" y="4385310"/>
              <a:ext cx="16276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任期过期或日志不够新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642104" y="4385310"/>
              <a:ext cx="18220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任期过期或 prevLog 不符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685800" y="4686300"/>
              <a:ext cx="5981700" cy="9525"/>
            </a:xfrm>
            <a:custGeom>
              <a:avLst/>
              <a:gdLst/>
              <a:ahLst/>
              <a:cxnLst/>
              <a:rect l="l" t="t" r="r" b="b"/>
              <a:pathLst>
                <a:path w="5981700" h="9525">
                  <a:moveTo>
                    <a:pt x="0" y="0"/>
                  </a:moveTo>
                  <a:lnTo>
                    <a:pt x="59817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89254" y="486156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论文小节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413254" y="4861560"/>
              <a:ext cx="8025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§5.2、§5.4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642104" y="4861560"/>
              <a:ext cx="8025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§5.3、§5.2</a:t>
              </a:r>
            </a:p>
          </p:txBody>
        </p:sp>
      </p:grpSp>
      <p:grpSp>
        <p:nvGrpSpPr>
          <p:cNvPr id="41" name="!!figure2-panel"/>
          <p:cNvGrpSpPr/>
          <p:nvPr/>
        </p:nvGrpSpPr>
        <p:grpSpPr>
          <a:xfrm>
            <a:off x="6953250" y="2095500"/>
            <a:ext cx="4552950" cy="3505200"/>
            <a:chOff x="6953250" y="2095500"/>
            <a:chExt cx="4552950" cy="3505200"/>
          </a:xfrm>
        </p:grpSpPr>
        <p:sp>
          <p:nvSpPr>
            <p:cNvPr id="37" name="Rectangle 37"/>
            <p:cNvSpPr/>
            <p:nvPr/>
          </p:nvSpPr>
          <p:spPr>
            <a:xfrm>
              <a:off x="6953250" y="2095500"/>
              <a:ext cx="4552950" cy="3505200"/>
            </a:xfrm>
            <a:prstGeom prst="rect">
              <a:avLst/>
            </a:prstGeom>
            <a:solidFill>
              <a:srgbClr val="16283C"/>
            </a:solidFill>
            <a:ln w="14288">
              <a:solidFill>
                <a:srgbClr val="2A4361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6953250" y="2095500"/>
              <a:ext cx="38100" cy="3505200"/>
            </a:xfrm>
            <a:prstGeom prst="rect">
              <a:avLst/>
            </a:prstGeom>
            <a:solidFill>
              <a:srgbClr val="4FC9E8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175754" y="2251710"/>
              <a:ext cx="40788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75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APPENDENTRIES · RECEIVER IMPLEMENTATION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174992" y="2597468"/>
              <a:ext cx="3785616" cy="27405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1. Reply false if term &lt; currentTerm</a:t>
              </a:r>
            </a:p>
            <a:p>
              <a:pPr algn="l">
                <a:lnSpc>
                  <a:spcPts val="1950"/>
                </a:lnSpc>
              </a:pPr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2. Reply false if log doesn't contain an</a:t>
              </a:r>
              <a:br/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entry at prevLogIndex whose term</a:t>
              </a:r>
              <a:br/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matches prevLogTerm</a:t>
              </a:r>
            </a:p>
            <a:p>
              <a:pPr algn="l">
                <a:lnSpc>
                  <a:spcPts val="1950"/>
                </a:lnSpc>
              </a:pPr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3. If an existing entry conflicts with a</a:t>
              </a:r>
              <a:br/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new one (same index but different</a:t>
              </a:r>
              <a:br/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terms), delete it and all that follow</a:t>
              </a:r>
            </a:p>
            <a:p>
              <a:pPr algn="l">
                <a:lnSpc>
                  <a:spcPts val="1950"/>
                </a:lnSpc>
              </a:pPr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4. Append any new entries not in the log</a:t>
              </a:r>
            </a:p>
            <a:p>
              <a:pPr algn="l">
                <a:lnSpc>
                  <a:spcPts val="1950"/>
                </a:lnSpc>
              </a:pPr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5. If leaderCommit &gt; commitIndex, set</a:t>
              </a:r>
              <a:br/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commitIndex = min(leaderCommit,</a:t>
              </a:r>
              <a:br/>
              <a:r>
                <a:rPr lang="en-US" sz="1350" dirty="0">
                  <a:solidFill>
                    <a:srgbClr val="E6EDF5"/>
                  </a:solidFill>
                  <a:latin typeface="Consolas"/>
                  <a:ea typeface="Consolas"/>
                  <a:cs typeface="Consolas"/>
                </a:rPr>
                <a:t>index of last new entry)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78942" y="5391150"/>
            <a:ext cx="5988558" cy="1171956"/>
            <a:chOff x="678942" y="5391150"/>
            <a:chExt cx="5988558" cy="1171956"/>
          </a:xfrm>
        </p:grpSpPr>
        <p:sp>
          <p:nvSpPr>
            <p:cNvPr id="42" name="Line 42"/>
            <p:cNvSpPr/>
            <p:nvPr/>
          </p:nvSpPr>
          <p:spPr>
            <a:xfrm>
              <a:off x="685800" y="5391150"/>
              <a:ext cx="5981700" cy="9525"/>
            </a:xfrm>
            <a:custGeom>
              <a:avLst/>
              <a:gdLst/>
              <a:ahLst/>
              <a:cxnLst/>
              <a:rect l="l" t="t" r="r" b="b"/>
              <a:pathLst>
                <a:path w="5981700" h="9525">
                  <a:moveTo>
                    <a:pt x="0" y="0"/>
                  </a:moveTo>
                  <a:lnTo>
                    <a:pt x="59817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78942" y="5531168"/>
              <a:ext cx="3747691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服务器并行发出 RPC，超时未收到响应就重试；</a:t>
              </a:r>
              <a:br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Raft 的 RPC 是幂等的，重复收到不会造成损害。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79704" y="6328410"/>
              <a:ext cx="26606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来源：论文图 2、§5.1、§5.5 与 §7。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10</a:t>
            </a:r>
          </a:p>
        </p:txBody>
      </p: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9723120" cy="865822"/>
            <a:chOff x="670560" y="730568"/>
            <a:chExt cx="972312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41817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§6 MEMBERSHIP · §7 LOG COMPACTION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97231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换机器与清日志：两个必须做、又不能出错的运维动作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6656" y="1619250"/>
            <a:ext cx="10829544" cy="500634"/>
            <a:chOff x="676656" y="1619250"/>
            <a:chExt cx="10829544" cy="500634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6656" y="1767840"/>
              <a:ext cx="97109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直接从旧配置切到新配置不安全：切换不是原子的，集群可能分裂成两个各自为政的多数。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8942" y="2349818"/>
            <a:ext cx="5150358" cy="888682"/>
            <a:chOff x="678942" y="2349818"/>
            <a:chExt cx="5150358" cy="888682"/>
          </a:xfrm>
        </p:grpSpPr>
        <p:sp>
          <p:nvSpPr>
            <p:cNvPr id="9" name="TextBox 9"/>
            <p:cNvSpPr txBox="1"/>
            <p:nvPr/>
          </p:nvSpPr>
          <p:spPr>
            <a:xfrm>
              <a:off x="678942" y="2349818"/>
              <a:ext cx="11823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rgbClr val="4FC9E8"/>
                  </a:solidFill>
                  <a:latin typeface="Consolas"/>
                  <a:ea typeface="Microsoft YaHei"/>
                  <a:cs typeface="Consolas"/>
                </a:rPr>
                <a:t>§6　联合共识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685800" y="2667000"/>
              <a:ext cx="1905000" cy="571500"/>
            </a:xfrm>
            <a:prstGeom prst="chevron">
              <a:avLst/>
            </a:prstGeom>
            <a:solidFill>
              <a:srgbClr val="16283C"/>
            </a:solidFill>
            <a:ln w="14288">
              <a:solidFill>
                <a:srgbClr val="4A7BA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305050" y="2667000"/>
              <a:ext cx="1905000" cy="571500"/>
            </a:xfrm>
            <a:prstGeom prst="chevron">
              <a:avLst/>
            </a:prstGeom>
            <a:solidFill>
              <a:srgbClr val="1E4E63"/>
            </a:solidFill>
            <a:ln w="19050">
              <a:solidFill>
                <a:srgbClr val="4FC9E8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924300" y="2667000"/>
              <a:ext cx="1905000" cy="571500"/>
            </a:xfrm>
            <a:prstGeom prst="chevron">
              <a:avLst/>
            </a:prstGeom>
            <a:solidFill>
              <a:srgbClr val="16283C"/>
            </a:solidFill>
            <a:ln w="14288">
              <a:solidFill>
                <a:srgbClr val="4A7BA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8017" y="2873692"/>
              <a:ext cx="5205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9FB3C8"/>
                  </a:solidFill>
                  <a:latin typeface="Consolas"/>
                  <a:ea typeface="Consolas"/>
                  <a:cs typeface="Consolas"/>
                </a:rPr>
                <a:t>C-old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797256" y="2873692"/>
              <a:ext cx="920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C-old,new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16517" y="2873692"/>
              <a:ext cx="5205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9FB3C8"/>
                  </a:solidFill>
                  <a:latin typeface="Consolas"/>
                  <a:ea typeface="Consolas"/>
                  <a:cs typeface="Consolas"/>
                </a:rPr>
                <a:t>C-new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8180" y="3514725"/>
            <a:ext cx="3634740" cy="902970"/>
            <a:chOff x="678180" y="3514725"/>
            <a:chExt cx="3634740" cy="902970"/>
          </a:xfrm>
        </p:grpSpPr>
        <p:sp>
          <p:nvSpPr>
            <p:cNvPr id="17" name="TextBox 17"/>
            <p:cNvSpPr txBox="1"/>
            <p:nvPr/>
          </p:nvSpPr>
          <p:spPr>
            <a:xfrm>
              <a:off x="678180" y="3514725"/>
              <a:ext cx="3634740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过渡期用联合共识：日志复制到两个配置的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所有服务器；选举与提交都要求旧、新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两个配置各自都达到多数。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5800" y="4514850"/>
            <a:ext cx="3721772" cy="1123950"/>
            <a:chOff x="685800" y="4514850"/>
            <a:chExt cx="3721772" cy="1123950"/>
          </a:xfrm>
        </p:grpSpPr>
        <p:sp>
          <p:nvSpPr>
            <p:cNvPr id="19" name="Rectangle 19"/>
            <p:cNvSpPr/>
            <p:nvPr/>
          </p:nvSpPr>
          <p:spPr>
            <a:xfrm>
              <a:off x="685800" y="4514850"/>
              <a:ext cx="38100" cy="1123950"/>
            </a:xfrm>
            <a:prstGeom prst="rect">
              <a:avLst/>
            </a:prstGeom>
            <a:solidFill>
              <a:srgbClr val="E8A54F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88492" y="4559618"/>
              <a:ext cx="3519080" cy="10641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新服务器先作为无投票权成员追赶日志；</a:t>
              </a:r>
              <a:br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领导者不在新配置里时，提交 C-new 后退位；</a:t>
              </a:r>
              <a:br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被移除的服务器可能捣乱：在最小选举超时内</a:t>
              </a:r>
              <a:br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听到过现任领导者，就忽略 RequestVote。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469380" y="2349818"/>
            <a:ext cx="4015740" cy="1744027"/>
            <a:chOff x="6469380" y="2349818"/>
            <a:chExt cx="4015740" cy="1744027"/>
          </a:xfrm>
        </p:grpSpPr>
        <p:sp>
          <p:nvSpPr>
            <p:cNvPr id="22" name="TextBox 22"/>
            <p:cNvSpPr txBox="1"/>
            <p:nvPr/>
          </p:nvSpPr>
          <p:spPr>
            <a:xfrm>
              <a:off x="6470142" y="2349818"/>
              <a:ext cx="7986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75" dirty="0">
                  <a:solidFill>
                    <a:srgbClr val="4FC9E8"/>
                  </a:solidFill>
                  <a:latin typeface="Consolas"/>
                  <a:ea typeface="Microsoft YaHei"/>
                  <a:cs typeface="Consolas"/>
                </a:rPr>
                <a:t>§7　快照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69380" y="2733675"/>
              <a:ext cx="4015740" cy="1360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快照把当前状态写入稳定存储，然后丢弃该点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之前的整段日志；每台服务器独立快照，只覆盖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已提交条目。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快照另存 last included index / term，以及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截至该索引的最新配置。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469380" y="4445000"/>
            <a:ext cx="2682240" cy="1134745"/>
            <a:chOff x="6469380" y="4445000"/>
            <a:chExt cx="2682240" cy="1134745"/>
          </a:xfrm>
        </p:grpSpPr>
        <p:grpSp>
          <p:nvGrpSpPr>
            <p:cNvPr id="27" name="Group 27"/>
            <p:cNvGrpSpPr/>
            <p:nvPr/>
          </p:nvGrpSpPr>
          <p:grpSpPr>
            <a:xfrm>
              <a:off x="6510338" y="4445000"/>
              <a:ext cx="200026" cy="177801"/>
              <a:chOff x="6510338" y="4445000"/>
              <a:chExt cx="200026" cy="17780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510338" y="4445000"/>
                <a:ext cx="200026" cy="177801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177801">
                    <a:moveTo>
                      <a:pt x="22225" y="33338"/>
                    </a:moveTo>
                    <a:lnTo>
                      <a:pt x="33338" y="33338"/>
                    </a:lnTo>
                    <a:cubicBezTo>
                      <a:pt x="45612" y="33338"/>
                      <a:pt x="55563" y="23387"/>
                      <a:pt x="55563" y="11113"/>
                    </a:cubicBezTo>
                    <a:cubicBezTo>
                      <a:pt x="55563" y="4975"/>
                      <a:pt x="60538" y="0"/>
                      <a:pt x="66675" y="0"/>
                    </a:cubicBezTo>
                    <a:lnTo>
                      <a:pt x="133350" y="0"/>
                    </a:lnTo>
                    <a:cubicBezTo>
                      <a:pt x="139488" y="0"/>
                      <a:pt x="144463" y="4975"/>
                      <a:pt x="144463" y="11113"/>
                    </a:cubicBezTo>
                    <a:cubicBezTo>
                      <a:pt x="144463" y="23387"/>
                      <a:pt x="154413" y="33338"/>
                      <a:pt x="166688" y="33338"/>
                    </a:cubicBezTo>
                    <a:lnTo>
                      <a:pt x="177801" y="33338"/>
                    </a:lnTo>
                    <a:cubicBezTo>
                      <a:pt x="190075" y="33338"/>
                      <a:pt x="200026" y="43288"/>
                      <a:pt x="200026" y="55563"/>
                    </a:cubicBezTo>
                    <a:lnTo>
                      <a:pt x="200026" y="155575"/>
                    </a:lnTo>
                    <a:cubicBezTo>
                      <a:pt x="200026" y="167850"/>
                      <a:pt x="190075" y="177801"/>
                      <a:pt x="177801" y="177801"/>
                    </a:cubicBezTo>
                    <a:lnTo>
                      <a:pt x="22225" y="177801"/>
                    </a:lnTo>
                    <a:cubicBezTo>
                      <a:pt x="9950" y="177801"/>
                      <a:pt x="0" y="167850"/>
                      <a:pt x="0" y="155575"/>
                    </a:cubicBezTo>
                    <a:lnTo>
                      <a:pt x="0" y="55563"/>
                    </a:lnTo>
                    <a:cubicBezTo>
                      <a:pt x="0" y="43288"/>
                      <a:pt x="9950" y="33338"/>
                      <a:pt x="22225" y="33338"/>
                    </a:cubicBezTo>
                  </a:path>
                </a:pathLst>
              </a:custGeom>
              <a:noFill/>
              <a:ln w="22225">
                <a:solidFill>
                  <a:srgbClr val="4FC9E8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577013" y="4511675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33338"/>
                    </a:moveTo>
                    <a:cubicBezTo>
                      <a:pt x="0" y="51749"/>
                      <a:pt x="14926" y="66675"/>
                      <a:pt x="33338" y="66675"/>
                    </a:cubicBezTo>
                    <a:cubicBezTo>
                      <a:pt x="51749" y="66675"/>
                      <a:pt x="66675" y="51749"/>
                      <a:pt x="66675" y="33338"/>
                    </a:cubicBezTo>
                    <a:cubicBezTo>
                      <a:pt x="66675" y="14926"/>
                      <a:pt x="51749" y="0"/>
                      <a:pt x="33338" y="0"/>
                    </a:cubicBezTo>
                    <a:cubicBezTo>
                      <a:pt x="14926" y="0"/>
                      <a:pt x="0" y="14926"/>
                      <a:pt x="0" y="33338"/>
                    </a:cubicBezTo>
                  </a:path>
                </a:pathLst>
              </a:custGeom>
              <a:noFill/>
              <a:ln w="22225">
                <a:solidFill>
                  <a:srgbClr val="4FC9E8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6469380" y="4752975"/>
              <a:ext cx="2682240" cy="826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领导者对落后太多的跟随者，用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InstallSnapshot RPC 分块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发送快照。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039350" y="4229100"/>
            <a:ext cx="1333500" cy="1724025"/>
            <a:chOff x="10039350" y="4229100"/>
            <a:chExt cx="1333500" cy="1724025"/>
          </a:xfrm>
        </p:grpSpPr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39350" y="4229100"/>
              <a:ext cx="1333500" cy="1724025"/>
            </a:xfrm>
            <a:prstGeom prst="rect">
              <a:avLst/>
            </a:prstGeom>
          </p:spPr>
        </p:pic>
      </p:grpSp>
      <p:grpSp>
        <p:nvGrpSpPr>
          <p:cNvPr id="34" name="Group 34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32" name="Line 32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79704" y="6328410"/>
              <a:ext cx="44289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§6（含图 10、图 11）与 §7（含图 12、图 13）。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11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6088380" cy="865822"/>
            <a:chOff x="670560" y="730568"/>
            <a:chExt cx="608838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35469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§9.1 UNDERSTANDABILITY STUDY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60883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把“更好懂”做成了可以测量的东西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6656" y="1619250"/>
            <a:ext cx="10829544" cy="500634"/>
            <a:chOff x="676656" y="1619250"/>
            <a:chExt cx="10829544" cy="500634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6656" y="1767840"/>
              <a:ext cx="93774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43 名学生各看两段视频讲座、各做一次测验；约一半人先学 Paxos，一半人先学 Raft。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9704" y="2175510"/>
            <a:ext cx="3101645" cy="234696"/>
            <a:chOff x="679704" y="2175510"/>
            <a:chExt cx="3101645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79704" y="2175510"/>
              <a:ext cx="31016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MEAN QUIZ SCORE · OUT OF 60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47702" y="2594610"/>
            <a:ext cx="4567298" cy="3111246"/>
            <a:chOff x="1147702" y="2594610"/>
            <a:chExt cx="4567298" cy="3111246"/>
          </a:xfrm>
        </p:grpSpPr>
        <p:grpSp>
          <p:nvGrpSpPr>
            <p:cNvPr id="28" name="Group 28"/>
            <p:cNvGrpSpPr/>
            <p:nvPr/>
          </p:nvGrpSpPr>
          <p:grpSpPr>
            <a:xfrm>
              <a:off x="1147702" y="2594610"/>
              <a:ext cx="4567298" cy="3111246"/>
              <a:chOff x="1147702" y="2594610"/>
              <a:chExt cx="4567298" cy="3111246"/>
            </a:xfrm>
          </p:grpSpPr>
          <p:sp>
            <p:nvSpPr>
              <p:cNvPr id="11" name="Line 11"/>
              <p:cNvSpPr/>
              <p:nvPr/>
            </p:nvSpPr>
            <p:spPr>
              <a:xfrm>
                <a:off x="1428750" y="2667000"/>
                <a:ext cx="9525" cy="2667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667000">
                    <a:moveTo>
                      <a:pt x="0" y="0"/>
                    </a:moveTo>
                    <a:lnTo>
                      <a:pt x="0" y="2667000"/>
                    </a:lnTo>
                  </a:path>
                </a:pathLst>
              </a:custGeom>
              <a:noFill/>
              <a:ln w="14288">
                <a:solidFill>
                  <a:srgbClr val="4A7BA7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1428750" y="5334000"/>
                <a:ext cx="428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286250" h="9525">
                    <a:moveTo>
                      <a:pt x="0" y="0"/>
                    </a:moveTo>
                    <a:lnTo>
                      <a:pt x="4286250" y="0"/>
                    </a:lnTo>
                  </a:path>
                </a:pathLst>
              </a:custGeom>
              <a:noFill/>
              <a:ln w="14288">
                <a:solidFill>
                  <a:srgbClr val="4A7BA7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1428750" y="2667000"/>
                <a:ext cx="428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286250" h="9525">
                    <a:moveTo>
                      <a:pt x="0" y="0"/>
                    </a:moveTo>
                    <a:lnTo>
                      <a:pt x="4286250" y="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147702" y="2594610"/>
                <a:ext cx="19189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60</a:t>
                </a:r>
              </a:p>
            </p:txBody>
          </p:sp>
          <p:sp>
            <p:nvSpPr>
              <p:cNvPr id="15" name="Line 15"/>
              <p:cNvSpPr/>
              <p:nvPr/>
            </p:nvSpPr>
            <p:spPr>
              <a:xfrm>
                <a:off x="1428750" y="3333750"/>
                <a:ext cx="428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286250" h="9525">
                    <a:moveTo>
                      <a:pt x="0" y="0"/>
                    </a:moveTo>
                    <a:lnTo>
                      <a:pt x="4286250" y="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147702" y="3261360"/>
                <a:ext cx="19189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45</a:t>
                </a:r>
              </a:p>
            </p:txBody>
          </p:sp>
          <p:sp>
            <p:nvSpPr>
              <p:cNvPr id="17" name="Line 17"/>
              <p:cNvSpPr/>
              <p:nvPr/>
            </p:nvSpPr>
            <p:spPr>
              <a:xfrm>
                <a:off x="1428750" y="4000500"/>
                <a:ext cx="428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286250" h="9525">
                    <a:moveTo>
                      <a:pt x="0" y="0"/>
                    </a:moveTo>
                    <a:lnTo>
                      <a:pt x="4286250" y="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147702" y="3928110"/>
                <a:ext cx="19189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30</a:t>
                </a:r>
              </a:p>
            </p:txBody>
          </p:sp>
          <p:sp>
            <p:nvSpPr>
              <p:cNvPr id="19" name="Line 19"/>
              <p:cNvSpPr/>
              <p:nvPr/>
            </p:nvSpPr>
            <p:spPr>
              <a:xfrm>
                <a:off x="1428750" y="4667250"/>
                <a:ext cx="428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286250" h="9525">
                    <a:moveTo>
                      <a:pt x="0" y="0"/>
                    </a:moveTo>
                    <a:lnTo>
                      <a:pt x="4286250" y="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1147702" y="4594860"/>
                <a:ext cx="19189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15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237553" y="5261610"/>
                <a:ext cx="10204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0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2066925" y="4191000"/>
                <a:ext cx="857250" cy="1143000"/>
              </a:xfrm>
              <a:prstGeom prst="rect">
                <a:avLst/>
              </a:prstGeom>
              <a:solidFill>
                <a:srgbClr val="4FC9E8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270998" y="3917632"/>
                <a:ext cx="44910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E6EDF5"/>
                    </a:solidFill>
                    <a:latin typeface="Arial"/>
                    <a:ea typeface="Arial"/>
                    <a:cs typeface="Arial"/>
                  </a:rPr>
                  <a:t>25.7</a:t>
                </a:r>
              </a:p>
            </p:txBody>
          </p:sp>
          <p:sp>
            <p:nvSpPr>
              <p:cNvPr id="24" name="Rectangle 24"/>
              <p:cNvSpPr/>
              <p:nvPr/>
            </p:nvSpPr>
            <p:spPr>
              <a:xfrm>
                <a:off x="4210050" y="4410075"/>
                <a:ext cx="857250" cy="923925"/>
              </a:xfrm>
              <a:prstGeom prst="rect">
                <a:avLst/>
              </a:prstGeom>
              <a:solidFill>
                <a:srgbClr val="4A7BA7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4414123" y="4136708"/>
                <a:ext cx="44910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E6EDF5"/>
                    </a:solidFill>
                    <a:latin typeface="Arial"/>
                    <a:ea typeface="Arial"/>
                    <a:cs typeface="Arial"/>
                  </a:rPr>
                  <a:t>20.8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154922" y="5471160"/>
                <a:ext cx="6812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9FB3C8"/>
                    </a:solidFill>
                    <a:latin typeface="Arial"/>
                    <a:ea typeface="Microsoft YaHei"/>
                    <a:cs typeface="Arial"/>
                  </a:rPr>
                  <a:t>Raft 测验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221303" y="5471160"/>
                <a:ext cx="83474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9FB3C8"/>
                    </a:solidFill>
                    <a:latin typeface="Arial"/>
                    <a:ea typeface="Microsoft YaHei"/>
                    <a:cs typeface="Arial"/>
                  </a:rPr>
                  <a:t>Paxos 测验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6457950" y="2445068"/>
            <a:ext cx="3478911" cy="1018222"/>
            <a:chOff x="6457950" y="2445068"/>
            <a:chExt cx="3478911" cy="1018222"/>
          </a:xfrm>
        </p:grpSpPr>
        <p:sp>
          <p:nvSpPr>
            <p:cNvPr id="30" name="TextBox 30"/>
            <p:cNvSpPr txBox="1"/>
            <p:nvPr/>
          </p:nvSpPr>
          <p:spPr>
            <a:xfrm>
              <a:off x="6470142" y="2445068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同时学完两种算法后，测验得分更高的一方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457950" y="2529840"/>
              <a:ext cx="2014235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4FC9E8"/>
                  </a:solidFill>
                  <a:latin typeface="Arial"/>
                  <a:ea typeface="Arial"/>
                  <a:cs typeface="Arial"/>
                </a:rPr>
                <a:t>33 / 43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469380" y="3390900"/>
            <a:ext cx="5036820" cy="2360295"/>
            <a:chOff x="6469380" y="3390900"/>
            <a:chExt cx="5036820" cy="2360295"/>
          </a:xfrm>
        </p:grpSpPr>
        <p:sp>
          <p:nvSpPr>
            <p:cNvPr id="33" name="Line 33"/>
            <p:cNvSpPr/>
            <p:nvPr/>
          </p:nvSpPr>
          <p:spPr>
            <a:xfrm>
              <a:off x="6477000" y="3390900"/>
              <a:ext cx="5029200" cy="9525"/>
            </a:xfrm>
            <a:custGeom>
              <a:avLst/>
              <a:gdLst/>
              <a:ahLst/>
              <a:cxnLst/>
              <a:rect l="l" t="t" r="r" b="b"/>
              <a:pathLst>
                <a:path w="5029200" h="9525">
                  <a:moveTo>
                    <a:pt x="0" y="0"/>
                  </a:moveTo>
                  <a:lnTo>
                    <a:pt x="50292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470904" y="3509010"/>
              <a:ext cx="14992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75" dirty="0">
                  <a:solidFill>
                    <a:srgbClr val="7A8FA6"/>
                  </a:solidFill>
                  <a:latin typeface="Consolas"/>
                  <a:ea typeface="Microsoft YaHei"/>
                  <a:cs typeface="Consolas"/>
                </a:rPr>
                <a:t>平均分（满分 60）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469380" y="3743325"/>
              <a:ext cx="204979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C7D5E4"/>
                  </a:solidFill>
                  <a:latin typeface="Arial"/>
                  <a:ea typeface="Arial"/>
                  <a:cs typeface="Arial"/>
                </a:rPr>
                <a:t>Raft 25.7 · Paxos 20.8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470904" y="4080510"/>
              <a:ext cx="20191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75" dirty="0">
                  <a:solidFill>
                    <a:srgbClr val="7A8FA6"/>
                  </a:solidFill>
                  <a:latin typeface="Consolas"/>
                  <a:ea typeface="Microsoft YaHei"/>
                  <a:cs typeface="Consolas"/>
                </a:rPr>
                <a:t>配对 t 检验 · 95% 置信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469380" y="4314825"/>
              <a:ext cx="22541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Raft 的均值至少高 2.5 分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470904" y="4652010"/>
              <a:ext cx="18425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75" dirty="0">
                  <a:solidFill>
                    <a:srgbClr val="7A8FA6"/>
                  </a:solidFill>
                  <a:latin typeface="Consolas"/>
                  <a:ea typeface="Microsoft YaHei"/>
                  <a:cs typeface="Consolas"/>
                </a:rPr>
                <a:t>赛后问卷（41 人回答）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469380" y="4886325"/>
              <a:ext cx="36056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33 人认为更易实现，33 人认为更易解释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470904" y="5223510"/>
              <a:ext cx="16316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75" dirty="0">
                  <a:solidFill>
                    <a:srgbClr val="E8A54F"/>
                  </a:solidFill>
                  <a:latin typeface="Consolas"/>
                  <a:ea typeface="Microsoft YaHei"/>
                  <a:cs typeface="Consolas"/>
                </a:rPr>
                <a:t>实验本身偏向 Paxos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469380" y="5457825"/>
              <a:ext cx="386805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15 / 43 有 Paxos 经验；Paxos 视频长 14%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43" name="Line 43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679704" y="6328410"/>
              <a:ext cx="68158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§9.1 正文与表 1；图 14（散点）、图 15（问卷）。数值取自正文，非从图上读取。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12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7703820" cy="865822"/>
            <a:chOff x="670560" y="730568"/>
            <a:chExt cx="7703820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43086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§9.3 PERFORMANCE · LEADER ELECTION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77038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一点点随机，就把选举从十秒压到几百毫秒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6656" y="1619250"/>
            <a:ext cx="10829544" cy="500634"/>
            <a:chOff x="676656" y="1619250"/>
            <a:chExt cx="10829544" cy="500634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6656" y="1767840"/>
              <a:ext cx="9347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下面四个数字来自不同的统计口径（中位数 / 最坏 / 平均 / 单次最长），不能互相比较。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9704" y="2175510"/>
            <a:ext cx="3908146" cy="234696"/>
            <a:chOff x="679704" y="2175510"/>
            <a:chExt cx="3908146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79704" y="2175510"/>
              <a:ext cx="3908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rgbClr val="7A8FA6"/>
                  </a:solidFill>
                  <a:latin typeface="Consolas"/>
                  <a:ea typeface="Consolas"/>
                  <a:cs typeface="Consolas"/>
                </a:rPr>
                <a:t>TIME WITHOUT LEADER · MILLISECONDS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28101" y="2762250"/>
            <a:ext cx="6266021" cy="2905506"/>
            <a:chOff x="828101" y="2762250"/>
            <a:chExt cx="6266021" cy="2905506"/>
          </a:xfrm>
        </p:grpSpPr>
        <p:grpSp>
          <p:nvGrpSpPr>
            <p:cNvPr id="34" name="Group 34"/>
            <p:cNvGrpSpPr/>
            <p:nvPr/>
          </p:nvGrpSpPr>
          <p:grpSpPr>
            <a:xfrm>
              <a:off x="828101" y="2762250"/>
              <a:ext cx="6266021" cy="2905506"/>
              <a:chOff x="828101" y="2762250"/>
              <a:chExt cx="6266021" cy="2905506"/>
            </a:xfrm>
          </p:grpSpPr>
          <p:sp>
            <p:nvSpPr>
              <p:cNvPr id="11" name="Line 11"/>
              <p:cNvSpPr/>
              <p:nvPr/>
            </p:nvSpPr>
            <p:spPr>
              <a:xfrm>
                <a:off x="3048000" y="2762250"/>
                <a:ext cx="9525" cy="2571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571750">
                    <a:moveTo>
                      <a:pt x="0" y="0"/>
                    </a:moveTo>
                    <a:lnTo>
                      <a:pt x="0" y="2571750"/>
                    </a:lnTo>
                  </a:path>
                </a:pathLst>
              </a:custGeom>
              <a:noFill/>
              <a:ln w="14288">
                <a:solidFill>
                  <a:srgbClr val="4A7BA7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3048000" y="5334000"/>
                <a:ext cx="390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905250" h="9525">
                    <a:moveTo>
                      <a:pt x="0" y="0"/>
                    </a:moveTo>
                    <a:lnTo>
                      <a:pt x="3905250" y="0"/>
                    </a:lnTo>
                  </a:path>
                </a:pathLst>
              </a:custGeom>
              <a:noFill/>
              <a:ln w="14288">
                <a:solidFill>
                  <a:srgbClr val="4A7BA7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4019550" y="2762250"/>
                <a:ext cx="9525" cy="2571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571750">
                    <a:moveTo>
                      <a:pt x="0" y="0"/>
                    </a:moveTo>
                    <a:lnTo>
                      <a:pt x="0" y="257175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5000625" y="2762250"/>
                <a:ext cx="9525" cy="2571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571750">
                    <a:moveTo>
                      <a:pt x="0" y="0"/>
                    </a:moveTo>
                    <a:lnTo>
                      <a:pt x="0" y="257175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5981700" y="2762250"/>
                <a:ext cx="9525" cy="2571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571750">
                    <a:moveTo>
                      <a:pt x="0" y="0"/>
                    </a:moveTo>
                    <a:lnTo>
                      <a:pt x="0" y="257175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6953250" y="2762250"/>
                <a:ext cx="9525" cy="2571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571750">
                    <a:moveTo>
                      <a:pt x="0" y="0"/>
                    </a:moveTo>
                    <a:lnTo>
                      <a:pt x="0" y="2571750"/>
                    </a:lnTo>
                  </a:path>
                </a:pathLst>
              </a:custGeom>
              <a:noFill/>
              <a:ln w="9525">
                <a:solidFill>
                  <a:srgbClr val="2A4361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2996979" y="5433060"/>
                <a:ext cx="10204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0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878678" y="5433060"/>
                <a:ext cx="28174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150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859753" y="5433060"/>
                <a:ext cx="28174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300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5840828" y="5433060"/>
                <a:ext cx="28174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450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812378" y="5433060"/>
                <a:ext cx="28174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9FB3C8"/>
                    </a:solidFill>
                    <a:latin typeface="Arial"/>
                    <a:ea typeface="Arial"/>
                    <a:cs typeface="Arial"/>
                  </a:rPr>
                  <a:t>600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3048000" y="2895600"/>
                <a:ext cx="1866900" cy="381000"/>
              </a:xfrm>
              <a:prstGeom prst="rect">
                <a:avLst/>
              </a:prstGeom>
              <a:solidFill>
                <a:srgbClr val="4FC9E8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5003292" y="3007042"/>
                <a:ext cx="31696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E6EDF5"/>
                    </a:solidFill>
                    <a:latin typeface="Arial"/>
                    <a:ea typeface="Arial"/>
                    <a:cs typeface="Arial"/>
                  </a:rPr>
                  <a:t>287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322232" y="3023235"/>
                <a:ext cx="163661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200" dirty="0">
                    <a:solidFill>
                      <a:srgbClr val="9FB3C8"/>
                    </a:solidFill>
                    <a:latin typeface="Arial"/>
                    <a:ea typeface="Microsoft YaHei"/>
                    <a:cs typeface="Arial"/>
                  </a:rPr>
                  <a:t>随机 5ms · 停机中位数</a:t>
                </a:r>
              </a:p>
            </p:txBody>
          </p:sp>
          <p:sp>
            <p:nvSpPr>
              <p:cNvPr id="25" name="Rectangle 25"/>
              <p:cNvSpPr/>
              <p:nvPr/>
            </p:nvSpPr>
            <p:spPr>
              <a:xfrm>
                <a:off x="3048000" y="3533775"/>
                <a:ext cx="3343275" cy="381000"/>
              </a:xfrm>
              <a:prstGeom prst="rect">
                <a:avLst/>
              </a:prstGeom>
              <a:solidFill>
                <a:srgbClr val="4FC9E8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6479667" y="3645218"/>
                <a:ext cx="31696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E6EDF5"/>
                    </a:solidFill>
                    <a:latin typeface="Arial"/>
                    <a:ea typeface="Arial"/>
                    <a:cs typeface="Arial"/>
                  </a:rPr>
                  <a:t>513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828101" y="3661410"/>
                <a:ext cx="213074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200" dirty="0">
                    <a:solidFill>
                      <a:srgbClr val="9FB3C8"/>
                    </a:solidFill>
                    <a:latin typeface="Arial"/>
                    <a:ea typeface="Microsoft YaHei"/>
                    <a:cs typeface="Arial"/>
                  </a:rPr>
                  <a:t>随机 50ms · 最坏（1000 次）</a:t>
                </a:r>
              </a:p>
            </p:txBody>
          </p:sp>
          <p:sp>
            <p:nvSpPr>
              <p:cNvPr id="28" name="Rectangle 28"/>
              <p:cNvSpPr/>
              <p:nvPr/>
            </p:nvSpPr>
            <p:spPr>
              <a:xfrm>
                <a:off x="3048000" y="4181475"/>
                <a:ext cx="228600" cy="381000"/>
              </a:xfrm>
              <a:prstGeom prst="rect">
                <a:avLst/>
              </a:prstGeom>
              <a:solidFill>
                <a:srgbClr val="E8A54F"/>
              </a:solidFill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3364992" y="4292918"/>
                <a:ext cx="215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E6EDF5"/>
                    </a:solidFill>
                    <a:latin typeface="Arial"/>
                    <a:ea typeface="Arial"/>
                    <a:cs typeface="Arial"/>
                  </a:rPr>
                  <a:t>35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447461" y="4309110"/>
                <a:ext cx="151138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200" dirty="0">
                    <a:solidFill>
                      <a:srgbClr val="9FB3C8"/>
                    </a:solidFill>
                    <a:latin typeface="Arial"/>
                    <a:ea typeface="Microsoft YaHei"/>
                    <a:cs typeface="Arial"/>
                  </a:rPr>
                  <a:t>超时 12–24ms · 平均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3048000" y="4819650"/>
                <a:ext cx="990600" cy="381000"/>
              </a:xfrm>
              <a:prstGeom prst="rect">
                <a:avLst/>
              </a:prstGeom>
              <a:solidFill>
                <a:srgbClr val="E8A54F"/>
              </a:solidFill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4126992" y="4931092"/>
                <a:ext cx="31696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E6EDF5"/>
                    </a:solidFill>
                    <a:latin typeface="Arial"/>
                    <a:ea typeface="Arial"/>
                    <a:cs typeface="Arial"/>
                  </a:rPr>
                  <a:t>152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1124373" y="4947285"/>
                <a:ext cx="183447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200" dirty="0">
                    <a:solidFill>
                      <a:srgbClr val="9FB3C8"/>
                    </a:solidFill>
                    <a:latin typeface="Arial"/>
                    <a:ea typeface="Microsoft YaHei"/>
                    <a:cs typeface="Arial"/>
                  </a:rPr>
                  <a:t>超时 12–24ms · 最长一次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7613142" y="2461260"/>
            <a:ext cx="3099816" cy="1028891"/>
            <a:chOff x="7613142" y="2461260"/>
            <a:chExt cx="3099816" cy="1028891"/>
          </a:xfrm>
        </p:grpSpPr>
        <p:sp>
          <p:nvSpPr>
            <p:cNvPr id="36" name="TextBox 36"/>
            <p:cNvSpPr txBox="1"/>
            <p:nvPr/>
          </p:nvSpPr>
          <p:spPr>
            <a:xfrm>
              <a:off x="7613904" y="2461260"/>
              <a:ext cx="6886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75" dirty="0">
                  <a:solidFill>
                    <a:srgbClr val="7A8FA6"/>
                  </a:solidFill>
                  <a:latin typeface="Consolas"/>
                  <a:ea typeface="Microsoft YaHei"/>
                  <a:cs typeface="Consolas"/>
                </a:rPr>
                <a:t>实验条件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13142" y="2730818"/>
              <a:ext cx="3099816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五台服务器集群，广播时间约 15ms；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每条曲线代表 1000 次试验。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领导者在心跳间隔内被均匀随机地崩溃。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613142" y="3756660"/>
            <a:ext cx="3405511" cy="1028891"/>
            <a:chOff x="7613142" y="3756660"/>
            <a:chExt cx="3405511" cy="1028891"/>
          </a:xfrm>
        </p:grpSpPr>
        <p:sp>
          <p:nvSpPr>
            <p:cNvPr id="39" name="TextBox 39"/>
            <p:cNvSpPr txBox="1"/>
            <p:nvPr/>
          </p:nvSpPr>
          <p:spPr>
            <a:xfrm>
              <a:off x="7613904" y="3756660"/>
              <a:ext cx="10319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75" dirty="0">
                  <a:solidFill>
                    <a:srgbClr val="4FC9E8"/>
                  </a:solidFill>
                  <a:latin typeface="Consolas"/>
                  <a:ea typeface="Microsoft YaHei"/>
                  <a:cs typeface="Consolas"/>
                </a:rPr>
                <a:t>随机化的效果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13142" y="4026218"/>
              <a:ext cx="3405511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不加随机时选举一直超过 10 秒；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加 5ms 随机，中位停机降到 287ms；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加 50ms 随机，1000 次里的最坏值 513ms。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20000" y="4953000"/>
            <a:ext cx="3886200" cy="956501"/>
            <a:chOff x="7620000" y="4953000"/>
            <a:chExt cx="3886200" cy="956501"/>
          </a:xfrm>
        </p:grpSpPr>
        <p:sp>
          <p:nvSpPr>
            <p:cNvPr id="42" name="Freeform 42"/>
            <p:cNvSpPr/>
            <p:nvPr/>
          </p:nvSpPr>
          <p:spPr>
            <a:xfrm>
              <a:off x="7620000" y="4953000"/>
              <a:ext cx="3886200" cy="952500"/>
            </a:xfrm>
            <a:prstGeom prst="foldedCorner">
              <a:avLst/>
            </a:prstGeom>
            <a:solidFill>
              <a:srgbClr val="16283C"/>
            </a:solidFill>
            <a:ln w="14288">
              <a:solidFill>
                <a:srgbClr val="E8A54F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7823454" y="5128260"/>
              <a:ext cx="6886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75" dirty="0">
                  <a:solidFill>
                    <a:srgbClr val="E8A54F"/>
                  </a:solidFill>
                  <a:latin typeface="Consolas"/>
                  <a:ea typeface="Microsoft YaHei"/>
                  <a:cs typeface="Consolas"/>
                </a:rPr>
                <a:t>论文建议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822692" y="5397818"/>
              <a:ext cx="3357711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保守取 150–300ms：更低会违反时序要求，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带来不必要的领导者更替与可用性下降。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79704" y="6153150"/>
            <a:ext cx="8426196" cy="409956"/>
            <a:chOff x="679704" y="6153150"/>
            <a:chExt cx="8426196" cy="409956"/>
          </a:xfrm>
        </p:grpSpPr>
        <p:sp>
          <p:nvSpPr>
            <p:cNvPr id="46" name="Line 46"/>
            <p:cNvSpPr/>
            <p:nvPr/>
          </p:nvSpPr>
          <p:spPr>
            <a:xfrm>
              <a:off x="685800" y="6153150"/>
              <a:ext cx="8420100" cy="9525"/>
            </a:xfrm>
            <a:custGeom>
              <a:avLst/>
              <a:gdLst/>
              <a:ahLst/>
              <a:cxnLst/>
              <a:rect l="l" t="t" r="r" b="b"/>
              <a:pathLst>
                <a:path w="8420100" h="9525">
                  <a:moveTo>
                    <a:pt x="0" y="0"/>
                  </a:moveTo>
                  <a:lnTo>
                    <a:pt x="84201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679704" y="6328410"/>
              <a:ext cx="7121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7A8FA6"/>
                  </a:solidFill>
                  <a:latin typeface="Arial"/>
                  <a:ea typeface="Microsoft YaHei"/>
                  <a:cs typeface="Arial"/>
                </a:rPr>
                <a:t>来源：论文 §9.3 正文与图 16（“150–150ms”那条为 100 次试验）。数值取自正文，非从图上读取。</a:t>
              </a: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13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C3149"/>
            </a:fgClr>
            <a:bgClr>
              <a:srgbClr val="0F1C2B"/>
            </a:bgClr>
          </a:patt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70560" y="730568"/>
            <a:ext cx="6190818" cy="865822"/>
            <a:chOff x="670560" y="730568"/>
            <a:chExt cx="6190818" cy="865822"/>
          </a:xfrm>
        </p:grpSpPr>
        <p:sp>
          <p:nvSpPr>
            <p:cNvPr id="3" name="TextBox 3"/>
            <p:cNvSpPr txBox="1"/>
            <p:nvPr/>
          </p:nvSpPr>
          <p:spPr>
            <a:xfrm>
              <a:off x="678942" y="730568"/>
              <a:ext cx="32930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§8 · §9.3 · §10 TRADE-OFFS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70560" y="1009650"/>
              <a:ext cx="619081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Raft 换来的是什么，又付出了什么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6656" y="1619250"/>
            <a:ext cx="10829544" cy="500634"/>
            <a:chOff x="676656" y="1619250"/>
            <a:chExt cx="10829544" cy="500634"/>
          </a:xfrm>
        </p:grpSpPr>
        <p:sp>
          <p:nvSpPr>
            <p:cNvPr id="6" name="Line 6"/>
            <p:cNvSpPr/>
            <p:nvPr/>
          </p:nvSpPr>
          <p:spPr>
            <a:xfrm>
              <a:off x="685800" y="16192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rgbClr val="4A7BA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76656" y="1767840"/>
              <a:ext cx="97109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FB3C8"/>
                  </a:solidFill>
                  <a:latin typeface="Arial"/>
                  <a:ea typeface="Microsoft YaHei"/>
                  <a:cs typeface="Arial"/>
                </a:rPr>
                <a:t>论文结论：可理解性与正确性、效率同样重要——开发者不理解算法，就保不住它的性质。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800" y="2343150"/>
            <a:ext cx="5410200" cy="1566101"/>
            <a:chOff x="685800" y="2343150"/>
            <a:chExt cx="5410200" cy="1566101"/>
          </a:xfrm>
        </p:grpSpPr>
        <p:sp>
          <p:nvSpPr>
            <p:cNvPr id="9" name="Freeform 9"/>
            <p:cNvSpPr/>
            <p:nvPr/>
          </p:nvSpPr>
          <p:spPr>
            <a:xfrm>
              <a:off x="685800" y="2343150"/>
              <a:ext cx="5410200" cy="1562100"/>
            </a:xfrm>
            <a:prstGeom prst="snip1Rect">
              <a:avLst/>
            </a:prstGeom>
            <a:noFill/>
            <a:ln w="14288">
              <a:solidFill>
                <a:srgbClr val="2A436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08304" y="2499360"/>
              <a:ext cx="13734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TRADE-OFF 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5256" y="2758440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强领导者是简化的来源，也是上限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7542" y="3149918"/>
              <a:ext cx="3442716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所有客户端请求都经过领导者。EPaxos 那样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的无领导者方案在广域网下延迟更低、负载更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均衡，代价是给 Paxos 增加显著的复杂性。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362700" y="2343150"/>
            <a:ext cx="5143500" cy="1566101"/>
            <a:chOff x="6362700" y="2343150"/>
            <a:chExt cx="5143500" cy="1566101"/>
          </a:xfrm>
        </p:grpSpPr>
        <p:sp>
          <p:nvSpPr>
            <p:cNvPr id="14" name="Freeform 14"/>
            <p:cNvSpPr/>
            <p:nvPr/>
          </p:nvSpPr>
          <p:spPr>
            <a:xfrm>
              <a:off x="6362700" y="2343150"/>
              <a:ext cx="5143500" cy="1562100"/>
            </a:xfrm>
            <a:prstGeom prst="snip1Rect">
              <a:avLst/>
            </a:prstGeom>
            <a:noFill/>
            <a:ln w="14288">
              <a:solidFill>
                <a:srgbClr val="2A436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85204" y="2499360"/>
              <a:ext cx="13734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TRADE-OFF 02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82156" y="275844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安全性不依赖时序，可用性依赖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84442" y="3149918"/>
              <a:ext cx="3365461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必须满足 broadcastTime ≪ electionTimeout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≪ MTBF。领导者崩溃时，系统大约会有一个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选举超时那么长的时间不可用。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5800" y="4057650"/>
            <a:ext cx="5410200" cy="1566101"/>
            <a:chOff x="685800" y="4057650"/>
            <a:chExt cx="5410200" cy="1566101"/>
          </a:xfrm>
        </p:grpSpPr>
        <p:sp>
          <p:nvSpPr>
            <p:cNvPr id="19" name="Freeform 19"/>
            <p:cNvSpPr/>
            <p:nvPr/>
          </p:nvSpPr>
          <p:spPr>
            <a:xfrm>
              <a:off x="685800" y="4057650"/>
              <a:ext cx="5410200" cy="1562100"/>
            </a:xfrm>
            <a:prstGeom prst="snip1Rect">
              <a:avLst/>
            </a:prstGeom>
            <a:noFill/>
            <a:ln w="14288">
              <a:solidFill>
                <a:srgbClr val="2A436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08304" y="4213860"/>
              <a:ext cx="13734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TRADE-OFF 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5256" y="447294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线性一致的只读操作不是免费的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07542" y="4864418"/>
              <a:ext cx="3633608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领导者要在任期开始提交一条空的 no-op 条目，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并在响应只读请求前与多数交换心跳。改用租约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就把安全性押在了时钟偏移上。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362700" y="4057650"/>
            <a:ext cx="5143500" cy="1566101"/>
            <a:chOff x="6362700" y="4057650"/>
            <a:chExt cx="5143500" cy="1566101"/>
          </a:xfrm>
        </p:grpSpPr>
        <p:sp>
          <p:nvSpPr>
            <p:cNvPr id="24" name="Freeform 24"/>
            <p:cNvSpPr/>
            <p:nvPr/>
          </p:nvSpPr>
          <p:spPr>
            <a:xfrm>
              <a:off x="6362700" y="4057650"/>
              <a:ext cx="5143500" cy="1562100"/>
            </a:xfrm>
            <a:prstGeom prst="snip1Rect">
              <a:avLst/>
            </a:prstGeom>
            <a:noFill/>
            <a:ln w="14288">
              <a:solidFill>
                <a:srgbClr val="2A436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585204" y="4213860"/>
              <a:ext cx="13734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rgbClr val="4FC9E8"/>
                  </a:solidFill>
                  <a:latin typeface="Consolas"/>
                  <a:ea typeface="Consolas"/>
                  <a:cs typeface="Consolas"/>
                </a:rPr>
                <a:t>TRADE-OFF 04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582156" y="44729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E6EDF5"/>
                  </a:solidFill>
                  <a:latin typeface="Arial"/>
                  <a:ea typeface="Microsoft YaHei"/>
                  <a:cs typeface="Arial"/>
                </a:rPr>
                <a:t>客户端必须配合去重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84442" y="4864418"/>
              <a:ext cx="3614166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命令可能被执行两次：客户端要为每条命令分配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唯一序列号，状态机记住每个客户端最近处理过</a:t>
              </a:r>
              <a:br/>
              <a:r>
                <a:rPr lang="zh-CN" sz="135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的序列号与响应，重复请求直接返回旧响应。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78180" y="5810250"/>
            <a:ext cx="8465820" cy="702945"/>
            <a:chOff x="678180" y="5810250"/>
            <a:chExt cx="8465820" cy="702945"/>
          </a:xfrm>
        </p:grpSpPr>
        <p:sp>
          <p:nvSpPr>
            <p:cNvPr id="29" name="Line 29"/>
            <p:cNvSpPr/>
            <p:nvPr/>
          </p:nvSpPr>
          <p:spPr>
            <a:xfrm>
              <a:off x="685800" y="5810250"/>
              <a:ext cx="8458200" cy="9525"/>
            </a:xfrm>
            <a:custGeom>
              <a:avLst/>
              <a:gdLst/>
              <a:ahLst/>
              <a:cxnLst/>
              <a:rect l="l" t="t" r="r" b="b"/>
              <a:pathLst>
                <a:path w="8458200" h="9525">
                  <a:moveTo>
                    <a:pt x="0" y="0"/>
                  </a:moveTo>
                  <a:lnTo>
                    <a:pt x="8458200" y="0"/>
                  </a:lnTo>
                </a:path>
              </a:pathLst>
            </a:custGeom>
            <a:noFill/>
            <a:ln w="9525">
              <a:solidFill>
                <a:srgbClr val="2A436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78180" y="5934075"/>
              <a:ext cx="5498097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>论文 PDF（扩展版）：</a:t>
              </a:r>
              <a:r>
                <a:rPr lang="en-US" sz="1500" u="sng" dirty="0">
                  <a:solidFill>
                    <a:srgbClr val="4FC9E8"/>
                  </a:solidFill>
                  <a:latin typeface="Arial"/>
                  <a:ea typeface="Arial"/>
                  <a:cs typeface="Arial"/>
                  <a:hlinkClick r:id="rId2"/>
                </a:rPr>
                <a:t>raft.github.io/raft.pdf</a:t>
              </a:r>
              <a:br/>
              <a:r>
                <a:rPr lang="zh-CN" sz="1500" dirty="0">
                  <a:solidFill>
                    <a:srgbClr val="C7D5E4"/>
                  </a:solidFill>
                  <a:latin typeface="Arial"/>
                  <a:ea typeface="Microsoft YaHei"/>
                  <a:cs typeface="Arial"/>
                </a:rPr>
                <a:t xml:space="preserve">延伸阅读（非论文来源）：官方站与交互式动画演示 </a:t>
              </a:r>
              <a:r>
                <a:rPr lang="en-US" sz="1500" u="sng" dirty="0">
                  <a:solidFill>
                    <a:srgbClr val="4FC9E8"/>
                  </a:solidFill>
                  <a:latin typeface="Arial"/>
                  <a:ea typeface="Arial"/>
                  <a:cs typeface="Arial"/>
                  <a:hlinkClick r:id="rId3"/>
                </a:rPr>
                <a:t>raft.github.io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655198" y="6328410"/>
            <a:ext cx="8570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rgbClr val="7A8FA6"/>
                </a:solidFill>
                <a:latin typeface="Consolas"/>
                <a:ea typeface="Consolas"/>
                <a:cs typeface="Consolas"/>
              </a:rPr>
              <a:t>RAFT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raft_consensus_deepdive">
  <a:themeElements>
    <a:clrScheme name="ppt169_raft_consensus_deepdiv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raft_consensus_deepdiv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raft_consensus_deepd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2026-09-10T05:44:00Z</dcterms:created>
  <dcterms:modified xsi:type="dcterms:W3CDTF">2026-09-10T05:44:00Z</dcterms:modified>
  <cp:category/>
  <cp:contentStatus/>
</cp:coreProperties>
</file>