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Default Extension="jpg" ContentType="image/jpeg"/>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p="http://schemas.openxmlformats.org/presentationml/2006/main" xmlns:r="http://schemas.openxmlformats.org/officeDocument/2006/relationships" saveSubsetFonts="1" autoCompressPictures="0">
  <p:sldMasterIdLst>
    <p:sldMasterId id="2147483648" r:id="rId1"/>
  </p:sldMasterIdLst>
  <p:notesMasterIdLst>
    <p:notesMasterId r:id="rId22"/>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x="12192000" cy="6858000" type="screen16x9"/>
  <p:notesSz cx="6858000" cy="9144000"/>
  <p:defaultTextStyle>
    <a:defPPr>
      <a:defRPr lang="ru-RU"/>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  <Relationship Id="rId22" Type="http://schemas.openxmlformats.org/officeDocument/2006/relationships/notesMaster" Target="notesMasters/notesMaster1.xml"/>
</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a:lstStyle/>
          <a:p>
            <a:pPr/>
            <a:endParaRPr lang="ru-RU"/>
          </a:p>
        </p:txBody>
      </p:sp>
      <p:sp>
        <p:nvSpPr>
          <p:cNvPr id="3" name="Date Placeholder 2"/>
          <p:cNvSpPr>
            <a:spLocks noGrp="1"/>
          </p:cNvSpPr>
          <p:nvPr>
            <p:ph type="dt" sz="half" idx="1"/>
          </p:nvPr>
        </p:nvSpPr>
        <p:spPr>
          <a:xfrm>
            <a:off x="3884613" y="0"/>
            <a:ext cx="2971800" cy="457200"/>
          </a:xfrm>
          <a:prstGeom prst="rect">
            <a:avLst/>
          </a:prstGeom>
        </p:spPr>
        <p:txBody>
          <a:bodyPr/>
          <a:lstStyle/>
          <a:p>
            <a:pPr/>
            <a:endParaRPr lang="ru-RU"/>
          </a:p>
        </p:txBody>
      </p:sp>
      <p:sp>
        <p:nvSpPr>
          <p:cNvPr id="4" name="Slide Image Placeholder 3"/>
          <p:cNvSpPr>
            <a:spLocks noGrp="1" noRot="1" noChangeAspect="1"/>
          </p:cNvSpPr>
          <p:nvPr>
            <p:ph type="sldImg" idx="2"/>
          </p:nvPr>
        </p:nvSpPr>
        <p:spPr>
          <a:xfrm>
            <a:off x="1143000" y="685800"/>
            <a:ext cx="4572000" cy="3429000"/>
          </a:xfrm>
          <a:prstGeom prst="rect">
            <a:avLst/>
          </a:prstGeom>
        </p:spPr>
      </p:sp>
      <p:sp>
        <p:nvSpPr>
          <p:cNvPr id="5" name="Notes Placeholder 4"/>
          <p:cNvSpPr>
            <a:spLocks noGrp="1"/>
          </p:cNvSpPr>
          <p:nvPr>
            <p:ph type="body" sz="quarter" idx="3"/>
          </p:nvPr>
        </p:nvSpPr>
        <p:spPr>
          <a:xfrm>
            <a:off x="685800" y="4343400"/>
            <a:ext cx="5486400" cy="4114800"/>
          </a:xfrm>
          <a:prstGeom prst="rect">
            <a:avLst/>
          </a:prstGeom>
        </p:spPr>
        <p:txBody>
          <a:bodyPr/>
          <a:lstStyle/>
          <a:p>
            <a:pPr/>
            <a:endParaRPr lang="ru-RU"/>
          </a:p>
        </p:txBody>
      </p:sp>
      <p:sp>
        <p:nvSpPr>
          <p:cNvPr id="6" name="Footer Placeholder 5"/>
          <p:cNvSpPr>
            <a:spLocks noGrp="1"/>
          </p:cNvSpPr>
          <p:nvPr>
            <p:ph type="ftr" sz="quarter" idx="4"/>
          </p:nvPr>
        </p:nvSpPr>
        <p:spPr>
          <a:xfrm>
            <a:off x="0" y="8685213"/>
            <a:ext cx="2971800" cy="457200"/>
          </a:xfrm>
          <a:prstGeom prst="rect">
            <a:avLst/>
          </a:prstGeom>
        </p:spPr>
        <p:txBody>
          <a:bodyPr/>
          <a:lstStyle/>
          <a:p>
            <a:pPr/>
            <a:endParaRPr lang="ru-RU"/>
          </a:p>
        </p:txBody>
      </p:sp>
      <p:sp>
        <p:nvSpPr>
          <p:cNvPr id="7" name="Slide Number Placeholder 6"/>
          <p:cNvSpPr>
            <a:spLocks noGrp="1"/>
          </p:cNvSpPr>
          <p:nvPr>
            <p:ph type="sldNum" sz="quarter" idx="5"/>
          </p:nvPr>
        </p:nvSpPr>
        <p:spPr>
          <a:xfrm>
            <a:off x="3884613" y="8685213"/>
            <a:ext cx="2971800" cy="457200"/>
          </a:xfrm>
          <a:prstGeom prst="rect">
            <a:avLst/>
          </a:prstGeom>
        </p:spPr>
        <p:txBody>
          <a:bodyPr/>
          <a:lstStyle/>
          <a:p>
            <a:pPr/>
            <a:endParaRPr lang="ru-RU"/>
          </a:p>
        </p:txBody>
      </p:sp>
    </p:spTree>
  </p:cSld>
  <p:clrMap bg1="lt1" tx1="dk1" bg2="lt2" tx2="dk2" accent1="accent1" accent2="accent2" accent3="accent3" accent4="accent4" accent5="accent5" accent6="accent6" hlink="hlink" folHlink="folHlink"/>
  <p:hf/>
  <p:notesStyle>
    <a:lvl1pPr marL="0" algn="l">
      <a:defRPr sz="1200" lang="ru-RU"/>
    </a:lvl1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ru-RU" dirty="0"/>
              <a:t>Перед вами демографический обзор России за тридцать три года наблюдений — с 1991 по 2024 год, целиком построенный на открытых данных Всемирного банка. Главная цифра вынесена на обложку: минус четыре целых семьдесят две сотых миллиона человек. Это разница между численностью населения в 1991 году — сто сорок восемь миллионов триста девяносто четыре тысячи двести шестнадцать человек — и в 2024 году, когда она составила сто сорок три миллиона шестьсот шестьдесят девять тысяч шестьсот сорок восемь. Обе величины взяты из индикатора SP.POP.TOTL, набор данных обновлён тринадцатого июля 2026 года. За этой одной разностью стоят четыре разных процесса, и дальше мы разберём каждый по отдельности.</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ru-RU" dirty="0"/>
              <a:t>Сначала о том, откуда взяты все цифры, потому что проверяемость здесь важнее выводов. Использованы десять индикаторов из набора World Development Indicators Всемирного банка, страна — Российская Федерация, код RUS. В таблице каждая строка связывает код индикатора, его название, единицу измерения и охват: численность населения в людях, рождаемость и смертность на тысячу человек, суммарный коэффициент рождаемости в рождениях на женщину, продолжительность жизни в годах общая и по полу, городское население и доля старших возрастов в процентах, сальдо миграции в людях. Все ряды непрерывны с 1991 по 2024 год. Правило, которого мы придерживаемся дальше: ни одна цифра не берётся извне этого набора, а всё, что получено арифметикой над этими же строками — естественный прирост, разрыв в продолжительности жизни, изменение за период — прямо помечено словом «расчёт». Для сопоставления в конце привлечены те же индикаторы по Германии, Японии, Китаю и США.</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ru-RU" dirty="0"/>
              <a:t>Теперь посмотрим на саму траекторию численности. Она распадается на четыре отчётливых участка. С 1991 по 1993 год — плато около ста сорока восьми с половиной миллионов. С 1994 по 2008 год — непрерывное снижение, за пятнадцать лет минус пять целых шестьдесят пять сотых миллиона человек, и в 2008 году ряд достигает минимума периода: сто сорок два целых семьдесят четыре сотых миллиона. Затем одиннадцать лет роста до локального максимума 2019 года — сто сорок пять целых сорок пять сотых миллиона. И, наконец, снижение последних четырёх лет до ста сорока трёх целых шестидесяти семи сотых миллиона в 2024 году. Обратите внимание: провал 2008 года — не самая низкая точка по логике, а просто дно первой волны; вторая волна убыли только началась. Источник — индикатор SP.POP.TOTL за 1991–2024 годы.</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ru-RU" dirty="0"/>
              <a:t>Увеличим последние двадцать лет, чтобы увидеть масштаб обеих фаз. Рост с 2008 по 2019 год дал плюс два целых семьдесят одну сотую миллиона человек. Новая убыль с 2019 по 2024 год забрала минус один целый семьдесят восемь сотых миллиона. Ключевое соотношение: одиннадцать лет восстановления покрыли только сорок восемь процентов того падения, которое произошло с 1994 по 2008 год и составило пять целых шестьдесят пять сотых миллиона. То есть даже лучший период роста не вернул страну к уровню начала девяностых. Первый год снижения после одиннадцати лет роста — 2020-й: сто сорок пять целых двадцать пять сотых миллиона против ста сорока пяти целых сорока пяти сотых годом ранее. Все доли и разности здесь — расчёт по тем же строкам индикатора SP.POP.TOTL.</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ru-RU" dirty="0"/>
              <a:t>Чтобы понять, откуда берётся убыль, нужно разложить её на два коэффициента. В 1991 году рождаемость ещё выше смертности: двенадцать целых одна десятая против одиннадцати целых четырёх десятых на тысячу человек. В 1992 году линии меняются местами — десять целых семь десятых против двенадцати целых двух десятых, и именно это расхождение обычно называют «русским крестом». Дальше смертность растёт до максимума девяностых и нулевых — шестнадцать целых четыре десятых в 2003 году, а рождаемость проходит дно в 1999 году на уровне восьми целых трёх десятых. Превышение рождаемости над смертностью возвращается только трижды: в 2013, 2014 и 2015 годах, и очень небольшое. Затем 2021 год даёт пик смертности всего периода — шестнадцать целых семь десятых. К 2024 году мы приходим к восьми целым четырём десятым рождаемости против двенадцати целых четырёх десятых смертности. Важная оговорка: оба коэффициента даны на тысячу человек и не учитывают возрастную структуру населения, поэтому сравнивать их между странами напрямую нельзя. Источники — индикаторы SP.DYN.CBRT.IN и SP.DYN.CDRT.IN.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ru-RU" dirty="0"/>
              <a:t>Разность этих двух коэффициентов — естественный прирост — показывает цену расхождения в каждом отдельном году. Величина рассчитана нами как рождаемость минус смертность по тем же двум индикаторам. Положительной она была только в четырёх годах из тридцати четырёх: в 1991 году плюс семь десятых, в 2013 и 2014 годах плюс две десятых, в 2015 году плюс три десятых. В 2012 и 2016 годах она равнялась нулю. Все остальные тридцать лет — убыль. Худший год всего периода — 2021-й с минус семью целыми одной десятой на тысячу человек, это глубже, чем провалы двухтысячных: минус шесть целых шесть десятых в 2000 и 2001 годах. Последние три года ряд держится около минус четырёх: минус четыре в 2022 году, минус три целых пять десятых в 2023-м и снова минус четыре в 2024-м. То есть естественная убыль для России — не эпизод, а устойчивый режим.</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ru-RU" dirty="0"/>
              <a:t>Рождаемость на тысячу человек зависит от возрастной структуры, поэтому посмотрим на суммарный коэффициент рождаемости — сколько рождений приходится на одну женщину при сохранении текущих возрастных коэффициентов. В 1991 году он составлял одну целую семьдесят три сотых. К 1999 году упал до одной целой шестнадцати сотых — это минимум всего периода. Затем вырос до одной целой семидесяти восьми сотых в 2015 году, что стало максимумом периода, и снова снизился: одна целая сорок одна сотая в 2023 году и одна целая сорок две сотых в 2024-м. Серая линия выше всего ряда — уровень простого воспроизводства, две целых одна десятая. Обратите внимание, что ряд ни в одном году к этой линии не приблизился: в 2024 году расстояние до неё составляет шестьдесят восемь сотых, и это расчёт. Источник — индикатор SP.DYN.TFRT.IN.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ru-RU" dirty="0"/>
              <a:t>Вторая половина уравнения — смертность, и здесь продолжительность жизни распадается по полу очень резко. Мужская линия: шестьдесят три целых пять десятых года в 1991 году, провал до пятидесяти семи целых шести десятых в 1994 году и возвращение к шестидесяти восьми целым трём десятым только к 2024 году. То есть мужчинам понадобилось тридцать лет, чтобы отыграть падение первой половины девяностых. Женская линия падала гораздо мягче: семьдесят три целых восемь десятых в 1991 году, минимум семьдесят одна целая две десятых в 1993-м, семьдесят восемь целых девять десятых в 2024-м. Красная пунктирная вертикаль в 1994 году отмечает максимальное расстояние между линиями — четырнадцать целых две десятых года. Разрыв мы считаем сами как женская продолжительность минус мужская, и формула вынесена под график. Оба показателя падали в 2020 и 2021 годах. Источники — индикаторы SP.DYN.LE00.MA.IN и SP.DYN.LE00.FE.IN.</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ru-RU" dirty="0"/>
              <a:t>Остановимся на этом разрыве отдельно, потому что он и есть главная особенность российской смертности. Максимум — четырнадцать целых две десятых года в 1994 году. Четыре опорных значения показывают всю его историю: десять целых три десятых года в 1991-м, максимум в 1994-м, тринадцать целых пять десятых в 2005-м и десять целых шесть десятых в 2024-м. Закономерность простая: разрыв расширялся в те годы, когда падала мужская продолжительность жизни, и сужался, когда она росла — с 2006 по 2019 год. Формально минимум периода приходится на 2021 год и составляет девять целых ноль десятых, но это не улучшение: в том году женская продолжительность жизни упала сильнее мужской. Все четыре значения — расчёт по тем же двум индикаторам.</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ru-RU" dirty="0"/>
              <a:t>Следствие низкой рождаемости и растущей продолжительности жизни — старение. Доля населения шестидесяти пяти лет и старше выросла с десяти целых трёх десятых процента в 1991 году до семнадцати целых двух десятых процента в 2024 году, то есть на шесть целых девять десятых процентного пункта. Ряд по избранным годам показывает, что рост не был ровным: до 2005 года доля поднималась до тринадцати целых семи десятых, затем единственный раз за весь период снизилась — до двенадцати целых шести десятых процента в 2011 году, это выделенный синим столбец. Причина в составе возрастных групп, входивших в этот интервал. С 2012 по 2024 год доля выросла ещё на четыре целых шесть десятых процентного пункта, и последний столбец — рекорд всего ряда. Источник — индикатор SP.POP.65UP.TO.ZS, приросты в процентных пунктах — расчёт.</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ru-RU" dirty="0"/>
              <a:t>А вот показатель, который почти не двигался, и это тоже результат. Доля городского населения в 2024 году — семьдесят пять целых одна десятая процента. В 1991 году она составляла семьдесят три целых семь десятых, а в 1995 году даже опускалась до минимума в семьдесят две целых девять десятых. Итоговое изменение за тридцать три года — плюс одна целая четыре десятых процентного пункта, из них плюс две целых две десятых после 1995 года. Структура расселения, в отличие от численности и возрастного состава, за период практически не изменилась. Но есть важный вывод, который следует из сочетания двух индикаторов: доля города росла на фоне сокращения общей численности, а значит абсолютное число и городских, и сельских жителей снижалось. Это наш расчёт по индикаторам SP.URB.TOTL.IN.ZS и SP.POP.TOTL.</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ru-RU" dirty="0"/>
              <a:t>Теперь последнее слагаемое — миграция, и именно она объясняет, почему население вообще росло с 2009 по 2019 год. Сальдо международной миграции было положительным в тридцати двух годах из тридцати четырёх. Отрицательных всего два: 1992 год с минус одним миллионом ста тридцатью тысячами человек и 2024 год с минус ста семьюдесятью восемью тысячами. Максимумы — плюс один миллион триста пятьдесят девять тысяч в 2002 году и плюс один миллион двести семьдесят одна тысяча в 1994-м. В спокойные годы с 2003 по 2014 уровень держался в узком коридоре от двухсот пятидесяти семи до трёхсот шестидесяти шести тысяч. Последние три года показывают быстрое сжатие: плюс семьсот шестьдесят шесть тысяч в 2022 году, плюс двадцать восемь тысяч в 2023-м и минус сто семьдесят восемь тысяч в 2024-м. Это значит, что в 2024 году естественная убыль минус четыре на тысячу человек больше не компенсировалась миграцией. Источник — индикатор SM.POP.NETM.</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ru-RU" dirty="0"/>
              <a:t>Чтобы понять, насколько российские значения необычны, поставим их в один ряд с четырьмя крупными экономиками за 2024 год. По суммарному коэффициенту рождаемости Россия с одной целой сорока двумя сотыми оказывается выше Германии с одной целой тридцатью шестью сотыми, Японии с одной целой пятнадцатью сотыми и Китая с одной целой одной сотой, и уступает только США с одной целой шестьюдесятью тремя сотыми. Но по ожидаемой продолжительности жизни картина обратная: семьдесят три целых четыре десятых года в России против восьмидесяти целых восьми десятых в Германии, восьмидесяти четырёх в Японии, семидесяти восьми в Китае и семидесяти восьми целых девяти десятых в США — то есть ниже всех четырёх. По доле старших возрастов Россия с семнадцатью целыми двумя десятыми процента близка к США и заметно моложе Германии и Японии. По городскому населению — семьдесят пять целых одна десятая процента, ниже Германии, Японии и США и выше Китая. Все значения за 2024 год из тех же четырёх индикаторов, страны выбраны как крупные экономики с длинными непрерывными рядами.</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ru-RU" dirty="0"/>
              <a:t>Один показатель заслуживает отдельного сравнения — именно по нему разрыв с другими странами не сокращается. За период с 1991 по 2024 год Россия прибавила четыре целых девять десятых года ожидаемой продолжительности жизни. Германия прибавила пять целых пять десятых, Япония — пять ровно, США — три целых пять десятых, а Китай — девять целых четыре десятых года. Самое показательное здесь не прирост, а стартовая точка: Россия и Китай начинали период практически с одного уровня — шестьдесят восемь целых пять десятых и шестьдесят восемь целых шесть десятых года. К 2024 году Китай ушёл вперёд на четыре целых шесть десятых года. Российское значение 2024 года остаётся самым низким из пяти. Все приросты — расчёт по двум значениям индикатора SP.DYN.LE00.IN за 1991 и 2024 годы.</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ru-RU" dirty="0"/>
              <a:t>Соберём четыре вывода, каждый со своим индикатором. Первый: итог тридцати трёх лет — минус четыре целых семьдесят две сотых миллиона человек по индикатору SP.POP.TOTL. Второй: тридцать лет из тридцати четырёх прошли с естественной убылью, худший год — 2021-й с минус семью целыми одной десятой на тысячу человек. Третий: одна целая сорок две сотых рождения на женщину в 2024 году против одной целой семидесяти трёх сотых в 1991-м, и ни в одном году периода показатель не достигал уровня простого воспроизводства. Четвёртый: миграционное сальдо 2024 года минус сто семьдесят восемь тысяч человек — впервые отрицательное с 1992 года. И вывод, который связывает все четыре: численность населения удерживалась миграцией, а не естественным воспроизводством, и в 2024 году оба слагаемых изменения численности отрицательны. Это всё, что можно утверждать по этому набору данных, и ровно столько мы и утверждаем.</a:t>
            </a:r>
          </a:p>
        </p:txBody>
      </p:sp>
    </p:spTree>
  </p:cSld>
  <p:clrMapOvr>
    <a:masterClrMapping/>
  </p:clrMapOvr>
</p:note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7.xml><?xml version="1.0" encoding="utf-8"?>
<p:sldLayout xmlns:a="http://schemas.openxmlformats.org/drawingml/2006/main" xmlns:p="http://schemas.openxmlformats.org/presentationml/2006/main" type="blank" preserve="1">
  <p:cSld name="ppt169_russia_demography_ru — 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ru-RU" smtClean="0"/>
              <a:t>1/27/13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C1FF6DA9-008F-8B48-92A6-B652298478BF}"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slideLayout" Target="../slideLayouts/slideLayout7.xml"/><Relationship Id="rId12" Type="http://schemas.openxmlformats.org/officeDocument/2006/relationships/theme" Target="../theme/theme1.xml"/></Relationships>
</file>

<file path=ppt/slideMasters/slideMaster1.xml><?xml version="1.0" encoding="utf-8"?>
<p:sldMaster xmlns:a="http://schemas.openxmlformats.org/drawingml/2006/main" xmlns:p="http://schemas.openxmlformats.org/presentationml/2006/main" xmlns:r="http://schemas.openxmlformats.org/officeDocument/2006/relationships">
  <p:cSld name="ppt169_russia_demography_ru — Master">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ru-RU" smtClean="0"/>
              <a:t>1/27/13</a:t>
            </a:fld>
            <a:endParaRPr lang="ru-R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55" r:id="rId7"/>
  </p:sldLayoutIdLst>
  <p:txStyles>
    <p:titleStyle>
      <a:lvl1pPr algn="ctr" defTabSz="457200" rtl="0" eaLnBrk="1" latinLnBrk="0" hangingPunct="1">
        <a:spcBef>
          <a:spcPct val="0"/>
        </a:spcBef>
        <a:buNone/>
        <a:defRPr sz="30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1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7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5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35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25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1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900" kern="1200">
          <a:solidFill>
            <a:schemeClr val="tx1"/>
          </a:solidFill>
          <a:latin typeface="+mn-lt"/>
          <a:ea typeface="+mn-ea"/>
          <a:cs typeface="+mn-cs"/>
        </a:defRPr>
      </a:lvl9pPr>
    </p:bodyStyle>
    <p:otherStyle>
      <a:defPPr>
        <a:defRPr lang="ru-RU"/>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700" kern="1200">
          <a:solidFill>
            <a:schemeClr val="tx1"/>
          </a:solidFill>
          <a:latin typeface="+mn-lt"/>
          <a:ea typeface="+mn-ea"/>
          <a:cs typeface="+mn-cs"/>
        </a:defRPr>
      </a:lvl2pPr>
      <a:lvl3pPr marL="914400" algn="l" defTabSz="457200" rtl="0" eaLnBrk="1" latinLnBrk="0" hangingPunct="1">
        <a:defRPr sz="1600" kern="1200">
          <a:solidFill>
            <a:schemeClr val="tx1"/>
          </a:solidFill>
          <a:latin typeface="+mn-lt"/>
          <a:ea typeface="+mn-ea"/>
          <a:cs typeface="+mn-cs"/>
        </a:defRPr>
      </a:lvl3pPr>
      <a:lvl4pPr marL="1371600" algn="l" defTabSz="457200" rtl="0" eaLnBrk="1" latinLnBrk="0" hangingPunct="1">
        <a:defRPr sz="1450" kern="1200">
          <a:solidFill>
            <a:schemeClr val="tx1"/>
          </a:solidFill>
          <a:latin typeface="+mn-lt"/>
          <a:ea typeface="+mn-ea"/>
          <a:cs typeface="+mn-cs"/>
        </a:defRPr>
      </a:lvl4pPr>
      <a:lvl5pPr marL="1828800" algn="l" defTabSz="457200" rtl="0" eaLnBrk="1" latinLnBrk="0" hangingPunct="1">
        <a:defRPr sz="1350" kern="1200">
          <a:solidFill>
            <a:schemeClr val="tx1"/>
          </a:solidFill>
          <a:latin typeface="+mn-lt"/>
          <a:ea typeface="+mn-ea"/>
          <a:cs typeface="+mn-cs"/>
        </a:defRPr>
      </a:lvl5pPr>
      <a:lvl6pPr marL="2286000" algn="l" defTabSz="457200" rtl="0" eaLnBrk="1" latinLnBrk="0" hangingPunct="1">
        <a:defRPr sz="1250" kern="1200">
          <a:solidFill>
            <a:schemeClr val="tx1"/>
          </a:solidFill>
          <a:latin typeface="+mn-lt"/>
          <a:ea typeface="+mn-ea"/>
          <a:cs typeface="+mn-cs"/>
        </a:defRPr>
      </a:lvl6pPr>
      <a:lvl7pPr marL="2743200" algn="l" defTabSz="457200" rtl="0" eaLnBrk="1" latinLnBrk="0" hangingPunct="1">
        <a:defRPr sz="1100" kern="1200">
          <a:solidFill>
            <a:schemeClr val="tx1"/>
          </a:solidFill>
          <a:latin typeface="+mn-lt"/>
          <a:ea typeface="+mn-ea"/>
          <a:cs typeface="+mn-cs"/>
        </a:defRPr>
      </a:lvl7pPr>
      <a:lvl8pPr marL="3200400" algn="l" defTabSz="457200" rtl="0" eaLnBrk="1" latinLnBrk="0" hangingPunct="1">
        <a:defRPr sz="1000" kern="1200">
          <a:solidFill>
            <a:schemeClr val="tx1"/>
          </a:solidFill>
          <a:latin typeface="+mn-lt"/>
          <a:ea typeface="+mn-ea"/>
          <a:cs typeface="+mn-cs"/>
        </a:defRPr>
      </a:lvl8pPr>
      <a:lvl9pPr marL="36576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6b972c577ac2f17b.jpg"/>
  <Relationship Id="rId3"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5c810bce0b78aa2d.jpg"/>
  <Relationship Id="rId3" Type="http://schemas.openxmlformats.org/officeDocument/2006/relationships/notesSlide" Target="../notesSlides/notesSlide15.xml"/>
</Relationships>
</file>

<file path=ppt/slides/slide1.xml><?xml version="1.0" encoding="utf-8"?>
<p:sld xmlns:a="http://schemas.openxmlformats.org/drawingml/2006/main" xmlns:p="http://schemas.openxmlformats.org/presentationml/2006/main" xmlns:p14="http://schemas.microsoft.com/office/powerpoint/2010/main" xmlns:r="http://schemas.openxmlformats.org/officeDocument/2006/relationships">
  <p:cSld>
    <p:spTree>
      <p:nvGrpSpPr>
        <p:cNvPr id="1" name=""/>
        <p:cNvGrpSpPr/>
        <p:nvPr/>
      </p:nvGrpSpPr>
      <p:grpSpPr>
        <a:xfrm>
          <a:off x="0" y="0"/>
          <a:ext cx="0" cy="0"/>
          <a:chOff x="0" y="0"/>
          <a:chExt cx="0" cy="0"/>
        </a:xfrm>
      </p:grpSpPr>
      <p:pic>
        <p:nvPicPr>
          <p:cNvPr id="2" name="cover-field"/>
          <p:cNvPicPr>
            <a:picLocks noChangeAspect="1"/>
          </p:cNvPicPr>
          <p:nvPr/>
        </p:nvPicPr>
        <p:blipFill>
          <a:blip r:embed="rId2"/>
          <a:srcRect l="370" t="0" r="371" b="0"/>
          <a:stretch>
            <a:fillRect/>
          </a:stretch>
        </p:blipFill>
        <p:spPr>
          <a:xfrm>
            <a:off x="0" y="0"/>
            <a:ext cx="12192000" cy="6858000"/>
          </a:xfrm>
          <a:prstGeom prst="rect">
            <a:avLst/>
          </a:prstGeom>
        </p:spPr>
      </p:pic>
      <p:sp>
        <p:nvSpPr>
          <p:cNvPr id="3" name="cover-scrim"/>
          <p:cNvSpPr/>
          <p:nvPr/>
        </p:nvSpPr>
        <p:spPr>
          <a:xfrm>
            <a:off x="0" y="0"/>
            <a:ext cx="12192000" cy="6858000"/>
          </a:xfrm>
          <a:prstGeom prst="rect">
            <a:avLst/>
          </a:prstGeom>
          <a:gradFill>
            <a:gsLst>
              <a:gs pos="0">
                <a:schemeClr val="lt1">
                  <a:alpha val="96000"/>
                </a:schemeClr>
              </a:gs>
              <a:gs pos="46000">
                <a:schemeClr val="lt1">
                  <a:alpha val="88000"/>
                </a:schemeClr>
              </a:gs>
              <a:gs pos="72000">
                <a:schemeClr val="lt1">
                  <a:alpha val="32000"/>
                </a:schemeClr>
              </a:gs>
              <a:gs pos="100000">
                <a:schemeClr val="lt1">
                  <a:alpha val="0"/>
                </a:schemeClr>
              </a:gs>
            </a:gsLst>
            <a:lin ang="0" scaled="1"/>
          </a:gradFill>
          <a:ln>
            <a:noFill/>
          </a:ln>
        </p:spPr>
      </p:sp>
      <p:grpSp>
        <p:nvGrpSpPr>
          <p:cNvPr id="8" name="cover-title"/>
          <p:cNvGrpSpPr/>
          <p:nvPr/>
        </p:nvGrpSpPr>
        <p:grpSpPr>
          <a:xfrm>
            <a:off x="819150" y="1664018"/>
            <a:ext cx="6290011" cy="2184844"/>
            <a:chOff x="819150" y="1664018"/>
            <a:chExt cx="6290011" cy="2184844"/>
          </a:xfrm>
        </p:grpSpPr>
        <p:sp>
          <p:nvSpPr>
            <p:cNvPr id="4" name="TextBox 4"/>
            <p:cNvSpPr txBox="1"/>
            <p:nvPr/>
          </p:nvSpPr>
          <p:spPr>
            <a:xfrm>
              <a:off x="831342" y="1664018"/>
              <a:ext cx="5824597" cy="264033"/>
            </a:xfrm>
            <a:prstGeom prst="rect">
              <a:avLst/>
            </a:prstGeom>
            <a:noFill/>
            <a:ln>
              <a:noFill/>
            </a:ln>
          </p:spPr>
          <p:txBody>
            <a:bodyPr wrap="none" lIns="0" tIns="0" rIns="0" bIns="0" anchor="t" anchorCtr="0">
              <a:spAutoFit/>
            </a:bodyPr>
            <a:lstStyle/>
            <a:p>
              <a:pPr algn="l"/>
              <a:r>
                <a:rPr lang="ru-RU" sz="1350" spc="150" dirty="0">
                  <a:solidFill>
                    <a:schemeClr val="accent5"/>
                  </a:solidFill>
                  <a:latin typeface="+mn-lt"/>
                  <a:ea typeface="+mn-ea"/>
                  <a:cs typeface="+mn-cs"/>
                </a:rPr>
                <a:t>ДЕМОГРАФИЧЕСКИЙ ОБЗОР ПО ДАННЫМ ВСЕМИРНОГО БАНКА</a:t>
              </a:r>
            </a:p>
          </p:txBody>
        </p:sp>
        <p:sp>
          <p:nvSpPr>
            <p:cNvPr id="5" name="TextBox 5"/>
            <p:cNvSpPr txBox="1"/>
            <p:nvPr/>
          </p:nvSpPr>
          <p:spPr>
            <a:xfrm>
              <a:off x="819150" y="2141220"/>
              <a:ext cx="6290011" cy="1047750"/>
            </a:xfrm>
            <a:prstGeom prst="rect">
              <a:avLst/>
            </a:prstGeom>
            <a:noFill/>
            <a:ln>
              <a:noFill/>
            </a:ln>
          </p:spPr>
          <p:txBody>
            <a:bodyPr wrap="none" lIns="0" tIns="0" rIns="0" bIns="0" anchor="t" anchorCtr="0">
              <a:spAutoFit/>
            </a:bodyPr>
            <a:lstStyle/>
            <a:p>
              <a:pPr algn="l"/>
              <a:r>
                <a:rPr lang="ru-RU" sz="5400" b="1" dirty="0">
                  <a:solidFill>
                    <a:schemeClr val="accent1"/>
                  </a:solidFill>
                  <a:latin typeface="+mj-lt"/>
                  <a:ea typeface="+mj-ea"/>
                  <a:cs typeface="+mj-cs"/>
                </a:rPr>
                <a:t>Россия в цифрах</a:t>
              </a:r>
            </a:p>
          </p:txBody>
        </p:sp>
        <p:sp>
          <p:nvSpPr>
            <p:cNvPr id="6" name="Rectangle 6"/>
            <p:cNvSpPr/>
            <p:nvPr/>
          </p:nvSpPr>
          <p:spPr>
            <a:xfrm>
              <a:off x="838200" y="3105150"/>
              <a:ext cx="1866900" cy="38100"/>
            </a:xfrm>
            <a:prstGeom prst="rect">
              <a:avLst/>
            </a:prstGeom>
            <a:gradFill>
              <a:gsLst>
                <a:gs pos="0">
                  <a:schemeClr val="accent1"/>
                </a:gs>
                <a:gs pos="100000">
                  <a:schemeClr val="accent2"/>
                </a:gs>
              </a:gsLst>
              <a:lin ang="0" scaled="1"/>
            </a:gradFill>
            <a:ln>
              <a:noFill/>
            </a:ln>
          </p:spPr>
        </p:sp>
        <p:sp>
          <p:nvSpPr>
            <p:cNvPr id="7" name="TextBox 7"/>
            <p:cNvSpPr txBox="1"/>
            <p:nvPr/>
          </p:nvSpPr>
          <p:spPr>
            <a:xfrm>
              <a:off x="826008" y="3379470"/>
              <a:ext cx="4684166" cy="469392"/>
            </a:xfrm>
            <a:prstGeom prst="rect">
              <a:avLst/>
            </a:prstGeom>
            <a:noFill/>
            <a:ln>
              <a:noFill/>
            </a:ln>
          </p:spPr>
          <p:txBody>
            <a:bodyPr wrap="none" lIns="0" tIns="0" rIns="0" bIns="0" anchor="t" anchorCtr="0">
              <a:spAutoFit/>
            </a:bodyPr>
            <a:lstStyle/>
            <a:p>
              <a:pPr algn="l"/>
              <a:r>
                <a:rPr lang="ru-RU" sz="2400" dirty="0">
                  <a:solidFill>
                    <a:schemeClr val="dk1"/>
                  </a:solidFill>
                  <a:latin typeface="+mj-lt"/>
                  <a:ea typeface="+mj-ea"/>
                  <a:cs typeface="+mj-cs"/>
                </a:rPr>
                <a:t>30 лет демографии, 1991–2024</a:t>
              </a:r>
            </a:p>
          </p:txBody>
        </p:sp>
      </p:grpSp>
      <p:grpSp>
        <p:nvGrpSpPr>
          <p:cNvPr id="11" name="!!hero-figure"/>
          <p:cNvGrpSpPr/>
          <p:nvPr/>
        </p:nvGrpSpPr>
        <p:grpSpPr>
          <a:xfrm>
            <a:off x="819150" y="4244340"/>
            <a:ext cx="5668806" cy="960311"/>
            <a:chOff x="819150" y="4244340"/>
            <a:chExt cx="5668806" cy="960311"/>
          </a:xfrm>
        </p:grpSpPr>
        <p:sp>
          <p:nvSpPr>
            <p:cNvPr id="9" name="TextBox 9"/>
            <p:cNvSpPr txBox="1"/>
            <p:nvPr/>
          </p:nvSpPr>
          <p:spPr>
            <a:xfrm>
              <a:off x="819150" y="4244340"/>
              <a:ext cx="2975504" cy="933450"/>
            </a:xfrm>
            <a:prstGeom prst="rect">
              <a:avLst/>
            </a:prstGeom>
            <a:noFill/>
            <a:ln>
              <a:noFill/>
            </a:ln>
          </p:spPr>
          <p:txBody>
            <a:bodyPr wrap="none" lIns="0" tIns="0" rIns="0" bIns="0" anchor="t" anchorCtr="0">
              <a:spAutoFit/>
            </a:bodyPr>
            <a:lstStyle/>
            <a:p>
              <a:pPr algn="l"/>
              <a:r>
                <a:rPr lang="ru-RU" sz="4800" b="1" dirty="0">
                  <a:solidFill>
                    <a:schemeClr val="accent2"/>
                  </a:solidFill>
                  <a:latin typeface="+mj-lt"/>
                  <a:ea typeface="+mj-ea"/>
                  <a:cs typeface="+mj-cs"/>
                </a:rPr>
                <a:t>−4,72 млн</a:t>
              </a:r>
            </a:p>
          </p:txBody>
        </p:sp>
        <p:sp>
          <p:nvSpPr>
            <p:cNvPr id="10" name="TextBox 10"/>
            <p:cNvSpPr txBox="1"/>
            <p:nvPr/>
          </p:nvSpPr>
          <p:spPr>
            <a:xfrm>
              <a:off x="831342" y="4940618"/>
              <a:ext cx="5656614" cy="264033"/>
            </a:xfrm>
            <a:prstGeom prst="rect">
              <a:avLst/>
            </a:prstGeom>
            <a:noFill/>
            <a:ln>
              <a:noFill/>
            </a:ln>
          </p:spPr>
          <p:txBody>
            <a:bodyPr wrap="none" lIns="0" tIns="0" rIns="0" bIns="0" anchor="t" anchorCtr="0">
              <a:spAutoFit/>
            </a:bodyPr>
            <a:lstStyle/>
            <a:p>
              <a:pPr algn="l"/>
              <a:r>
                <a:rPr lang="ru-RU" sz="1350" dirty="0">
                  <a:solidFill>
                    <a:schemeClr val="accent5"/>
                  </a:solidFill>
                  <a:latin typeface="+mn-lt"/>
                  <a:ea typeface="+mn-ea"/>
                  <a:cs typeface="+mn-cs"/>
                </a:rPr>
                <a:t>человек — изменение численности населения с 1991 по 2024 год</a:t>
              </a:r>
            </a:p>
          </p:txBody>
        </p:sp>
      </p:grpSp>
      <p:grpSp>
        <p:nvGrpSpPr>
          <p:cNvPr id="14" name="cover-anchors"/>
          <p:cNvGrpSpPr/>
          <p:nvPr/>
        </p:nvGrpSpPr>
        <p:grpSpPr>
          <a:xfrm>
            <a:off x="829818" y="5498782"/>
            <a:ext cx="3238028" cy="627507"/>
            <a:chOff x="829818" y="5498782"/>
            <a:chExt cx="3238028" cy="627507"/>
          </a:xfrm>
        </p:grpSpPr>
        <p:sp>
          <p:nvSpPr>
            <p:cNvPr id="12" name="TextBox 12"/>
            <p:cNvSpPr txBox="1"/>
            <p:nvPr/>
          </p:nvSpPr>
          <p:spPr>
            <a:xfrm>
              <a:off x="829818" y="5498782"/>
              <a:ext cx="3238028" cy="322707"/>
            </a:xfrm>
            <a:prstGeom prst="rect">
              <a:avLst/>
            </a:prstGeom>
            <a:noFill/>
            <a:ln>
              <a:noFill/>
            </a:ln>
          </p:spPr>
          <p:txBody>
            <a:bodyPr wrap="none" lIns="0" tIns="0" rIns="0" bIns="0" anchor="t" anchorCtr="0">
              <a:spAutoFit/>
            </a:bodyPr>
            <a:lstStyle/>
            <a:p>
              <a:pPr algn="l"/>
              <a:r>
                <a:rPr lang="ru-RU" sz="1650" dirty="0">
                  <a:solidFill>
                    <a:schemeClr val="accent1"/>
                  </a:solidFill>
                  <a:latin typeface="Consolas"/>
                  <a:ea typeface="Consolas"/>
                  <a:cs typeface="Consolas"/>
                </a:rPr>
                <a:t xml:space="preserve">148 394 216 </a:t>
              </a:r>
              <a:r>
                <a:rPr lang="ru-RU" sz="1350" dirty="0">
                  <a:solidFill>
                    <a:schemeClr val="accent5"/>
                  </a:solidFill>
                  <a:latin typeface="+mn-lt"/>
                  <a:ea typeface="+mn-ea"/>
                  <a:cs typeface="+mn-cs"/>
                </a:rPr>
                <a:t>человек в 1991 году</a:t>
              </a:r>
            </a:p>
          </p:txBody>
        </p:sp>
        <p:sp>
          <p:nvSpPr>
            <p:cNvPr id="13" name="TextBox 13"/>
            <p:cNvSpPr txBox="1"/>
            <p:nvPr/>
          </p:nvSpPr>
          <p:spPr>
            <a:xfrm>
              <a:off x="829818" y="5803582"/>
              <a:ext cx="3238028" cy="322707"/>
            </a:xfrm>
            <a:prstGeom prst="rect">
              <a:avLst/>
            </a:prstGeom>
            <a:noFill/>
            <a:ln>
              <a:noFill/>
            </a:ln>
          </p:spPr>
          <p:txBody>
            <a:bodyPr wrap="none" lIns="0" tIns="0" rIns="0" bIns="0" anchor="t" anchorCtr="0">
              <a:spAutoFit/>
            </a:bodyPr>
            <a:lstStyle/>
            <a:p>
              <a:pPr algn="l"/>
              <a:r>
                <a:rPr lang="ru-RU" sz="1650" dirty="0">
                  <a:solidFill>
                    <a:schemeClr val="accent1"/>
                  </a:solidFill>
                  <a:latin typeface="Consolas"/>
                  <a:ea typeface="Consolas"/>
                  <a:cs typeface="Consolas"/>
                </a:rPr>
                <a:t xml:space="preserve">143 669 648 </a:t>
              </a:r>
              <a:r>
                <a:rPr lang="ru-RU" sz="1350" dirty="0">
                  <a:solidFill>
                    <a:schemeClr val="accent5"/>
                  </a:solidFill>
                  <a:latin typeface="+mn-lt"/>
                  <a:ea typeface="+mn-ea"/>
                  <a:cs typeface="+mn-cs"/>
                </a:rPr>
                <a:t>человек в 2024 году</a:t>
              </a:r>
            </a:p>
          </p:txBody>
        </p:sp>
      </p:grpSp>
      <p:sp>
        <p:nvSpPr>
          <p:cNvPr id="15" name="TextBox 15"/>
          <p:cNvSpPr txBox="1"/>
          <p:nvPr/>
        </p:nvSpPr>
        <p:spPr>
          <a:xfrm>
            <a:off x="679704" y="6442710"/>
            <a:ext cx="5632167" cy="234696"/>
          </a:xfrm>
          <a:prstGeom prst="rect">
            <a:avLst/>
          </a:prstGeom>
          <a:noFill/>
          <a:ln>
            <a:noFill/>
          </a:ln>
        </p:spPr>
        <p:txBody>
          <a:bodyPr wrap="none" lIns="0" tIns="0" rIns="0" bIns="0" anchor="t" anchorCtr="0">
            <a:spAutoFit/>
          </a:bodyPr>
          <a:lstStyle/>
          <a:p>
            <a:pPr algn="l"/>
            <a:r>
              <a:rPr lang="ru-RU" sz="1200" dirty="0">
                <a:solidFill>
                  <a:schemeClr val="accent5"/>
                </a:solidFill>
                <a:latin typeface="+mn-lt"/>
                <a:ea typeface="+mn-ea"/>
                <a:cs typeface="+mn-cs"/>
              </a:rPr>
              <a:t>Всемирный банк, SP.POP.TOTL, 1991 и 2024 · набор обновлён 13.07.2026</a:t>
            </a:r>
          </a:p>
        </p:txBody>
      </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600"/>
                                        <p:tgtEl>
                                          <p:spTgt spid="8"/>
                                        </p:tgtEl>
                                      </p:cBhvr>
                                    </p:animEffect>
                                  </p:childTnLst>
                                </p:cTn>
                              </p:par>
                            </p:childTnLst>
                          </p:cTn>
                        </p:par>
                        <p:par>
                          <p:cTn id="8" fill="hold">
                            <p:stCondLst>
                              <p:cond delay="600"/>
                            </p:stCondLst>
                            <p:childTnLst>
                              <p:par>
                                <p:cTn id="9" presetID="10" presetClass="entr" presetSubtype="0" fill="hold" grpId="0" nodeType="afterEffect">
                                  <p:stCondLst>
                                    <p:cond delay="20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300"/>
                            </p:stCondLst>
                            <p:childTnLst>
                              <p:par>
                                <p:cTn id="13" presetID="10" presetClass="entr" presetSubtype="0" fill="hold" grpId="0" nodeType="afterEffect">
                                  <p:stCondLst>
                                    <p:cond delay="50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4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mc="http://schemas.openxmlformats.org/markup-compatibility/2006" xmlns:p="http://schemas.openxmlformats.org/presentationml/2006/main" xmlns:p14="http://schemas.microsoft.com/office/powerpoint/2010/main" xmlns:p159="http://schemas.microsoft.com/office/powerpoint/2015/09/main">
  <p:cSld>
    <p:bg>
      <p:bgPr>
        <a:solidFill>
          <a:schemeClr val="lt1"/>
        </a:solidFill>
        <a:effectLst/>
      </p:bgPr>
    </p:bg>
    <p:spTree>
      <p:nvGrpSpPr>
        <p:cNvPr id="1" name=""/>
        <p:cNvGrpSpPr/>
        <p:nvPr/>
      </p:nvGrpSpPr>
      <p:grpSpPr>
        <a:xfrm>
          <a:off x="0" y="0"/>
          <a:ext cx="0" cy="0"/>
          <a:chOff x="0" y="0"/>
          <a:chExt cx="0" cy="0"/>
        </a:xfrm>
      </p:grpSpPr>
      <p:grpSp>
        <p:nvGrpSpPr>
          <p:cNvPr id="4" name="page-header"/>
          <p:cNvGrpSpPr/>
          <p:nvPr/>
        </p:nvGrpSpPr>
        <p:grpSpPr>
          <a:xfrm>
            <a:off x="670560" y="590550"/>
            <a:ext cx="4930414" cy="1250823"/>
            <a:chOff x="670560" y="590550"/>
            <a:chExt cx="4930414" cy="1250823"/>
          </a:xfrm>
        </p:grpSpPr>
        <p:sp>
          <p:nvSpPr>
            <p:cNvPr id="2" name="TextBox 2"/>
            <p:cNvSpPr txBox="1"/>
            <p:nvPr/>
          </p:nvSpPr>
          <p:spPr>
            <a:xfrm>
              <a:off x="670560" y="590550"/>
              <a:ext cx="3749944" cy="586740"/>
            </a:xfrm>
            <a:prstGeom prst="rect">
              <a:avLst/>
            </a:prstGeom>
            <a:noFill/>
            <a:ln>
              <a:noFill/>
            </a:ln>
          </p:spPr>
          <p:txBody>
            <a:bodyPr wrap="none" lIns="0" tIns="0" rIns="0" bIns="0" anchor="t" anchorCtr="0">
              <a:spAutoFit/>
            </a:bodyPr>
            <a:lstStyle/>
            <a:p>
              <a:pPr algn="l"/>
              <a:r>
                <a:rPr lang="ru-RU" sz="3000" b="1" dirty="0">
                  <a:solidFill>
                    <a:schemeClr val="accent1"/>
                  </a:solidFill>
                  <a:latin typeface="+mj-lt"/>
                  <a:ea typeface="+mj-ea"/>
                  <a:cs typeface="+mj-cs"/>
                </a:rPr>
                <a:t>Источник и метод</a:t>
              </a:r>
            </a:p>
          </p:txBody>
        </p:sp>
        <p:sp>
          <p:nvSpPr>
            <p:cNvPr id="3" name="TextBox 3"/>
            <p:cNvSpPr txBox="1"/>
            <p:nvPr/>
          </p:nvSpPr>
          <p:spPr>
            <a:xfrm>
              <a:off x="675132" y="1106805"/>
              <a:ext cx="4925842" cy="734568"/>
            </a:xfrm>
            <a:prstGeom prst="rect">
              <a:avLst/>
            </a:prstGeom>
            <a:noFill/>
            <a:ln>
              <a:noFill/>
            </a:ln>
          </p:spPr>
          <p:txBody>
            <a:bodyPr wrap="none" lIns="0" tIns="0" rIns="0" bIns="0" anchor="t" anchorCtr="0">
              <a:spAutoFit/>
            </a:bodyPr>
            <a:lstStyle/>
            <a:p>
              <a:pPr algn="l">
                <a:lnSpc>
                  <a:spcPts val="2550"/>
                </a:lnSpc>
              </a:pPr>
              <a:r>
                <a:rPr lang="ru-RU" sz="2100" dirty="0">
                  <a:solidFill>
                    <a:schemeClr val="dk1"/>
                  </a:solidFill>
                  <a:latin typeface="+mn-lt"/>
                  <a:ea typeface="+mn-ea"/>
                  <a:cs typeface="+mn-cs"/>
                </a:rPr>
                <a:t>Все значения — из CSV-пакетов World</a:t>
              </a:r>
              <a:br/>
              <a:r>
                <a:rPr lang="ru-RU" sz="2100" dirty="0">
                  <a:solidFill>
                    <a:schemeClr val="dk1"/>
                  </a:solidFill>
                  <a:latin typeface="+mn-lt"/>
                  <a:ea typeface="+mn-ea"/>
                  <a:cs typeface="+mn-cs"/>
                </a:rPr>
                <a:t>Development Indicators; страна — RUS</a:t>
              </a:r>
            </a:p>
          </p:txBody>
        </p:sp>
      </p:grpSp>
      <p:grpSp>
        <p:nvGrpSpPr>
          <p:cNvPr id="12" name="!!hero-figure"/>
          <p:cNvGrpSpPr/>
          <p:nvPr/>
        </p:nvGrpSpPr>
        <p:grpSpPr>
          <a:xfrm>
            <a:off x="8980410" y="655320"/>
            <a:ext cx="2537982" cy="1240155"/>
            <a:chOff x="8980410" y="655320"/>
            <a:chExt cx="2537982" cy="1240155"/>
          </a:xfrm>
        </p:grpSpPr>
        <p:sp>
          <p:nvSpPr>
            <p:cNvPr id="5" name="TextBox 5"/>
            <p:cNvSpPr txBox="1"/>
            <p:nvPr/>
          </p:nvSpPr>
          <p:spPr>
            <a:xfrm>
              <a:off x="10025306" y="655320"/>
              <a:ext cx="1493086" cy="469392"/>
            </a:xfrm>
            <a:prstGeom prst="rect">
              <a:avLst/>
            </a:prstGeom>
            <a:noFill/>
            <a:ln>
              <a:noFill/>
            </a:ln>
          </p:spPr>
          <p:txBody>
            <a:bodyPr wrap="none" lIns="0" tIns="0" rIns="0" bIns="0" anchor="t" anchorCtr="0">
              <a:spAutoFit/>
            </a:bodyPr>
            <a:lstStyle/>
            <a:p>
              <a:pPr algn="r"/>
              <a:r>
                <a:rPr lang="ru-RU" sz="2400" b="1" dirty="0">
                  <a:solidFill>
                    <a:schemeClr val="accent2"/>
                  </a:solidFill>
                  <a:latin typeface="+mj-lt"/>
                  <a:ea typeface="+mj-ea"/>
                  <a:cs typeface="+mj-cs"/>
                </a:rPr>
                <a:t>−4,72 млн</a:t>
              </a:r>
            </a:p>
          </p:txBody>
        </p:sp>
        <p:sp>
          <p:nvSpPr>
            <p:cNvPr id="6" name="TextBox 6"/>
            <p:cNvSpPr txBox="1"/>
            <p:nvPr/>
          </p:nvSpPr>
          <p:spPr>
            <a:xfrm>
              <a:off x="8980410" y="1054418"/>
              <a:ext cx="2532648" cy="264033"/>
            </a:xfrm>
            <a:prstGeom prst="rect">
              <a:avLst/>
            </a:prstGeom>
            <a:noFill/>
            <a:ln>
              <a:noFill/>
            </a:ln>
          </p:spPr>
          <p:txBody>
            <a:bodyPr wrap="none" lIns="0" tIns="0" rIns="0" bIns="0" anchor="t" anchorCtr="0">
              <a:spAutoFit/>
            </a:bodyPr>
            <a:lstStyle/>
            <a:p>
              <a:pPr algn="r"/>
              <a:r>
                <a:rPr lang="en-US" sz="1350" dirty="0">
                  <a:solidFill>
                    <a:schemeClr val="accent5"/>
                  </a:solidFill>
                  <a:latin typeface="+mn-lt"/>
                  <a:ea typeface="+mn-ea"/>
                  <a:cs typeface="+mn-cs"/>
                </a:rPr>
                <a:t>SP.POP.TOTL, 1991 → 2024</a:t>
              </a:r>
            </a:p>
          </p:txBody>
        </p:sp>
        <p:sp>
          <p:nvSpPr>
            <p:cNvPr id="7" name="TextBox 7"/>
            <p:cNvSpPr txBox="1"/>
            <p:nvPr/>
          </p:nvSpPr>
          <p:spPr>
            <a:xfrm>
              <a:off x="9189319" y="1321118"/>
              <a:ext cx="2323739"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набор обновлён 13.07.2026</a:t>
              </a:r>
            </a:p>
          </p:txBody>
        </p:sp>
        <p:grpSp>
          <p:nvGrpSpPr>
            <p:cNvPr id="11" name="Group 11"/>
            <p:cNvGrpSpPr/>
            <p:nvPr/>
          </p:nvGrpSpPr>
          <p:grpSpPr>
            <a:xfrm>
              <a:off x="11188700" y="1609725"/>
              <a:ext cx="254001" cy="285750"/>
              <a:chOff x="11188700" y="1609725"/>
              <a:chExt cx="254001" cy="285750"/>
            </a:xfrm>
          </p:grpSpPr>
          <p:sp>
            <p:nvSpPr>
              <p:cNvPr id="8" name="Freeform 8"/>
              <p:cNvSpPr/>
              <p:nvPr/>
            </p:nvSpPr>
            <p:spPr>
              <a:xfrm>
                <a:off x="11188700" y="1609725"/>
                <a:ext cx="254001" cy="95250"/>
              </a:xfrm>
              <a:custGeom>
                <a:avLst/>
                <a:gdLst/>
                <a:ahLst/>
                <a:cxnLst/>
                <a:rect l="l" t="t" r="r" b="b"/>
                <a:pathLst>
                  <a:path w="254001" h="95250">
                    <a:moveTo>
                      <a:pt x="0" y="47625"/>
                    </a:moveTo>
                    <a:cubicBezTo>
                      <a:pt x="0" y="73928"/>
                      <a:pt x="56860" y="95250"/>
                      <a:pt x="127000" y="95250"/>
                    </a:cubicBezTo>
                    <a:cubicBezTo>
                      <a:pt x="197141" y="95250"/>
                      <a:pt x="254001" y="73928"/>
                      <a:pt x="254001" y="47625"/>
                    </a:cubicBezTo>
                    <a:cubicBezTo>
                      <a:pt x="254001" y="21322"/>
                      <a:pt x="197141" y="0"/>
                      <a:pt x="127000" y="0"/>
                    </a:cubicBezTo>
                    <a:cubicBezTo>
                      <a:pt x="56860" y="0"/>
                      <a:pt x="0" y="21322"/>
                      <a:pt x="0" y="47625"/>
                    </a:cubicBezTo>
                  </a:path>
                </a:pathLst>
              </a:custGeom>
              <a:noFill/>
              <a:ln w="31750">
                <a:solidFill>
                  <a:schemeClr val="accent3"/>
                </a:solidFill>
              </a:ln>
            </p:spPr>
          </p:sp>
          <p:sp>
            <p:nvSpPr>
              <p:cNvPr id="9" name="Freeform 9"/>
              <p:cNvSpPr/>
              <p:nvPr/>
            </p:nvSpPr>
            <p:spPr>
              <a:xfrm>
                <a:off x="11188700" y="1657350"/>
                <a:ext cx="254001" cy="142875"/>
              </a:xfrm>
              <a:custGeom>
                <a:avLst/>
                <a:gdLst/>
                <a:ahLst/>
                <a:cxnLst/>
                <a:rect l="l" t="t" r="r" b="b"/>
                <a:pathLst>
                  <a:path w="254001" h="142875">
                    <a:moveTo>
                      <a:pt x="0" y="0"/>
                    </a:moveTo>
                    <a:lnTo>
                      <a:pt x="0" y="95250"/>
                    </a:lnTo>
                    <a:cubicBezTo>
                      <a:pt x="0" y="121553"/>
                      <a:pt x="56860" y="142875"/>
                      <a:pt x="127000" y="142875"/>
                    </a:cubicBezTo>
                    <a:cubicBezTo>
                      <a:pt x="197141" y="142875"/>
                      <a:pt x="254001" y="121553"/>
                      <a:pt x="254001" y="95250"/>
                    </a:cubicBezTo>
                    <a:lnTo>
                      <a:pt x="254001" y="0"/>
                    </a:lnTo>
                  </a:path>
                </a:pathLst>
              </a:custGeom>
              <a:noFill/>
              <a:ln w="31750">
                <a:solidFill>
                  <a:schemeClr val="accent3"/>
                </a:solidFill>
              </a:ln>
            </p:spPr>
          </p:sp>
          <p:sp>
            <p:nvSpPr>
              <p:cNvPr id="10" name="Freeform 10"/>
              <p:cNvSpPr/>
              <p:nvPr/>
            </p:nvSpPr>
            <p:spPr>
              <a:xfrm>
                <a:off x="11188700" y="1752600"/>
                <a:ext cx="254001" cy="142875"/>
              </a:xfrm>
              <a:custGeom>
                <a:avLst/>
                <a:gdLst/>
                <a:ahLst/>
                <a:cxnLst/>
                <a:rect l="l" t="t" r="r" b="b"/>
                <a:pathLst>
                  <a:path w="254001" h="142875">
                    <a:moveTo>
                      <a:pt x="0" y="0"/>
                    </a:moveTo>
                    <a:lnTo>
                      <a:pt x="0" y="95250"/>
                    </a:lnTo>
                    <a:cubicBezTo>
                      <a:pt x="0" y="121553"/>
                      <a:pt x="56860" y="142875"/>
                      <a:pt x="127000" y="142875"/>
                    </a:cubicBezTo>
                    <a:cubicBezTo>
                      <a:pt x="197141" y="142875"/>
                      <a:pt x="254001" y="121553"/>
                      <a:pt x="254001" y="95250"/>
                    </a:cubicBezTo>
                    <a:lnTo>
                      <a:pt x="254001" y="0"/>
                    </a:lnTo>
                  </a:path>
                </a:pathLst>
              </a:custGeom>
              <a:noFill/>
              <a:ln w="31750">
                <a:solidFill>
                  <a:schemeClr val="accent3"/>
                </a:solidFill>
              </a:ln>
            </p:spPr>
          </p:sp>
        </p:grpSp>
      </p:grpSp>
      <p:grpSp>
        <p:nvGrpSpPr>
          <p:cNvPr id="75" name="source-indicators"/>
          <p:cNvGrpSpPr/>
          <p:nvPr/>
        </p:nvGrpSpPr>
        <p:grpSpPr>
          <a:xfrm>
            <a:off x="685800" y="2000250"/>
            <a:ext cx="10820400" cy="3789045"/>
            <a:chOff x="685800" y="2000250"/>
            <a:chExt cx="10820400" cy="3789045"/>
          </a:xfrm>
        </p:grpSpPr>
        <p:sp>
          <p:nvSpPr>
            <p:cNvPr id="13" name="Rectangle 13"/>
            <p:cNvSpPr/>
            <p:nvPr/>
          </p:nvSpPr>
          <p:spPr>
            <a:xfrm>
              <a:off x="685800" y="2000250"/>
              <a:ext cx="10820400" cy="342900"/>
            </a:xfrm>
            <a:prstGeom prst="rect">
              <a:avLst/>
            </a:prstGeom>
            <a:solidFill>
              <a:schemeClr val="lt2"/>
            </a:solidFill>
            <a:ln>
              <a:noFill/>
            </a:ln>
          </p:spPr>
        </p:sp>
        <p:grpSp>
          <p:nvGrpSpPr>
            <p:cNvPr id="25" name="Group 25"/>
            <p:cNvGrpSpPr/>
            <p:nvPr/>
          </p:nvGrpSpPr>
          <p:grpSpPr>
            <a:xfrm>
              <a:off x="685800" y="2343150"/>
              <a:ext cx="10820400" cy="3438525"/>
              <a:chOff x="685800" y="2343150"/>
              <a:chExt cx="10820400" cy="3438525"/>
            </a:xfrm>
          </p:grpSpPr>
          <p:sp>
            <p:nvSpPr>
              <p:cNvPr id="14" name="Line 14"/>
              <p:cNvSpPr/>
              <p:nvPr/>
            </p:nvSpPr>
            <p:spPr>
              <a:xfrm>
                <a:off x="685800" y="2343150"/>
                <a:ext cx="10820400" cy="9525"/>
              </a:xfrm>
              <a:custGeom>
                <a:avLst/>
                <a:gdLst/>
                <a:ahLst/>
                <a:cxnLst/>
                <a:rect l="l" t="t" r="r" b="b"/>
                <a:pathLst>
                  <a:path w="10820400" h="9525">
                    <a:moveTo>
                      <a:pt x="0" y="0"/>
                    </a:moveTo>
                    <a:lnTo>
                      <a:pt x="10820400" y="0"/>
                    </a:lnTo>
                  </a:path>
                </a:pathLst>
              </a:custGeom>
              <a:noFill/>
              <a:ln w="9525">
                <a:solidFill>
                  <a:schemeClr val="accent6"/>
                </a:solidFill>
              </a:ln>
            </p:spPr>
          </p:sp>
          <p:sp>
            <p:nvSpPr>
              <p:cNvPr id="15" name="Line 15"/>
              <p:cNvSpPr/>
              <p:nvPr/>
            </p:nvSpPr>
            <p:spPr>
              <a:xfrm>
                <a:off x="685800" y="2686050"/>
                <a:ext cx="10820400" cy="9525"/>
              </a:xfrm>
              <a:custGeom>
                <a:avLst/>
                <a:gdLst/>
                <a:ahLst/>
                <a:cxnLst/>
                <a:rect l="l" t="t" r="r" b="b"/>
                <a:pathLst>
                  <a:path w="10820400" h="9525">
                    <a:moveTo>
                      <a:pt x="0" y="0"/>
                    </a:moveTo>
                    <a:lnTo>
                      <a:pt x="10820400" y="0"/>
                    </a:lnTo>
                  </a:path>
                </a:pathLst>
              </a:custGeom>
              <a:noFill/>
              <a:ln w="9525">
                <a:solidFill>
                  <a:schemeClr val="accent6"/>
                </a:solidFill>
              </a:ln>
            </p:spPr>
          </p:sp>
          <p:sp>
            <p:nvSpPr>
              <p:cNvPr id="16" name="Line 16"/>
              <p:cNvSpPr/>
              <p:nvPr/>
            </p:nvSpPr>
            <p:spPr>
              <a:xfrm>
                <a:off x="685800" y="3028950"/>
                <a:ext cx="10820400" cy="9525"/>
              </a:xfrm>
              <a:custGeom>
                <a:avLst/>
                <a:gdLst/>
                <a:ahLst/>
                <a:cxnLst/>
                <a:rect l="l" t="t" r="r" b="b"/>
                <a:pathLst>
                  <a:path w="10820400" h="9525">
                    <a:moveTo>
                      <a:pt x="0" y="0"/>
                    </a:moveTo>
                    <a:lnTo>
                      <a:pt x="10820400" y="0"/>
                    </a:lnTo>
                  </a:path>
                </a:pathLst>
              </a:custGeom>
              <a:noFill/>
              <a:ln w="9525">
                <a:solidFill>
                  <a:schemeClr val="accent6"/>
                </a:solidFill>
              </a:ln>
            </p:spPr>
          </p:sp>
          <p:sp>
            <p:nvSpPr>
              <p:cNvPr id="17" name="Line 17"/>
              <p:cNvSpPr/>
              <p:nvPr/>
            </p:nvSpPr>
            <p:spPr>
              <a:xfrm>
                <a:off x="685800" y="3371850"/>
                <a:ext cx="10820400" cy="9525"/>
              </a:xfrm>
              <a:custGeom>
                <a:avLst/>
                <a:gdLst/>
                <a:ahLst/>
                <a:cxnLst/>
                <a:rect l="l" t="t" r="r" b="b"/>
                <a:pathLst>
                  <a:path w="10820400" h="9525">
                    <a:moveTo>
                      <a:pt x="0" y="0"/>
                    </a:moveTo>
                    <a:lnTo>
                      <a:pt x="10820400" y="0"/>
                    </a:lnTo>
                  </a:path>
                </a:pathLst>
              </a:custGeom>
              <a:noFill/>
              <a:ln w="9525">
                <a:solidFill>
                  <a:schemeClr val="accent6"/>
                </a:solidFill>
              </a:ln>
            </p:spPr>
          </p:sp>
          <p:sp>
            <p:nvSpPr>
              <p:cNvPr id="18" name="Line 18"/>
              <p:cNvSpPr/>
              <p:nvPr/>
            </p:nvSpPr>
            <p:spPr>
              <a:xfrm>
                <a:off x="685800" y="3714750"/>
                <a:ext cx="10820400" cy="9525"/>
              </a:xfrm>
              <a:custGeom>
                <a:avLst/>
                <a:gdLst/>
                <a:ahLst/>
                <a:cxnLst/>
                <a:rect l="l" t="t" r="r" b="b"/>
                <a:pathLst>
                  <a:path w="10820400" h="9525">
                    <a:moveTo>
                      <a:pt x="0" y="0"/>
                    </a:moveTo>
                    <a:lnTo>
                      <a:pt x="10820400" y="0"/>
                    </a:lnTo>
                  </a:path>
                </a:pathLst>
              </a:custGeom>
              <a:noFill/>
              <a:ln w="9525">
                <a:solidFill>
                  <a:schemeClr val="accent6"/>
                </a:solidFill>
              </a:ln>
            </p:spPr>
          </p:sp>
          <p:sp>
            <p:nvSpPr>
              <p:cNvPr id="19" name="Line 19"/>
              <p:cNvSpPr/>
              <p:nvPr/>
            </p:nvSpPr>
            <p:spPr>
              <a:xfrm>
                <a:off x="685800" y="4057650"/>
                <a:ext cx="10820400" cy="9525"/>
              </a:xfrm>
              <a:custGeom>
                <a:avLst/>
                <a:gdLst/>
                <a:ahLst/>
                <a:cxnLst/>
                <a:rect l="l" t="t" r="r" b="b"/>
                <a:pathLst>
                  <a:path w="10820400" h="9525">
                    <a:moveTo>
                      <a:pt x="0" y="0"/>
                    </a:moveTo>
                    <a:lnTo>
                      <a:pt x="10820400" y="0"/>
                    </a:lnTo>
                  </a:path>
                </a:pathLst>
              </a:custGeom>
              <a:noFill/>
              <a:ln w="9525">
                <a:solidFill>
                  <a:schemeClr val="accent6"/>
                </a:solidFill>
              </a:ln>
            </p:spPr>
          </p:sp>
          <p:sp>
            <p:nvSpPr>
              <p:cNvPr id="20" name="Line 20"/>
              <p:cNvSpPr/>
              <p:nvPr/>
            </p:nvSpPr>
            <p:spPr>
              <a:xfrm>
                <a:off x="685800" y="4400550"/>
                <a:ext cx="10820400" cy="9525"/>
              </a:xfrm>
              <a:custGeom>
                <a:avLst/>
                <a:gdLst/>
                <a:ahLst/>
                <a:cxnLst/>
                <a:rect l="l" t="t" r="r" b="b"/>
                <a:pathLst>
                  <a:path w="10820400" h="9525">
                    <a:moveTo>
                      <a:pt x="0" y="0"/>
                    </a:moveTo>
                    <a:lnTo>
                      <a:pt x="10820400" y="0"/>
                    </a:lnTo>
                  </a:path>
                </a:pathLst>
              </a:custGeom>
              <a:noFill/>
              <a:ln w="9525">
                <a:solidFill>
                  <a:schemeClr val="accent6"/>
                </a:solidFill>
              </a:ln>
            </p:spPr>
          </p:sp>
          <p:sp>
            <p:nvSpPr>
              <p:cNvPr id="21" name="Line 21"/>
              <p:cNvSpPr/>
              <p:nvPr/>
            </p:nvSpPr>
            <p:spPr>
              <a:xfrm>
                <a:off x="685800" y="4743450"/>
                <a:ext cx="10820400" cy="9525"/>
              </a:xfrm>
              <a:custGeom>
                <a:avLst/>
                <a:gdLst/>
                <a:ahLst/>
                <a:cxnLst/>
                <a:rect l="l" t="t" r="r" b="b"/>
                <a:pathLst>
                  <a:path w="10820400" h="9525">
                    <a:moveTo>
                      <a:pt x="0" y="0"/>
                    </a:moveTo>
                    <a:lnTo>
                      <a:pt x="10820400" y="0"/>
                    </a:lnTo>
                  </a:path>
                </a:pathLst>
              </a:custGeom>
              <a:noFill/>
              <a:ln w="9525">
                <a:solidFill>
                  <a:schemeClr val="accent6"/>
                </a:solidFill>
              </a:ln>
            </p:spPr>
          </p:sp>
          <p:sp>
            <p:nvSpPr>
              <p:cNvPr id="22" name="Line 22"/>
              <p:cNvSpPr/>
              <p:nvPr/>
            </p:nvSpPr>
            <p:spPr>
              <a:xfrm>
                <a:off x="685800" y="5086350"/>
                <a:ext cx="10820400" cy="9525"/>
              </a:xfrm>
              <a:custGeom>
                <a:avLst/>
                <a:gdLst/>
                <a:ahLst/>
                <a:cxnLst/>
                <a:rect l="l" t="t" r="r" b="b"/>
                <a:pathLst>
                  <a:path w="10820400" h="9525">
                    <a:moveTo>
                      <a:pt x="0" y="0"/>
                    </a:moveTo>
                    <a:lnTo>
                      <a:pt x="10820400" y="0"/>
                    </a:lnTo>
                  </a:path>
                </a:pathLst>
              </a:custGeom>
              <a:noFill/>
              <a:ln w="9525">
                <a:solidFill>
                  <a:schemeClr val="accent6"/>
                </a:solidFill>
              </a:ln>
            </p:spPr>
          </p:sp>
          <p:sp>
            <p:nvSpPr>
              <p:cNvPr id="23" name="Line 23"/>
              <p:cNvSpPr/>
              <p:nvPr/>
            </p:nvSpPr>
            <p:spPr>
              <a:xfrm>
                <a:off x="685800" y="5429250"/>
                <a:ext cx="10820400" cy="9525"/>
              </a:xfrm>
              <a:custGeom>
                <a:avLst/>
                <a:gdLst/>
                <a:ahLst/>
                <a:cxnLst/>
                <a:rect l="l" t="t" r="r" b="b"/>
                <a:pathLst>
                  <a:path w="10820400" h="9525">
                    <a:moveTo>
                      <a:pt x="0" y="0"/>
                    </a:moveTo>
                    <a:lnTo>
                      <a:pt x="10820400" y="0"/>
                    </a:lnTo>
                  </a:path>
                </a:pathLst>
              </a:custGeom>
              <a:noFill/>
              <a:ln w="9525">
                <a:solidFill>
                  <a:schemeClr val="accent6"/>
                </a:solidFill>
              </a:ln>
            </p:spPr>
          </p:sp>
          <p:sp>
            <p:nvSpPr>
              <p:cNvPr id="24" name="Line 24"/>
              <p:cNvSpPr/>
              <p:nvPr/>
            </p:nvSpPr>
            <p:spPr>
              <a:xfrm>
                <a:off x="685800" y="5772150"/>
                <a:ext cx="10820400" cy="9525"/>
              </a:xfrm>
              <a:custGeom>
                <a:avLst/>
                <a:gdLst/>
                <a:ahLst/>
                <a:cxnLst/>
                <a:rect l="l" t="t" r="r" b="b"/>
                <a:pathLst>
                  <a:path w="10820400" h="9525">
                    <a:moveTo>
                      <a:pt x="0" y="0"/>
                    </a:moveTo>
                    <a:lnTo>
                      <a:pt x="10820400" y="0"/>
                    </a:lnTo>
                  </a:path>
                </a:pathLst>
              </a:custGeom>
              <a:noFill/>
              <a:ln w="9525">
                <a:solidFill>
                  <a:schemeClr val="accent6"/>
                </a:solidFill>
              </a:ln>
            </p:spPr>
          </p:sp>
        </p:grpSp>
        <p:grpSp>
          <p:nvGrpSpPr>
            <p:cNvPr id="30" name="Group 30"/>
            <p:cNvGrpSpPr/>
            <p:nvPr/>
          </p:nvGrpSpPr>
          <p:grpSpPr>
            <a:xfrm>
              <a:off x="793242" y="2083118"/>
              <a:ext cx="10605516" cy="273557"/>
              <a:chOff x="793242" y="2083118"/>
              <a:chExt cx="10605516" cy="273557"/>
            </a:xfrm>
          </p:grpSpPr>
          <p:sp>
            <p:nvSpPr>
              <p:cNvPr id="26" name="TextBox 26"/>
              <p:cNvSpPr txBox="1"/>
              <p:nvPr/>
            </p:nvSpPr>
            <p:spPr>
              <a:xfrm>
                <a:off x="793242" y="2083118"/>
                <a:ext cx="346398" cy="264033"/>
              </a:xfrm>
              <a:prstGeom prst="rect">
                <a:avLst/>
              </a:prstGeom>
              <a:noFill/>
              <a:ln>
                <a:noFill/>
              </a:ln>
            </p:spPr>
            <p:txBody>
              <a:bodyPr wrap="none" lIns="0" tIns="0" rIns="0" bIns="0" anchor="t" anchorCtr="0">
                <a:spAutoFit/>
              </a:bodyPr>
              <a:lstStyle/>
              <a:p>
                <a:pPr algn="l"/>
                <a:r>
                  <a:rPr lang="ru-RU" sz="1350" b="1" dirty="0">
                    <a:solidFill>
                      <a:schemeClr val="accent1"/>
                    </a:solidFill>
                    <a:latin typeface="+mn-lt"/>
                    <a:ea typeface="+mn-ea"/>
                    <a:cs typeface="+mn-cs"/>
                  </a:rPr>
                  <a:t>КОД</a:t>
                </a:r>
              </a:p>
            </p:txBody>
          </p:sp>
          <p:sp>
            <p:nvSpPr>
              <p:cNvPr id="27" name="TextBox 27"/>
              <p:cNvSpPr txBox="1"/>
              <p:nvPr/>
            </p:nvSpPr>
            <p:spPr>
              <a:xfrm>
                <a:off x="3155442" y="2083118"/>
                <a:ext cx="1011761" cy="264033"/>
              </a:xfrm>
              <a:prstGeom prst="rect">
                <a:avLst/>
              </a:prstGeom>
              <a:noFill/>
              <a:ln>
                <a:noFill/>
              </a:ln>
            </p:spPr>
            <p:txBody>
              <a:bodyPr wrap="none" lIns="0" tIns="0" rIns="0" bIns="0" anchor="t" anchorCtr="0">
                <a:spAutoFit/>
              </a:bodyPr>
              <a:lstStyle/>
              <a:p>
                <a:pPr algn="l"/>
                <a:r>
                  <a:rPr lang="ru-RU" sz="1350" b="1" dirty="0">
                    <a:solidFill>
                      <a:schemeClr val="accent1"/>
                    </a:solidFill>
                    <a:latin typeface="+mn-lt"/>
                    <a:ea typeface="+mn-ea"/>
                    <a:cs typeface="+mn-cs"/>
                  </a:rPr>
                  <a:t>ИНДИКАТОР</a:t>
                </a:r>
              </a:p>
            </p:txBody>
          </p:sp>
          <p:sp>
            <p:nvSpPr>
              <p:cNvPr id="28" name="TextBox 28"/>
              <p:cNvSpPr txBox="1"/>
              <p:nvPr/>
            </p:nvSpPr>
            <p:spPr>
              <a:xfrm>
                <a:off x="8679942" y="2083118"/>
                <a:ext cx="789973" cy="264033"/>
              </a:xfrm>
              <a:prstGeom prst="rect">
                <a:avLst/>
              </a:prstGeom>
              <a:noFill/>
              <a:ln>
                <a:noFill/>
              </a:ln>
            </p:spPr>
            <p:txBody>
              <a:bodyPr wrap="none" lIns="0" tIns="0" rIns="0" bIns="0" anchor="t" anchorCtr="0">
                <a:spAutoFit/>
              </a:bodyPr>
              <a:lstStyle/>
              <a:p>
                <a:pPr algn="l"/>
                <a:r>
                  <a:rPr lang="ru-RU" sz="1350" b="1" dirty="0">
                    <a:solidFill>
                      <a:schemeClr val="accent1"/>
                    </a:solidFill>
                    <a:latin typeface="+mn-lt"/>
                    <a:ea typeface="+mn-ea"/>
                    <a:cs typeface="+mn-cs"/>
                  </a:rPr>
                  <a:t>ЕДИНИЦА</a:t>
                </a:r>
              </a:p>
            </p:txBody>
          </p:sp>
          <p:sp>
            <p:nvSpPr>
              <p:cNvPr id="29" name="TextBox 29"/>
              <p:cNvSpPr txBox="1"/>
              <p:nvPr/>
            </p:nvSpPr>
            <p:spPr>
              <a:xfrm>
                <a:off x="10830573" y="2092642"/>
                <a:ext cx="568185" cy="264033"/>
              </a:xfrm>
              <a:prstGeom prst="rect">
                <a:avLst/>
              </a:prstGeom>
              <a:noFill/>
              <a:ln>
                <a:noFill/>
              </a:ln>
            </p:spPr>
            <p:txBody>
              <a:bodyPr wrap="none" lIns="0" tIns="0" rIns="0" bIns="0" anchor="t" anchorCtr="0">
                <a:spAutoFit/>
              </a:bodyPr>
              <a:lstStyle/>
              <a:p>
                <a:pPr algn="r"/>
                <a:r>
                  <a:rPr lang="ru-RU" sz="1350" b="1" dirty="0">
                    <a:solidFill>
                      <a:schemeClr val="accent1"/>
                    </a:solidFill>
                    <a:latin typeface="+mn-lt"/>
                    <a:ea typeface="+mn-ea"/>
                    <a:cs typeface="+mn-cs"/>
                  </a:rPr>
                  <a:t>ОХВАТ</a:t>
                </a:r>
              </a:p>
            </p:txBody>
          </p:sp>
        </p:grpSp>
        <p:grpSp>
          <p:nvGrpSpPr>
            <p:cNvPr id="41" name="Group 41"/>
            <p:cNvGrpSpPr/>
            <p:nvPr/>
          </p:nvGrpSpPr>
          <p:grpSpPr>
            <a:xfrm>
              <a:off x="792480" y="2409825"/>
              <a:ext cx="2010156" cy="3379470"/>
              <a:chOff x="792480" y="2409825"/>
              <a:chExt cx="2010156" cy="3379470"/>
            </a:xfrm>
          </p:grpSpPr>
          <p:sp>
            <p:nvSpPr>
              <p:cNvPr id="31" name="TextBox 31"/>
              <p:cNvSpPr txBox="1"/>
              <p:nvPr/>
            </p:nvSpPr>
            <p:spPr>
              <a:xfrm>
                <a:off x="792480" y="2409825"/>
                <a:ext cx="1306068" cy="293370"/>
              </a:xfrm>
              <a:prstGeom prst="rect">
                <a:avLst/>
              </a:prstGeom>
              <a:noFill/>
              <a:ln>
                <a:noFill/>
              </a:ln>
            </p:spPr>
            <p:txBody>
              <a:bodyPr wrap="none" lIns="0" tIns="0" rIns="0" bIns="0" anchor="t" anchorCtr="0">
                <a:spAutoFit/>
              </a:bodyPr>
              <a:lstStyle/>
              <a:p>
                <a:pPr algn="l"/>
                <a:r>
                  <a:rPr lang="en-US" sz="1500" dirty="0">
                    <a:solidFill>
                      <a:schemeClr val="accent1"/>
                    </a:solidFill>
                    <a:latin typeface="Consolas"/>
                    <a:ea typeface="Consolas"/>
                    <a:cs typeface="Consolas"/>
                  </a:rPr>
                  <a:t>SP.POP.TOTL</a:t>
                </a:r>
              </a:p>
            </p:txBody>
          </p:sp>
          <p:sp>
            <p:nvSpPr>
              <p:cNvPr id="32" name="TextBox 32"/>
              <p:cNvSpPr txBox="1"/>
              <p:nvPr/>
            </p:nvSpPr>
            <p:spPr>
              <a:xfrm>
                <a:off x="792480" y="2752725"/>
                <a:ext cx="1658112" cy="293370"/>
              </a:xfrm>
              <a:prstGeom prst="rect">
                <a:avLst/>
              </a:prstGeom>
              <a:noFill/>
              <a:ln>
                <a:noFill/>
              </a:ln>
            </p:spPr>
            <p:txBody>
              <a:bodyPr wrap="none" lIns="0" tIns="0" rIns="0" bIns="0" anchor="t" anchorCtr="0">
                <a:spAutoFit/>
              </a:bodyPr>
              <a:lstStyle/>
              <a:p>
                <a:pPr algn="l"/>
                <a:r>
                  <a:rPr lang="en-US" sz="1500" dirty="0">
                    <a:solidFill>
                      <a:schemeClr val="accent1"/>
                    </a:solidFill>
                    <a:latin typeface="Consolas"/>
                    <a:ea typeface="Consolas"/>
                    <a:cs typeface="Consolas"/>
                  </a:rPr>
                  <a:t>SP.DYN.CBRT.IN</a:t>
                </a:r>
              </a:p>
            </p:txBody>
          </p:sp>
          <p:sp>
            <p:nvSpPr>
              <p:cNvPr id="33" name="TextBox 33"/>
              <p:cNvSpPr txBox="1"/>
              <p:nvPr/>
            </p:nvSpPr>
            <p:spPr>
              <a:xfrm>
                <a:off x="792480" y="3095625"/>
                <a:ext cx="1658112" cy="293370"/>
              </a:xfrm>
              <a:prstGeom prst="rect">
                <a:avLst/>
              </a:prstGeom>
              <a:noFill/>
              <a:ln>
                <a:noFill/>
              </a:ln>
            </p:spPr>
            <p:txBody>
              <a:bodyPr wrap="none" lIns="0" tIns="0" rIns="0" bIns="0" anchor="t" anchorCtr="0">
                <a:spAutoFit/>
              </a:bodyPr>
              <a:lstStyle/>
              <a:p>
                <a:pPr algn="l"/>
                <a:r>
                  <a:rPr lang="en-US" sz="1500" dirty="0">
                    <a:solidFill>
                      <a:schemeClr val="accent1"/>
                    </a:solidFill>
                    <a:latin typeface="Consolas"/>
                    <a:ea typeface="Consolas"/>
                    <a:cs typeface="Consolas"/>
                  </a:rPr>
                  <a:t>SP.DYN.CDRT.IN</a:t>
                </a:r>
              </a:p>
            </p:txBody>
          </p:sp>
          <p:sp>
            <p:nvSpPr>
              <p:cNvPr id="34" name="TextBox 34"/>
              <p:cNvSpPr txBox="1"/>
              <p:nvPr/>
            </p:nvSpPr>
            <p:spPr>
              <a:xfrm>
                <a:off x="792480" y="3438525"/>
                <a:ext cx="1658112" cy="293370"/>
              </a:xfrm>
              <a:prstGeom prst="rect">
                <a:avLst/>
              </a:prstGeom>
              <a:noFill/>
              <a:ln>
                <a:noFill/>
              </a:ln>
            </p:spPr>
            <p:txBody>
              <a:bodyPr wrap="none" lIns="0" tIns="0" rIns="0" bIns="0" anchor="t" anchorCtr="0">
                <a:spAutoFit/>
              </a:bodyPr>
              <a:lstStyle/>
              <a:p>
                <a:pPr algn="l"/>
                <a:r>
                  <a:rPr lang="en-US" sz="1500" dirty="0">
                    <a:solidFill>
                      <a:schemeClr val="accent1"/>
                    </a:solidFill>
                    <a:latin typeface="Consolas"/>
                    <a:ea typeface="Consolas"/>
                    <a:cs typeface="Consolas"/>
                  </a:rPr>
                  <a:t>SP.DYN.TFRT.IN</a:t>
                </a:r>
              </a:p>
            </p:txBody>
          </p:sp>
          <p:sp>
            <p:nvSpPr>
              <p:cNvPr id="35" name="TextBox 35"/>
              <p:cNvSpPr txBox="1"/>
              <p:nvPr/>
            </p:nvSpPr>
            <p:spPr>
              <a:xfrm>
                <a:off x="792480" y="3781425"/>
                <a:ext cx="1658112" cy="293370"/>
              </a:xfrm>
              <a:prstGeom prst="rect">
                <a:avLst/>
              </a:prstGeom>
              <a:noFill/>
              <a:ln>
                <a:noFill/>
              </a:ln>
            </p:spPr>
            <p:txBody>
              <a:bodyPr wrap="none" lIns="0" tIns="0" rIns="0" bIns="0" anchor="t" anchorCtr="0">
                <a:spAutoFit/>
              </a:bodyPr>
              <a:lstStyle/>
              <a:p>
                <a:pPr algn="l"/>
                <a:r>
                  <a:rPr lang="en-US" sz="1500" dirty="0">
                    <a:solidFill>
                      <a:schemeClr val="accent1"/>
                    </a:solidFill>
                    <a:latin typeface="Consolas"/>
                    <a:ea typeface="Consolas"/>
                    <a:cs typeface="Consolas"/>
                  </a:rPr>
                  <a:t>SP.DYN.LE00.IN</a:t>
                </a:r>
              </a:p>
            </p:txBody>
          </p:sp>
          <p:sp>
            <p:nvSpPr>
              <p:cNvPr id="36" name="TextBox 36"/>
              <p:cNvSpPr txBox="1"/>
              <p:nvPr/>
            </p:nvSpPr>
            <p:spPr>
              <a:xfrm>
                <a:off x="792480" y="4124325"/>
                <a:ext cx="2010156" cy="293370"/>
              </a:xfrm>
              <a:prstGeom prst="rect">
                <a:avLst/>
              </a:prstGeom>
              <a:noFill/>
              <a:ln>
                <a:noFill/>
              </a:ln>
            </p:spPr>
            <p:txBody>
              <a:bodyPr wrap="none" lIns="0" tIns="0" rIns="0" bIns="0" anchor="t" anchorCtr="0">
                <a:spAutoFit/>
              </a:bodyPr>
              <a:lstStyle/>
              <a:p>
                <a:pPr algn="l"/>
                <a:r>
                  <a:rPr lang="en-US" sz="1500" dirty="0">
                    <a:solidFill>
                      <a:schemeClr val="accent1"/>
                    </a:solidFill>
                    <a:latin typeface="Consolas"/>
                    <a:ea typeface="Consolas"/>
                    <a:cs typeface="Consolas"/>
                  </a:rPr>
                  <a:t>SP.DYN.LE00.MA.IN</a:t>
                </a:r>
              </a:p>
            </p:txBody>
          </p:sp>
          <p:sp>
            <p:nvSpPr>
              <p:cNvPr id="37" name="TextBox 37"/>
              <p:cNvSpPr txBox="1"/>
              <p:nvPr/>
            </p:nvSpPr>
            <p:spPr>
              <a:xfrm>
                <a:off x="792480" y="4467225"/>
                <a:ext cx="2010156" cy="293370"/>
              </a:xfrm>
              <a:prstGeom prst="rect">
                <a:avLst/>
              </a:prstGeom>
              <a:noFill/>
              <a:ln>
                <a:noFill/>
              </a:ln>
            </p:spPr>
            <p:txBody>
              <a:bodyPr wrap="none" lIns="0" tIns="0" rIns="0" bIns="0" anchor="t" anchorCtr="0">
                <a:spAutoFit/>
              </a:bodyPr>
              <a:lstStyle/>
              <a:p>
                <a:pPr algn="l"/>
                <a:r>
                  <a:rPr lang="en-US" sz="1500" dirty="0">
                    <a:solidFill>
                      <a:schemeClr val="accent1"/>
                    </a:solidFill>
                    <a:latin typeface="Consolas"/>
                    <a:ea typeface="Consolas"/>
                    <a:cs typeface="Consolas"/>
                  </a:rPr>
                  <a:t>SP.DYN.LE00.FE.IN</a:t>
                </a:r>
              </a:p>
            </p:txBody>
          </p:sp>
          <p:sp>
            <p:nvSpPr>
              <p:cNvPr id="38" name="TextBox 38"/>
              <p:cNvSpPr txBox="1"/>
              <p:nvPr/>
            </p:nvSpPr>
            <p:spPr>
              <a:xfrm>
                <a:off x="792480" y="4810125"/>
                <a:ext cx="2010156" cy="293370"/>
              </a:xfrm>
              <a:prstGeom prst="rect">
                <a:avLst/>
              </a:prstGeom>
              <a:noFill/>
              <a:ln>
                <a:noFill/>
              </a:ln>
            </p:spPr>
            <p:txBody>
              <a:bodyPr wrap="none" lIns="0" tIns="0" rIns="0" bIns="0" anchor="t" anchorCtr="0">
                <a:spAutoFit/>
              </a:bodyPr>
              <a:lstStyle/>
              <a:p>
                <a:pPr algn="l"/>
                <a:r>
                  <a:rPr lang="en-US" sz="1500" dirty="0">
                    <a:solidFill>
                      <a:schemeClr val="accent1"/>
                    </a:solidFill>
                    <a:latin typeface="Consolas"/>
                    <a:ea typeface="Consolas"/>
                    <a:cs typeface="Consolas"/>
                  </a:rPr>
                  <a:t>SP.URB.TOTL.IN.ZS</a:t>
                </a:r>
              </a:p>
            </p:txBody>
          </p:sp>
          <p:sp>
            <p:nvSpPr>
              <p:cNvPr id="39" name="TextBox 39"/>
              <p:cNvSpPr txBox="1"/>
              <p:nvPr/>
            </p:nvSpPr>
            <p:spPr>
              <a:xfrm>
                <a:off x="792480" y="5153025"/>
                <a:ext cx="2010156" cy="293370"/>
              </a:xfrm>
              <a:prstGeom prst="rect">
                <a:avLst/>
              </a:prstGeom>
              <a:noFill/>
              <a:ln>
                <a:noFill/>
              </a:ln>
            </p:spPr>
            <p:txBody>
              <a:bodyPr wrap="none" lIns="0" tIns="0" rIns="0" bIns="0" anchor="t" anchorCtr="0">
                <a:spAutoFit/>
              </a:bodyPr>
              <a:lstStyle/>
              <a:p>
                <a:pPr algn="l"/>
                <a:r>
                  <a:rPr lang="en-US" sz="1500" dirty="0">
                    <a:solidFill>
                      <a:schemeClr val="accent1"/>
                    </a:solidFill>
                    <a:latin typeface="Consolas"/>
                    <a:ea typeface="Consolas"/>
                    <a:cs typeface="Consolas"/>
                  </a:rPr>
                  <a:t>SP.POP.65UP.TO.ZS</a:t>
                </a:r>
              </a:p>
            </p:txBody>
          </p:sp>
          <p:sp>
            <p:nvSpPr>
              <p:cNvPr id="40" name="TextBox 40"/>
              <p:cNvSpPr txBox="1"/>
              <p:nvPr/>
            </p:nvSpPr>
            <p:spPr>
              <a:xfrm>
                <a:off x="792480" y="5495925"/>
                <a:ext cx="1306068" cy="293370"/>
              </a:xfrm>
              <a:prstGeom prst="rect">
                <a:avLst/>
              </a:prstGeom>
              <a:noFill/>
              <a:ln>
                <a:noFill/>
              </a:ln>
            </p:spPr>
            <p:txBody>
              <a:bodyPr wrap="none" lIns="0" tIns="0" rIns="0" bIns="0" anchor="t" anchorCtr="0">
                <a:spAutoFit/>
              </a:bodyPr>
              <a:lstStyle/>
              <a:p>
                <a:pPr algn="l"/>
                <a:r>
                  <a:rPr lang="en-US" sz="1500" dirty="0">
                    <a:solidFill>
                      <a:schemeClr val="accent1"/>
                    </a:solidFill>
                    <a:latin typeface="Consolas"/>
                    <a:ea typeface="Consolas"/>
                    <a:cs typeface="Consolas"/>
                  </a:rPr>
                  <a:t>SM.POP.NETM</a:t>
                </a:r>
              </a:p>
            </p:txBody>
          </p:sp>
        </p:grpSp>
        <p:grpSp>
          <p:nvGrpSpPr>
            <p:cNvPr id="52" name="Group 52"/>
            <p:cNvGrpSpPr/>
            <p:nvPr/>
          </p:nvGrpSpPr>
          <p:grpSpPr>
            <a:xfrm>
              <a:off x="3155442" y="2426018"/>
              <a:ext cx="3219147" cy="3350133"/>
              <a:chOff x="3155442" y="2426018"/>
              <a:chExt cx="3219147" cy="3350133"/>
            </a:xfrm>
          </p:grpSpPr>
          <p:sp>
            <p:nvSpPr>
              <p:cNvPr id="42" name="TextBox 42"/>
              <p:cNvSpPr txBox="1"/>
              <p:nvPr/>
            </p:nvSpPr>
            <p:spPr>
              <a:xfrm>
                <a:off x="3155442" y="2426018"/>
                <a:ext cx="2069110" cy="264033"/>
              </a:xfrm>
              <a:prstGeom prst="rect">
                <a:avLst/>
              </a:prstGeom>
              <a:noFill/>
              <a:ln>
                <a:noFill/>
              </a:ln>
            </p:spPr>
            <p:txBody>
              <a:bodyPr wrap="none" lIns="0" tIns="0" rIns="0" bIns="0" anchor="t" anchorCtr="0">
                <a:spAutoFit/>
              </a:bodyPr>
              <a:lstStyle/>
              <a:p>
                <a:pPr algn="l"/>
                <a:r>
                  <a:rPr lang="ru-RU" sz="1350" dirty="0">
                    <a:solidFill>
                      <a:schemeClr val="dk1"/>
                    </a:solidFill>
                    <a:latin typeface="+mn-lt"/>
                    <a:ea typeface="+mn-ea"/>
                    <a:cs typeface="+mn-cs"/>
                  </a:rPr>
                  <a:t>Численность населения</a:t>
                </a:r>
              </a:p>
            </p:txBody>
          </p:sp>
          <p:sp>
            <p:nvSpPr>
              <p:cNvPr id="43" name="TextBox 43"/>
              <p:cNvSpPr txBox="1"/>
              <p:nvPr/>
            </p:nvSpPr>
            <p:spPr>
              <a:xfrm>
                <a:off x="3155442" y="2768918"/>
                <a:ext cx="2819353" cy="264033"/>
              </a:xfrm>
              <a:prstGeom prst="rect">
                <a:avLst/>
              </a:prstGeom>
              <a:noFill/>
              <a:ln>
                <a:noFill/>
              </a:ln>
            </p:spPr>
            <p:txBody>
              <a:bodyPr wrap="none" lIns="0" tIns="0" rIns="0" bIns="0" anchor="t" anchorCtr="0">
                <a:spAutoFit/>
              </a:bodyPr>
              <a:lstStyle/>
              <a:p>
                <a:pPr algn="l"/>
                <a:r>
                  <a:rPr lang="ru-RU" sz="1350" dirty="0">
                    <a:solidFill>
                      <a:schemeClr val="dk1"/>
                    </a:solidFill>
                    <a:latin typeface="+mn-lt"/>
                    <a:ea typeface="+mn-ea"/>
                    <a:cs typeface="+mn-cs"/>
                  </a:rPr>
                  <a:t>Общий коэффициент рождаемости</a:t>
                </a:r>
              </a:p>
            </p:txBody>
          </p:sp>
          <p:sp>
            <p:nvSpPr>
              <p:cNvPr id="44" name="TextBox 44"/>
              <p:cNvSpPr txBox="1"/>
              <p:nvPr/>
            </p:nvSpPr>
            <p:spPr>
              <a:xfrm>
                <a:off x="3155442" y="3111818"/>
                <a:ext cx="2719406" cy="264033"/>
              </a:xfrm>
              <a:prstGeom prst="rect">
                <a:avLst/>
              </a:prstGeom>
              <a:noFill/>
              <a:ln>
                <a:noFill/>
              </a:ln>
            </p:spPr>
            <p:txBody>
              <a:bodyPr wrap="none" lIns="0" tIns="0" rIns="0" bIns="0" anchor="t" anchorCtr="0">
                <a:spAutoFit/>
              </a:bodyPr>
              <a:lstStyle/>
              <a:p>
                <a:pPr algn="l"/>
                <a:r>
                  <a:rPr lang="ru-RU" sz="1350" dirty="0">
                    <a:solidFill>
                      <a:schemeClr val="dk1"/>
                    </a:solidFill>
                    <a:latin typeface="+mn-lt"/>
                    <a:ea typeface="+mn-ea"/>
                    <a:cs typeface="+mn-cs"/>
                  </a:rPr>
                  <a:t>Общий коэффициент смертности</a:t>
                </a:r>
              </a:p>
            </p:txBody>
          </p:sp>
          <p:sp>
            <p:nvSpPr>
              <p:cNvPr id="45" name="TextBox 45"/>
              <p:cNvSpPr txBox="1"/>
              <p:nvPr/>
            </p:nvSpPr>
            <p:spPr>
              <a:xfrm>
                <a:off x="3155442" y="3454718"/>
                <a:ext cx="3219147" cy="264033"/>
              </a:xfrm>
              <a:prstGeom prst="rect">
                <a:avLst/>
              </a:prstGeom>
              <a:noFill/>
              <a:ln>
                <a:noFill/>
              </a:ln>
            </p:spPr>
            <p:txBody>
              <a:bodyPr wrap="none" lIns="0" tIns="0" rIns="0" bIns="0" anchor="t" anchorCtr="0">
                <a:spAutoFit/>
              </a:bodyPr>
              <a:lstStyle/>
              <a:p>
                <a:pPr algn="l"/>
                <a:r>
                  <a:rPr lang="ru-RU" sz="1350" dirty="0">
                    <a:solidFill>
                      <a:schemeClr val="dk1"/>
                    </a:solidFill>
                    <a:latin typeface="+mn-lt"/>
                    <a:ea typeface="+mn-ea"/>
                    <a:cs typeface="+mn-cs"/>
                  </a:rPr>
                  <a:t>Суммарный коэффициент рождаемости</a:t>
                </a:r>
              </a:p>
            </p:txBody>
          </p:sp>
          <p:sp>
            <p:nvSpPr>
              <p:cNvPr id="46" name="TextBox 46"/>
              <p:cNvSpPr txBox="1"/>
              <p:nvPr/>
            </p:nvSpPr>
            <p:spPr>
              <a:xfrm>
                <a:off x="3155442" y="3797618"/>
                <a:ext cx="3219147" cy="264033"/>
              </a:xfrm>
              <a:prstGeom prst="rect">
                <a:avLst/>
              </a:prstGeom>
              <a:noFill/>
              <a:ln>
                <a:noFill/>
              </a:ln>
            </p:spPr>
            <p:txBody>
              <a:bodyPr wrap="none" lIns="0" tIns="0" rIns="0" bIns="0" anchor="t" anchorCtr="0">
                <a:spAutoFit/>
              </a:bodyPr>
              <a:lstStyle/>
              <a:p>
                <a:pPr algn="l"/>
                <a:r>
                  <a:rPr lang="ru-RU" sz="1350" dirty="0">
                    <a:solidFill>
                      <a:schemeClr val="dk1"/>
                    </a:solidFill>
                    <a:latin typeface="+mn-lt"/>
                    <a:ea typeface="+mn-ea"/>
                    <a:cs typeface="+mn-cs"/>
                  </a:rPr>
                  <a:t>Ожидаемая продолжительность жизни</a:t>
                </a:r>
              </a:p>
            </p:txBody>
          </p:sp>
          <p:sp>
            <p:nvSpPr>
              <p:cNvPr id="47" name="TextBox 47"/>
              <p:cNvSpPr txBox="1"/>
              <p:nvPr/>
            </p:nvSpPr>
            <p:spPr>
              <a:xfrm>
                <a:off x="3155442" y="4140518"/>
                <a:ext cx="1271122" cy="264033"/>
              </a:xfrm>
              <a:prstGeom prst="rect">
                <a:avLst/>
              </a:prstGeom>
              <a:noFill/>
              <a:ln>
                <a:noFill/>
              </a:ln>
            </p:spPr>
            <p:txBody>
              <a:bodyPr wrap="none" lIns="0" tIns="0" rIns="0" bIns="0" anchor="t" anchorCtr="0">
                <a:spAutoFit/>
              </a:bodyPr>
              <a:lstStyle/>
              <a:p>
                <a:pPr algn="l"/>
                <a:r>
                  <a:rPr lang="ru-RU" sz="1350" dirty="0">
                    <a:solidFill>
                      <a:schemeClr val="dk1"/>
                    </a:solidFill>
                    <a:latin typeface="+mn-lt"/>
                    <a:ea typeface="+mn-ea"/>
                    <a:cs typeface="+mn-cs"/>
                  </a:rPr>
                  <a:t>То же, мужчины</a:t>
                </a:r>
              </a:p>
            </p:txBody>
          </p:sp>
          <p:sp>
            <p:nvSpPr>
              <p:cNvPr id="48" name="TextBox 48"/>
              <p:cNvSpPr txBox="1"/>
              <p:nvPr/>
            </p:nvSpPr>
            <p:spPr>
              <a:xfrm>
                <a:off x="3155442" y="4483418"/>
                <a:ext cx="1271122" cy="264033"/>
              </a:xfrm>
              <a:prstGeom prst="rect">
                <a:avLst/>
              </a:prstGeom>
              <a:noFill/>
              <a:ln>
                <a:noFill/>
              </a:ln>
            </p:spPr>
            <p:txBody>
              <a:bodyPr wrap="none" lIns="0" tIns="0" rIns="0" bIns="0" anchor="t" anchorCtr="0">
                <a:spAutoFit/>
              </a:bodyPr>
              <a:lstStyle/>
              <a:p>
                <a:pPr algn="l"/>
                <a:r>
                  <a:rPr lang="ru-RU" sz="1350" dirty="0">
                    <a:solidFill>
                      <a:schemeClr val="dk1"/>
                    </a:solidFill>
                    <a:latin typeface="+mn-lt"/>
                    <a:ea typeface="+mn-ea"/>
                    <a:cs typeface="+mn-cs"/>
                  </a:rPr>
                  <a:t>То же, женщины</a:t>
                </a:r>
              </a:p>
            </p:txBody>
          </p:sp>
          <p:sp>
            <p:nvSpPr>
              <p:cNvPr id="49" name="TextBox 49"/>
              <p:cNvSpPr txBox="1"/>
              <p:nvPr/>
            </p:nvSpPr>
            <p:spPr>
              <a:xfrm>
                <a:off x="3155442" y="4826318"/>
                <a:ext cx="1869215" cy="264033"/>
              </a:xfrm>
              <a:prstGeom prst="rect">
                <a:avLst/>
              </a:prstGeom>
              <a:noFill/>
              <a:ln>
                <a:noFill/>
              </a:ln>
            </p:spPr>
            <p:txBody>
              <a:bodyPr wrap="none" lIns="0" tIns="0" rIns="0" bIns="0" anchor="t" anchorCtr="0">
                <a:spAutoFit/>
              </a:bodyPr>
              <a:lstStyle/>
              <a:p>
                <a:pPr algn="l"/>
                <a:r>
                  <a:rPr lang="ru-RU" sz="1350" dirty="0">
                    <a:solidFill>
                      <a:schemeClr val="dk1"/>
                    </a:solidFill>
                    <a:latin typeface="+mn-lt"/>
                    <a:ea typeface="+mn-ea"/>
                    <a:cs typeface="+mn-cs"/>
                  </a:rPr>
                  <a:t>Городское население</a:t>
                </a:r>
              </a:p>
            </p:txBody>
          </p:sp>
          <p:sp>
            <p:nvSpPr>
              <p:cNvPr id="50" name="TextBox 50"/>
              <p:cNvSpPr txBox="1"/>
              <p:nvPr/>
            </p:nvSpPr>
            <p:spPr>
              <a:xfrm>
                <a:off x="3155442" y="5169218"/>
                <a:ext cx="2323840" cy="264033"/>
              </a:xfrm>
              <a:prstGeom prst="rect">
                <a:avLst/>
              </a:prstGeom>
              <a:noFill/>
              <a:ln>
                <a:noFill/>
              </a:ln>
            </p:spPr>
            <p:txBody>
              <a:bodyPr wrap="none" lIns="0" tIns="0" rIns="0" bIns="0" anchor="t" anchorCtr="0">
                <a:spAutoFit/>
              </a:bodyPr>
              <a:lstStyle/>
              <a:p>
                <a:pPr algn="l"/>
                <a:r>
                  <a:rPr lang="ru-RU" sz="1350" dirty="0">
                    <a:solidFill>
                      <a:schemeClr val="dk1"/>
                    </a:solidFill>
                    <a:latin typeface="+mn-lt"/>
                    <a:ea typeface="+mn-ea"/>
                    <a:cs typeface="+mn-cs"/>
                  </a:rPr>
                  <a:t>Население 65 лет и старше</a:t>
                </a:r>
              </a:p>
            </p:txBody>
          </p:sp>
          <p:sp>
            <p:nvSpPr>
              <p:cNvPr id="51" name="TextBox 51"/>
              <p:cNvSpPr txBox="1"/>
              <p:nvPr/>
            </p:nvSpPr>
            <p:spPr>
              <a:xfrm>
                <a:off x="3155442" y="5512118"/>
                <a:ext cx="2819353" cy="264033"/>
              </a:xfrm>
              <a:prstGeom prst="rect">
                <a:avLst/>
              </a:prstGeom>
              <a:noFill/>
              <a:ln>
                <a:noFill/>
              </a:ln>
            </p:spPr>
            <p:txBody>
              <a:bodyPr wrap="none" lIns="0" tIns="0" rIns="0" bIns="0" anchor="t" anchorCtr="0">
                <a:spAutoFit/>
              </a:bodyPr>
              <a:lstStyle/>
              <a:p>
                <a:pPr algn="l"/>
                <a:r>
                  <a:rPr lang="ru-RU" sz="1350" dirty="0">
                    <a:solidFill>
                      <a:schemeClr val="dk1"/>
                    </a:solidFill>
                    <a:latin typeface="+mn-lt"/>
                    <a:ea typeface="+mn-ea"/>
                    <a:cs typeface="+mn-cs"/>
                  </a:rPr>
                  <a:t>Сальдо международной миграции</a:t>
                </a:r>
              </a:p>
            </p:txBody>
          </p:sp>
        </p:grpSp>
        <p:grpSp>
          <p:nvGrpSpPr>
            <p:cNvPr id="63" name="Group 63"/>
            <p:cNvGrpSpPr/>
            <p:nvPr/>
          </p:nvGrpSpPr>
          <p:grpSpPr>
            <a:xfrm>
              <a:off x="8679942" y="2426018"/>
              <a:ext cx="1418616" cy="3350133"/>
              <a:chOff x="8679942" y="2426018"/>
              <a:chExt cx="1418616" cy="3350133"/>
            </a:xfrm>
          </p:grpSpPr>
          <p:sp>
            <p:nvSpPr>
              <p:cNvPr id="53" name="TextBox 53"/>
              <p:cNvSpPr txBox="1"/>
              <p:nvPr/>
            </p:nvSpPr>
            <p:spPr>
              <a:xfrm>
                <a:off x="8679942" y="2426018"/>
                <a:ext cx="713403" cy="264033"/>
              </a:xfrm>
              <a:prstGeom prst="rect">
                <a:avLst/>
              </a:prstGeom>
              <a:noFill/>
              <a:ln>
                <a:noFill/>
              </a:ln>
            </p:spPr>
            <p:txBody>
              <a:bodyPr wrap="none" lIns="0" tIns="0" rIns="0" bIns="0" anchor="t" anchorCtr="0">
                <a:spAutoFit/>
              </a:bodyPr>
              <a:lstStyle/>
              <a:p>
                <a:pPr algn="l"/>
                <a:r>
                  <a:rPr lang="ru-RU" sz="1350" dirty="0">
                    <a:solidFill>
                      <a:schemeClr val="accent5"/>
                    </a:solidFill>
                    <a:latin typeface="+mn-lt"/>
                    <a:ea typeface="+mn-ea"/>
                    <a:cs typeface="+mn-cs"/>
                  </a:rPr>
                  <a:t>человек</a:t>
                </a:r>
              </a:p>
            </p:txBody>
          </p:sp>
          <p:sp>
            <p:nvSpPr>
              <p:cNvPr id="54" name="TextBox 54"/>
              <p:cNvSpPr txBox="1"/>
              <p:nvPr/>
            </p:nvSpPr>
            <p:spPr>
              <a:xfrm>
                <a:off x="8679942" y="2768918"/>
                <a:ext cx="1418616" cy="264033"/>
              </a:xfrm>
              <a:prstGeom prst="rect">
                <a:avLst/>
              </a:prstGeom>
              <a:noFill/>
              <a:ln>
                <a:noFill/>
              </a:ln>
            </p:spPr>
            <p:txBody>
              <a:bodyPr wrap="none" lIns="0" tIns="0" rIns="0" bIns="0" anchor="t" anchorCtr="0">
                <a:spAutoFit/>
              </a:bodyPr>
              <a:lstStyle/>
              <a:p>
                <a:pPr algn="l"/>
                <a:r>
                  <a:rPr lang="ru-RU" sz="1350" dirty="0">
                    <a:solidFill>
                      <a:schemeClr val="accent5"/>
                    </a:solidFill>
                    <a:latin typeface="+mn-lt"/>
                    <a:ea typeface="+mn-ea"/>
                    <a:cs typeface="+mn-cs"/>
                  </a:rPr>
                  <a:t>на 1000 человек</a:t>
                </a:r>
              </a:p>
            </p:txBody>
          </p:sp>
          <p:sp>
            <p:nvSpPr>
              <p:cNvPr id="55" name="TextBox 55"/>
              <p:cNvSpPr txBox="1"/>
              <p:nvPr/>
            </p:nvSpPr>
            <p:spPr>
              <a:xfrm>
                <a:off x="8679942" y="3111818"/>
                <a:ext cx="1418616" cy="264033"/>
              </a:xfrm>
              <a:prstGeom prst="rect">
                <a:avLst/>
              </a:prstGeom>
              <a:noFill/>
              <a:ln>
                <a:noFill/>
              </a:ln>
            </p:spPr>
            <p:txBody>
              <a:bodyPr wrap="none" lIns="0" tIns="0" rIns="0" bIns="0" anchor="t" anchorCtr="0">
                <a:spAutoFit/>
              </a:bodyPr>
              <a:lstStyle/>
              <a:p>
                <a:pPr algn="l"/>
                <a:r>
                  <a:rPr lang="ru-RU" sz="1350" dirty="0">
                    <a:solidFill>
                      <a:schemeClr val="accent5"/>
                    </a:solidFill>
                    <a:latin typeface="+mn-lt"/>
                    <a:ea typeface="+mn-ea"/>
                    <a:cs typeface="+mn-cs"/>
                  </a:rPr>
                  <a:t>на 1000 человек</a:t>
                </a:r>
              </a:p>
            </p:txBody>
          </p:sp>
          <p:sp>
            <p:nvSpPr>
              <p:cNvPr id="56" name="TextBox 56"/>
              <p:cNvSpPr txBox="1"/>
              <p:nvPr/>
            </p:nvSpPr>
            <p:spPr>
              <a:xfrm>
                <a:off x="8679942" y="3454718"/>
                <a:ext cx="1214198" cy="264033"/>
              </a:xfrm>
              <a:prstGeom prst="rect">
                <a:avLst/>
              </a:prstGeom>
              <a:noFill/>
              <a:ln>
                <a:noFill/>
              </a:ln>
            </p:spPr>
            <p:txBody>
              <a:bodyPr wrap="none" lIns="0" tIns="0" rIns="0" bIns="0" anchor="t" anchorCtr="0">
                <a:spAutoFit/>
              </a:bodyPr>
              <a:lstStyle/>
              <a:p>
                <a:pPr algn="l"/>
                <a:r>
                  <a:rPr lang="ru-RU" sz="1350" dirty="0">
                    <a:solidFill>
                      <a:schemeClr val="accent5"/>
                    </a:solidFill>
                    <a:latin typeface="+mn-lt"/>
                    <a:ea typeface="+mn-ea"/>
                    <a:cs typeface="+mn-cs"/>
                  </a:rPr>
                  <a:t>рожд./женщину</a:t>
                </a:r>
              </a:p>
            </p:txBody>
          </p:sp>
          <p:sp>
            <p:nvSpPr>
              <p:cNvPr id="57" name="TextBox 57"/>
              <p:cNvSpPr txBox="1"/>
              <p:nvPr/>
            </p:nvSpPr>
            <p:spPr>
              <a:xfrm>
                <a:off x="8679942" y="3797618"/>
                <a:ext cx="313582" cy="264033"/>
              </a:xfrm>
              <a:prstGeom prst="rect">
                <a:avLst/>
              </a:prstGeom>
              <a:noFill/>
              <a:ln>
                <a:noFill/>
              </a:ln>
            </p:spPr>
            <p:txBody>
              <a:bodyPr wrap="none" lIns="0" tIns="0" rIns="0" bIns="0" anchor="t" anchorCtr="0">
                <a:spAutoFit/>
              </a:bodyPr>
              <a:lstStyle/>
              <a:p>
                <a:pPr algn="l"/>
                <a:r>
                  <a:rPr lang="ru-RU" sz="1350" dirty="0">
                    <a:solidFill>
                      <a:schemeClr val="accent5"/>
                    </a:solidFill>
                    <a:latin typeface="+mn-lt"/>
                    <a:ea typeface="+mn-ea"/>
                    <a:cs typeface="+mn-cs"/>
                  </a:rPr>
                  <a:t>лет</a:t>
                </a:r>
              </a:p>
            </p:txBody>
          </p:sp>
          <p:sp>
            <p:nvSpPr>
              <p:cNvPr id="58" name="TextBox 58"/>
              <p:cNvSpPr txBox="1"/>
              <p:nvPr/>
            </p:nvSpPr>
            <p:spPr>
              <a:xfrm>
                <a:off x="8679942" y="4140518"/>
                <a:ext cx="313582" cy="264033"/>
              </a:xfrm>
              <a:prstGeom prst="rect">
                <a:avLst/>
              </a:prstGeom>
              <a:noFill/>
              <a:ln>
                <a:noFill/>
              </a:ln>
            </p:spPr>
            <p:txBody>
              <a:bodyPr wrap="none" lIns="0" tIns="0" rIns="0" bIns="0" anchor="t" anchorCtr="0">
                <a:spAutoFit/>
              </a:bodyPr>
              <a:lstStyle/>
              <a:p>
                <a:pPr algn="l"/>
                <a:r>
                  <a:rPr lang="ru-RU" sz="1350" dirty="0">
                    <a:solidFill>
                      <a:schemeClr val="accent5"/>
                    </a:solidFill>
                    <a:latin typeface="+mn-lt"/>
                    <a:ea typeface="+mn-ea"/>
                    <a:cs typeface="+mn-cs"/>
                  </a:rPr>
                  <a:t>лет</a:t>
                </a:r>
              </a:p>
            </p:txBody>
          </p:sp>
          <p:sp>
            <p:nvSpPr>
              <p:cNvPr id="59" name="TextBox 59"/>
              <p:cNvSpPr txBox="1"/>
              <p:nvPr/>
            </p:nvSpPr>
            <p:spPr>
              <a:xfrm>
                <a:off x="8679942" y="4483418"/>
                <a:ext cx="313582" cy="264033"/>
              </a:xfrm>
              <a:prstGeom prst="rect">
                <a:avLst/>
              </a:prstGeom>
              <a:noFill/>
              <a:ln>
                <a:noFill/>
              </a:ln>
            </p:spPr>
            <p:txBody>
              <a:bodyPr wrap="none" lIns="0" tIns="0" rIns="0" bIns="0" anchor="t" anchorCtr="0">
                <a:spAutoFit/>
              </a:bodyPr>
              <a:lstStyle/>
              <a:p>
                <a:pPr algn="l"/>
                <a:r>
                  <a:rPr lang="ru-RU" sz="1350" dirty="0">
                    <a:solidFill>
                      <a:schemeClr val="accent5"/>
                    </a:solidFill>
                    <a:latin typeface="+mn-lt"/>
                    <a:ea typeface="+mn-ea"/>
                    <a:cs typeface="+mn-cs"/>
                  </a:rPr>
                  <a:t>лет</a:t>
                </a:r>
              </a:p>
            </p:txBody>
          </p:sp>
          <p:sp>
            <p:nvSpPr>
              <p:cNvPr id="60" name="TextBox 60"/>
              <p:cNvSpPr txBox="1"/>
              <p:nvPr/>
            </p:nvSpPr>
            <p:spPr>
              <a:xfrm>
                <a:off x="8679942" y="4826318"/>
                <a:ext cx="1125401" cy="264033"/>
              </a:xfrm>
              <a:prstGeom prst="rect">
                <a:avLst/>
              </a:prstGeom>
              <a:noFill/>
              <a:ln>
                <a:noFill/>
              </a:ln>
            </p:spPr>
            <p:txBody>
              <a:bodyPr wrap="none" lIns="0" tIns="0" rIns="0" bIns="0" anchor="t" anchorCtr="0">
                <a:spAutoFit/>
              </a:bodyPr>
              <a:lstStyle/>
              <a:p>
                <a:pPr algn="l"/>
                <a:r>
                  <a:rPr lang="ru-RU" sz="1350" dirty="0">
                    <a:solidFill>
                      <a:schemeClr val="accent5"/>
                    </a:solidFill>
                    <a:latin typeface="+mn-lt"/>
                    <a:ea typeface="+mn-ea"/>
                    <a:cs typeface="+mn-cs"/>
                  </a:rPr>
                  <a:t>% населения</a:t>
                </a:r>
              </a:p>
            </p:txBody>
          </p:sp>
          <p:sp>
            <p:nvSpPr>
              <p:cNvPr id="61" name="TextBox 61"/>
              <p:cNvSpPr txBox="1"/>
              <p:nvPr/>
            </p:nvSpPr>
            <p:spPr>
              <a:xfrm>
                <a:off x="8679942" y="5169218"/>
                <a:ext cx="1125401" cy="264033"/>
              </a:xfrm>
              <a:prstGeom prst="rect">
                <a:avLst/>
              </a:prstGeom>
              <a:noFill/>
              <a:ln>
                <a:noFill/>
              </a:ln>
            </p:spPr>
            <p:txBody>
              <a:bodyPr wrap="none" lIns="0" tIns="0" rIns="0" bIns="0" anchor="t" anchorCtr="0">
                <a:spAutoFit/>
              </a:bodyPr>
              <a:lstStyle/>
              <a:p>
                <a:pPr algn="l"/>
                <a:r>
                  <a:rPr lang="ru-RU" sz="1350" dirty="0">
                    <a:solidFill>
                      <a:schemeClr val="accent5"/>
                    </a:solidFill>
                    <a:latin typeface="+mn-lt"/>
                    <a:ea typeface="+mn-ea"/>
                    <a:cs typeface="+mn-cs"/>
                  </a:rPr>
                  <a:t>% населения</a:t>
                </a:r>
              </a:p>
            </p:txBody>
          </p:sp>
          <p:sp>
            <p:nvSpPr>
              <p:cNvPr id="62" name="TextBox 62"/>
              <p:cNvSpPr txBox="1"/>
              <p:nvPr/>
            </p:nvSpPr>
            <p:spPr>
              <a:xfrm>
                <a:off x="8679942" y="5512118"/>
                <a:ext cx="713403" cy="264033"/>
              </a:xfrm>
              <a:prstGeom prst="rect">
                <a:avLst/>
              </a:prstGeom>
              <a:noFill/>
              <a:ln>
                <a:noFill/>
              </a:ln>
            </p:spPr>
            <p:txBody>
              <a:bodyPr wrap="none" lIns="0" tIns="0" rIns="0" bIns="0" anchor="t" anchorCtr="0">
                <a:spAutoFit/>
              </a:bodyPr>
              <a:lstStyle/>
              <a:p>
                <a:pPr algn="l"/>
                <a:r>
                  <a:rPr lang="ru-RU" sz="1350" dirty="0">
                    <a:solidFill>
                      <a:schemeClr val="accent5"/>
                    </a:solidFill>
                    <a:latin typeface="+mn-lt"/>
                    <a:ea typeface="+mn-ea"/>
                    <a:cs typeface="+mn-cs"/>
                  </a:rPr>
                  <a:t>человек</a:t>
                </a:r>
              </a:p>
            </p:txBody>
          </p:sp>
        </p:grpSp>
        <p:grpSp>
          <p:nvGrpSpPr>
            <p:cNvPr id="74" name="Group 74"/>
            <p:cNvGrpSpPr/>
            <p:nvPr/>
          </p:nvGrpSpPr>
          <p:grpSpPr>
            <a:xfrm>
              <a:off x="10475303" y="2426018"/>
              <a:ext cx="923455" cy="3350133"/>
              <a:chOff x="10475303" y="2426018"/>
              <a:chExt cx="923455" cy="3350133"/>
            </a:xfrm>
          </p:grpSpPr>
          <p:sp>
            <p:nvSpPr>
              <p:cNvPr id="64" name="TextBox 64"/>
              <p:cNvSpPr txBox="1"/>
              <p:nvPr/>
            </p:nvSpPr>
            <p:spPr>
              <a:xfrm>
                <a:off x="10475303" y="2426018"/>
                <a:ext cx="923455"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1991–2024</a:t>
                </a:r>
              </a:p>
            </p:txBody>
          </p:sp>
          <p:sp>
            <p:nvSpPr>
              <p:cNvPr id="65" name="TextBox 65"/>
              <p:cNvSpPr txBox="1"/>
              <p:nvPr/>
            </p:nvSpPr>
            <p:spPr>
              <a:xfrm>
                <a:off x="10475303" y="2768918"/>
                <a:ext cx="923455"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1991–2024</a:t>
                </a:r>
              </a:p>
            </p:txBody>
          </p:sp>
          <p:sp>
            <p:nvSpPr>
              <p:cNvPr id="66" name="TextBox 66"/>
              <p:cNvSpPr txBox="1"/>
              <p:nvPr/>
            </p:nvSpPr>
            <p:spPr>
              <a:xfrm>
                <a:off x="10475303" y="3111818"/>
                <a:ext cx="923455"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1991–2024</a:t>
                </a:r>
              </a:p>
            </p:txBody>
          </p:sp>
          <p:sp>
            <p:nvSpPr>
              <p:cNvPr id="67" name="TextBox 67"/>
              <p:cNvSpPr txBox="1"/>
              <p:nvPr/>
            </p:nvSpPr>
            <p:spPr>
              <a:xfrm>
                <a:off x="10475303" y="3454718"/>
                <a:ext cx="923455"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1991–2024</a:t>
                </a:r>
              </a:p>
            </p:txBody>
          </p:sp>
          <p:sp>
            <p:nvSpPr>
              <p:cNvPr id="68" name="TextBox 68"/>
              <p:cNvSpPr txBox="1"/>
              <p:nvPr/>
            </p:nvSpPr>
            <p:spPr>
              <a:xfrm>
                <a:off x="10475303" y="3797618"/>
                <a:ext cx="923455"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1991–2024</a:t>
                </a:r>
              </a:p>
            </p:txBody>
          </p:sp>
          <p:sp>
            <p:nvSpPr>
              <p:cNvPr id="69" name="TextBox 69"/>
              <p:cNvSpPr txBox="1"/>
              <p:nvPr/>
            </p:nvSpPr>
            <p:spPr>
              <a:xfrm>
                <a:off x="10475303" y="4140518"/>
                <a:ext cx="923455"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1991–2024</a:t>
                </a:r>
              </a:p>
            </p:txBody>
          </p:sp>
          <p:sp>
            <p:nvSpPr>
              <p:cNvPr id="70" name="TextBox 70"/>
              <p:cNvSpPr txBox="1"/>
              <p:nvPr/>
            </p:nvSpPr>
            <p:spPr>
              <a:xfrm>
                <a:off x="10475303" y="4483418"/>
                <a:ext cx="923455"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1991–2024</a:t>
                </a:r>
              </a:p>
            </p:txBody>
          </p:sp>
          <p:sp>
            <p:nvSpPr>
              <p:cNvPr id="71" name="TextBox 71"/>
              <p:cNvSpPr txBox="1"/>
              <p:nvPr/>
            </p:nvSpPr>
            <p:spPr>
              <a:xfrm>
                <a:off x="10475303" y="4826318"/>
                <a:ext cx="923455"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1991–2024</a:t>
                </a:r>
              </a:p>
            </p:txBody>
          </p:sp>
          <p:sp>
            <p:nvSpPr>
              <p:cNvPr id="72" name="TextBox 72"/>
              <p:cNvSpPr txBox="1"/>
              <p:nvPr/>
            </p:nvSpPr>
            <p:spPr>
              <a:xfrm>
                <a:off x="10475303" y="5169218"/>
                <a:ext cx="923455"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1991–2024</a:t>
                </a:r>
              </a:p>
            </p:txBody>
          </p:sp>
          <p:sp>
            <p:nvSpPr>
              <p:cNvPr id="73" name="TextBox 73"/>
              <p:cNvSpPr txBox="1"/>
              <p:nvPr/>
            </p:nvSpPr>
            <p:spPr>
              <a:xfrm>
                <a:off x="10475303" y="5512118"/>
                <a:ext cx="923455"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1991–2024</a:t>
                </a:r>
              </a:p>
            </p:txBody>
          </p:sp>
        </p:grpSp>
      </p:grpSp>
      <p:grpSp>
        <p:nvGrpSpPr>
          <p:cNvPr id="77" name="method-note"/>
          <p:cNvGrpSpPr/>
          <p:nvPr/>
        </p:nvGrpSpPr>
        <p:grpSpPr>
          <a:xfrm>
            <a:off x="678942" y="5893118"/>
            <a:ext cx="8575895" cy="511683"/>
            <a:chOff x="678942" y="5893118"/>
            <a:chExt cx="8575895" cy="511683"/>
          </a:xfrm>
        </p:grpSpPr>
        <p:sp>
          <p:nvSpPr>
            <p:cNvPr id="76" name="TextBox 76"/>
            <p:cNvSpPr txBox="1"/>
            <p:nvPr/>
          </p:nvSpPr>
          <p:spPr>
            <a:xfrm>
              <a:off x="678942" y="5893118"/>
              <a:ext cx="8575895" cy="511683"/>
            </a:xfrm>
            <a:prstGeom prst="rect">
              <a:avLst/>
            </a:prstGeom>
            <a:noFill/>
            <a:ln>
              <a:noFill/>
            </a:ln>
          </p:spPr>
          <p:txBody>
            <a:bodyPr wrap="none" lIns="0" tIns="0" rIns="0" bIns="0" anchor="t" anchorCtr="0">
              <a:spAutoFit/>
            </a:bodyPr>
            <a:lstStyle/>
            <a:p>
              <a:pPr algn="l">
                <a:lnSpc>
                  <a:spcPts val="1950"/>
                </a:lnSpc>
              </a:pPr>
              <a:r>
                <a:rPr lang="ru-RU" sz="1350" dirty="0">
                  <a:solidFill>
                    <a:schemeClr val="accent5"/>
                  </a:solidFill>
                  <a:latin typeface="+mn-lt"/>
                  <a:ea typeface="+mn-ea"/>
                  <a:cs typeface="+mn-cs"/>
                </a:rPr>
                <a:t>Производные величины (естественный прирост, разрыв, изменение за период) помечены словом «расчёт».</a:t>
              </a:r>
              <a:br/>
              <a:r>
                <a:rPr lang="ru-RU" sz="1350" dirty="0">
                  <a:solidFill>
                    <a:schemeClr val="accent5"/>
                  </a:solidFill>
                  <a:latin typeface="+mn-lt"/>
                  <a:ea typeface="+mn-ea"/>
                  <a:cs typeface="+mn-cs"/>
                </a:rPr>
                <a:t>Страны сопоставления: Германия, Япония, Китай, США.</a:t>
              </a:r>
            </a:p>
          </p:txBody>
        </p:sp>
      </p:grpSp>
      <p:grpSp>
        <p:nvGrpSpPr>
          <p:cNvPr id="80" name="page-footer"/>
          <p:cNvGrpSpPr/>
          <p:nvPr/>
        </p:nvGrpSpPr>
        <p:grpSpPr>
          <a:xfrm>
            <a:off x="679704" y="6442710"/>
            <a:ext cx="10832592" cy="234696"/>
            <a:chOff x="679704" y="6442710"/>
            <a:chExt cx="10832592" cy="234696"/>
          </a:xfrm>
        </p:grpSpPr>
        <p:sp>
          <p:nvSpPr>
            <p:cNvPr id="78" name="TextBox 78"/>
            <p:cNvSpPr txBox="1"/>
            <p:nvPr/>
          </p:nvSpPr>
          <p:spPr>
            <a:xfrm>
              <a:off x="679704" y="6442710"/>
              <a:ext cx="4389420" cy="234696"/>
            </a:xfrm>
            <a:prstGeom prst="rect">
              <a:avLst/>
            </a:prstGeom>
            <a:noFill/>
            <a:ln>
              <a:noFill/>
            </a:ln>
          </p:spPr>
          <p:txBody>
            <a:bodyPr wrap="none" lIns="0" tIns="0" rIns="0" bIns="0" anchor="t" anchorCtr="0">
              <a:spAutoFit/>
            </a:bodyPr>
            <a:lstStyle/>
            <a:p>
              <a:pPr algn="l"/>
              <a:r>
                <a:rPr lang="ru-RU" sz="1200" dirty="0">
                  <a:solidFill>
                    <a:schemeClr val="accent5"/>
                  </a:solidFill>
                  <a:latin typeface="+mn-lt"/>
                  <a:ea typeface="+mn-ea"/>
                  <a:cs typeface="+mn-cs"/>
                </a:rPr>
                <a:t>Всемирный банк, World Development Indicators, 1991–2024</a:t>
              </a:r>
            </a:p>
          </p:txBody>
        </p:sp>
        <p:sp>
          <p:nvSpPr>
            <p:cNvPr id="79" name="TextBox 79"/>
            <p:cNvSpPr txBox="1"/>
            <p:nvPr/>
          </p:nvSpPr>
          <p:spPr>
            <a:xfrm>
              <a:off x="11320402" y="6442710"/>
              <a:ext cx="191894" cy="234696"/>
            </a:xfrm>
            <a:prstGeom prst="rect">
              <a:avLst/>
            </a:prstGeom>
            <a:noFill/>
            <a:ln>
              <a:noFill/>
            </a:ln>
          </p:spPr>
          <p:txBody>
            <a:bodyPr wrap="none" lIns="0" tIns="0" rIns="0" bIns="0" anchor="t" anchorCtr="0">
              <a:spAutoFit/>
            </a:bodyPr>
            <a:lstStyle/>
            <a:p>
              <a:pPr algn="r"/>
              <a:r>
                <a:rPr lang="ru-RU" sz="1200" dirty="0">
                  <a:solidFill>
                    <a:schemeClr val="accent5"/>
                  </a:solidFill>
                  <a:latin typeface="+mn-lt"/>
                  <a:ea typeface="+mn-ea"/>
                  <a:cs typeface="+mn-cs"/>
                </a:rPr>
                <a:t>02</a:t>
              </a:r>
            </a:p>
          </p:txBody>
        </p:sp>
      </p:grpSp>
    </p:spTree>
  </p:cSld>
  <p:clrMapOvr>
    <a:masterClrMapping/>
  </p:clrMapOvr>
  <mc:AlternateContent>
    <mc:Choice Requires="p159">
      <p:transition p14:dur="80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id="9" presetID="22" presetClass="entr" presetSubtype="4" fill="hold" grpId="0" nodeType="afterEffect">
                                  <p:stCondLst>
                                    <p:cond delay="500"/>
                                  </p:stCondLst>
                                  <p:childTnLst>
                                    <p:set>
                                      <p:cBhvr>
                                        <p:cTn id="10" dur="1" fill="hold">
                                          <p:stCondLst>
                                            <p:cond delay="0"/>
                                          </p:stCondLst>
                                        </p:cTn>
                                        <p:tgtEl>
                                          <p:spTgt spid="75"/>
                                        </p:tgtEl>
                                        <p:attrNameLst>
                                          <p:attrName>style.visibility</p:attrName>
                                        </p:attrNameLst>
                                      </p:cBhvr>
                                      <p:to>
                                        <p:strVal val="visible"/>
                                      </p:to>
                                    </p:set>
                                    <p:animEffect transition="in" filter="wipe(down)">
                                      <p:cBhvr>
                                        <p:cTn id="11" dur="800"/>
                                        <p:tgtEl>
                                          <p:spTgt spid="75"/>
                                        </p:tgtEl>
                                      </p:cBhvr>
                                    </p:animEffect>
                                  </p:childTnLst>
                                </p:cTn>
                              </p:par>
                            </p:childTnLst>
                          </p:cTn>
                        </p:par>
                        <p:par>
                          <p:cTn id="12" fill="hold">
                            <p:stCondLst>
                              <p:cond delay="1700"/>
                            </p:stCondLst>
                            <p:childTnLst>
                              <p:par>
                                <p:cTn id="13" presetID="10" presetClass="entr" presetSubtype="0" fill="hold" grpId="0" nodeType="afterEffect">
                                  <p:stCondLst>
                                    <p:cond delay="500"/>
                                  </p:stCondLst>
                                  <p:childTnLst>
                                    <p:set>
                                      <p:cBhvr>
                                        <p:cTn id="14" dur="1" fill="hold">
                                          <p:stCondLst>
                                            <p:cond delay="0"/>
                                          </p:stCondLst>
                                        </p:cTn>
                                        <p:tgtEl>
                                          <p:spTgt spid="77"/>
                                        </p:tgtEl>
                                        <p:attrNameLst>
                                          <p:attrName>style.visibility</p:attrName>
                                        </p:attrNameLst>
                                      </p:cBhvr>
                                      <p:to>
                                        <p:strVal val="visible"/>
                                      </p:to>
                                    </p:set>
                                    <p:animEffect transition="in" filter="fade">
                                      <p:cBhvr>
                                        <p:cTn id="15" dur="4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p="http://schemas.openxmlformats.org/presentationml/2006/main" xmlns:p14="http://schemas.microsoft.com/office/powerpoint/2010/main">
  <p:cSld>
    <p:bg>
      <p:bgPr>
        <a:solidFill>
          <a:schemeClr val="lt1"/>
        </a:solidFill>
        <a:effectLst/>
      </p:bgPr>
    </p:bg>
    <p:spTree>
      <p:nvGrpSpPr>
        <p:cNvPr id="1" name=""/>
        <p:cNvGrpSpPr/>
        <p:nvPr/>
      </p:nvGrpSpPr>
      <p:grpSpPr>
        <a:xfrm>
          <a:off x="0" y="0"/>
          <a:ext cx="0" cy="0"/>
          <a:chOff x="0" y="0"/>
          <a:chExt cx="0" cy="0"/>
        </a:xfrm>
      </p:grpSpPr>
      <p:grpSp>
        <p:nvGrpSpPr>
          <p:cNvPr id="4" name="page-header"/>
          <p:cNvGrpSpPr/>
          <p:nvPr/>
        </p:nvGrpSpPr>
        <p:grpSpPr>
          <a:xfrm>
            <a:off x="670560" y="590550"/>
            <a:ext cx="7460224" cy="1212723"/>
            <a:chOff x="670560" y="590550"/>
            <a:chExt cx="7460224" cy="1212723"/>
          </a:xfrm>
        </p:grpSpPr>
        <p:sp>
          <p:nvSpPr>
            <p:cNvPr id="2" name="TextBox 2"/>
            <p:cNvSpPr txBox="1"/>
            <p:nvPr/>
          </p:nvSpPr>
          <p:spPr>
            <a:xfrm>
              <a:off x="670560" y="590550"/>
              <a:ext cx="6420170" cy="586740"/>
            </a:xfrm>
            <a:prstGeom prst="rect">
              <a:avLst/>
            </a:prstGeom>
            <a:noFill/>
            <a:ln>
              <a:noFill/>
            </a:ln>
          </p:spPr>
          <p:txBody>
            <a:bodyPr wrap="none" lIns="0" tIns="0" rIns="0" bIns="0" anchor="t" anchorCtr="0">
              <a:spAutoFit/>
            </a:bodyPr>
            <a:lstStyle/>
            <a:p>
              <a:pPr algn="l"/>
              <a:r>
                <a:rPr lang="ru-RU" sz="3000" b="1" dirty="0">
                  <a:solidFill>
                    <a:schemeClr val="accent1"/>
                  </a:solidFill>
                  <a:latin typeface="+mj-lt"/>
                  <a:ea typeface="+mj-ea"/>
                  <a:cs typeface="+mj-cs"/>
                </a:rPr>
                <a:t>Население: −4,7 млн за 33 года</a:t>
              </a:r>
            </a:p>
          </p:txBody>
        </p:sp>
        <p:sp>
          <p:nvSpPr>
            <p:cNvPr id="3" name="TextBox 3"/>
            <p:cNvSpPr txBox="1"/>
            <p:nvPr/>
          </p:nvSpPr>
          <p:spPr>
            <a:xfrm>
              <a:off x="675132" y="1068705"/>
              <a:ext cx="7455652" cy="734568"/>
            </a:xfrm>
            <a:prstGeom prst="rect">
              <a:avLst/>
            </a:prstGeom>
            <a:noFill/>
            <a:ln>
              <a:noFill/>
            </a:ln>
          </p:spPr>
          <p:txBody>
            <a:bodyPr wrap="none" lIns="0" tIns="0" rIns="0" bIns="0" anchor="t" anchorCtr="0">
              <a:spAutoFit/>
            </a:bodyPr>
            <a:lstStyle/>
            <a:p>
              <a:pPr algn="l">
                <a:lnSpc>
                  <a:spcPts val="2550"/>
                </a:lnSpc>
              </a:pPr>
              <a:r>
                <a:rPr lang="ru-RU" sz="2100" dirty="0">
                  <a:solidFill>
                    <a:schemeClr val="dk1"/>
                  </a:solidFill>
                  <a:latin typeface="+mn-lt"/>
                  <a:ea typeface="+mn-ea"/>
                  <a:cs typeface="+mn-cs"/>
                </a:rPr>
                <a:t>Непрерывное падение 1994–2008, восстановление до 2019,</a:t>
              </a:r>
              <a:br/>
              <a:r>
                <a:rPr lang="ru-RU" sz="2100" dirty="0">
                  <a:solidFill>
                    <a:schemeClr val="dk1"/>
                  </a:solidFill>
                  <a:latin typeface="+mn-lt"/>
                  <a:ea typeface="+mn-ea"/>
                  <a:cs typeface="+mn-cs"/>
                </a:rPr>
                <a:t>новая убыль с 2021 года</a:t>
              </a:r>
            </a:p>
          </p:txBody>
        </p:sp>
      </p:grpSp>
      <p:grpSp>
        <p:nvGrpSpPr>
          <p:cNvPr id="49" name="population-curve"/>
          <p:cNvGrpSpPr/>
          <p:nvPr/>
        </p:nvGrpSpPr>
        <p:grpSpPr>
          <a:xfrm>
            <a:off x="1004346" y="1873568"/>
            <a:ext cx="7680973" cy="3826383"/>
            <a:chOff x="1004346" y="1873568"/>
            <a:chExt cx="7680973" cy="3826383"/>
          </a:xfrm>
        </p:grpSpPr>
        <p:grpSp>
          <p:nvGrpSpPr>
            <p:cNvPr id="48" name="population-curve-chartArea"/>
            <p:cNvGrpSpPr/>
            <p:nvPr/>
          </p:nvGrpSpPr>
          <p:grpSpPr>
            <a:xfrm>
              <a:off x="1004346" y="1873568"/>
              <a:ext cx="7680973" cy="3826383"/>
              <a:chOff x="1004346" y="1873568"/>
              <a:chExt cx="7680973" cy="3826383"/>
            </a:xfrm>
          </p:grpSpPr>
          <p:grpSp>
            <p:nvGrpSpPr>
              <p:cNvPr id="12" name="population-curve-grid"/>
              <p:cNvGrpSpPr/>
              <p:nvPr/>
            </p:nvGrpSpPr>
            <p:grpSpPr>
              <a:xfrm>
                <a:off x="1428750" y="2095500"/>
                <a:ext cx="7048500" cy="2785110"/>
                <a:chOff x="1428750" y="2095500"/>
                <a:chExt cx="7048500" cy="2785110"/>
              </a:xfrm>
            </p:grpSpPr>
            <p:sp>
              <p:nvSpPr>
                <p:cNvPr id="5" name="Line 5"/>
                <p:cNvSpPr/>
                <p:nvPr/>
              </p:nvSpPr>
              <p:spPr>
                <a:xfrm>
                  <a:off x="1428750" y="4871085"/>
                  <a:ext cx="7048500" cy="9525"/>
                </a:xfrm>
                <a:custGeom>
                  <a:avLst/>
                  <a:gdLst/>
                  <a:ahLst/>
                  <a:cxnLst/>
                  <a:rect l="l" t="t" r="r" b="b"/>
                  <a:pathLst>
                    <a:path w="7048500" h="9525">
                      <a:moveTo>
                        <a:pt x="0" y="0"/>
                      </a:moveTo>
                      <a:lnTo>
                        <a:pt x="7048500" y="0"/>
                      </a:lnTo>
                    </a:path>
                  </a:pathLst>
                </a:custGeom>
                <a:noFill/>
                <a:ln w="9525">
                  <a:solidFill>
                    <a:srgbClr val="E6E1D7"/>
                  </a:solidFill>
                </a:ln>
              </p:spPr>
            </p:sp>
            <p:sp>
              <p:nvSpPr>
                <p:cNvPr id="6" name="Line 6"/>
                <p:cNvSpPr/>
                <p:nvPr/>
              </p:nvSpPr>
              <p:spPr>
                <a:xfrm>
                  <a:off x="1428750" y="4409122"/>
                  <a:ext cx="7048500" cy="9525"/>
                </a:xfrm>
                <a:custGeom>
                  <a:avLst/>
                  <a:gdLst/>
                  <a:ahLst/>
                  <a:cxnLst/>
                  <a:rect l="l" t="t" r="r" b="b"/>
                  <a:pathLst>
                    <a:path w="7048500" h="9525">
                      <a:moveTo>
                        <a:pt x="0" y="0"/>
                      </a:moveTo>
                      <a:lnTo>
                        <a:pt x="7048500" y="0"/>
                      </a:lnTo>
                    </a:path>
                  </a:pathLst>
                </a:custGeom>
                <a:noFill/>
                <a:ln w="9525">
                  <a:solidFill>
                    <a:srgbClr val="E6E1D7"/>
                  </a:solidFill>
                </a:ln>
              </p:spPr>
            </p:sp>
            <p:sp>
              <p:nvSpPr>
                <p:cNvPr id="7" name="Line 7"/>
                <p:cNvSpPr/>
                <p:nvPr/>
              </p:nvSpPr>
              <p:spPr>
                <a:xfrm>
                  <a:off x="1428750" y="3946208"/>
                  <a:ext cx="7048500" cy="9525"/>
                </a:xfrm>
                <a:custGeom>
                  <a:avLst/>
                  <a:gdLst/>
                  <a:ahLst/>
                  <a:cxnLst/>
                  <a:rect l="l" t="t" r="r" b="b"/>
                  <a:pathLst>
                    <a:path w="7048500" h="9525">
                      <a:moveTo>
                        <a:pt x="0" y="0"/>
                      </a:moveTo>
                      <a:lnTo>
                        <a:pt x="7048500" y="0"/>
                      </a:lnTo>
                    </a:path>
                  </a:pathLst>
                </a:custGeom>
                <a:noFill/>
                <a:ln w="9525">
                  <a:solidFill>
                    <a:srgbClr val="E6E1D7"/>
                  </a:solidFill>
                </a:ln>
              </p:spPr>
            </p:sp>
            <p:sp>
              <p:nvSpPr>
                <p:cNvPr id="8" name="Line 8"/>
                <p:cNvSpPr/>
                <p:nvPr/>
              </p:nvSpPr>
              <p:spPr>
                <a:xfrm>
                  <a:off x="1428750" y="3483292"/>
                  <a:ext cx="7048500" cy="9525"/>
                </a:xfrm>
                <a:custGeom>
                  <a:avLst/>
                  <a:gdLst/>
                  <a:ahLst/>
                  <a:cxnLst/>
                  <a:rect l="l" t="t" r="r" b="b"/>
                  <a:pathLst>
                    <a:path w="7048500" h="9525">
                      <a:moveTo>
                        <a:pt x="0" y="0"/>
                      </a:moveTo>
                      <a:lnTo>
                        <a:pt x="7048500" y="0"/>
                      </a:lnTo>
                    </a:path>
                  </a:pathLst>
                </a:custGeom>
                <a:noFill/>
                <a:ln w="9525">
                  <a:solidFill>
                    <a:srgbClr val="E6E1D7"/>
                  </a:solidFill>
                </a:ln>
              </p:spPr>
            </p:sp>
            <p:sp>
              <p:nvSpPr>
                <p:cNvPr id="9" name="Line 9"/>
                <p:cNvSpPr/>
                <p:nvPr/>
              </p:nvSpPr>
              <p:spPr>
                <a:xfrm>
                  <a:off x="1428750" y="3020378"/>
                  <a:ext cx="7048500" cy="9525"/>
                </a:xfrm>
                <a:custGeom>
                  <a:avLst/>
                  <a:gdLst/>
                  <a:ahLst/>
                  <a:cxnLst/>
                  <a:rect l="l" t="t" r="r" b="b"/>
                  <a:pathLst>
                    <a:path w="7048500" h="9525">
                      <a:moveTo>
                        <a:pt x="0" y="0"/>
                      </a:moveTo>
                      <a:lnTo>
                        <a:pt x="7048500" y="0"/>
                      </a:lnTo>
                    </a:path>
                  </a:pathLst>
                </a:custGeom>
                <a:noFill/>
                <a:ln w="9525">
                  <a:solidFill>
                    <a:srgbClr val="E6E1D7"/>
                  </a:solidFill>
                </a:ln>
              </p:spPr>
            </p:sp>
            <p:sp>
              <p:nvSpPr>
                <p:cNvPr id="10" name="Line 10"/>
                <p:cNvSpPr/>
                <p:nvPr/>
              </p:nvSpPr>
              <p:spPr>
                <a:xfrm>
                  <a:off x="1428750" y="2558415"/>
                  <a:ext cx="7048500" cy="9525"/>
                </a:xfrm>
                <a:custGeom>
                  <a:avLst/>
                  <a:gdLst/>
                  <a:ahLst/>
                  <a:cxnLst/>
                  <a:rect l="l" t="t" r="r" b="b"/>
                  <a:pathLst>
                    <a:path w="7048500" h="9525">
                      <a:moveTo>
                        <a:pt x="0" y="0"/>
                      </a:moveTo>
                      <a:lnTo>
                        <a:pt x="7048500" y="0"/>
                      </a:lnTo>
                    </a:path>
                  </a:pathLst>
                </a:custGeom>
                <a:noFill/>
                <a:ln w="9525">
                  <a:solidFill>
                    <a:srgbClr val="E6E1D7"/>
                  </a:solidFill>
                </a:ln>
              </p:spPr>
            </p:sp>
            <p:sp>
              <p:nvSpPr>
                <p:cNvPr id="11" name="Line 11"/>
                <p:cNvSpPr/>
                <p:nvPr/>
              </p:nvSpPr>
              <p:spPr>
                <a:xfrm>
                  <a:off x="1428750" y="2095500"/>
                  <a:ext cx="7048500" cy="9525"/>
                </a:xfrm>
                <a:custGeom>
                  <a:avLst/>
                  <a:gdLst/>
                  <a:ahLst/>
                  <a:cxnLst/>
                  <a:rect l="l" t="t" r="r" b="b"/>
                  <a:pathLst>
                    <a:path w="7048500" h="9525">
                      <a:moveTo>
                        <a:pt x="0" y="0"/>
                      </a:moveTo>
                      <a:lnTo>
                        <a:pt x="7048500" y="0"/>
                      </a:lnTo>
                    </a:path>
                  </a:pathLst>
                </a:custGeom>
                <a:noFill/>
                <a:ln w="9525">
                  <a:solidFill>
                    <a:srgbClr val="E6E1D7"/>
                  </a:solidFill>
                </a:ln>
              </p:spPr>
            </p:sp>
          </p:grpSp>
          <p:grpSp>
            <p:nvGrpSpPr>
              <p:cNvPr id="15" name="population-curve-axis"/>
              <p:cNvGrpSpPr/>
              <p:nvPr/>
            </p:nvGrpSpPr>
            <p:grpSpPr>
              <a:xfrm>
                <a:off x="1428750" y="2095500"/>
                <a:ext cx="7048500" cy="3248025"/>
                <a:chOff x="1428750" y="2095500"/>
                <a:chExt cx="7048500" cy="3248025"/>
              </a:xfrm>
            </p:grpSpPr>
            <p:sp>
              <p:nvSpPr>
                <p:cNvPr id="13" name="Line 13"/>
                <p:cNvSpPr/>
                <p:nvPr/>
              </p:nvSpPr>
              <p:spPr>
                <a:xfrm>
                  <a:off x="1428750" y="2095500"/>
                  <a:ext cx="9525" cy="3238500"/>
                </a:xfrm>
                <a:custGeom>
                  <a:avLst/>
                  <a:gdLst/>
                  <a:ahLst/>
                  <a:cxnLst/>
                  <a:rect l="l" t="t" r="r" b="b"/>
                  <a:pathLst>
                    <a:path w="9525" h="3238500">
                      <a:moveTo>
                        <a:pt x="0" y="0"/>
                      </a:moveTo>
                      <a:lnTo>
                        <a:pt x="0" y="3238500"/>
                      </a:lnTo>
                    </a:path>
                  </a:pathLst>
                </a:custGeom>
                <a:noFill/>
                <a:ln w="14288">
                  <a:solidFill>
                    <a:srgbClr val="5B6670"/>
                  </a:solidFill>
                </a:ln>
              </p:spPr>
            </p:sp>
            <p:sp>
              <p:nvSpPr>
                <p:cNvPr id="14" name="Line 14"/>
                <p:cNvSpPr/>
                <p:nvPr/>
              </p:nvSpPr>
              <p:spPr>
                <a:xfrm>
                  <a:off x="1428750" y="5334000"/>
                  <a:ext cx="7048500" cy="9525"/>
                </a:xfrm>
                <a:custGeom>
                  <a:avLst/>
                  <a:gdLst/>
                  <a:ahLst/>
                  <a:cxnLst/>
                  <a:rect l="l" t="t" r="r" b="b"/>
                  <a:pathLst>
                    <a:path w="7048500" h="9525">
                      <a:moveTo>
                        <a:pt x="0" y="0"/>
                      </a:moveTo>
                      <a:lnTo>
                        <a:pt x="7048500" y="0"/>
                      </a:lnTo>
                    </a:path>
                  </a:pathLst>
                </a:custGeom>
                <a:noFill/>
                <a:ln w="14288">
                  <a:solidFill>
                    <a:srgbClr val="5B6670"/>
                  </a:solidFill>
                </a:ln>
              </p:spPr>
            </p:sp>
          </p:grpSp>
          <p:grpSp>
            <p:nvGrpSpPr>
              <p:cNvPr id="24" name="population-curve-value-labels"/>
              <p:cNvGrpSpPr/>
              <p:nvPr/>
            </p:nvGrpSpPr>
            <p:grpSpPr>
              <a:xfrm>
                <a:off x="1004346" y="2006918"/>
                <a:ext cx="316962" cy="3502533"/>
                <a:chOff x="1004346" y="2006918"/>
                <a:chExt cx="316962" cy="3502533"/>
              </a:xfrm>
            </p:grpSpPr>
            <p:sp>
              <p:nvSpPr>
                <p:cNvPr id="16" name="TextBox 16"/>
                <p:cNvSpPr txBox="1"/>
                <p:nvPr/>
              </p:nvSpPr>
              <p:spPr>
                <a:xfrm>
                  <a:off x="1004346" y="5245418"/>
                  <a:ext cx="316962"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142</a:t>
                  </a:r>
                </a:p>
              </p:txBody>
            </p:sp>
            <p:sp>
              <p:nvSpPr>
                <p:cNvPr id="17" name="TextBox 17"/>
                <p:cNvSpPr txBox="1"/>
                <p:nvPr/>
              </p:nvSpPr>
              <p:spPr>
                <a:xfrm>
                  <a:off x="1004346" y="4782502"/>
                  <a:ext cx="316962"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143</a:t>
                  </a:r>
                </a:p>
              </p:txBody>
            </p:sp>
            <p:sp>
              <p:nvSpPr>
                <p:cNvPr id="18" name="TextBox 18"/>
                <p:cNvSpPr txBox="1"/>
                <p:nvPr/>
              </p:nvSpPr>
              <p:spPr>
                <a:xfrm>
                  <a:off x="1004346" y="4320540"/>
                  <a:ext cx="316962"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144</a:t>
                  </a:r>
                </a:p>
              </p:txBody>
            </p:sp>
            <p:sp>
              <p:nvSpPr>
                <p:cNvPr id="19" name="TextBox 19"/>
                <p:cNvSpPr txBox="1"/>
                <p:nvPr/>
              </p:nvSpPr>
              <p:spPr>
                <a:xfrm>
                  <a:off x="1004346" y="3857625"/>
                  <a:ext cx="316962"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145</a:t>
                  </a:r>
                </a:p>
              </p:txBody>
            </p:sp>
            <p:sp>
              <p:nvSpPr>
                <p:cNvPr id="20" name="TextBox 20"/>
                <p:cNvSpPr txBox="1"/>
                <p:nvPr/>
              </p:nvSpPr>
              <p:spPr>
                <a:xfrm>
                  <a:off x="1004346" y="3394710"/>
                  <a:ext cx="316962"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146</a:t>
                  </a:r>
                </a:p>
              </p:txBody>
            </p:sp>
            <p:sp>
              <p:nvSpPr>
                <p:cNvPr id="21" name="TextBox 21"/>
                <p:cNvSpPr txBox="1"/>
                <p:nvPr/>
              </p:nvSpPr>
              <p:spPr>
                <a:xfrm>
                  <a:off x="1004346" y="2931795"/>
                  <a:ext cx="316962"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147</a:t>
                  </a:r>
                </a:p>
              </p:txBody>
            </p:sp>
            <p:sp>
              <p:nvSpPr>
                <p:cNvPr id="22" name="TextBox 22"/>
                <p:cNvSpPr txBox="1"/>
                <p:nvPr/>
              </p:nvSpPr>
              <p:spPr>
                <a:xfrm>
                  <a:off x="1004346" y="2469832"/>
                  <a:ext cx="316962"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148</a:t>
                  </a:r>
                </a:p>
              </p:txBody>
            </p:sp>
            <p:sp>
              <p:nvSpPr>
                <p:cNvPr id="23" name="TextBox 23"/>
                <p:cNvSpPr txBox="1"/>
                <p:nvPr/>
              </p:nvSpPr>
              <p:spPr>
                <a:xfrm>
                  <a:off x="1004346" y="2006918"/>
                  <a:ext cx="316962"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149</a:t>
                  </a:r>
                </a:p>
              </p:txBody>
            </p:sp>
          </p:grpSp>
          <p:grpSp>
            <p:nvGrpSpPr>
              <p:cNvPr id="34" name="population-curve-category-labels"/>
              <p:cNvGrpSpPr/>
              <p:nvPr/>
            </p:nvGrpSpPr>
            <p:grpSpPr>
              <a:xfrm>
                <a:off x="1219728" y="5435918"/>
                <a:ext cx="7465591" cy="264033"/>
                <a:chOff x="1219728" y="5435918"/>
                <a:chExt cx="7465591" cy="264033"/>
              </a:xfrm>
            </p:grpSpPr>
            <p:sp>
              <p:nvSpPr>
                <p:cNvPr id="25" name="TextBox 25"/>
                <p:cNvSpPr txBox="1"/>
                <p:nvPr/>
              </p:nvSpPr>
              <p:spPr>
                <a:xfrm>
                  <a:off x="1219728"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1991</a:t>
                  </a:r>
                </a:p>
              </p:txBody>
            </p:sp>
            <p:sp>
              <p:nvSpPr>
                <p:cNvPr id="26" name="TextBox 26"/>
                <p:cNvSpPr txBox="1"/>
                <p:nvPr/>
              </p:nvSpPr>
              <p:spPr>
                <a:xfrm>
                  <a:off x="2074120"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1995</a:t>
                  </a:r>
                </a:p>
              </p:txBody>
            </p:sp>
            <p:sp>
              <p:nvSpPr>
                <p:cNvPr id="27" name="TextBox 27"/>
                <p:cNvSpPr txBox="1"/>
                <p:nvPr/>
              </p:nvSpPr>
              <p:spPr>
                <a:xfrm>
                  <a:off x="2928513"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1999</a:t>
                  </a:r>
                </a:p>
              </p:txBody>
            </p:sp>
            <p:sp>
              <p:nvSpPr>
                <p:cNvPr id="28" name="TextBox 28"/>
                <p:cNvSpPr txBox="1"/>
                <p:nvPr/>
              </p:nvSpPr>
              <p:spPr>
                <a:xfrm>
                  <a:off x="3781953"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2003</a:t>
                  </a:r>
                </a:p>
              </p:txBody>
            </p:sp>
            <p:sp>
              <p:nvSpPr>
                <p:cNvPr id="29" name="TextBox 29"/>
                <p:cNvSpPr txBox="1"/>
                <p:nvPr/>
              </p:nvSpPr>
              <p:spPr>
                <a:xfrm>
                  <a:off x="4636345"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2007</a:t>
                  </a:r>
                </a:p>
              </p:txBody>
            </p:sp>
            <p:sp>
              <p:nvSpPr>
                <p:cNvPr id="30" name="TextBox 30"/>
                <p:cNvSpPr txBox="1"/>
                <p:nvPr/>
              </p:nvSpPr>
              <p:spPr>
                <a:xfrm>
                  <a:off x="5490738"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2011</a:t>
                  </a:r>
                </a:p>
              </p:txBody>
            </p:sp>
            <p:sp>
              <p:nvSpPr>
                <p:cNvPr id="31" name="TextBox 31"/>
                <p:cNvSpPr txBox="1"/>
                <p:nvPr/>
              </p:nvSpPr>
              <p:spPr>
                <a:xfrm>
                  <a:off x="6345130"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2015</a:t>
                  </a:r>
                </a:p>
              </p:txBody>
            </p:sp>
            <p:sp>
              <p:nvSpPr>
                <p:cNvPr id="32" name="TextBox 32"/>
                <p:cNvSpPr txBox="1"/>
                <p:nvPr/>
              </p:nvSpPr>
              <p:spPr>
                <a:xfrm>
                  <a:off x="7199523"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2019</a:t>
                  </a:r>
                </a:p>
              </p:txBody>
            </p:sp>
            <p:sp>
              <p:nvSpPr>
                <p:cNvPr id="33" name="TextBox 33"/>
                <p:cNvSpPr txBox="1"/>
                <p:nvPr/>
              </p:nvSpPr>
              <p:spPr>
                <a:xfrm>
                  <a:off x="8267275"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2024</a:t>
                  </a:r>
                </a:p>
              </p:txBody>
            </p:sp>
          </p:grpSp>
          <p:grpSp>
            <p:nvGrpSpPr>
              <p:cNvPr id="41" name="population-curve-series"/>
              <p:cNvGrpSpPr/>
              <p:nvPr/>
            </p:nvGrpSpPr>
            <p:grpSpPr>
              <a:xfrm>
                <a:off x="1381125" y="2308860"/>
                <a:ext cx="7142797" cy="2730818"/>
                <a:chOff x="1381125" y="2308860"/>
                <a:chExt cx="7142797" cy="2730818"/>
              </a:xfrm>
            </p:grpSpPr>
            <p:sp>
              <p:nvSpPr>
                <p:cNvPr id="35" name="Polyline 35"/>
                <p:cNvSpPr/>
                <p:nvPr/>
              </p:nvSpPr>
              <p:spPr>
                <a:xfrm>
                  <a:off x="1428750" y="2308860"/>
                  <a:ext cx="7047548" cy="2683193"/>
                </a:xfrm>
                <a:custGeom>
                  <a:avLst/>
                  <a:gdLst/>
                  <a:ahLst/>
                  <a:cxnLst/>
                  <a:rect l="l" t="t" r="r" b="b"/>
                  <a:pathLst>
                    <a:path w="7047548" h="2683193">
                      <a:moveTo>
                        <a:pt x="0" y="69532"/>
                      </a:moveTo>
                      <a:lnTo>
                        <a:pt x="213360" y="0"/>
                      </a:lnTo>
                      <a:lnTo>
                        <a:pt x="426720" y="36195"/>
                      </a:lnTo>
                      <a:lnTo>
                        <a:pt x="641033" y="60007"/>
                      </a:lnTo>
                      <a:lnTo>
                        <a:pt x="854392" y="73342"/>
                      </a:lnTo>
                      <a:lnTo>
                        <a:pt x="1067753" y="175260"/>
                      </a:lnTo>
                      <a:lnTo>
                        <a:pt x="1281112" y="286702"/>
                      </a:lnTo>
                      <a:lnTo>
                        <a:pt x="1494472" y="401955"/>
                      </a:lnTo>
                      <a:lnTo>
                        <a:pt x="1708785" y="615315"/>
                      </a:lnTo>
                      <a:lnTo>
                        <a:pt x="1922145" y="897255"/>
                      </a:lnTo>
                      <a:lnTo>
                        <a:pt x="2135505" y="1183957"/>
                      </a:lnTo>
                      <a:lnTo>
                        <a:pt x="2348865" y="1493520"/>
                      </a:lnTo>
                      <a:lnTo>
                        <a:pt x="2562225" y="1799272"/>
                      </a:lnTo>
                      <a:lnTo>
                        <a:pt x="2776538" y="2067878"/>
                      </a:lnTo>
                      <a:lnTo>
                        <a:pt x="2989898" y="2322195"/>
                      </a:lnTo>
                      <a:lnTo>
                        <a:pt x="3203258" y="2539365"/>
                      </a:lnTo>
                      <a:lnTo>
                        <a:pt x="3416618" y="2650808"/>
                      </a:lnTo>
                      <a:lnTo>
                        <a:pt x="3629978" y="2683193"/>
                      </a:lnTo>
                      <a:lnTo>
                        <a:pt x="3844290" y="2659380"/>
                      </a:lnTo>
                      <a:lnTo>
                        <a:pt x="4057650" y="2631758"/>
                      </a:lnTo>
                      <a:lnTo>
                        <a:pt x="4271010" y="2553652"/>
                      </a:lnTo>
                      <a:lnTo>
                        <a:pt x="4484370" y="2386965"/>
                      </a:lnTo>
                      <a:lnTo>
                        <a:pt x="4697730" y="2187892"/>
                      </a:lnTo>
                      <a:lnTo>
                        <a:pt x="4912042" y="1988820"/>
                      </a:lnTo>
                      <a:lnTo>
                        <a:pt x="5125402" y="1804035"/>
                      </a:lnTo>
                      <a:lnTo>
                        <a:pt x="5338762" y="1627822"/>
                      </a:lnTo>
                      <a:lnTo>
                        <a:pt x="5552122" y="1503045"/>
                      </a:lnTo>
                      <a:lnTo>
                        <a:pt x="5765482" y="1452562"/>
                      </a:lnTo>
                      <a:lnTo>
                        <a:pt x="5979795" y="1428750"/>
                      </a:lnTo>
                      <a:lnTo>
                        <a:pt x="6193155" y="1521143"/>
                      </a:lnTo>
                      <a:lnTo>
                        <a:pt x="6406515" y="1752600"/>
                      </a:lnTo>
                      <a:lnTo>
                        <a:pt x="6619875" y="1988820"/>
                      </a:lnTo>
                      <a:lnTo>
                        <a:pt x="6833235" y="2178368"/>
                      </a:lnTo>
                      <a:lnTo>
                        <a:pt x="7047548" y="2252662"/>
                      </a:lnTo>
                    </a:path>
                  </a:pathLst>
                </a:custGeom>
                <a:noFill/>
                <a:ln w="28575">
                  <a:solidFill>
                    <a:schemeClr val="accent3"/>
                  </a:solidFill>
                  <a:round/>
                </a:ln>
              </p:spPr>
            </p:sp>
            <p:grpSp>
              <p:nvGrpSpPr>
                <p:cNvPr id="40" name="Group 40"/>
                <p:cNvGrpSpPr/>
                <p:nvPr/>
              </p:nvGrpSpPr>
              <p:grpSpPr>
                <a:xfrm>
                  <a:off x="1381125" y="2330768"/>
                  <a:ext cx="7142797" cy="2708910"/>
                  <a:chOff x="1381125" y="2330768"/>
                  <a:chExt cx="7142797" cy="2708910"/>
                </a:xfrm>
              </p:grpSpPr>
              <p:sp>
                <p:nvSpPr>
                  <p:cNvPr id="36" name="Ellipse 36"/>
                  <p:cNvSpPr/>
                  <p:nvPr/>
                </p:nvSpPr>
                <p:spPr>
                  <a:xfrm>
                    <a:off x="1381125" y="2330768"/>
                    <a:ext cx="95250" cy="95250"/>
                  </a:xfrm>
                  <a:prstGeom prst="ellipse">
                    <a:avLst/>
                  </a:prstGeom>
                  <a:solidFill>
                    <a:schemeClr val="accent1"/>
                  </a:solidFill>
                  <a:ln>
                    <a:noFill/>
                  </a:ln>
                </p:spPr>
              </p:sp>
              <p:sp>
                <p:nvSpPr>
                  <p:cNvPr id="37" name="Ellipse 37"/>
                  <p:cNvSpPr/>
                  <p:nvPr/>
                </p:nvSpPr>
                <p:spPr>
                  <a:xfrm>
                    <a:off x="5011102" y="4944428"/>
                    <a:ext cx="95250" cy="95250"/>
                  </a:xfrm>
                  <a:prstGeom prst="ellipse">
                    <a:avLst/>
                  </a:prstGeom>
                  <a:solidFill>
                    <a:schemeClr val="accent1"/>
                  </a:solidFill>
                  <a:ln>
                    <a:noFill/>
                  </a:ln>
                </p:spPr>
              </p:sp>
              <p:sp>
                <p:nvSpPr>
                  <p:cNvPr id="38" name="Ellipse 38"/>
                  <p:cNvSpPr/>
                  <p:nvPr/>
                </p:nvSpPr>
                <p:spPr>
                  <a:xfrm>
                    <a:off x="7360920" y="3689985"/>
                    <a:ext cx="95250" cy="95250"/>
                  </a:xfrm>
                  <a:prstGeom prst="ellipse">
                    <a:avLst/>
                  </a:prstGeom>
                  <a:solidFill>
                    <a:schemeClr val="accent1"/>
                  </a:solidFill>
                  <a:ln>
                    <a:noFill/>
                  </a:ln>
                </p:spPr>
              </p:sp>
              <p:sp>
                <p:nvSpPr>
                  <p:cNvPr id="39" name="Ellipse 39"/>
                  <p:cNvSpPr/>
                  <p:nvPr/>
                </p:nvSpPr>
                <p:spPr>
                  <a:xfrm>
                    <a:off x="8428672" y="4513898"/>
                    <a:ext cx="95250" cy="95250"/>
                  </a:xfrm>
                  <a:prstGeom prst="ellipse">
                    <a:avLst/>
                  </a:prstGeom>
                  <a:solidFill>
                    <a:schemeClr val="accent1"/>
                  </a:solidFill>
                  <a:ln>
                    <a:noFill/>
                  </a:ln>
                </p:spPr>
              </p:sp>
            </p:grpSp>
          </p:grpSp>
          <p:grpSp>
            <p:nvGrpSpPr>
              <p:cNvPr id="46" name="population-curve-point-notes"/>
              <p:cNvGrpSpPr/>
              <p:nvPr/>
            </p:nvGrpSpPr>
            <p:grpSpPr>
              <a:xfrm>
                <a:off x="1535430" y="2124075"/>
                <a:ext cx="6835140" cy="3246120"/>
                <a:chOff x="1535430" y="2124075"/>
                <a:chExt cx="6835140" cy="3246120"/>
              </a:xfrm>
            </p:grpSpPr>
            <p:sp>
              <p:nvSpPr>
                <p:cNvPr id="42" name="TextBox 42"/>
                <p:cNvSpPr txBox="1"/>
                <p:nvPr/>
              </p:nvSpPr>
              <p:spPr>
                <a:xfrm>
                  <a:off x="1535430" y="2124075"/>
                  <a:ext cx="632903" cy="293370"/>
                </a:xfrm>
                <a:prstGeom prst="rect">
                  <a:avLst/>
                </a:prstGeom>
                <a:noFill/>
                <a:ln>
                  <a:noFill/>
                </a:ln>
              </p:spPr>
              <p:txBody>
                <a:bodyPr wrap="none" lIns="0" tIns="0" rIns="0" bIns="0" anchor="t" anchorCtr="0">
                  <a:spAutoFit/>
                </a:bodyPr>
                <a:lstStyle/>
                <a:p>
                  <a:pPr algn="l"/>
                  <a:r>
                    <a:rPr lang="ru-RU" sz="1500" b="1" dirty="0">
                      <a:solidFill>
                        <a:schemeClr val="accent1"/>
                      </a:solidFill>
                      <a:latin typeface="+mn-lt"/>
                      <a:ea typeface="+mn-ea"/>
                      <a:cs typeface="+mn-cs"/>
                    </a:rPr>
                    <a:t>148,39</a:t>
                  </a:r>
                </a:p>
              </p:txBody>
            </p:sp>
            <p:sp>
              <p:nvSpPr>
                <p:cNvPr id="43" name="TextBox 43"/>
                <p:cNvSpPr txBox="1"/>
                <p:nvPr/>
              </p:nvSpPr>
              <p:spPr>
                <a:xfrm>
                  <a:off x="4742276" y="5076825"/>
                  <a:ext cx="632903" cy="293370"/>
                </a:xfrm>
                <a:prstGeom prst="rect">
                  <a:avLst/>
                </a:prstGeom>
                <a:noFill/>
                <a:ln>
                  <a:noFill/>
                </a:ln>
              </p:spPr>
              <p:txBody>
                <a:bodyPr wrap="none" lIns="0" tIns="0" rIns="0" bIns="0" anchor="t" anchorCtr="0">
                  <a:spAutoFit/>
                </a:bodyPr>
                <a:lstStyle/>
                <a:p>
                  <a:pPr algn="ctr"/>
                  <a:r>
                    <a:rPr lang="ru-RU" sz="1500" b="1" dirty="0">
                      <a:solidFill>
                        <a:schemeClr val="accent2"/>
                      </a:solidFill>
                      <a:latin typeface="+mn-lt"/>
                      <a:ea typeface="+mn-ea"/>
                      <a:cs typeface="+mn-cs"/>
                    </a:rPr>
                    <a:t>142,74</a:t>
                  </a:r>
                </a:p>
              </p:txBody>
            </p:sp>
            <p:sp>
              <p:nvSpPr>
                <p:cNvPr id="44" name="TextBox 44"/>
                <p:cNvSpPr txBox="1"/>
                <p:nvPr/>
              </p:nvSpPr>
              <p:spPr>
                <a:xfrm>
                  <a:off x="7092093" y="3438525"/>
                  <a:ext cx="632903" cy="293370"/>
                </a:xfrm>
                <a:prstGeom prst="rect">
                  <a:avLst/>
                </a:prstGeom>
                <a:noFill/>
                <a:ln>
                  <a:noFill/>
                </a:ln>
              </p:spPr>
              <p:txBody>
                <a:bodyPr wrap="none" lIns="0" tIns="0" rIns="0" bIns="0" anchor="t" anchorCtr="0">
                  <a:spAutoFit/>
                </a:bodyPr>
                <a:lstStyle/>
                <a:p>
                  <a:pPr algn="ctr"/>
                  <a:r>
                    <a:rPr lang="ru-RU" sz="1500" b="1" dirty="0">
                      <a:solidFill>
                        <a:schemeClr val="accent3"/>
                      </a:solidFill>
                      <a:latin typeface="+mn-lt"/>
                      <a:ea typeface="+mn-ea"/>
                      <a:cs typeface="+mn-cs"/>
                    </a:rPr>
                    <a:t>145,45</a:t>
                  </a:r>
                </a:p>
              </p:txBody>
            </p:sp>
            <p:sp>
              <p:nvSpPr>
                <p:cNvPr id="45" name="TextBox 45"/>
                <p:cNvSpPr txBox="1"/>
                <p:nvPr/>
              </p:nvSpPr>
              <p:spPr>
                <a:xfrm>
                  <a:off x="7737667" y="4257675"/>
                  <a:ext cx="632903" cy="293370"/>
                </a:xfrm>
                <a:prstGeom prst="rect">
                  <a:avLst/>
                </a:prstGeom>
                <a:noFill/>
                <a:ln>
                  <a:noFill/>
                </a:ln>
              </p:spPr>
              <p:txBody>
                <a:bodyPr wrap="none" lIns="0" tIns="0" rIns="0" bIns="0" anchor="t" anchorCtr="0">
                  <a:spAutoFit/>
                </a:bodyPr>
                <a:lstStyle/>
                <a:p>
                  <a:pPr algn="r"/>
                  <a:r>
                    <a:rPr lang="ru-RU" sz="1500" b="1" dirty="0">
                      <a:solidFill>
                        <a:schemeClr val="accent1"/>
                      </a:solidFill>
                      <a:latin typeface="+mn-lt"/>
                      <a:ea typeface="+mn-ea"/>
                      <a:cs typeface="+mn-cs"/>
                    </a:rPr>
                    <a:t>143,67</a:t>
                  </a:r>
                </a:p>
              </p:txBody>
            </p:sp>
          </p:grpSp>
          <p:sp>
            <p:nvSpPr>
              <p:cNvPr id="47" name="TextBox 47"/>
              <p:cNvSpPr txBox="1"/>
              <p:nvPr/>
            </p:nvSpPr>
            <p:spPr>
              <a:xfrm>
                <a:off x="1421892" y="1873568"/>
                <a:ext cx="1063756" cy="264033"/>
              </a:xfrm>
              <a:prstGeom prst="rect">
                <a:avLst/>
              </a:prstGeom>
              <a:noFill/>
              <a:ln>
                <a:noFill/>
              </a:ln>
            </p:spPr>
            <p:txBody>
              <a:bodyPr wrap="none" lIns="0" tIns="0" rIns="0" bIns="0" anchor="t" anchorCtr="0">
                <a:spAutoFit/>
              </a:bodyPr>
              <a:lstStyle/>
              <a:p>
                <a:pPr algn="l"/>
                <a:r>
                  <a:rPr lang="ru-RU" sz="1350" dirty="0">
                    <a:solidFill>
                      <a:schemeClr val="accent5"/>
                    </a:solidFill>
                    <a:latin typeface="+mn-lt"/>
                    <a:ea typeface="+mn-ea"/>
                    <a:cs typeface="+mn-cs"/>
                  </a:rPr>
                  <a:t>млн человек</a:t>
                </a:r>
              </a:p>
            </p:txBody>
          </p:sp>
        </p:grpSp>
      </p:grpSp>
      <p:grpSp>
        <p:nvGrpSpPr>
          <p:cNvPr id="56" name="pop-minimum-note"/>
          <p:cNvGrpSpPr/>
          <p:nvPr/>
        </p:nvGrpSpPr>
        <p:grpSpPr>
          <a:xfrm>
            <a:off x="8941308" y="2006918"/>
            <a:ext cx="2564892" cy="1719071"/>
            <a:chOff x="8941308" y="2006918"/>
            <a:chExt cx="2564892" cy="1719071"/>
          </a:xfrm>
        </p:grpSpPr>
        <p:sp>
          <p:nvSpPr>
            <p:cNvPr id="50" name="TextBox 50"/>
            <p:cNvSpPr txBox="1"/>
            <p:nvPr/>
          </p:nvSpPr>
          <p:spPr>
            <a:xfrm>
              <a:off x="8946642" y="2006918"/>
              <a:ext cx="1844349" cy="264033"/>
            </a:xfrm>
            <a:prstGeom prst="rect">
              <a:avLst/>
            </a:prstGeom>
            <a:noFill/>
            <a:ln>
              <a:noFill/>
            </a:ln>
          </p:spPr>
          <p:txBody>
            <a:bodyPr wrap="none" lIns="0" tIns="0" rIns="0" bIns="0" anchor="t" anchorCtr="0">
              <a:spAutoFit/>
            </a:bodyPr>
            <a:lstStyle/>
            <a:p>
              <a:pPr algn="l"/>
              <a:r>
                <a:rPr lang="ru-RU" sz="1350" spc="150" dirty="0">
                  <a:solidFill>
                    <a:schemeClr val="accent5"/>
                  </a:solidFill>
                  <a:latin typeface="+mn-lt"/>
                  <a:ea typeface="+mn-ea"/>
                  <a:cs typeface="+mn-cs"/>
                </a:rPr>
                <a:t>МИНИМУМ ПЕРИОДА</a:t>
              </a:r>
            </a:p>
          </p:txBody>
        </p:sp>
        <p:sp>
          <p:nvSpPr>
            <p:cNvPr id="51" name="TextBox 51"/>
            <p:cNvSpPr txBox="1"/>
            <p:nvPr/>
          </p:nvSpPr>
          <p:spPr>
            <a:xfrm>
              <a:off x="8941308" y="2274570"/>
              <a:ext cx="1639946" cy="469392"/>
            </a:xfrm>
            <a:prstGeom prst="rect">
              <a:avLst/>
            </a:prstGeom>
            <a:noFill/>
            <a:ln>
              <a:noFill/>
            </a:ln>
          </p:spPr>
          <p:txBody>
            <a:bodyPr wrap="none" lIns="0" tIns="0" rIns="0" bIns="0" anchor="t" anchorCtr="0">
              <a:spAutoFit/>
            </a:bodyPr>
            <a:lstStyle/>
            <a:p>
              <a:pPr algn="l"/>
              <a:r>
                <a:rPr lang="ru-RU" sz="2400" b="1" dirty="0">
                  <a:solidFill>
                    <a:schemeClr val="accent2"/>
                  </a:solidFill>
                  <a:latin typeface="+mj-lt"/>
                  <a:ea typeface="+mj-ea"/>
                  <a:cs typeface="+mj-cs"/>
                </a:rPr>
                <a:t>142,74 млн</a:t>
              </a:r>
            </a:p>
          </p:txBody>
        </p:sp>
        <p:sp>
          <p:nvSpPr>
            <p:cNvPr id="52" name="TextBox 52"/>
            <p:cNvSpPr txBox="1"/>
            <p:nvPr/>
          </p:nvSpPr>
          <p:spPr>
            <a:xfrm>
              <a:off x="8946642" y="2654618"/>
              <a:ext cx="1569058" cy="264033"/>
            </a:xfrm>
            <a:prstGeom prst="rect">
              <a:avLst/>
            </a:prstGeom>
            <a:noFill/>
            <a:ln>
              <a:noFill/>
            </a:ln>
          </p:spPr>
          <p:txBody>
            <a:bodyPr wrap="none" lIns="0" tIns="0" rIns="0" bIns="0" anchor="t" anchorCtr="0">
              <a:spAutoFit/>
            </a:bodyPr>
            <a:lstStyle/>
            <a:p>
              <a:pPr algn="l"/>
              <a:r>
                <a:rPr lang="ru-RU" sz="1350" dirty="0">
                  <a:solidFill>
                    <a:schemeClr val="dk1"/>
                  </a:solidFill>
                  <a:latin typeface="+mn-lt"/>
                  <a:ea typeface="+mn-ea"/>
                  <a:cs typeface="+mn-cs"/>
                </a:rPr>
                <a:t>человек, 2008 год</a:t>
              </a:r>
            </a:p>
          </p:txBody>
        </p:sp>
        <p:sp>
          <p:nvSpPr>
            <p:cNvPr id="53" name="Line 53"/>
            <p:cNvSpPr/>
            <p:nvPr/>
          </p:nvSpPr>
          <p:spPr>
            <a:xfrm>
              <a:off x="8953500" y="2990850"/>
              <a:ext cx="2552700" cy="9525"/>
            </a:xfrm>
            <a:custGeom>
              <a:avLst/>
              <a:gdLst/>
              <a:ahLst/>
              <a:cxnLst/>
              <a:rect l="l" t="t" r="r" b="b"/>
              <a:pathLst>
                <a:path w="2552700" h="9525">
                  <a:moveTo>
                    <a:pt x="0" y="0"/>
                  </a:moveTo>
                  <a:lnTo>
                    <a:pt x="2552700" y="0"/>
                  </a:lnTo>
                </a:path>
              </a:pathLst>
            </a:custGeom>
            <a:noFill/>
            <a:ln w="9525">
              <a:solidFill>
                <a:schemeClr val="accent6"/>
              </a:solidFill>
            </a:ln>
          </p:spPr>
        </p:sp>
        <p:sp>
          <p:nvSpPr>
            <p:cNvPr id="54" name="TextBox 54"/>
            <p:cNvSpPr txBox="1"/>
            <p:nvPr/>
          </p:nvSpPr>
          <p:spPr>
            <a:xfrm>
              <a:off x="8946642" y="3130868"/>
              <a:ext cx="2108962" cy="264033"/>
            </a:xfrm>
            <a:prstGeom prst="rect">
              <a:avLst/>
            </a:prstGeom>
            <a:noFill/>
            <a:ln>
              <a:noFill/>
            </a:ln>
          </p:spPr>
          <p:txBody>
            <a:bodyPr wrap="none" lIns="0" tIns="0" rIns="0" bIns="0" anchor="t" anchorCtr="0">
              <a:spAutoFit/>
            </a:bodyPr>
            <a:lstStyle/>
            <a:p>
              <a:pPr algn="l"/>
              <a:r>
                <a:rPr lang="ru-RU" sz="1350" spc="150" dirty="0">
                  <a:solidFill>
                    <a:schemeClr val="accent5"/>
                  </a:solidFill>
                  <a:latin typeface="+mn-lt"/>
                  <a:ea typeface="+mn-ea"/>
                  <a:cs typeface="+mn-cs"/>
                </a:rPr>
                <a:t>ПАДЕНИЕ 1994–2008</a:t>
              </a:r>
            </a:p>
          </p:txBody>
        </p:sp>
        <p:sp>
          <p:nvSpPr>
            <p:cNvPr id="55" name="TextBox 55"/>
            <p:cNvSpPr txBox="1"/>
            <p:nvPr/>
          </p:nvSpPr>
          <p:spPr>
            <a:xfrm>
              <a:off x="8945118" y="3403282"/>
              <a:ext cx="1116273" cy="322707"/>
            </a:xfrm>
            <a:prstGeom prst="rect">
              <a:avLst/>
            </a:prstGeom>
            <a:noFill/>
            <a:ln>
              <a:noFill/>
            </a:ln>
          </p:spPr>
          <p:txBody>
            <a:bodyPr wrap="none" lIns="0" tIns="0" rIns="0" bIns="0" anchor="t" anchorCtr="0">
              <a:spAutoFit/>
            </a:bodyPr>
            <a:lstStyle/>
            <a:p>
              <a:pPr algn="l"/>
              <a:r>
                <a:rPr lang="ru-RU" sz="1650" dirty="0">
                  <a:solidFill>
                    <a:schemeClr val="accent1"/>
                  </a:solidFill>
                  <a:latin typeface="Consolas"/>
                  <a:ea typeface="Consolas"/>
                  <a:cs typeface="Consolas"/>
                </a:rPr>
                <a:t>−5,65 млн</a:t>
              </a:r>
            </a:p>
          </p:txBody>
        </p:sp>
      </p:grpSp>
      <p:grpSp>
        <p:nvGrpSpPr>
          <p:cNvPr id="60" name="!!period-marker"/>
          <p:cNvGrpSpPr/>
          <p:nvPr/>
        </p:nvGrpSpPr>
        <p:grpSpPr>
          <a:xfrm>
            <a:off x="4200525" y="5753100"/>
            <a:ext cx="1714500" cy="556451"/>
            <a:chOff x="4200525" y="5753100"/>
            <a:chExt cx="1714500" cy="556451"/>
          </a:xfrm>
        </p:grpSpPr>
        <p:sp>
          <p:nvSpPr>
            <p:cNvPr id="57" name="Freeform 57"/>
            <p:cNvSpPr/>
            <p:nvPr/>
          </p:nvSpPr>
          <p:spPr>
            <a:xfrm>
              <a:off x="4200525" y="5753100"/>
              <a:ext cx="1714500" cy="495300"/>
            </a:xfrm>
            <a:prstGeom prst="wedgeRectCallout">
              <a:avLst>
                <a:gd name="adj1" fmla="val 0"/>
                <a:gd name="adj2" fmla="val -60000"/>
              </a:avLst>
            </a:prstGeom>
            <a:solidFill>
              <a:schemeClr val="accent1"/>
            </a:solidFill>
            <a:ln>
              <a:noFill/>
            </a:ln>
          </p:spPr>
        </p:sp>
        <p:sp>
          <p:nvSpPr>
            <p:cNvPr id="58" name="TextBox 58"/>
            <p:cNvSpPr txBox="1"/>
            <p:nvPr/>
          </p:nvSpPr>
          <p:spPr>
            <a:xfrm>
              <a:off x="4805058" y="5803582"/>
              <a:ext cx="505435" cy="322707"/>
            </a:xfrm>
            <a:prstGeom prst="rect">
              <a:avLst/>
            </a:prstGeom>
            <a:noFill/>
            <a:ln>
              <a:noFill/>
            </a:ln>
          </p:spPr>
          <p:txBody>
            <a:bodyPr wrap="none" lIns="0" tIns="0" rIns="0" bIns="0" anchor="t" anchorCtr="0">
              <a:spAutoFit/>
            </a:bodyPr>
            <a:lstStyle/>
            <a:p>
              <a:pPr algn="ctr"/>
              <a:r>
                <a:rPr lang="ru-RU" sz="1650" b="1" dirty="0">
                  <a:solidFill>
                    <a:srgbClr val="FBFAF7"/>
                  </a:solidFill>
                  <a:latin typeface="Consolas"/>
                  <a:ea typeface="Consolas"/>
                  <a:cs typeface="Consolas"/>
                </a:rPr>
                <a:t>2008</a:t>
              </a:r>
            </a:p>
          </p:txBody>
        </p:sp>
        <p:sp>
          <p:nvSpPr>
            <p:cNvPr id="59" name="TextBox 59"/>
            <p:cNvSpPr txBox="1"/>
            <p:nvPr/>
          </p:nvSpPr>
          <p:spPr>
            <a:xfrm>
              <a:off x="4675830" y="6045518"/>
              <a:ext cx="763890" cy="264033"/>
            </a:xfrm>
            <a:prstGeom prst="rect">
              <a:avLst/>
            </a:prstGeom>
            <a:noFill/>
            <a:ln>
              <a:noFill/>
            </a:ln>
          </p:spPr>
          <p:txBody>
            <a:bodyPr wrap="none" lIns="0" tIns="0" rIns="0" bIns="0" anchor="t" anchorCtr="0">
              <a:spAutoFit/>
            </a:bodyPr>
            <a:lstStyle/>
            <a:p>
              <a:pPr algn="ctr"/>
              <a:r>
                <a:rPr lang="ru-RU" sz="1350" dirty="0">
                  <a:solidFill>
                    <a:srgbClr val="F0EDE6"/>
                  </a:solidFill>
                  <a:latin typeface="+mn-lt"/>
                  <a:ea typeface="+mn-ea"/>
                  <a:cs typeface="+mn-cs"/>
                </a:rPr>
                <a:t>дно ряда</a:t>
              </a:r>
            </a:p>
          </p:txBody>
        </p:sp>
      </p:grpSp>
      <p:grpSp>
        <p:nvGrpSpPr>
          <p:cNvPr id="63" name="page-footer"/>
          <p:cNvGrpSpPr/>
          <p:nvPr/>
        </p:nvGrpSpPr>
        <p:grpSpPr>
          <a:xfrm>
            <a:off x="679704" y="6442710"/>
            <a:ext cx="10832592" cy="234696"/>
            <a:chOff x="679704" y="6442710"/>
            <a:chExt cx="10832592" cy="234696"/>
          </a:xfrm>
        </p:grpSpPr>
        <p:sp>
          <p:nvSpPr>
            <p:cNvPr id="61" name="TextBox 61"/>
            <p:cNvSpPr txBox="1"/>
            <p:nvPr/>
          </p:nvSpPr>
          <p:spPr>
            <a:xfrm>
              <a:off x="679704" y="6442710"/>
              <a:ext cx="5860296" cy="234696"/>
            </a:xfrm>
            <a:prstGeom prst="rect">
              <a:avLst/>
            </a:prstGeom>
            <a:noFill/>
            <a:ln>
              <a:noFill/>
            </a:ln>
          </p:spPr>
          <p:txBody>
            <a:bodyPr wrap="none" lIns="0" tIns="0" rIns="0" bIns="0" anchor="t" anchorCtr="0">
              <a:spAutoFit/>
            </a:bodyPr>
            <a:lstStyle/>
            <a:p>
              <a:pPr algn="l"/>
              <a:r>
                <a:rPr lang="ru-RU" sz="1200" dirty="0">
                  <a:solidFill>
                    <a:schemeClr val="accent5"/>
                  </a:solidFill>
                  <a:latin typeface="+mn-lt"/>
                  <a:ea typeface="+mn-ea"/>
                  <a:cs typeface="+mn-cs"/>
                </a:rPr>
                <a:t>Всемирный банк, SP.POP.TOTL, 1991–2024 · изменение за период — расчёт</a:t>
              </a:r>
            </a:p>
          </p:txBody>
        </p:sp>
        <p:sp>
          <p:nvSpPr>
            <p:cNvPr id="62" name="TextBox 62"/>
            <p:cNvSpPr txBox="1"/>
            <p:nvPr/>
          </p:nvSpPr>
          <p:spPr>
            <a:xfrm>
              <a:off x="11320402" y="6442710"/>
              <a:ext cx="191894" cy="234696"/>
            </a:xfrm>
            <a:prstGeom prst="rect">
              <a:avLst/>
            </a:prstGeom>
            <a:noFill/>
            <a:ln>
              <a:noFill/>
            </a:ln>
          </p:spPr>
          <p:txBody>
            <a:bodyPr wrap="none" lIns="0" tIns="0" rIns="0" bIns="0" anchor="t" anchorCtr="0">
              <a:spAutoFit/>
            </a:bodyPr>
            <a:lstStyle/>
            <a:p>
              <a:pPr algn="r"/>
              <a:r>
                <a:rPr lang="ru-RU" sz="1200" dirty="0">
                  <a:solidFill>
                    <a:schemeClr val="accent5"/>
                  </a:solidFill>
                  <a:latin typeface="+mn-lt"/>
                  <a:ea typeface="+mn-ea"/>
                  <a:cs typeface="+mn-cs"/>
                </a:rPr>
                <a:t>03</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id="9" presetID="22" presetClass="entr" presetSubtype="2" fill="hold" grpId="0" nodeType="afterEffect">
                                  <p:stCondLst>
                                    <p:cond delay="500"/>
                                  </p:stCondLst>
                                  <p:childTnLst>
                                    <p:set>
                                      <p:cBhvr>
                                        <p:cTn id="10" dur="1" fill="hold">
                                          <p:stCondLst>
                                            <p:cond delay="0"/>
                                          </p:stCondLst>
                                        </p:cTn>
                                        <p:tgtEl>
                                          <p:spTgt spid="49"/>
                                        </p:tgtEl>
                                        <p:attrNameLst>
                                          <p:attrName>style.visibility</p:attrName>
                                        </p:attrNameLst>
                                      </p:cBhvr>
                                      <p:to>
                                        <p:strVal val="visible"/>
                                      </p:to>
                                    </p:set>
                                    <p:animEffect transition="in" filter="wipe(right)">
                                      <p:cBhvr>
                                        <p:cTn id="11" dur="1200"/>
                                        <p:tgtEl>
                                          <p:spTgt spid="49"/>
                                        </p:tgtEl>
                                      </p:cBhvr>
                                    </p:animEffect>
                                  </p:childTnLst>
                                </p:cTn>
                              </p:par>
                            </p:childTnLst>
                          </p:cTn>
                        </p:par>
                        <p:par>
                          <p:cTn id="12" fill="hold">
                            <p:stCondLst>
                              <p:cond delay="2100"/>
                            </p:stCondLst>
                            <p:childTnLst>
                              <p:par>
                                <p:cTn id="13" presetID="10" presetClass="entr" presetSubtype="0" fill="hold" grpId="0" nodeType="afterEffect">
                                  <p:stCondLst>
                                    <p:cond delay="500"/>
                                  </p:stCondLst>
                                  <p:childTnLst>
                                    <p:set>
                                      <p:cBhvr>
                                        <p:cTn id="14" dur="1" fill="hold">
                                          <p:stCondLst>
                                            <p:cond delay="0"/>
                                          </p:stCondLst>
                                        </p:cTn>
                                        <p:tgtEl>
                                          <p:spTgt spid="60"/>
                                        </p:tgtEl>
                                        <p:attrNameLst>
                                          <p:attrName>style.visibility</p:attrName>
                                        </p:attrNameLst>
                                      </p:cBhvr>
                                      <p:to>
                                        <p:strVal val="visible"/>
                                      </p:to>
                                    </p:set>
                                    <p:animEffect transition="in" filter="fade">
                                      <p:cBhvr>
                                        <p:cTn id="15" dur="400"/>
                                        <p:tgtEl>
                                          <p:spTgt spid="60"/>
                                        </p:tgtEl>
                                      </p:cBhvr>
                                    </p:animEffect>
                                  </p:childTnLst>
                                </p:cTn>
                              </p:par>
                            </p:childTnLst>
                          </p:cTn>
                        </p:par>
                        <p:par>
                          <p:cTn id="16" fill="hold">
                            <p:stCondLst>
                              <p:cond delay="3000"/>
                            </p:stCondLst>
                            <p:childTnLst>
                              <p:par>
                                <p:cTn id="17" presetID="10" presetClass="entr" presetSubtype="0" fill="hold" grpId="0" nodeType="afterEffect">
                                  <p:stCondLst>
                                    <p:cond delay="500"/>
                                  </p:stCondLst>
                                  <p:childTnLst>
                                    <p:set>
                                      <p:cBhvr>
                                        <p:cTn id="18" dur="1" fill="hold">
                                          <p:stCondLst>
                                            <p:cond delay="0"/>
                                          </p:stCondLst>
                                        </p:cTn>
                                        <p:tgtEl>
                                          <p:spTgt spid="56"/>
                                        </p:tgtEl>
                                        <p:attrNameLst>
                                          <p:attrName>style.visibility</p:attrName>
                                        </p:attrNameLst>
                                      </p:cBhvr>
                                      <p:to>
                                        <p:strVal val="visible"/>
                                      </p:to>
                                    </p:set>
                                    <p:animEffect transition="in" filter="fade">
                                      <p:cBhvr>
                                        <p:cTn id="19" dur="4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mc="http://schemas.openxmlformats.org/markup-compatibility/2006" xmlns:p="http://schemas.openxmlformats.org/presentationml/2006/main" xmlns:p14="http://schemas.microsoft.com/office/powerpoint/2010/main" xmlns:p159="http://schemas.microsoft.com/office/powerpoint/2015/09/main">
  <p:cSld>
    <p:bg>
      <p:bgPr>
        <a:solidFill>
          <a:schemeClr val="lt1"/>
        </a:solidFill>
        <a:effectLst/>
      </p:bgPr>
    </p:bg>
    <p:spTree>
      <p:nvGrpSpPr>
        <p:cNvPr id="1" name=""/>
        <p:cNvGrpSpPr/>
        <p:nvPr/>
      </p:nvGrpSpPr>
      <p:grpSpPr>
        <a:xfrm>
          <a:off x="0" y="0"/>
          <a:ext cx="0" cy="0"/>
          <a:chOff x="0" y="0"/>
          <a:chExt cx="0" cy="0"/>
        </a:xfrm>
      </p:grpSpPr>
      <p:grpSp>
        <p:nvGrpSpPr>
          <p:cNvPr id="3" name="page-header"/>
          <p:cNvGrpSpPr/>
          <p:nvPr/>
        </p:nvGrpSpPr>
        <p:grpSpPr>
          <a:xfrm>
            <a:off x="670560" y="590550"/>
            <a:ext cx="6776085" cy="1043940"/>
            <a:chOff x="670560" y="590550"/>
            <a:chExt cx="6776085" cy="1043940"/>
          </a:xfrm>
        </p:grpSpPr>
        <p:sp>
          <p:nvSpPr>
            <p:cNvPr id="2" name="TextBox 2"/>
            <p:cNvSpPr txBox="1"/>
            <p:nvPr/>
          </p:nvSpPr>
          <p:spPr>
            <a:xfrm>
              <a:off x="670560" y="590550"/>
              <a:ext cx="6776085" cy="1043940"/>
            </a:xfrm>
            <a:prstGeom prst="rect">
              <a:avLst/>
            </a:prstGeom>
            <a:noFill/>
            <a:ln>
              <a:noFill/>
            </a:ln>
          </p:spPr>
          <p:txBody>
            <a:bodyPr wrap="none" lIns="0" tIns="0" rIns="0" bIns="0" anchor="t" anchorCtr="0">
              <a:spAutoFit/>
            </a:bodyPr>
            <a:lstStyle/>
            <a:p>
              <a:pPr algn="l">
                <a:lnSpc>
                  <a:spcPts val="3600"/>
                </a:lnSpc>
              </a:pPr>
              <a:r>
                <a:rPr lang="ru-RU" sz="3000" b="1" dirty="0">
                  <a:solidFill>
                    <a:schemeClr val="accent1"/>
                  </a:solidFill>
                  <a:latin typeface="+mj-lt"/>
                  <a:ea typeface="+mj-ea"/>
                  <a:cs typeface="+mj-cs"/>
                </a:rPr>
                <a:t>Восстановление 2009–2019 отыграло</a:t>
              </a:r>
              <a:br/>
              <a:r>
                <a:rPr lang="ru-RU" sz="3000" b="1" dirty="0">
                  <a:solidFill>
                    <a:schemeClr val="accent1"/>
                  </a:solidFill>
                  <a:latin typeface="+mj-lt"/>
                  <a:ea typeface="+mj-ea"/>
                  <a:cs typeface="+mj-cs"/>
                </a:rPr>
                <a:t>меньше половины падения</a:t>
              </a:r>
            </a:p>
          </p:txBody>
        </p:sp>
      </p:grpSp>
      <p:grpSp>
        <p:nvGrpSpPr>
          <p:cNvPr id="36" name="population-recent"/>
          <p:cNvGrpSpPr/>
          <p:nvPr/>
        </p:nvGrpSpPr>
        <p:grpSpPr>
          <a:xfrm>
            <a:off x="1004346" y="1873568"/>
            <a:ext cx="6367476" cy="3826383"/>
            <a:chOff x="1004346" y="1873568"/>
            <a:chExt cx="6367476" cy="3826383"/>
          </a:xfrm>
        </p:grpSpPr>
        <p:grpSp>
          <p:nvGrpSpPr>
            <p:cNvPr id="35" name="population-recent-chartArea"/>
            <p:cNvGrpSpPr/>
            <p:nvPr/>
          </p:nvGrpSpPr>
          <p:grpSpPr>
            <a:xfrm>
              <a:off x="1004346" y="1873568"/>
              <a:ext cx="6367476" cy="3826383"/>
              <a:chOff x="1004346" y="1873568"/>
              <a:chExt cx="6367476" cy="3826383"/>
            </a:xfrm>
          </p:grpSpPr>
          <p:grpSp>
            <p:nvGrpSpPr>
              <p:cNvPr id="8" name="population-recent-grid"/>
              <p:cNvGrpSpPr/>
              <p:nvPr/>
            </p:nvGrpSpPr>
            <p:grpSpPr>
              <a:xfrm>
                <a:off x="1428750" y="2095500"/>
                <a:ext cx="5734050" cy="2438400"/>
                <a:chOff x="1428750" y="2095500"/>
                <a:chExt cx="5734050" cy="2438400"/>
              </a:xfrm>
            </p:grpSpPr>
            <p:sp>
              <p:nvSpPr>
                <p:cNvPr id="4" name="Line 4"/>
                <p:cNvSpPr/>
                <p:nvPr/>
              </p:nvSpPr>
              <p:spPr>
                <a:xfrm>
                  <a:off x="1428750" y="4524375"/>
                  <a:ext cx="5734050" cy="9525"/>
                </a:xfrm>
                <a:custGeom>
                  <a:avLst/>
                  <a:gdLst/>
                  <a:ahLst/>
                  <a:cxnLst/>
                  <a:rect l="l" t="t" r="r" b="b"/>
                  <a:pathLst>
                    <a:path w="5734050" h="9525">
                      <a:moveTo>
                        <a:pt x="0" y="0"/>
                      </a:moveTo>
                      <a:lnTo>
                        <a:pt x="5734050" y="0"/>
                      </a:lnTo>
                    </a:path>
                  </a:pathLst>
                </a:custGeom>
                <a:noFill/>
                <a:ln w="9525">
                  <a:solidFill>
                    <a:srgbClr val="E6E1D7"/>
                  </a:solidFill>
                </a:ln>
              </p:spPr>
            </p:sp>
            <p:sp>
              <p:nvSpPr>
                <p:cNvPr id="5" name="Line 5"/>
                <p:cNvSpPr/>
                <p:nvPr/>
              </p:nvSpPr>
              <p:spPr>
                <a:xfrm>
                  <a:off x="1428750" y="3714750"/>
                  <a:ext cx="5734050" cy="9525"/>
                </a:xfrm>
                <a:custGeom>
                  <a:avLst/>
                  <a:gdLst/>
                  <a:ahLst/>
                  <a:cxnLst/>
                  <a:rect l="l" t="t" r="r" b="b"/>
                  <a:pathLst>
                    <a:path w="5734050" h="9525">
                      <a:moveTo>
                        <a:pt x="0" y="0"/>
                      </a:moveTo>
                      <a:lnTo>
                        <a:pt x="5734050" y="0"/>
                      </a:lnTo>
                    </a:path>
                  </a:pathLst>
                </a:custGeom>
                <a:noFill/>
                <a:ln w="9525">
                  <a:solidFill>
                    <a:srgbClr val="E6E1D7"/>
                  </a:solidFill>
                </a:ln>
              </p:spPr>
            </p:sp>
            <p:sp>
              <p:nvSpPr>
                <p:cNvPr id="6" name="Line 6"/>
                <p:cNvSpPr/>
                <p:nvPr/>
              </p:nvSpPr>
              <p:spPr>
                <a:xfrm>
                  <a:off x="1428750" y="2905125"/>
                  <a:ext cx="5734050" cy="9525"/>
                </a:xfrm>
                <a:custGeom>
                  <a:avLst/>
                  <a:gdLst/>
                  <a:ahLst/>
                  <a:cxnLst/>
                  <a:rect l="l" t="t" r="r" b="b"/>
                  <a:pathLst>
                    <a:path w="5734050" h="9525">
                      <a:moveTo>
                        <a:pt x="0" y="0"/>
                      </a:moveTo>
                      <a:lnTo>
                        <a:pt x="5734050" y="0"/>
                      </a:lnTo>
                    </a:path>
                  </a:pathLst>
                </a:custGeom>
                <a:noFill/>
                <a:ln w="9525">
                  <a:solidFill>
                    <a:srgbClr val="E6E1D7"/>
                  </a:solidFill>
                </a:ln>
              </p:spPr>
            </p:sp>
            <p:sp>
              <p:nvSpPr>
                <p:cNvPr id="7" name="Line 7"/>
                <p:cNvSpPr/>
                <p:nvPr/>
              </p:nvSpPr>
              <p:spPr>
                <a:xfrm>
                  <a:off x="1428750" y="2095500"/>
                  <a:ext cx="5734050" cy="9525"/>
                </a:xfrm>
                <a:custGeom>
                  <a:avLst/>
                  <a:gdLst/>
                  <a:ahLst/>
                  <a:cxnLst/>
                  <a:rect l="l" t="t" r="r" b="b"/>
                  <a:pathLst>
                    <a:path w="5734050" h="9525">
                      <a:moveTo>
                        <a:pt x="0" y="0"/>
                      </a:moveTo>
                      <a:lnTo>
                        <a:pt x="5734050" y="0"/>
                      </a:lnTo>
                    </a:path>
                  </a:pathLst>
                </a:custGeom>
                <a:noFill/>
                <a:ln w="9525">
                  <a:solidFill>
                    <a:srgbClr val="E6E1D7"/>
                  </a:solidFill>
                </a:ln>
              </p:spPr>
            </p:sp>
          </p:grpSp>
          <p:grpSp>
            <p:nvGrpSpPr>
              <p:cNvPr id="11" name="population-recent-axis"/>
              <p:cNvGrpSpPr/>
              <p:nvPr/>
            </p:nvGrpSpPr>
            <p:grpSpPr>
              <a:xfrm>
                <a:off x="1428750" y="2095500"/>
                <a:ext cx="5734050" cy="3248025"/>
                <a:chOff x="1428750" y="2095500"/>
                <a:chExt cx="5734050" cy="3248025"/>
              </a:xfrm>
            </p:grpSpPr>
            <p:sp>
              <p:nvSpPr>
                <p:cNvPr id="9" name="Line 9"/>
                <p:cNvSpPr/>
                <p:nvPr/>
              </p:nvSpPr>
              <p:spPr>
                <a:xfrm>
                  <a:off x="1428750" y="2095500"/>
                  <a:ext cx="9525" cy="3238500"/>
                </a:xfrm>
                <a:custGeom>
                  <a:avLst/>
                  <a:gdLst/>
                  <a:ahLst/>
                  <a:cxnLst/>
                  <a:rect l="l" t="t" r="r" b="b"/>
                  <a:pathLst>
                    <a:path w="9525" h="3238500">
                      <a:moveTo>
                        <a:pt x="0" y="0"/>
                      </a:moveTo>
                      <a:lnTo>
                        <a:pt x="0" y="3238500"/>
                      </a:lnTo>
                    </a:path>
                  </a:pathLst>
                </a:custGeom>
                <a:noFill/>
                <a:ln w="14288">
                  <a:solidFill>
                    <a:srgbClr val="5B6670"/>
                  </a:solidFill>
                </a:ln>
              </p:spPr>
            </p:sp>
            <p:sp>
              <p:nvSpPr>
                <p:cNvPr id="10" name="Line 10"/>
                <p:cNvSpPr/>
                <p:nvPr/>
              </p:nvSpPr>
              <p:spPr>
                <a:xfrm>
                  <a:off x="1428750" y="5334000"/>
                  <a:ext cx="5734050" cy="9525"/>
                </a:xfrm>
                <a:custGeom>
                  <a:avLst/>
                  <a:gdLst/>
                  <a:ahLst/>
                  <a:cxnLst/>
                  <a:rect l="l" t="t" r="r" b="b"/>
                  <a:pathLst>
                    <a:path w="5734050" h="9525">
                      <a:moveTo>
                        <a:pt x="0" y="0"/>
                      </a:moveTo>
                      <a:lnTo>
                        <a:pt x="5734050" y="0"/>
                      </a:lnTo>
                    </a:path>
                  </a:pathLst>
                </a:custGeom>
                <a:noFill/>
                <a:ln w="14288">
                  <a:solidFill>
                    <a:srgbClr val="5B6670"/>
                  </a:solidFill>
                </a:ln>
              </p:spPr>
            </p:sp>
          </p:grpSp>
          <p:grpSp>
            <p:nvGrpSpPr>
              <p:cNvPr id="17" name="population-recent-value-labels"/>
              <p:cNvGrpSpPr/>
              <p:nvPr/>
            </p:nvGrpSpPr>
            <p:grpSpPr>
              <a:xfrm>
                <a:off x="1004346" y="2006918"/>
                <a:ext cx="316962" cy="3502533"/>
                <a:chOff x="1004346" y="2006918"/>
                <a:chExt cx="316962" cy="3502533"/>
              </a:xfrm>
            </p:grpSpPr>
            <p:sp>
              <p:nvSpPr>
                <p:cNvPr id="12" name="TextBox 12"/>
                <p:cNvSpPr txBox="1"/>
                <p:nvPr/>
              </p:nvSpPr>
              <p:spPr>
                <a:xfrm>
                  <a:off x="1004346" y="5245418"/>
                  <a:ext cx="316962"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142</a:t>
                  </a:r>
                </a:p>
              </p:txBody>
            </p:sp>
            <p:sp>
              <p:nvSpPr>
                <p:cNvPr id="13" name="TextBox 13"/>
                <p:cNvSpPr txBox="1"/>
                <p:nvPr/>
              </p:nvSpPr>
              <p:spPr>
                <a:xfrm>
                  <a:off x="1004346" y="4435792"/>
                  <a:ext cx="316962"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143</a:t>
                  </a:r>
                </a:p>
              </p:txBody>
            </p:sp>
            <p:sp>
              <p:nvSpPr>
                <p:cNvPr id="14" name="TextBox 14"/>
                <p:cNvSpPr txBox="1"/>
                <p:nvPr/>
              </p:nvSpPr>
              <p:spPr>
                <a:xfrm>
                  <a:off x="1004346" y="3626168"/>
                  <a:ext cx="316962"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144</a:t>
                  </a:r>
                </a:p>
              </p:txBody>
            </p:sp>
            <p:sp>
              <p:nvSpPr>
                <p:cNvPr id="15" name="TextBox 15"/>
                <p:cNvSpPr txBox="1"/>
                <p:nvPr/>
              </p:nvSpPr>
              <p:spPr>
                <a:xfrm>
                  <a:off x="1004346" y="2816542"/>
                  <a:ext cx="316962"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145</a:t>
                  </a:r>
                </a:p>
              </p:txBody>
            </p:sp>
            <p:sp>
              <p:nvSpPr>
                <p:cNvPr id="16" name="TextBox 16"/>
                <p:cNvSpPr txBox="1"/>
                <p:nvPr/>
              </p:nvSpPr>
              <p:spPr>
                <a:xfrm>
                  <a:off x="1004346" y="2006918"/>
                  <a:ext cx="316962"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146</a:t>
                  </a:r>
                </a:p>
              </p:txBody>
            </p:sp>
          </p:grpSp>
          <p:grpSp>
            <p:nvGrpSpPr>
              <p:cNvPr id="24" name="population-recent-category-labels"/>
              <p:cNvGrpSpPr/>
              <p:nvPr/>
            </p:nvGrpSpPr>
            <p:grpSpPr>
              <a:xfrm>
                <a:off x="1219728" y="5435918"/>
                <a:ext cx="6152094" cy="264033"/>
                <a:chOff x="1219728" y="5435918"/>
                <a:chExt cx="6152094" cy="264033"/>
              </a:xfrm>
            </p:grpSpPr>
            <p:sp>
              <p:nvSpPr>
                <p:cNvPr id="18" name="TextBox 18"/>
                <p:cNvSpPr txBox="1"/>
                <p:nvPr/>
              </p:nvSpPr>
              <p:spPr>
                <a:xfrm>
                  <a:off x="1219728"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2005</a:t>
                  </a:r>
                </a:p>
              </p:txBody>
            </p:sp>
            <p:sp>
              <p:nvSpPr>
                <p:cNvPr id="19" name="TextBox 19"/>
                <p:cNvSpPr txBox="1"/>
                <p:nvPr/>
              </p:nvSpPr>
              <p:spPr>
                <a:xfrm>
                  <a:off x="2426545"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2009</a:t>
                  </a:r>
                </a:p>
              </p:txBody>
            </p:sp>
            <p:sp>
              <p:nvSpPr>
                <p:cNvPr id="20" name="TextBox 20"/>
                <p:cNvSpPr txBox="1"/>
                <p:nvPr/>
              </p:nvSpPr>
              <p:spPr>
                <a:xfrm>
                  <a:off x="3634315"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2013</a:t>
                  </a:r>
                </a:p>
              </p:txBody>
            </p:sp>
            <p:sp>
              <p:nvSpPr>
                <p:cNvPr id="21" name="TextBox 21"/>
                <p:cNvSpPr txBox="1"/>
                <p:nvPr/>
              </p:nvSpPr>
              <p:spPr>
                <a:xfrm>
                  <a:off x="4841133"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2017</a:t>
                  </a:r>
                </a:p>
              </p:txBody>
            </p:sp>
            <p:sp>
              <p:nvSpPr>
                <p:cNvPr id="22" name="TextBox 22"/>
                <p:cNvSpPr txBox="1"/>
                <p:nvPr/>
              </p:nvSpPr>
              <p:spPr>
                <a:xfrm>
                  <a:off x="6047950"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2021</a:t>
                  </a:r>
                </a:p>
              </p:txBody>
            </p:sp>
            <p:sp>
              <p:nvSpPr>
                <p:cNvPr id="23" name="TextBox 23"/>
                <p:cNvSpPr txBox="1"/>
                <p:nvPr/>
              </p:nvSpPr>
              <p:spPr>
                <a:xfrm>
                  <a:off x="6953778"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2024</a:t>
                  </a:r>
                </a:p>
              </p:txBody>
            </p:sp>
          </p:grpSp>
          <p:grpSp>
            <p:nvGrpSpPr>
              <p:cNvPr id="29" name="population-recent-series"/>
              <p:cNvGrpSpPr/>
              <p:nvPr/>
            </p:nvGrpSpPr>
            <p:grpSpPr>
              <a:xfrm>
                <a:off x="1428750" y="2493645"/>
                <a:ext cx="5781675" cy="2288857"/>
                <a:chOff x="1428750" y="2493645"/>
                <a:chExt cx="5781675" cy="2288857"/>
              </a:xfrm>
            </p:grpSpPr>
            <p:sp>
              <p:nvSpPr>
                <p:cNvPr id="25" name="Polyline 25"/>
                <p:cNvSpPr/>
                <p:nvPr/>
              </p:nvSpPr>
              <p:spPr>
                <a:xfrm>
                  <a:off x="1428750" y="2541270"/>
                  <a:ext cx="5734050" cy="2193608"/>
                </a:xfrm>
                <a:custGeom>
                  <a:avLst/>
                  <a:gdLst/>
                  <a:ahLst/>
                  <a:cxnLst/>
                  <a:rect l="l" t="t" r="r" b="b"/>
                  <a:pathLst>
                    <a:path w="5734050" h="2193608">
                      <a:moveTo>
                        <a:pt x="0" y="1562100"/>
                      </a:moveTo>
                      <a:lnTo>
                        <a:pt x="301942" y="1943100"/>
                      </a:lnTo>
                      <a:lnTo>
                        <a:pt x="603885" y="2137410"/>
                      </a:lnTo>
                      <a:lnTo>
                        <a:pt x="905828" y="2193608"/>
                      </a:lnTo>
                      <a:lnTo>
                        <a:pt x="1206818" y="2153602"/>
                      </a:lnTo>
                      <a:lnTo>
                        <a:pt x="1508760" y="2105025"/>
                      </a:lnTo>
                      <a:lnTo>
                        <a:pt x="1810703" y="1966912"/>
                      </a:lnTo>
                      <a:lnTo>
                        <a:pt x="2112645" y="1675447"/>
                      </a:lnTo>
                      <a:lnTo>
                        <a:pt x="2414588" y="1327785"/>
                      </a:lnTo>
                      <a:lnTo>
                        <a:pt x="2716530" y="979170"/>
                      </a:lnTo>
                      <a:lnTo>
                        <a:pt x="3017520" y="655320"/>
                      </a:lnTo>
                      <a:lnTo>
                        <a:pt x="3319462" y="347662"/>
                      </a:lnTo>
                      <a:lnTo>
                        <a:pt x="3621405" y="129540"/>
                      </a:lnTo>
                      <a:lnTo>
                        <a:pt x="3923348" y="40005"/>
                      </a:lnTo>
                      <a:lnTo>
                        <a:pt x="4225290" y="0"/>
                      </a:lnTo>
                      <a:lnTo>
                        <a:pt x="4527232" y="161925"/>
                      </a:lnTo>
                      <a:lnTo>
                        <a:pt x="4828222" y="566738"/>
                      </a:lnTo>
                      <a:lnTo>
                        <a:pt x="5130165" y="979170"/>
                      </a:lnTo>
                      <a:lnTo>
                        <a:pt x="5432108" y="1311592"/>
                      </a:lnTo>
                      <a:lnTo>
                        <a:pt x="5734050" y="1441132"/>
                      </a:lnTo>
                    </a:path>
                  </a:pathLst>
                </a:custGeom>
                <a:noFill/>
                <a:ln w="28575">
                  <a:solidFill>
                    <a:schemeClr val="accent3"/>
                  </a:solidFill>
                  <a:round/>
                </a:ln>
              </p:spPr>
            </p:sp>
            <p:sp>
              <p:nvSpPr>
                <p:cNvPr id="26" name="Ellipse 26"/>
                <p:cNvSpPr/>
                <p:nvPr/>
              </p:nvSpPr>
              <p:spPr>
                <a:xfrm>
                  <a:off x="2286952" y="4687252"/>
                  <a:ext cx="95250" cy="95250"/>
                </a:xfrm>
                <a:prstGeom prst="ellipse">
                  <a:avLst/>
                </a:prstGeom>
                <a:solidFill>
                  <a:schemeClr val="accent2"/>
                </a:solidFill>
                <a:ln>
                  <a:noFill/>
                </a:ln>
              </p:spPr>
            </p:sp>
            <p:sp>
              <p:nvSpPr>
                <p:cNvPr id="27" name="Ellipse 27"/>
                <p:cNvSpPr/>
                <p:nvPr/>
              </p:nvSpPr>
              <p:spPr>
                <a:xfrm>
                  <a:off x="5606415" y="2493645"/>
                  <a:ext cx="95250" cy="95250"/>
                </a:xfrm>
                <a:prstGeom prst="ellipse">
                  <a:avLst/>
                </a:prstGeom>
                <a:solidFill>
                  <a:schemeClr val="accent3"/>
                </a:solidFill>
                <a:ln>
                  <a:noFill/>
                </a:ln>
              </p:spPr>
            </p:sp>
            <p:sp>
              <p:nvSpPr>
                <p:cNvPr id="28" name="Ellipse 28"/>
                <p:cNvSpPr/>
                <p:nvPr/>
              </p:nvSpPr>
              <p:spPr>
                <a:xfrm>
                  <a:off x="7115175" y="3934778"/>
                  <a:ext cx="95250" cy="95250"/>
                </a:xfrm>
                <a:prstGeom prst="ellipse">
                  <a:avLst/>
                </a:prstGeom>
                <a:solidFill>
                  <a:schemeClr val="accent1"/>
                </a:solidFill>
                <a:ln>
                  <a:noFill/>
                </a:ln>
              </p:spPr>
            </p:sp>
          </p:grpSp>
          <p:grpSp>
            <p:nvGrpSpPr>
              <p:cNvPr id="33" name="population-recent-point-notes"/>
              <p:cNvGrpSpPr/>
              <p:nvPr/>
            </p:nvGrpSpPr>
            <p:grpSpPr>
              <a:xfrm>
                <a:off x="2018126" y="2238375"/>
                <a:ext cx="5037994" cy="2874645"/>
                <a:chOff x="2018126" y="2238375"/>
                <a:chExt cx="5037994" cy="2874645"/>
              </a:xfrm>
            </p:grpSpPr>
            <p:sp>
              <p:nvSpPr>
                <p:cNvPr id="30" name="TextBox 30"/>
                <p:cNvSpPr txBox="1"/>
                <p:nvPr/>
              </p:nvSpPr>
              <p:spPr>
                <a:xfrm>
                  <a:off x="2018126" y="4819650"/>
                  <a:ext cx="632903" cy="293370"/>
                </a:xfrm>
                <a:prstGeom prst="rect">
                  <a:avLst/>
                </a:prstGeom>
                <a:noFill/>
                <a:ln>
                  <a:noFill/>
                </a:ln>
              </p:spPr>
              <p:txBody>
                <a:bodyPr wrap="none" lIns="0" tIns="0" rIns="0" bIns="0" anchor="t" anchorCtr="0">
                  <a:spAutoFit/>
                </a:bodyPr>
                <a:lstStyle/>
                <a:p>
                  <a:pPr algn="ctr"/>
                  <a:r>
                    <a:rPr lang="ru-RU" sz="1500" b="1" dirty="0">
                      <a:solidFill>
                        <a:schemeClr val="accent2"/>
                      </a:solidFill>
                      <a:latin typeface="+mn-lt"/>
                      <a:ea typeface="+mn-ea"/>
                      <a:cs typeface="+mn-cs"/>
                    </a:rPr>
                    <a:t>142,74</a:t>
                  </a:r>
                </a:p>
              </p:txBody>
            </p:sp>
            <p:sp>
              <p:nvSpPr>
                <p:cNvPr id="31" name="TextBox 31"/>
                <p:cNvSpPr txBox="1"/>
                <p:nvPr/>
              </p:nvSpPr>
              <p:spPr>
                <a:xfrm>
                  <a:off x="5337588" y="2238375"/>
                  <a:ext cx="632903" cy="293370"/>
                </a:xfrm>
                <a:prstGeom prst="rect">
                  <a:avLst/>
                </a:prstGeom>
                <a:noFill/>
                <a:ln>
                  <a:noFill/>
                </a:ln>
              </p:spPr>
              <p:txBody>
                <a:bodyPr wrap="none" lIns="0" tIns="0" rIns="0" bIns="0" anchor="t" anchorCtr="0">
                  <a:spAutoFit/>
                </a:bodyPr>
                <a:lstStyle/>
                <a:p>
                  <a:pPr algn="ctr"/>
                  <a:r>
                    <a:rPr lang="ru-RU" sz="1500" b="1" dirty="0">
                      <a:solidFill>
                        <a:schemeClr val="accent3"/>
                      </a:solidFill>
                      <a:latin typeface="+mn-lt"/>
                      <a:ea typeface="+mn-ea"/>
                      <a:cs typeface="+mn-cs"/>
                    </a:rPr>
                    <a:t>145,45</a:t>
                  </a:r>
                </a:p>
              </p:txBody>
            </p:sp>
            <p:sp>
              <p:nvSpPr>
                <p:cNvPr id="32" name="TextBox 32"/>
                <p:cNvSpPr txBox="1"/>
                <p:nvPr/>
              </p:nvSpPr>
              <p:spPr>
                <a:xfrm>
                  <a:off x="6423217" y="3686175"/>
                  <a:ext cx="632903" cy="293370"/>
                </a:xfrm>
                <a:prstGeom prst="rect">
                  <a:avLst/>
                </a:prstGeom>
                <a:noFill/>
                <a:ln>
                  <a:noFill/>
                </a:ln>
              </p:spPr>
              <p:txBody>
                <a:bodyPr wrap="none" lIns="0" tIns="0" rIns="0" bIns="0" anchor="t" anchorCtr="0">
                  <a:spAutoFit/>
                </a:bodyPr>
                <a:lstStyle/>
                <a:p>
                  <a:pPr algn="r"/>
                  <a:r>
                    <a:rPr lang="ru-RU" sz="1500" b="1" dirty="0">
                      <a:solidFill>
                        <a:schemeClr val="accent1"/>
                      </a:solidFill>
                      <a:latin typeface="+mn-lt"/>
                      <a:ea typeface="+mn-ea"/>
                      <a:cs typeface="+mn-cs"/>
                    </a:rPr>
                    <a:t>143,67</a:t>
                  </a:r>
                </a:p>
              </p:txBody>
            </p:sp>
          </p:grpSp>
          <p:sp>
            <p:nvSpPr>
              <p:cNvPr id="34" name="TextBox 34"/>
              <p:cNvSpPr txBox="1"/>
              <p:nvPr/>
            </p:nvSpPr>
            <p:spPr>
              <a:xfrm>
                <a:off x="1421892" y="1873568"/>
                <a:ext cx="1063756" cy="264033"/>
              </a:xfrm>
              <a:prstGeom prst="rect">
                <a:avLst/>
              </a:prstGeom>
              <a:noFill/>
              <a:ln>
                <a:noFill/>
              </a:ln>
            </p:spPr>
            <p:txBody>
              <a:bodyPr wrap="none" lIns="0" tIns="0" rIns="0" bIns="0" anchor="t" anchorCtr="0">
                <a:spAutoFit/>
              </a:bodyPr>
              <a:lstStyle/>
              <a:p>
                <a:pPr algn="l"/>
                <a:r>
                  <a:rPr lang="ru-RU" sz="1350" dirty="0">
                    <a:solidFill>
                      <a:schemeClr val="accent5"/>
                    </a:solidFill>
                    <a:latin typeface="+mn-lt"/>
                    <a:ea typeface="+mn-ea"/>
                    <a:cs typeface="+mn-cs"/>
                  </a:rPr>
                  <a:t>млн человек</a:t>
                </a:r>
              </a:p>
            </p:txBody>
          </p:sp>
        </p:grpSp>
      </p:grpSp>
      <p:grpSp>
        <p:nvGrpSpPr>
          <p:cNvPr id="46" name="recovery-figures"/>
          <p:cNvGrpSpPr/>
          <p:nvPr/>
        </p:nvGrpSpPr>
        <p:grpSpPr>
          <a:xfrm>
            <a:off x="7715250" y="1911668"/>
            <a:ext cx="3790950" cy="3502533"/>
            <a:chOff x="7715250" y="1911668"/>
            <a:chExt cx="3790950" cy="3502533"/>
          </a:xfrm>
        </p:grpSpPr>
        <p:sp>
          <p:nvSpPr>
            <p:cNvPr id="37" name="TextBox 37"/>
            <p:cNvSpPr txBox="1"/>
            <p:nvPr/>
          </p:nvSpPr>
          <p:spPr>
            <a:xfrm>
              <a:off x="7727442" y="1911668"/>
              <a:ext cx="1728115" cy="264033"/>
            </a:xfrm>
            <a:prstGeom prst="rect">
              <a:avLst/>
            </a:prstGeom>
            <a:noFill/>
            <a:ln>
              <a:noFill/>
            </a:ln>
          </p:spPr>
          <p:txBody>
            <a:bodyPr wrap="none" lIns="0" tIns="0" rIns="0" bIns="0" anchor="t" anchorCtr="0">
              <a:spAutoFit/>
            </a:bodyPr>
            <a:lstStyle/>
            <a:p>
              <a:pPr algn="l"/>
              <a:r>
                <a:rPr lang="ru-RU" sz="1350" spc="150" dirty="0">
                  <a:solidFill>
                    <a:schemeClr val="accent5"/>
                  </a:solidFill>
                  <a:latin typeface="+mn-lt"/>
                  <a:ea typeface="+mn-ea"/>
                  <a:cs typeface="+mn-cs"/>
                </a:rPr>
                <a:t>РОСТ 2009–2019</a:t>
              </a:r>
            </a:p>
          </p:txBody>
        </p:sp>
        <p:sp>
          <p:nvSpPr>
            <p:cNvPr id="38" name="TextBox 38"/>
            <p:cNvSpPr txBox="1"/>
            <p:nvPr/>
          </p:nvSpPr>
          <p:spPr>
            <a:xfrm>
              <a:off x="7715250" y="2129790"/>
              <a:ext cx="2975504" cy="933450"/>
            </a:xfrm>
            <a:prstGeom prst="rect">
              <a:avLst/>
            </a:prstGeom>
            <a:noFill/>
            <a:ln>
              <a:noFill/>
            </a:ln>
          </p:spPr>
          <p:txBody>
            <a:bodyPr wrap="none" lIns="0" tIns="0" rIns="0" bIns="0" anchor="t" anchorCtr="0">
              <a:spAutoFit/>
            </a:bodyPr>
            <a:lstStyle/>
            <a:p>
              <a:pPr algn="l"/>
              <a:r>
                <a:rPr lang="ru-RU" sz="4800" b="1" dirty="0">
                  <a:solidFill>
                    <a:schemeClr val="accent3"/>
                  </a:solidFill>
                  <a:latin typeface="+mj-lt"/>
                  <a:ea typeface="+mj-ea"/>
                  <a:cs typeface="+mj-cs"/>
                </a:rPr>
                <a:t>+2,71 млн</a:t>
              </a:r>
            </a:p>
          </p:txBody>
        </p:sp>
        <p:sp>
          <p:nvSpPr>
            <p:cNvPr id="39" name="TextBox 39"/>
            <p:cNvSpPr txBox="1"/>
            <p:nvPr/>
          </p:nvSpPr>
          <p:spPr>
            <a:xfrm>
              <a:off x="7727442" y="2787968"/>
              <a:ext cx="2727849" cy="264033"/>
            </a:xfrm>
            <a:prstGeom prst="rect">
              <a:avLst/>
            </a:prstGeom>
            <a:noFill/>
            <a:ln>
              <a:noFill/>
            </a:ln>
          </p:spPr>
          <p:txBody>
            <a:bodyPr wrap="none" lIns="0" tIns="0" rIns="0" bIns="0" anchor="t" anchorCtr="0">
              <a:spAutoFit/>
            </a:bodyPr>
            <a:lstStyle/>
            <a:p>
              <a:pPr algn="l"/>
              <a:r>
                <a:rPr lang="ru-RU" sz="1350" dirty="0">
                  <a:solidFill>
                    <a:schemeClr val="dk1"/>
                  </a:solidFill>
                  <a:latin typeface="+mn-lt"/>
                  <a:ea typeface="+mn-ea"/>
                  <a:cs typeface="+mn-cs"/>
                </a:rPr>
                <a:t>человек, с 142,74 до 145,45 млн</a:t>
              </a:r>
            </a:p>
          </p:txBody>
        </p:sp>
        <p:sp>
          <p:nvSpPr>
            <p:cNvPr id="40" name="Line 40"/>
            <p:cNvSpPr/>
            <p:nvPr/>
          </p:nvSpPr>
          <p:spPr>
            <a:xfrm>
              <a:off x="7734300" y="3143250"/>
              <a:ext cx="3771900" cy="9525"/>
            </a:xfrm>
            <a:custGeom>
              <a:avLst/>
              <a:gdLst/>
              <a:ahLst/>
              <a:cxnLst/>
              <a:rect l="l" t="t" r="r" b="b"/>
              <a:pathLst>
                <a:path w="3771900" h="9525">
                  <a:moveTo>
                    <a:pt x="0" y="0"/>
                  </a:moveTo>
                  <a:lnTo>
                    <a:pt x="3771900" y="0"/>
                  </a:lnTo>
                </a:path>
              </a:pathLst>
            </a:custGeom>
            <a:noFill/>
            <a:ln w="9525">
              <a:solidFill>
                <a:schemeClr val="accent6"/>
              </a:solidFill>
            </a:ln>
          </p:spPr>
        </p:sp>
        <p:sp>
          <p:nvSpPr>
            <p:cNvPr id="41" name="TextBox 41"/>
            <p:cNvSpPr txBox="1"/>
            <p:nvPr/>
          </p:nvSpPr>
          <p:spPr>
            <a:xfrm>
              <a:off x="7727442" y="3283268"/>
              <a:ext cx="2564490" cy="264033"/>
            </a:xfrm>
            <a:prstGeom prst="rect">
              <a:avLst/>
            </a:prstGeom>
            <a:noFill/>
            <a:ln>
              <a:noFill/>
            </a:ln>
          </p:spPr>
          <p:txBody>
            <a:bodyPr wrap="none" lIns="0" tIns="0" rIns="0" bIns="0" anchor="t" anchorCtr="0">
              <a:spAutoFit/>
            </a:bodyPr>
            <a:lstStyle/>
            <a:p>
              <a:pPr algn="l"/>
              <a:r>
                <a:rPr lang="ru-RU" sz="1350" spc="150" dirty="0">
                  <a:solidFill>
                    <a:schemeClr val="accent5"/>
                  </a:solidFill>
                  <a:latin typeface="+mn-lt"/>
                  <a:ea typeface="+mn-ea"/>
                  <a:cs typeface="+mn-cs"/>
                </a:rPr>
                <a:t>НОВАЯ УБЫЛЬ 2019–2024</a:t>
              </a:r>
            </a:p>
          </p:txBody>
        </p:sp>
        <p:sp>
          <p:nvSpPr>
            <p:cNvPr id="42" name="TextBox 42"/>
            <p:cNvSpPr txBox="1"/>
            <p:nvPr/>
          </p:nvSpPr>
          <p:spPr>
            <a:xfrm>
              <a:off x="7715250" y="3501390"/>
              <a:ext cx="2975504" cy="933450"/>
            </a:xfrm>
            <a:prstGeom prst="rect">
              <a:avLst/>
            </a:prstGeom>
            <a:noFill/>
            <a:ln>
              <a:noFill/>
            </a:ln>
          </p:spPr>
          <p:txBody>
            <a:bodyPr wrap="none" lIns="0" tIns="0" rIns="0" bIns="0" anchor="t" anchorCtr="0">
              <a:spAutoFit/>
            </a:bodyPr>
            <a:lstStyle/>
            <a:p>
              <a:pPr algn="l"/>
              <a:r>
                <a:rPr lang="ru-RU" sz="4800" b="1" dirty="0">
                  <a:solidFill>
                    <a:schemeClr val="accent2"/>
                  </a:solidFill>
                  <a:latin typeface="+mj-lt"/>
                  <a:ea typeface="+mj-ea"/>
                  <a:cs typeface="+mj-cs"/>
                </a:rPr>
                <a:t>−1,78 млн</a:t>
              </a:r>
            </a:p>
          </p:txBody>
        </p:sp>
        <p:sp>
          <p:nvSpPr>
            <p:cNvPr id="43" name="TextBox 43"/>
            <p:cNvSpPr txBox="1"/>
            <p:nvPr/>
          </p:nvSpPr>
          <p:spPr>
            <a:xfrm>
              <a:off x="7727442" y="4159568"/>
              <a:ext cx="2727849" cy="264033"/>
            </a:xfrm>
            <a:prstGeom prst="rect">
              <a:avLst/>
            </a:prstGeom>
            <a:noFill/>
            <a:ln>
              <a:noFill/>
            </a:ln>
          </p:spPr>
          <p:txBody>
            <a:bodyPr wrap="none" lIns="0" tIns="0" rIns="0" bIns="0" anchor="t" anchorCtr="0">
              <a:spAutoFit/>
            </a:bodyPr>
            <a:lstStyle/>
            <a:p>
              <a:pPr algn="l"/>
              <a:r>
                <a:rPr lang="ru-RU" sz="1350" dirty="0">
                  <a:solidFill>
                    <a:schemeClr val="dk1"/>
                  </a:solidFill>
                  <a:latin typeface="+mn-lt"/>
                  <a:ea typeface="+mn-ea"/>
                  <a:cs typeface="+mn-cs"/>
                </a:rPr>
                <a:t>человек, с 145,45 до 143,67 млн</a:t>
              </a:r>
            </a:p>
          </p:txBody>
        </p:sp>
        <p:sp>
          <p:nvSpPr>
            <p:cNvPr id="44" name="Line 44"/>
            <p:cNvSpPr/>
            <p:nvPr/>
          </p:nvSpPr>
          <p:spPr>
            <a:xfrm>
              <a:off x="7734300" y="4514850"/>
              <a:ext cx="3771900" cy="9525"/>
            </a:xfrm>
            <a:custGeom>
              <a:avLst/>
              <a:gdLst/>
              <a:ahLst/>
              <a:cxnLst/>
              <a:rect l="l" t="t" r="r" b="b"/>
              <a:pathLst>
                <a:path w="3771900" h="9525">
                  <a:moveTo>
                    <a:pt x="0" y="0"/>
                  </a:moveTo>
                  <a:lnTo>
                    <a:pt x="3771900" y="0"/>
                  </a:lnTo>
                </a:path>
              </a:pathLst>
            </a:custGeom>
            <a:noFill/>
            <a:ln w="9525">
              <a:solidFill>
                <a:schemeClr val="accent6"/>
              </a:solidFill>
            </a:ln>
          </p:spPr>
        </p:sp>
        <p:sp>
          <p:nvSpPr>
            <p:cNvPr id="45" name="TextBox 45"/>
            <p:cNvSpPr txBox="1"/>
            <p:nvPr/>
          </p:nvSpPr>
          <p:spPr>
            <a:xfrm>
              <a:off x="7727442" y="4654868"/>
              <a:ext cx="2527756" cy="759333"/>
            </a:xfrm>
            <a:prstGeom prst="rect">
              <a:avLst/>
            </a:prstGeom>
            <a:noFill/>
            <a:ln>
              <a:noFill/>
            </a:ln>
          </p:spPr>
          <p:txBody>
            <a:bodyPr wrap="none" lIns="0" tIns="0" rIns="0" bIns="0" anchor="t" anchorCtr="0">
              <a:spAutoFit/>
            </a:bodyPr>
            <a:lstStyle/>
            <a:p>
              <a:pPr algn="l">
                <a:lnSpc>
                  <a:spcPts val="1950"/>
                </a:lnSpc>
              </a:pPr>
              <a:r>
                <a:rPr lang="ru-RU" sz="1350" dirty="0">
                  <a:solidFill>
                    <a:schemeClr val="dk1"/>
                  </a:solidFill>
                  <a:latin typeface="+mn-lt"/>
                  <a:ea typeface="+mn-ea"/>
                  <a:cs typeface="+mn-cs"/>
                </a:rPr>
                <a:t>Восстановление покрыло 48 %</a:t>
              </a:r>
              <a:br/>
              <a:r>
                <a:rPr lang="ru-RU" sz="1350" dirty="0">
                  <a:solidFill>
                    <a:schemeClr val="dk1"/>
                  </a:solidFill>
                  <a:latin typeface="+mn-lt"/>
                  <a:ea typeface="+mn-ea"/>
                  <a:cs typeface="+mn-cs"/>
                </a:rPr>
                <a:t>падения 1994–2008 на 5,65 млн</a:t>
              </a:r>
              <a:br/>
              <a:r>
                <a:rPr lang="ru-RU" sz="1350" dirty="0">
                  <a:solidFill>
                    <a:schemeClr val="dk1"/>
                  </a:solidFill>
                  <a:latin typeface="+mn-lt"/>
                  <a:ea typeface="+mn-ea"/>
                  <a:cs typeface="+mn-cs"/>
                </a:rPr>
                <a:t>человек. Разности — расчёт.</a:t>
              </a:r>
            </a:p>
          </p:txBody>
        </p:sp>
      </p:grpSp>
      <p:grpSp>
        <p:nvGrpSpPr>
          <p:cNvPr id="50" name="!!period-marker"/>
          <p:cNvGrpSpPr/>
          <p:nvPr/>
        </p:nvGrpSpPr>
        <p:grpSpPr>
          <a:xfrm>
            <a:off x="6305550" y="5753100"/>
            <a:ext cx="1714500" cy="556451"/>
            <a:chOff x="6305550" y="5753100"/>
            <a:chExt cx="1714500" cy="556451"/>
          </a:xfrm>
        </p:grpSpPr>
        <p:sp>
          <p:nvSpPr>
            <p:cNvPr id="47" name="Freeform 47"/>
            <p:cNvSpPr/>
            <p:nvPr/>
          </p:nvSpPr>
          <p:spPr>
            <a:xfrm>
              <a:off x="6305550" y="5753100"/>
              <a:ext cx="1714500" cy="495300"/>
            </a:xfrm>
            <a:prstGeom prst="wedgeRectCallout">
              <a:avLst>
                <a:gd name="adj1" fmla="val 0"/>
                <a:gd name="adj2" fmla="val -60000"/>
              </a:avLst>
            </a:prstGeom>
            <a:solidFill>
              <a:schemeClr val="accent1"/>
            </a:solidFill>
            <a:ln>
              <a:noFill/>
            </a:ln>
          </p:spPr>
        </p:sp>
        <p:sp>
          <p:nvSpPr>
            <p:cNvPr id="48" name="TextBox 48"/>
            <p:cNvSpPr txBox="1"/>
            <p:nvPr/>
          </p:nvSpPr>
          <p:spPr>
            <a:xfrm>
              <a:off x="6910083" y="5803582"/>
              <a:ext cx="505435" cy="322707"/>
            </a:xfrm>
            <a:prstGeom prst="rect">
              <a:avLst/>
            </a:prstGeom>
            <a:noFill/>
            <a:ln>
              <a:noFill/>
            </a:ln>
          </p:spPr>
          <p:txBody>
            <a:bodyPr wrap="none" lIns="0" tIns="0" rIns="0" bIns="0" anchor="t" anchorCtr="0">
              <a:spAutoFit/>
            </a:bodyPr>
            <a:lstStyle/>
            <a:p>
              <a:pPr algn="ctr"/>
              <a:r>
                <a:rPr lang="ru-RU" sz="1650" b="1" dirty="0">
                  <a:solidFill>
                    <a:srgbClr val="FBFAF7"/>
                  </a:solidFill>
                  <a:latin typeface="Consolas"/>
                  <a:ea typeface="Consolas"/>
                  <a:cs typeface="Consolas"/>
                </a:rPr>
                <a:t>2024</a:t>
              </a:r>
            </a:p>
          </p:txBody>
        </p:sp>
        <p:sp>
          <p:nvSpPr>
            <p:cNvPr id="49" name="TextBox 49"/>
            <p:cNvSpPr txBox="1"/>
            <p:nvPr/>
          </p:nvSpPr>
          <p:spPr>
            <a:xfrm>
              <a:off x="6630922" y="6045518"/>
              <a:ext cx="1063756" cy="264033"/>
            </a:xfrm>
            <a:prstGeom prst="rect">
              <a:avLst/>
            </a:prstGeom>
            <a:noFill/>
            <a:ln>
              <a:noFill/>
            </a:ln>
          </p:spPr>
          <p:txBody>
            <a:bodyPr wrap="none" lIns="0" tIns="0" rIns="0" bIns="0" anchor="t" anchorCtr="0">
              <a:spAutoFit/>
            </a:bodyPr>
            <a:lstStyle/>
            <a:p>
              <a:pPr algn="ctr"/>
              <a:r>
                <a:rPr lang="ru-RU" sz="1350" dirty="0">
                  <a:solidFill>
                    <a:srgbClr val="F0EDE6"/>
                  </a:solidFill>
                  <a:latin typeface="+mn-lt"/>
                  <a:ea typeface="+mn-ea"/>
                  <a:cs typeface="+mn-cs"/>
                </a:rPr>
                <a:t>новая убыль</a:t>
              </a:r>
            </a:p>
          </p:txBody>
        </p:sp>
      </p:grpSp>
      <p:grpSp>
        <p:nvGrpSpPr>
          <p:cNvPr id="53" name="page-footer"/>
          <p:cNvGrpSpPr/>
          <p:nvPr/>
        </p:nvGrpSpPr>
        <p:grpSpPr>
          <a:xfrm>
            <a:off x="679704" y="6442710"/>
            <a:ext cx="10832592" cy="234696"/>
            <a:chOff x="679704" y="6442710"/>
            <a:chExt cx="10832592" cy="234696"/>
          </a:xfrm>
        </p:grpSpPr>
        <p:sp>
          <p:nvSpPr>
            <p:cNvPr id="51" name="TextBox 51"/>
            <p:cNvSpPr txBox="1"/>
            <p:nvPr/>
          </p:nvSpPr>
          <p:spPr>
            <a:xfrm>
              <a:off x="679704" y="6442710"/>
              <a:ext cx="5507080" cy="234696"/>
            </a:xfrm>
            <a:prstGeom prst="rect">
              <a:avLst/>
            </a:prstGeom>
            <a:noFill/>
            <a:ln>
              <a:noFill/>
            </a:ln>
          </p:spPr>
          <p:txBody>
            <a:bodyPr wrap="none" lIns="0" tIns="0" rIns="0" bIns="0" anchor="t" anchorCtr="0">
              <a:spAutoFit/>
            </a:bodyPr>
            <a:lstStyle/>
            <a:p>
              <a:pPr algn="l"/>
              <a:r>
                <a:rPr lang="ru-RU" sz="1200" dirty="0">
                  <a:solidFill>
                    <a:schemeClr val="accent5"/>
                  </a:solidFill>
                  <a:latin typeface="+mn-lt"/>
                  <a:ea typeface="+mn-ea"/>
                  <a:cs typeface="+mn-cs"/>
                </a:rPr>
                <a:t>Всемирный банк, SP.POP.TOTL, 2005–2024 · доли и разности — расчёт</a:t>
              </a:r>
            </a:p>
          </p:txBody>
        </p:sp>
        <p:sp>
          <p:nvSpPr>
            <p:cNvPr id="52" name="TextBox 52"/>
            <p:cNvSpPr txBox="1"/>
            <p:nvPr/>
          </p:nvSpPr>
          <p:spPr>
            <a:xfrm>
              <a:off x="11320402" y="6442710"/>
              <a:ext cx="191894" cy="234696"/>
            </a:xfrm>
            <a:prstGeom prst="rect">
              <a:avLst/>
            </a:prstGeom>
            <a:noFill/>
            <a:ln>
              <a:noFill/>
            </a:ln>
          </p:spPr>
          <p:txBody>
            <a:bodyPr wrap="none" lIns="0" tIns="0" rIns="0" bIns="0" anchor="t" anchorCtr="0">
              <a:spAutoFit/>
            </a:bodyPr>
            <a:lstStyle/>
            <a:p>
              <a:pPr algn="r"/>
              <a:r>
                <a:rPr lang="ru-RU" sz="1200" dirty="0">
                  <a:solidFill>
                    <a:schemeClr val="accent5"/>
                  </a:solidFill>
                  <a:latin typeface="+mn-lt"/>
                  <a:ea typeface="+mn-ea"/>
                  <a:cs typeface="+mn-cs"/>
                </a:rPr>
                <a:t>04</a:t>
              </a:r>
            </a:p>
          </p:txBody>
        </p:sp>
      </p:grpSp>
    </p:spTree>
  </p:cSld>
  <p:clrMapOvr>
    <a:masterClrMapping/>
  </p:clrMapOvr>
  <mc:AlternateContent>
    <mc:Choice Requires="p159">
      <p:transition p14:dur="90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400"/>
                                        <p:tgtEl>
                                          <p:spTgt spid="3"/>
                                        </p:tgtEl>
                                      </p:cBhvr>
                                    </p:animEffect>
                                  </p:childTnLst>
                                </p:cTn>
                              </p:par>
                            </p:childTnLst>
                          </p:cTn>
                        </p:par>
                        <p:par>
                          <p:cTn id="8" fill="hold">
                            <p:stCondLst>
                              <p:cond delay="400"/>
                            </p:stCondLst>
                            <p:childTnLst>
                              <p:par>
                                <p:cTn id="9" presetID="22" presetClass="entr" presetSubtype="2" fill="hold" grpId="0" nodeType="afterEffect">
                                  <p:stCondLst>
                                    <p:cond delay="500"/>
                                  </p:stCondLst>
                                  <p:childTnLst>
                                    <p:set>
                                      <p:cBhvr>
                                        <p:cTn id="10" dur="1" fill="hold">
                                          <p:stCondLst>
                                            <p:cond delay="0"/>
                                          </p:stCondLst>
                                        </p:cTn>
                                        <p:tgtEl>
                                          <p:spTgt spid="36"/>
                                        </p:tgtEl>
                                        <p:attrNameLst>
                                          <p:attrName>style.visibility</p:attrName>
                                        </p:attrNameLst>
                                      </p:cBhvr>
                                      <p:to>
                                        <p:strVal val="visible"/>
                                      </p:to>
                                    </p:set>
                                    <p:animEffect transition="in" filter="wipe(right)">
                                      <p:cBhvr>
                                        <p:cTn id="11" dur="1000"/>
                                        <p:tgtEl>
                                          <p:spTgt spid="36"/>
                                        </p:tgtEl>
                                      </p:cBhvr>
                                    </p:animEffect>
                                  </p:childTnLst>
                                </p:cTn>
                              </p:par>
                            </p:childTnLst>
                          </p:cTn>
                        </p:par>
                        <p:par>
                          <p:cTn id="12" fill="hold">
                            <p:stCondLst>
                              <p:cond delay="1900"/>
                            </p:stCondLst>
                            <p:childTnLst>
                              <p:par>
                                <p:cTn id="13" presetID="10" presetClass="entr" presetSubtype="0" fill="hold" grpId="0" nodeType="afterEffect">
                                  <p:stCondLst>
                                    <p:cond delay="500"/>
                                  </p:stCondLst>
                                  <p:childTnLst>
                                    <p:set>
                                      <p:cBhvr>
                                        <p:cTn id="14" dur="1" fill="hold">
                                          <p:stCondLst>
                                            <p:cond delay="0"/>
                                          </p:stCondLst>
                                        </p:cTn>
                                        <p:tgtEl>
                                          <p:spTgt spid="46"/>
                                        </p:tgtEl>
                                        <p:attrNameLst>
                                          <p:attrName>style.visibility</p:attrName>
                                        </p:attrNameLst>
                                      </p:cBhvr>
                                      <p:to>
                                        <p:strVal val="visible"/>
                                      </p:to>
                                    </p:set>
                                    <p:animEffect transition="in" filter="fade">
                                      <p:cBhvr>
                                        <p:cTn id="15"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p="http://schemas.openxmlformats.org/presentationml/2006/main" xmlns:p14="http://schemas.microsoft.com/office/powerpoint/2010/main">
  <p:cSld>
    <p:bg>
      <p:bgPr>
        <a:solidFill>
          <a:schemeClr val="lt1"/>
        </a:solidFill>
        <a:effectLst/>
      </p:bgPr>
    </p:bg>
    <p:spTree>
      <p:nvGrpSpPr>
        <p:cNvPr id="1" name=""/>
        <p:cNvGrpSpPr/>
        <p:nvPr/>
      </p:nvGrpSpPr>
      <p:grpSpPr>
        <a:xfrm>
          <a:off x="0" y="0"/>
          <a:ext cx="0" cy="0"/>
          <a:chOff x="0" y="0"/>
          <a:chExt cx="0" cy="0"/>
        </a:xfrm>
      </p:grpSpPr>
      <p:grpSp>
        <p:nvGrpSpPr>
          <p:cNvPr id="4" name="page-header"/>
          <p:cNvGrpSpPr/>
          <p:nvPr/>
        </p:nvGrpSpPr>
        <p:grpSpPr>
          <a:xfrm>
            <a:off x="670560" y="590550"/>
            <a:ext cx="8872957" cy="1212723"/>
            <a:chOff x="670560" y="590550"/>
            <a:chExt cx="8872957" cy="1212723"/>
          </a:xfrm>
        </p:grpSpPr>
        <p:sp>
          <p:nvSpPr>
            <p:cNvPr id="2" name="TextBox 2"/>
            <p:cNvSpPr txBox="1"/>
            <p:nvPr/>
          </p:nvSpPr>
          <p:spPr>
            <a:xfrm>
              <a:off x="670560" y="590550"/>
              <a:ext cx="8872957" cy="586740"/>
            </a:xfrm>
            <a:prstGeom prst="rect">
              <a:avLst/>
            </a:prstGeom>
            <a:noFill/>
            <a:ln>
              <a:noFill/>
            </a:ln>
          </p:spPr>
          <p:txBody>
            <a:bodyPr wrap="none" lIns="0" tIns="0" rIns="0" bIns="0" anchor="t" anchorCtr="0">
              <a:spAutoFit/>
            </a:bodyPr>
            <a:lstStyle/>
            <a:p>
              <a:pPr algn="l"/>
              <a:r>
                <a:rPr lang="ru-RU" sz="3000" b="1" dirty="0">
                  <a:solidFill>
                    <a:schemeClr val="accent1"/>
                  </a:solidFill>
                  <a:latin typeface="+mj-lt"/>
                  <a:ea typeface="+mj-ea"/>
                  <a:cs typeface="+mj-cs"/>
                </a:rPr>
                <a:t>Рождаемость ниже смертности с 1992 года</a:t>
              </a:r>
            </a:p>
          </p:txBody>
        </p:sp>
        <p:sp>
          <p:nvSpPr>
            <p:cNvPr id="3" name="TextBox 3"/>
            <p:cNvSpPr txBox="1"/>
            <p:nvPr/>
          </p:nvSpPr>
          <p:spPr>
            <a:xfrm>
              <a:off x="675132" y="1068705"/>
              <a:ext cx="6054783" cy="734568"/>
            </a:xfrm>
            <a:prstGeom prst="rect">
              <a:avLst/>
            </a:prstGeom>
            <a:noFill/>
            <a:ln>
              <a:noFill/>
            </a:ln>
          </p:spPr>
          <p:txBody>
            <a:bodyPr wrap="none" lIns="0" tIns="0" rIns="0" bIns="0" anchor="t" anchorCtr="0">
              <a:spAutoFit/>
            </a:bodyPr>
            <a:lstStyle/>
            <a:p>
              <a:pPr algn="l">
                <a:lnSpc>
                  <a:spcPts val="2550"/>
                </a:lnSpc>
              </a:pPr>
              <a:r>
                <a:rPr lang="ru-RU" sz="2100" dirty="0">
                  <a:solidFill>
                    <a:schemeClr val="dk1"/>
                  </a:solidFill>
                  <a:latin typeface="+mn-lt"/>
                  <a:ea typeface="+mn-ea"/>
                  <a:cs typeface="+mn-cs"/>
                </a:rPr>
                <a:t>Превышение вернулось лишь в 2013–2015 годах;</a:t>
              </a:r>
              <a:br/>
              <a:r>
                <a:rPr lang="ru-RU" sz="2100" dirty="0">
                  <a:solidFill>
                    <a:schemeClr val="dk1"/>
                  </a:solidFill>
                  <a:latin typeface="+mn-lt"/>
                  <a:ea typeface="+mn-ea"/>
                  <a:cs typeface="+mn-cs"/>
                </a:rPr>
                <a:t>в 2024 году — 8,4 против 12,4 на 1000 человек</a:t>
              </a:r>
            </a:p>
          </p:txBody>
        </p:sp>
      </p:grpSp>
      <p:grpSp>
        <p:nvGrpSpPr>
          <p:cNvPr id="65" name="births-deaths"/>
          <p:cNvGrpSpPr/>
          <p:nvPr/>
        </p:nvGrpSpPr>
        <p:grpSpPr>
          <a:xfrm>
            <a:off x="1105428" y="1873568"/>
            <a:ext cx="10181697" cy="3826383"/>
            <a:chOff x="1105428" y="1873568"/>
            <a:chExt cx="10181697" cy="3826383"/>
          </a:xfrm>
        </p:grpSpPr>
        <p:grpSp>
          <p:nvGrpSpPr>
            <p:cNvPr id="64" name="births-deaths-chartArea"/>
            <p:cNvGrpSpPr/>
            <p:nvPr/>
          </p:nvGrpSpPr>
          <p:grpSpPr>
            <a:xfrm>
              <a:off x="1105428" y="1873568"/>
              <a:ext cx="10181697" cy="3826383"/>
              <a:chOff x="1105428" y="1873568"/>
              <a:chExt cx="10181697" cy="3826383"/>
            </a:xfrm>
          </p:grpSpPr>
          <p:grpSp>
            <p:nvGrpSpPr>
              <p:cNvPr id="14" name="births-deaths-grid"/>
              <p:cNvGrpSpPr/>
              <p:nvPr/>
            </p:nvGrpSpPr>
            <p:grpSpPr>
              <a:xfrm>
                <a:off x="1428750" y="2095500"/>
                <a:ext cx="9810750" cy="2887980"/>
                <a:chOff x="1428750" y="2095500"/>
                <a:chExt cx="9810750" cy="2887980"/>
              </a:xfrm>
            </p:grpSpPr>
            <p:sp>
              <p:nvSpPr>
                <p:cNvPr id="5" name="Line 5"/>
                <p:cNvSpPr/>
                <p:nvPr/>
              </p:nvSpPr>
              <p:spPr>
                <a:xfrm>
                  <a:off x="1428750" y="4973955"/>
                  <a:ext cx="9810750" cy="9525"/>
                </a:xfrm>
                <a:custGeom>
                  <a:avLst/>
                  <a:gdLst/>
                  <a:ahLst/>
                  <a:cxnLst/>
                  <a:rect l="l" t="t" r="r" b="b"/>
                  <a:pathLst>
                    <a:path w="9810750" h="9525">
                      <a:moveTo>
                        <a:pt x="0" y="0"/>
                      </a:moveTo>
                      <a:lnTo>
                        <a:pt x="9810750" y="0"/>
                      </a:lnTo>
                    </a:path>
                  </a:pathLst>
                </a:custGeom>
                <a:noFill/>
                <a:ln w="9525">
                  <a:solidFill>
                    <a:srgbClr val="E6E1D7"/>
                  </a:solidFill>
                </a:ln>
              </p:spPr>
            </p:sp>
            <p:sp>
              <p:nvSpPr>
                <p:cNvPr id="6" name="Line 6"/>
                <p:cNvSpPr/>
                <p:nvPr/>
              </p:nvSpPr>
              <p:spPr>
                <a:xfrm>
                  <a:off x="1428750" y="4613910"/>
                  <a:ext cx="9810750" cy="9525"/>
                </a:xfrm>
                <a:custGeom>
                  <a:avLst/>
                  <a:gdLst/>
                  <a:ahLst/>
                  <a:cxnLst/>
                  <a:rect l="l" t="t" r="r" b="b"/>
                  <a:pathLst>
                    <a:path w="9810750" h="9525">
                      <a:moveTo>
                        <a:pt x="0" y="0"/>
                      </a:moveTo>
                      <a:lnTo>
                        <a:pt x="9810750" y="0"/>
                      </a:lnTo>
                    </a:path>
                  </a:pathLst>
                </a:custGeom>
                <a:noFill/>
                <a:ln w="9525">
                  <a:solidFill>
                    <a:srgbClr val="E6E1D7"/>
                  </a:solidFill>
                </a:ln>
              </p:spPr>
            </p:sp>
            <p:sp>
              <p:nvSpPr>
                <p:cNvPr id="7" name="Line 7"/>
                <p:cNvSpPr/>
                <p:nvPr/>
              </p:nvSpPr>
              <p:spPr>
                <a:xfrm>
                  <a:off x="1428750" y="4254818"/>
                  <a:ext cx="9810750" cy="9525"/>
                </a:xfrm>
                <a:custGeom>
                  <a:avLst/>
                  <a:gdLst/>
                  <a:ahLst/>
                  <a:cxnLst/>
                  <a:rect l="l" t="t" r="r" b="b"/>
                  <a:pathLst>
                    <a:path w="9810750" h="9525">
                      <a:moveTo>
                        <a:pt x="0" y="0"/>
                      </a:moveTo>
                      <a:lnTo>
                        <a:pt x="9810750" y="0"/>
                      </a:lnTo>
                    </a:path>
                  </a:pathLst>
                </a:custGeom>
                <a:noFill/>
                <a:ln w="9525">
                  <a:solidFill>
                    <a:srgbClr val="E6E1D7"/>
                  </a:solidFill>
                </a:ln>
              </p:spPr>
            </p:sp>
            <p:sp>
              <p:nvSpPr>
                <p:cNvPr id="8" name="Line 8"/>
                <p:cNvSpPr/>
                <p:nvPr/>
              </p:nvSpPr>
              <p:spPr>
                <a:xfrm>
                  <a:off x="1428750" y="3894772"/>
                  <a:ext cx="9810750" cy="9525"/>
                </a:xfrm>
                <a:custGeom>
                  <a:avLst/>
                  <a:gdLst/>
                  <a:ahLst/>
                  <a:cxnLst/>
                  <a:rect l="l" t="t" r="r" b="b"/>
                  <a:pathLst>
                    <a:path w="9810750" h="9525">
                      <a:moveTo>
                        <a:pt x="0" y="0"/>
                      </a:moveTo>
                      <a:lnTo>
                        <a:pt x="9810750" y="0"/>
                      </a:lnTo>
                    </a:path>
                  </a:pathLst>
                </a:custGeom>
                <a:noFill/>
                <a:ln w="9525">
                  <a:solidFill>
                    <a:srgbClr val="E6E1D7"/>
                  </a:solidFill>
                </a:ln>
              </p:spPr>
            </p:sp>
            <p:sp>
              <p:nvSpPr>
                <p:cNvPr id="9" name="Line 9"/>
                <p:cNvSpPr/>
                <p:nvPr/>
              </p:nvSpPr>
              <p:spPr>
                <a:xfrm>
                  <a:off x="1428750" y="3534728"/>
                  <a:ext cx="9810750" cy="9525"/>
                </a:xfrm>
                <a:custGeom>
                  <a:avLst/>
                  <a:gdLst/>
                  <a:ahLst/>
                  <a:cxnLst/>
                  <a:rect l="l" t="t" r="r" b="b"/>
                  <a:pathLst>
                    <a:path w="9810750" h="9525">
                      <a:moveTo>
                        <a:pt x="0" y="0"/>
                      </a:moveTo>
                      <a:lnTo>
                        <a:pt x="9810750" y="0"/>
                      </a:lnTo>
                    </a:path>
                  </a:pathLst>
                </a:custGeom>
                <a:noFill/>
                <a:ln w="9525">
                  <a:solidFill>
                    <a:srgbClr val="E6E1D7"/>
                  </a:solidFill>
                </a:ln>
              </p:spPr>
            </p:sp>
            <p:sp>
              <p:nvSpPr>
                <p:cNvPr id="10" name="Line 10"/>
                <p:cNvSpPr/>
                <p:nvPr/>
              </p:nvSpPr>
              <p:spPr>
                <a:xfrm>
                  <a:off x="1428750" y="3174682"/>
                  <a:ext cx="9810750" cy="9525"/>
                </a:xfrm>
                <a:custGeom>
                  <a:avLst/>
                  <a:gdLst/>
                  <a:ahLst/>
                  <a:cxnLst/>
                  <a:rect l="l" t="t" r="r" b="b"/>
                  <a:pathLst>
                    <a:path w="9810750" h="9525">
                      <a:moveTo>
                        <a:pt x="0" y="0"/>
                      </a:moveTo>
                      <a:lnTo>
                        <a:pt x="9810750" y="0"/>
                      </a:lnTo>
                    </a:path>
                  </a:pathLst>
                </a:custGeom>
                <a:noFill/>
                <a:ln w="9525">
                  <a:solidFill>
                    <a:srgbClr val="E6E1D7"/>
                  </a:solidFill>
                </a:ln>
              </p:spPr>
            </p:sp>
            <p:sp>
              <p:nvSpPr>
                <p:cNvPr id="11" name="Line 11"/>
                <p:cNvSpPr/>
                <p:nvPr/>
              </p:nvSpPr>
              <p:spPr>
                <a:xfrm>
                  <a:off x="1428750" y="2815590"/>
                  <a:ext cx="9810750" cy="9525"/>
                </a:xfrm>
                <a:custGeom>
                  <a:avLst/>
                  <a:gdLst/>
                  <a:ahLst/>
                  <a:cxnLst/>
                  <a:rect l="l" t="t" r="r" b="b"/>
                  <a:pathLst>
                    <a:path w="9810750" h="9525">
                      <a:moveTo>
                        <a:pt x="0" y="0"/>
                      </a:moveTo>
                      <a:lnTo>
                        <a:pt x="9810750" y="0"/>
                      </a:lnTo>
                    </a:path>
                  </a:pathLst>
                </a:custGeom>
                <a:noFill/>
                <a:ln w="9525">
                  <a:solidFill>
                    <a:srgbClr val="E6E1D7"/>
                  </a:solidFill>
                </a:ln>
              </p:spPr>
            </p:sp>
            <p:sp>
              <p:nvSpPr>
                <p:cNvPr id="12" name="Line 12"/>
                <p:cNvSpPr/>
                <p:nvPr/>
              </p:nvSpPr>
              <p:spPr>
                <a:xfrm>
                  <a:off x="1428750" y="2455545"/>
                  <a:ext cx="9810750" cy="9525"/>
                </a:xfrm>
                <a:custGeom>
                  <a:avLst/>
                  <a:gdLst/>
                  <a:ahLst/>
                  <a:cxnLst/>
                  <a:rect l="l" t="t" r="r" b="b"/>
                  <a:pathLst>
                    <a:path w="9810750" h="9525">
                      <a:moveTo>
                        <a:pt x="0" y="0"/>
                      </a:moveTo>
                      <a:lnTo>
                        <a:pt x="9810750" y="0"/>
                      </a:lnTo>
                    </a:path>
                  </a:pathLst>
                </a:custGeom>
                <a:noFill/>
                <a:ln w="9525">
                  <a:solidFill>
                    <a:srgbClr val="E6E1D7"/>
                  </a:solidFill>
                </a:ln>
              </p:spPr>
            </p:sp>
            <p:sp>
              <p:nvSpPr>
                <p:cNvPr id="13" name="Line 13"/>
                <p:cNvSpPr/>
                <p:nvPr/>
              </p:nvSpPr>
              <p:spPr>
                <a:xfrm>
                  <a:off x="1428750" y="2095500"/>
                  <a:ext cx="9810750" cy="9525"/>
                </a:xfrm>
                <a:custGeom>
                  <a:avLst/>
                  <a:gdLst/>
                  <a:ahLst/>
                  <a:cxnLst/>
                  <a:rect l="l" t="t" r="r" b="b"/>
                  <a:pathLst>
                    <a:path w="9810750" h="9525">
                      <a:moveTo>
                        <a:pt x="0" y="0"/>
                      </a:moveTo>
                      <a:lnTo>
                        <a:pt x="9810750" y="0"/>
                      </a:lnTo>
                    </a:path>
                  </a:pathLst>
                </a:custGeom>
                <a:noFill/>
                <a:ln w="9525">
                  <a:solidFill>
                    <a:srgbClr val="E6E1D7"/>
                  </a:solidFill>
                </a:ln>
              </p:spPr>
            </p:sp>
          </p:grpSp>
          <p:grpSp>
            <p:nvGrpSpPr>
              <p:cNvPr id="17" name="births-deaths-axis"/>
              <p:cNvGrpSpPr/>
              <p:nvPr/>
            </p:nvGrpSpPr>
            <p:grpSpPr>
              <a:xfrm>
                <a:off x="1428750" y="2095500"/>
                <a:ext cx="9810750" cy="3248025"/>
                <a:chOff x="1428750" y="2095500"/>
                <a:chExt cx="9810750" cy="3248025"/>
              </a:xfrm>
            </p:grpSpPr>
            <p:sp>
              <p:nvSpPr>
                <p:cNvPr id="15" name="Line 15"/>
                <p:cNvSpPr/>
                <p:nvPr/>
              </p:nvSpPr>
              <p:spPr>
                <a:xfrm>
                  <a:off x="1428750" y="2095500"/>
                  <a:ext cx="9525" cy="3238500"/>
                </a:xfrm>
                <a:custGeom>
                  <a:avLst/>
                  <a:gdLst/>
                  <a:ahLst/>
                  <a:cxnLst/>
                  <a:rect l="l" t="t" r="r" b="b"/>
                  <a:pathLst>
                    <a:path w="9525" h="3238500">
                      <a:moveTo>
                        <a:pt x="0" y="0"/>
                      </a:moveTo>
                      <a:lnTo>
                        <a:pt x="0" y="3238500"/>
                      </a:lnTo>
                    </a:path>
                  </a:pathLst>
                </a:custGeom>
                <a:noFill/>
                <a:ln w="14288">
                  <a:solidFill>
                    <a:srgbClr val="5B6670"/>
                  </a:solidFill>
                </a:ln>
              </p:spPr>
            </p:sp>
            <p:sp>
              <p:nvSpPr>
                <p:cNvPr id="16" name="Line 16"/>
                <p:cNvSpPr/>
                <p:nvPr/>
              </p:nvSpPr>
              <p:spPr>
                <a:xfrm>
                  <a:off x="1428750" y="5334000"/>
                  <a:ext cx="9810750" cy="9525"/>
                </a:xfrm>
                <a:custGeom>
                  <a:avLst/>
                  <a:gdLst/>
                  <a:ahLst/>
                  <a:cxnLst/>
                  <a:rect l="l" t="t" r="r" b="b"/>
                  <a:pathLst>
                    <a:path w="9810750" h="9525">
                      <a:moveTo>
                        <a:pt x="0" y="0"/>
                      </a:moveTo>
                      <a:lnTo>
                        <a:pt x="9810750" y="0"/>
                      </a:lnTo>
                    </a:path>
                  </a:pathLst>
                </a:custGeom>
                <a:noFill/>
                <a:ln w="14288">
                  <a:solidFill>
                    <a:srgbClr val="5B6670"/>
                  </a:solidFill>
                </a:ln>
              </p:spPr>
            </p:sp>
          </p:grpSp>
          <p:grpSp>
            <p:nvGrpSpPr>
              <p:cNvPr id="28" name="births-deaths-value-labels"/>
              <p:cNvGrpSpPr/>
              <p:nvPr/>
            </p:nvGrpSpPr>
            <p:grpSpPr>
              <a:xfrm>
                <a:off x="1105428" y="2006918"/>
                <a:ext cx="215880" cy="3502533"/>
                <a:chOff x="1105428" y="2006918"/>
                <a:chExt cx="215880" cy="3502533"/>
              </a:xfrm>
            </p:grpSpPr>
            <p:sp>
              <p:nvSpPr>
                <p:cNvPr id="18" name="TextBox 18"/>
                <p:cNvSpPr txBox="1"/>
                <p:nvPr/>
              </p:nvSpPr>
              <p:spPr>
                <a:xfrm>
                  <a:off x="1206510" y="5245418"/>
                  <a:ext cx="114798"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8</a:t>
                  </a:r>
                </a:p>
              </p:txBody>
            </p:sp>
            <p:sp>
              <p:nvSpPr>
                <p:cNvPr id="19" name="TextBox 19"/>
                <p:cNvSpPr txBox="1"/>
                <p:nvPr/>
              </p:nvSpPr>
              <p:spPr>
                <a:xfrm>
                  <a:off x="1206510" y="4885373"/>
                  <a:ext cx="114798"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9</a:t>
                  </a:r>
                </a:p>
              </p:txBody>
            </p:sp>
            <p:sp>
              <p:nvSpPr>
                <p:cNvPr id="20" name="TextBox 20"/>
                <p:cNvSpPr txBox="1"/>
                <p:nvPr/>
              </p:nvSpPr>
              <p:spPr>
                <a:xfrm>
                  <a:off x="1105428" y="4525328"/>
                  <a:ext cx="215880"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10</a:t>
                  </a:r>
                </a:p>
              </p:txBody>
            </p:sp>
            <p:sp>
              <p:nvSpPr>
                <p:cNvPr id="21" name="TextBox 21"/>
                <p:cNvSpPr txBox="1"/>
                <p:nvPr/>
              </p:nvSpPr>
              <p:spPr>
                <a:xfrm>
                  <a:off x="1105428" y="4166235"/>
                  <a:ext cx="215880"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11</a:t>
                  </a:r>
                </a:p>
              </p:txBody>
            </p:sp>
            <p:sp>
              <p:nvSpPr>
                <p:cNvPr id="22" name="TextBox 22"/>
                <p:cNvSpPr txBox="1"/>
                <p:nvPr/>
              </p:nvSpPr>
              <p:spPr>
                <a:xfrm>
                  <a:off x="1105428" y="3806190"/>
                  <a:ext cx="215880"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12</a:t>
                  </a:r>
                </a:p>
              </p:txBody>
            </p:sp>
            <p:sp>
              <p:nvSpPr>
                <p:cNvPr id="23" name="TextBox 23"/>
                <p:cNvSpPr txBox="1"/>
                <p:nvPr/>
              </p:nvSpPr>
              <p:spPr>
                <a:xfrm>
                  <a:off x="1105428" y="3446145"/>
                  <a:ext cx="215880"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13</a:t>
                  </a:r>
                </a:p>
              </p:txBody>
            </p:sp>
            <p:sp>
              <p:nvSpPr>
                <p:cNvPr id="24" name="TextBox 24"/>
                <p:cNvSpPr txBox="1"/>
                <p:nvPr/>
              </p:nvSpPr>
              <p:spPr>
                <a:xfrm>
                  <a:off x="1105428" y="3086100"/>
                  <a:ext cx="215880"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14</a:t>
                  </a:r>
                </a:p>
              </p:txBody>
            </p:sp>
            <p:sp>
              <p:nvSpPr>
                <p:cNvPr id="25" name="TextBox 25"/>
                <p:cNvSpPr txBox="1"/>
                <p:nvPr/>
              </p:nvSpPr>
              <p:spPr>
                <a:xfrm>
                  <a:off x="1105428" y="2727008"/>
                  <a:ext cx="215880"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15</a:t>
                  </a:r>
                </a:p>
              </p:txBody>
            </p:sp>
            <p:sp>
              <p:nvSpPr>
                <p:cNvPr id="26" name="TextBox 26"/>
                <p:cNvSpPr txBox="1"/>
                <p:nvPr/>
              </p:nvSpPr>
              <p:spPr>
                <a:xfrm>
                  <a:off x="1105428" y="2366962"/>
                  <a:ext cx="215880"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16</a:t>
                  </a:r>
                </a:p>
              </p:txBody>
            </p:sp>
            <p:sp>
              <p:nvSpPr>
                <p:cNvPr id="27" name="TextBox 27"/>
                <p:cNvSpPr txBox="1"/>
                <p:nvPr/>
              </p:nvSpPr>
              <p:spPr>
                <a:xfrm>
                  <a:off x="1105428" y="2006918"/>
                  <a:ext cx="215880"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17</a:t>
                  </a:r>
                </a:p>
              </p:txBody>
            </p:sp>
          </p:grpSp>
          <p:grpSp>
            <p:nvGrpSpPr>
              <p:cNvPr id="38" name="births-deaths-category-labels"/>
              <p:cNvGrpSpPr/>
              <p:nvPr/>
            </p:nvGrpSpPr>
            <p:grpSpPr>
              <a:xfrm>
                <a:off x="1219728" y="5435918"/>
                <a:ext cx="9931614" cy="264033"/>
                <a:chOff x="1219728" y="5435918"/>
                <a:chExt cx="9931614" cy="264033"/>
              </a:xfrm>
            </p:grpSpPr>
            <p:sp>
              <p:nvSpPr>
                <p:cNvPr id="29" name="TextBox 29"/>
                <p:cNvSpPr txBox="1"/>
                <p:nvPr/>
              </p:nvSpPr>
              <p:spPr>
                <a:xfrm>
                  <a:off x="1219728"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1991</a:t>
                  </a:r>
                </a:p>
              </p:txBody>
            </p:sp>
            <p:sp>
              <p:nvSpPr>
                <p:cNvPr id="30" name="TextBox 30"/>
                <p:cNvSpPr txBox="1"/>
                <p:nvPr/>
              </p:nvSpPr>
              <p:spPr>
                <a:xfrm>
                  <a:off x="2408448"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1995</a:t>
                  </a:r>
                </a:p>
              </p:txBody>
            </p:sp>
            <p:sp>
              <p:nvSpPr>
                <p:cNvPr id="31" name="TextBox 31"/>
                <p:cNvSpPr txBox="1"/>
                <p:nvPr/>
              </p:nvSpPr>
              <p:spPr>
                <a:xfrm>
                  <a:off x="3598120"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1999</a:t>
                  </a:r>
                </a:p>
              </p:txBody>
            </p:sp>
            <p:sp>
              <p:nvSpPr>
                <p:cNvPr id="32" name="TextBox 32"/>
                <p:cNvSpPr txBox="1"/>
                <p:nvPr/>
              </p:nvSpPr>
              <p:spPr>
                <a:xfrm>
                  <a:off x="4786840"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2003</a:t>
                  </a:r>
                </a:p>
              </p:txBody>
            </p:sp>
            <p:sp>
              <p:nvSpPr>
                <p:cNvPr id="33" name="TextBox 33"/>
                <p:cNvSpPr txBox="1"/>
                <p:nvPr/>
              </p:nvSpPr>
              <p:spPr>
                <a:xfrm>
                  <a:off x="5976513"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2007</a:t>
                  </a:r>
                </a:p>
              </p:txBody>
            </p:sp>
            <p:sp>
              <p:nvSpPr>
                <p:cNvPr id="34" name="TextBox 34"/>
                <p:cNvSpPr txBox="1"/>
                <p:nvPr/>
              </p:nvSpPr>
              <p:spPr>
                <a:xfrm>
                  <a:off x="7165233"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2011</a:t>
                  </a:r>
                </a:p>
              </p:txBody>
            </p:sp>
            <p:sp>
              <p:nvSpPr>
                <p:cNvPr id="35" name="TextBox 35"/>
                <p:cNvSpPr txBox="1"/>
                <p:nvPr/>
              </p:nvSpPr>
              <p:spPr>
                <a:xfrm>
                  <a:off x="8354905"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2015</a:t>
                  </a:r>
                </a:p>
              </p:txBody>
            </p:sp>
            <p:sp>
              <p:nvSpPr>
                <p:cNvPr id="36" name="TextBox 36"/>
                <p:cNvSpPr txBox="1"/>
                <p:nvPr/>
              </p:nvSpPr>
              <p:spPr>
                <a:xfrm>
                  <a:off x="9543625"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2019</a:t>
                  </a:r>
                </a:p>
              </p:txBody>
            </p:sp>
            <p:sp>
              <p:nvSpPr>
                <p:cNvPr id="37" name="TextBox 37"/>
                <p:cNvSpPr txBox="1"/>
                <p:nvPr/>
              </p:nvSpPr>
              <p:spPr>
                <a:xfrm>
                  <a:off x="10733298"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2023</a:t>
                  </a:r>
                </a:p>
              </p:txBody>
            </p:sp>
          </p:grpSp>
          <p:grpSp>
            <p:nvGrpSpPr>
              <p:cNvPr id="43" name="births-deaths-legend"/>
              <p:cNvGrpSpPr/>
              <p:nvPr/>
            </p:nvGrpSpPr>
            <p:grpSpPr>
              <a:xfrm>
                <a:off x="5715000" y="1873568"/>
                <a:ext cx="3279019" cy="264033"/>
                <a:chOff x="5715000" y="1873568"/>
                <a:chExt cx="3279019" cy="264033"/>
              </a:xfrm>
            </p:grpSpPr>
            <p:sp>
              <p:nvSpPr>
                <p:cNvPr id="39" name="Line 39"/>
                <p:cNvSpPr/>
                <p:nvPr/>
              </p:nvSpPr>
              <p:spPr>
                <a:xfrm>
                  <a:off x="5715000" y="1962150"/>
                  <a:ext cx="285750" cy="9525"/>
                </a:xfrm>
                <a:custGeom>
                  <a:avLst/>
                  <a:gdLst/>
                  <a:ahLst/>
                  <a:cxnLst/>
                  <a:rect l="l" t="t" r="r" b="b"/>
                  <a:pathLst>
                    <a:path w="285750" h="9525">
                      <a:moveTo>
                        <a:pt x="0" y="0"/>
                      </a:moveTo>
                      <a:lnTo>
                        <a:pt x="285750" y="0"/>
                      </a:lnTo>
                    </a:path>
                  </a:pathLst>
                </a:custGeom>
                <a:noFill/>
                <a:ln w="28575">
                  <a:solidFill>
                    <a:schemeClr val="accent3"/>
                  </a:solidFill>
                </a:ln>
              </p:spPr>
            </p:sp>
            <p:sp>
              <p:nvSpPr>
                <p:cNvPr id="40" name="TextBox 40"/>
                <p:cNvSpPr txBox="1"/>
                <p:nvPr/>
              </p:nvSpPr>
              <p:spPr>
                <a:xfrm>
                  <a:off x="6070092" y="1873568"/>
                  <a:ext cx="1118883" cy="264033"/>
                </a:xfrm>
                <a:prstGeom prst="rect">
                  <a:avLst/>
                </a:prstGeom>
                <a:noFill/>
                <a:ln>
                  <a:noFill/>
                </a:ln>
              </p:spPr>
              <p:txBody>
                <a:bodyPr wrap="none" lIns="0" tIns="0" rIns="0" bIns="0" anchor="t" anchorCtr="0">
                  <a:spAutoFit/>
                </a:bodyPr>
                <a:lstStyle/>
                <a:p>
                  <a:pPr algn="l"/>
                  <a:r>
                    <a:rPr lang="ru-RU" sz="1350" dirty="0">
                      <a:solidFill>
                        <a:schemeClr val="accent5"/>
                      </a:solidFill>
                      <a:latin typeface="+mn-lt"/>
                      <a:ea typeface="+mn-ea"/>
                      <a:cs typeface="+mn-cs"/>
                    </a:rPr>
                    <a:t>Рождаемость</a:t>
                  </a:r>
                </a:p>
              </p:txBody>
            </p:sp>
            <p:sp>
              <p:nvSpPr>
                <p:cNvPr id="41" name="Line 41"/>
                <p:cNvSpPr/>
                <p:nvPr/>
              </p:nvSpPr>
              <p:spPr>
                <a:xfrm>
                  <a:off x="7620000" y="1962150"/>
                  <a:ext cx="285750" cy="9525"/>
                </a:xfrm>
                <a:custGeom>
                  <a:avLst/>
                  <a:gdLst/>
                  <a:ahLst/>
                  <a:cxnLst/>
                  <a:rect l="l" t="t" r="r" b="b"/>
                  <a:pathLst>
                    <a:path w="285750" h="9525">
                      <a:moveTo>
                        <a:pt x="0" y="0"/>
                      </a:moveTo>
                      <a:lnTo>
                        <a:pt x="285750" y="0"/>
                      </a:lnTo>
                    </a:path>
                  </a:pathLst>
                </a:custGeom>
                <a:noFill/>
                <a:ln w="28575">
                  <a:solidFill>
                    <a:schemeClr val="accent2"/>
                  </a:solidFill>
                </a:ln>
              </p:spPr>
            </p:sp>
            <p:sp>
              <p:nvSpPr>
                <p:cNvPr id="42" name="TextBox 42"/>
                <p:cNvSpPr txBox="1"/>
                <p:nvPr/>
              </p:nvSpPr>
              <p:spPr>
                <a:xfrm>
                  <a:off x="7975092" y="1873568"/>
                  <a:ext cx="1018927" cy="264033"/>
                </a:xfrm>
                <a:prstGeom prst="rect">
                  <a:avLst/>
                </a:prstGeom>
                <a:noFill/>
                <a:ln>
                  <a:noFill/>
                </a:ln>
              </p:spPr>
              <p:txBody>
                <a:bodyPr wrap="none" lIns="0" tIns="0" rIns="0" bIns="0" anchor="t" anchorCtr="0">
                  <a:spAutoFit/>
                </a:bodyPr>
                <a:lstStyle/>
                <a:p>
                  <a:pPr algn="l"/>
                  <a:r>
                    <a:rPr lang="ru-RU" sz="1350" dirty="0">
                      <a:solidFill>
                        <a:schemeClr val="accent5"/>
                      </a:solidFill>
                      <a:latin typeface="+mn-lt"/>
                      <a:ea typeface="+mn-ea"/>
                      <a:cs typeface="+mn-cs"/>
                    </a:rPr>
                    <a:t>Смертность</a:t>
                  </a:r>
                </a:p>
              </p:txBody>
            </p:sp>
          </p:grpSp>
          <p:grpSp>
            <p:nvGrpSpPr>
              <p:cNvPr id="48" name="births-deaths-births-series"/>
              <p:cNvGrpSpPr/>
              <p:nvPr/>
            </p:nvGrpSpPr>
            <p:grpSpPr>
              <a:xfrm>
                <a:off x="1381125" y="3426142"/>
                <a:ext cx="9906000" cy="1811656"/>
                <a:chOff x="1381125" y="3426142"/>
                <a:chExt cx="9906000" cy="1811656"/>
              </a:xfrm>
            </p:grpSpPr>
            <p:sp>
              <p:nvSpPr>
                <p:cNvPr id="44" name="Polyline 44"/>
                <p:cNvSpPr/>
                <p:nvPr/>
              </p:nvSpPr>
              <p:spPr>
                <a:xfrm>
                  <a:off x="1428750" y="3426142"/>
                  <a:ext cx="9810750" cy="1800225"/>
                </a:xfrm>
                <a:custGeom>
                  <a:avLst/>
                  <a:gdLst/>
                  <a:ahLst/>
                  <a:cxnLst/>
                  <a:rect l="l" t="t" r="r" b="b"/>
                  <a:pathLst>
                    <a:path w="9810750" h="1800225">
                      <a:moveTo>
                        <a:pt x="0" y="432435"/>
                      </a:moveTo>
                      <a:lnTo>
                        <a:pt x="297180" y="936308"/>
                      </a:lnTo>
                      <a:lnTo>
                        <a:pt x="594360" y="1403985"/>
                      </a:lnTo>
                      <a:lnTo>
                        <a:pt x="891540" y="1367790"/>
                      </a:lnTo>
                      <a:lnTo>
                        <a:pt x="1188720" y="1440180"/>
                      </a:lnTo>
                      <a:lnTo>
                        <a:pt x="1486853" y="1584008"/>
                      </a:lnTo>
                      <a:lnTo>
                        <a:pt x="1784032" y="1691640"/>
                      </a:lnTo>
                      <a:lnTo>
                        <a:pt x="2081212" y="1620202"/>
                      </a:lnTo>
                      <a:lnTo>
                        <a:pt x="2378392" y="1800225"/>
                      </a:lnTo>
                      <a:lnTo>
                        <a:pt x="2675572" y="1656398"/>
                      </a:lnTo>
                      <a:lnTo>
                        <a:pt x="2972752" y="1547813"/>
                      </a:lnTo>
                      <a:lnTo>
                        <a:pt x="3269932" y="1296353"/>
                      </a:lnTo>
                      <a:lnTo>
                        <a:pt x="3567112" y="1116330"/>
                      </a:lnTo>
                      <a:lnTo>
                        <a:pt x="3865245" y="1043940"/>
                      </a:lnTo>
                      <a:lnTo>
                        <a:pt x="4162425" y="1116330"/>
                      </a:lnTo>
                      <a:lnTo>
                        <a:pt x="4459605" y="1080135"/>
                      </a:lnTo>
                      <a:lnTo>
                        <a:pt x="4756785" y="720090"/>
                      </a:lnTo>
                      <a:lnTo>
                        <a:pt x="5053965" y="468630"/>
                      </a:lnTo>
                      <a:lnTo>
                        <a:pt x="5351145" y="360998"/>
                      </a:lnTo>
                      <a:lnTo>
                        <a:pt x="5648325" y="288608"/>
                      </a:lnTo>
                      <a:lnTo>
                        <a:pt x="5945505" y="252412"/>
                      </a:lnTo>
                      <a:lnTo>
                        <a:pt x="6243638" y="0"/>
                      </a:lnTo>
                      <a:lnTo>
                        <a:pt x="6540818" y="37148"/>
                      </a:lnTo>
                      <a:lnTo>
                        <a:pt x="6837998" y="0"/>
                      </a:lnTo>
                      <a:lnTo>
                        <a:pt x="7135178" y="0"/>
                      </a:lnTo>
                      <a:lnTo>
                        <a:pt x="7432358" y="144780"/>
                      </a:lnTo>
                      <a:lnTo>
                        <a:pt x="7729538" y="648653"/>
                      </a:lnTo>
                      <a:lnTo>
                        <a:pt x="8026718" y="863917"/>
                      </a:lnTo>
                      <a:lnTo>
                        <a:pt x="8323898" y="1152525"/>
                      </a:lnTo>
                      <a:lnTo>
                        <a:pt x="8622030" y="1260158"/>
                      </a:lnTo>
                      <a:lnTo>
                        <a:pt x="8919210" y="1332548"/>
                      </a:lnTo>
                      <a:lnTo>
                        <a:pt x="9216390" y="1584008"/>
                      </a:lnTo>
                      <a:lnTo>
                        <a:pt x="9513570" y="1691640"/>
                      </a:lnTo>
                      <a:lnTo>
                        <a:pt x="9810750" y="1764030"/>
                      </a:lnTo>
                    </a:path>
                  </a:pathLst>
                </a:custGeom>
                <a:noFill/>
                <a:ln w="28575">
                  <a:solidFill>
                    <a:schemeClr val="accent3"/>
                  </a:solidFill>
                  <a:round/>
                </a:ln>
              </p:spPr>
            </p:sp>
            <p:grpSp>
              <p:nvGrpSpPr>
                <p:cNvPr id="47" name="Group 47"/>
                <p:cNvGrpSpPr/>
                <p:nvPr/>
              </p:nvGrpSpPr>
              <p:grpSpPr>
                <a:xfrm>
                  <a:off x="1381125" y="3810952"/>
                  <a:ext cx="9906000" cy="1426846"/>
                  <a:chOff x="1381125" y="3810952"/>
                  <a:chExt cx="9906000" cy="1426846"/>
                </a:xfrm>
              </p:grpSpPr>
              <p:sp>
                <p:nvSpPr>
                  <p:cNvPr id="45" name="Ellipse 45"/>
                  <p:cNvSpPr/>
                  <p:nvPr/>
                </p:nvSpPr>
                <p:spPr>
                  <a:xfrm>
                    <a:off x="1381125" y="3810952"/>
                    <a:ext cx="95250" cy="95250"/>
                  </a:xfrm>
                  <a:prstGeom prst="ellipse">
                    <a:avLst/>
                  </a:prstGeom>
                  <a:solidFill>
                    <a:schemeClr val="accent3"/>
                  </a:solidFill>
                  <a:ln>
                    <a:noFill/>
                  </a:ln>
                </p:spPr>
              </p:sp>
              <p:sp>
                <p:nvSpPr>
                  <p:cNvPr id="46" name="Ellipse 46"/>
                  <p:cNvSpPr/>
                  <p:nvPr/>
                </p:nvSpPr>
                <p:spPr>
                  <a:xfrm>
                    <a:off x="11191875" y="5142548"/>
                    <a:ext cx="95250" cy="95250"/>
                  </a:xfrm>
                  <a:prstGeom prst="ellipse">
                    <a:avLst/>
                  </a:prstGeom>
                  <a:solidFill>
                    <a:schemeClr val="accent3"/>
                  </a:solidFill>
                  <a:ln>
                    <a:noFill/>
                  </a:ln>
                </p:spPr>
              </p:sp>
            </p:grpSp>
          </p:grpSp>
          <p:grpSp>
            <p:nvGrpSpPr>
              <p:cNvPr id="55" name="births-deaths-deaths-series"/>
              <p:cNvGrpSpPr/>
              <p:nvPr/>
            </p:nvGrpSpPr>
            <p:grpSpPr>
              <a:xfrm>
                <a:off x="1381125" y="2155508"/>
                <a:ext cx="9906000" cy="2003107"/>
                <a:chOff x="1381125" y="2155508"/>
                <a:chExt cx="9906000" cy="2003107"/>
              </a:xfrm>
            </p:grpSpPr>
            <p:sp>
              <p:nvSpPr>
                <p:cNvPr id="49" name="Polyline 49"/>
                <p:cNvSpPr/>
                <p:nvPr/>
              </p:nvSpPr>
              <p:spPr>
                <a:xfrm>
                  <a:off x="1428750" y="2203132"/>
                  <a:ext cx="9810750" cy="1907858"/>
                </a:xfrm>
                <a:custGeom>
                  <a:avLst/>
                  <a:gdLst/>
                  <a:ahLst/>
                  <a:cxnLst/>
                  <a:rect l="l" t="t" r="r" b="b"/>
                  <a:pathLst>
                    <a:path w="9810750" h="1907858">
                      <a:moveTo>
                        <a:pt x="0" y="1907858"/>
                      </a:moveTo>
                      <a:lnTo>
                        <a:pt x="297180" y="1619250"/>
                      </a:lnTo>
                      <a:lnTo>
                        <a:pt x="594360" y="791527"/>
                      </a:lnTo>
                      <a:lnTo>
                        <a:pt x="891540" y="360045"/>
                      </a:lnTo>
                      <a:lnTo>
                        <a:pt x="1188720" y="612458"/>
                      </a:lnTo>
                      <a:lnTo>
                        <a:pt x="1486853" y="900112"/>
                      </a:lnTo>
                      <a:lnTo>
                        <a:pt x="1784032" y="1043940"/>
                      </a:lnTo>
                      <a:lnTo>
                        <a:pt x="2081212" y="1151572"/>
                      </a:lnTo>
                      <a:lnTo>
                        <a:pt x="2378392" y="756285"/>
                      </a:lnTo>
                      <a:lnTo>
                        <a:pt x="2675572" y="504825"/>
                      </a:lnTo>
                      <a:lnTo>
                        <a:pt x="2972752" y="396240"/>
                      </a:lnTo>
                      <a:lnTo>
                        <a:pt x="3269932" y="180022"/>
                      </a:lnTo>
                      <a:lnTo>
                        <a:pt x="3567112" y="108585"/>
                      </a:lnTo>
                      <a:lnTo>
                        <a:pt x="3865245" y="288608"/>
                      </a:lnTo>
                      <a:lnTo>
                        <a:pt x="4162425" y="216217"/>
                      </a:lnTo>
                      <a:lnTo>
                        <a:pt x="4459605" y="576262"/>
                      </a:lnTo>
                      <a:lnTo>
                        <a:pt x="4756785" y="756285"/>
                      </a:lnTo>
                      <a:lnTo>
                        <a:pt x="5053965" y="791527"/>
                      </a:lnTo>
                      <a:lnTo>
                        <a:pt x="5351145" y="936308"/>
                      </a:lnTo>
                      <a:lnTo>
                        <a:pt x="5648325" y="900112"/>
                      </a:lnTo>
                      <a:lnTo>
                        <a:pt x="5945505" y="1151572"/>
                      </a:lnTo>
                      <a:lnTo>
                        <a:pt x="6243638" y="1223010"/>
                      </a:lnTo>
                      <a:lnTo>
                        <a:pt x="6540818" y="1331595"/>
                      </a:lnTo>
                      <a:lnTo>
                        <a:pt x="6837998" y="1295400"/>
                      </a:lnTo>
                      <a:lnTo>
                        <a:pt x="7135178" y="1331595"/>
                      </a:lnTo>
                      <a:lnTo>
                        <a:pt x="7432358" y="1367790"/>
                      </a:lnTo>
                      <a:lnTo>
                        <a:pt x="7729538" y="1547812"/>
                      </a:lnTo>
                      <a:lnTo>
                        <a:pt x="8026718" y="1511618"/>
                      </a:lnTo>
                      <a:lnTo>
                        <a:pt x="8323898" y="1584008"/>
                      </a:lnTo>
                      <a:lnTo>
                        <a:pt x="8622030" y="756285"/>
                      </a:lnTo>
                      <a:lnTo>
                        <a:pt x="8919210" y="0"/>
                      </a:lnTo>
                      <a:lnTo>
                        <a:pt x="9216390" y="1367790"/>
                      </a:lnTo>
                      <a:lnTo>
                        <a:pt x="9513570" y="1655445"/>
                      </a:lnTo>
                      <a:lnTo>
                        <a:pt x="9810750" y="1547812"/>
                      </a:lnTo>
                    </a:path>
                  </a:pathLst>
                </a:custGeom>
                <a:noFill/>
                <a:ln w="28575">
                  <a:solidFill>
                    <a:schemeClr val="accent2"/>
                  </a:solidFill>
                  <a:round/>
                </a:ln>
              </p:spPr>
            </p:sp>
            <p:grpSp>
              <p:nvGrpSpPr>
                <p:cNvPr id="54" name="Group 54"/>
                <p:cNvGrpSpPr/>
                <p:nvPr/>
              </p:nvGrpSpPr>
              <p:grpSpPr>
                <a:xfrm>
                  <a:off x="1381125" y="2155508"/>
                  <a:ext cx="9906000" cy="2003107"/>
                  <a:chOff x="1381125" y="2155508"/>
                  <a:chExt cx="9906000" cy="2003107"/>
                </a:xfrm>
              </p:grpSpPr>
              <p:sp>
                <p:nvSpPr>
                  <p:cNvPr id="50" name="Ellipse 50"/>
                  <p:cNvSpPr/>
                  <p:nvPr/>
                </p:nvSpPr>
                <p:spPr>
                  <a:xfrm>
                    <a:off x="1381125" y="4063365"/>
                    <a:ext cx="95250" cy="95250"/>
                  </a:xfrm>
                  <a:prstGeom prst="ellipse">
                    <a:avLst/>
                  </a:prstGeom>
                  <a:solidFill>
                    <a:schemeClr val="accent2"/>
                  </a:solidFill>
                  <a:ln>
                    <a:noFill/>
                  </a:ln>
                </p:spPr>
              </p:sp>
              <p:sp>
                <p:nvSpPr>
                  <p:cNvPr id="51" name="Ellipse 51"/>
                  <p:cNvSpPr/>
                  <p:nvPr/>
                </p:nvSpPr>
                <p:spPr>
                  <a:xfrm>
                    <a:off x="4948238" y="2264092"/>
                    <a:ext cx="95250" cy="95250"/>
                  </a:xfrm>
                  <a:prstGeom prst="ellipse">
                    <a:avLst/>
                  </a:prstGeom>
                  <a:solidFill>
                    <a:schemeClr val="accent2"/>
                  </a:solidFill>
                  <a:ln>
                    <a:noFill/>
                  </a:ln>
                </p:spPr>
              </p:sp>
              <p:sp>
                <p:nvSpPr>
                  <p:cNvPr id="52" name="Ellipse 52"/>
                  <p:cNvSpPr/>
                  <p:nvPr/>
                </p:nvSpPr>
                <p:spPr>
                  <a:xfrm>
                    <a:off x="10300335" y="2155508"/>
                    <a:ext cx="95250" cy="95250"/>
                  </a:xfrm>
                  <a:prstGeom prst="ellipse">
                    <a:avLst/>
                  </a:prstGeom>
                  <a:solidFill>
                    <a:schemeClr val="accent2"/>
                  </a:solidFill>
                  <a:ln>
                    <a:noFill/>
                  </a:ln>
                </p:spPr>
              </p:sp>
              <p:sp>
                <p:nvSpPr>
                  <p:cNvPr id="53" name="Ellipse 53"/>
                  <p:cNvSpPr/>
                  <p:nvPr/>
                </p:nvSpPr>
                <p:spPr>
                  <a:xfrm>
                    <a:off x="11191875" y="3703320"/>
                    <a:ext cx="95250" cy="95250"/>
                  </a:xfrm>
                  <a:prstGeom prst="ellipse">
                    <a:avLst/>
                  </a:prstGeom>
                  <a:solidFill>
                    <a:schemeClr val="accent2"/>
                  </a:solidFill>
                  <a:ln>
                    <a:noFill/>
                  </a:ln>
                </p:spPr>
              </p:sp>
            </p:grpSp>
          </p:grpSp>
          <p:grpSp>
            <p:nvGrpSpPr>
              <p:cNvPr id="62" name="births-deaths-point-notes"/>
              <p:cNvGrpSpPr/>
              <p:nvPr/>
            </p:nvGrpSpPr>
            <p:grpSpPr>
              <a:xfrm>
                <a:off x="1516380" y="2009775"/>
                <a:ext cx="9616440" cy="3227070"/>
                <a:chOff x="1516380" y="2009775"/>
                <a:chExt cx="9616440" cy="3227070"/>
              </a:xfrm>
            </p:grpSpPr>
            <p:sp>
              <p:nvSpPr>
                <p:cNvPr id="56" name="TextBox 56"/>
                <p:cNvSpPr txBox="1"/>
                <p:nvPr/>
              </p:nvSpPr>
              <p:spPr>
                <a:xfrm>
                  <a:off x="1516380" y="3609975"/>
                  <a:ext cx="408277" cy="293370"/>
                </a:xfrm>
                <a:prstGeom prst="rect">
                  <a:avLst/>
                </a:prstGeom>
                <a:noFill/>
                <a:ln>
                  <a:noFill/>
                </a:ln>
              </p:spPr>
              <p:txBody>
                <a:bodyPr wrap="none" lIns="0" tIns="0" rIns="0" bIns="0" anchor="t" anchorCtr="0">
                  <a:spAutoFit/>
                </a:bodyPr>
                <a:lstStyle/>
                <a:p>
                  <a:pPr algn="l"/>
                  <a:r>
                    <a:rPr lang="ru-RU" sz="1500" b="1" dirty="0">
                      <a:solidFill>
                        <a:schemeClr val="accent3"/>
                      </a:solidFill>
                      <a:latin typeface="+mn-lt"/>
                      <a:ea typeface="+mn-ea"/>
                      <a:cs typeface="+mn-cs"/>
                    </a:rPr>
                    <a:t>12,1</a:t>
                  </a:r>
                </a:p>
              </p:txBody>
            </p:sp>
            <p:sp>
              <p:nvSpPr>
                <p:cNvPr id="57" name="TextBox 57"/>
                <p:cNvSpPr txBox="1"/>
                <p:nvPr/>
              </p:nvSpPr>
              <p:spPr>
                <a:xfrm>
                  <a:off x="1516380" y="4143375"/>
                  <a:ext cx="408277" cy="293370"/>
                </a:xfrm>
                <a:prstGeom prst="rect">
                  <a:avLst/>
                </a:prstGeom>
                <a:noFill/>
                <a:ln>
                  <a:noFill/>
                </a:ln>
              </p:spPr>
              <p:txBody>
                <a:bodyPr wrap="none" lIns="0" tIns="0" rIns="0" bIns="0" anchor="t" anchorCtr="0">
                  <a:spAutoFit/>
                </a:bodyPr>
                <a:lstStyle/>
                <a:p>
                  <a:pPr algn="l"/>
                  <a:r>
                    <a:rPr lang="ru-RU" sz="1500" b="1" dirty="0">
                      <a:solidFill>
                        <a:schemeClr val="accent2"/>
                      </a:solidFill>
                      <a:latin typeface="+mn-lt"/>
                      <a:ea typeface="+mn-ea"/>
                      <a:cs typeface="+mn-cs"/>
                    </a:rPr>
                    <a:t>11,4</a:t>
                  </a:r>
                </a:p>
              </p:txBody>
            </p:sp>
            <p:sp>
              <p:nvSpPr>
                <p:cNvPr id="58" name="TextBox 58"/>
                <p:cNvSpPr txBox="1"/>
                <p:nvPr/>
              </p:nvSpPr>
              <p:spPr>
                <a:xfrm>
                  <a:off x="4791724" y="2047875"/>
                  <a:ext cx="408277" cy="293370"/>
                </a:xfrm>
                <a:prstGeom prst="rect">
                  <a:avLst/>
                </a:prstGeom>
                <a:noFill/>
                <a:ln>
                  <a:noFill/>
                </a:ln>
              </p:spPr>
              <p:txBody>
                <a:bodyPr wrap="none" lIns="0" tIns="0" rIns="0" bIns="0" anchor="t" anchorCtr="0">
                  <a:spAutoFit/>
                </a:bodyPr>
                <a:lstStyle/>
                <a:p>
                  <a:pPr algn="ctr"/>
                  <a:r>
                    <a:rPr lang="ru-RU" sz="1500" b="1" dirty="0">
                      <a:solidFill>
                        <a:schemeClr val="accent2"/>
                      </a:solidFill>
                      <a:latin typeface="+mn-lt"/>
                      <a:ea typeface="+mn-ea"/>
                      <a:cs typeface="+mn-cs"/>
                    </a:rPr>
                    <a:t>16,4</a:t>
                  </a:r>
                </a:p>
              </p:txBody>
            </p:sp>
            <p:sp>
              <p:nvSpPr>
                <p:cNvPr id="59" name="TextBox 59"/>
                <p:cNvSpPr txBox="1"/>
                <p:nvPr/>
              </p:nvSpPr>
              <p:spPr>
                <a:xfrm>
                  <a:off x="10469880" y="2009775"/>
                  <a:ext cx="408277" cy="293370"/>
                </a:xfrm>
                <a:prstGeom prst="rect">
                  <a:avLst/>
                </a:prstGeom>
                <a:noFill/>
                <a:ln>
                  <a:noFill/>
                </a:ln>
              </p:spPr>
              <p:txBody>
                <a:bodyPr wrap="none" lIns="0" tIns="0" rIns="0" bIns="0" anchor="t" anchorCtr="0">
                  <a:spAutoFit/>
                </a:bodyPr>
                <a:lstStyle/>
                <a:p>
                  <a:pPr algn="l"/>
                  <a:r>
                    <a:rPr lang="ru-RU" sz="1500" b="1" dirty="0">
                      <a:solidFill>
                        <a:schemeClr val="accent2"/>
                      </a:solidFill>
                      <a:latin typeface="+mn-lt"/>
                      <a:ea typeface="+mn-ea"/>
                      <a:cs typeface="+mn-cs"/>
                    </a:rPr>
                    <a:t>16,7</a:t>
                  </a:r>
                </a:p>
              </p:txBody>
            </p:sp>
            <p:sp>
              <p:nvSpPr>
                <p:cNvPr id="60" name="TextBox 60"/>
                <p:cNvSpPr txBox="1"/>
                <p:nvPr/>
              </p:nvSpPr>
              <p:spPr>
                <a:xfrm>
                  <a:off x="10836857" y="4943475"/>
                  <a:ext cx="295963" cy="293370"/>
                </a:xfrm>
                <a:prstGeom prst="rect">
                  <a:avLst/>
                </a:prstGeom>
                <a:noFill/>
                <a:ln>
                  <a:noFill/>
                </a:ln>
              </p:spPr>
              <p:txBody>
                <a:bodyPr wrap="none" lIns="0" tIns="0" rIns="0" bIns="0" anchor="t" anchorCtr="0">
                  <a:spAutoFit/>
                </a:bodyPr>
                <a:lstStyle/>
                <a:p>
                  <a:pPr algn="r"/>
                  <a:r>
                    <a:rPr lang="ru-RU" sz="1500" b="1" dirty="0">
                      <a:solidFill>
                        <a:schemeClr val="accent3"/>
                      </a:solidFill>
                      <a:latin typeface="+mn-lt"/>
                      <a:ea typeface="+mn-ea"/>
                      <a:cs typeface="+mn-cs"/>
                    </a:rPr>
                    <a:t>8,4</a:t>
                  </a:r>
                </a:p>
              </p:txBody>
            </p:sp>
            <p:sp>
              <p:nvSpPr>
                <p:cNvPr id="61" name="TextBox 61"/>
                <p:cNvSpPr txBox="1"/>
                <p:nvPr/>
              </p:nvSpPr>
              <p:spPr>
                <a:xfrm>
                  <a:off x="10724543" y="3495675"/>
                  <a:ext cx="408277" cy="293370"/>
                </a:xfrm>
                <a:prstGeom prst="rect">
                  <a:avLst/>
                </a:prstGeom>
                <a:noFill/>
                <a:ln>
                  <a:noFill/>
                </a:ln>
              </p:spPr>
              <p:txBody>
                <a:bodyPr wrap="none" lIns="0" tIns="0" rIns="0" bIns="0" anchor="t" anchorCtr="0">
                  <a:spAutoFit/>
                </a:bodyPr>
                <a:lstStyle/>
                <a:p>
                  <a:pPr algn="r"/>
                  <a:r>
                    <a:rPr lang="ru-RU" sz="1500" b="1" dirty="0">
                      <a:solidFill>
                        <a:schemeClr val="accent2"/>
                      </a:solidFill>
                      <a:latin typeface="+mn-lt"/>
                      <a:ea typeface="+mn-ea"/>
                      <a:cs typeface="+mn-cs"/>
                    </a:rPr>
                    <a:t>12,4</a:t>
                  </a:r>
                </a:p>
              </p:txBody>
            </p:sp>
          </p:grpSp>
          <p:sp>
            <p:nvSpPr>
              <p:cNvPr id="63" name="TextBox 63"/>
              <p:cNvSpPr txBox="1"/>
              <p:nvPr/>
            </p:nvSpPr>
            <p:spPr>
              <a:xfrm>
                <a:off x="1421892" y="1873568"/>
                <a:ext cx="1418616" cy="264033"/>
              </a:xfrm>
              <a:prstGeom prst="rect">
                <a:avLst/>
              </a:prstGeom>
              <a:noFill/>
              <a:ln>
                <a:noFill/>
              </a:ln>
            </p:spPr>
            <p:txBody>
              <a:bodyPr wrap="none" lIns="0" tIns="0" rIns="0" bIns="0" anchor="t" anchorCtr="0">
                <a:spAutoFit/>
              </a:bodyPr>
              <a:lstStyle/>
              <a:p>
                <a:pPr algn="l"/>
                <a:r>
                  <a:rPr lang="ru-RU" sz="1350" dirty="0">
                    <a:solidFill>
                      <a:schemeClr val="accent5"/>
                    </a:solidFill>
                    <a:latin typeface="+mn-lt"/>
                    <a:ea typeface="+mn-ea"/>
                    <a:cs typeface="+mn-cs"/>
                  </a:rPr>
                  <a:t>на 1000 человек</a:t>
                </a:r>
              </a:p>
            </p:txBody>
          </p:sp>
        </p:grpSp>
      </p:grpSp>
      <p:grpSp>
        <p:nvGrpSpPr>
          <p:cNvPr id="69" name="!!cross-marker"/>
          <p:cNvGrpSpPr/>
          <p:nvPr/>
        </p:nvGrpSpPr>
        <p:grpSpPr>
          <a:xfrm>
            <a:off x="866775" y="5753100"/>
            <a:ext cx="1714500" cy="556451"/>
            <a:chOff x="866775" y="5753100"/>
            <a:chExt cx="1714500" cy="556451"/>
          </a:xfrm>
        </p:grpSpPr>
        <p:sp>
          <p:nvSpPr>
            <p:cNvPr id="66" name="Freeform 66"/>
            <p:cNvSpPr/>
            <p:nvPr/>
          </p:nvSpPr>
          <p:spPr>
            <a:xfrm>
              <a:off x="866775" y="5753100"/>
              <a:ext cx="1714500" cy="495300"/>
            </a:xfrm>
            <a:prstGeom prst="wedgeRectCallout">
              <a:avLst>
                <a:gd name="adj1" fmla="val 0"/>
                <a:gd name="adj2" fmla="val -60000"/>
              </a:avLst>
            </a:prstGeom>
            <a:solidFill>
              <a:schemeClr val="accent2"/>
            </a:solidFill>
            <a:ln>
              <a:noFill/>
            </a:ln>
          </p:spPr>
        </p:sp>
        <p:sp>
          <p:nvSpPr>
            <p:cNvPr id="67" name="TextBox 67"/>
            <p:cNvSpPr txBox="1"/>
            <p:nvPr/>
          </p:nvSpPr>
          <p:spPr>
            <a:xfrm>
              <a:off x="1471308" y="5803582"/>
              <a:ext cx="505435" cy="322707"/>
            </a:xfrm>
            <a:prstGeom prst="rect">
              <a:avLst/>
            </a:prstGeom>
            <a:noFill/>
            <a:ln>
              <a:noFill/>
            </a:ln>
          </p:spPr>
          <p:txBody>
            <a:bodyPr wrap="none" lIns="0" tIns="0" rIns="0" bIns="0" anchor="t" anchorCtr="0">
              <a:spAutoFit/>
            </a:bodyPr>
            <a:lstStyle/>
            <a:p>
              <a:pPr algn="ctr"/>
              <a:r>
                <a:rPr lang="ru-RU" sz="1650" b="1" dirty="0">
                  <a:solidFill>
                    <a:srgbClr val="FBFAF7"/>
                  </a:solidFill>
                  <a:latin typeface="Consolas"/>
                  <a:ea typeface="Consolas"/>
                  <a:cs typeface="Consolas"/>
                </a:rPr>
                <a:t>1992</a:t>
              </a:r>
            </a:p>
          </p:txBody>
        </p:sp>
        <p:sp>
          <p:nvSpPr>
            <p:cNvPr id="68" name="TextBox 68"/>
            <p:cNvSpPr txBox="1"/>
            <p:nvPr/>
          </p:nvSpPr>
          <p:spPr>
            <a:xfrm>
              <a:off x="1167413" y="6045518"/>
              <a:ext cx="1113225" cy="264033"/>
            </a:xfrm>
            <a:prstGeom prst="rect">
              <a:avLst/>
            </a:prstGeom>
            <a:noFill/>
            <a:ln>
              <a:noFill/>
            </a:ln>
          </p:spPr>
          <p:txBody>
            <a:bodyPr wrap="none" lIns="0" tIns="0" rIns="0" bIns="0" anchor="t" anchorCtr="0">
              <a:spAutoFit/>
            </a:bodyPr>
            <a:lstStyle/>
            <a:p>
              <a:pPr algn="ctr"/>
              <a:r>
                <a:rPr lang="ru-RU" sz="1350" dirty="0">
                  <a:solidFill>
                    <a:srgbClr val="F0EDE6"/>
                  </a:solidFill>
                  <a:latin typeface="+mn-lt"/>
                  <a:ea typeface="+mn-ea"/>
                  <a:cs typeface="+mn-cs"/>
                </a:rPr>
                <a:t>расхождение</a:t>
              </a:r>
            </a:p>
          </p:txBody>
        </p:sp>
      </p:grpSp>
      <p:grpSp>
        <p:nvGrpSpPr>
          <p:cNvPr id="71" name="cross-note"/>
          <p:cNvGrpSpPr/>
          <p:nvPr/>
        </p:nvGrpSpPr>
        <p:grpSpPr>
          <a:xfrm>
            <a:off x="2850642" y="5759768"/>
            <a:ext cx="4169938" cy="511683"/>
            <a:chOff x="2850642" y="5759768"/>
            <a:chExt cx="4169938" cy="511683"/>
          </a:xfrm>
        </p:grpSpPr>
        <p:sp>
          <p:nvSpPr>
            <p:cNvPr id="70" name="TextBox 70"/>
            <p:cNvSpPr txBox="1"/>
            <p:nvPr/>
          </p:nvSpPr>
          <p:spPr>
            <a:xfrm>
              <a:off x="2850642" y="5759768"/>
              <a:ext cx="4169938" cy="511683"/>
            </a:xfrm>
            <a:prstGeom prst="rect">
              <a:avLst/>
            </a:prstGeom>
            <a:noFill/>
            <a:ln>
              <a:noFill/>
            </a:ln>
          </p:spPr>
          <p:txBody>
            <a:bodyPr wrap="none" lIns="0" tIns="0" rIns="0" bIns="0" anchor="t" anchorCtr="0">
              <a:spAutoFit/>
            </a:bodyPr>
            <a:lstStyle/>
            <a:p>
              <a:pPr algn="l">
                <a:lnSpc>
                  <a:spcPts val="1950"/>
                </a:lnSpc>
              </a:pPr>
              <a:r>
                <a:rPr lang="ru-RU" sz="1350" dirty="0">
                  <a:solidFill>
                    <a:schemeClr val="accent5"/>
                  </a:solidFill>
                  <a:latin typeface="+mn-lt"/>
                  <a:ea typeface="+mn-ea"/>
                  <a:cs typeface="+mn-cs"/>
                </a:rPr>
                <a:t>Оба коэффициента даны на 1000 человек населения</a:t>
              </a:r>
              <a:br/>
              <a:r>
                <a:rPr lang="ru-RU" sz="1350" dirty="0">
                  <a:solidFill>
                    <a:schemeClr val="accent5"/>
                  </a:solidFill>
                  <a:latin typeface="+mn-lt"/>
                  <a:ea typeface="+mn-ea"/>
                  <a:cs typeface="+mn-cs"/>
                </a:rPr>
                <a:t>и не учитывают возрастную структуру населения.</a:t>
              </a:r>
            </a:p>
          </p:txBody>
        </p:sp>
      </p:grpSp>
      <p:grpSp>
        <p:nvGrpSpPr>
          <p:cNvPr id="74" name="page-footer"/>
          <p:cNvGrpSpPr/>
          <p:nvPr/>
        </p:nvGrpSpPr>
        <p:grpSpPr>
          <a:xfrm>
            <a:off x="679704" y="6442710"/>
            <a:ext cx="10832592" cy="234696"/>
            <a:chOff x="679704" y="6442710"/>
            <a:chExt cx="10832592" cy="234696"/>
          </a:xfrm>
        </p:grpSpPr>
        <p:sp>
          <p:nvSpPr>
            <p:cNvPr id="72" name="TextBox 72"/>
            <p:cNvSpPr txBox="1"/>
            <p:nvPr/>
          </p:nvSpPr>
          <p:spPr>
            <a:xfrm>
              <a:off x="679704" y="6442710"/>
              <a:ext cx="5152214" cy="234696"/>
            </a:xfrm>
            <a:prstGeom prst="rect">
              <a:avLst/>
            </a:prstGeom>
            <a:noFill/>
            <a:ln>
              <a:noFill/>
            </a:ln>
          </p:spPr>
          <p:txBody>
            <a:bodyPr wrap="none" lIns="0" tIns="0" rIns="0" bIns="0" anchor="t" anchorCtr="0">
              <a:spAutoFit/>
            </a:bodyPr>
            <a:lstStyle/>
            <a:p>
              <a:pPr algn="l"/>
              <a:r>
                <a:rPr lang="ru-RU" sz="1200" dirty="0">
                  <a:solidFill>
                    <a:schemeClr val="accent5"/>
                  </a:solidFill>
                  <a:latin typeface="+mn-lt"/>
                  <a:ea typeface="+mn-ea"/>
                  <a:cs typeface="+mn-cs"/>
                </a:rPr>
                <a:t>Всемирный банк, SP.DYN.CBRT.IN и SP.DYN.CDRT.IN, 1991–2024</a:t>
              </a:r>
            </a:p>
          </p:txBody>
        </p:sp>
        <p:sp>
          <p:nvSpPr>
            <p:cNvPr id="73" name="TextBox 73"/>
            <p:cNvSpPr txBox="1"/>
            <p:nvPr/>
          </p:nvSpPr>
          <p:spPr>
            <a:xfrm>
              <a:off x="11320402" y="6442710"/>
              <a:ext cx="191894" cy="234696"/>
            </a:xfrm>
            <a:prstGeom prst="rect">
              <a:avLst/>
            </a:prstGeom>
            <a:noFill/>
            <a:ln>
              <a:noFill/>
            </a:ln>
          </p:spPr>
          <p:txBody>
            <a:bodyPr wrap="none" lIns="0" tIns="0" rIns="0" bIns="0" anchor="t" anchorCtr="0">
              <a:spAutoFit/>
            </a:bodyPr>
            <a:lstStyle/>
            <a:p>
              <a:pPr algn="r"/>
              <a:r>
                <a:rPr lang="ru-RU" sz="1200" dirty="0">
                  <a:solidFill>
                    <a:schemeClr val="accent5"/>
                  </a:solidFill>
                  <a:latin typeface="+mn-lt"/>
                  <a:ea typeface="+mn-ea"/>
                  <a:cs typeface="+mn-cs"/>
                </a:rPr>
                <a:t>05</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id="9" presetID="22" presetClass="entr" presetSubtype="2" fill="hold" grpId="0" nodeType="afterEffect">
                                  <p:stCondLst>
                                    <p:cond delay="500"/>
                                  </p:stCondLst>
                                  <p:childTnLst>
                                    <p:set>
                                      <p:cBhvr>
                                        <p:cTn id="10" dur="1" fill="hold">
                                          <p:stCondLst>
                                            <p:cond delay="0"/>
                                          </p:stCondLst>
                                        </p:cTn>
                                        <p:tgtEl>
                                          <p:spTgt spid="65"/>
                                        </p:tgtEl>
                                        <p:attrNameLst>
                                          <p:attrName>style.visibility</p:attrName>
                                        </p:attrNameLst>
                                      </p:cBhvr>
                                      <p:to>
                                        <p:strVal val="visible"/>
                                      </p:to>
                                    </p:set>
                                    <p:animEffect transition="in" filter="wipe(right)">
                                      <p:cBhvr>
                                        <p:cTn id="11" dur="1200"/>
                                        <p:tgtEl>
                                          <p:spTgt spid="65"/>
                                        </p:tgtEl>
                                      </p:cBhvr>
                                    </p:animEffect>
                                  </p:childTnLst>
                                </p:cTn>
                              </p:par>
                            </p:childTnLst>
                          </p:cTn>
                        </p:par>
                        <p:par>
                          <p:cTn id="12" fill="hold">
                            <p:stCondLst>
                              <p:cond delay="2100"/>
                            </p:stCondLst>
                            <p:childTnLst>
                              <p:par>
                                <p:cTn id="13" presetID="10" presetClass="entr" presetSubtype="0" fill="hold" grpId="0" nodeType="afterEffect">
                                  <p:stCondLst>
                                    <p:cond delay="500"/>
                                  </p:stCondLst>
                                  <p:childTnLst>
                                    <p:set>
                                      <p:cBhvr>
                                        <p:cTn id="14" dur="1" fill="hold">
                                          <p:stCondLst>
                                            <p:cond delay="0"/>
                                          </p:stCondLst>
                                        </p:cTn>
                                        <p:tgtEl>
                                          <p:spTgt spid="69"/>
                                        </p:tgtEl>
                                        <p:attrNameLst>
                                          <p:attrName>style.visibility</p:attrName>
                                        </p:attrNameLst>
                                      </p:cBhvr>
                                      <p:to>
                                        <p:strVal val="visible"/>
                                      </p:to>
                                    </p:set>
                                    <p:animEffect transition="in" filter="fade">
                                      <p:cBhvr>
                                        <p:cTn id="15" dur="400"/>
                                        <p:tgtEl>
                                          <p:spTgt spid="69"/>
                                        </p:tgtEl>
                                      </p:cBhvr>
                                    </p:animEffect>
                                  </p:childTnLst>
                                </p:cTn>
                              </p:par>
                            </p:childTnLst>
                          </p:cTn>
                        </p:par>
                        <p:par>
                          <p:cTn id="16" fill="hold">
                            <p:stCondLst>
                              <p:cond delay="3000"/>
                            </p:stCondLst>
                            <p:childTnLst>
                              <p:par>
                                <p:cTn id="17" presetID="10" presetClass="entr" presetSubtype="0" fill="hold" grpId="0" nodeType="afterEffect">
                                  <p:stCondLst>
                                    <p:cond delay="500"/>
                                  </p:stCondLst>
                                  <p:childTnLst>
                                    <p:set>
                                      <p:cBhvr>
                                        <p:cTn id="18" dur="1" fill="hold">
                                          <p:stCondLst>
                                            <p:cond delay="0"/>
                                          </p:stCondLst>
                                        </p:cTn>
                                        <p:tgtEl>
                                          <p:spTgt spid="71"/>
                                        </p:tgtEl>
                                        <p:attrNameLst>
                                          <p:attrName>style.visibility</p:attrName>
                                        </p:attrNameLst>
                                      </p:cBhvr>
                                      <p:to>
                                        <p:strVal val="visible"/>
                                      </p:to>
                                    </p:set>
                                    <p:animEffect transition="in" filter="fade">
                                      <p:cBhvr>
                                        <p:cTn id="19" dur="4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mc="http://schemas.openxmlformats.org/markup-compatibility/2006" xmlns:p="http://schemas.openxmlformats.org/presentationml/2006/main" xmlns:p14="http://schemas.microsoft.com/office/powerpoint/2010/main" xmlns:p159="http://schemas.microsoft.com/office/powerpoint/2015/09/main">
  <p:cSld>
    <p:bg>
      <p:bgPr>
        <a:solidFill>
          <a:schemeClr val="lt1"/>
        </a:solidFill>
        <a:effectLst/>
      </p:bgPr>
    </p:bg>
    <p:spTree>
      <p:nvGrpSpPr>
        <p:cNvPr id="1" name=""/>
        <p:cNvGrpSpPr/>
        <p:nvPr/>
      </p:nvGrpSpPr>
      <p:grpSpPr>
        <a:xfrm>
          <a:off x="0" y="0"/>
          <a:ext cx="0" cy="0"/>
          <a:chOff x="0" y="0"/>
          <a:chExt cx="0" cy="0"/>
        </a:xfrm>
      </p:grpSpPr>
      <p:grpSp>
        <p:nvGrpSpPr>
          <p:cNvPr id="4" name="page-header"/>
          <p:cNvGrpSpPr/>
          <p:nvPr/>
        </p:nvGrpSpPr>
        <p:grpSpPr>
          <a:xfrm>
            <a:off x="670560" y="590550"/>
            <a:ext cx="8129001" cy="1212723"/>
            <a:chOff x="670560" y="590550"/>
            <a:chExt cx="8129001" cy="1212723"/>
          </a:xfrm>
        </p:grpSpPr>
        <p:sp>
          <p:nvSpPr>
            <p:cNvPr id="2" name="TextBox 2"/>
            <p:cNvSpPr txBox="1"/>
            <p:nvPr/>
          </p:nvSpPr>
          <p:spPr>
            <a:xfrm>
              <a:off x="670560" y="590550"/>
              <a:ext cx="7443708" cy="586740"/>
            </a:xfrm>
            <a:prstGeom prst="rect">
              <a:avLst/>
            </a:prstGeom>
            <a:noFill/>
            <a:ln>
              <a:noFill/>
            </a:ln>
          </p:spPr>
          <p:txBody>
            <a:bodyPr wrap="none" lIns="0" tIns="0" rIns="0" bIns="0" anchor="t" anchorCtr="0">
              <a:spAutoFit/>
            </a:bodyPr>
            <a:lstStyle/>
            <a:p>
              <a:pPr algn="l"/>
              <a:r>
                <a:rPr lang="ru-RU" sz="3000" b="1" dirty="0">
                  <a:solidFill>
                    <a:schemeClr val="accent1"/>
                  </a:solidFill>
                  <a:latin typeface="+mj-lt"/>
                  <a:ea typeface="+mj-ea"/>
                  <a:cs typeface="+mj-cs"/>
                </a:rPr>
                <a:t>Естественная убыль — 30 лет из 34</a:t>
              </a:r>
            </a:p>
          </p:txBody>
        </p:sp>
        <p:sp>
          <p:nvSpPr>
            <p:cNvPr id="3" name="TextBox 3"/>
            <p:cNvSpPr txBox="1"/>
            <p:nvPr/>
          </p:nvSpPr>
          <p:spPr>
            <a:xfrm>
              <a:off x="675132" y="1068705"/>
              <a:ext cx="8124429" cy="734568"/>
            </a:xfrm>
            <a:prstGeom prst="rect">
              <a:avLst/>
            </a:prstGeom>
            <a:noFill/>
            <a:ln>
              <a:noFill/>
            </a:ln>
          </p:spPr>
          <p:txBody>
            <a:bodyPr wrap="none" lIns="0" tIns="0" rIns="0" bIns="0" anchor="t" anchorCtr="0">
              <a:spAutoFit/>
            </a:bodyPr>
            <a:lstStyle/>
            <a:p>
              <a:pPr algn="l">
                <a:lnSpc>
                  <a:spcPts val="2550"/>
                </a:lnSpc>
              </a:pPr>
              <a:r>
                <a:rPr lang="ru-RU" sz="2100" dirty="0">
                  <a:solidFill>
                    <a:schemeClr val="dk1"/>
                  </a:solidFill>
                  <a:latin typeface="+mn-lt"/>
                  <a:ea typeface="+mn-ea"/>
                  <a:cs typeface="+mn-cs"/>
                </a:rPr>
                <a:t>Положительный прирост только в 1991, 2013, 2014 и 2015 годах;</a:t>
              </a:r>
              <a:br/>
              <a:r>
                <a:rPr lang="ru-RU" sz="2100" dirty="0">
                  <a:solidFill>
                    <a:schemeClr val="dk1"/>
                  </a:solidFill>
                  <a:latin typeface="+mn-lt"/>
                  <a:ea typeface="+mn-ea"/>
                  <a:cs typeface="+mn-cs"/>
                </a:rPr>
                <a:t>худший год — 2021-й: −7,1 на 1000 человек</a:t>
              </a:r>
            </a:p>
          </p:txBody>
        </p:sp>
      </p:grpSp>
      <p:grpSp>
        <p:nvGrpSpPr>
          <p:cNvPr id="79" name="natural-change"/>
          <p:cNvGrpSpPr/>
          <p:nvPr/>
        </p:nvGrpSpPr>
        <p:grpSpPr>
          <a:xfrm>
            <a:off x="1145991" y="1873568"/>
            <a:ext cx="10133074" cy="3826383"/>
            <a:chOff x="1145991" y="1873568"/>
            <a:chExt cx="10133074" cy="3826383"/>
          </a:xfrm>
        </p:grpSpPr>
        <p:grpSp>
          <p:nvGrpSpPr>
            <p:cNvPr id="78" name="natural-change-chartArea"/>
            <p:cNvGrpSpPr/>
            <p:nvPr/>
          </p:nvGrpSpPr>
          <p:grpSpPr>
            <a:xfrm>
              <a:off x="1145991" y="1873568"/>
              <a:ext cx="10133074" cy="3826383"/>
              <a:chOff x="1145991" y="1873568"/>
              <a:chExt cx="10133074" cy="3826383"/>
            </a:xfrm>
          </p:grpSpPr>
          <p:grpSp>
            <p:nvGrpSpPr>
              <p:cNvPr id="13" name="natural-change-grid"/>
              <p:cNvGrpSpPr/>
              <p:nvPr/>
            </p:nvGrpSpPr>
            <p:grpSpPr>
              <a:xfrm>
                <a:off x="1428750" y="2095500"/>
                <a:ext cx="9810750" cy="2887980"/>
                <a:chOff x="1428750" y="2095500"/>
                <a:chExt cx="9810750" cy="2887980"/>
              </a:xfrm>
            </p:grpSpPr>
            <p:sp>
              <p:nvSpPr>
                <p:cNvPr id="5" name="Line 5"/>
                <p:cNvSpPr/>
                <p:nvPr/>
              </p:nvSpPr>
              <p:spPr>
                <a:xfrm>
                  <a:off x="1428750" y="4973955"/>
                  <a:ext cx="9810750" cy="9525"/>
                </a:xfrm>
                <a:custGeom>
                  <a:avLst/>
                  <a:gdLst/>
                  <a:ahLst/>
                  <a:cxnLst/>
                  <a:rect l="l" t="t" r="r" b="b"/>
                  <a:pathLst>
                    <a:path w="9810750" h="9525">
                      <a:moveTo>
                        <a:pt x="0" y="0"/>
                      </a:moveTo>
                      <a:lnTo>
                        <a:pt x="9810750" y="0"/>
                      </a:lnTo>
                    </a:path>
                  </a:pathLst>
                </a:custGeom>
                <a:noFill/>
                <a:ln w="9525">
                  <a:solidFill>
                    <a:srgbClr val="E6E1D7"/>
                  </a:solidFill>
                </a:ln>
              </p:spPr>
            </p:sp>
            <p:sp>
              <p:nvSpPr>
                <p:cNvPr id="6" name="Line 6"/>
                <p:cNvSpPr/>
                <p:nvPr/>
              </p:nvSpPr>
              <p:spPr>
                <a:xfrm>
                  <a:off x="1428750" y="4613910"/>
                  <a:ext cx="9810750" cy="9525"/>
                </a:xfrm>
                <a:custGeom>
                  <a:avLst/>
                  <a:gdLst/>
                  <a:ahLst/>
                  <a:cxnLst/>
                  <a:rect l="l" t="t" r="r" b="b"/>
                  <a:pathLst>
                    <a:path w="9810750" h="9525">
                      <a:moveTo>
                        <a:pt x="0" y="0"/>
                      </a:moveTo>
                      <a:lnTo>
                        <a:pt x="9810750" y="0"/>
                      </a:lnTo>
                    </a:path>
                  </a:pathLst>
                </a:custGeom>
                <a:noFill/>
                <a:ln w="9525">
                  <a:solidFill>
                    <a:srgbClr val="E6E1D7"/>
                  </a:solidFill>
                </a:ln>
              </p:spPr>
            </p:sp>
            <p:sp>
              <p:nvSpPr>
                <p:cNvPr id="7" name="Line 7"/>
                <p:cNvSpPr/>
                <p:nvPr/>
              </p:nvSpPr>
              <p:spPr>
                <a:xfrm>
                  <a:off x="1428750" y="4254818"/>
                  <a:ext cx="9810750" cy="9525"/>
                </a:xfrm>
                <a:custGeom>
                  <a:avLst/>
                  <a:gdLst/>
                  <a:ahLst/>
                  <a:cxnLst/>
                  <a:rect l="l" t="t" r="r" b="b"/>
                  <a:pathLst>
                    <a:path w="9810750" h="9525">
                      <a:moveTo>
                        <a:pt x="0" y="0"/>
                      </a:moveTo>
                      <a:lnTo>
                        <a:pt x="9810750" y="0"/>
                      </a:lnTo>
                    </a:path>
                  </a:pathLst>
                </a:custGeom>
                <a:noFill/>
                <a:ln w="9525">
                  <a:solidFill>
                    <a:srgbClr val="E6E1D7"/>
                  </a:solidFill>
                </a:ln>
              </p:spPr>
            </p:sp>
            <p:sp>
              <p:nvSpPr>
                <p:cNvPr id="8" name="Line 8"/>
                <p:cNvSpPr/>
                <p:nvPr/>
              </p:nvSpPr>
              <p:spPr>
                <a:xfrm>
                  <a:off x="1428750" y="3894772"/>
                  <a:ext cx="9810750" cy="9525"/>
                </a:xfrm>
                <a:custGeom>
                  <a:avLst/>
                  <a:gdLst/>
                  <a:ahLst/>
                  <a:cxnLst/>
                  <a:rect l="l" t="t" r="r" b="b"/>
                  <a:pathLst>
                    <a:path w="9810750" h="9525">
                      <a:moveTo>
                        <a:pt x="0" y="0"/>
                      </a:moveTo>
                      <a:lnTo>
                        <a:pt x="9810750" y="0"/>
                      </a:lnTo>
                    </a:path>
                  </a:pathLst>
                </a:custGeom>
                <a:noFill/>
                <a:ln w="9525">
                  <a:solidFill>
                    <a:srgbClr val="E6E1D7"/>
                  </a:solidFill>
                </a:ln>
              </p:spPr>
            </p:sp>
            <p:sp>
              <p:nvSpPr>
                <p:cNvPr id="9" name="Line 9"/>
                <p:cNvSpPr/>
                <p:nvPr/>
              </p:nvSpPr>
              <p:spPr>
                <a:xfrm>
                  <a:off x="1428750" y="3534728"/>
                  <a:ext cx="9810750" cy="9525"/>
                </a:xfrm>
                <a:custGeom>
                  <a:avLst/>
                  <a:gdLst/>
                  <a:ahLst/>
                  <a:cxnLst/>
                  <a:rect l="l" t="t" r="r" b="b"/>
                  <a:pathLst>
                    <a:path w="9810750" h="9525">
                      <a:moveTo>
                        <a:pt x="0" y="0"/>
                      </a:moveTo>
                      <a:lnTo>
                        <a:pt x="9810750" y="0"/>
                      </a:lnTo>
                    </a:path>
                  </a:pathLst>
                </a:custGeom>
                <a:noFill/>
                <a:ln w="9525">
                  <a:solidFill>
                    <a:srgbClr val="E6E1D7"/>
                  </a:solidFill>
                </a:ln>
              </p:spPr>
            </p:sp>
            <p:sp>
              <p:nvSpPr>
                <p:cNvPr id="10" name="Line 10"/>
                <p:cNvSpPr/>
                <p:nvPr/>
              </p:nvSpPr>
              <p:spPr>
                <a:xfrm>
                  <a:off x="1428750" y="3174682"/>
                  <a:ext cx="9810750" cy="9525"/>
                </a:xfrm>
                <a:custGeom>
                  <a:avLst/>
                  <a:gdLst/>
                  <a:ahLst/>
                  <a:cxnLst/>
                  <a:rect l="l" t="t" r="r" b="b"/>
                  <a:pathLst>
                    <a:path w="9810750" h="9525">
                      <a:moveTo>
                        <a:pt x="0" y="0"/>
                      </a:moveTo>
                      <a:lnTo>
                        <a:pt x="9810750" y="0"/>
                      </a:lnTo>
                    </a:path>
                  </a:pathLst>
                </a:custGeom>
                <a:noFill/>
                <a:ln w="9525">
                  <a:solidFill>
                    <a:srgbClr val="E6E1D7"/>
                  </a:solidFill>
                </a:ln>
              </p:spPr>
            </p:sp>
            <p:sp>
              <p:nvSpPr>
                <p:cNvPr id="11" name="Line 11"/>
                <p:cNvSpPr/>
                <p:nvPr/>
              </p:nvSpPr>
              <p:spPr>
                <a:xfrm>
                  <a:off x="1428750" y="2815590"/>
                  <a:ext cx="9810750" cy="9525"/>
                </a:xfrm>
                <a:custGeom>
                  <a:avLst/>
                  <a:gdLst/>
                  <a:ahLst/>
                  <a:cxnLst/>
                  <a:rect l="l" t="t" r="r" b="b"/>
                  <a:pathLst>
                    <a:path w="9810750" h="9525">
                      <a:moveTo>
                        <a:pt x="0" y="0"/>
                      </a:moveTo>
                      <a:lnTo>
                        <a:pt x="9810750" y="0"/>
                      </a:lnTo>
                    </a:path>
                  </a:pathLst>
                </a:custGeom>
                <a:noFill/>
                <a:ln w="9525">
                  <a:solidFill>
                    <a:srgbClr val="E6E1D7"/>
                  </a:solidFill>
                </a:ln>
              </p:spPr>
            </p:sp>
            <p:sp>
              <p:nvSpPr>
                <p:cNvPr id="12" name="Line 12"/>
                <p:cNvSpPr/>
                <p:nvPr/>
              </p:nvSpPr>
              <p:spPr>
                <a:xfrm>
                  <a:off x="1428750" y="2095500"/>
                  <a:ext cx="9810750" cy="9525"/>
                </a:xfrm>
                <a:custGeom>
                  <a:avLst/>
                  <a:gdLst/>
                  <a:ahLst/>
                  <a:cxnLst/>
                  <a:rect l="l" t="t" r="r" b="b"/>
                  <a:pathLst>
                    <a:path w="9810750" h="9525">
                      <a:moveTo>
                        <a:pt x="0" y="0"/>
                      </a:moveTo>
                      <a:lnTo>
                        <a:pt x="9810750" y="0"/>
                      </a:lnTo>
                    </a:path>
                  </a:pathLst>
                </a:custGeom>
                <a:noFill/>
                <a:ln w="9525">
                  <a:solidFill>
                    <a:srgbClr val="E6E1D7"/>
                  </a:solidFill>
                </a:ln>
              </p:spPr>
            </p:sp>
          </p:grpSp>
          <p:grpSp>
            <p:nvGrpSpPr>
              <p:cNvPr id="16" name="natural-change-axis"/>
              <p:cNvGrpSpPr/>
              <p:nvPr/>
            </p:nvGrpSpPr>
            <p:grpSpPr>
              <a:xfrm>
                <a:off x="1428750" y="2095500"/>
                <a:ext cx="9810750" cy="3238500"/>
                <a:chOff x="1428750" y="2095500"/>
                <a:chExt cx="9810750" cy="3238500"/>
              </a:xfrm>
            </p:grpSpPr>
            <p:sp>
              <p:nvSpPr>
                <p:cNvPr id="14" name="Line 14"/>
                <p:cNvSpPr/>
                <p:nvPr/>
              </p:nvSpPr>
              <p:spPr>
                <a:xfrm>
                  <a:off x="1428750" y="2095500"/>
                  <a:ext cx="9525" cy="3238500"/>
                </a:xfrm>
                <a:custGeom>
                  <a:avLst/>
                  <a:gdLst/>
                  <a:ahLst/>
                  <a:cxnLst/>
                  <a:rect l="l" t="t" r="r" b="b"/>
                  <a:pathLst>
                    <a:path w="9525" h="3238500">
                      <a:moveTo>
                        <a:pt x="0" y="0"/>
                      </a:moveTo>
                      <a:lnTo>
                        <a:pt x="0" y="3238500"/>
                      </a:lnTo>
                    </a:path>
                  </a:pathLst>
                </a:custGeom>
                <a:noFill/>
                <a:ln w="14288">
                  <a:solidFill>
                    <a:srgbClr val="5B6670"/>
                  </a:solidFill>
                </a:ln>
              </p:spPr>
            </p:sp>
            <p:sp>
              <p:nvSpPr>
                <p:cNvPr id="15" name="Line 15"/>
                <p:cNvSpPr/>
                <p:nvPr/>
              </p:nvSpPr>
              <p:spPr>
                <a:xfrm>
                  <a:off x="1428750" y="2455545"/>
                  <a:ext cx="9810750" cy="9525"/>
                </a:xfrm>
                <a:custGeom>
                  <a:avLst/>
                  <a:gdLst/>
                  <a:ahLst/>
                  <a:cxnLst/>
                  <a:rect l="l" t="t" r="r" b="b"/>
                  <a:pathLst>
                    <a:path w="9810750" h="9525">
                      <a:moveTo>
                        <a:pt x="0" y="0"/>
                      </a:moveTo>
                      <a:lnTo>
                        <a:pt x="9810750" y="0"/>
                      </a:lnTo>
                    </a:path>
                  </a:pathLst>
                </a:custGeom>
                <a:noFill/>
                <a:ln w="14288">
                  <a:solidFill>
                    <a:srgbClr val="5B6670"/>
                  </a:solidFill>
                </a:ln>
              </p:spPr>
            </p:sp>
          </p:grpSp>
          <p:grpSp>
            <p:nvGrpSpPr>
              <p:cNvPr id="27" name="natural-change-value-labels"/>
              <p:cNvGrpSpPr/>
              <p:nvPr/>
            </p:nvGrpSpPr>
            <p:grpSpPr>
              <a:xfrm>
                <a:off x="1145991" y="2006918"/>
                <a:ext cx="175317" cy="3502533"/>
                <a:chOff x="1145991" y="2006918"/>
                <a:chExt cx="175317" cy="3502533"/>
              </a:xfrm>
            </p:grpSpPr>
            <p:sp>
              <p:nvSpPr>
                <p:cNvPr id="17" name="TextBox 17"/>
                <p:cNvSpPr txBox="1"/>
                <p:nvPr/>
              </p:nvSpPr>
              <p:spPr>
                <a:xfrm>
                  <a:off x="1145991" y="5245418"/>
                  <a:ext cx="175317"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-8</a:t>
                  </a:r>
                </a:p>
              </p:txBody>
            </p:sp>
            <p:sp>
              <p:nvSpPr>
                <p:cNvPr id="18" name="TextBox 18"/>
                <p:cNvSpPr txBox="1"/>
                <p:nvPr/>
              </p:nvSpPr>
              <p:spPr>
                <a:xfrm>
                  <a:off x="1145991" y="4885373"/>
                  <a:ext cx="175317"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-7</a:t>
                  </a:r>
                </a:p>
              </p:txBody>
            </p:sp>
            <p:sp>
              <p:nvSpPr>
                <p:cNvPr id="19" name="TextBox 19"/>
                <p:cNvSpPr txBox="1"/>
                <p:nvPr/>
              </p:nvSpPr>
              <p:spPr>
                <a:xfrm>
                  <a:off x="1145991" y="4525328"/>
                  <a:ext cx="175317"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-6</a:t>
                  </a:r>
                </a:p>
              </p:txBody>
            </p:sp>
            <p:sp>
              <p:nvSpPr>
                <p:cNvPr id="20" name="TextBox 20"/>
                <p:cNvSpPr txBox="1"/>
                <p:nvPr/>
              </p:nvSpPr>
              <p:spPr>
                <a:xfrm>
                  <a:off x="1145991" y="4166235"/>
                  <a:ext cx="175317"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-5</a:t>
                  </a:r>
                </a:p>
              </p:txBody>
            </p:sp>
            <p:sp>
              <p:nvSpPr>
                <p:cNvPr id="21" name="TextBox 21"/>
                <p:cNvSpPr txBox="1"/>
                <p:nvPr/>
              </p:nvSpPr>
              <p:spPr>
                <a:xfrm>
                  <a:off x="1145991" y="3806190"/>
                  <a:ext cx="175317"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-4</a:t>
                  </a:r>
                </a:p>
              </p:txBody>
            </p:sp>
            <p:sp>
              <p:nvSpPr>
                <p:cNvPr id="22" name="TextBox 22"/>
                <p:cNvSpPr txBox="1"/>
                <p:nvPr/>
              </p:nvSpPr>
              <p:spPr>
                <a:xfrm>
                  <a:off x="1145991" y="3446145"/>
                  <a:ext cx="175317"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-3</a:t>
                  </a:r>
                </a:p>
              </p:txBody>
            </p:sp>
            <p:sp>
              <p:nvSpPr>
                <p:cNvPr id="23" name="TextBox 23"/>
                <p:cNvSpPr txBox="1"/>
                <p:nvPr/>
              </p:nvSpPr>
              <p:spPr>
                <a:xfrm>
                  <a:off x="1145991" y="3086100"/>
                  <a:ext cx="175317"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-2</a:t>
                  </a:r>
                </a:p>
              </p:txBody>
            </p:sp>
            <p:sp>
              <p:nvSpPr>
                <p:cNvPr id="24" name="TextBox 24"/>
                <p:cNvSpPr txBox="1"/>
                <p:nvPr/>
              </p:nvSpPr>
              <p:spPr>
                <a:xfrm>
                  <a:off x="1145991" y="2727008"/>
                  <a:ext cx="175317"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-1</a:t>
                  </a:r>
                </a:p>
              </p:txBody>
            </p:sp>
            <p:sp>
              <p:nvSpPr>
                <p:cNvPr id="25" name="TextBox 25"/>
                <p:cNvSpPr txBox="1"/>
                <p:nvPr/>
              </p:nvSpPr>
              <p:spPr>
                <a:xfrm>
                  <a:off x="1206510" y="2366962"/>
                  <a:ext cx="114798"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0</a:t>
                  </a:r>
                </a:p>
              </p:txBody>
            </p:sp>
            <p:sp>
              <p:nvSpPr>
                <p:cNvPr id="26" name="TextBox 26"/>
                <p:cNvSpPr txBox="1"/>
                <p:nvPr/>
              </p:nvSpPr>
              <p:spPr>
                <a:xfrm>
                  <a:off x="1206510" y="2006918"/>
                  <a:ext cx="114798"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1</a:t>
                  </a:r>
                </a:p>
              </p:txBody>
            </p:sp>
          </p:grpSp>
          <p:grpSp>
            <p:nvGrpSpPr>
              <p:cNvPr id="37" name="natural-change-category-labels"/>
              <p:cNvGrpSpPr/>
              <p:nvPr/>
            </p:nvGrpSpPr>
            <p:grpSpPr>
              <a:xfrm>
                <a:off x="1363555" y="5435918"/>
                <a:ext cx="9649674" cy="264033"/>
                <a:chOff x="1363555" y="5435918"/>
                <a:chExt cx="9649674" cy="264033"/>
              </a:xfrm>
            </p:grpSpPr>
            <p:sp>
              <p:nvSpPr>
                <p:cNvPr id="28" name="TextBox 28"/>
                <p:cNvSpPr txBox="1"/>
                <p:nvPr/>
              </p:nvSpPr>
              <p:spPr>
                <a:xfrm>
                  <a:off x="1363555"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1991</a:t>
                  </a:r>
                </a:p>
              </p:txBody>
            </p:sp>
            <p:sp>
              <p:nvSpPr>
                <p:cNvPr id="29" name="TextBox 29"/>
                <p:cNvSpPr txBox="1"/>
                <p:nvPr/>
              </p:nvSpPr>
              <p:spPr>
                <a:xfrm>
                  <a:off x="2517985"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1995</a:t>
                  </a:r>
                </a:p>
              </p:txBody>
            </p:sp>
            <p:sp>
              <p:nvSpPr>
                <p:cNvPr id="30" name="TextBox 30"/>
                <p:cNvSpPr txBox="1"/>
                <p:nvPr/>
              </p:nvSpPr>
              <p:spPr>
                <a:xfrm>
                  <a:off x="3671463"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1999</a:t>
                  </a:r>
                </a:p>
              </p:txBody>
            </p:sp>
            <p:sp>
              <p:nvSpPr>
                <p:cNvPr id="31" name="TextBox 31"/>
                <p:cNvSpPr txBox="1"/>
                <p:nvPr/>
              </p:nvSpPr>
              <p:spPr>
                <a:xfrm>
                  <a:off x="4825893"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2003</a:t>
                  </a:r>
                </a:p>
              </p:txBody>
            </p:sp>
            <p:sp>
              <p:nvSpPr>
                <p:cNvPr id="32" name="TextBox 32"/>
                <p:cNvSpPr txBox="1"/>
                <p:nvPr/>
              </p:nvSpPr>
              <p:spPr>
                <a:xfrm>
                  <a:off x="5979370"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2007</a:t>
                  </a:r>
                </a:p>
              </p:txBody>
            </p:sp>
            <p:sp>
              <p:nvSpPr>
                <p:cNvPr id="33" name="TextBox 33"/>
                <p:cNvSpPr txBox="1"/>
                <p:nvPr/>
              </p:nvSpPr>
              <p:spPr>
                <a:xfrm>
                  <a:off x="7133800"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2011</a:t>
                  </a:r>
                </a:p>
              </p:txBody>
            </p:sp>
            <p:sp>
              <p:nvSpPr>
                <p:cNvPr id="34" name="TextBox 34"/>
                <p:cNvSpPr txBox="1"/>
                <p:nvPr/>
              </p:nvSpPr>
              <p:spPr>
                <a:xfrm>
                  <a:off x="8287278"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2015</a:t>
                  </a:r>
                </a:p>
              </p:txBody>
            </p:sp>
            <p:sp>
              <p:nvSpPr>
                <p:cNvPr id="35" name="TextBox 35"/>
                <p:cNvSpPr txBox="1"/>
                <p:nvPr/>
              </p:nvSpPr>
              <p:spPr>
                <a:xfrm>
                  <a:off x="9441708"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2019</a:t>
                  </a:r>
                </a:p>
              </p:txBody>
            </p:sp>
            <p:sp>
              <p:nvSpPr>
                <p:cNvPr id="36" name="TextBox 36"/>
                <p:cNvSpPr txBox="1"/>
                <p:nvPr/>
              </p:nvSpPr>
              <p:spPr>
                <a:xfrm>
                  <a:off x="10595185"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2023</a:t>
                  </a:r>
                </a:p>
              </p:txBody>
            </p:sp>
          </p:grpSp>
          <p:grpSp>
            <p:nvGrpSpPr>
              <p:cNvPr id="72" name="natural-change-bars"/>
              <p:cNvGrpSpPr/>
              <p:nvPr/>
            </p:nvGrpSpPr>
            <p:grpSpPr>
              <a:xfrm>
                <a:off x="1477328" y="2203132"/>
                <a:ext cx="9710737" cy="2807018"/>
                <a:chOff x="1477328" y="2203132"/>
                <a:chExt cx="9710737" cy="2807018"/>
              </a:xfrm>
            </p:grpSpPr>
            <p:sp>
              <p:nvSpPr>
                <p:cNvPr id="38" name="Rectangle 38"/>
                <p:cNvSpPr/>
                <p:nvPr/>
              </p:nvSpPr>
              <p:spPr>
                <a:xfrm>
                  <a:off x="1477328" y="2203132"/>
                  <a:ext cx="190500" cy="252412"/>
                </a:xfrm>
                <a:prstGeom prst="rect">
                  <a:avLst/>
                </a:prstGeom>
                <a:solidFill>
                  <a:schemeClr val="accent3"/>
                </a:solidFill>
                <a:ln>
                  <a:noFill/>
                </a:ln>
              </p:spPr>
            </p:sp>
            <p:sp>
              <p:nvSpPr>
                <p:cNvPr id="39" name="Rectangle 39"/>
                <p:cNvSpPr/>
                <p:nvPr/>
              </p:nvSpPr>
              <p:spPr>
                <a:xfrm>
                  <a:off x="1765935" y="2455545"/>
                  <a:ext cx="190500" cy="539115"/>
                </a:xfrm>
                <a:prstGeom prst="rect">
                  <a:avLst/>
                </a:prstGeom>
                <a:solidFill>
                  <a:schemeClr val="accent2"/>
                </a:solidFill>
                <a:ln>
                  <a:noFill/>
                </a:ln>
              </p:spPr>
            </p:sp>
            <p:sp>
              <p:nvSpPr>
                <p:cNvPr id="40" name="Rectangle 40"/>
                <p:cNvSpPr/>
                <p:nvPr/>
              </p:nvSpPr>
              <p:spPr>
                <a:xfrm>
                  <a:off x="2054542" y="2455545"/>
                  <a:ext cx="190500" cy="1834515"/>
                </a:xfrm>
                <a:prstGeom prst="rect">
                  <a:avLst/>
                </a:prstGeom>
                <a:solidFill>
                  <a:schemeClr val="accent2"/>
                </a:solidFill>
                <a:ln>
                  <a:noFill/>
                </a:ln>
              </p:spPr>
            </p:sp>
            <p:sp>
              <p:nvSpPr>
                <p:cNvPr id="41" name="Rectangle 41"/>
                <p:cNvSpPr/>
                <p:nvPr/>
              </p:nvSpPr>
              <p:spPr>
                <a:xfrm>
                  <a:off x="2343150" y="2455545"/>
                  <a:ext cx="190500" cy="2230755"/>
                </a:xfrm>
                <a:prstGeom prst="rect">
                  <a:avLst/>
                </a:prstGeom>
                <a:solidFill>
                  <a:schemeClr val="accent2"/>
                </a:solidFill>
                <a:ln>
                  <a:noFill/>
                </a:ln>
              </p:spPr>
            </p:sp>
            <p:sp>
              <p:nvSpPr>
                <p:cNvPr id="42" name="Rectangle 42"/>
                <p:cNvSpPr/>
                <p:nvPr/>
              </p:nvSpPr>
              <p:spPr>
                <a:xfrm>
                  <a:off x="2631758" y="2455545"/>
                  <a:ext cx="190500" cy="2050732"/>
                </a:xfrm>
                <a:prstGeom prst="rect">
                  <a:avLst/>
                </a:prstGeom>
                <a:solidFill>
                  <a:schemeClr val="accent2"/>
                </a:solidFill>
                <a:ln>
                  <a:noFill/>
                </a:ln>
              </p:spPr>
            </p:sp>
            <p:sp>
              <p:nvSpPr>
                <p:cNvPr id="43" name="Rectangle 43"/>
                <p:cNvSpPr/>
                <p:nvPr/>
              </p:nvSpPr>
              <p:spPr>
                <a:xfrm>
                  <a:off x="2920365" y="2455545"/>
                  <a:ext cx="190500" cy="1906905"/>
                </a:xfrm>
                <a:prstGeom prst="rect">
                  <a:avLst/>
                </a:prstGeom>
                <a:solidFill>
                  <a:schemeClr val="accent2"/>
                </a:solidFill>
                <a:ln>
                  <a:noFill/>
                </a:ln>
              </p:spPr>
            </p:sp>
            <p:sp>
              <p:nvSpPr>
                <p:cNvPr id="44" name="Rectangle 44"/>
                <p:cNvSpPr/>
                <p:nvPr/>
              </p:nvSpPr>
              <p:spPr>
                <a:xfrm>
                  <a:off x="3208972" y="2455545"/>
                  <a:ext cx="190500" cy="1870710"/>
                </a:xfrm>
                <a:prstGeom prst="rect">
                  <a:avLst/>
                </a:prstGeom>
                <a:solidFill>
                  <a:schemeClr val="accent2"/>
                </a:solidFill>
                <a:ln>
                  <a:noFill/>
                </a:ln>
              </p:spPr>
            </p:sp>
            <p:sp>
              <p:nvSpPr>
                <p:cNvPr id="45" name="Rectangle 45"/>
                <p:cNvSpPr/>
                <p:nvPr/>
              </p:nvSpPr>
              <p:spPr>
                <a:xfrm>
                  <a:off x="3497580" y="2455545"/>
                  <a:ext cx="190500" cy="1690688"/>
                </a:xfrm>
                <a:prstGeom prst="rect">
                  <a:avLst/>
                </a:prstGeom>
                <a:solidFill>
                  <a:schemeClr val="accent2"/>
                </a:solidFill>
                <a:ln>
                  <a:noFill/>
                </a:ln>
              </p:spPr>
            </p:sp>
            <p:sp>
              <p:nvSpPr>
                <p:cNvPr id="46" name="Rectangle 46"/>
                <p:cNvSpPr/>
                <p:nvPr/>
              </p:nvSpPr>
              <p:spPr>
                <a:xfrm>
                  <a:off x="3785235" y="2455545"/>
                  <a:ext cx="190500" cy="2266950"/>
                </a:xfrm>
                <a:prstGeom prst="rect">
                  <a:avLst/>
                </a:prstGeom>
                <a:solidFill>
                  <a:schemeClr val="accent2"/>
                </a:solidFill>
                <a:ln>
                  <a:noFill/>
                </a:ln>
              </p:spPr>
            </p:sp>
            <p:sp>
              <p:nvSpPr>
                <p:cNvPr id="47" name="Rectangle 47"/>
                <p:cNvSpPr/>
                <p:nvPr/>
              </p:nvSpPr>
              <p:spPr>
                <a:xfrm>
                  <a:off x="4073842" y="2455545"/>
                  <a:ext cx="190500" cy="2374582"/>
                </a:xfrm>
                <a:prstGeom prst="rect">
                  <a:avLst/>
                </a:prstGeom>
                <a:solidFill>
                  <a:schemeClr val="accent2"/>
                </a:solidFill>
                <a:ln>
                  <a:noFill/>
                </a:ln>
              </p:spPr>
            </p:sp>
            <p:sp>
              <p:nvSpPr>
                <p:cNvPr id="48" name="Rectangle 48"/>
                <p:cNvSpPr/>
                <p:nvPr/>
              </p:nvSpPr>
              <p:spPr>
                <a:xfrm>
                  <a:off x="4362450" y="2455545"/>
                  <a:ext cx="190500" cy="2374582"/>
                </a:xfrm>
                <a:prstGeom prst="rect">
                  <a:avLst/>
                </a:prstGeom>
                <a:solidFill>
                  <a:schemeClr val="accent2"/>
                </a:solidFill>
                <a:ln>
                  <a:noFill/>
                </a:ln>
              </p:spPr>
            </p:sp>
            <p:sp>
              <p:nvSpPr>
                <p:cNvPr id="49" name="Rectangle 49"/>
                <p:cNvSpPr/>
                <p:nvPr/>
              </p:nvSpPr>
              <p:spPr>
                <a:xfrm>
                  <a:off x="4651058" y="2455545"/>
                  <a:ext cx="190500" cy="2338388"/>
                </a:xfrm>
                <a:prstGeom prst="rect">
                  <a:avLst/>
                </a:prstGeom>
                <a:solidFill>
                  <a:schemeClr val="accent2"/>
                </a:solidFill>
                <a:ln>
                  <a:noFill/>
                </a:ln>
              </p:spPr>
            </p:sp>
            <p:sp>
              <p:nvSpPr>
                <p:cNvPr id="50" name="Rectangle 50"/>
                <p:cNvSpPr/>
                <p:nvPr/>
              </p:nvSpPr>
              <p:spPr>
                <a:xfrm>
                  <a:off x="4939665" y="2455545"/>
                  <a:ext cx="190500" cy="2230755"/>
                </a:xfrm>
                <a:prstGeom prst="rect">
                  <a:avLst/>
                </a:prstGeom>
                <a:solidFill>
                  <a:schemeClr val="accent2"/>
                </a:solidFill>
                <a:ln>
                  <a:noFill/>
                </a:ln>
              </p:spPr>
            </p:sp>
            <p:sp>
              <p:nvSpPr>
                <p:cNvPr id="51" name="Rectangle 51"/>
                <p:cNvSpPr/>
                <p:nvPr/>
              </p:nvSpPr>
              <p:spPr>
                <a:xfrm>
                  <a:off x="5228272" y="2455545"/>
                  <a:ext cx="190500" cy="1979295"/>
                </a:xfrm>
                <a:prstGeom prst="rect">
                  <a:avLst/>
                </a:prstGeom>
                <a:solidFill>
                  <a:schemeClr val="accent2"/>
                </a:solidFill>
                <a:ln>
                  <a:noFill/>
                </a:ln>
              </p:spPr>
            </p:sp>
            <p:sp>
              <p:nvSpPr>
                <p:cNvPr id="52" name="Rectangle 52"/>
                <p:cNvSpPr/>
                <p:nvPr/>
              </p:nvSpPr>
              <p:spPr>
                <a:xfrm>
                  <a:off x="5516880" y="2455545"/>
                  <a:ext cx="190500" cy="2123122"/>
                </a:xfrm>
                <a:prstGeom prst="rect">
                  <a:avLst/>
                </a:prstGeom>
                <a:solidFill>
                  <a:schemeClr val="accent2"/>
                </a:solidFill>
                <a:ln>
                  <a:noFill/>
                </a:ln>
              </p:spPr>
            </p:sp>
            <p:sp>
              <p:nvSpPr>
                <p:cNvPr id="53" name="Rectangle 53"/>
                <p:cNvSpPr/>
                <p:nvPr/>
              </p:nvSpPr>
              <p:spPr>
                <a:xfrm>
                  <a:off x="5805488" y="2455545"/>
                  <a:ext cx="190500" cy="1726882"/>
                </a:xfrm>
                <a:prstGeom prst="rect">
                  <a:avLst/>
                </a:prstGeom>
                <a:solidFill>
                  <a:schemeClr val="accent2"/>
                </a:solidFill>
                <a:ln>
                  <a:noFill/>
                </a:ln>
              </p:spPr>
            </p:sp>
            <p:sp>
              <p:nvSpPr>
                <p:cNvPr id="54" name="Rectangle 54"/>
                <p:cNvSpPr/>
                <p:nvPr/>
              </p:nvSpPr>
              <p:spPr>
                <a:xfrm>
                  <a:off x="6093142" y="2455545"/>
                  <a:ext cx="190500" cy="1186815"/>
                </a:xfrm>
                <a:prstGeom prst="rect">
                  <a:avLst/>
                </a:prstGeom>
                <a:solidFill>
                  <a:schemeClr val="accent2"/>
                </a:solidFill>
                <a:ln>
                  <a:noFill/>
                </a:ln>
              </p:spPr>
            </p:sp>
            <p:sp>
              <p:nvSpPr>
                <p:cNvPr id="55" name="Rectangle 55"/>
                <p:cNvSpPr/>
                <p:nvPr/>
              </p:nvSpPr>
              <p:spPr>
                <a:xfrm>
                  <a:off x="6381750" y="2455545"/>
                  <a:ext cx="190500" cy="899160"/>
                </a:xfrm>
                <a:prstGeom prst="rect">
                  <a:avLst/>
                </a:prstGeom>
                <a:solidFill>
                  <a:schemeClr val="accent2"/>
                </a:solidFill>
                <a:ln>
                  <a:noFill/>
                </a:ln>
              </p:spPr>
            </p:sp>
            <p:sp>
              <p:nvSpPr>
                <p:cNvPr id="56" name="Rectangle 56"/>
                <p:cNvSpPr/>
                <p:nvPr/>
              </p:nvSpPr>
              <p:spPr>
                <a:xfrm>
                  <a:off x="6670358" y="2455545"/>
                  <a:ext cx="190500" cy="647700"/>
                </a:xfrm>
                <a:prstGeom prst="rect">
                  <a:avLst/>
                </a:prstGeom>
                <a:solidFill>
                  <a:schemeClr val="accent2"/>
                </a:solidFill>
                <a:ln>
                  <a:noFill/>
                </a:ln>
              </p:spPr>
            </p:sp>
            <p:sp>
              <p:nvSpPr>
                <p:cNvPr id="57" name="Rectangle 57"/>
                <p:cNvSpPr/>
                <p:nvPr/>
              </p:nvSpPr>
              <p:spPr>
                <a:xfrm>
                  <a:off x="6958965" y="2455545"/>
                  <a:ext cx="190500" cy="611505"/>
                </a:xfrm>
                <a:prstGeom prst="rect">
                  <a:avLst/>
                </a:prstGeom>
                <a:solidFill>
                  <a:schemeClr val="accent2"/>
                </a:solidFill>
                <a:ln>
                  <a:noFill/>
                </a:ln>
              </p:spPr>
            </p:sp>
            <p:sp>
              <p:nvSpPr>
                <p:cNvPr id="58" name="Rectangle 58"/>
                <p:cNvSpPr/>
                <p:nvPr/>
              </p:nvSpPr>
              <p:spPr>
                <a:xfrm>
                  <a:off x="7247572" y="2455545"/>
                  <a:ext cx="190500" cy="323850"/>
                </a:xfrm>
                <a:prstGeom prst="rect">
                  <a:avLst/>
                </a:prstGeom>
                <a:solidFill>
                  <a:schemeClr val="accent2"/>
                </a:solidFill>
                <a:ln>
                  <a:noFill/>
                </a:ln>
              </p:spPr>
            </p:sp>
            <p:sp>
              <p:nvSpPr>
                <p:cNvPr id="59" name="Rectangle 59"/>
                <p:cNvSpPr/>
                <p:nvPr/>
              </p:nvSpPr>
              <p:spPr>
                <a:xfrm>
                  <a:off x="7536180" y="2441258"/>
                  <a:ext cx="190500" cy="14288"/>
                </a:xfrm>
                <a:prstGeom prst="rect">
                  <a:avLst/>
                </a:prstGeom>
                <a:solidFill>
                  <a:schemeClr val="accent3"/>
                </a:solidFill>
                <a:ln>
                  <a:noFill/>
                </a:ln>
              </p:spPr>
            </p:sp>
            <p:sp>
              <p:nvSpPr>
                <p:cNvPr id="60" name="Rectangle 60"/>
                <p:cNvSpPr/>
                <p:nvPr/>
              </p:nvSpPr>
              <p:spPr>
                <a:xfrm>
                  <a:off x="7824788" y="2383155"/>
                  <a:ext cx="190500" cy="72390"/>
                </a:xfrm>
                <a:prstGeom prst="rect">
                  <a:avLst/>
                </a:prstGeom>
                <a:solidFill>
                  <a:schemeClr val="accent3"/>
                </a:solidFill>
                <a:ln>
                  <a:noFill/>
                </a:ln>
              </p:spPr>
            </p:sp>
            <p:sp>
              <p:nvSpPr>
                <p:cNvPr id="61" name="Rectangle 61"/>
                <p:cNvSpPr/>
                <p:nvPr/>
              </p:nvSpPr>
              <p:spPr>
                <a:xfrm>
                  <a:off x="8113395" y="2383155"/>
                  <a:ext cx="190500" cy="72390"/>
                </a:xfrm>
                <a:prstGeom prst="rect">
                  <a:avLst/>
                </a:prstGeom>
                <a:solidFill>
                  <a:schemeClr val="accent3"/>
                </a:solidFill>
                <a:ln>
                  <a:noFill/>
                </a:ln>
              </p:spPr>
            </p:sp>
            <p:sp>
              <p:nvSpPr>
                <p:cNvPr id="62" name="Rectangle 62"/>
                <p:cNvSpPr/>
                <p:nvPr/>
              </p:nvSpPr>
              <p:spPr>
                <a:xfrm>
                  <a:off x="8401050" y="2346960"/>
                  <a:ext cx="190500" cy="108585"/>
                </a:xfrm>
                <a:prstGeom prst="rect">
                  <a:avLst/>
                </a:prstGeom>
                <a:solidFill>
                  <a:schemeClr val="accent3"/>
                </a:solidFill>
                <a:ln>
                  <a:noFill/>
                </a:ln>
              </p:spPr>
            </p:sp>
            <p:sp>
              <p:nvSpPr>
                <p:cNvPr id="63" name="Rectangle 63"/>
                <p:cNvSpPr/>
                <p:nvPr/>
              </p:nvSpPr>
              <p:spPr>
                <a:xfrm>
                  <a:off x="8689658" y="2441258"/>
                  <a:ext cx="190500" cy="14288"/>
                </a:xfrm>
                <a:prstGeom prst="rect">
                  <a:avLst/>
                </a:prstGeom>
                <a:solidFill>
                  <a:schemeClr val="accent3"/>
                </a:solidFill>
                <a:ln>
                  <a:noFill/>
                </a:ln>
              </p:spPr>
            </p:sp>
            <p:sp>
              <p:nvSpPr>
                <p:cNvPr id="64" name="Rectangle 64"/>
                <p:cNvSpPr/>
                <p:nvPr/>
              </p:nvSpPr>
              <p:spPr>
                <a:xfrm>
                  <a:off x="8978265" y="2455545"/>
                  <a:ext cx="190500" cy="323850"/>
                </a:xfrm>
                <a:prstGeom prst="rect">
                  <a:avLst/>
                </a:prstGeom>
                <a:solidFill>
                  <a:schemeClr val="accent2"/>
                </a:solidFill>
                <a:ln>
                  <a:noFill/>
                </a:ln>
              </p:spPr>
            </p:sp>
            <p:sp>
              <p:nvSpPr>
                <p:cNvPr id="65" name="Rectangle 65"/>
                <p:cNvSpPr/>
                <p:nvPr/>
              </p:nvSpPr>
              <p:spPr>
                <a:xfrm>
                  <a:off x="9266872" y="2455545"/>
                  <a:ext cx="190500" cy="575310"/>
                </a:xfrm>
                <a:prstGeom prst="rect">
                  <a:avLst/>
                </a:prstGeom>
                <a:solidFill>
                  <a:schemeClr val="accent2"/>
                </a:solidFill>
                <a:ln>
                  <a:noFill/>
                </a:ln>
              </p:spPr>
            </p:sp>
            <p:sp>
              <p:nvSpPr>
                <p:cNvPr id="66" name="Rectangle 66"/>
                <p:cNvSpPr/>
                <p:nvPr/>
              </p:nvSpPr>
              <p:spPr>
                <a:xfrm>
                  <a:off x="9555480" y="2455545"/>
                  <a:ext cx="190500" cy="791528"/>
                </a:xfrm>
                <a:prstGeom prst="rect">
                  <a:avLst/>
                </a:prstGeom>
                <a:solidFill>
                  <a:schemeClr val="accent2"/>
                </a:solidFill>
                <a:ln>
                  <a:noFill/>
                </a:ln>
              </p:spPr>
            </p:sp>
            <p:sp>
              <p:nvSpPr>
                <p:cNvPr id="67" name="Rectangle 67"/>
                <p:cNvSpPr/>
                <p:nvPr/>
              </p:nvSpPr>
              <p:spPr>
                <a:xfrm>
                  <a:off x="9844088" y="2455545"/>
                  <a:ext cx="190500" cy="1726882"/>
                </a:xfrm>
                <a:prstGeom prst="rect">
                  <a:avLst/>
                </a:prstGeom>
                <a:solidFill>
                  <a:schemeClr val="accent2"/>
                </a:solidFill>
                <a:ln>
                  <a:noFill/>
                </a:ln>
              </p:spPr>
            </p:sp>
            <p:sp>
              <p:nvSpPr>
                <p:cNvPr id="68" name="Rectangle 68"/>
                <p:cNvSpPr/>
                <p:nvPr/>
              </p:nvSpPr>
              <p:spPr>
                <a:xfrm>
                  <a:off x="10132695" y="2455545"/>
                  <a:ext cx="190500" cy="2554605"/>
                </a:xfrm>
                <a:prstGeom prst="rect">
                  <a:avLst/>
                </a:prstGeom>
                <a:solidFill>
                  <a:schemeClr val="accent2"/>
                </a:solidFill>
                <a:ln>
                  <a:noFill/>
                </a:ln>
              </p:spPr>
            </p:sp>
            <p:sp>
              <p:nvSpPr>
                <p:cNvPr id="69" name="Rectangle 69"/>
                <p:cNvSpPr/>
                <p:nvPr/>
              </p:nvSpPr>
              <p:spPr>
                <a:xfrm>
                  <a:off x="10421302" y="2455545"/>
                  <a:ext cx="190500" cy="1439228"/>
                </a:xfrm>
                <a:prstGeom prst="rect">
                  <a:avLst/>
                </a:prstGeom>
                <a:solidFill>
                  <a:schemeClr val="accent2"/>
                </a:solidFill>
                <a:ln>
                  <a:noFill/>
                </a:ln>
              </p:spPr>
            </p:sp>
            <p:sp>
              <p:nvSpPr>
                <p:cNvPr id="70" name="Rectangle 70"/>
                <p:cNvSpPr/>
                <p:nvPr/>
              </p:nvSpPr>
              <p:spPr>
                <a:xfrm>
                  <a:off x="10708958" y="2455545"/>
                  <a:ext cx="190500" cy="1259205"/>
                </a:xfrm>
                <a:prstGeom prst="rect">
                  <a:avLst/>
                </a:prstGeom>
                <a:solidFill>
                  <a:schemeClr val="accent2"/>
                </a:solidFill>
                <a:ln>
                  <a:noFill/>
                </a:ln>
              </p:spPr>
            </p:sp>
            <p:sp>
              <p:nvSpPr>
                <p:cNvPr id="71" name="Rectangle 71"/>
                <p:cNvSpPr/>
                <p:nvPr/>
              </p:nvSpPr>
              <p:spPr>
                <a:xfrm>
                  <a:off x="10997565" y="2455545"/>
                  <a:ext cx="190500" cy="1439228"/>
                </a:xfrm>
                <a:prstGeom prst="rect">
                  <a:avLst/>
                </a:prstGeom>
                <a:solidFill>
                  <a:schemeClr val="accent2"/>
                </a:solidFill>
                <a:ln>
                  <a:noFill/>
                </a:ln>
              </p:spPr>
            </p:sp>
          </p:grpSp>
          <p:grpSp>
            <p:nvGrpSpPr>
              <p:cNvPr id="76" name="natural-change-point-notes"/>
              <p:cNvGrpSpPr/>
              <p:nvPr/>
            </p:nvGrpSpPr>
            <p:grpSpPr>
              <a:xfrm>
                <a:off x="1386327" y="1987868"/>
                <a:ext cx="9892738" cy="3363277"/>
                <a:chOff x="1386327" y="1987868"/>
                <a:chExt cx="9892738" cy="3363277"/>
              </a:xfrm>
            </p:grpSpPr>
            <p:sp>
              <p:nvSpPr>
                <p:cNvPr id="73" name="TextBox 73"/>
                <p:cNvSpPr txBox="1"/>
                <p:nvPr/>
              </p:nvSpPr>
              <p:spPr>
                <a:xfrm>
                  <a:off x="1386327" y="1987868"/>
                  <a:ext cx="372501" cy="264033"/>
                </a:xfrm>
                <a:prstGeom prst="rect">
                  <a:avLst/>
                </a:prstGeom>
                <a:noFill/>
                <a:ln>
                  <a:noFill/>
                </a:ln>
              </p:spPr>
              <p:txBody>
                <a:bodyPr wrap="none" lIns="0" tIns="0" rIns="0" bIns="0" anchor="t" anchorCtr="0">
                  <a:spAutoFit/>
                </a:bodyPr>
                <a:lstStyle/>
                <a:p>
                  <a:pPr algn="ctr"/>
                  <a:r>
                    <a:rPr lang="ru-RU" sz="1350" b="1" dirty="0">
                      <a:solidFill>
                        <a:schemeClr val="accent3"/>
                      </a:solidFill>
                      <a:latin typeface="+mn-lt"/>
                      <a:ea typeface="+mn-ea"/>
                      <a:cs typeface="+mn-cs"/>
                    </a:rPr>
                    <a:t>+0,7</a:t>
                  </a:r>
                </a:p>
              </p:txBody>
            </p:sp>
            <p:sp>
              <p:nvSpPr>
                <p:cNvPr id="74" name="TextBox 74"/>
                <p:cNvSpPr txBox="1"/>
                <p:nvPr/>
              </p:nvSpPr>
              <p:spPr>
                <a:xfrm>
                  <a:off x="10021000" y="5057775"/>
                  <a:ext cx="413890" cy="293370"/>
                </a:xfrm>
                <a:prstGeom prst="rect">
                  <a:avLst/>
                </a:prstGeom>
                <a:noFill/>
                <a:ln>
                  <a:noFill/>
                </a:ln>
              </p:spPr>
              <p:txBody>
                <a:bodyPr wrap="none" lIns="0" tIns="0" rIns="0" bIns="0" anchor="t" anchorCtr="0">
                  <a:spAutoFit/>
                </a:bodyPr>
                <a:lstStyle/>
                <a:p>
                  <a:pPr algn="ctr"/>
                  <a:r>
                    <a:rPr lang="ru-RU" sz="1500" b="1" dirty="0">
                      <a:solidFill>
                        <a:schemeClr val="accent2"/>
                      </a:solidFill>
                      <a:latin typeface="+mn-lt"/>
                      <a:ea typeface="+mn-ea"/>
                      <a:cs typeface="+mn-cs"/>
                    </a:rPr>
                    <a:t>−7,1</a:t>
                  </a:r>
                </a:p>
              </p:txBody>
            </p:sp>
            <p:sp>
              <p:nvSpPr>
                <p:cNvPr id="75" name="TextBox 75"/>
                <p:cNvSpPr txBox="1"/>
                <p:nvPr/>
              </p:nvSpPr>
              <p:spPr>
                <a:xfrm>
                  <a:off x="10906564" y="3950018"/>
                  <a:ext cx="372501" cy="264033"/>
                </a:xfrm>
                <a:prstGeom prst="rect">
                  <a:avLst/>
                </a:prstGeom>
                <a:noFill/>
                <a:ln>
                  <a:noFill/>
                </a:ln>
              </p:spPr>
              <p:txBody>
                <a:bodyPr wrap="none" lIns="0" tIns="0" rIns="0" bIns="0" anchor="t" anchorCtr="0">
                  <a:spAutoFit/>
                </a:bodyPr>
                <a:lstStyle/>
                <a:p>
                  <a:pPr algn="ctr"/>
                  <a:r>
                    <a:rPr lang="ru-RU" sz="1350" b="1" dirty="0">
                      <a:solidFill>
                        <a:schemeClr val="accent2"/>
                      </a:solidFill>
                      <a:latin typeface="+mn-lt"/>
                      <a:ea typeface="+mn-ea"/>
                      <a:cs typeface="+mn-cs"/>
                    </a:rPr>
                    <a:t>−4,0</a:t>
                  </a:r>
                </a:p>
              </p:txBody>
            </p:sp>
          </p:grpSp>
          <p:sp>
            <p:nvSpPr>
              <p:cNvPr id="77" name="TextBox 77"/>
              <p:cNvSpPr txBox="1"/>
              <p:nvPr/>
            </p:nvSpPr>
            <p:spPr>
              <a:xfrm>
                <a:off x="1421892" y="1873568"/>
                <a:ext cx="1418616" cy="264033"/>
              </a:xfrm>
              <a:prstGeom prst="rect">
                <a:avLst/>
              </a:prstGeom>
              <a:noFill/>
              <a:ln>
                <a:noFill/>
              </a:ln>
            </p:spPr>
            <p:txBody>
              <a:bodyPr wrap="none" lIns="0" tIns="0" rIns="0" bIns="0" anchor="t" anchorCtr="0">
                <a:spAutoFit/>
              </a:bodyPr>
              <a:lstStyle/>
              <a:p>
                <a:pPr algn="l"/>
                <a:r>
                  <a:rPr lang="ru-RU" sz="1350" dirty="0">
                    <a:solidFill>
                      <a:schemeClr val="accent5"/>
                    </a:solidFill>
                    <a:latin typeface="+mn-lt"/>
                    <a:ea typeface="+mn-ea"/>
                    <a:cs typeface="+mn-cs"/>
                  </a:rPr>
                  <a:t>на 1000 человек</a:t>
                </a:r>
              </a:p>
            </p:txBody>
          </p:sp>
        </p:grpSp>
      </p:grpSp>
      <p:grpSp>
        <p:nvGrpSpPr>
          <p:cNvPr id="81" name="natural-change-note"/>
          <p:cNvGrpSpPr/>
          <p:nvPr/>
        </p:nvGrpSpPr>
        <p:grpSpPr>
          <a:xfrm>
            <a:off x="678942" y="5759768"/>
            <a:ext cx="5724373" cy="511683"/>
            <a:chOff x="678942" y="5759768"/>
            <a:chExt cx="5724373" cy="511683"/>
          </a:xfrm>
        </p:grpSpPr>
        <p:sp>
          <p:nvSpPr>
            <p:cNvPr id="80" name="TextBox 80"/>
            <p:cNvSpPr txBox="1"/>
            <p:nvPr/>
          </p:nvSpPr>
          <p:spPr>
            <a:xfrm>
              <a:off x="678942" y="5759768"/>
              <a:ext cx="5724373" cy="511683"/>
            </a:xfrm>
            <a:prstGeom prst="rect">
              <a:avLst/>
            </a:prstGeom>
            <a:noFill/>
            <a:ln>
              <a:noFill/>
            </a:ln>
          </p:spPr>
          <p:txBody>
            <a:bodyPr wrap="none" lIns="0" tIns="0" rIns="0" bIns="0" anchor="t" anchorCtr="0">
              <a:spAutoFit/>
            </a:bodyPr>
            <a:lstStyle/>
            <a:p>
              <a:pPr algn="l">
                <a:lnSpc>
                  <a:spcPts val="1950"/>
                </a:lnSpc>
              </a:pPr>
              <a:r>
                <a:rPr lang="ru-RU" sz="1350" dirty="0">
                  <a:solidFill>
                    <a:schemeClr val="accent5"/>
                  </a:solidFill>
                  <a:latin typeface="+mn-lt"/>
                  <a:ea typeface="+mn-ea"/>
                  <a:cs typeface="+mn-cs"/>
                </a:rPr>
                <a:t>Естественный прирост = SP.DYN.CBRT.IN − SP.DYN.CDRT.IN (расчёт)</a:t>
              </a:r>
              <a:br/>
              <a:r>
                <a:rPr lang="ru-RU" sz="1350" dirty="0">
                  <a:solidFill>
                    <a:schemeClr val="accent5"/>
                  </a:solidFill>
                  <a:latin typeface="+mn-lt"/>
                  <a:ea typeface="+mn-ea"/>
                  <a:cs typeface="+mn-cs"/>
                </a:rPr>
                <a:t>Нулевые значения: 2012 и 2016 годы.</a:t>
              </a:r>
            </a:p>
          </p:txBody>
        </p:sp>
      </p:grpSp>
      <p:grpSp>
        <p:nvGrpSpPr>
          <p:cNvPr id="85" name="!!cross-marker"/>
          <p:cNvGrpSpPr/>
          <p:nvPr/>
        </p:nvGrpSpPr>
        <p:grpSpPr>
          <a:xfrm>
            <a:off x="9372600" y="5753100"/>
            <a:ext cx="1714500" cy="556451"/>
            <a:chOff x="9372600" y="5753100"/>
            <a:chExt cx="1714500" cy="556451"/>
          </a:xfrm>
        </p:grpSpPr>
        <p:sp>
          <p:nvSpPr>
            <p:cNvPr id="82" name="Freeform 82"/>
            <p:cNvSpPr/>
            <p:nvPr/>
          </p:nvSpPr>
          <p:spPr>
            <a:xfrm>
              <a:off x="9372600" y="5753100"/>
              <a:ext cx="1714500" cy="495300"/>
            </a:xfrm>
            <a:prstGeom prst="wedgeRectCallout">
              <a:avLst>
                <a:gd name="adj1" fmla="val 0"/>
                <a:gd name="adj2" fmla="val -60000"/>
              </a:avLst>
            </a:prstGeom>
            <a:solidFill>
              <a:schemeClr val="accent2"/>
            </a:solidFill>
            <a:ln>
              <a:noFill/>
            </a:ln>
          </p:spPr>
        </p:sp>
        <p:sp>
          <p:nvSpPr>
            <p:cNvPr id="83" name="TextBox 83"/>
            <p:cNvSpPr txBox="1"/>
            <p:nvPr/>
          </p:nvSpPr>
          <p:spPr>
            <a:xfrm>
              <a:off x="9977133" y="5803582"/>
              <a:ext cx="505435" cy="322707"/>
            </a:xfrm>
            <a:prstGeom prst="rect">
              <a:avLst/>
            </a:prstGeom>
            <a:noFill/>
            <a:ln>
              <a:noFill/>
            </a:ln>
          </p:spPr>
          <p:txBody>
            <a:bodyPr wrap="none" lIns="0" tIns="0" rIns="0" bIns="0" anchor="t" anchorCtr="0">
              <a:spAutoFit/>
            </a:bodyPr>
            <a:lstStyle/>
            <a:p>
              <a:pPr algn="ctr"/>
              <a:r>
                <a:rPr lang="ru-RU" sz="1650" b="1" dirty="0">
                  <a:solidFill>
                    <a:srgbClr val="FBFAF7"/>
                  </a:solidFill>
                  <a:latin typeface="Consolas"/>
                  <a:ea typeface="Consolas"/>
                  <a:cs typeface="Consolas"/>
                </a:rPr>
                <a:t>2021</a:t>
              </a:r>
            </a:p>
          </p:txBody>
        </p:sp>
        <p:sp>
          <p:nvSpPr>
            <p:cNvPr id="84" name="TextBox 84"/>
            <p:cNvSpPr txBox="1"/>
            <p:nvPr/>
          </p:nvSpPr>
          <p:spPr>
            <a:xfrm>
              <a:off x="9747950" y="6045518"/>
              <a:ext cx="963801" cy="264033"/>
            </a:xfrm>
            <a:prstGeom prst="rect">
              <a:avLst/>
            </a:prstGeom>
            <a:noFill/>
            <a:ln>
              <a:noFill/>
            </a:ln>
          </p:spPr>
          <p:txBody>
            <a:bodyPr wrap="none" lIns="0" tIns="0" rIns="0" bIns="0" anchor="t" anchorCtr="0">
              <a:spAutoFit/>
            </a:bodyPr>
            <a:lstStyle/>
            <a:p>
              <a:pPr algn="ctr"/>
              <a:r>
                <a:rPr lang="ru-RU" sz="1350" dirty="0">
                  <a:solidFill>
                    <a:srgbClr val="F0EDE6"/>
                  </a:solidFill>
                  <a:latin typeface="+mn-lt"/>
                  <a:ea typeface="+mn-ea"/>
                  <a:cs typeface="+mn-cs"/>
                </a:rPr>
                <a:t>худший год</a:t>
              </a:r>
            </a:p>
          </p:txBody>
        </p:sp>
      </p:grpSp>
      <p:grpSp>
        <p:nvGrpSpPr>
          <p:cNvPr id="88" name="page-footer"/>
          <p:cNvGrpSpPr/>
          <p:nvPr/>
        </p:nvGrpSpPr>
        <p:grpSpPr>
          <a:xfrm>
            <a:off x="679704" y="6442710"/>
            <a:ext cx="10832592" cy="234696"/>
            <a:chOff x="679704" y="6442710"/>
            <a:chExt cx="10832592" cy="234696"/>
          </a:xfrm>
        </p:grpSpPr>
        <p:sp>
          <p:nvSpPr>
            <p:cNvPr id="86" name="TextBox 86"/>
            <p:cNvSpPr txBox="1"/>
            <p:nvPr/>
          </p:nvSpPr>
          <p:spPr>
            <a:xfrm>
              <a:off x="679704" y="6442710"/>
              <a:ext cx="7796436" cy="234696"/>
            </a:xfrm>
            <a:prstGeom prst="rect">
              <a:avLst/>
            </a:prstGeom>
            <a:noFill/>
            <a:ln>
              <a:noFill/>
            </a:ln>
          </p:spPr>
          <p:txBody>
            <a:bodyPr wrap="none" lIns="0" tIns="0" rIns="0" bIns="0" anchor="t" anchorCtr="0">
              <a:spAutoFit/>
            </a:bodyPr>
            <a:lstStyle/>
            <a:p>
              <a:pPr algn="l"/>
              <a:r>
                <a:rPr lang="ru-RU" sz="1200" dirty="0">
                  <a:solidFill>
                    <a:schemeClr val="accent5"/>
                  </a:solidFill>
                  <a:latin typeface="+mn-lt"/>
                  <a:ea typeface="+mn-ea"/>
                  <a:cs typeface="+mn-cs"/>
                </a:rPr>
                <a:t>Всемирный банк, SP.DYN.CBRT.IN и SP.DYN.CDRT.IN, 1991–2024 · естественный прирост — расчёт</a:t>
              </a:r>
            </a:p>
          </p:txBody>
        </p:sp>
        <p:sp>
          <p:nvSpPr>
            <p:cNvPr id="87" name="TextBox 87"/>
            <p:cNvSpPr txBox="1"/>
            <p:nvPr/>
          </p:nvSpPr>
          <p:spPr>
            <a:xfrm>
              <a:off x="11320402" y="6442710"/>
              <a:ext cx="191894" cy="234696"/>
            </a:xfrm>
            <a:prstGeom prst="rect">
              <a:avLst/>
            </a:prstGeom>
            <a:noFill/>
            <a:ln>
              <a:noFill/>
            </a:ln>
          </p:spPr>
          <p:txBody>
            <a:bodyPr wrap="none" lIns="0" tIns="0" rIns="0" bIns="0" anchor="t" anchorCtr="0">
              <a:spAutoFit/>
            </a:bodyPr>
            <a:lstStyle/>
            <a:p>
              <a:pPr algn="r"/>
              <a:r>
                <a:rPr lang="ru-RU" sz="1200" dirty="0">
                  <a:solidFill>
                    <a:schemeClr val="accent5"/>
                  </a:solidFill>
                  <a:latin typeface="+mn-lt"/>
                  <a:ea typeface="+mn-ea"/>
                  <a:cs typeface="+mn-cs"/>
                </a:rPr>
                <a:t>06</a:t>
              </a:r>
            </a:p>
          </p:txBody>
        </p:sp>
      </p:grpSp>
    </p:spTree>
  </p:cSld>
  <p:clrMapOvr>
    <a:masterClrMapping/>
  </p:clrMapOvr>
  <mc:AlternateContent>
    <mc:Choice Requires="p159">
      <p:transition p14:dur="90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id="9" presetID="22" presetClass="entr" presetSubtype="2" fill="hold" grpId="0" nodeType="afterEffect">
                                  <p:stCondLst>
                                    <p:cond delay="500"/>
                                  </p:stCondLst>
                                  <p:childTnLst>
                                    <p:set>
                                      <p:cBhvr>
                                        <p:cTn id="10" dur="1" fill="hold">
                                          <p:stCondLst>
                                            <p:cond delay="0"/>
                                          </p:stCondLst>
                                        </p:cTn>
                                        <p:tgtEl>
                                          <p:spTgt spid="79"/>
                                        </p:tgtEl>
                                        <p:attrNameLst>
                                          <p:attrName>style.visibility</p:attrName>
                                        </p:attrNameLst>
                                      </p:cBhvr>
                                      <p:to>
                                        <p:strVal val="visible"/>
                                      </p:to>
                                    </p:set>
                                    <p:animEffect transition="in" filter="wipe(right)">
                                      <p:cBhvr>
                                        <p:cTn id="11" dur="1200"/>
                                        <p:tgtEl>
                                          <p:spTgt spid="79"/>
                                        </p:tgtEl>
                                      </p:cBhvr>
                                    </p:animEffect>
                                  </p:childTnLst>
                                </p:cTn>
                              </p:par>
                            </p:childTnLst>
                          </p:cTn>
                        </p:par>
                        <p:par>
                          <p:cTn id="12" fill="hold">
                            <p:stCondLst>
                              <p:cond delay="2100"/>
                            </p:stCondLst>
                            <p:childTnLst>
                              <p:par>
                                <p:cTn id="13" presetID="10" presetClass="entr" presetSubtype="0" fill="hold" grpId="0" nodeType="afterEffect">
                                  <p:stCondLst>
                                    <p:cond delay="500"/>
                                  </p:stCondLst>
                                  <p:childTnLst>
                                    <p:set>
                                      <p:cBhvr>
                                        <p:cTn id="14" dur="1" fill="hold">
                                          <p:stCondLst>
                                            <p:cond delay="0"/>
                                          </p:stCondLst>
                                        </p:cTn>
                                        <p:tgtEl>
                                          <p:spTgt spid="81"/>
                                        </p:tgtEl>
                                        <p:attrNameLst>
                                          <p:attrName>style.visibility</p:attrName>
                                        </p:attrNameLst>
                                      </p:cBhvr>
                                      <p:to>
                                        <p:strVal val="visible"/>
                                      </p:to>
                                    </p:set>
                                    <p:animEffect transition="in" filter="fade">
                                      <p:cBhvr>
                                        <p:cTn id="15" dur="4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page-header"/>
          <p:cNvGrpSpPr/>
          <p:nvPr/>
        </p:nvGrpSpPr>
        <p:grpSpPr>
          <a:xfrm>
            <a:off x="670560" y="590550"/>
            <a:ext cx="5222813" cy="1212723"/>
            <a:chOff x="670560" y="590550"/>
            <a:chExt cx="5222813" cy="1212723"/>
          </a:xfrm>
        </p:grpSpPr>
        <p:sp>
          <p:nvSpPr>
            <p:cNvPr id="2" name="TextBox 2"/>
            <p:cNvSpPr txBox="1"/>
            <p:nvPr/>
          </p:nvSpPr>
          <p:spPr>
            <a:xfrm>
              <a:off x="670560" y="590550"/>
              <a:ext cx="5222813" cy="586740"/>
            </a:xfrm>
            <a:prstGeom prst="rect">
              <a:avLst/>
            </a:prstGeom>
            <a:noFill/>
            <a:ln>
              <a:noFill/>
            </a:ln>
          </p:spPr>
          <p:txBody>
            <a:bodyPr wrap="none" lIns="0" tIns="0" rIns="0" bIns="0" anchor="t" anchorCtr="0">
              <a:spAutoFit/>
            </a:bodyPr>
            <a:lstStyle/>
            <a:p>
              <a:pPr algn="l"/>
              <a:r>
                <a:rPr lang="ru-RU" sz="3000" b="1" dirty="0">
                  <a:solidFill>
                    <a:schemeClr val="accent1"/>
                  </a:solidFill>
                  <a:latin typeface="+mj-lt"/>
                  <a:ea typeface="+mj-ea"/>
                  <a:cs typeface="+mj-cs"/>
                </a:rPr>
                <a:t>Рождаемость: 1,73 → 1,42</a:t>
              </a:r>
            </a:p>
          </p:txBody>
        </p:sp>
        <p:sp>
          <p:nvSpPr>
            <p:cNvPr id="3" name="TextBox 3"/>
            <p:cNvSpPr txBox="1"/>
            <p:nvPr/>
          </p:nvSpPr>
          <p:spPr>
            <a:xfrm>
              <a:off x="675132" y="1068705"/>
              <a:ext cx="4498962" cy="734568"/>
            </a:xfrm>
            <a:prstGeom prst="rect">
              <a:avLst/>
            </a:prstGeom>
            <a:noFill/>
            <a:ln>
              <a:noFill/>
            </a:ln>
          </p:spPr>
          <p:txBody>
            <a:bodyPr wrap="none" lIns="0" tIns="0" rIns="0" bIns="0" anchor="t" anchorCtr="0">
              <a:spAutoFit/>
            </a:bodyPr>
            <a:lstStyle/>
            <a:p>
              <a:pPr algn="l">
                <a:lnSpc>
                  <a:spcPts val="2550"/>
                </a:lnSpc>
              </a:pPr>
              <a:r>
                <a:rPr lang="ru-RU" sz="2100" dirty="0">
                  <a:solidFill>
                    <a:schemeClr val="dk1"/>
                  </a:solidFill>
                  <a:latin typeface="+mn-lt"/>
                  <a:ea typeface="+mn-ea"/>
                  <a:cs typeface="+mn-cs"/>
                </a:rPr>
                <a:t>Ни в одном году периода суммарный</a:t>
              </a:r>
              <a:br/>
              <a:r>
                <a:rPr lang="ru-RU" sz="2100" dirty="0">
                  <a:solidFill>
                    <a:schemeClr val="dk1"/>
                  </a:solidFill>
                  <a:latin typeface="+mn-lt"/>
                  <a:ea typeface="+mn-ea"/>
                  <a:cs typeface="+mn-cs"/>
                </a:rPr>
                <a:t>коэффициент не достиг уровня 2,1</a:t>
              </a:r>
            </a:p>
          </p:txBody>
        </p:sp>
      </p:grpSp>
      <p:grpSp>
        <p:nvGrpSpPr>
          <p:cNvPr id="9" name="tfr-hero"/>
          <p:cNvGrpSpPr/>
          <p:nvPr/>
        </p:nvGrpSpPr>
        <p:grpSpPr>
          <a:xfrm>
            <a:off x="7981950" y="616268"/>
            <a:ext cx="2185380" cy="1426083"/>
            <a:chOff x="7981950" y="616268"/>
            <a:chExt cx="2185380" cy="1426083"/>
          </a:xfrm>
        </p:grpSpPr>
        <p:sp>
          <p:nvSpPr>
            <p:cNvPr id="5" name="TextBox 5"/>
            <p:cNvSpPr txBox="1"/>
            <p:nvPr/>
          </p:nvSpPr>
          <p:spPr>
            <a:xfrm>
              <a:off x="7994142" y="616268"/>
              <a:ext cx="960467" cy="264033"/>
            </a:xfrm>
            <a:prstGeom prst="rect">
              <a:avLst/>
            </a:prstGeom>
            <a:noFill/>
            <a:ln>
              <a:noFill/>
            </a:ln>
          </p:spPr>
          <p:txBody>
            <a:bodyPr wrap="none" lIns="0" tIns="0" rIns="0" bIns="0" anchor="t" anchorCtr="0">
              <a:spAutoFit/>
            </a:bodyPr>
            <a:lstStyle/>
            <a:p>
              <a:pPr algn="l"/>
              <a:r>
                <a:rPr lang="ru-RU" sz="1350" spc="150" dirty="0">
                  <a:solidFill>
                    <a:schemeClr val="accent5"/>
                  </a:solidFill>
                  <a:latin typeface="+mn-lt"/>
                  <a:ea typeface="+mn-ea"/>
                  <a:cs typeface="+mn-cs"/>
                </a:rPr>
                <a:t>2024 ГОД</a:t>
              </a:r>
            </a:p>
          </p:txBody>
        </p:sp>
        <p:sp>
          <p:nvSpPr>
            <p:cNvPr id="6" name="TextBox 6"/>
            <p:cNvSpPr txBox="1"/>
            <p:nvPr/>
          </p:nvSpPr>
          <p:spPr>
            <a:xfrm>
              <a:off x="7981950" y="872490"/>
              <a:ext cx="1232916" cy="933450"/>
            </a:xfrm>
            <a:prstGeom prst="rect">
              <a:avLst/>
            </a:prstGeom>
            <a:noFill/>
            <a:ln>
              <a:noFill/>
            </a:ln>
          </p:spPr>
          <p:txBody>
            <a:bodyPr wrap="none" lIns="0" tIns="0" rIns="0" bIns="0" anchor="t" anchorCtr="0">
              <a:spAutoFit/>
            </a:bodyPr>
            <a:lstStyle/>
            <a:p>
              <a:pPr algn="l"/>
              <a:r>
                <a:rPr lang="ru-RU" sz="4800" b="1" dirty="0">
                  <a:solidFill>
                    <a:schemeClr val="accent3"/>
                  </a:solidFill>
                  <a:latin typeface="+mj-lt"/>
                  <a:ea typeface="+mj-ea"/>
                  <a:cs typeface="+mj-cs"/>
                </a:rPr>
                <a:t>1,42</a:t>
              </a:r>
            </a:p>
          </p:txBody>
        </p:sp>
        <p:sp>
          <p:nvSpPr>
            <p:cNvPr id="7" name="TextBox 7"/>
            <p:cNvSpPr txBox="1"/>
            <p:nvPr/>
          </p:nvSpPr>
          <p:spPr>
            <a:xfrm>
              <a:off x="7994142" y="1530668"/>
              <a:ext cx="1813930" cy="264033"/>
            </a:xfrm>
            <a:prstGeom prst="rect">
              <a:avLst/>
            </a:prstGeom>
            <a:noFill/>
            <a:ln>
              <a:noFill/>
            </a:ln>
          </p:spPr>
          <p:txBody>
            <a:bodyPr wrap="none" lIns="0" tIns="0" rIns="0" bIns="0" anchor="t" anchorCtr="0">
              <a:spAutoFit/>
            </a:bodyPr>
            <a:lstStyle/>
            <a:p>
              <a:pPr algn="l"/>
              <a:r>
                <a:rPr lang="ru-RU" sz="1350" dirty="0">
                  <a:solidFill>
                    <a:schemeClr val="dk1"/>
                  </a:solidFill>
                  <a:latin typeface="+mn-lt"/>
                  <a:ea typeface="+mn-ea"/>
                  <a:cs typeface="+mn-cs"/>
                </a:rPr>
                <a:t>рождения на женщину</a:t>
              </a:r>
            </a:p>
          </p:txBody>
        </p:sp>
        <p:sp>
          <p:nvSpPr>
            <p:cNvPr id="8" name="TextBox 8"/>
            <p:cNvSpPr txBox="1"/>
            <p:nvPr/>
          </p:nvSpPr>
          <p:spPr>
            <a:xfrm>
              <a:off x="7994142" y="1778318"/>
              <a:ext cx="2173188" cy="264033"/>
            </a:xfrm>
            <a:prstGeom prst="rect">
              <a:avLst/>
            </a:prstGeom>
            <a:noFill/>
            <a:ln>
              <a:noFill/>
            </a:ln>
          </p:spPr>
          <p:txBody>
            <a:bodyPr wrap="none" lIns="0" tIns="0" rIns="0" bIns="0" anchor="t" anchorCtr="0">
              <a:spAutoFit/>
            </a:bodyPr>
            <a:lstStyle/>
            <a:p>
              <a:pPr algn="l"/>
              <a:r>
                <a:rPr lang="ru-RU" sz="1350" dirty="0">
                  <a:solidFill>
                    <a:schemeClr val="accent5"/>
                  </a:solidFill>
                  <a:latin typeface="+mn-lt"/>
                  <a:ea typeface="+mn-ea"/>
                  <a:cs typeface="+mn-cs"/>
                </a:rPr>
                <a:t>минимум 1,16 в 1999 году</a:t>
              </a:r>
            </a:p>
          </p:txBody>
        </p:sp>
      </p:grpSp>
      <p:grpSp>
        <p:nvGrpSpPr>
          <p:cNvPr id="52" name="tfr-curve"/>
          <p:cNvGrpSpPr/>
          <p:nvPr/>
        </p:nvGrpSpPr>
        <p:grpSpPr>
          <a:xfrm>
            <a:off x="1054941" y="2197418"/>
            <a:ext cx="10232184" cy="3502533"/>
            <a:chOff x="1054941" y="2197418"/>
            <a:chExt cx="10232184" cy="3502533"/>
          </a:xfrm>
        </p:grpSpPr>
        <p:grpSp>
          <p:nvGrpSpPr>
            <p:cNvPr id="51" name="tfr-curve-chartArea"/>
            <p:cNvGrpSpPr/>
            <p:nvPr/>
          </p:nvGrpSpPr>
          <p:grpSpPr>
            <a:xfrm>
              <a:off x="1054941" y="2197418"/>
              <a:ext cx="10232184" cy="3502533"/>
              <a:chOff x="1054941" y="2197418"/>
              <a:chExt cx="10232184" cy="3502533"/>
            </a:xfrm>
          </p:grpSpPr>
          <p:grpSp>
            <p:nvGrpSpPr>
              <p:cNvPr id="16" name="tfr-curve-grid"/>
              <p:cNvGrpSpPr/>
              <p:nvPr/>
            </p:nvGrpSpPr>
            <p:grpSpPr>
              <a:xfrm>
                <a:off x="1428750" y="2419350"/>
                <a:ext cx="9810750" cy="2659380"/>
                <a:chOff x="1428750" y="2419350"/>
                <a:chExt cx="9810750" cy="2659380"/>
              </a:xfrm>
            </p:grpSpPr>
            <p:sp>
              <p:nvSpPr>
                <p:cNvPr id="10" name="Line 10"/>
                <p:cNvSpPr/>
                <p:nvPr/>
              </p:nvSpPr>
              <p:spPr>
                <a:xfrm>
                  <a:off x="1428750" y="5069205"/>
                  <a:ext cx="9810750" cy="9525"/>
                </a:xfrm>
                <a:custGeom>
                  <a:avLst/>
                  <a:gdLst/>
                  <a:ahLst/>
                  <a:cxnLst/>
                  <a:rect l="l" t="t" r="r" b="b"/>
                  <a:pathLst>
                    <a:path w="9810750" h="9525">
                      <a:moveTo>
                        <a:pt x="0" y="0"/>
                      </a:moveTo>
                      <a:lnTo>
                        <a:pt x="9810750" y="0"/>
                      </a:lnTo>
                    </a:path>
                  </a:pathLst>
                </a:custGeom>
                <a:noFill/>
                <a:ln w="9525">
                  <a:solidFill>
                    <a:srgbClr val="E6E1D7"/>
                  </a:solidFill>
                </a:ln>
              </p:spPr>
            </p:sp>
            <p:sp>
              <p:nvSpPr>
                <p:cNvPr id="11" name="Line 11"/>
                <p:cNvSpPr/>
                <p:nvPr/>
              </p:nvSpPr>
              <p:spPr>
                <a:xfrm>
                  <a:off x="1428750" y="4538662"/>
                  <a:ext cx="9810750" cy="9525"/>
                </a:xfrm>
                <a:custGeom>
                  <a:avLst/>
                  <a:gdLst/>
                  <a:ahLst/>
                  <a:cxnLst/>
                  <a:rect l="l" t="t" r="r" b="b"/>
                  <a:pathLst>
                    <a:path w="9810750" h="9525">
                      <a:moveTo>
                        <a:pt x="0" y="0"/>
                      </a:moveTo>
                      <a:lnTo>
                        <a:pt x="9810750" y="0"/>
                      </a:lnTo>
                    </a:path>
                  </a:pathLst>
                </a:custGeom>
                <a:noFill/>
                <a:ln w="9525">
                  <a:solidFill>
                    <a:srgbClr val="E6E1D7"/>
                  </a:solidFill>
                </a:ln>
              </p:spPr>
            </p:sp>
            <p:sp>
              <p:nvSpPr>
                <p:cNvPr id="12" name="Line 12"/>
                <p:cNvSpPr/>
                <p:nvPr/>
              </p:nvSpPr>
              <p:spPr>
                <a:xfrm>
                  <a:off x="1428750" y="4009072"/>
                  <a:ext cx="9810750" cy="9525"/>
                </a:xfrm>
                <a:custGeom>
                  <a:avLst/>
                  <a:gdLst/>
                  <a:ahLst/>
                  <a:cxnLst/>
                  <a:rect l="l" t="t" r="r" b="b"/>
                  <a:pathLst>
                    <a:path w="9810750" h="9525">
                      <a:moveTo>
                        <a:pt x="0" y="0"/>
                      </a:moveTo>
                      <a:lnTo>
                        <a:pt x="9810750" y="0"/>
                      </a:lnTo>
                    </a:path>
                  </a:pathLst>
                </a:custGeom>
                <a:noFill/>
                <a:ln w="9525">
                  <a:solidFill>
                    <a:srgbClr val="E6E1D7"/>
                  </a:solidFill>
                </a:ln>
              </p:spPr>
            </p:sp>
            <p:sp>
              <p:nvSpPr>
                <p:cNvPr id="13" name="Line 13"/>
                <p:cNvSpPr/>
                <p:nvPr/>
              </p:nvSpPr>
              <p:spPr>
                <a:xfrm>
                  <a:off x="1428750" y="3478530"/>
                  <a:ext cx="9810750" cy="9525"/>
                </a:xfrm>
                <a:custGeom>
                  <a:avLst/>
                  <a:gdLst/>
                  <a:ahLst/>
                  <a:cxnLst/>
                  <a:rect l="l" t="t" r="r" b="b"/>
                  <a:pathLst>
                    <a:path w="9810750" h="9525">
                      <a:moveTo>
                        <a:pt x="0" y="0"/>
                      </a:moveTo>
                      <a:lnTo>
                        <a:pt x="9810750" y="0"/>
                      </a:lnTo>
                    </a:path>
                  </a:pathLst>
                </a:custGeom>
                <a:noFill/>
                <a:ln w="9525">
                  <a:solidFill>
                    <a:srgbClr val="E6E1D7"/>
                  </a:solidFill>
                </a:ln>
              </p:spPr>
            </p:sp>
            <p:sp>
              <p:nvSpPr>
                <p:cNvPr id="14" name="Line 14"/>
                <p:cNvSpPr/>
                <p:nvPr/>
              </p:nvSpPr>
              <p:spPr>
                <a:xfrm>
                  <a:off x="1428750" y="2948940"/>
                  <a:ext cx="9810750" cy="9525"/>
                </a:xfrm>
                <a:custGeom>
                  <a:avLst/>
                  <a:gdLst/>
                  <a:ahLst/>
                  <a:cxnLst/>
                  <a:rect l="l" t="t" r="r" b="b"/>
                  <a:pathLst>
                    <a:path w="9810750" h="9525">
                      <a:moveTo>
                        <a:pt x="0" y="0"/>
                      </a:moveTo>
                      <a:lnTo>
                        <a:pt x="9810750" y="0"/>
                      </a:lnTo>
                    </a:path>
                  </a:pathLst>
                </a:custGeom>
                <a:noFill/>
                <a:ln w="9525">
                  <a:solidFill>
                    <a:srgbClr val="E6E1D7"/>
                  </a:solidFill>
                </a:ln>
              </p:spPr>
            </p:sp>
            <p:sp>
              <p:nvSpPr>
                <p:cNvPr id="15" name="Line 15"/>
                <p:cNvSpPr/>
                <p:nvPr/>
              </p:nvSpPr>
              <p:spPr>
                <a:xfrm>
                  <a:off x="1428750" y="2419350"/>
                  <a:ext cx="9810750" cy="9525"/>
                </a:xfrm>
                <a:custGeom>
                  <a:avLst/>
                  <a:gdLst/>
                  <a:ahLst/>
                  <a:cxnLst/>
                  <a:rect l="l" t="t" r="r" b="b"/>
                  <a:pathLst>
                    <a:path w="9810750" h="9525">
                      <a:moveTo>
                        <a:pt x="0" y="0"/>
                      </a:moveTo>
                      <a:lnTo>
                        <a:pt x="9810750" y="0"/>
                      </a:lnTo>
                    </a:path>
                  </a:pathLst>
                </a:custGeom>
                <a:noFill/>
                <a:ln w="9525">
                  <a:solidFill>
                    <a:srgbClr val="E6E1D7"/>
                  </a:solidFill>
                </a:ln>
              </p:spPr>
            </p:sp>
          </p:grpSp>
          <p:grpSp>
            <p:nvGrpSpPr>
              <p:cNvPr id="19" name="tfr-curve-axis"/>
              <p:cNvGrpSpPr/>
              <p:nvPr/>
            </p:nvGrpSpPr>
            <p:grpSpPr>
              <a:xfrm>
                <a:off x="1428750" y="2419350"/>
                <a:ext cx="9810750" cy="2924175"/>
                <a:chOff x="1428750" y="2419350"/>
                <a:chExt cx="9810750" cy="2924175"/>
              </a:xfrm>
            </p:grpSpPr>
            <p:sp>
              <p:nvSpPr>
                <p:cNvPr id="17" name="Line 17"/>
                <p:cNvSpPr/>
                <p:nvPr/>
              </p:nvSpPr>
              <p:spPr>
                <a:xfrm>
                  <a:off x="1428750" y="2419350"/>
                  <a:ext cx="9525" cy="2914650"/>
                </a:xfrm>
                <a:custGeom>
                  <a:avLst/>
                  <a:gdLst/>
                  <a:ahLst/>
                  <a:cxnLst/>
                  <a:rect l="l" t="t" r="r" b="b"/>
                  <a:pathLst>
                    <a:path w="9525" h="2914650">
                      <a:moveTo>
                        <a:pt x="0" y="0"/>
                      </a:moveTo>
                      <a:lnTo>
                        <a:pt x="0" y="2914650"/>
                      </a:lnTo>
                    </a:path>
                  </a:pathLst>
                </a:custGeom>
                <a:noFill/>
                <a:ln w="14288">
                  <a:solidFill>
                    <a:srgbClr val="5B6670"/>
                  </a:solidFill>
                </a:ln>
              </p:spPr>
            </p:sp>
            <p:sp>
              <p:nvSpPr>
                <p:cNvPr id="18" name="Line 18"/>
                <p:cNvSpPr/>
                <p:nvPr/>
              </p:nvSpPr>
              <p:spPr>
                <a:xfrm>
                  <a:off x="1428750" y="5334000"/>
                  <a:ext cx="9810750" cy="9525"/>
                </a:xfrm>
                <a:custGeom>
                  <a:avLst/>
                  <a:gdLst/>
                  <a:ahLst/>
                  <a:cxnLst/>
                  <a:rect l="l" t="t" r="r" b="b"/>
                  <a:pathLst>
                    <a:path w="9810750" h="9525">
                      <a:moveTo>
                        <a:pt x="0" y="0"/>
                      </a:moveTo>
                      <a:lnTo>
                        <a:pt x="9810750" y="0"/>
                      </a:lnTo>
                    </a:path>
                  </a:pathLst>
                </a:custGeom>
                <a:noFill/>
                <a:ln w="14288">
                  <a:solidFill>
                    <a:srgbClr val="5B6670"/>
                  </a:solidFill>
                </a:ln>
              </p:spPr>
            </p:sp>
          </p:grpSp>
          <p:grpSp>
            <p:nvGrpSpPr>
              <p:cNvPr id="26" name="tfr-curve-value-notes"/>
              <p:cNvGrpSpPr/>
              <p:nvPr/>
            </p:nvGrpSpPr>
            <p:grpSpPr>
              <a:xfrm>
                <a:off x="1054941" y="2330768"/>
                <a:ext cx="266367" cy="2913888"/>
                <a:chOff x="1054941" y="2330768"/>
                <a:chExt cx="266367" cy="2913888"/>
              </a:xfrm>
            </p:grpSpPr>
            <p:sp>
              <p:nvSpPr>
                <p:cNvPr id="20" name="TextBox 20"/>
                <p:cNvSpPr txBox="1"/>
                <p:nvPr/>
              </p:nvSpPr>
              <p:spPr>
                <a:xfrm>
                  <a:off x="1054941" y="4980623"/>
                  <a:ext cx="266367"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1,2</a:t>
                  </a:r>
                </a:p>
              </p:txBody>
            </p:sp>
            <p:sp>
              <p:nvSpPr>
                <p:cNvPr id="21" name="TextBox 21"/>
                <p:cNvSpPr txBox="1"/>
                <p:nvPr/>
              </p:nvSpPr>
              <p:spPr>
                <a:xfrm>
                  <a:off x="1054941" y="4450080"/>
                  <a:ext cx="266367"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1,4</a:t>
                  </a:r>
                </a:p>
              </p:txBody>
            </p:sp>
            <p:sp>
              <p:nvSpPr>
                <p:cNvPr id="22" name="TextBox 22"/>
                <p:cNvSpPr txBox="1"/>
                <p:nvPr/>
              </p:nvSpPr>
              <p:spPr>
                <a:xfrm>
                  <a:off x="1054941" y="3920490"/>
                  <a:ext cx="266367"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1,6</a:t>
                  </a:r>
                </a:p>
              </p:txBody>
            </p:sp>
            <p:sp>
              <p:nvSpPr>
                <p:cNvPr id="23" name="TextBox 23"/>
                <p:cNvSpPr txBox="1"/>
                <p:nvPr/>
              </p:nvSpPr>
              <p:spPr>
                <a:xfrm>
                  <a:off x="1054941" y="3389948"/>
                  <a:ext cx="266367"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1,8</a:t>
                  </a:r>
                </a:p>
              </p:txBody>
            </p:sp>
            <p:sp>
              <p:nvSpPr>
                <p:cNvPr id="24" name="TextBox 24"/>
                <p:cNvSpPr txBox="1"/>
                <p:nvPr/>
              </p:nvSpPr>
              <p:spPr>
                <a:xfrm>
                  <a:off x="1054941" y="2860358"/>
                  <a:ext cx="266367"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2,0</a:t>
                  </a:r>
                </a:p>
              </p:txBody>
            </p:sp>
            <p:sp>
              <p:nvSpPr>
                <p:cNvPr id="25" name="TextBox 25"/>
                <p:cNvSpPr txBox="1"/>
                <p:nvPr/>
              </p:nvSpPr>
              <p:spPr>
                <a:xfrm>
                  <a:off x="1054941" y="2330768"/>
                  <a:ext cx="266367"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2,2</a:t>
                  </a:r>
                </a:p>
              </p:txBody>
            </p:sp>
          </p:grpSp>
          <p:grpSp>
            <p:nvGrpSpPr>
              <p:cNvPr id="36" name="tfr-curve-category-labels"/>
              <p:cNvGrpSpPr/>
              <p:nvPr/>
            </p:nvGrpSpPr>
            <p:grpSpPr>
              <a:xfrm>
                <a:off x="1219728" y="5435918"/>
                <a:ext cx="9931614" cy="264033"/>
                <a:chOff x="1219728" y="5435918"/>
                <a:chExt cx="9931614" cy="264033"/>
              </a:xfrm>
            </p:grpSpPr>
            <p:sp>
              <p:nvSpPr>
                <p:cNvPr id="27" name="TextBox 27"/>
                <p:cNvSpPr txBox="1"/>
                <p:nvPr/>
              </p:nvSpPr>
              <p:spPr>
                <a:xfrm>
                  <a:off x="1219728"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1991</a:t>
                  </a:r>
                </a:p>
              </p:txBody>
            </p:sp>
            <p:sp>
              <p:nvSpPr>
                <p:cNvPr id="28" name="TextBox 28"/>
                <p:cNvSpPr txBox="1"/>
                <p:nvPr/>
              </p:nvSpPr>
              <p:spPr>
                <a:xfrm>
                  <a:off x="2408448"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1995</a:t>
                  </a:r>
                </a:p>
              </p:txBody>
            </p:sp>
            <p:sp>
              <p:nvSpPr>
                <p:cNvPr id="29" name="TextBox 29"/>
                <p:cNvSpPr txBox="1"/>
                <p:nvPr/>
              </p:nvSpPr>
              <p:spPr>
                <a:xfrm>
                  <a:off x="3598120"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1999</a:t>
                  </a:r>
                </a:p>
              </p:txBody>
            </p:sp>
            <p:sp>
              <p:nvSpPr>
                <p:cNvPr id="30" name="TextBox 30"/>
                <p:cNvSpPr txBox="1"/>
                <p:nvPr/>
              </p:nvSpPr>
              <p:spPr>
                <a:xfrm>
                  <a:off x="4786840"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2003</a:t>
                  </a:r>
                </a:p>
              </p:txBody>
            </p:sp>
            <p:sp>
              <p:nvSpPr>
                <p:cNvPr id="31" name="TextBox 31"/>
                <p:cNvSpPr txBox="1"/>
                <p:nvPr/>
              </p:nvSpPr>
              <p:spPr>
                <a:xfrm>
                  <a:off x="5976513"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2007</a:t>
                  </a:r>
                </a:p>
              </p:txBody>
            </p:sp>
            <p:sp>
              <p:nvSpPr>
                <p:cNvPr id="32" name="TextBox 32"/>
                <p:cNvSpPr txBox="1"/>
                <p:nvPr/>
              </p:nvSpPr>
              <p:spPr>
                <a:xfrm>
                  <a:off x="7165233"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2011</a:t>
                  </a:r>
                </a:p>
              </p:txBody>
            </p:sp>
            <p:sp>
              <p:nvSpPr>
                <p:cNvPr id="33" name="TextBox 33"/>
                <p:cNvSpPr txBox="1"/>
                <p:nvPr/>
              </p:nvSpPr>
              <p:spPr>
                <a:xfrm>
                  <a:off x="8354905"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2015</a:t>
                  </a:r>
                </a:p>
              </p:txBody>
            </p:sp>
            <p:sp>
              <p:nvSpPr>
                <p:cNvPr id="34" name="TextBox 34"/>
                <p:cNvSpPr txBox="1"/>
                <p:nvPr/>
              </p:nvSpPr>
              <p:spPr>
                <a:xfrm>
                  <a:off x="9543625"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2019</a:t>
                  </a:r>
                </a:p>
              </p:txBody>
            </p:sp>
            <p:sp>
              <p:nvSpPr>
                <p:cNvPr id="35" name="TextBox 35"/>
                <p:cNvSpPr txBox="1"/>
                <p:nvPr/>
              </p:nvSpPr>
              <p:spPr>
                <a:xfrm>
                  <a:off x="10733298"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2023</a:t>
                  </a:r>
                </a:p>
              </p:txBody>
            </p:sp>
          </p:grpSp>
          <p:sp>
            <p:nvSpPr>
              <p:cNvPr id="37" name="Polyline 37"/>
              <p:cNvSpPr/>
              <p:nvPr/>
            </p:nvSpPr>
            <p:spPr>
              <a:xfrm>
                <a:off x="1428750" y="2684145"/>
                <a:ext cx="9810750" cy="9525"/>
              </a:xfrm>
              <a:custGeom>
                <a:avLst/>
                <a:gdLst/>
                <a:ahLst/>
                <a:cxnLst/>
                <a:rect l="l" t="t" r="r" b="b"/>
                <a:pathLst>
                  <a:path w="9810750" h="9525">
                    <a:moveTo>
                      <a:pt x="0" y="0"/>
                    </a:moveTo>
                    <a:lnTo>
                      <a:pt x="9810750" y="0"/>
                    </a:lnTo>
                  </a:path>
                </a:pathLst>
              </a:custGeom>
              <a:noFill/>
              <a:ln w="14288">
                <a:solidFill>
                  <a:srgbClr val="5B6670"/>
                </a:solidFill>
                <a:prstDash val="lgDash"/>
              </a:ln>
            </p:spPr>
          </p:sp>
          <p:grpSp>
            <p:nvGrpSpPr>
              <p:cNvPr id="43" name="tfr-curve-series"/>
              <p:cNvGrpSpPr/>
              <p:nvPr/>
            </p:nvGrpSpPr>
            <p:grpSpPr>
              <a:xfrm>
                <a:off x="1381125" y="3484245"/>
                <a:ext cx="9906000" cy="1738313"/>
                <a:chOff x="1381125" y="3484245"/>
                <a:chExt cx="9906000" cy="1738313"/>
              </a:xfrm>
            </p:grpSpPr>
            <p:sp>
              <p:nvSpPr>
                <p:cNvPr id="38" name="Polyline 38"/>
                <p:cNvSpPr/>
                <p:nvPr/>
              </p:nvSpPr>
              <p:spPr>
                <a:xfrm>
                  <a:off x="1428750" y="3531870"/>
                  <a:ext cx="9810750" cy="1643062"/>
                </a:xfrm>
                <a:custGeom>
                  <a:avLst/>
                  <a:gdLst/>
                  <a:ahLst/>
                  <a:cxnLst/>
                  <a:rect l="l" t="t" r="r" b="b"/>
                  <a:pathLst>
                    <a:path w="9810750" h="1643062">
                      <a:moveTo>
                        <a:pt x="0" y="132397"/>
                      </a:moveTo>
                      <a:lnTo>
                        <a:pt x="297180" y="609600"/>
                      </a:lnTo>
                      <a:lnTo>
                        <a:pt x="594360" y="1033462"/>
                      </a:lnTo>
                      <a:lnTo>
                        <a:pt x="891540" y="1006792"/>
                      </a:lnTo>
                      <a:lnTo>
                        <a:pt x="1188720" y="1165860"/>
                      </a:lnTo>
                      <a:lnTo>
                        <a:pt x="1486853" y="1351598"/>
                      </a:lnTo>
                      <a:lnTo>
                        <a:pt x="1784032" y="1483995"/>
                      </a:lnTo>
                      <a:lnTo>
                        <a:pt x="2081212" y="1457325"/>
                      </a:lnTo>
                      <a:lnTo>
                        <a:pt x="2378392" y="1643062"/>
                      </a:lnTo>
                      <a:lnTo>
                        <a:pt x="2675572" y="1537335"/>
                      </a:lnTo>
                      <a:lnTo>
                        <a:pt x="2972752" y="1483995"/>
                      </a:lnTo>
                      <a:lnTo>
                        <a:pt x="3269932" y="1298258"/>
                      </a:lnTo>
                      <a:lnTo>
                        <a:pt x="3567112" y="1219200"/>
                      </a:lnTo>
                      <a:lnTo>
                        <a:pt x="3865245" y="1165860"/>
                      </a:lnTo>
                      <a:lnTo>
                        <a:pt x="4162425" y="1298258"/>
                      </a:lnTo>
                      <a:lnTo>
                        <a:pt x="4459605" y="1245870"/>
                      </a:lnTo>
                      <a:lnTo>
                        <a:pt x="4756785" y="954405"/>
                      </a:lnTo>
                      <a:lnTo>
                        <a:pt x="5053965" y="741997"/>
                      </a:lnTo>
                      <a:lnTo>
                        <a:pt x="5351145" y="636270"/>
                      </a:lnTo>
                      <a:lnTo>
                        <a:pt x="5648325" y="557212"/>
                      </a:lnTo>
                      <a:lnTo>
                        <a:pt x="5945505" y="530542"/>
                      </a:lnTo>
                      <a:lnTo>
                        <a:pt x="6243638" y="239077"/>
                      </a:lnTo>
                      <a:lnTo>
                        <a:pt x="6540818" y="185738"/>
                      </a:lnTo>
                      <a:lnTo>
                        <a:pt x="6837998" y="80010"/>
                      </a:lnTo>
                      <a:lnTo>
                        <a:pt x="7135178" y="0"/>
                      </a:lnTo>
                      <a:lnTo>
                        <a:pt x="7432358" y="53340"/>
                      </a:lnTo>
                      <a:lnTo>
                        <a:pt x="7729538" y="423862"/>
                      </a:lnTo>
                      <a:lnTo>
                        <a:pt x="8026718" y="530542"/>
                      </a:lnTo>
                      <a:lnTo>
                        <a:pt x="8323898" y="741997"/>
                      </a:lnTo>
                      <a:lnTo>
                        <a:pt x="8622030" y="715327"/>
                      </a:lnTo>
                      <a:lnTo>
                        <a:pt x="8919210" y="715327"/>
                      </a:lnTo>
                      <a:lnTo>
                        <a:pt x="9216390" y="954405"/>
                      </a:lnTo>
                      <a:lnTo>
                        <a:pt x="9513570" y="981075"/>
                      </a:lnTo>
                      <a:lnTo>
                        <a:pt x="9810750" y="954405"/>
                      </a:lnTo>
                    </a:path>
                  </a:pathLst>
                </a:custGeom>
                <a:noFill/>
                <a:ln w="28575">
                  <a:solidFill>
                    <a:schemeClr val="accent3"/>
                  </a:solidFill>
                  <a:round/>
                </a:ln>
              </p:spPr>
            </p:sp>
            <p:sp>
              <p:nvSpPr>
                <p:cNvPr id="39" name="Ellipse 39"/>
                <p:cNvSpPr/>
                <p:nvPr/>
              </p:nvSpPr>
              <p:spPr>
                <a:xfrm>
                  <a:off x="1381125" y="3616642"/>
                  <a:ext cx="95250" cy="95250"/>
                </a:xfrm>
                <a:prstGeom prst="ellipse">
                  <a:avLst/>
                </a:prstGeom>
                <a:solidFill>
                  <a:schemeClr val="accent1"/>
                </a:solidFill>
                <a:ln>
                  <a:noFill/>
                </a:ln>
              </p:spPr>
            </p:sp>
            <p:sp>
              <p:nvSpPr>
                <p:cNvPr id="40" name="Ellipse 40"/>
                <p:cNvSpPr/>
                <p:nvPr/>
              </p:nvSpPr>
              <p:spPr>
                <a:xfrm>
                  <a:off x="3759518" y="5127308"/>
                  <a:ext cx="95250" cy="95250"/>
                </a:xfrm>
                <a:prstGeom prst="ellipse">
                  <a:avLst/>
                </a:prstGeom>
                <a:solidFill>
                  <a:schemeClr val="accent2"/>
                </a:solidFill>
                <a:ln>
                  <a:noFill/>
                </a:ln>
              </p:spPr>
            </p:sp>
            <p:sp>
              <p:nvSpPr>
                <p:cNvPr id="41" name="Ellipse 41"/>
                <p:cNvSpPr/>
                <p:nvPr/>
              </p:nvSpPr>
              <p:spPr>
                <a:xfrm>
                  <a:off x="8516302" y="3484245"/>
                  <a:ext cx="95250" cy="95250"/>
                </a:xfrm>
                <a:prstGeom prst="ellipse">
                  <a:avLst/>
                </a:prstGeom>
                <a:solidFill>
                  <a:schemeClr val="accent3"/>
                </a:solidFill>
                <a:ln>
                  <a:noFill/>
                </a:ln>
              </p:spPr>
            </p:sp>
            <p:sp>
              <p:nvSpPr>
                <p:cNvPr id="42" name="Ellipse 42"/>
                <p:cNvSpPr/>
                <p:nvPr/>
              </p:nvSpPr>
              <p:spPr>
                <a:xfrm>
                  <a:off x="11191875" y="4438650"/>
                  <a:ext cx="95250" cy="95250"/>
                </a:xfrm>
                <a:prstGeom prst="ellipse">
                  <a:avLst/>
                </a:prstGeom>
                <a:solidFill>
                  <a:schemeClr val="accent1"/>
                </a:solidFill>
                <a:ln>
                  <a:noFill/>
                </a:ln>
              </p:spPr>
            </p:sp>
          </p:grpSp>
          <p:grpSp>
            <p:nvGrpSpPr>
              <p:cNvPr id="48" name="tfr-curve-point-notes"/>
              <p:cNvGrpSpPr/>
              <p:nvPr/>
            </p:nvGrpSpPr>
            <p:grpSpPr>
              <a:xfrm>
                <a:off x="1535430" y="3248025"/>
                <a:ext cx="9597390" cy="2303145"/>
                <a:chOff x="1535430" y="3248025"/>
                <a:chExt cx="9597390" cy="2303145"/>
              </a:xfrm>
            </p:grpSpPr>
            <p:sp>
              <p:nvSpPr>
                <p:cNvPr id="44" name="TextBox 44"/>
                <p:cNvSpPr txBox="1"/>
                <p:nvPr/>
              </p:nvSpPr>
              <p:spPr>
                <a:xfrm>
                  <a:off x="1535430" y="3419475"/>
                  <a:ext cx="408277" cy="293370"/>
                </a:xfrm>
                <a:prstGeom prst="rect">
                  <a:avLst/>
                </a:prstGeom>
                <a:noFill/>
                <a:ln>
                  <a:noFill/>
                </a:ln>
              </p:spPr>
              <p:txBody>
                <a:bodyPr wrap="none" lIns="0" tIns="0" rIns="0" bIns="0" anchor="t" anchorCtr="0">
                  <a:spAutoFit/>
                </a:bodyPr>
                <a:lstStyle/>
                <a:p>
                  <a:pPr algn="l"/>
                  <a:r>
                    <a:rPr lang="ru-RU" sz="1500" b="1" dirty="0">
                      <a:solidFill>
                        <a:schemeClr val="accent1"/>
                      </a:solidFill>
                      <a:latin typeface="+mn-lt"/>
                      <a:ea typeface="+mn-ea"/>
                      <a:cs typeface="+mn-cs"/>
                    </a:rPr>
                    <a:t>1,73</a:t>
                  </a:r>
                </a:p>
              </p:txBody>
            </p:sp>
            <p:sp>
              <p:nvSpPr>
                <p:cNvPr id="45" name="TextBox 45"/>
                <p:cNvSpPr txBox="1"/>
                <p:nvPr/>
              </p:nvSpPr>
              <p:spPr>
                <a:xfrm>
                  <a:off x="3603004" y="5257800"/>
                  <a:ext cx="408277" cy="293370"/>
                </a:xfrm>
                <a:prstGeom prst="rect">
                  <a:avLst/>
                </a:prstGeom>
                <a:noFill/>
                <a:ln>
                  <a:noFill/>
                </a:ln>
              </p:spPr>
              <p:txBody>
                <a:bodyPr wrap="none" lIns="0" tIns="0" rIns="0" bIns="0" anchor="t" anchorCtr="0">
                  <a:spAutoFit/>
                </a:bodyPr>
                <a:lstStyle/>
                <a:p>
                  <a:pPr algn="ctr"/>
                  <a:r>
                    <a:rPr lang="ru-RU" sz="1500" b="1" dirty="0">
                      <a:solidFill>
                        <a:schemeClr val="accent2"/>
                      </a:solidFill>
                      <a:latin typeface="+mn-lt"/>
                      <a:ea typeface="+mn-ea"/>
                      <a:cs typeface="+mn-cs"/>
                    </a:rPr>
                    <a:t>1,16</a:t>
                  </a:r>
                </a:p>
              </p:txBody>
            </p:sp>
            <p:sp>
              <p:nvSpPr>
                <p:cNvPr id="46" name="TextBox 46"/>
                <p:cNvSpPr txBox="1"/>
                <p:nvPr/>
              </p:nvSpPr>
              <p:spPr>
                <a:xfrm>
                  <a:off x="8359789" y="3248025"/>
                  <a:ext cx="408277" cy="293370"/>
                </a:xfrm>
                <a:prstGeom prst="rect">
                  <a:avLst/>
                </a:prstGeom>
                <a:noFill/>
                <a:ln>
                  <a:noFill/>
                </a:ln>
              </p:spPr>
              <p:txBody>
                <a:bodyPr wrap="none" lIns="0" tIns="0" rIns="0" bIns="0" anchor="t" anchorCtr="0">
                  <a:spAutoFit/>
                </a:bodyPr>
                <a:lstStyle/>
                <a:p>
                  <a:pPr algn="ctr"/>
                  <a:r>
                    <a:rPr lang="ru-RU" sz="1500" b="1" dirty="0">
                      <a:solidFill>
                        <a:schemeClr val="accent3"/>
                      </a:solidFill>
                      <a:latin typeface="+mn-lt"/>
                      <a:ea typeface="+mn-ea"/>
                      <a:cs typeface="+mn-cs"/>
                    </a:rPr>
                    <a:t>1,78</a:t>
                  </a:r>
                </a:p>
              </p:txBody>
            </p:sp>
            <p:sp>
              <p:nvSpPr>
                <p:cNvPr id="47" name="TextBox 47"/>
                <p:cNvSpPr txBox="1"/>
                <p:nvPr/>
              </p:nvSpPr>
              <p:spPr>
                <a:xfrm>
                  <a:off x="10724543" y="4238625"/>
                  <a:ext cx="408277" cy="293370"/>
                </a:xfrm>
                <a:prstGeom prst="rect">
                  <a:avLst/>
                </a:prstGeom>
                <a:noFill/>
                <a:ln>
                  <a:noFill/>
                </a:ln>
              </p:spPr>
              <p:txBody>
                <a:bodyPr wrap="none" lIns="0" tIns="0" rIns="0" bIns="0" anchor="t" anchorCtr="0">
                  <a:spAutoFit/>
                </a:bodyPr>
                <a:lstStyle/>
                <a:p>
                  <a:pPr algn="r"/>
                  <a:r>
                    <a:rPr lang="ru-RU" sz="1500" b="1" dirty="0">
                      <a:solidFill>
                        <a:schemeClr val="accent1"/>
                      </a:solidFill>
                      <a:latin typeface="+mn-lt"/>
                      <a:ea typeface="+mn-ea"/>
                      <a:cs typeface="+mn-cs"/>
                    </a:rPr>
                    <a:t>1,42</a:t>
                  </a:r>
                </a:p>
              </p:txBody>
            </p:sp>
          </p:grpSp>
          <p:sp>
            <p:nvSpPr>
              <p:cNvPr id="49" name="TextBox 49"/>
              <p:cNvSpPr txBox="1"/>
              <p:nvPr/>
            </p:nvSpPr>
            <p:spPr>
              <a:xfrm>
                <a:off x="5670042" y="2464118"/>
                <a:ext cx="3648710" cy="264033"/>
              </a:xfrm>
              <a:prstGeom prst="rect">
                <a:avLst/>
              </a:prstGeom>
              <a:noFill/>
              <a:ln>
                <a:noFill/>
              </a:ln>
            </p:spPr>
            <p:txBody>
              <a:bodyPr wrap="none" lIns="0" tIns="0" rIns="0" bIns="0" anchor="t" anchorCtr="0">
                <a:spAutoFit/>
              </a:bodyPr>
              <a:lstStyle/>
              <a:p>
                <a:pPr algn="l"/>
                <a:r>
                  <a:rPr lang="ru-RU" sz="1350" dirty="0">
                    <a:solidFill>
                      <a:schemeClr val="accent5"/>
                    </a:solidFill>
                    <a:latin typeface="+mn-lt"/>
                    <a:ea typeface="+mn-ea"/>
                    <a:cs typeface="+mn-cs"/>
                  </a:rPr>
                  <a:t>уровень простого воспроизводства — 2,1</a:t>
                </a:r>
              </a:p>
            </p:txBody>
          </p:sp>
          <p:sp>
            <p:nvSpPr>
              <p:cNvPr id="50" name="TextBox 50"/>
              <p:cNvSpPr txBox="1"/>
              <p:nvPr/>
            </p:nvSpPr>
            <p:spPr>
              <a:xfrm>
                <a:off x="1421892" y="2197418"/>
                <a:ext cx="1813930" cy="264033"/>
              </a:xfrm>
              <a:prstGeom prst="rect">
                <a:avLst/>
              </a:prstGeom>
              <a:noFill/>
              <a:ln>
                <a:noFill/>
              </a:ln>
            </p:spPr>
            <p:txBody>
              <a:bodyPr wrap="none" lIns="0" tIns="0" rIns="0" bIns="0" anchor="t" anchorCtr="0">
                <a:spAutoFit/>
              </a:bodyPr>
              <a:lstStyle/>
              <a:p>
                <a:pPr algn="l"/>
                <a:r>
                  <a:rPr lang="ru-RU" sz="1350" dirty="0">
                    <a:solidFill>
                      <a:schemeClr val="accent5"/>
                    </a:solidFill>
                    <a:latin typeface="+mn-lt"/>
                    <a:ea typeface="+mn-ea"/>
                    <a:cs typeface="+mn-cs"/>
                  </a:rPr>
                  <a:t>рождений на женщину</a:t>
                </a:r>
              </a:p>
            </p:txBody>
          </p:sp>
        </p:grpSp>
      </p:grpSp>
      <p:grpSp>
        <p:nvGrpSpPr>
          <p:cNvPr id="54" name="fertility-note"/>
          <p:cNvGrpSpPr/>
          <p:nvPr/>
        </p:nvGrpSpPr>
        <p:grpSpPr>
          <a:xfrm>
            <a:off x="678942" y="5816918"/>
            <a:ext cx="6823127" cy="511683"/>
            <a:chOff x="678942" y="5816918"/>
            <a:chExt cx="6823127" cy="511683"/>
          </a:xfrm>
        </p:grpSpPr>
        <p:sp>
          <p:nvSpPr>
            <p:cNvPr id="53" name="TextBox 53"/>
            <p:cNvSpPr txBox="1"/>
            <p:nvPr/>
          </p:nvSpPr>
          <p:spPr>
            <a:xfrm>
              <a:off x="678942" y="5816918"/>
              <a:ext cx="6823127" cy="511683"/>
            </a:xfrm>
            <a:prstGeom prst="rect">
              <a:avLst/>
            </a:prstGeom>
            <a:noFill/>
            <a:ln>
              <a:noFill/>
            </a:ln>
          </p:spPr>
          <p:txBody>
            <a:bodyPr wrap="none" lIns="0" tIns="0" rIns="0" bIns="0" anchor="t" anchorCtr="0">
              <a:spAutoFit/>
            </a:bodyPr>
            <a:lstStyle/>
            <a:p>
              <a:pPr algn="l">
                <a:lnSpc>
                  <a:spcPts val="1950"/>
                </a:lnSpc>
              </a:pPr>
              <a:r>
                <a:rPr lang="ru-RU" sz="1350" dirty="0">
                  <a:solidFill>
                    <a:schemeClr val="accent5"/>
                  </a:solidFill>
                  <a:latin typeface="+mn-lt"/>
                  <a:ea typeface="+mn-ea"/>
                  <a:cs typeface="+mn-cs"/>
                </a:rPr>
                <a:t>Показатель — сколько рождений приходится на одну женщину</a:t>
              </a:r>
              <a:br/>
              <a:r>
                <a:rPr lang="ru-RU" sz="1350" dirty="0">
                  <a:solidFill>
                    <a:schemeClr val="accent5"/>
                  </a:solidFill>
                  <a:latin typeface="+mn-lt"/>
                  <a:ea typeface="+mn-ea"/>
                  <a:cs typeface="+mn-cs"/>
                </a:rPr>
                <a:t>при текущих возрастных коэффициентах. До уровня 2,1 в 2024 году — 0,68 (расчёт).</a:t>
              </a:r>
            </a:p>
          </p:txBody>
        </p:sp>
      </p:grpSp>
      <p:grpSp>
        <p:nvGrpSpPr>
          <p:cNvPr id="57" name="page-footer"/>
          <p:cNvGrpSpPr/>
          <p:nvPr/>
        </p:nvGrpSpPr>
        <p:grpSpPr>
          <a:xfrm>
            <a:off x="679704" y="6442710"/>
            <a:ext cx="10832592" cy="234696"/>
            <a:chOff x="679704" y="6442710"/>
            <a:chExt cx="10832592" cy="234696"/>
          </a:xfrm>
        </p:grpSpPr>
        <p:sp>
          <p:nvSpPr>
            <p:cNvPr id="55" name="TextBox 55"/>
            <p:cNvSpPr txBox="1"/>
            <p:nvPr/>
          </p:nvSpPr>
          <p:spPr>
            <a:xfrm>
              <a:off x="679704" y="6442710"/>
              <a:ext cx="3563453" cy="234696"/>
            </a:xfrm>
            <a:prstGeom prst="rect">
              <a:avLst/>
            </a:prstGeom>
            <a:noFill/>
            <a:ln>
              <a:noFill/>
            </a:ln>
          </p:spPr>
          <p:txBody>
            <a:bodyPr wrap="none" lIns="0" tIns="0" rIns="0" bIns="0" anchor="t" anchorCtr="0">
              <a:spAutoFit/>
            </a:bodyPr>
            <a:lstStyle/>
            <a:p>
              <a:pPr algn="l"/>
              <a:r>
                <a:rPr lang="ru-RU" sz="1200" dirty="0">
                  <a:solidFill>
                    <a:schemeClr val="accent5"/>
                  </a:solidFill>
                  <a:latin typeface="+mn-lt"/>
                  <a:ea typeface="+mn-ea"/>
                  <a:cs typeface="+mn-cs"/>
                </a:rPr>
                <a:t>Всемирный банк, SP.DYN.TFRT.IN, 1991–2024</a:t>
              </a:r>
            </a:p>
          </p:txBody>
        </p:sp>
        <p:sp>
          <p:nvSpPr>
            <p:cNvPr id="56" name="TextBox 56"/>
            <p:cNvSpPr txBox="1"/>
            <p:nvPr/>
          </p:nvSpPr>
          <p:spPr>
            <a:xfrm>
              <a:off x="11320402" y="6442710"/>
              <a:ext cx="191894" cy="234696"/>
            </a:xfrm>
            <a:prstGeom prst="rect">
              <a:avLst/>
            </a:prstGeom>
            <a:noFill/>
            <a:ln>
              <a:noFill/>
            </a:ln>
          </p:spPr>
          <p:txBody>
            <a:bodyPr wrap="none" lIns="0" tIns="0" rIns="0" bIns="0" anchor="t" anchorCtr="0">
              <a:spAutoFit/>
            </a:bodyPr>
            <a:lstStyle/>
            <a:p>
              <a:pPr algn="r"/>
              <a:r>
                <a:rPr lang="ru-RU" sz="1200" dirty="0">
                  <a:solidFill>
                    <a:schemeClr val="accent5"/>
                  </a:solidFill>
                  <a:latin typeface="+mn-lt"/>
                  <a:ea typeface="+mn-ea"/>
                  <a:cs typeface="+mn-cs"/>
                </a:rPr>
                <a:t>07</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400"/>
                            </p:stCondLst>
                            <p:childTnLst>
                              <p:par>
                                <p:cTn xmlns:p="http://schemas.openxmlformats.org/presentationml/2006/main" id="13" presetID="22" presetClass="entr" presetSubtype="2" fill="hold" grpId="0" nodeType="afterEffect">
                                  <p:stCondLst>
                                    <p:cond delay="500"/>
                                  </p:stCondLst>
                                  <p:childTnLst>
                                    <p:set>
                                      <p:cBhvr>
                                        <p:cTn id="14" dur="1" fill="hold">
                                          <p:stCondLst>
                                            <p:cond delay="0"/>
                                          </p:stCondLst>
                                        </p:cTn>
                                        <p:tgtEl>
                                          <p:spTgt spid="52"/>
                                        </p:tgtEl>
                                        <p:attrNameLst>
                                          <p:attrName>style.visibility</p:attrName>
                                        </p:attrNameLst>
                                      </p:cBhvr>
                                      <p:to>
                                        <p:strVal val="visible"/>
                                      </p:to>
                                    </p:set>
                                    <p:animEffect transition="in" filter="wipe(right)">
                                      <p:cBhvr>
                                        <p:cTn id="15" dur="1200"/>
                                        <p:tgtEl>
                                          <p:spTgt spid="52"/>
                                        </p:tgtEl>
                                      </p:cBhvr>
                                    </p:animEffect>
                                  </p:childTnLst>
                                </p:cTn>
                              </p:par>
                            </p:childTnLst>
                          </p:cTn>
                        </p:par>
                        <p:par>
                          <p:cTn id="16" fill="hold">
                            <p:stCondLst>
                              <p:cond delay="3100"/>
                            </p:stCondLst>
                            <p:childTnLst>
                              <p:par>
                                <p:cTn xmlns:p="http://schemas.openxmlformats.org/presentationml/2006/main" id="17" presetID="10" presetClass="entr" presetSubtype="0" fill="hold" grpId="0" nodeType="afterEffect">
                                  <p:stCondLst>
                                    <p:cond delay="50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4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page-header"/>
          <p:cNvGrpSpPr/>
          <p:nvPr/>
        </p:nvGrpSpPr>
        <p:grpSpPr>
          <a:xfrm>
            <a:off x="670560" y="590550"/>
            <a:ext cx="9400854" cy="1212723"/>
            <a:chOff x="670560" y="590550"/>
            <a:chExt cx="9400854" cy="1212723"/>
          </a:xfrm>
        </p:grpSpPr>
        <p:sp>
          <p:nvSpPr>
            <p:cNvPr id="2" name="TextBox 2"/>
            <p:cNvSpPr txBox="1"/>
            <p:nvPr/>
          </p:nvSpPr>
          <p:spPr>
            <a:xfrm>
              <a:off x="670560" y="590550"/>
              <a:ext cx="9400854" cy="586740"/>
            </a:xfrm>
            <a:prstGeom prst="rect">
              <a:avLst/>
            </a:prstGeom>
            <a:noFill/>
            <a:ln>
              <a:noFill/>
            </a:ln>
          </p:spPr>
          <p:txBody>
            <a:bodyPr wrap="none" lIns="0" tIns="0" rIns="0" bIns="0" anchor="t" anchorCtr="0">
              <a:spAutoFit/>
            </a:bodyPr>
            <a:lstStyle/>
            <a:p>
              <a:pPr algn="l"/>
              <a:r>
                <a:rPr lang="ru-RU" sz="3000" b="1" dirty="0">
                  <a:solidFill>
                    <a:schemeClr val="accent1"/>
                  </a:solidFill>
                  <a:latin typeface="+mj-lt"/>
                  <a:ea typeface="+mj-ea"/>
                  <a:cs typeface="+mj-cs"/>
                </a:rPr>
                <a:t>Продолжительность жизни: провал 1994 года</a:t>
              </a:r>
            </a:p>
          </p:txBody>
        </p:sp>
        <p:sp>
          <p:nvSpPr>
            <p:cNvPr id="3" name="TextBox 3"/>
            <p:cNvSpPr txBox="1"/>
            <p:nvPr/>
          </p:nvSpPr>
          <p:spPr>
            <a:xfrm>
              <a:off x="675132" y="1068705"/>
              <a:ext cx="6710759" cy="734568"/>
            </a:xfrm>
            <a:prstGeom prst="rect">
              <a:avLst/>
            </a:prstGeom>
            <a:noFill/>
            <a:ln>
              <a:noFill/>
            </a:ln>
          </p:spPr>
          <p:txBody>
            <a:bodyPr wrap="none" lIns="0" tIns="0" rIns="0" bIns="0" anchor="t" anchorCtr="0">
              <a:spAutoFit/>
            </a:bodyPr>
            <a:lstStyle/>
            <a:p>
              <a:pPr algn="l">
                <a:lnSpc>
                  <a:spcPts val="2550"/>
                </a:lnSpc>
              </a:pPr>
              <a:r>
                <a:rPr lang="ru-RU" sz="2100" dirty="0">
                  <a:solidFill>
                    <a:schemeClr val="dk1"/>
                  </a:solidFill>
                  <a:latin typeface="+mn-lt"/>
                  <a:ea typeface="+mn-ea"/>
                  <a:cs typeface="+mn-cs"/>
                </a:rPr>
                <a:t>Мужчины: 63,5 (1991) → 57,6 (1994) → 68,3 (2024)</a:t>
              </a:r>
              <a:br/>
              <a:r>
                <a:rPr lang="ru-RU" sz="2100" dirty="0">
                  <a:solidFill>
                    <a:schemeClr val="dk1"/>
                  </a:solidFill>
                  <a:latin typeface="+mn-lt"/>
                  <a:ea typeface="+mn-ea"/>
                  <a:cs typeface="+mn-cs"/>
                </a:rPr>
                <a:t>Женщины: 73,8 → 71,2 (1993) → 78,9; разрыв 10,6 года</a:t>
              </a:r>
            </a:p>
          </p:txBody>
        </p:sp>
      </p:grpSp>
      <p:grpSp>
        <p:nvGrpSpPr>
          <p:cNvPr id="61" name="le-sex"/>
          <p:cNvGrpSpPr/>
          <p:nvPr/>
        </p:nvGrpSpPr>
        <p:grpSpPr>
          <a:xfrm>
            <a:off x="1105428" y="1873568"/>
            <a:ext cx="10181697" cy="3826383"/>
            <a:chOff x="1105428" y="1873568"/>
            <a:chExt cx="10181697" cy="3826383"/>
          </a:xfrm>
        </p:grpSpPr>
        <p:grpSp>
          <p:nvGrpSpPr>
            <p:cNvPr id="60" name="le-sex-chartArea"/>
            <p:cNvGrpSpPr/>
            <p:nvPr/>
          </p:nvGrpSpPr>
          <p:grpSpPr>
            <a:xfrm>
              <a:off x="1105428" y="1873568"/>
              <a:ext cx="10181697" cy="3826383"/>
              <a:chOff x="1105428" y="1873568"/>
              <a:chExt cx="10181697" cy="3826383"/>
            </a:xfrm>
          </p:grpSpPr>
          <p:grpSp>
            <p:nvGrpSpPr>
              <p:cNvPr id="11" name="le-sex-grid"/>
              <p:cNvGrpSpPr/>
              <p:nvPr/>
            </p:nvGrpSpPr>
            <p:grpSpPr>
              <a:xfrm>
                <a:off x="1428750" y="2095500"/>
                <a:ext cx="9810750" cy="2707957"/>
                <a:chOff x="1428750" y="2095500"/>
                <a:chExt cx="9810750" cy="2707957"/>
              </a:xfrm>
            </p:grpSpPr>
            <p:sp>
              <p:nvSpPr>
                <p:cNvPr id="5" name="Line 5"/>
                <p:cNvSpPr/>
                <p:nvPr/>
              </p:nvSpPr>
              <p:spPr>
                <a:xfrm>
                  <a:off x="1428750" y="4793932"/>
                  <a:ext cx="9810750" cy="9525"/>
                </a:xfrm>
                <a:custGeom>
                  <a:avLst/>
                  <a:gdLst/>
                  <a:ahLst/>
                  <a:cxnLst/>
                  <a:rect l="l" t="t" r="r" b="b"/>
                  <a:pathLst>
                    <a:path w="9810750" h="9525">
                      <a:moveTo>
                        <a:pt x="0" y="0"/>
                      </a:moveTo>
                      <a:lnTo>
                        <a:pt x="9810750" y="0"/>
                      </a:lnTo>
                    </a:path>
                  </a:pathLst>
                </a:custGeom>
                <a:noFill/>
                <a:ln w="9525">
                  <a:solidFill>
                    <a:srgbClr val="E6E1D7"/>
                  </a:solidFill>
                </a:ln>
              </p:spPr>
            </p:sp>
            <p:sp>
              <p:nvSpPr>
                <p:cNvPr id="6" name="Line 6"/>
                <p:cNvSpPr/>
                <p:nvPr/>
              </p:nvSpPr>
              <p:spPr>
                <a:xfrm>
                  <a:off x="1428750" y="4254818"/>
                  <a:ext cx="9810750" cy="9525"/>
                </a:xfrm>
                <a:custGeom>
                  <a:avLst/>
                  <a:gdLst/>
                  <a:ahLst/>
                  <a:cxnLst/>
                  <a:rect l="l" t="t" r="r" b="b"/>
                  <a:pathLst>
                    <a:path w="9810750" h="9525">
                      <a:moveTo>
                        <a:pt x="0" y="0"/>
                      </a:moveTo>
                      <a:lnTo>
                        <a:pt x="9810750" y="0"/>
                      </a:lnTo>
                    </a:path>
                  </a:pathLst>
                </a:custGeom>
                <a:noFill/>
                <a:ln w="9525">
                  <a:solidFill>
                    <a:srgbClr val="E6E1D7"/>
                  </a:solidFill>
                </a:ln>
              </p:spPr>
            </p:sp>
            <p:sp>
              <p:nvSpPr>
                <p:cNvPr id="7" name="Line 7"/>
                <p:cNvSpPr/>
                <p:nvPr/>
              </p:nvSpPr>
              <p:spPr>
                <a:xfrm>
                  <a:off x="1428750" y="3714750"/>
                  <a:ext cx="9810750" cy="9525"/>
                </a:xfrm>
                <a:custGeom>
                  <a:avLst/>
                  <a:gdLst/>
                  <a:ahLst/>
                  <a:cxnLst/>
                  <a:rect l="l" t="t" r="r" b="b"/>
                  <a:pathLst>
                    <a:path w="9810750" h="9525">
                      <a:moveTo>
                        <a:pt x="0" y="0"/>
                      </a:moveTo>
                      <a:lnTo>
                        <a:pt x="9810750" y="0"/>
                      </a:lnTo>
                    </a:path>
                  </a:pathLst>
                </a:custGeom>
                <a:noFill/>
                <a:ln w="9525">
                  <a:solidFill>
                    <a:srgbClr val="E6E1D7"/>
                  </a:solidFill>
                </a:ln>
              </p:spPr>
            </p:sp>
            <p:sp>
              <p:nvSpPr>
                <p:cNvPr id="8" name="Line 8"/>
                <p:cNvSpPr/>
                <p:nvPr/>
              </p:nvSpPr>
              <p:spPr>
                <a:xfrm>
                  <a:off x="1428750" y="3174682"/>
                  <a:ext cx="9810750" cy="9525"/>
                </a:xfrm>
                <a:custGeom>
                  <a:avLst/>
                  <a:gdLst/>
                  <a:ahLst/>
                  <a:cxnLst/>
                  <a:rect l="l" t="t" r="r" b="b"/>
                  <a:pathLst>
                    <a:path w="9810750" h="9525">
                      <a:moveTo>
                        <a:pt x="0" y="0"/>
                      </a:moveTo>
                      <a:lnTo>
                        <a:pt x="9810750" y="0"/>
                      </a:lnTo>
                    </a:path>
                  </a:pathLst>
                </a:custGeom>
                <a:noFill/>
                <a:ln w="9525">
                  <a:solidFill>
                    <a:srgbClr val="E6E1D7"/>
                  </a:solidFill>
                </a:ln>
              </p:spPr>
            </p:sp>
            <p:sp>
              <p:nvSpPr>
                <p:cNvPr id="9" name="Line 9"/>
                <p:cNvSpPr/>
                <p:nvPr/>
              </p:nvSpPr>
              <p:spPr>
                <a:xfrm>
                  <a:off x="1428750" y="2635568"/>
                  <a:ext cx="9810750" cy="9525"/>
                </a:xfrm>
                <a:custGeom>
                  <a:avLst/>
                  <a:gdLst/>
                  <a:ahLst/>
                  <a:cxnLst/>
                  <a:rect l="l" t="t" r="r" b="b"/>
                  <a:pathLst>
                    <a:path w="9810750" h="9525">
                      <a:moveTo>
                        <a:pt x="0" y="0"/>
                      </a:moveTo>
                      <a:lnTo>
                        <a:pt x="9810750" y="0"/>
                      </a:lnTo>
                    </a:path>
                  </a:pathLst>
                </a:custGeom>
                <a:noFill/>
                <a:ln w="9525">
                  <a:solidFill>
                    <a:srgbClr val="E6E1D7"/>
                  </a:solidFill>
                </a:ln>
              </p:spPr>
            </p:sp>
            <p:sp>
              <p:nvSpPr>
                <p:cNvPr id="10" name="Line 10"/>
                <p:cNvSpPr/>
                <p:nvPr/>
              </p:nvSpPr>
              <p:spPr>
                <a:xfrm>
                  <a:off x="1428750" y="2095500"/>
                  <a:ext cx="9810750" cy="9525"/>
                </a:xfrm>
                <a:custGeom>
                  <a:avLst/>
                  <a:gdLst/>
                  <a:ahLst/>
                  <a:cxnLst/>
                  <a:rect l="l" t="t" r="r" b="b"/>
                  <a:pathLst>
                    <a:path w="9810750" h="9525">
                      <a:moveTo>
                        <a:pt x="0" y="0"/>
                      </a:moveTo>
                      <a:lnTo>
                        <a:pt x="9810750" y="0"/>
                      </a:lnTo>
                    </a:path>
                  </a:pathLst>
                </a:custGeom>
                <a:noFill/>
                <a:ln w="9525">
                  <a:solidFill>
                    <a:srgbClr val="E6E1D7"/>
                  </a:solidFill>
                </a:ln>
              </p:spPr>
            </p:sp>
          </p:grpSp>
          <p:grpSp>
            <p:nvGrpSpPr>
              <p:cNvPr id="14" name="le-sex-axis"/>
              <p:cNvGrpSpPr/>
              <p:nvPr/>
            </p:nvGrpSpPr>
            <p:grpSpPr>
              <a:xfrm>
                <a:off x="1428750" y="2095500"/>
                <a:ext cx="9810750" cy="3248025"/>
                <a:chOff x="1428750" y="2095500"/>
                <a:chExt cx="9810750" cy="3248025"/>
              </a:xfrm>
            </p:grpSpPr>
            <p:sp>
              <p:nvSpPr>
                <p:cNvPr id="12" name="Line 12"/>
                <p:cNvSpPr/>
                <p:nvPr/>
              </p:nvSpPr>
              <p:spPr>
                <a:xfrm>
                  <a:off x="1428750" y="2095500"/>
                  <a:ext cx="9525" cy="3238500"/>
                </a:xfrm>
                <a:custGeom>
                  <a:avLst/>
                  <a:gdLst/>
                  <a:ahLst/>
                  <a:cxnLst/>
                  <a:rect l="l" t="t" r="r" b="b"/>
                  <a:pathLst>
                    <a:path w="9525" h="3238500">
                      <a:moveTo>
                        <a:pt x="0" y="0"/>
                      </a:moveTo>
                      <a:lnTo>
                        <a:pt x="0" y="3238500"/>
                      </a:lnTo>
                    </a:path>
                  </a:pathLst>
                </a:custGeom>
                <a:noFill/>
                <a:ln w="14288">
                  <a:solidFill>
                    <a:srgbClr val="5B6670"/>
                  </a:solidFill>
                </a:ln>
              </p:spPr>
            </p:sp>
            <p:sp>
              <p:nvSpPr>
                <p:cNvPr id="13" name="Line 13"/>
                <p:cNvSpPr/>
                <p:nvPr/>
              </p:nvSpPr>
              <p:spPr>
                <a:xfrm>
                  <a:off x="1428750" y="5334000"/>
                  <a:ext cx="9810750" cy="9525"/>
                </a:xfrm>
                <a:custGeom>
                  <a:avLst/>
                  <a:gdLst/>
                  <a:ahLst/>
                  <a:cxnLst/>
                  <a:rect l="l" t="t" r="r" b="b"/>
                  <a:pathLst>
                    <a:path w="9810750" h="9525">
                      <a:moveTo>
                        <a:pt x="0" y="0"/>
                      </a:moveTo>
                      <a:lnTo>
                        <a:pt x="9810750" y="0"/>
                      </a:lnTo>
                    </a:path>
                  </a:pathLst>
                </a:custGeom>
                <a:noFill/>
                <a:ln w="14288">
                  <a:solidFill>
                    <a:srgbClr val="5B6670"/>
                  </a:solidFill>
                </a:ln>
              </p:spPr>
            </p:sp>
          </p:grpSp>
          <p:grpSp>
            <p:nvGrpSpPr>
              <p:cNvPr id="22" name="le-sex-value-labels"/>
              <p:cNvGrpSpPr/>
              <p:nvPr/>
            </p:nvGrpSpPr>
            <p:grpSpPr>
              <a:xfrm>
                <a:off x="1105428" y="2006918"/>
                <a:ext cx="215880" cy="3502533"/>
                <a:chOff x="1105428" y="2006918"/>
                <a:chExt cx="215880" cy="3502533"/>
              </a:xfrm>
            </p:grpSpPr>
            <p:sp>
              <p:nvSpPr>
                <p:cNvPr id="15" name="TextBox 15"/>
                <p:cNvSpPr txBox="1"/>
                <p:nvPr/>
              </p:nvSpPr>
              <p:spPr>
                <a:xfrm>
                  <a:off x="1105428" y="5245418"/>
                  <a:ext cx="215880"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56</a:t>
                  </a:r>
                </a:p>
              </p:txBody>
            </p:sp>
            <p:sp>
              <p:nvSpPr>
                <p:cNvPr id="16" name="TextBox 16"/>
                <p:cNvSpPr txBox="1"/>
                <p:nvPr/>
              </p:nvSpPr>
              <p:spPr>
                <a:xfrm>
                  <a:off x="1105428" y="4705350"/>
                  <a:ext cx="215880"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60</a:t>
                  </a:r>
                </a:p>
              </p:txBody>
            </p:sp>
            <p:sp>
              <p:nvSpPr>
                <p:cNvPr id="17" name="TextBox 17"/>
                <p:cNvSpPr txBox="1"/>
                <p:nvPr/>
              </p:nvSpPr>
              <p:spPr>
                <a:xfrm>
                  <a:off x="1105428" y="4166235"/>
                  <a:ext cx="215880"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64</a:t>
                  </a:r>
                </a:p>
              </p:txBody>
            </p:sp>
            <p:sp>
              <p:nvSpPr>
                <p:cNvPr id="18" name="TextBox 18"/>
                <p:cNvSpPr txBox="1"/>
                <p:nvPr/>
              </p:nvSpPr>
              <p:spPr>
                <a:xfrm>
                  <a:off x="1105428" y="3626168"/>
                  <a:ext cx="215880"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68</a:t>
                  </a:r>
                </a:p>
              </p:txBody>
            </p:sp>
            <p:sp>
              <p:nvSpPr>
                <p:cNvPr id="19" name="TextBox 19"/>
                <p:cNvSpPr txBox="1"/>
                <p:nvPr/>
              </p:nvSpPr>
              <p:spPr>
                <a:xfrm>
                  <a:off x="1105428" y="3086100"/>
                  <a:ext cx="215880"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72</a:t>
                  </a:r>
                </a:p>
              </p:txBody>
            </p:sp>
            <p:sp>
              <p:nvSpPr>
                <p:cNvPr id="20" name="TextBox 20"/>
                <p:cNvSpPr txBox="1"/>
                <p:nvPr/>
              </p:nvSpPr>
              <p:spPr>
                <a:xfrm>
                  <a:off x="1105428" y="2546985"/>
                  <a:ext cx="215880"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76</a:t>
                  </a:r>
                </a:p>
              </p:txBody>
            </p:sp>
            <p:sp>
              <p:nvSpPr>
                <p:cNvPr id="21" name="TextBox 21"/>
                <p:cNvSpPr txBox="1"/>
                <p:nvPr/>
              </p:nvSpPr>
              <p:spPr>
                <a:xfrm>
                  <a:off x="1105428" y="2006918"/>
                  <a:ext cx="215880"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80</a:t>
                  </a:r>
                </a:p>
              </p:txBody>
            </p:sp>
          </p:grpSp>
          <p:grpSp>
            <p:nvGrpSpPr>
              <p:cNvPr id="32" name="le-sex-category-labels"/>
              <p:cNvGrpSpPr/>
              <p:nvPr/>
            </p:nvGrpSpPr>
            <p:grpSpPr>
              <a:xfrm>
                <a:off x="1219728" y="5435918"/>
                <a:ext cx="9931614" cy="264033"/>
                <a:chOff x="1219728" y="5435918"/>
                <a:chExt cx="9931614" cy="264033"/>
              </a:xfrm>
            </p:grpSpPr>
            <p:sp>
              <p:nvSpPr>
                <p:cNvPr id="23" name="TextBox 23"/>
                <p:cNvSpPr txBox="1"/>
                <p:nvPr/>
              </p:nvSpPr>
              <p:spPr>
                <a:xfrm>
                  <a:off x="1219728"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1991</a:t>
                  </a:r>
                </a:p>
              </p:txBody>
            </p:sp>
            <p:sp>
              <p:nvSpPr>
                <p:cNvPr id="24" name="TextBox 24"/>
                <p:cNvSpPr txBox="1"/>
                <p:nvPr/>
              </p:nvSpPr>
              <p:spPr>
                <a:xfrm>
                  <a:off x="2408448"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1995</a:t>
                  </a:r>
                </a:p>
              </p:txBody>
            </p:sp>
            <p:sp>
              <p:nvSpPr>
                <p:cNvPr id="25" name="TextBox 25"/>
                <p:cNvSpPr txBox="1"/>
                <p:nvPr/>
              </p:nvSpPr>
              <p:spPr>
                <a:xfrm>
                  <a:off x="3598120"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1999</a:t>
                  </a:r>
                </a:p>
              </p:txBody>
            </p:sp>
            <p:sp>
              <p:nvSpPr>
                <p:cNvPr id="26" name="TextBox 26"/>
                <p:cNvSpPr txBox="1"/>
                <p:nvPr/>
              </p:nvSpPr>
              <p:spPr>
                <a:xfrm>
                  <a:off x="4786840"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2003</a:t>
                  </a:r>
                </a:p>
              </p:txBody>
            </p:sp>
            <p:sp>
              <p:nvSpPr>
                <p:cNvPr id="27" name="TextBox 27"/>
                <p:cNvSpPr txBox="1"/>
                <p:nvPr/>
              </p:nvSpPr>
              <p:spPr>
                <a:xfrm>
                  <a:off x="5976513"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2007</a:t>
                  </a:r>
                </a:p>
              </p:txBody>
            </p:sp>
            <p:sp>
              <p:nvSpPr>
                <p:cNvPr id="28" name="TextBox 28"/>
                <p:cNvSpPr txBox="1"/>
                <p:nvPr/>
              </p:nvSpPr>
              <p:spPr>
                <a:xfrm>
                  <a:off x="7165233"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2011</a:t>
                  </a:r>
                </a:p>
              </p:txBody>
            </p:sp>
            <p:sp>
              <p:nvSpPr>
                <p:cNvPr id="29" name="TextBox 29"/>
                <p:cNvSpPr txBox="1"/>
                <p:nvPr/>
              </p:nvSpPr>
              <p:spPr>
                <a:xfrm>
                  <a:off x="8354905"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2015</a:t>
                  </a:r>
                </a:p>
              </p:txBody>
            </p:sp>
            <p:sp>
              <p:nvSpPr>
                <p:cNvPr id="30" name="TextBox 30"/>
                <p:cNvSpPr txBox="1"/>
                <p:nvPr/>
              </p:nvSpPr>
              <p:spPr>
                <a:xfrm>
                  <a:off x="9543625"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2019</a:t>
                  </a:r>
                </a:p>
              </p:txBody>
            </p:sp>
            <p:sp>
              <p:nvSpPr>
                <p:cNvPr id="31" name="TextBox 31"/>
                <p:cNvSpPr txBox="1"/>
                <p:nvPr/>
              </p:nvSpPr>
              <p:spPr>
                <a:xfrm>
                  <a:off x="10733298"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2023</a:t>
                  </a:r>
                </a:p>
              </p:txBody>
            </p:sp>
          </p:grpSp>
          <p:grpSp>
            <p:nvGrpSpPr>
              <p:cNvPr id="37" name="le-sex-legend"/>
              <p:cNvGrpSpPr/>
              <p:nvPr/>
            </p:nvGrpSpPr>
            <p:grpSpPr>
              <a:xfrm>
                <a:off x="5715000" y="1873568"/>
                <a:ext cx="2979153" cy="264033"/>
                <a:chOff x="5715000" y="1873568"/>
                <a:chExt cx="2979153" cy="264033"/>
              </a:xfrm>
            </p:grpSpPr>
            <p:sp>
              <p:nvSpPr>
                <p:cNvPr id="33" name="Line 33"/>
                <p:cNvSpPr/>
                <p:nvPr/>
              </p:nvSpPr>
              <p:spPr>
                <a:xfrm>
                  <a:off x="5715000" y="1962150"/>
                  <a:ext cx="285750" cy="9525"/>
                </a:xfrm>
                <a:custGeom>
                  <a:avLst/>
                  <a:gdLst/>
                  <a:ahLst/>
                  <a:cxnLst/>
                  <a:rect l="l" t="t" r="r" b="b"/>
                  <a:pathLst>
                    <a:path w="285750" h="9525">
                      <a:moveTo>
                        <a:pt x="0" y="0"/>
                      </a:moveTo>
                      <a:lnTo>
                        <a:pt x="285750" y="0"/>
                      </a:lnTo>
                    </a:path>
                  </a:pathLst>
                </a:custGeom>
                <a:noFill/>
                <a:ln w="28575">
                  <a:solidFill>
                    <a:schemeClr val="accent1"/>
                  </a:solidFill>
                </a:ln>
              </p:spPr>
            </p:sp>
            <p:sp>
              <p:nvSpPr>
                <p:cNvPr id="34" name="TextBox 34"/>
                <p:cNvSpPr txBox="1"/>
                <p:nvPr/>
              </p:nvSpPr>
              <p:spPr>
                <a:xfrm>
                  <a:off x="6070092" y="1873568"/>
                  <a:ext cx="719061" cy="264033"/>
                </a:xfrm>
                <a:prstGeom prst="rect">
                  <a:avLst/>
                </a:prstGeom>
                <a:noFill/>
                <a:ln>
                  <a:noFill/>
                </a:ln>
              </p:spPr>
              <p:txBody>
                <a:bodyPr wrap="none" lIns="0" tIns="0" rIns="0" bIns="0" anchor="t" anchorCtr="0">
                  <a:spAutoFit/>
                </a:bodyPr>
                <a:lstStyle/>
                <a:p>
                  <a:pPr algn="l"/>
                  <a:r>
                    <a:rPr lang="ru-RU" sz="1350" dirty="0">
                      <a:solidFill>
                        <a:schemeClr val="accent5"/>
                      </a:solidFill>
                      <a:latin typeface="+mn-lt"/>
                      <a:ea typeface="+mn-ea"/>
                      <a:cs typeface="+mn-cs"/>
                    </a:rPr>
                    <a:t>Мужчины</a:t>
                  </a:r>
                </a:p>
              </p:txBody>
            </p:sp>
            <p:sp>
              <p:nvSpPr>
                <p:cNvPr id="35" name="Line 35"/>
                <p:cNvSpPr/>
                <p:nvPr/>
              </p:nvSpPr>
              <p:spPr>
                <a:xfrm>
                  <a:off x="7620000" y="1962150"/>
                  <a:ext cx="285750" cy="9525"/>
                </a:xfrm>
                <a:custGeom>
                  <a:avLst/>
                  <a:gdLst/>
                  <a:ahLst/>
                  <a:cxnLst/>
                  <a:rect l="l" t="t" r="r" b="b"/>
                  <a:pathLst>
                    <a:path w="285750" h="9525">
                      <a:moveTo>
                        <a:pt x="0" y="0"/>
                      </a:moveTo>
                      <a:lnTo>
                        <a:pt x="285750" y="0"/>
                      </a:lnTo>
                    </a:path>
                  </a:pathLst>
                </a:custGeom>
                <a:noFill/>
                <a:ln w="28575">
                  <a:solidFill>
                    <a:schemeClr val="accent3"/>
                  </a:solidFill>
                </a:ln>
              </p:spPr>
            </p:sp>
            <p:sp>
              <p:nvSpPr>
                <p:cNvPr id="36" name="TextBox 36"/>
                <p:cNvSpPr txBox="1"/>
                <p:nvPr/>
              </p:nvSpPr>
              <p:spPr>
                <a:xfrm>
                  <a:off x="7975092" y="1873568"/>
                  <a:ext cx="719061" cy="264033"/>
                </a:xfrm>
                <a:prstGeom prst="rect">
                  <a:avLst/>
                </a:prstGeom>
                <a:noFill/>
                <a:ln>
                  <a:noFill/>
                </a:ln>
              </p:spPr>
              <p:txBody>
                <a:bodyPr wrap="none" lIns="0" tIns="0" rIns="0" bIns="0" anchor="t" anchorCtr="0">
                  <a:spAutoFit/>
                </a:bodyPr>
                <a:lstStyle/>
                <a:p>
                  <a:pPr algn="l"/>
                  <a:r>
                    <a:rPr lang="ru-RU" sz="1350" dirty="0">
                      <a:solidFill>
                        <a:schemeClr val="accent5"/>
                      </a:solidFill>
                      <a:latin typeface="+mn-lt"/>
                      <a:ea typeface="+mn-ea"/>
                      <a:cs typeface="+mn-cs"/>
                    </a:rPr>
                    <a:t>Женщины</a:t>
                  </a:r>
                </a:p>
              </p:txBody>
            </p:sp>
          </p:grpSp>
          <p:grpSp>
            <p:nvGrpSpPr>
              <p:cNvPr id="43" name="le-sex-men-series"/>
              <p:cNvGrpSpPr/>
              <p:nvPr/>
            </p:nvGrpSpPr>
            <p:grpSpPr>
              <a:xfrm>
                <a:off x="1381125" y="3626168"/>
                <a:ext cx="9906000" cy="1552574"/>
                <a:chOff x="1381125" y="3626168"/>
                <a:chExt cx="9906000" cy="1552574"/>
              </a:xfrm>
            </p:grpSpPr>
            <p:sp>
              <p:nvSpPr>
                <p:cNvPr id="38" name="Polyline 38"/>
                <p:cNvSpPr/>
                <p:nvPr/>
              </p:nvSpPr>
              <p:spPr>
                <a:xfrm>
                  <a:off x="1428750" y="3673792"/>
                  <a:ext cx="9810750" cy="1443990"/>
                </a:xfrm>
                <a:custGeom>
                  <a:avLst/>
                  <a:gdLst/>
                  <a:ahLst/>
                  <a:cxnLst/>
                  <a:rect l="l" t="t" r="r" b="b"/>
                  <a:pathLst>
                    <a:path w="9810750" h="1443990">
                      <a:moveTo>
                        <a:pt x="0" y="647700"/>
                      </a:moveTo>
                      <a:lnTo>
                        <a:pt x="297180" y="850583"/>
                      </a:lnTo>
                      <a:lnTo>
                        <a:pt x="594360" y="1255395"/>
                      </a:lnTo>
                      <a:lnTo>
                        <a:pt x="891540" y="1443990"/>
                      </a:lnTo>
                      <a:lnTo>
                        <a:pt x="1188720" y="1376363"/>
                      </a:lnTo>
                      <a:lnTo>
                        <a:pt x="1486853" y="1174432"/>
                      </a:lnTo>
                      <a:lnTo>
                        <a:pt x="1784032" y="999173"/>
                      </a:lnTo>
                      <a:lnTo>
                        <a:pt x="2081212" y="958215"/>
                      </a:lnTo>
                      <a:lnTo>
                        <a:pt x="2378392" y="1133475"/>
                      </a:lnTo>
                      <a:lnTo>
                        <a:pt x="2675572" y="1255395"/>
                      </a:lnTo>
                      <a:lnTo>
                        <a:pt x="2972752" y="1268730"/>
                      </a:lnTo>
                      <a:lnTo>
                        <a:pt x="3269932" y="1295400"/>
                      </a:lnTo>
                      <a:lnTo>
                        <a:pt x="3567112" y="1323023"/>
                      </a:lnTo>
                      <a:lnTo>
                        <a:pt x="3865245" y="1268730"/>
                      </a:lnTo>
                      <a:lnTo>
                        <a:pt x="4162425" y="1268730"/>
                      </a:lnTo>
                      <a:lnTo>
                        <a:pt x="4459605" y="1066800"/>
                      </a:lnTo>
                      <a:lnTo>
                        <a:pt x="4756785" y="918210"/>
                      </a:lnTo>
                      <a:lnTo>
                        <a:pt x="5053965" y="863917"/>
                      </a:lnTo>
                      <a:lnTo>
                        <a:pt x="5351145" y="728662"/>
                      </a:lnTo>
                      <a:lnTo>
                        <a:pt x="5648325" y="701992"/>
                      </a:lnTo>
                      <a:lnTo>
                        <a:pt x="5945505" y="581025"/>
                      </a:lnTo>
                      <a:lnTo>
                        <a:pt x="6243638" y="500062"/>
                      </a:lnTo>
                      <a:lnTo>
                        <a:pt x="6540818" y="432435"/>
                      </a:lnTo>
                      <a:lnTo>
                        <a:pt x="6837998" y="404812"/>
                      </a:lnTo>
                      <a:lnTo>
                        <a:pt x="7135178" y="323850"/>
                      </a:lnTo>
                      <a:lnTo>
                        <a:pt x="7432358" y="242888"/>
                      </a:lnTo>
                      <a:lnTo>
                        <a:pt x="7729538" y="108585"/>
                      </a:lnTo>
                      <a:lnTo>
                        <a:pt x="8026718" y="67628"/>
                      </a:lnTo>
                      <a:lnTo>
                        <a:pt x="8323898" y="14288"/>
                      </a:lnTo>
                      <a:lnTo>
                        <a:pt x="8622030" y="242888"/>
                      </a:lnTo>
                      <a:lnTo>
                        <a:pt x="8919210" y="378142"/>
                      </a:lnTo>
                      <a:lnTo>
                        <a:pt x="9216390" y="95250"/>
                      </a:lnTo>
                      <a:lnTo>
                        <a:pt x="9513570" y="40958"/>
                      </a:lnTo>
                      <a:lnTo>
                        <a:pt x="9810750" y="0"/>
                      </a:lnTo>
                    </a:path>
                  </a:pathLst>
                </a:custGeom>
                <a:noFill/>
                <a:ln w="28575">
                  <a:solidFill>
                    <a:schemeClr val="accent1"/>
                  </a:solidFill>
                  <a:round/>
                </a:ln>
              </p:spPr>
            </p:sp>
            <p:grpSp>
              <p:nvGrpSpPr>
                <p:cNvPr id="42" name="Group 42"/>
                <p:cNvGrpSpPr/>
                <p:nvPr/>
              </p:nvGrpSpPr>
              <p:grpSpPr>
                <a:xfrm>
                  <a:off x="1381125" y="3626168"/>
                  <a:ext cx="9906000" cy="1552574"/>
                  <a:chOff x="1381125" y="3626168"/>
                  <a:chExt cx="9906000" cy="1552574"/>
                </a:xfrm>
              </p:grpSpPr>
              <p:sp>
                <p:nvSpPr>
                  <p:cNvPr id="39" name="Ellipse 39"/>
                  <p:cNvSpPr/>
                  <p:nvPr/>
                </p:nvSpPr>
                <p:spPr>
                  <a:xfrm>
                    <a:off x="1381125" y="4273868"/>
                    <a:ext cx="95250" cy="95250"/>
                  </a:xfrm>
                  <a:prstGeom prst="ellipse">
                    <a:avLst/>
                  </a:prstGeom>
                  <a:solidFill>
                    <a:schemeClr val="accent1"/>
                  </a:solidFill>
                  <a:ln>
                    <a:noFill/>
                  </a:ln>
                </p:spPr>
              </p:sp>
              <p:sp>
                <p:nvSpPr>
                  <p:cNvPr id="40" name="Ellipse 40"/>
                  <p:cNvSpPr/>
                  <p:nvPr/>
                </p:nvSpPr>
                <p:spPr>
                  <a:xfrm>
                    <a:off x="2272665" y="5083492"/>
                    <a:ext cx="95250" cy="95250"/>
                  </a:xfrm>
                  <a:prstGeom prst="ellipse">
                    <a:avLst/>
                  </a:prstGeom>
                  <a:solidFill>
                    <a:schemeClr val="accent1"/>
                  </a:solidFill>
                  <a:ln>
                    <a:noFill/>
                  </a:ln>
                </p:spPr>
              </p:sp>
              <p:sp>
                <p:nvSpPr>
                  <p:cNvPr id="41" name="Ellipse 41"/>
                  <p:cNvSpPr/>
                  <p:nvPr/>
                </p:nvSpPr>
                <p:spPr>
                  <a:xfrm>
                    <a:off x="11191875" y="3626168"/>
                    <a:ext cx="95250" cy="95250"/>
                  </a:xfrm>
                  <a:prstGeom prst="ellipse">
                    <a:avLst/>
                  </a:prstGeom>
                  <a:solidFill>
                    <a:schemeClr val="accent1"/>
                  </a:solidFill>
                  <a:ln>
                    <a:noFill/>
                  </a:ln>
                </p:spPr>
              </p:sp>
            </p:grpSp>
          </p:grpSp>
          <p:grpSp>
            <p:nvGrpSpPr>
              <p:cNvPr id="49" name="le-sex-women-series"/>
              <p:cNvGrpSpPr/>
              <p:nvPr/>
            </p:nvGrpSpPr>
            <p:grpSpPr>
              <a:xfrm>
                <a:off x="1381125" y="2196465"/>
                <a:ext cx="9906000" cy="1134427"/>
                <a:chOff x="1381125" y="2196465"/>
                <a:chExt cx="9906000" cy="1134427"/>
              </a:xfrm>
            </p:grpSpPr>
            <p:sp>
              <p:nvSpPr>
                <p:cNvPr id="44" name="Polyline 44"/>
                <p:cNvSpPr/>
                <p:nvPr/>
              </p:nvSpPr>
              <p:spPr>
                <a:xfrm>
                  <a:off x="1428750" y="2244090"/>
                  <a:ext cx="9810750" cy="1039178"/>
                </a:xfrm>
                <a:custGeom>
                  <a:avLst/>
                  <a:gdLst/>
                  <a:ahLst/>
                  <a:cxnLst/>
                  <a:rect l="l" t="t" r="r" b="b"/>
                  <a:pathLst>
                    <a:path w="9810750" h="1039178">
                      <a:moveTo>
                        <a:pt x="0" y="687705"/>
                      </a:moveTo>
                      <a:lnTo>
                        <a:pt x="297180" y="930593"/>
                      </a:lnTo>
                      <a:lnTo>
                        <a:pt x="594360" y="1039178"/>
                      </a:lnTo>
                      <a:lnTo>
                        <a:pt x="891540" y="971550"/>
                      </a:lnTo>
                      <a:lnTo>
                        <a:pt x="1188720" y="984885"/>
                      </a:lnTo>
                      <a:lnTo>
                        <a:pt x="1486853" y="877252"/>
                      </a:lnTo>
                      <a:lnTo>
                        <a:pt x="1784032" y="822960"/>
                      </a:lnTo>
                      <a:lnTo>
                        <a:pt x="2081212" y="782002"/>
                      </a:lnTo>
                      <a:lnTo>
                        <a:pt x="2378392" y="877252"/>
                      </a:lnTo>
                      <a:lnTo>
                        <a:pt x="2675572" y="890588"/>
                      </a:lnTo>
                      <a:lnTo>
                        <a:pt x="2972752" y="903922"/>
                      </a:lnTo>
                      <a:lnTo>
                        <a:pt x="3269932" y="943928"/>
                      </a:lnTo>
                      <a:lnTo>
                        <a:pt x="3567112" y="944880"/>
                      </a:lnTo>
                      <a:lnTo>
                        <a:pt x="3865245" y="877252"/>
                      </a:lnTo>
                      <a:lnTo>
                        <a:pt x="4162425" y="862965"/>
                      </a:lnTo>
                      <a:lnTo>
                        <a:pt x="4459605" y="755332"/>
                      </a:lnTo>
                      <a:lnTo>
                        <a:pt x="4756785" y="661035"/>
                      </a:lnTo>
                      <a:lnTo>
                        <a:pt x="5053965" y="620078"/>
                      </a:lnTo>
                      <a:lnTo>
                        <a:pt x="5351145" y="553402"/>
                      </a:lnTo>
                      <a:lnTo>
                        <a:pt x="5648325" y="539115"/>
                      </a:lnTo>
                      <a:lnTo>
                        <a:pt x="5945505" y="444818"/>
                      </a:lnTo>
                      <a:lnTo>
                        <a:pt x="6243638" y="404813"/>
                      </a:lnTo>
                      <a:lnTo>
                        <a:pt x="6540818" y="350520"/>
                      </a:lnTo>
                      <a:lnTo>
                        <a:pt x="6837998" y="323850"/>
                      </a:lnTo>
                      <a:lnTo>
                        <a:pt x="7135178" y="297180"/>
                      </a:lnTo>
                      <a:lnTo>
                        <a:pt x="7432358" y="242888"/>
                      </a:lnTo>
                      <a:lnTo>
                        <a:pt x="7729538" y="175260"/>
                      </a:lnTo>
                      <a:lnTo>
                        <a:pt x="8026718" y="148590"/>
                      </a:lnTo>
                      <a:lnTo>
                        <a:pt x="8323898" y="94298"/>
                      </a:lnTo>
                      <a:lnTo>
                        <a:pt x="8622030" y="337185"/>
                      </a:lnTo>
                      <a:lnTo>
                        <a:pt x="8919210" y="593407"/>
                      </a:lnTo>
                      <a:lnTo>
                        <a:pt x="9216390" y="148590"/>
                      </a:lnTo>
                      <a:lnTo>
                        <a:pt x="9513570" y="27623"/>
                      </a:lnTo>
                      <a:lnTo>
                        <a:pt x="9810750" y="0"/>
                      </a:lnTo>
                    </a:path>
                  </a:pathLst>
                </a:custGeom>
                <a:noFill/>
                <a:ln w="28575">
                  <a:solidFill>
                    <a:schemeClr val="accent3"/>
                  </a:solidFill>
                  <a:round/>
                </a:ln>
              </p:spPr>
            </p:sp>
            <p:grpSp>
              <p:nvGrpSpPr>
                <p:cNvPr id="48" name="Group 48"/>
                <p:cNvGrpSpPr/>
                <p:nvPr/>
              </p:nvGrpSpPr>
              <p:grpSpPr>
                <a:xfrm>
                  <a:off x="1381125" y="2196465"/>
                  <a:ext cx="9906000" cy="1134427"/>
                  <a:chOff x="1381125" y="2196465"/>
                  <a:chExt cx="9906000" cy="1134427"/>
                </a:xfrm>
              </p:grpSpPr>
              <p:sp>
                <p:nvSpPr>
                  <p:cNvPr id="45" name="Ellipse 45"/>
                  <p:cNvSpPr/>
                  <p:nvPr/>
                </p:nvSpPr>
                <p:spPr>
                  <a:xfrm>
                    <a:off x="1381125" y="2884170"/>
                    <a:ext cx="95250" cy="95250"/>
                  </a:xfrm>
                  <a:prstGeom prst="ellipse">
                    <a:avLst/>
                  </a:prstGeom>
                  <a:solidFill>
                    <a:schemeClr val="accent3"/>
                  </a:solidFill>
                  <a:ln>
                    <a:noFill/>
                  </a:ln>
                </p:spPr>
              </p:sp>
              <p:sp>
                <p:nvSpPr>
                  <p:cNvPr id="46" name="Ellipse 46"/>
                  <p:cNvSpPr/>
                  <p:nvPr/>
                </p:nvSpPr>
                <p:spPr>
                  <a:xfrm>
                    <a:off x="1975485" y="3235642"/>
                    <a:ext cx="95250" cy="95250"/>
                  </a:xfrm>
                  <a:prstGeom prst="ellipse">
                    <a:avLst/>
                  </a:prstGeom>
                  <a:solidFill>
                    <a:schemeClr val="accent3"/>
                  </a:solidFill>
                  <a:ln>
                    <a:noFill/>
                  </a:ln>
                </p:spPr>
              </p:sp>
              <p:sp>
                <p:nvSpPr>
                  <p:cNvPr id="47" name="Ellipse 47"/>
                  <p:cNvSpPr/>
                  <p:nvPr/>
                </p:nvSpPr>
                <p:spPr>
                  <a:xfrm>
                    <a:off x="11191875" y="2196465"/>
                    <a:ext cx="95250" cy="95250"/>
                  </a:xfrm>
                  <a:prstGeom prst="ellipse">
                    <a:avLst/>
                  </a:prstGeom>
                  <a:solidFill>
                    <a:schemeClr val="accent3"/>
                  </a:solidFill>
                  <a:ln>
                    <a:noFill/>
                  </a:ln>
                </p:spPr>
              </p:sp>
            </p:grpSp>
          </p:grpSp>
          <p:sp>
            <p:nvSpPr>
              <p:cNvPr id="50" name="Line 50"/>
              <p:cNvSpPr/>
              <p:nvPr/>
            </p:nvSpPr>
            <p:spPr>
              <a:xfrm>
                <a:off x="2320290" y="3215640"/>
                <a:ext cx="9525" cy="1902142"/>
              </a:xfrm>
              <a:custGeom>
                <a:avLst/>
                <a:gdLst/>
                <a:ahLst/>
                <a:cxnLst/>
                <a:rect l="l" t="t" r="r" b="b"/>
                <a:pathLst>
                  <a:path w="9525" h="1902142">
                    <a:moveTo>
                      <a:pt x="0" y="0"/>
                    </a:moveTo>
                    <a:lnTo>
                      <a:pt x="0" y="1902142"/>
                    </a:lnTo>
                  </a:path>
                </a:pathLst>
              </a:custGeom>
              <a:noFill/>
              <a:ln w="14288">
                <a:solidFill>
                  <a:schemeClr val="accent2"/>
                </a:solidFill>
                <a:custDash>
                  <a:ds d="400000" sp="266667"/>
                </a:custDash>
              </a:ln>
            </p:spPr>
          </p:sp>
          <p:grpSp>
            <p:nvGrpSpPr>
              <p:cNvPr id="57" name="le-sex-point-notes"/>
              <p:cNvGrpSpPr/>
              <p:nvPr/>
            </p:nvGrpSpPr>
            <p:grpSpPr>
              <a:xfrm>
                <a:off x="1516380" y="2009775"/>
                <a:ext cx="9616440" cy="3493770"/>
                <a:chOff x="1516380" y="2009775"/>
                <a:chExt cx="9616440" cy="3493770"/>
              </a:xfrm>
            </p:grpSpPr>
            <p:sp>
              <p:nvSpPr>
                <p:cNvPr id="51" name="TextBox 51"/>
                <p:cNvSpPr txBox="1"/>
                <p:nvPr/>
              </p:nvSpPr>
              <p:spPr>
                <a:xfrm>
                  <a:off x="1516380" y="4086225"/>
                  <a:ext cx="408277" cy="293370"/>
                </a:xfrm>
                <a:prstGeom prst="rect">
                  <a:avLst/>
                </a:prstGeom>
                <a:noFill/>
                <a:ln>
                  <a:noFill/>
                </a:ln>
              </p:spPr>
              <p:txBody>
                <a:bodyPr wrap="none" lIns="0" tIns="0" rIns="0" bIns="0" anchor="t" anchorCtr="0">
                  <a:spAutoFit/>
                </a:bodyPr>
                <a:lstStyle/>
                <a:p>
                  <a:pPr algn="l"/>
                  <a:r>
                    <a:rPr lang="ru-RU" sz="1500" b="1" dirty="0">
                      <a:solidFill>
                        <a:schemeClr val="accent1"/>
                      </a:solidFill>
                      <a:latin typeface="+mn-lt"/>
                      <a:ea typeface="+mn-ea"/>
                      <a:cs typeface="+mn-cs"/>
                    </a:rPr>
                    <a:t>63,5</a:t>
                  </a:r>
                </a:p>
              </p:txBody>
            </p:sp>
            <p:sp>
              <p:nvSpPr>
                <p:cNvPr id="52" name="TextBox 52"/>
                <p:cNvSpPr txBox="1"/>
                <p:nvPr/>
              </p:nvSpPr>
              <p:spPr>
                <a:xfrm>
                  <a:off x="2116152" y="5210175"/>
                  <a:ext cx="408277" cy="293370"/>
                </a:xfrm>
                <a:prstGeom prst="rect">
                  <a:avLst/>
                </a:prstGeom>
                <a:noFill/>
                <a:ln>
                  <a:noFill/>
                </a:ln>
              </p:spPr>
              <p:txBody>
                <a:bodyPr wrap="none" lIns="0" tIns="0" rIns="0" bIns="0" anchor="t" anchorCtr="0">
                  <a:spAutoFit/>
                </a:bodyPr>
                <a:lstStyle/>
                <a:p>
                  <a:pPr algn="ctr"/>
                  <a:r>
                    <a:rPr lang="ru-RU" sz="1500" b="1" dirty="0">
                      <a:solidFill>
                        <a:schemeClr val="accent1"/>
                      </a:solidFill>
                      <a:latin typeface="+mn-lt"/>
                      <a:ea typeface="+mn-ea"/>
                      <a:cs typeface="+mn-cs"/>
                    </a:rPr>
                    <a:t>57,6</a:t>
                  </a:r>
                </a:p>
              </p:txBody>
            </p:sp>
            <p:sp>
              <p:nvSpPr>
                <p:cNvPr id="53" name="TextBox 53"/>
                <p:cNvSpPr txBox="1"/>
                <p:nvPr/>
              </p:nvSpPr>
              <p:spPr>
                <a:xfrm>
                  <a:off x="10724543" y="3419475"/>
                  <a:ext cx="408277" cy="293370"/>
                </a:xfrm>
                <a:prstGeom prst="rect">
                  <a:avLst/>
                </a:prstGeom>
                <a:noFill/>
                <a:ln>
                  <a:noFill/>
                </a:ln>
              </p:spPr>
              <p:txBody>
                <a:bodyPr wrap="none" lIns="0" tIns="0" rIns="0" bIns="0" anchor="t" anchorCtr="0">
                  <a:spAutoFit/>
                </a:bodyPr>
                <a:lstStyle/>
                <a:p>
                  <a:pPr algn="r"/>
                  <a:r>
                    <a:rPr lang="ru-RU" sz="1500" b="1" dirty="0">
                      <a:solidFill>
                        <a:schemeClr val="accent1"/>
                      </a:solidFill>
                      <a:latin typeface="+mn-lt"/>
                      <a:ea typeface="+mn-ea"/>
                      <a:cs typeface="+mn-cs"/>
                    </a:rPr>
                    <a:t>68,3</a:t>
                  </a:r>
                </a:p>
              </p:txBody>
            </p:sp>
            <p:sp>
              <p:nvSpPr>
                <p:cNvPr id="54" name="TextBox 54"/>
                <p:cNvSpPr txBox="1"/>
                <p:nvPr/>
              </p:nvSpPr>
              <p:spPr>
                <a:xfrm>
                  <a:off x="1516380" y="2695575"/>
                  <a:ext cx="408277" cy="293370"/>
                </a:xfrm>
                <a:prstGeom prst="rect">
                  <a:avLst/>
                </a:prstGeom>
                <a:noFill/>
                <a:ln>
                  <a:noFill/>
                </a:ln>
              </p:spPr>
              <p:txBody>
                <a:bodyPr wrap="none" lIns="0" tIns="0" rIns="0" bIns="0" anchor="t" anchorCtr="0">
                  <a:spAutoFit/>
                </a:bodyPr>
                <a:lstStyle/>
                <a:p>
                  <a:pPr algn="l"/>
                  <a:r>
                    <a:rPr lang="ru-RU" sz="1500" b="1" dirty="0">
                      <a:solidFill>
                        <a:schemeClr val="accent3"/>
                      </a:solidFill>
                      <a:latin typeface="+mn-lt"/>
                      <a:ea typeface="+mn-ea"/>
                      <a:cs typeface="+mn-cs"/>
                    </a:rPr>
                    <a:t>73,8</a:t>
                  </a:r>
                </a:p>
              </p:txBody>
            </p:sp>
            <p:sp>
              <p:nvSpPr>
                <p:cNvPr id="55" name="TextBox 55"/>
                <p:cNvSpPr txBox="1"/>
                <p:nvPr/>
              </p:nvSpPr>
              <p:spPr>
                <a:xfrm>
                  <a:off x="1818972" y="3324225"/>
                  <a:ext cx="408277" cy="293370"/>
                </a:xfrm>
                <a:prstGeom prst="rect">
                  <a:avLst/>
                </a:prstGeom>
                <a:noFill/>
                <a:ln>
                  <a:noFill/>
                </a:ln>
              </p:spPr>
              <p:txBody>
                <a:bodyPr wrap="none" lIns="0" tIns="0" rIns="0" bIns="0" anchor="t" anchorCtr="0">
                  <a:spAutoFit/>
                </a:bodyPr>
                <a:lstStyle/>
                <a:p>
                  <a:pPr algn="ctr"/>
                  <a:r>
                    <a:rPr lang="ru-RU" sz="1500" b="1" dirty="0">
                      <a:solidFill>
                        <a:schemeClr val="accent3"/>
                      </a:solidFill>
                      <a:latin typeface="+mn-lt"/>
                      <a:ea typeface="+mn-ea"/>
                      <a:cs typeface="+mn-cs"/>
                    </a:rPr>
                    <a:t>71,2</a:t>
                  </a:r>
                </a:p>
              </p:txBody>
            </p:sp>
            <p:sp>
              <p:nvSpPr>
                <p:cNvPr id="56" name="TextBox 56"/>
                <p:cNvSpPr txBox="1"/>
                <p:nvPr/>
              </p:nvSpPr>
              <p:spPr>
                <a:xfrm>
                  <a:off x="10724543" y="2009775"/>
                  <a:ext cx="408277" cy="293370"/>
                </a:xfrm>
                <a:prstGeom prst="rect">
                  <a:avLst/>
                </a:prstGeom>
                <a:noFill/>
                <a:ln>
                  <a:noFill/>
                </a:ln>
              </p:spPr>
              <p:txBody>
                <a:bodyPr wrap="none" lIns="0" tIns="0" rIns="0" bIns="0" anchor="t" anchorCtr="0">
                  <a:spAutoFit/>
                </a:bodyPr>
                <a:lstStyle/>
                <a:p>
                  <a:pPr algn="r"/>
                  <a:r>
                    <a:rPr lang="ru-RU" sz="1500" b="1" dirty="0">
                      <a:solidFill>
                        <a:schemeClr val="accent3"/>
                      </a:solidFill>
                      <a:latin typeface="+mn-lt"/>
                      <a:ea typeface="+mn-ea"/>
                      <a:cs typeface="+mn-cs"/>
                    </a:rPr>
                    <a:t>78,9</a:t>
                  </a:r>
                </a:p>
              </p:txBody>
            </p:sp>
          </p:grpSp>
          <p:sp>
            <p:nvSpPr>
              <p:cNvPr id="58" name="TextBox 58"/>
              <p:cNvSpPr txBox="1"/>
              <p:nvPr/>
            </p:nvSpPr>
            <p:spPr>
              <a:xfrm>
                <a:off x="2431542" y="4083368"/>
                <a:ext cx="1517953" cy="264033"/>
              </a:xfrm>
              <a:prstGeom prst="rect">
                <a:avLst/>
              </a:prstGeom>
              <a:noFill/>
              <a:ln>
                <a:noFill/>
              </a:ln>
            </p:spPr>
            <p:txBody>
              <a:bodyPr wrap="none" lIns="0" tIns="0" rIns="0" bIns="0" anchor="t" anchorCtr="0">
                <a:spAutoFit/>
              </a:bodyPr>
              <a:lstStyle/>
              <a:p>
                <a:pPr algn="l"/>
                <a:r>
                  <a:rPr lang="ru-RU" sz="1350" b="1" dirty="0">
                    <a:solidFill>
                      <a:schemeClr val="accent2"/>
                    </a:solidFill>
                    <a:latin typeface="+mn-lt"/>
                    <a:ea typeface="+mn-ea"/>
                    <a:cs typeface="+mn-cs"/>
                  </a:rPr>
                  <a:t>разрыв 14,2 года</a:t>
                </a:r>
              </a:p>
            </p:txBody>
          </p:sp>
          <p:sp>
            <p:nvSpPr>
              <p:cNvPr id="59" name="TextBox 59"/>
              <p:cNvSpPr txBox="1"/>
              <p:nvPr/>
            </p:nvSpPr>
            <p:spPr>
              <a:xfrm>
                <a:off x="1421892" y="1873568"/>
                <a:ext cx="313582" cy="264033"/>
              </a:xfrm>
              <a:prstGeom prst="rect">
                <a:avLst/>
              </a:prstGeom>
              <a:noFill/>
              <a:ln>
                <a:noFill/>
              </a:ln>
            </p:spPr>
            <p:txBody>
              <a:bodyPr wrap="none" lIns="0" tIns="0" rIns="0" bIns="0" anchor="t" anchorCtr="0">
                <a:spAutoFit/>
              </a:bodyPr>
              <a:lstStyle/>
              <a:p>
                <a:pPr algn="l"/>
                <a:r>
                  <a:rPr lang="ru-RU" sz="1350" dirty="0">
                    <a:solidFill>
                      <a:schemeClr val="accent5"/>
                    </a:solidFill>
                    <a:latin typeface="+mn-lt"/>
                    <a:ea typeface="+mn-ea"/>
                    <a:cs typeface="+mn-cs"/>
                  </a:rPr>
                  <a:t>лет</a:t>
                </a:r>
              </a:p>
            </p:txBody>
          </p:sp>
        </p:grpSp>
      </p:grpSp>
      <p:grpSp>
        <p:nvGrpSpPr>
          <p:cNvPr id="63" name="le-gap-formula"/>
          <p:cNvGrpSpPr/>
          <p:nvPr/>
        </p:nvGrpSpPr>
        <p:grpSpPr>
          <a:xfrm>
            <a:off x="676656" y="5754548"/>
            <a:ext cx="3968804" cy="442112"/>
            <a:chOff x="676656" y="5754548"/>
            <a:chExt cx="3968804" cy="442112"/>
          </a:xfrm>
        </p:grpSpPr>
        <mc:AlternateContent xmlns:mc="http://schemas.openxmlformats.org/markup-compatibility/2006">
          <mc:Choice xmlns:a14="http://schemas.microsoft.com/office/drawing/2010/main" Requires="a14">
            <p:sp>
              <p:nvSpPr>
                <p:cNvPr id="62" name="TextBox 62"/>
                <p:cNvSpPr txBox="1"/>
                <p:nvPr/>
              </p:nvSpPr>
              <p:spPr>
                <a:xfrm>
                  <a:off x="676656" y="5754548"/>
                  <a:ext cx="3968804" cy="442112"/>
                </a:xfrm>
                <a:prstGeom prst="rect">
                  <a:avLst/>
                </a:prstGeom>
                <a:noFill/>
                <a:ln>
                  <a:noFill/>
                </a:ln>
              </p:spPr>
              <p:txBody>
                <a:bodyPr wrap="none" lIns="0" tIns="0" rIns="0" bIns="0" anchor="t" anchorCtr="0">
                  <a:spAutoFit/>
                </a:bodyPr>
                <a:lstStyle/>
                <a:p>
                  <a:pPr algn="l"/>
                  <a:r>
                    <a:rPr lang="ru-RU" sz="1800" dirty="0">
                      <a:solidFill>
                        <a:schemeClr val="dk1"/>
                      </a:solidFill>
                      <a:latin typeface="+mn-lt"/>
                      <a:ea typeface="+mn-ea"/>
                      <a:cs typeface="+mn-cs"/>
                    </a:rPr>
                    <a:t xml:space="preserve">Разрыв </a:t>
                  </a:r>
                  <a14:m>
                    <m:oMath xmlns:a="http://schemas.openxmlformats.org/drawingml/2006/main" xmlns:m="http://schemas.openxmlformats.org/officeDocument/2006/math">
                      <m:r>
                        <m:rPr>
                          <m:sty m:val="p"/>
                        </m:rPr>
                        <a:rPr lang="ru-RU" sz="1800" dirty="0">
                          <a:solidFill>
                            <a:schemeClr val="dk1"/>
                          </a:solidFill>
                          <a:latin typeface="Cambria Math"/>
                          <a:ea typeface="Cambria Math"/>
                          <a:cs typeface="Cambria Math"/>
                        </a:rPr>
                        <m:t>Δ=</m:t>
                      </m:r>
                      <m:sSubSup>
                        <m:e>
                          <m:r>
                            <a:rPr lang="ru-RU" sz="1800" dirty="0">
                              <a:solidFill>
                                <a:schemeClr val="dk1"/>
                              </a:solidFill>
                              <a:latin typeface="Cambria Math"/>
                              <a:ea typeface="Cambria Math"/>
                              <a:cs typeface="Cambria Math"/>
                            </a:rPr>
                            <m:t>e</m:t>
                          </m:r>
                        </m:e>
                        <m:sub>
                          <m:r>
                            <a:rPr lang="ru-RU" sz="1800" dirty="0">
                              <a:solidFill>
                                <a:schemeClr val="dk1"/>
                              </a:solidFill>
                              <a:latin typeface="Cambria Math"/>
                              <a:ea typeface="Cambria Math"/>
                              <a:cs typeface="Cambria Math"/>
                            </a:rPr>
                            <m:t>0</m:t>
                          </m:r>
                        </m:sub>
                        <m:sup>
                          <m:r>
                            <a:rPr lang="ru-RU" sz="1800" dirty="0">
                              <a:solidFill>
                                <a:schemeClr val="dk1"/>
                              </a:solidFill>
                              <a:latin typeface="Cambria Math"/>
                              <a:ea typeface="Cambria Math"/>
                              <a:cs typeface="Cambria Math"/>
                            </a:rPr>
                            <m:t>F</m:t>
                          </m:r>
                        </m:sup>
                      </m:sSubSup>
                      <m:r>
                        <m:rPr>
                          <m:sty m:val="p"/>
                        </m:rPr>
                        <a:rPr lang="ru-RU" sz="1800" dirty="0">
                          <a:solidFill>
                            <a:schemeClr val="dk1"/>
                          </a:solidFill>
                          <a:latin typeface="Cambria Math"/>
                          <a:ea typeface="Cambria Math"/>
                          <a:cs typeface="Cambria Math"/>
                        </a:rPr>
                        <m:t>−</m:t>
                      </m:r>
                      <m:sSubSup>
                        <m:e>
                          <m:r>
                            <a:rPr lang="ru-RU" sz="1800" dirty="0">
                              <a:solidFill>
                                <a:schemeClr val="dk1"/>
                              </a:solidFill>
                              <a:latin typeface="Cambria Math"/>
                              <a:ea typeface="Cambria Math"/>
                              <a:cs typeface="Cambria Math"/>
                            </a:rPr>
                            <m:t>e</m:t>
                          </m:r>
                        </m:e>
                        <m:sub>
                          <m:r>
                            <a:rPr lang="ru-RU" sz="1800" dirty="0">
                              <a:solidFill>
                                <a:schemeClr val="dk1"/>
                              </a:solidFill>
                              <a:latin typeface="Cambria Math"/>
                              <a:ea typeface="Cambria Math"/>
                              <a:cs typeface="Cambria Math"/>
                            </a:rPr>
                            <m:t>0</m:t>
                          </m:r>
                        </m:sub>
                        <m:sup>
                          <m:r>
                            <a:rPr lang="ru-RU" sz="1800" dirty="0">
                              <a:solidFill>
                                <a:schemeClr val="dk1"/>
                              </a:solidFill>
                              <a:latin typeface="Cambria Math"/>
                              <a:ea typeface="Cambria Math"/>
                              <a:cs typeface="Cambria Math"/>
                            </a:rPr>
                            <m:t>M</m:t>
                          </m:r>
                        </m:sup>
                      </m:sSubSup>
                    </m:oMath>
                  </a14:m>
                  <a:r>
                    <a:rPr lang="ru-RU" sz="1800" dirty="0">
                      <a:solidFill>
                        <a:schemeClr val="dk1"/>
                      </a:solidFill>
                      <a:latin typeface="+mn-lt"/>
                      <a:ea typeface="+mn-ea"/>
                      <a:cs typeface="+mn-cs"/>
                    </a:rPr>
                    <a:t xml:space="preserve"> — расчёт.</a:t>
                  </a:r>
                </a:p>
              </p:txBody>
            </p:sp>
          </mc:Choice>
        </mc:AlternateContent>
      </p:grpSp>
      <p:grpSp>
        <p:nvGrpSpPr>
          <p:cNvPr id="65" name="le-covid-note"/>
          <p:cNvGrpSpPr/>
          <p:nvPr/>
        </p:nvGrpSpPr>
        <p:grpSpPr>
          <a:xfrm>
            <a:off x="7727442" y="5778818"/>
            <a:ext cx="1900626" cy="511683"/>
            <a:chOff x="7727442" y="5778818"/>
            <a:chExt cx="1900626" cy="511683"/>
          </a:xfrm>
        </p:grpSpPr>
        <p:sp>
          <p:nvSpPr>
            <p:cNvPr id="64" name="TextBox 64"/>
            <p:cNvSpPr txBox="1"/>
            <p:nvPr/>
          </p:nvSpPr>
          <p:spPr>
            <a:xfrm>
              <a:off x="7727442" y="5778818"/>
              <a:ext cx="1900626" cy="511683"/>
            </a:xfrm>
            <a:prstGeom prst="rect">
              <a:avLst/>
            </a:prstGeom>
            <a:noFill/>
            <a:ln>
              <a:noFill/>
            </a:ln>
          </p:spPr>
          <p:txBody>
            <a:bodyPr wrap="none" lIns="0" tIns="0" rIns="0" bIns="0" anchor="t" anchorCtr="0">
              <a:spAutoFit/>
            </a:bodyPr>
            <a:lstStyle/>
            <a:p>
              <a:pPr algn="l">
                <a:lnSpc>
                  <a:spcPts val="1950"/>
                </a:lnSpc>
              </a:pPr>
              <a:r>
                <a:rPr lang="ru-RU" sz="1350" dirty="0">
                  <a:solidFill>
                    <a:schemeClr val="accent5"/>
                  </a:solidFill>
                  <a:latin typeface="+mn-lt"/>
                  <a:ea typeface="+mn-ea"/>
                  <a:cs typeface="+mn-cs"/>
                </a:rPr>
                <a:t>Оба показателя падали</a:t>
              </a:r>
              <a:br/>
              <a:r>
                <a:rPr lang="ru-RU" sz="1350" dirty="0">
                  <a:solidFill>
                    <a:schemeClr val="accent5"/>
                  </a:solidFill>
                  <a:latin typeface="+mn-lt"/>
                  <a:ea typeface="+mn-ea"/>
                  <a:cs typeface="+mn-cs"/>
                </a:rPr>
                <a:t>в 2020–2021 годах.</a:t>
              </a:r>
            </a:p>
          </p:txBody>
        </p:sp>
      </p:grpSp>
      <p:grpSp>
        <p:nvGrpSpPr>
          <p:cNvPr id="68" name="page-footer"/>
          <p:cNvGrpSpPr/>
          <p:nvPr/>
        </p:nvGrpSpPr>
        <p:grpSpPr>
          <a:xfrm>
            <a:off x="679704" y="6442710"/>
            <a:ext cx="10832592" cy="234696"/>
            <a:chOff x="679704" y="6442710"/>
            <a:chExt cx="10832592" cy="234696"/>
          </a:xfrm>
        </p:grpSpPr>
        <p:sp>
          <p:nvSpPr>
            <p:cNvPr id="66" name="TextBox 66"/>
            <p:cNvSpPr txBox="1"/>
            <p:nvPr/>
          </p:nvSpPr>
          <p:spPr>
            <a:xfrm>
              <a:off x="679704" y="6442710"/>
              <a:ext cx="7023673" cy="234696"/>
            </a:xfrm>
            <a:prstGeom prst="rect">
              <a:avLst/>
            </a:prstGeom>
            <a:noFill/>
            <a:ln>
              <a:noFill/>
            </a:ln>
          </p:spPr>
          <p:txBody>
            <a:bodyPr wrap="none" lIns="0" tIns="0" rIns="0" bIns="0" anchor="t" anchorCtr="0">
              <a:spAutoFit/>
            </a:bodyPr>
            <a:lstStyle/>
            <a:p>
              <a:pPr algn="l"/>
              <a:r>
                <a:rPr lang="ru-RU" sz="1200" dirty="0">
                  <a:solidFill>
                    <a:schemeClr val="accent5"/>
                  </a:solidFill>
                  <a:latin typeface="+mn-lt"/>
                  <a:ea typeface="+mn-ea"/>
                  <a:cs typeface="+mn-cs"/>
                </a:rPr>
                <a:t>Всемирный банк, SP.DYN.LE00.MA.IN и SP.DYN.LE00.FE.IN, 1991–2024 · разрыв — расчёт</a:t>
              </a:r>
            </a:p>
          </p:txBody>
        </p:sp>
        <p:sp>
          <p:nvSpPr>
            <p:cNvPr id="67" name="TextBox 67"/>
            <p:cNvSpPr txBox="1"/>
            <p:nvPr/>
          </p:nvSpPr>
          <p:spPr>
            <a:xfrm>
              <a:off x="11320402" y="6442710"/>
              <a:ext cx="191894" cy="234696"/>
            </a:xfrm>
            <a:prstGeom prst="rect">
              <a:avLst/>
            </a:prstGeom>
            <a:noFill/>
            <a:ln>
              <a:noFill/>
            </a:ln>
          </p:spPr>
          <p:txBody>
            <a:bodyPr wrap="none" lIns="0" tIns="0" rIns="0" bIns="0" anchor="t" anchorCtr="0">
              <a:spAutoFit/>
            </a:bodyPr>
            <a:lstStyle/>
            <a:p>
              <a:pPr algn="r"/>
              <a:r>
                <a:rPr lang="ru-RU" sz="1200" dirty="0">
                  <a:solidFill>
                    <a:schemeClr val="accent5"/>
                  </a:solidFill>
                  <a:latin typeface="+mn-lt"/>
                  <a:ea typeface="+mn-ea"/>
                  <a:cs typeface="+mn-cs"/>
                </a:rPr>
                <a:t>08</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xmlns:p="http://schemas.openxmlformats.org/presentationml/2006/main" id="9" presetID="22" presetClass="entr" presetSubtype="2" fill="hold" grpId="0" nodeType="afterEffect">
                                  <p:stCondLst>
                                    <p:cond delay="500"/>
                                  </p:stCondLst>
                                  <p:childTnLst>
                                    <p:set>
                                      <p:cBhvr>
                                        <p:cTn id="10" dur="1" fill="hold">
                                          <p:stCondLst>
                                            <p:cond delay="0"/>
                                          </p:stCondLst>
                                        </p:cTn>
                                        <p:tgtEl>
                                          <p:spTgt spid="61"/>
                                        </p:tgtEl>
                                        <p:attrNameLst>
                                          <p:attrName>style.visibility</p:attrName>
                                        </p:attrNameLst>
                                      </p:cBhvr>
                                      <p:to>
                                        <p:strVal val="visible"/>
                                      </p:to>
                                    </p:set>
                                    <p:animEffect transition="in" filter="wipe(right)">
                                      <p:cBhvr>
                                        <p:cTn id="11" dur="1200"/>
                                        <p:tgtEl>
                                          <p:spTgt spid="61"/>
                                        </p:tgtEl>
                                      </p:cBhvr>
                                    </p:animEffect>
                                  </p:childTnLst>
                                </p:cTn>
                              </p:par>
                            </p:childTnLst>
                          </p:cTn>
                        </p:par>
                        <p:par>
                          <p:cTn id="12" fill="hold">
                            <p:stCondLst>
                              <p:cond delay="210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63"/>
                                        </p:tgtEl>
                                        <p:attrNameLst>
                                          <p:attrName>style.visibility</p:attrName>
                                        </p:attrNameLst>
                                      </p:cBhvr>
                                      <p:to>
                                        <p:strVal val="visible"/>
                                      </p:to>
                                    </p:set>
                                    <p:animEffect transition="in" filter="fade">
                                      <p:cBhvr>
                                        <p:cTn id="15" dur="400"/>
                                        <p:tgtEl>
                                          <p:spTgt spid="63"/>
                                        </p:tgtEl>
                                      </p:cBhvr>
                                    </p:animEffect>
                                  </p:childTnLst>
                                </p:cTn>
                              </p:par>
                            </p:childTnLst>
                          </p:cTn>
                        </p:par>
                        <p:par>
                          <p:cTn id="16" fill="hold">
                            <p:stCondLst>
                              <p:cond delay="3000"/>
                            </p:stCondLst>
                            <p:childTnLst>
                              <p:par>
                                <p:cTn xmlns:p="http://schemas.openxmlformats.org/presentationml/2006/main" id="17" presetID="10" presetClass="entr" presetSubtype="0" fill="hold" grpId="0" nodeType="afterEffect">
                                  <p:stCondLst>
                                    <p:cond delay="500"/>
                                  </p:stCondLst>
                                  <p:childTnLst>
                                    <p:set>
                                      <p:cBhvr>
                                        <p:cTn id="18" dur="1" fill="hold">
                                          <p:stCondLst>
                                            <p:cond delay="0"/>
                                          </p:stCondLst>
                                        </p:cTn>
                                        <p:tgtEl>
                                          <p:spTgt spid="65"/>
                                        </p:tgtEl>
                                        <p:attrNameLst>
                                          <p:attrName>style.visibility</p:attrName>
                                        </p:attrNameLst>
                                      </p:cBhvr>
                                      <p:to>
                                        <p:strVal val="visible"/>
                                      </p:to>
                                    </p:set>
                                    <p:animEffect transition="in" filter="fade">
                                      <p:cBhvr>
                                        <p:cTn id="19" dur="4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page-header"/>
          <p:cNvGrpSpPr/>
          <p:nvPr/>
        </p:nvGrpSpPr>
        <p:grpSpPr>
          <a:xfrm>
            <a:off x="670560" y="590550"/>
            <a:ext cx="9293460" cy="1212723"/>
            <a:chOff x="670560" y="590550"/>
            <a:chExt cx="9293460" cy="1212723"/>
          </a:xfrm>
        </p:grpSpPr>
        <p:sp>
          <p:nvSpPr>
            <p:cNvPr id="2" name="TextBox 2"/>
            <p:cNvSpPr txBox="1"/>
            <p:nvPr/>
          </p:nvSpPr>
          <p:spPr>
            <a:xfrm>
              <a:off x="670560" y="590550"/>
              <a:ext cx="9293460" cy="586740"/>
            </a:xfrm>
            <a:prstGeom prst="rect">
              <a:avLst/>
            </a:prstGeom>
            <a:noFill/>
            <a:ln>
              <a:noFill/>
            </a:ln>
          </p:spPr>
          <p:txBody>
            <a:bodyPr wrap="none" lIns="0" tIns="0" rIns="0" bIns="0" anchor="t" anchorCtr="0">
              <a:spAutoFit/>
            </a:bodyPr>
            <a:lstStyle/>
            <a:p>
              <a:pPr algn="l"/>
              <a:r>
                <a:rPr lang="ru-RU" sz="3000" b="1" dirty="0">
                  <a:solidFill>
                    <a:schemeClr val="accent1"/>
                  </a:solidFill>
                  <a:latin typeface="+mj-lt"/>
                  <a:ea typeface="+mj-ea"/>
                  <a:cs typeface="+mj-cs"/>
                </a:rPr>
                <a:t>Сверхсмертность мужчин: 14,2 года разрыва</a:t>
              </a:r>
            </a:p>
          </p:txBody>
        </p:sp>
        <p:sp>
          <p:nvSpPr>
            <p:cNvPr id="3" name="TextBox 3"/>
            <p:cNvSpPr txBox="1"/>
            <p:nvPr/>
          </p:nvSpPr>
          <p:spPr>
            <a:xfrm>
              <a:off x="675132" y="1068705"/>
              <a:ext cx="5026175" cy="734568"/>
            </a:xfrm>
            <a:prstGeom prst="rect">
              <a:avLst/>
            </a:prstGeom>
            <a:noFill/>
            <a:ln>
              <a:noFill/>
            </a:ln>
          </p:spPr>
          <p:txBody>
            <a:bodyPr wrap="none" lIns="0" tIns="0" rIns="0" bIns="0" anchor="t" anchorCtr="0">
              <a:spAutoFit/>
            </a:bodyPr>
            <a:lstStyle/>
            <a:p>
              <a:pPr algn="l">
                <a:lnSpc>
                  <a:spcPts val="2550"/>
                </a:lnSpc>
              </a:pPr>
              <a:r>
                <a:rPr lang="ru-RU" sz="2100" dirty="0">
                  <a:solidFill>
                    <a:schemeClr val="dk1"/>
                  </a:solidFill>
                  <a:latin typeface="+mn-lt"/>
                  <a:ea typeface="+mn-ea"/>
                  <a:cs typeface="+mn-cs"/>
                </a:rPr>
                <a:t>Максимум разрыва — 1994 год;</a:t>
              </a:r>
              <a:br/>
              <a:r>
                <a:rPr lang="ru-RU" sz="2100" dirty="0">
                  <a:solidFill>
                    <a:schemeClr val="dk1"/>
                  </a:solidFill>
                  <a:latin typeface="+mn-lt"/>
                  <a:ea typeface="+mn-ea"/>
                  <a:cs typeface="+mn-cs"/>
                </a:rPr>
                <a:t>к 2024 году он сократился до 10,6 года</a:t>
              </a:r>
            </a:p>
          </p:txBody>
        </p:sp>
      </p:grpSp>
      <p:grpSp>
        <p:nvGrpSpPr>
          <p:cNvPr id="23" name="gap-hero"/>
          <p:cNvGrpSpPr/>
          <p:nvPr/>
        </p:nvGrpSpPr>
        <p:grpSpPr>
          <a:xfrm>
            <a:off x="666750" y="2235518"/>
            <a:ext cx="4572000" cy="1940433"/>
            <a:chOff x="666750" y="2235518"/>
            <a:chExt cx="4572000" cy="1940433"/>
          </a:xfrm>
        </p:grpSpPr>
        <p:sp>
          <p:nvSpPr>
            <p:cNvPr id="5" name="TextBox 5"/>
            <p:cNvSpPr txBox="1"/>
            <p:nvPr/>
          </p:nvSpPr>
          <p:spPr>
            <a:xfrm>
              <a:off x="678942" y="2235518"/>
              <a:ext cx="3088746" cy="264033"/>
            </a:xfrm>
            <a:prstGeom prst="rect">
              <a:avLst/>
            </a:prstGeom>
            <a:noFill/>
            <a:ln>
              <a:noFill/>
            </a:ln>
          </p:spPr>
          <p:txBody>
            <a:bodyPr wrap="none" lIns="0" tIns="0" rIns="0" bIns="0" anchor="t" anchorCtr="0">
              <a:spAutoFit/>
            </a:bodyPr>
            <a:lstStyle/>
            <a:p>
              <a:pPr algn="l"/>
              <a:r>
                <a:rPr lang="ru-RU" sz="1350" spc="150" dirty="0">
                  <a:solidFill>
                    <a:schemeClr val="accent5"/>
                  </a:solidFill>
                  <a:latin typeface="+mn-lt"/>
                  <a:ea typeface="+mn-ea"/>
                  <a:cs typeface="+mn-cs"/>
                </a:rPr>
                <a:t>МАКСИМУМ РАЗРЫВА, 1994 ГОД</a:t>
              </a:r>
            </a:p>
          </p:txBody>
        </p:sp>
        <p:grpSp>
          <p:nvGrpSpPr>
            <p:cNvPr id="12" name="Group 12"/>
            <p:cNvGrpSpPr/>
            <p:nvPr/>
          </p:nvGrpSpPr>
          <p:grpSpPr>
            <a:xfrm>
              <a:off x="4400550" y="2324100"/>
              <a:ext cx="266700" cy="361950"/>
              <a:chOff x="4400550" y="2324100"/>
              <a:chExt cx="266700" cy="361950"/>
            </a:xfrm>
          </p:grpSpPr>
          <p:sp>
            <p:nvSpPr>
              <p:cNvPr id="6" name="Freeform 6"/>
              <p:cNvSpPr/>
              <p:nvPr/>
            </p:nvSpPr>
            <p:spPr>
              <a:xfrm>
                <a:off x="4495800" y="2590800"/>
                <a:ext cx="9525" cy="95250"/>
              </a:xfrm>
              <a:custGeom>
                <a:avLst/>
                <a:gdLst/>
                <a:ahLst/>
                <a:cxnLst/>
                <a:rect l="l" t="t" r="r" b="b"/>
                <a:pathLst>
                  <a:path w="9525" h="95250">
                    <a:moveTo>
                      <a:pt x="0" y="0"/>
                    </a:moveTo>
                    <a:lnTo>
                      <a:pt x="0" y="95250"/>
                    </a:lnTo>
                  </a:path>
                </a:pathLst>
              </a:custGeom>
              <a:noFill/>
              <a:ln w="38100">
                <a:solidFill>
                  <a:schemeClr val="accent3"/>
                </a:solidFill>
              </a:ln>
            </p:spPr>
          </p:sp>
          <p:sp>
            <p:nvSpPr>
              <p:cNvPr id="7" name="Freeform 7"/>
              <p:cNvSpPr/>
              <p:nvPr/>
            </p:nvSpPr>
            <p:spPr>
              <a:xfrm>
                <a:off x="4572000" y="2590800"/>
                <a:ext cx="9525" cy="95250"/>
              </a:xfrm>
              <a:custGeom>
                <a:avLst/>
                <a:gdLst/>
                <a:ahLst/>
                <a:cxnLst/>
                <a:rect l="l" t="t" r="r" b="b"/>
                <a:pathLst>
                  <a:path w="9525" h="95250">
                    <a:moveTo>
                      <a:pt x="0" y="0"/>
                    </a:moveTo>
                    <a:lnTo>
                      <a:pt x="0" y="95250"/>
                    </a:lnTo>
                  </a:path>
                </a:pathLst>
              </a:custGeom>
              <a:noFill/>
              <a:ln w="38100">
                <a:solidFill>
                  <a:schemeClr val="accent3"/>
                </a:solidFill>
              </a:ln>
            </p:spPr>
          </p:sp>
          <p:sp>
            <p:nvSpPr>
              <p:cNvPr id="8" name="Freeform 8"/>
              <p:cNvSpPr/>
              <p:nvPr/>
            </p:nvSpPr>
            <p:spPr>
              <a:xfrm>
                <a:off x="4457700" y="2457450"/>
                <a:ext cx="152400" cy="133350"/>
              </a:xfrm>
              <a:custGeom>
                <a:avLst/>
                <a:gdLst/>
                <a:ahLst/>
                <a:cxnLst/>
                <a:rect l="l" t="t" r="r" b="b"/>
                <a:pathLst>
                  <a:path w="152400" h="133350">
                    <a:moveTo>
                      <a:pt x="0" y="133350"/>
                    </a:moveTo>
                    <a:lnTo>
                      <a:pt x="152400" y="133350"/>
                    </a:lnTo>
                    <a:lnTo>
                      <a:pt x="114300" y="0"/>
                    </a:lnTo>
                    <a:lnTo>
                      <a:pt x="38100" y="0"/>
                    </a:lnTo>
                    <a:lnTo>
                      <a:pt x="0" y="133350"/>
                    </a:lnTo>
                  </a:path>
                </a:pathLst>
              </a:custGeom>
              <a:noFill/>
              <a:ln w="38100">
                <a:solidFill>
                  <a:schemeClr val="accent3"/>
                </a:solidFill>
              </a:ln>
            </p:spPr>
          </p:sp>
          <p:sp>
            <p:nvSpPr>
              <p:cNvPr id="9" name="Freeform 9"/>
              <p:cNvSpPr/>
              <p:nvPr/>
            </p:nvSpPr>
            <p:spPr>
              <a:xfrm>
                <a:off x="4400550" y="2457450"/>
                <a:ext cx="95250" cy="38100"/>
              </a:xfrm>
              <a:custGeom>
                <a:avLst/>
                <a:gdLst/>
                <a:ahLst/>
                <a:cxnLst/>
                <a:rect l="l" t="t" r="r" b="b"/>
                <a:pathLst>
                  <a:path w="95250" h="38100">
                    <a:moveTo>
                      <a:pt x="0" y="38100"/>
                    </a:moveTo>
                    <a:cubicBezTo>
                      <a:pt x="31756" y="12706"/>
                      <a:pt x="63494" y="0"/>
                      <a:pt x="95250" y="0"/>
                    </a:cubicBezTo>
                  </a:path>
                </a:pathLst>
              </a:custGeom>
              <a:noFill/>
              <a:ln w="38100">
                <a:solidFill>
                  <a:schemeClr val="accent3"/>
                </a:solidFill>
              </a:ln>
            </p:spPr>
          </p:sp>
          <p:sp>
            <p:nvSpPr>
              <p:cNvPr id="10" name="Freeform 10"/>
              <p:cNvSpPr/>
              <p:nvPr/>
            </p:nvSpPr>
            <p:spPr>
              <a:xfrm>
                <a:off x="4572000" y="2457450"/>
                <a:ext cx="95250" cy="38100"/>
              </a:xfrm>
              <a:custGeom>
                <a:avLst/>
                <a:gdLst/>
                <a:ahLst/>
                <a:cxnLst/>
                <a:rect l="l" t="t" r="r" b="b"/>
                <a:pathLst>
                  <a:path w="95250" h="38100">
                    <a:moveTo>
                      <a:pt x="95250" y="38100"/>
                    </a:moveTo>
                    <a:cubicBezTo>
                      <a:pt x="63494" y="12706"/>
                      <a:pt x="31756" y="0"/>
                      <a:pt x="0" y="0"/>
                    </a:cubicBezTo>
                  </a:path>
                </a:pathLst>
              </a:custGeom>
              <a:noFill/>
              <a:ln w="38100">
                <a:solidFill>
                  <a:schemeClr val="accent3"/>
                </a:solidFill>
              </a:ln>
            </p:spPr>
          </p:sp>
          <p:sp>
            <p:nvSpPr>
              <p:cNvPr id="11" name="Freeform 11"/>
              <p:cNvSpPr/>
              <p:nvPr/>
            </p:nvSpPr>
            <p:spPr>
              <a:xfrm>
                <a:off x="4495800" y="2324100"/>
                <a:ext cx="76200" cy="76200"/>
              </a:xfrm>
              <a:custGeom>
                <a:avLst/>
                <a:gdLst/>
                <a:ahLst/>
                <a:cxnLst/>
                <a:rect l="l" t="t" r="r" b="b"/>
                <a:pathLst>
                  <a:path w="76200" h="76200">
                    <a:moveTo>
                      <a:pt x="0" y="38100"/>
                    </a:moveTo>
                    <a:cubicBezTo>
                      <a:pt x="0" y="59142"/>
                      <a:pt x="17058" y="76200"/>
                      <a:pt x="38100" y="76200"/>
                    </a:cubicBezTo>
                    <a:cubicBezTo>
                      <a:pt x="59142" y="76200"/>
                      <a:pt x="76200" y="59142"/>
                      <a:pt x="76200" y="38100"/>
                    </a:cubicBezTo>
                    <a:cubicBezTo>
                      <a:pt x="76200" y="17058"/>
                      <a:pt x="59142" y="0"/>
                      <a:pt x="38100" y="0"/>
                    </a:cubicBezTo>
                    <a:cubicBezTo>
                      <a:pt x="17058" y="0"/>
                      <a:pt x="0" y="17058"/>
                      <a:pt x="0" y="38100"/>
                    </a:cubicBezTo>
                  </a:path>
                </a:pathLst>
              </a:custGeom>
              <a:noFill/>
              <a:ln w="38100">
                <a:solidFill>
                  <a:schemeClr val="accent3"/>
                </a:solidFill>
              </a:ln>
            </p:spPr>
          </p:sp>
        </p:grpSp>
        <p:grpSp>
          <p:nvGrpSpPr>
            <p:cNvPr id="19" name="Group 19"/>
            <p:cNvGrpSpPr/>
            <p:nvPr/>
          </p:nvGrpSpPr>
          <p:grpSpPr>
            <a:xfrm>
              <a:off x="4972050" y="2324100"/>
              <a:ext cx="266700" cy="361950"/>
              <a:chOff x="4972050" y="2324100"/>
              <a:chExt cx="266700" cy="361950"/>
            </a:xfrm>
          </p:grpSpPr>
          <p:sp>
            <p:nvSpPr>
              <p:cNvPr id="13" name="Freeform 13"/>
              <p:cNvSpPr/>
              <p:nvPr/>
            </p:nvSpPr>
            <p:spPr>
              <a:xfrm>
                <a:off x="5067300" y="2590800"/>
                <a:ext cx="9525" cy="95250"/>
              </a:xfrm>
              <a:custGeom>
                <a:avLst/>
                <a:gdLst/>
                <a:ahLst/>
                <a:cxnLst/>
                <a:rect l="l" t="t" r="r" b="b"/>
                <a:pathLst>
                  <a:path w="9525" h="95250">
                    <a:moveTo>
                      <a:pt x="0" y="0"/>
                    </a:moveTo>
                    <a:lnTo>
                      <a:pt x="0" y="95250"/>
                    </a:lnTo>
                  </a:path>
                </a:pathLst>
              </a:custGeom>
              <a:noFill/>
              <a:ln w="38100">
                <a:solidFill>
                  <a:schemeClr val="accent1"/>
                </a:solidFill>
              </a:ln>
            </p:spPr>
          </p:sp>
          <p:sp>
            <p:nvSpPr>
              <p:cNvPr id="14" name="Freeform 14"/>
              <p:cNvSpPr/>
              <p:nvPr/>
            </p:nvSpPr>
            <p:spPr>
              <a:xfrm>
                <a:off x="5143500" y="2590800"/>
                <a:ext cx="9525" cy="95250"/>
              </a:xfrm>
              <a:custGeom>
                <a:avLst/>
                <a:gdLst/>
                <a:ahLst/>
                <a:cxnLst/>
                <a:rect l="l" t="t" r="r" b="b"/>
                <a:pathLst>
                  <a:path w="9525" h="95250">
                    <a:moveTo>
                      <a:pt x="0" y="0"/>
                    </a:moveTo>
                    <a:lnTo>
                      <a:pt x="0" y="95250"/>
                    </a:lnTo>
                  </a:path>
                </a:pathLst>
              </a:custGeom>
              <a:noFill/>
              <a:ln w="38100">
                <a:solidFill>
                  <a:schemeClr val="accent1"/>
                </a:solidFill>
              </a:ln>
            </p:spPr>
          </p:sp>
          <p:sp>
            <p:nvSpPr>
              <p:cNvPr id="15" name="Freeform 15"/>
              <p:cNvSpPr/>
              <p:nvPr/>
            </p:nvSpPr>
            <p:spPr>
              <a:xfrm>
                <a:off x="5048250" y="2457450"/>
                <a:ext cx="114300" cy="133350"/>
              </a:xfrm>
              <a:custGeom>
                <a:avLst/>
                <a:gdLst/>
                <a:ahLst/>
                <a:cxnLst/>
                <a:rect l="l" t="t" r="r" b="b"/>
                <a:pathLst>
                  <a:path w="114300" h="133350">
                    <a:moveTo>
                      <a:pt x="0" y="0"/>
                    </a:moveTo>
                    <a:lnTo>
                      <a:pt x="114300" y="0"/>
                    </a:lnTo>
                    <a:lnTo>
                      <a:pt x="95250" y="133350"/>
                    </a:lnTo>
                    <a:lnTo>
                      <a:pt x="19050" y="133350"/>
                    </a:lnTo>
                    <a:lnTo>
                      <a:pt x="0" y="0"/>
                    </a:lnTo>
                  </a:path>
                </a:pathLst>
              </a:custGeom>
              <a:noFill/>
              <a:ln w="38100">
                <a:solidFill>
                  <a:schemeClr val="accent1"/>
                </a:solidFill>
              </a:ln>
            </p:spPr>
          </p:sp>
          <p:sp>
            <p:nvSpPr>
              <p:cNvPr id="16" name="Freeform 16"/>
              <p:cNvSpPr/>
              <p:nvPr/>
            </p:nvSpPr>
            <p:spPr>
              <a:xfrm>
                <a:off x="4972050" y="2457450"/>
                <a:ext cx="76200" cy="38100"/>
              </a:xfrm>
              <a:custGeom>
                <a:avLst/>
                <a:gdLst/>
                <a:ahLst/>
                <a:cxnLst/>
                <a:rect l="l" t="t" r="r" b="b"/>
                <a:pathLst>
                  <a:path w="76200" h="38100">
                    <a:moveTo>
                      <a:pt x="0" y="38100"/>
                    </a:moveTo>
                    <a:cubicBezTo>
                      <a:pt x="25394" y="12706"/>
                      <a:pt x="50806" y="0"/>
                      <a:pt x="76200" y="0"/>
                    </a:cubicBezTo>
                  </a:path>
                </a:pathLst>
              </a:custGeom>
              <a:noFill/>
              <a:ln w="38100">
                <a:solidFill>
                  <a:schemeClr val="accent1"/>
                </a:solidFill>
              </a:ln>
            </p:spPr>
          </p:sp>
          <p:sp>
            <p:nvSpPr>
              <p:cNvPr id="17" name="Freeform 17"/>
              <p:cNvSpPr/>
              <p:nvPr/>
            </p:nvSpPr>
            <p:spPr>
              <a:xfrm>
                <a:off x="5162550" y="2457450"/>
                <a:ext cx="76200" cy="38100"/>
              </a:xfrm>
              <a:custGeom>
                <a:avLst/>
                <a:gdLst/>
                <a:ahLst/>
                <a:cxnLst/>
                <a:rect l="l" t="t" r="r" b="b"/>
                <a:pathLst>
                  <a:path w="76200" h="38100">
                    <a:moveTo>
                      <a:pt x="76200" y="38100"/>
                    </a:moveTo>
                    <a:cubicBezTo>
                      <a:pt x="50806" y="12706"/>
                      <a:pt x="25394" y="0"/>
                      <a:pt x="0" y="0"/>
                    </a:cubicBezTo>
                  </a:path>
                </a:pathLst>
              </a:custGeom>
              <a:noFill/>
              <a:ln w="38100">
                <a:solidFill>
                  <a:schemeClr val="accent1"/>
                </a:solidFill>
              </a:ln>
            </p:spPr>
          </p:sp>
          <p:sp>
            <p:nvSpPr>
              <p:cNvPr id="18" name="Freeform 18"/>
              <p:cNvSpPr/>
              <p:nvPr/>
            </p:nvSpPr>
            <p:spPr>
              <a:xfrm>
                <a:off x="5067300" y="2324100"/>
                <a:ext cx="76200" cy="76200"/>
              </a:xfrm>
              <a:custGeom>
                <a:avLst/>
                <a:gdLst/>
                <a:ahLst/>
                <a:cxnLst/>
                <a:rect l="l" t="t" r="r" b="b"/>
                <a:pathLst>
                  <a:path w="76200" h="76200">
                    <a:moveTo>
                      <a:pt x="0" y="38100"/>
                    </a:moveTo>
                    <a:cubicBezTo>
                      <a:pt x="0" y="59142"/>
                      <a:pt x="17058" y="76200"/>
                      <a:pt x="38100" y="76200"/>
                    </a:cubicBezTo>
                    <a:cubicBezTo>
                      <a:pt x="59142" y="76200"/>
                      <a:pt x="76200" y="59142"/>
                      <a:pt x="76200" y="38100"/>
                    </a:cubicBezTo>
                    <a:cubicBezTo>
                      <a:pt x="76200" y="17058"/>
                      <a:pt x="59142" y="0"/>
                      <a:pt x="38100" y="0"/>
                    </a:cubicBezTo>
                    <a:cubicBezTo>
                      <a:pt x="17058" y="0"/>
                      <a:pt x="0" y="17058"/>
                      <a:pt x="0" y="38100"/>
                    </a:cubicBezTo>
                  </a:path>
                </a:pathLst>
              </a:custGeom>
              <a:noFill/>
              <a:ln w="38100">
                <a:solidFill>
                  <a:schemeClr val="accent1"/>
                </a:solidFill>
              </a:ln>
            </p:spPr>
          </p:sp>
        </p:grpSp>
        <p:sp>
          <p:nvSpPr>
            <p:cNvPr id="20" name="TextBox 20"/>
            <p:cNvSpPr txBox="1"/>
            <p:nvPr/>
          </p:nvSpPr>
          <p:spPr>
            <a:xfrm>
              <a:off x="666750" y="2586990"/>
              <a:ext cx="2980761" cy="933450"/>
            </a:xfrm>
            <a:prstGeom prst="rect">
              <a:avLst/>
            </a:prstGeom>
            <a:noFill/>
            <a:ln>
              <a:noFill/>
            </a:ln>
          </p:spPr>
          <p:txBody>
            <a:bodyPr wrap="none" lIns="0" tIns="0" rIns="0" bIns="0" anchor="t" anchorCtr="0">
              <a:spAutoFit/>
            </a:bodyPr>
            <a:lstStyle/>
            <a:p>
              <a:pPr algn="l"/>
              <a:r>
                <a:rPr lang="ru-RU" sz="4800" b="1" dirty="0">
                  <a:solidFill>
                    <a:schemeClr val="accent2"/>
                  </a:solidFill>
                  <a:latin typeface="+mj-lt"/>
                  <a:ea typeface="+mj-ea"/>
                  <a:cs typeface="+mj-cs"/>
                </a:rPr>
                <a:t>14,2 года</a:t>
              </a:r>
            </a:p>
          </p:txBody>
        </p:sp>
        <p:sp>
          <p:nvSpPr>
            <p:cNvPr id="21" name="Rectangle 21"/>
            <p:cNvSpPr/>
            <p:nvPr/>
          </p:nvSpPr>
          <p:spPr>
            <a:xfrm>
              <a:off x="685800" y="3295650"/>
              <a:ext cx="2476500" cy="38100"/>
            </a:xfrm>
            <a:prstGeom prst="rect">
              <a:avLst/>
            </a:prstGeom>
            <a:gradFill>
              <a:gsLst>
                <a:gs pos="0">
                  <a:schemeClr val="accent1"/>
                </a:gs>
                <a:gs pos="100000">
                  <a:schemeClr val="accent2"/>
                </a:gs>
              </a:gsLst>
              <a:lin ang="0" scaled="1"/>
            </a:gradFill>
            <a:ln>
              <a:noFill/>
            </a:ln>
          </p:spPr>
        </p:sp>
        <p:sp>
          <p:nvSpPr>
            <p:cNvPr id="22" name="TextBox 22"/>
            <p:cNvSpPr txBox="1"/>
            <p:nvPr/>
          </p:nvSpPr>
          <p:spPr>
            <a:xfrm>
              <a:off x="678942" y="3664268"/>
              <a:ext cx="3151594" cy="511683"/>
            </a:xfrm>
            <a:prstGeom prst="rect">
              <a:avLst/>
            </a:prstGeom>
            <a:noFill/>
            <a:ln>
              <a:noFill/>
            </a:ln>
          </p:spPr>
          <p:txBody>
            <a:bodyPr wrap="none" lIns="0" tIns="0" rIns="0" bIns="0" anchor="t" anchorCtr="0">
              <a:spAutoFit/>
            </a:bodyPr>
            <a:lstStyle/>
            <a:p>
              <a:pPr algn="l">
                <a:lnSpc>
                  <a:spcPts val="1950"/>
                </a:lnSpc>
              </a:pPr>
              <a:r>
                <a:rPr lang="ru-RU" sz="1350" dirty="0">
                  <a:solidFill>
                    <a:schemeClr val="dk1"/>
                  </a:solidFill>
                  <a:latin typeface="+mn-lt"/>
                  <a:ea typeface="+mn-ea"/>
                  <a:cs typeface="+mn-cs"/>
                </a:rPr>
                <a:t>разница между женской (71,73)</a:t>
              </a:r>
              <a:br/>
              <a:r>
                <a:rPr lang="ru-RU" sz="1350" dirty="0">
                  <a:solidFill>
                    <a:schemeClr val="dk1"/>
                  </a:solidFill>
                  <a:latin typeface="+mn-lt"/>
                  <a:ea typeface="+mn-ea"/>
                  <a:cs typeface="+mn-cs"/>
                </a:rPr>
                <a:t>и мужской (57,55) продолжительностью</a:t>
              </a:r>
            </a:p>
          </p:txBody>
        </p:sp>
      </p:grpSp>
      <p:grpSp>
        <p:nvGrpSpPr>
          <p:cNvPr id="43" name="gap-series"/>
          <p:cNvGrpSpPr/>
          <p:nvPr/>
        </p:nvGrpSpPr>
        <p:grpSpPr>
          <a:xfrm>
            <a:off x="6278118" y="2083118"/>
            <a:ext cx="5236464" cy="2252471"/>
            <a:chOff x="6278118" y="2083118"/>
            <a:chExt cx="5236464" cy="2252471"/>
          </a:xfrm>
        </p:grpSpPr>
        <p:sp>
          <p:nvSpPr>
            <p:cNvPr id="24" name="TextBox 24"/>
            <p:cNvSpPr txBox="1"/>
            <p:nvPr/>
          </p:nvSpPr>
          <p:spPr>
            <a:xfrm>
              <a:off x="6279642" y="2083118"/>
              <a:ext cx="373228" cy="264033"/>
            </a:xfrm>
            <a:prstGeom prst="rect">
              <a:avLst/>
            </a:prstGeom>
            <a:noFill/>
            <a:ln>
              <a:noFill/>
            </a:ln>
          </p:spPr>
          <p:txBody>
            <a:bodyPr wrap="none" lIns="0" tIns="0" rIns="0" bIns="0" anchor="t" anchorCtr="0">
              <a:spAutoFit/>
            </a:bodyPr>
            <a:lstStyle/>
            <a:p>
              <a:pPr algn="l"/>
              <a:r>
                <a:rPr lang="ru-RU" sz="1350" spc="150" dirty="0">
                  <a:solidFill>
                    <a:schemeClr val="accent5"/>
                  </a:solidFill>
                  <a:latin typeface="+mn-lt"/>
                  <a:ea typeface="+mn-ea"/>
                  <a:cs typeface="+mn-cs"/>
                </a:rPr>
                <a:t>ГОД</a:t>
              </a:r>
            </a:p>
          </p:txBody>
        </p:sp>
        <p:sp>
          <p:nvSpPr>
            <p:cNvPr id="25" name="TextBox 25"/>
            <p:cNvSpPr txBox="1"/>
            <p:nvPr/>
          </p:nvSpPr>
          <p:spPr>
            <a:xfrm>
              <a:off x="10758983" y="2083118"/>
              <a:ext cx="754075" cy="264033"/>
            </a:xfrm>
            <a:prstGeom prst="rect">
              <a:avLst/>
            </a:prstGeom>
            <a:noFill/>
            <a:ln>
              <a:noFill/>
            </a:ln>
          </p:spPr>
          <p:txBody>
            <a:bodyPr wrap="none" lIns="0" tIns="0" rIns="0" bIns="0" anchor="t" anchorCtr="0">
              <a:spAutoFit/>
            </a:bodyPr>
            <a:lstStyle/>
            <a:p>
              <a:pPr algn="r"/>
              <a:r>
                <a:rPr lang="ru-RU" sz="1350" spc="150" dirty="0">
                  <a:solidFill>
                    <a:schemeClr val="accent5"/>
                  </a:solidFill>
                  <a:latin typeface="+mn-lt"/>
                  <a:ea typeface="+mn-ea"/>
                  <a:cs typeface="+mn-cs"/>
                </a:rPr>
                <a:t>РАЗРЫВ</a:t>
              </a:r>
            </a:p>
          </p:txBody>
        </p:sp>
        <p:sp>
          <p:nvSpPr>
            <p:cNvPr id="26" name="Line 26"/>
            <p:cNvSpPr/>
            <p:nvPr/>
          </p:nvSpPr>
          <p:spPr>
            <a:xfrm>
              <a:off x="6286500" y="2343150"/>
              <a:ext cx="5219700" cy="9525"/>
            </a:xfrm>
            <a:custGeom>
              <a:avLst/>
              <a:gdLst/>
              <a:ahLst/>
              <a:cxnLst/>
              <a:rect l="l" t="t" r="r" b="b"/>
              <a:pathLst>
                <a:path w="5219700" h="9525">
                  <a:moveTo>
                    <a:pt x="0" y="0"/>
                  </a:moveTo>
                  <a:lnTo>
                    <a:pt x="5219700" y="0"/>
                  </a:lnTo>
                </a:path>
              </a:pathLst>
            </a:custGeom>
            <a:noFill/>
            <a:ln w="9525">
              <a:solidFill>
                <a:schemeClr val="accent6"/>
              </a:solidFill>
            </a:ln>
          </p:spPr>
        </p:sp>
        <p:grpSp>
          <p:nvGrpSpPr>
            <p:cNvPr id="30" name="gap-row-1991"/>
            <p:cNvGrpSpPr/>
            <p:nvPr/>
          </p:nvGrpSpPr>
          <p:grpSpPr>
            <a:xfrm>
              <a:off x="6278118" y="2526982"/>
              <a:ext cx="5236464" cy="322707"/>
              <a:chOff x="6278118" y="2526982"/>
              <a:chExt cx="5236464" cy="322707"/>
            </a:xfrm>
          </p:grpSpPr>
          <p:sp>
            <p:nvSpPr>
              <p:cNvPr id="27" name="TextBox 27"/>
              <p:cNvSpPr txBox="1"/>
              <p:nvPr/>
            </p:nvSpPr>
            <p:spPr>
              <a:xfrm>
                <a:off x="6278118" y="2526982"/>
                <a:ext cx="505435" cy="322707"/>
              </a:xfrm>
              <a:prstGeom prst="rect">
                <a:avLst/>
              </a:prstGeom>
              <a:noFill/>
              <a:ln>
                <a:noFill/>
              </a:ln>
            </p:spPr>
            <p:txBody>
              <a:bodyPr wrap="none" lIns="0" tIns="0" rIns="0" bIns="0" anchor="t" anchorCtr="0">
                <a:spAutoFit/>
              </a:bodyPr>
              <a:lstStyle/>
              <a:p>
                <a:pPr algn="l"/>
                <a:r>
                  <a:rPr lang="ru-RU" sz="1650" dirty="0">
                    <a:solidFill>
                      <a:schemeClr val="accent1"/>
                    </a:solidFill>
                    <a:latin typeface="Consolas"/>
                    <a:ea typeface="Consolas"/>
                    <a:cs typeface="Consolas"/>
                  </a:rPr>
                  <a:t>1991</a:t>
                </a:r>
              </a:p>
            </p:txBody>
          </p:sp>
          <p:sp>
            <p:nvSpPr>
              <p:cNvPr id="28" name="Rectangle 28"/>
              <p:cNvSpPr/>
              <p:nvPr/>
            </p:nvSpPr>
            <p:spPr>
              <a:xfrm>
                <a:off x="7048500" y="2600325"/>
                <a:ext cx="1796415" cy="133350"/>
              </a:xfrm>
              <a:prstGeom prst="rect">
                <a:avLst/>
              </a:prstGeom>
              <a:solidFill>
                <a:schemeClr val="accent3"/>
              </a:solidFill>
              <a:ln>
                <a:noFill/>
              </a:ln>
            </p:spPr>
          </p:sp>
          <p:sp>
            <p:nvSpPr>
              <p:cNvPr id="29" name="TextBox 29"/>
              <p:cNvSpPr txBox="1"/>
              <p:nvPr/>
            </p:nvSpPr>
            <p:spPr>
              <a:xfrm>
                <a:off x="11009147" y="2526982"/>
                <a:ext cx="505435" cy="322707"/>
              </a:xfrm>
              <a:prstGeom prst="rect">
                <a:avLst/>
              </a:prstGeom>
              <a:noFill/>
              <a:ln>
                <a:noFill/>
              </a:ln>
            </p:spPr>
            <p:txBody>
              <a:bodyPr wrap="none" lIns="0" tIns="0" rIns="0" bIns="0" anchor="t" anchorCtr="0">
                <a:spAutoFit/>
              </a:bodyPr>
              <a:lstStyle/>
              <a:p>
                <a:pPr algn="r"/>
                <a:r>
                  <a:rPr lang="ru-RU" sz="1650" dirty="0">
                    <a:solidFill>
                      <a:schemeClr val="accent1"/>
                    </a:solidFill>
                    <a:latin typeface="Consolas"/>
                    <a:ea typeface="Consolas"/>
                    <a:cs typeface="Consolas"/>
                  </a:rPr>
                  <a:t>10,3</a:t>
                </a:r>
              </a:p>
            </p:txBody>
          </p:sp>
        </p:grpSp>
        <p:grpSp>
          <p:nvGrpSpPr>
            <p:cNvPr id="34" name="gap-row-1994"/>
            <p:cNvGrpSpPr/>
            <p:nvPr/>
          </p:nvGrpSpPr>
          <p:grpSpPr>
            <a:xfrm>
              <a:off x="6278118" y="3022282"/>
              <a:ext cx="5236464" cy="322707"/>
              <a:chOff x="6278118" y="3022282"/>
              <a:chExt cx="5236464" cy="322707"/>
            </a:xfrm>
          </p:grpSpPr>
          <p:sp>
            <p:nvSpPr>
              <p:cNvPr id="31" name="TextBox 31"/>
              <p:cNvSpPr txBox="1"/>
              <p:nvPr/>
            </p:nvSpPr>
            <p:spPr>
              <a:xfrm>
                <a:off x="6278118" y="3022282"/>
                <a:ext cx="505435" cy="322707"/>
              </a:xfrm>
              <a:prstGeom prst="rect">
                <a:avLst/>
              </a:prstGeom>
              <a:noFill/>
              <a:ln>
                <a:noFill/>
              </a:ln>
            </p:spPr>
            <p:txBody>
              <a:bodyPr wrap="none" lIns="0" tIns="0" rIns="0" bIns="0" anchor="t" anchorCtr="0">
                <a:spAutoFit/>
              </a:bodyPr>
              <a:lstStyle/>
              <a:p>
                <a:pPr algn="l"/>
                <a:r>
                  <a:rPr lang="ru-RU" sz="1650" dirty="0">
                    <a:solidFill>
                      <a:schemeClr val="accent1"/>
                    </a:solidFill>
                    <a:latin typeface="Consolas"/>
                    <a:ea typeface="Consolas"/>
                    <a:cs typeface="Consolas"/>
                  </a:rPr>
                  <a:t>1994</a:t>
                </a:r>
              </a:p>
            </p:txBody>
          </p:sp>
          <p:sp>
            <p:nvSpPr>
              <p:cNvPr id="32" name="Rectangle 32"/>
              <p:cNvSpPr/>
              <p:nvPr/>
            </p:nvSpPr>
            <p:spPr>
              <a:xfrm>
                <a:off x="7048500" y="3095625"/>
                <a:ext cx="2476500" cy="133350"/>
              </a:xfrm>
              <a:prstGeom prst="rect">
                <a:avLst/>
              </a:prstGeom>
              <a:solidFill>
                <a:schemeClr val="accent2"/>
              </a:solidFill>
              <a:ln>
                <a:noFill/>
              </a:ln>
            </p:spPr>
          </p:sp>
          <p:sp>
            <p:nvSpPr>
              <p:cNvPr id="33" name="TextBox 33"/>
              <p:cNvSpPr txBox="1"/>
              <p:nvPr/>
            </p:nvSpPr>
            <p:spPr>
              <a:xfrm>
                <a:off x="11009147" y="3022282"/>
                <a:ext cx="505435" cy="322707"/>
              </a:xfrm>
              <a:prstGeom prst="rect">
                <a:avLst/>
              </a:prstGeom>
              <a:noFill/>
              <a:ln>
                <a:noFill/>
              </a:ln>
            </p:spPr>
            <p:txBody>
              <a:bodyPr wrap="none" lIns="0" tIns="0" rIns="0" bIns="0" anchor="t" anchorCtr="0">
                <a:spAutoFit/>
              </a:bodyPr>
              <a:lstStyle/>
              <a:p>
                <a:pPr algn="r"/>
                <a:r>
                  <a:rPr lang="ru-RU" sz="1650" b="1" dirty="0">
                    <a:solidFill>
                      <a:schemeClr val="accent2"/>
                    </a:solidFill>
                    <a:latin typeface="Consolas"/>
                    <a:ea typeface="Consolas"/>
                    <a:cs typeface="Consolas"/>
                  </a:rPr>
                  <a:t>14,2</a:t>
                </a:r>
              </a:p>
            </p:txBody>
          </p:sp>
        </p:grpSp>
        <p:grpSp>
          <p:nvGrpSpPr>
            <p:cNvPr id="38" name="gap-row-2005"/>
            <p:cNvGrpSpPr/>
            <p:nvPr/>
          </p:nvGrpSpPr>
          <p:grpSpPr>
            <a:xfrm>
              <a:off x="6278118" y="3517582"/>
              <a:ext cx="5236464" cy="322707"/>
              <a:chOff x="6278118" y="3517582"/>
              <a:chExt cx="5236464" cy="322707"/>
            </a:xfrm>
          </p:grpSpPr>
          <p:sp>
            <p:nvSpPr>
              <p:cNvPr id="35" name="TextBox 35"/>
              <p:cNvSpPr txBox="1"/>
              <p:nvPr/>
            </p:nvSpPr>
            <p:spPr>
              <a:xfrm>
                <a:off x="6278118" y="3517582"/>
                <a:ext cx="505435" cy="322707"/>
              </a:xfrm>
              <a:prstGeom prst="rect">
                <a:avLst/>
              </a:prstGeom>
              <a:noFill/>
              <a:ln>
                <a:noFill/>
              </a:ln>
            </p:spPr>
            <p:txBody>
              <a:bodyPr wrap="none" lIns="0" tIns="0" rIns="0" bIns="0" anchor="t" anchorCtr="0">
                <a:spAutoFit/>
              </a:bodyPr>
              <a:lstStyle/>
              <a:p>
                <a:pPr algn="l"/>
                <a:r>
                  <a:rPr lang="ru-RU" sz="1650" dirty="0">
                    <a:solidFill>
                      <a:schemeClr val="accent1"/>
                    </a:solidFill>
                    <a:latin typeface="Consolas"/>
                    <a:ea typeface="Consolas"/>
                    <a:cs typeface="Consolas"/>
                  </a:rPr>
                  <a:t>2005</a:t>
                </a:r>
              </a:p>
            </p:txBody>
          </p:sp>
          <p:sp>
            <p:nvSpPr>
              <p:cNvPr id="36" name="Rectangle 36"/>
              <p:cNvSpPr/>
              <p:nvPr/>
            </p:nvSpPr>
            <p:spPr>
              <a:xfrm>
                <a:off x="7048500" y="3590925"/>
                <a:ext cx="2354580" cy="133350"/>
              </a:xfrm>
              <a:prstGeom prst="rect">
                <a:avLst/>
              </a:prstGeom>
              <a:solidFill>
                <a:schemeClr val="accent3"/>
              </a:solidFill>
              <a:ln>
                <a:noFill/>
              </a:ln>
            </p:spPr>
          </p:sp>
          <p:sp>
            <p:nvSpPr>
              <p:cNvPr id="37" name="TextBox 37"/>
              <p:cNvSpPr txBox="1"/>
              <p:nvPr/>
            </p:nvSpPr>
            <p:spPr>
              <a:xfrm>
                <a:off x="11009147" y="3517582"/>
                <a:ext cx="505435" cy="322707"/>
              </a:xfrm>
              <a:prstGeom prst="rect">
                <a:avLst/>
              </a:prstGeom>
              <a:noFill/>
              <a:ln>
                <a:noFill/>
              </a:ln>
            </p:spPr>
            <p:txBody>
              <a:bodyPr wrap="none" lIns="0" tIns="0" rIns="0" bIns="0" anchor="t" anchorCtr="0">
                <a:spAutoFit/>
              </a:bodyPr>
              <a:lstStyle/>
              <a:p>
                <a:pPr algn="r"/>
                <a:r>
                  <a:rPr lang="ru-RU" sz="1650" dirty="0">
                    <a:solidFill>
                      <a:schemeClr val="accent1"/>
                    </a:solidFill>
                    <a:latin typeface="Consolas"/>
                    <a:ea typeface="Consolas"/>
                    <a:cs typeface="Consolas"/>
                  </a:rPr>
                  <a:t>13,5</a:t>
                </a:r>
              </a:p>
            </p:txBody>
          </p:sp>
        </p:grpSp>
        <p:grpSp>
          <p:nvGrpSpPr>
            <p:cNvPr id="42" name="gap-row-2024"/>
            <p:cNvGrpSpPr/>
            <p:nvPr/>
          </p:nvGrpSpPr>
          <p:grpSpPr>
            <a:xfrm>
              <a:off x="6278118" y="4012882"/>
              <a:ext cx="5236464" cy="322707"/>
              <a:chOff x="6278118" y="4012882"/>
              <a:chExt cx="5236464" cy="322707"/>
            </a:xfrm>
          </p:grpSpPr>
          <p:sp>
            <p:nvSpPr>
              <p:cNvPr id="39" name="TextBox 39"/>
              <p:cNvSpPr txBox="1"/>
              <p:nvPr/>
            </p:nvSpPr>
            <p:spPr>
              <a:xfrm>
                <a:off x="6278118" y="4012882"/>
                <a:ext cx="505435" cy="322707"/>
              </a:xfrm>
              <a:prstGeom prst="rect">
                <a:avLst/>
              </a:prstGeom>
              <a:noFill/>
              <a:ln>
                <a:noFill/>
              </a:ln>
            </p:spPr>
            <p:txBody>
              <a:bodyPr wrap="none" lIns="0" tIns="0" rIns="0" bIns="0" anchor="t" anchorCtr="0">
                <a:spAutoFit/>
              </a:bodyPr>
              <a:lstStyle/>
              <a:p>
                <a:pPr algn="l"/>
                <a:r>
                  <a:rPr lang="ru-RU" sz="1650" dirty="0">
                    <a:solidFill>
                      <a:schemeClr val="accent1"/>
                    </a:solidFill>
                    <a:latin typeface="Consolas"/>
                    <a:ea typeface="Consolas"/>
                    <a:cs typeface="Consolas"/>
                  </a:rPr>
                  <a:t>2024</a:t>
                </a:r>
              </a:p>
            </p:txBody>
          </p:sp>
          <p:sp>
            <p:nvSpPr>
              <p:cNvPr id="40" name="Rectangle 40"/>
              <p:cNvSpPr/>
              <p:nvPr/>
            </p:nvSpPr>
            <p:spPr>
              <a:xfrm>
                <a:off x="7048500" y="4086225"/>
                <a:ext cx="1848802" cy="133350"/>
              </a:xfrm>
              <a:prstGeom prst="rect">
                <a:avLst/>
              </a:prstGeom>
              <a:solidFill>
                <a:schemeClr val="accent3"/>
              </a:solidFill>
              <a:ln>
                <a:noFill/>
              </a:ln>
            </p:spPr>
          </p:sp>
          <p:sp>
            <p:nvSpPr>
              <p:cNvPr id="41" name="TextBox 41"/>
              <p:cNvSpPr txBox="1"/>
              <p:nvPr/>
            </p:nvSpPr>
            <p:spPr>
              <a:xfrm>
                <a:off x="11009147" y="4012882"/>
                <a:ext cx="505435" cy="322707"/>
              </a:xfrm>
              <a:prstGeom prst="rect">
                <a:avLst/>
              </a:prstGeom>
              <a:noFill/>
              <a:ln>
                <a:noFill/>
              </a:ln>
            </p:spPr>
            <p:txBody>
              <a:bodyPr wrap="none" lIns="0" tIns="0" rIns="0" bIns="0" anchor="t" anchorCtr="0">
                <a:spAutoFit/>
              </a:bodyPr>
              <a:lstStyle/>
              <a:p>
                <a:pPr algn="r"/>
                <a:r>
                  <a:rPr lang="ru-RU" sz="1650" dirty="0">
                    <a:solidFill>
                      <a:schemeClr val="accent1"/>
                    </a:solidFill>
                    <a:latin typeface="Consolas"/>
                    <a:ea typeface="Consolas"/>
                    <a:cs typeface="Consolas"/>
                  </a:rPr>
                  <a:t>10,6</a:t>
                </a:r>
              </a:p>
            </p:txBody>
          </p:sp>
        </p:grpSp>
      </p:grpSp>
      <p:grpSp>
        <p:nvGrpSpPr>
          <p:cNvPr id="45" name="gap-note"/>
          <p:cNvGrpSpPr/>
          <p:nvPr/>
        </p:nvGrpSpPr>
        <p:grpSpPr>
          <a:xfrm>
            <a:off x="678942" y="4731068"/>
            <a:ext cx="6742134" cy="759333"/>
            <a:chOff x="678942" y="4731068"/>
            <a:chExt cx="6742134" cy="759333"/>
          </a:xfrm>
        </p:grpSpPr>
        <p:sp>
          <p:nvSpPr>
            <p:cNvPr id="44" name="TextBox 44"/>
            <p:cNvSpPr txBox="1"/>
            <p:nvPr/>
          </p:nvSpPr>
          <p:spPr>
            <a:xfrm>
              <a:off x="678942" y="4731068"/>
              <a:ext cx="6742134" cy="759333"/>
            </a:xfrm>
            <a:prstGeom prst="rect">
              <a:avLst/>
            </a:prstGeom>
            <a:noFill/>
            <a:ln>
              <a:noFill/>
            </a:ln>
          </p:spPr>
          <p:txBody>
            <a:bodyPr wrap="none" lIns="0" tIns="0" rIns="0" bIns="0" anchor="t" anchorCtr="0">
              <a:spAutoFit/>
            </a:bodyPr>
            <a:lstStyle/>
            <a:p>
              <a:pPr algn="l">
                <a:lnSpc>
                  <a:spcPts val="1950"/>
                </a:lnSpc>
              </a:pPr>
              <a:r>
                <a:rPr lang="ru-RU" sz="1350" dirty="0">
                  <a:solidFill>
                    <a:schemeClr val="accent5"/>
                  </a:solidFill>
                  <a:latin typeface="+mn-lt"/>
                  <a:ea typeface="+mn-ea"/>
                  <a:cs typeface="+mn-cs"/>
                </a:rPr>
                <a:t>Разрыв расширялся в годы падения мужской продолжительности жизни (1992–1994)</a:t>
              </a:r>
              <a:br/>
              <a:r>
                <a:rPr lang="ru-RU" sz="1350" dirty="0">
                  <a:solidFill>
                    <a:schemeClr val="accent5"/>
                  </a:solidFill>
                  <a:latin typeface="+mn-lt"/>
                  <a:ea typeface="+mn-ea"/>
                  <a:cs typeface="+mn-cs"/>
                </a:rPr>
                <a:t>и сужался в годы её роста (2006–2019). Минимум периода — 9,0 года в 2021 году,</a:t>
              </a:r>
              <a:br/>
              <a:r>
                <a:rPr lang="ru-RU" sz="1350" dirty="0">
                  <a:solidFill>
                    <a:schemeClr val="accent5"/>
                  </a:solidFill>
                  <a:latin typeface="+mn-lt"/>
                  <a:ea typeface="+mn-ea"/>
                  <a:cs typeface="+mn-cs"/>
                </a:rPr>
                <a:t>когда женская продолжительность жизни упала сильнее мужской.</a:t>
              </a:r>
            </a:p>
          </p:txBody>
        </p:sp>
      </p:grpSp>
      <p:grpSp>
        <p:nvGrpSpPr>
          <p:cNvPr id="48" name="page-footer"/>
          <p:cNvGrpSpPr/>
          <p:nvPr/>
        </p:nvGrpSpPr>
        <p:grpSpPr>
          <a:xfrm>
            <a:off x="679704" y="6442710"/>
            <a:ext cx="10832592" cy="234696"/>
            <a:chOff x="679704" y="6442710"/>
            <a:chExt cx="10832592" cy="234696"/>
          </a:xfrm>
        </p:grpSpPr>
        <p:sp>
          <p:nvSpPr>
            <p:cNvPr id="46" name="TextBox 46"/>
            <p:cNvSpPr txBox="1"/>
            <p:nvPr/>
          </p:nvSpPr>
          <p:spPr>
            <a:xfrm>
              <a:off x="679704" y="6442710"/>
              <a:ext cx="7023673" cy="234696"/>
            </a:xfrm>
            <a:prstGeom prst="rect">
              <a:avLst/>
            </a:prstGeom>
            <a:noFill/>
            <a:ln>
              <a:noFill/>
            </a:ln>
          </p:spPr>
          <p:txBody>
            <a:bodyPr wrap="none" lIns="0" tIns="0" rIns="0" bIns="0" anchor="t" anchorCtr="0">
              <a:spAutoFit/>
            </a:bodyPr>
            <a:lstStyle/>
            <a:p>
              <a:pPr algn="l"/>
              <a:r>
                <a:rPr lang="ru-RU" sz="1200" dirty="0">
                  <a:solidFill>
                    <a:schemeClr val="accent5"/>
                  </a:solidFill>
                  <a:latin typeface="+mn-lt"/>
                  <a:ea typeface="+mn-ea"/>
                  <a:cs typeface="+mn-cs"/>
                </a:rPr>
                <a:t>Всемирный банк, SP.DYN.LE00.FE.IN и SP.DYN.LE00.MA.IN, 1991–2024 · разрыв — расчёт</a:t>
              </a:r>
            </a:p>
          </p:txBody>
        </p:sp>
        <p:sp>
          <p:nvSpPr>
            <p:cNvPr id="47" name="TextBox 47"/>
            <p:cNvSpPr txBox="1"/>
            <p:nvPr/>
          </p:nvSpPr>
          <p:spPr>
            <a:xfrm>
              <a:off x="11320402" y="6442710"/>
              <a:ext cx="191894" cy="234696"/>
            </a:xfrm>
            <a:prstGeom prst="rect">
              <a:avLst/>
            </a:prstGeom>
            <a:noFill/>
            <a:ln>
              <a:noFill/>
            </a:ln>
          </p:spPr>
          <p:txBody>
            <a:bodyPr wrap="none" lIns="0" tIns="0" rIns="0" bIns="0" anchor="t" anchorCtr="0">
              <a:spAutoFit/>
            </a:bodyPr>
            <a:lstStyle/>
            <a:p>
              <a:pPr algn="r"/>
              <a:r>
                <a:rPr lang="ru-RU" sz="1200" dirty="0">
                  <a:solidFill>
                    <a:schemeClr val="accent5"/>
                  </a:solidFill>
                  <a:latin typeface="+mn-lt"/>
                  <a:ea typeface="+mn-ea"/>
                  <a:cs typeface="+mn-cs"/>
                </a:rPr>
                <a:t>09</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600"/>
                                        <p:tgtEl>
                                          <p:spTgt spid="23"/>
                                        </p:tgtEl>
                                      </p:cBhvr>
                                    </p:animEffect>
                                  </p:childTnLst>
                                </p:cTn>
                              </p:par>
                            </p:childTnLst>
                          </p:cTn>
                        </p:par>
                        <p:par>
                          <p:cTn id="12" fill="hold">
                            <p:stCondLst>
                              <p:cond delay="1500"/>
                            </p:stCondLst>
                            <p:childTnLst>
                              <p:par>
                                <p:cTn xmlns:p="http://schemas.openxmlformats.org/presentationml/2006/main" id="13" presetID="22" presetClass="entr" presetSubtype="2" fill="hold" grpId="0" nodeType="afterEffect">
                                  <p:stCondLst>
                                    <p:cond delay="500"/>
                                  </p:stCondLst>
                                  <p:childTnLst>
                                    <p:set>
                                      <p:cBhvr>
                                        <p:cTn id="14" dur="1" fill="hold">
                                          <p:stCondLst>
                                            <p:cond delay="0"/>
                                          </p:stCondLst>
                                        </p:cTn>
                                        <p:tgtEl>
                                          <p:spTgt spid="43"/>
                                        </p:tgtEl>
                                        <p:attrNameLst>
                                          <p:attrName>style.visibility</p:attrName>
                                        </p:attrNameLst>
                                      </p:cBhvr>
                                      <p:to>
                                        <p:strVal val="visible"/>
                                      </p:to>
                                    </p:set>
                                    <p:animEffect transition="in" filter="wipe(right)">
                                      <p:cBhvr>
                                        <p:cTn id="15" dur="900"/>
                                        <p:tgtEl>
                                          <p:spTgt spid="43"/>
                                        </p:tgtEl>
                                      </p:cBhvr>
                                    </p:animEffect>
                                  </p:childTnLst>
                                </p:cTn>
                              </p:par>
                            </p:childTnLst>
                          </p:cTn>
                        </p:par>
                        <p:par>
                          <p:cTn id="16" fill="hold">
                            <p:stCondLst>
                              <p:cond delay="2900"/>
                            </p:stCondLst>
                            <p:childTnLst>
                              <p:par>
                                <p:cTn xmlns:p="http://schemas.openxmlformats.org/presentationml/2006/main" id="17" presetID="10" presetClass="entr" presetSubtype="0" fill="hold" grpId="0" nodeType="afterEffect">
                                  <p:stCondLst>
                                    <p:cond delay="50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4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page-header"/>
          <p:cNvGrpSpPr/>
          <p:nvPr/>
        </p:nvGrpSpPr>
        <p:grpSpPr>
          <a:xfrm>
            <a:off x="670560" y="590550"/>
            <a:ext cx="8227695" cy="888873"/>
            <a:chOff x="670560" y="590550"/>
            <a:chExt cx="8227695" cy="888873"/>
          </a:xfrm>
        </p:grpSpPr>
        <p:sp>
          <p:nvSpPr>
            <p:cNvPr id="2" name="TextBox 2"/>
            <p:cNvSpPr txBox="1"/>
            <p:nvPr/>
          </p:nvSpPr>
          <p:spPr>
            <a:xfrm>
              <a:off x="670560" y="590550"/>
              <a:ext cx="8227695" cy="586740"/>
            </a:xfrm>
            <a:prstGeom prst="rect">
              <a:avLst/>
            </a:prstGeom>
            <a:noFill/>
            <a:ln>
              <a:noFill/>
            </a:ln>
          </p:spPr>
          <p:txBody>
            <a:bodyPr wrap="none" lIns="0" tIns="0" rIns="0" bIns="0" anchor="t" anchorCtr="0">
              <a:spAutoFit/>
            </a:bodyPr>
            <a:lstStyle/>
            <a:p>
              <a:pPr algn="l"/>
              <a:r>
                <a:rPr lang="ru-RU" sz="3000" b="1" dirty="0">
                  <a:solidFill>
                    <a:schemeClr val="accent1"/>
                  </a:solidFill>
                  <a:latin typeface="+mj-lt"/>
                  <a:ea typeface="+mj-ea"/>
                  <a:cs typeface="+mj-cs"/>
                </a:rPr>
                <a:t>Доля 65 лет и старше выросла до 17,2 %</a:t>
              </a:r>
            </a:p>
          </p:txBody>
        </p:sp>
        <p:sp>
          <p:nvSpPr>
            <p:cNvPr id="3" name="TextBox 3"/>
            <p:cNvSpPr txBox="1"/>
            <p:nvPr/>
          </p:nvSpPr>
          <p:spPr>
            <a:xfrm>
              <a:off x="675132" y="1068705"/>
              <a:ext cx="6469677" cy="410718"/>
            </a:xfrm>
            <a:prstGeom prst="rect">
              <a:avLst/>
            </a:prstGeom>
            <a:noFill/>
            <a:ln>
              <a:noFill/>
            </a:ln>
          </p:spPr>
          <p:txBody>
            <a:bodyPr wrap="none" lIns="0" tIns="0" rIns="0" bIns="0" anchor="t" anchorCtr="0">
              <a:spAutoFit/>
            </a:bodyPr>
            <a:lstStyle/>
            <a:p>
              <a:pPr algn="l"/>
              <a:r>
                <a:rPr lang="ru-RU" sz="2100" dirty="0">
                  <a:solidFill>
                    <a:schemeClr val="dk1"/>
                  </a:solidFill>
                  <a:latin typeface="+mn-lt"/>
                  <a:ea typeface="+mn-ea"/>
                  <a:cs typeface="+mn-cs"/>
                </a:rPr>
                <a:t>Весь прирост последних лет — после 2011 года</a:t>
              </a:r>
            </a:p>
          </p:txBody>
        </p:sp>
      </p:grpSp>
      <p:grpSp>
        <p:nvGrpSpPr>
          <p:cNvPr id="16" name="aging-summary"/>
          <p:cNvGrpSpPr/>
          <p:nvPr/>
        </p:nvGrpSpPr>
        <p:grpSpPr>
          <a:xfrm>
            <a:off x="666750" y="1995487"/>
            <a:ext cx="2728991" cy="3456814"/>
            <a:chOff x="666750" y="1995487"/>
            <a:chExt cx="2728991" cy="3456814"/>
          </a:xfrm>
        </p:grpSpPr>
        <p:sp>
          <p:nvSpPr>
            <p:cNvPr id="5" name="TextBox 5"/>
            <p:cNvSpPr txBox="1"/>
            <p:nvPr/>
          </p:nvSpPr>
          <p:spPr>
            <a:xfrm>
              <a:off x="678942" y="2006918"/>
              <a:ext cx="2324669" cy="264033"/>
            </a:xfrm>
            <a:prstGeom prst="rect">
              <a:avLst/>
            </a:prstGeom>
            <a:noFill/>
            <a:ln>
              <a:noFill/>
            </a:ln>
          </p:spPr>
          <p:txBody>
            <a:bodyPr wrap="none" lIns="0" tIns="0" rIns="0" bIns="0" anchor="t" anchorCtr="0">
              <a:spAutoFit/>
            </a:bodyPr>
            <a:lstStyle/>
            <a:p>
              <a:pPr algn="l"/>
              <a:r>
                <a:rPr lang="ru-RU" sz="1350" spc="150" dirty="0">
                  <a:solidFill>
                    <a:schemeClr val="accent5"/>
                  </a:solidFill>
                  <a:latin typeface="+mn-lt"/>
                  <a:ea typeface="+mn-ea"/>
                  <a:cs typeface="+mn-cs"/>
                </a:rPr>
                <a:t>ДОЛЯ 65 ЛЕТ И СТАРШЕ</a:t>
              </a:r>
            </a:p>
          </p:txBody>
        </p:sp>
        <p:grpSp>
          <p:nvGrpSpPr>
            <p:cNvPr id="10" name="Group 10"/>
            <p:cNvGrpSpPr/>
            <p:nvPr/>
          </p:nvGrpSpPr>
          <p:grpSpPr>
            <a:xfrm>
              <a:off x="3152775" y="1995487"/>
              <a:ext cx="209550" cy="314325"/>
              <a:chOff x="3152775" y="1995487"/>
              <a:chExt cx="209550" cy="314325"/>
            </a:xfrm>
          </p:grpSpPr>
          <p:sp>
            <p:nvSpPr>
              <p:cNvPr id="6" name="Freeform 6"/>
              <p:cNvSpPr/>
              <p:nvPr/>
            </p:nvSpPr>
            <p:spPr>
              <a:xfrm>
                <a:off x="3161506" y="2065337"/>
                <a:ext cx="192087" cy="9525"/>
              </a:xfrm>
              <a:custGeom>
                <a:avLst/>
                <a:gdLst/>
                <a:ahLst/>
                <a:cxnLst/>
                <a:rect l="l" t="t" r="r" b="b"/>
                <a:pathLst>
                  <a:path w="192087" h="9525">
                    <a:moveTo>
                      <a:pt x="0" y="0"/>
                    </a:moveTo>
                    <a:lnTo>
                      <a:pt x="192087" y="0"/>
                    </a:lnTo>
                  </a:path>
                </a:pathLst>
              </a:custGeom>
              <a:noFill/>
              <a:ln w="34925">
                <a:solidFill>
                  <a:schemeClr val="accent2"/>
                </a:solidFill>
              </a:ln>
            </p:spPr>
          </p:sp>
          <p:sp>
            <p:nvSpPr>
              <p:cNvPr id="7" name="Freeform 7"/>
              <p:cNvSpPr/>
              <p:nvPr/>
            </p:nvSpPr>
            <p:spPr>
              <a:xfrm>
                <a:off x="3161506" y="2239962"/>
                <a:ext cx="192087" cy="9525"/>
              </a:xfrm>
              <a:custGeom>
                <a:avLst/>
                <a:gdLst/>
                <a:ahLst/>
                <a:cxnLst/>
                <a:rect l="l" t="t" r="r" b="b"/>
                <a:pathLst>
                  <a:path w="192087" h="9525">
                    <a:moveTo>
                      <a:pt x="0" y="0"/>
                    </a:moveTo>
                    <a:lnTo>
                      <a:pt x="192087" y="0"/>
                    </a:lnTo>
                  </a:path>
                </a:pathLst>
              </a:custGeom>
              <a:noFill/>
              <a:ln w="34925">
                <a:solidFill>
                  <a:schemeClr val="accent2"/>
                </a:solidFill>
              </a:ln>
            </p:spPr>
          </p:sp>
          <p:sp>
            <p:nvSpPr>
              <p:cNvPr id="8" name="Freeform 8"/>
              <p:cNvSpPr/>
              <p:nvPr/>
            </p:nvSpPr>
            <p:spPr>
              <a:xfrm>
                <a:off x="3152775" y="2152650"/>
                <a:ext cx="209550" cy="157162"/>
              </a:xfrm>
              <a:custGeom>
                <a:avLst/>
                <a:gdLst/>
                <a:ahLst/>
                <a:cxnLst/>
                <a:rect l="l" t="t" r="r" b="b"/>
                <a:pathLst>
                  <a:path w="209550" h="157162">
                    <a:moveTo>
                      <a:pt x="0" y="139700"/>
                    </a:moveTo>
                    <a:lnTo>
                      <a:pt x="0" y="104775"/>
                    </a:lnTo>
                    <a:cubicBezTo>
                      <a:pt x="0" y="46909"/>
                      <a:pt x="46909" y="0"/>
                      <a:pt x="104775" y="0"/>
                    </a:cubicBezTo>
                    <a:cubicBezTo>
                      <a:pt x="162640" y="0"/>
                      <a:pt x="209550" y="46909"/>
                      <a:pt x="209550" y="104775"/>
                    </a:cubicBezTo>
                    <a:lnTo>
                      <a:pt x="209550" y="139700"/>
                    </a:lnTo>
                    <a:cubicBezTo>
                      <a:pt x="209550" y="149344"/>
                      <a:pt x="201731" y="157162"/>
                      <a:pt x="192087" y="157162"/>
                    </a:cubicBezTo>
                    <a:lnTo>
                      <a:pt x="17462" y="157162"/>
                    </a:lnTo>
                    <a:cubicBezTo>
                      <a:pt x="7818" y="157162"/>
                      <a:pt x="0" y="149344"/>
                      <a:pt x="0" y="139700"/>
                    </a:cubicBezTo>
                  </a:path>
                </a:pathLst>
              </a:custGeom>
              <a:noFill/>
              <a:ln w="34925">
                <a:solidFill>
                  <a:schemeClr val="accent2"/>
                </a:solidFill>
              </a:ln>
            </p:spPr>
          </p:sp>
          <p:sp>
            <p:nvSpPr>
              <p:cNvPr id="9" name="Freeform 9"/>
              <p:cNvSpPr/>
              <p:nvPr/>
            </p:nvSpPr>
            <p:spPr>
              <a:xfrm>
                <a:off x="3152775" y="1995487"/>
                <a:ext cx="209550" cy="157162"/>
              </a:xfrm>
              <a:custGeom>
                <a:avLst/>
                <a:gdLst/>
                <a:ahLst/>
                <a:cxnLst/>
                <a:rect l="l" t="t" r="r" b="b"/>
                <a:pathLst>
                  <a:path w="209550" h="157162">
                    <a:moveTo>
                      <a:pt x="0" y="17462"/>
                    </a:moveTo>
                    <a:lnTo>
                      <a:pt x="0" y="52387"/>
                    </a:lnTo>
                    <a:cubicBezTo>
                      <a:pt x="0" y="110253"/>
                      <a:pt x="46909" y="157162"/>
                      <a:pt x="104775" y="157162"/>
                    </a:cubicBezTo>
                    <a:cubicBezTo>
                      <a:pt x="162640" y="157162"/>
                      <a:pt x="209550" y="110253"/>
                      <a:pt x="209550" y="52387"/>
                    </a:cubicBezTo>
                    <a:lnTo>
                      <a:pt x="209550" y="17462"/>
                    </a:lnTo>
                    <a:cubicBezTo>
                      <a:pt x="209550" y="7818"/>
                      <a:pt x="201731" y="0"/>
                      <a:pt x="192087" y="0"/>
                    </a:cubicBezTo>
                    <a:lnTo>
                      <a:pt x="17462" y="0"/>
                    </a:lnTo>
                    <a:cubicBezTo>
                      <a:pt x="7818" y="0"/>
                      <a:pt x="0" y="7818"/>
                      <a:pt x="0" y="17462"/>
                    </a:cubicBezTo>
                  </a:path>
                </a:pathLst>
              </a:custGeom>
              <a:noFill/>
              <a:ln w="34925">
                <a:solidFill>
                  <a:schemeClr val="accent2"/>
                </a:solidFill>
              </a:ln>
            </p:spPr>
          </p:sp>
        </p:grpSp>
        <p:sp>
          <p:nvSpPr>
            <p:cNvPr id="11" name="TextBox 11"/>
            <p:cNvSpPr txBox="1"/>
            <p:nvPr/>
          </p:nvSpPr>
          <p:spPr>
            <a:xfrm>
              <a:off x="666750" y="2358390"/>
              <a:ext cx="1280572" cy="933450"/>
            </a:xfrm>
            <a:prstGeom prst="rect">
              <a:avLst/>
            </a:prstGeom>
            <a:noFill/>
            <a:ln>
              <a:noFill/>
            </a:ln>
          </p:spPr>
          <p:txBody>
            <a:bodyPr wrap="none" lIns="0" tIns="0" rIns="0" bIns="0" anchor="t" anchorCtr="0">
              <a:spAutoFit/>
            </a:bodyPr>
            <a:lstStyle/>
            <a:p>
              <a:pPr algn="l"/>
              <a:r>
                <a:rPr lang="ru-RU" sz="4800" b="1" dirty="0">
                  <a:solidFill>
                    <a:schemeClr val="accent2"/>
                  </a:solidFill>
                  <a:latin typeface="+mj-lt"/>
                  <a:ea typeface="+mj-ea"/>
                  <a:cs typeface="+mj-cs"/>
                </a:rPr>
                <a:t>+6,9</a:t>
              </a:r>
            </a:p>
          </p:txBody>
        </p:sp>
        <p:sp>
          <p:nvSpPr>
            <p:cNvPr id="12" name="TextBox 12"/>
            <p:cNvSpPr txBox="1"/>
            <p:nvPr/>
          </p:nvSpPr>
          <p:spPr>
            <a:xfrm>
              <a:off x="678942" y="3016568"/>
              <a:ext cx="2716799" cy="264033"/>
            </a:xfrm>
            <a:prstGeom prst="rect">
              <a:avLst/>
            </a:prstGeom>
            <a:noFill/>
            <a:ln>
              <a:noFill/>
            </a:ln>
          </p:spPr>
          <p:txBody>
            <a:bodyPr wrap="none" lIns="0" tIns="0" rIns="0" bIns="0" anchor="t" anchorCtr="0">
              <a:spAutoFit/>
            </a:bodyPr>
            <a:lstStyle/>
            <a:p>
              <a:pPr algn="l"/>
              <a:r>
                <a:rPr lang="ru-RU" sz="1350" dirty="0">
                  <a:solidFill>
                    <a:schemeClr val="dk1"/>
                  </a:solidFill>
                  <a:latin typeface="+mn-lt"/>
                  <a:ea typeface="+mn-ea"/>
                  <a:cs typeface="+mn-cs"/>
                </a:rPr>
                <a:t>процентного пункта за 33 года</a:t>
              </a:r>
            </a:p>
          </p:txBody>
        </p:sp>
        <p:sp>
          <p:nvSpPr>
            <p:cNvPr id="13" name="Rectangle 13"/>
            <p:cNvSpPr/>
            <p:nvPr/>
          </p:nvSpPr>
          <p:spPr>
            <a:xfrm>
              <a:off x="685800" y="3352800"/>
              <a:ext cx="2286000" cy="38100"/>
            </a:xfrm>
            <a:prstGeom prst="rect">
              <a:avLst/>
            </a:prstGeom>
            <a:gradFill>
              <a:gsLst>
                <a:gs pos="0">
                  <a:schemeClr val="accent1"/>
                </a:gs>
                <a:gs pos="100000">
                  <a:schemeClr val="accent2"/>
                </a:gs>
              </a:gsLst>
              <a:lin ang="0" scaled="1"/>
            </a:gradFill>
            <a:ln>
              <a:noFill/>
            </a:ln>
          </p:spPr>
        </p:sp>
        <p:sp>
          <p:nvSpPr>
            <p:cNvPr id="14" name="TextBox 14"/>
            <p:cNvSpPr txBox="1"/>
            <p:nvPr/>
          </p:nvSpPr>
          <p:spPr>
            <a:xfrm>
              <a:off x="677418" y="3536632"/>
              <a:ext cx="1515046" cy="627507"/>
            </a:xfrm>
            <a:prstGeom prst="rect">
              <a:avLst/>
            </a:prstGeom>
            <a:noFill/>
            <a:ln>
              <a:noFill/>
            </a:ln>
          </p:spPr>
          <p:txBody>
            <a:bodyPr wrap="none" lIns="0" tIns="0" rIns="0" bIns="0" anchor="t" anchorCtr="0">
              <a:spAutoFit/>
            </a:bodyPr>
            <a:lstStyle/>
            <a:p>
              <a:pPr algn="l">
                <a:lnSpc>
                  <a:spcPts val="2400"/>
                </a:lnSpc>
              </a:pPr>
              <a:r>
                <a:rPr lang="ru-RU" sz="1650" dirty="0">
                  <a:solidFill>
                    <a:schemeClr val="accent1"/>
                  </a:solidFill>
                  <a:latin typeface="Consolas"/>
                  <a:ea typeface="Consolas"/>
                  <a:cs typeface="Consolas"/>
                </a:rPr>
                <a:t>1991 — 10,3 %</a:t>
              </a:r>
              <a:br/>
              <a:r>
                <a:rPr lang="ru-RU" sz="1650" dirty="0">
                  <a:solidFill>
                    <a:schemeClr val="accent1"/>
                  </a:solidFill>
                  <a:latin typeface="Consolas"/>
                  <a:ea typeface="Consolas"/>
                  <a:cs typeface="Consolas"/>
                </a:rPr>
                <a:t>2024 — 17,2 %</a:t>
              </a:r>
            </a:p>
          </p:txBody>
        </p:sp>
        <p:sp>
          <p:nvSpPr>
            <p:cNvPr id="15" name="TextBox 15"/>
            <p:cNvSpPr txBox="1"/>
            <p:nvPr/>
          </p:nvSpPr>
          <p:spPr>
            <a:xfrm>
              <a:off x="678942" y="4331018"/>
              <a:ext cx="2611012" cy="1121283"/>
            </a:xfrm>
            <a:prstGeom prst="rect">
              <a:avLst/>
            </a:prstGeom>
            <a:noFill/>
            <a:ln>
              <a:noFill/>
            </a:ln>
          </p:spPr>
          <p:txBody>
            <a:bodyPr wrap="none" lIns="0" tIns="0" rIns="0" bIns="0" anchor="t" anchorCtr="0">
              <a:spAutoFit/>
            </a:bodyPr>
            <a:lstStyle/>
            <a:p>
              <a:pPr algn="l">
                <a:lnSpc>
                  <a:spcPts val="1950"/>
                </a:lnSpc>
              </a:pPr>
              <a:r>
                <a:rPr lang="ru-RU" sz="1350" dirty="0">
                  <a:solidFill>
                    <a:schemeClr val="accent5"/>
                  </a:solidFill>
                  <a:latin typeface="+mn-lt"/>
                  <a:ea typeface="+mn-ea"/>
                  <a:cs typeface="+mn-cs"/>
                </a:rPr>
                <a:t>Единственное снижение ряда —</a:t>
              </a:r>
              <a:br/>
              <a:r>
                <a:rPr lang="ru-RU" sz="1350" dirty="0">
                  <a:solidFill>
                    <a:schemeClr val="accent5"/>
                  </a:solidFill>
                  <a:latin typeface="+mn-lt"/>
                  <a:ea typeface="+mn-ea"/>
                  <a:cs typeface="+mn-cs"/>
                </a:rPr>
                <a:t>2009–2011 годы (12,6 % в 2011).</a:t>
              </a:r>
            </a:p>
            <a:p>
              <a:pPr algn="l">
                <a:lnSpc>
                  <a:spcPts val="1950"/>
                </a:lnSpc>
                <a:spcBef>
                  <a:spcPts val="900"/>
                </a:spcBef>
              </a:pPr>
              <a:r>
                <a:rPr lang="ru-RU" sz="1350" dirty="0">
                  <a:solidFill>
                    <a:schemeClr val="accent5"/>
                  </a:solidFill>
                  <a:latin typeface="+mn-lt"/>
                  <a:ea typeface="+mn-ea"/>
                  <a:cs typeface="+mn-cs"/>
                </a:rPr>
                <a:t>С 2012 по 2024 год доля</a:t>
              </a:r>
              <a:br/>
              <a:r>
                <a:rPr lang="ru-RU" sz="1350" dirty="0">
                  <a:solidFill>
                    <a:schemeClr val="accent5"/>
                  </a:solidFill>
                  <a:latin typeface="+mn-lt"/>
                  <a:ea typeface="+mn-ea"/>
                  <a:cs typeface="+mn-cs"/>
                </a:rPr>
                <a:t>выросла на 4,6 п. п. (расчёт).</a:t>
              </a:r>
            </a:p>
          </p:txBody>
        </p:sp>
      </p:grpSp>
      <p:grpSp>
        <p:nvGrpSpPr>
          <p:cNvPr id="64" name="aging-share"/>
          <p:cNvGrpSpPr/>
          <p:nvPr/>
        </p:nvGrpSpPr>
        <p:grpSpPr>
          <a:xfrm>
            <a:off x="4724928" y="1873568"/>
            <a:ext cx="6514572" cy="3826383"/>
            <a:chOff x="4724928" y="1873568"/>
            <a:chExt cx="6514572" cy="3826383"/>
          </a:xfrm>
        </p:grpSpPr>
        <p:grpSp>
          <p:nvGrpSpPr>
            <p:cNvPr id="63" name="aging-share-chartArea"/>
            <p:cNvGrpSpPr/>
            <p:nvPr/>
          </p:nvGrpSpPr>
          <p:grpSpPr>
            <a:xfrm>
              <a:off x="4724928" y="1873568"/>
              <a:ext cx="6514572" cy="3826383"/>
              <a:chOff x="4724928" y="1873568"/>
              <a:chExt cx="6514572" cy="3826383"/>
            </a:xfrm>
          </p:grpSpPr>
          <p:grpSp>
            <p:nvGrpSpPr>
              <p:cNvPr id="23" name="aging-share-grid"/>
              <p:cNvGrpSpPr/>
              <p:nvPr/>
            </p:nvGrpSpPr>
            <p:grpSpPr>
              <a:xfrm>
                <a:off x="5048250" y="2095500"/>
                <a:ext cx="6191250" cy="2707957"/>
                <a:chOff x="5048250" y="2095500"/>
                <a:chExt cx="6191250" cy="2707957"/>
              </a:xfrm>
            </p:grpSpPr>
            <p:sp>
              <p:nvSpPr>
                <p:cNvPr id="17" name="Line 17"/>
                <p:cNvSpPr/>
                <p:nvPr/>
              </p:nvSpPr>
              <p:spPr>
                <a:xfrm>
                  <a:off x="5048250" y="4793932"/>
                  <a:ext cx="6191250" cy="9525"/>
                </a:xfrm>
                <a:custGeom>
                  <a:avLst/>
                  <a:gdLst/>
                  <a:ahLst/>
                  <a:cxnLst/>
                  <a:rect l="l" t="t" r="r" b="b"/>
                  <a:pathLst>
                    <a:path w="6191250" h="9525">
                      <a:moveTo>
                        <a:pt x="0" y="0"/>
                      </a:moveTo>
                      <a:lnTo>
                        <a:pt x="6191250" y="0"/>
                      </a:lnTo>
                    </a:path>
                  </a:pathLst>
                </a:custGeom>
                <a:noFill/>
                <a:ln w="9525">
                  <a:solidFill>
                    <a:srgbClr val="E6E1D7"/>
                  </a:solidFill>
                </a:ln>
              </p:spPr>
            </p:sp>
            <p:sp>
              <p:nvSpPr>
                <p:cNvPr id="18" name="Line 18"/>
                <p:cNvSpPr/>
                <p:nvPr/>
              </p:nvSpPr>
              <p:spPr>
                <a:xfrm>
                  <a:off x="5048250" y="4254818"/>
                  <a:ext cx="6191250" cy="9525"/>
                </a:xfrm>
                <a:custGeom>
                  <a:avLst/>
                  <a:gdLst/>
                  <a:ahLst/>
                  <a:cxnLst/>
                  <a:rect l="l" t="t" r="r" b="b"/>
                  <a:pathLst>
                    <a:path w="6191250" h="9525">
                      <a:moveTo>
                        <a:pt x="0" y="0"/>
                      </a:moveTo>
                      <a:lnTo>
                        <a:pt x="6191250" y="0"/>
                      </a:lnTo>
                    </a:path>
                  </a:pathLst>
                </a:custGeom>
                <a:noFill/>
                <a:ln w="9525">
                  <a:solidFill>
                    <a:srgbClr val="E6E1D7"/>
                  </a:solidFill>
                </a:ln>
              </p:spPr>
            </p:sp>
            <p:sp>
              <p:nvSpPr>
                <p:cNvPr id="19" name="Line 19"/>
                <p:cNvSpPr/>
                <p:nvPr/>
              </p:nvSpPr>
              <p:spPr>
                <a:xfrm>
                  <a:off x="5048250" y="3714750"/>
                  <a:ext cx="6191250" cy="9525"/>
                </a:xfrm>
                <a:custGeom>
                  <a:avLst/>
                  <a:gdLst/>
                  <a:ahLst/>
                  <a:cxnLst/>
                  <a:rect l="l" t="t" r="r" b="b"/>
                  <a:pathLst>
                    <a:path w="6191250" h="9525">
                      <a:moveTo>
                        <a:pt x="0" y="0"/>
                      </a:moveTo>
                      <a:lnTo>
                        <a:pt x="6191250" y="0"/>
                      </a:lnTo>
                    </a:path>
                  </a:pathLst>
                </a:custGeom>
                <a:noFill/>
                <a:ln w="9525">
                  <a:solidFill>
                    <a:srgbClr val="E6E1D7"/>
                  </a:solidFill>
                </a:ln>
              </p:spPr>
            </p:sp>
            <p:sp>
              <p:nvSpPr>
                <p:cNvPr id="20" name="Line 20"/>
                <p:cNvSpPr/>
                <p:nvPr/>
              </p:nvSpPr>
              <p:spPr>
                <a:xfrm>
                  <a:off x="5048250" y="3174682"/>
                  <a:ext cx="6191250" cy="9525"/>
                </a:xfrm>
                <a:custGeom>
                  <a:avLst/>
                  <a:gdLst/>
                  <a:ahLst/>
                  <a:cxnLst/>
                  <a:rect l="l" t="t" r="r" b="b"/>
                  <a:pathLst>
                    <a:path w="6191250" h="9525">
                      <a:moveTo>
                        <a:pt x="0" y="0"/>
                      </a:moveTo>
                      <a:lnTo>
                        <a:pt x="6191250" y="0"/>
                      </a:lnTo>
                    </a:path>
                  </a:pathLst>
                </a:custGeom>
                <a:noFill/>
                <a:ln w="9525">
                  <a:solidFill>
                    <a:srgbClr val="E6E1D7"/>
                  </a:solidFill>
                </a:ln>
              </p:spPr>
            </p:sp>
            <p:sp>
              <p:nvSpPr>
                <p:cNvPr id="21" name="Line 21"/>
                <p:cNvSpPr/>
                <p:nvPr/>
              </p:nvSpPr>
              <p:spPr>
                <a:xfrm>
                  <a:off x="5048250" y="2635568"/>
                  <a:ext cx="6191250" cy="9525"/>
                </a:xfrm>
                <a:custGeom>
                  <a:avLst/>
                  <a:gdLst/>
                  <a:ahLst/>
                  <a:cxnLst/>
                  <a:rect l="l" t="t" r="r" b="b"/>
                  <a:pathLst>
                    <a:path w="6191250" h="9525">
                      <a:moveTo>
                        <a:pt x="0" y="0"/>
                      </a:moveTo>
                      <a:lnTo>
                        <a:pt x="6191250" y="0"/>
                      </a:lnTo>
                    </a:path>
                  </a:pathLst>
                </a:custGeom>
                <a:noFill/>
                <a:ln w="9525">
                  <a:solidFill>
                    <a:srgbClr val="E6E1D7"/>
                  </a:solidFill>
                </a:ln>
              </p:spPr>
            </p:sp>
            <p:sp>
              <p:nvSpPr>
                <p:cNvPr id="22" name="Line 22"/>
                <p:cNvSpPr/>
                <p:nvPr/>
              </p:nvSpPr>
              <p:spPr>
                <a:xfrm>
                  <a:off x="5048250" y="2095500"/>
                  <a:ext cx="6191250" cy="9525"/>
                </a:xfrm>
                <a:custGeom>
                  <a:avLst/>
                  <a:gdLst/>
                  <a:ahLst/>
                  <a:cxnLst/>
                  <a:rect l="l" t="t" r="r" b="b"/>
                  <a:pathLst>
                    <a:path w="6191250" h="9525">
                      <a:moveTo>
                        <a:pt x="0" y="0"/>
                      </a:moveTo>
                      <a:lnTo>
                        <a:pt x="6191250" y="0"/>
                      </a:lnTo>
                    </a:path>
                  </a:pathLst>
                </a:custGeom>
                <a:noFill/>
                <a:ln w="9525">
                  <a:solidFill>
                    <a:srgbClr val="E6E1D7"/>
                  </a:solidFill>
                </a:ln>
              </p:spPr>
            </p:sp>
          </p:grpSp>
          <p:grpSp>
            <p:nvGrpSpPr>
              <p:cNvPr id="26" name="aging-share-axis"/>
              <p:cNvGrpSpPr/>
              <p:nvPr/>
            </p:nvGrpSpPr>
            <p:grpSpPr>
              <a:xfrm>
                <a:off x="5048250" y="2095500"/>
                <a:ext cx="6191250" cy="3248025"/>
                <a:chOff x="5048250" y="2095500"/>
                <a:chExt cx="6191250" cy="3248025"/>
              </a:xfrm>
            </p:grpSpPr>
            <p:sp>
              <p:nvSpPr>
                <p:cNvPr id="24" name="Line 24"/>
                <p:cNvSpPr/>
                <p:nvPr/>
              </p:nvSpPr>
              <p:spPr>
                <a:xfrm>
                  <a:off x="5048250" y="2095500"/>
                  <a:ext cx="9525" cy="3238500"/>
                </a:xfrm>
                <a:custGeom>
                  <a:avLst/>
                  <a:gdLst/>
                  <a:ahLst/>
                  <a:cxnLst/>
                  <a:rect l="l" t="t" r="r" b="b"/>
                  <a:pathLst>
                    <a:path w="9525" h="3238500">
                      <a:moveTo>
                        <a:pt x="0" y="0"/>
                      </a:moveTo>
                      <a:lnTo>
                        <a:pt x="0" y="3238500"/>
                      </a:lnTo>
                    </a:path>
                  </a:pathLst>
                </a:custGeom>
                <a:noFill/>
                <a:ln w="14288">
                  <a:solidFill>
                    <a:srgbClr val="5B6670"/>
                  </a:solidFill>
                </a:ln>
              </p:spPr>
            </p:sp>
            <p:sp>
              <p:nvSpPr>
                <p:cNvPr id="25" name="Line 25"/>
                <p:cNvSpPr/>
                <p:nvPr/>
              </p:nvSpPr>
              <p:spPr>
                <a:xfrm>
                  <a:off x="5048250" y="5334000"/>
                  <a:ext cx="6191250" cy="9525"/>
                </a:xfrm>
                <a:custGeom>
                  <a:avLst/>
                  <a:gdLst/>
                  <a:ahLst/>
                  <a:cxnLst/>
                  <a:rect l="l" t="t" r="r" b="b"/>
                  <a:pathLst>
                    <a:path w="6191250" h="9525">
                      <a:moveTo>
                        <a:pt x="0" y="0"/>
                      </a:moveTo>
                      <a:lnTo>
                        <a:pt x="6191250" y="0"/>
                      </a:lnTo>
                    </a:path>
                  </a:pathLst>
                </a:custGeom>
                <a:noFill/>
                <a:ln w="14288">
                  <a:solidFill>
                    <a:srgbClr val="5B6670"/>
                  </a:solidFill>
                </a:ln>
              </p:spPr>
            </p:sp>
          </p:grpSp>
          <p:grpSp>
            <p:nvGrpSpPr>
              <p:cNvPr id="34" name="aging-share-value-labels"/>
              <p:cNvGrpSpPr/>
              <p:nvPr/>
            </p:nvGrpSpPr>
            <p:grpSpPr>
              <a:xfrm>
                <a:off x="4724928" y="2006918"/>
                <a:ext cx="215880" cy="3502533"/>
                <a:chOff x="4724928" y="2006918"/>
                <a:chExt cx="215880" cy="3502533"/>
              </a:xfrm>
            </p:grpSpPr>
            <p:sp>
              <p:nvSpPr>
                <p:cNvPr id="27" name="TextBox 27"/>
                <p:cNvSpPr txBox="1"/>
                <p:nvPr/>
              </p:nvSpPr>
              <p:spPr>
                <a:xfrm>
                  <a:off x="4826010" y="5245418"/>
                  <a:ext cx="114798"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0</a:t>
                  </a:r>
                </a:p>
              </p:txBody>
            </p:sp>
            <p:sp>
              <p:nvSpPr>
                <p:cNvPr id="28" name="TextBox 28"/>
                <p:cNvSpPr txBox="1"/>
                <p:nvPr/>
              </p:nvSpPr>
              <p:spPr>
                <a:xfrm>
                  <a:off x="4826010" y="4705350"/>
                  <a:ext cx="114798"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3</a:t>
                  </a:r>
                </a:p>
              </p:txBody>
            </p:sp>
            <p:sp>
              <p:nvSpPr>
                <p:cNvPr id="29" name="TextBox 29"/>
                <p:cNvSpPr txBox="1"/>
                <p:nvPr/>
              </p:nvSpPr>
              <p:spPr>
                <a:xfrm>
                  <a:off x="4826010" y="4166235"/>
                  <a:ext cx="114798"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6</a:t>
                  </a:r>
                </a:p>
              </p:txBody>
            </p:sp>
            <p:sp>
              <p:nvSpPr>
                <p:cNvPr id="30" name="TextBox 30"/>
                <p:cNvSpPr txBox="1"/>
                <p:nvPr/>
              </p:nvSpPr>
              <p:spPr>
                <a:xfrm>
                  <a:off x="4826010" y="3626168"/>
                  <a:ext cx="114798"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9</a:t>
                  </a:r>
                </a:p>
              </p:txBody>
            </p:sp>
            <p:sp>
              <p:nvSpPr>
                <p:cNvPr id="31" name="TextBox 31"/>
                <p:cNvSpPr txBox="1"/>
                <p:nvPr/>
              </p:nvSpPr>
              <p:spPr>
                <a:xfrm>
                  <a:off x="4724928" y="3086100"/>
                  <a:ext cx="215880"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12</a:t>
                  </a:r>
                </a:p>
              </p:txBody>
            </p:sp>
            <p:sp>
              <p:nvSpPr>
                <p:cNvPr id="32" name="TextBox 32"/>
                <p:cNvSpPr txBox="1"/>
                <p:nvPr/>
              </p:nvSpPr>
              <p:spPr>
                <a:xfrm>
                  <a:off x="4724928" y="2546985"/>
                  <a:ext cx="215880"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15</a:t>
                  </a:r>
                </a:p>
              </p:txBody>
            </p:sp>
            <p:sp>
              <p:nvSpPr>
                <p:cNvPr id="33" name="TextBox 33"/>
                <p:cNvSpPr txBox="1"/>
                <p:nvPr/>
              </p:nvSpPr>
              <p:spPr>
                <a:xfrm>
                  <a:off x="4724928" y="2006918"/>
                  <a:ext cx="215880"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18</a:t>
                  </a:r>
                </a:p>
              </p:txBody>
            </p:sp>
          </p:grpSp>
          <p:grpSp>
            <p:nvGrpSpPr>
              <p:cNvPr id="43" name="aging-share-category-labels"/>
              <p:cNvGrpSpPr/>
              <p:nvPr/>
            </p:nvGrpSpPr>
            <p:grpSpPr>
              <a:xfrm>
                <a:off x="5225943" y="5435918"/>
                <a:ext cx="5835864" cy="264033"/>
                <a:chOff x="5225943" y="5435918"/>
                <a:chExt cx="5835864" cy="264033"/>
              </a:xfrm>
            </p:grpSpPr>
            <p:sp>
              <p:nvSpPr>
                <p:cNvPr id="35" name="TextBox 35"/>
                <p:cNvSpPr txBox="1"/>
                <p:nvPr/>
              </p:nvSpPr>
              <p:spPr>
                <a:xfrm>
                  <a:off x="5225943"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1991</a:t>
                  </a:r>
                </a:p>
              </p:txBody>
            </p:sp>
            <p:sp>
              <p:nvSpPr>
                <p:cNvPr id="36" name="TextBox 36"/>
                <p:cNvSpPr txBox="1"/>
                <p:nvPr/>
              </p:nvSpPr>
              <p:spPr>
                <a:xfrm>
                  <a:off x="6000325"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1995</a:t>
                  </a:r>
                </a:p>
              </p:txBody>
            </p:sp>
            <p:sp>
              <p:nvSpPr>
                <p:cNvPr id="37" name="TextBox 37"/>
                <p:cNvSpPr txBox="1"/>
                <p:nvPr/>
              </p:nvSpPr>
              <p:spPr>
                <a:xfrm>
                  <a:off x="6773755"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2000</a:t>
                  </a:r>
                </a:p>
              </p:txBody>
            </p:sp>
            <p:sp>
              <p:nvSpPr>
                <p:cNvPr id="38" name="TextBox 38"/>
                <p:cNvSpPr txBox="1"/>
                <p:nvPr/>
              </p:nvSpPr>
              <p:spPr>
                <a:xfrm>
                  <a:off x="7548138"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2005</a:t>
                  </a:r>
                </a:p>
              </p:txBody>
            </p:sp>
            <p:sp>
              <p:nvSpPr>
                <p:cNvPr id="39" name="TextBox 39"/>
                <p:cNvSpPr txBox="1"/>
                <p:nvPr/>
              </p:nvSpPr>
              <p:spPr>
                <a:xfrm>
                  <a:off x="8321568"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2011</a:t>
                  </a:r>
                </a:p>
              </p:txBody>
            </p:sp>
            <p:sp>
              <p:nvSpPr>
                <p:cNvPr id="40" name="TextBox 40"/>
                <p:cNvSpPr txBox="1"/>
                <p:nvPr/>
              </p:nvSpPr>
              <p:spPr>
                <a:xfrm>
                  <a:off x="9095950"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2015</a:t>
                  </a:r>
                </a:p>
              </p:txBody>
            </p:sp>
            <p:sp>
              <p:nvSpPr>
                <p:cNvPr id="41" name="TextBox 41"/>
                <p:cNvSpPr txBox="1"/>
                <p:nvPr/>
              </p:nvSpPr>
              <p:spPr>
                <a:xfrm>
                  <a:off x="9869380"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2020</a:t>
                  </a:r>
                </a:p>
              </p:txBody>
            </p:sp>
            <p:sp>
              <p:nvSpPr>
                <p:cNvPr id="42" name="TextBox 42"/>
                <p:cNvSpPr txBox="1"/>
                <p:nvPr/>
              </p:nvSpPr>
              <p:spPr>
                <a:xfrm>
                  <a:off x="10643763"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2024</a:t>
                  </a:r>
                </a:p>
              </p:txBody>
            </p:sp>
          </p:grpSp>
          <p:grpSp>
            <p:nvGrpSpPr>
              <p:cNvPr id="52" name="aging-share-bars"/>
              <p:cNvGrpSpPr/>
              <p:nvPr/>
            </p:nvGrpSpPr>
            <p:grpSpPr>
              <a:xfrm>
                <a:off x="5187315" y="2239328"/>
                <a:ext cx="5913120" cy="3094672"/>
                <a:chOff x="5187315" y="2239328"/>
                <a:chExt cx="5913120" cy="3094672"/>
              </a:xfrm>
            </p:grpSpPr>
            <p:sp>
              <p:nvSpPr>
                <p:cNvPr id="44" name="Rectangle 44"/>
                <p:cNvSpPr/>
                <p:nvPr/>
              </p:nvSpPr>
              <p:spPr>
                <a:xfrm>
                  <a:off x="5187315" y="3480435"/>
                  <a:ext cx="495300" cy="1853565"/>
                </a:xfrm>
                <a:prstGeom prst="rect">
                  <a:avLst/>
                </a:prstGeom>
                <a:solidFill>
                  <a:schemeClr val="accent1"/>
                </a:solidFill>
                <a:ln>
                  <a:noFill/>
                </a:ln>
              </p:spPr>
            </p:sp>
            <p:sp>
              <p:nvSpPr>
                <p:cNvPr id="45" name="Rectangle 45"/>
                <p:cNvSpPr/>
                <p:nvPr/>
              </p:nvSpPr>
              <p:spPr>
                <a:xfrm>
                  <a:off x="5961698" y="3192780"/>
                  <a:ext cx="495300" cy="2141220"/>
                </a:xfrm>
                <a:prstGeom prst="rect">
                  <a:avLst/>
                </a:prstGeom>
                <a:solidFill>
                  <a:schemeClr val="accent1"/>
                </a:solidFill>
                <a:ln>
                  <a:noFill/>
                </a:ln>
              </p:spPr>
            </p:sp>
            <p:sp>
              <p:nvSpPr>
                <p:cNvPr id="46" name="Rectangle 46"/>
                <p:cNvSpPr/>
                <p:nvPr/>
              </p:nvSpPr>
              <p:spPr>
                <a:xfrm>
                  <a:off x="6735128" y="3121342"/>
                  <a:ext cx="495300" cy="2212658"/>
                </a:xfrm>
                <a:prstGeom prst="rect">
                  <a:avLst/>
                </a:prstGeom>
                <a:solidFill>
                  <a:schemeClr val="accent1"/>
                </a:solidFill>
                <a:ln>
                  <a:noFill/>
                </a:ln>
              </p:spPr>
            </p:sp>
            <p:sp>
              <p:nvSpPr>
                <p:cNvPr id="47" name="Rectangle 47"/>
                <p:cNvSpPr/>
                <p:nvPr/>
              </p:nvSpPr>
              <p:spPr>
                <a:xfrm>
                  <a:off x="7509510" y="2868930"/>
                  <a:ext cx="495300" cy="2465070"/>
                </a:xfrm>
                <a:prstGeom prst="rect">
                  <a:avLst/>
                </a:prstGeom>
                <a:solidFill>
                  <a:schemeClr val="accent1"/>
                </a:solidFill>
                <a:ln>
                  <a:noFill/>
                </a:ln>
              </p:spPr>
            </p:sp>
            <p:sp>
              <p:nvSpPr>
                <p:cNvPr id="48" name="Rectangle 48"/>
                <p:cNvSpPr/>
                <p:nvPr/>
              </p:nvSpPr>
              <p:spPr>
                <a:xfrm>
                  <a:off x="8282940" y="3067050"/>
                  <a:ext cx="495300" cy="2266950"/>
                </a:xfrm>
                <a:prstGeom prst="rect">
                  <a:avLst/>
                </a:prstGeom>
                <a:solidFill>
                  <a:schemeClr val="accent3"/>
                </a:solidFill>
                <a:ln>
                  <a:noFill/>
                </a:ln>
              </p:spPr>
            </p:sp>
            <p:sp>
              <p:nvSpPr>
                <p:cNvPr id="49" name="Rectangle 49"/>
                <p:cNvSpPr/>
                <p:nvPr/>
              </p:nvSpPr>
              <p:spPr>
                <a:xfrm>
                  <a:off x="9057322" y="2905125"/>
                  <a:ext cx="495300" cy="2428875"/>
                </a:xfrm>
                <a:prstGeom prst="rect">
                  <a:avLst/>
                </a:prstGeom>
                <a:solidFill>
                  <a:schemeClr val="accent1"/>
                </a:solidFill>
                <a:ln>
                  <a:noFill/>
                </a:ln>
              </p:spPr>
            </p:sp>
            <p:sp>
              <p:nvSpPr>
                <p:cNvPr id="50" name="Rectangle 50"/>
                <p:cNvSpPr/>
                <p:nvPr/>
              </p:nvSpPr>
              <p:spPr>
                <a:xfrm>
                  <a:off x="9830752" y="2545080"/>
                  <a:ext cx="495300" cy="2788920"/>
                </a:xfrm>
                <a:prstGeom prst="rect">
                  <a:avLst/>
                </a:prstGeom>
                <a:solidFill>
                  <a:schemeClr val="accent1"/>
                </a:solidFill>
                <a:ln>
                  <a:noFill/>
                </a:ln>
              </p:spPr>
            </p:sp>
            <p:sp>
              <p:nvSpPr>
                <p:cNvPr id="51" name="Rectangle 51"/>
                <p:cNvSpPr/>
                <p:nvPr/>
              </p:nvSpPr>
              <p:spPr>
                <a:xfrm>
                  <a:off x="10605135" y="2239328"/>
                  <a:ext cx="495300" cy="3094672"/>
                </a:xfrm>
                <a:prstGeom prst="rect">
                  <a:avLst/>
                </a:prstGeom>
                <a:solidFill>
                  <a:schemeClr val="accent2"/>
                </a:solidFill>
                <a:ln>
                  <a:noFill/>
                </a:ln>
              </p:spPr>
            </p:sp>
          </p:grpSp>
          <p:grpSp>
            <p:nvGrpSpPr>
              <p:cNvPr id="61" name="aging-share-point-notes"/>
              <p:cNvGrpSpPr/>
              <p:nvPr/>
            </p:nvGrpSpPr>
            <p:grpSpPr>
              <a:xfrm>
                <a:off x="5230827" y="1990725"/>
                <a:ext cx="5826097" cy="1531620"/>
                <a:chOff x="5230827" y="1990725"/>
                <a:chExt cx="5826097" cy="1531620"/>
              </a:xfrm>
            </p:grpSpPr>
            <p:sp>
              <p:nvSpPr>
                <p:cNvPr id="53" name="TextBox 53"/>
                <p:cNvSpPr txBox="1"/>
                <p:nvPr/>
              </p:nvSpPr>
              <p:spPr>
                <a:xfrm>
                  <a:off x="5230827" y="3228975"/>
                  <a:ext cx="408277" cy="293370"/>
                </a:xfrm>
                <a:prstGeom prst="rect">
                  <a:avLst/>
                </a:prstGeom>
                <a:noFill/>
                <a:ln>
                  <a:noFill/>
                </a:ln>
              </p:spPr>
              <p:txBody>
                <a:bodyPr wrap="none" lIns="0" tIns="0" rIns="0" bIns="0" anchor="t" anchorCtr="0">
                  <a:spAutoFit/>
                </a:bodyPr>
                <a:lstStyle/>
                <a:p>
                  <a:pPr algn="ctr"/>
                  <a:r>
                    <a:rPr lang="ru-RU" sz="1500" b="1" dirty="0">
                      <a:solidFill>
                        <a:schemeClr val="accent1"/>
                      </a:solidFill>
                      <a:latin typeface="+mn-lt"/>
                      <a:ea typeface="+mn-ea"/>
                      <a:cs typeface="+mn-cs"/>
                    </a:rPr>
                    <a:t>10,3</a:t>
                  </a:r>
                </a:p>
              </p:txBody>
            </p:sp>
            <p:sp>
              <p:nvSpPr>
                <p:cNvPr id="54" name="TextBox 54"/>
                <p:cNvSpPr txBox="1"/>
                <p:nvPr/>
              </p:nvSpPr>
              <p:spPr>
                <a:xfrm>
                  <a:off x="6005209" y="2943225"/>
                  <a:ext cx="408277" cy="293370"/>
                </a:xfrm>
                <a:prstGeom prst="rect">
                  <a:avLst/>
                </a:prstGeom>
                <a:noFill/>
                <a:ln>
                  <a:noFill/>
                </a:ln>
              </p:spPr>
              <p:txBody>
                <a:bodyPr wrap="none" lIns="0" tIns="0" rIns="0" bIns="0" anchor="t" anchorCtr="0">
                  <a:spAutoFit/>
                </a:bodyPr>
                <a:lstStyle/>
                <a:p>
                  <a:pPr algn="ctr"/>
                  <a:r>
                    <a:rPr lang="ru-RU" sz="1500" b="1" dirty="0">
                      <a:solidFill>
                        <a:schemeClr val="accent1"/>
                      </a:solidFill>
                      <a:latin typeface="+mn-lt"/>
                      <a:ea typeface="+mn-ea"/>
                      <a:cs typeface="+mn-cs"/>
                    </a:rPr>
                    <a:t>11,9</a:t>
                  </a:r>
                </a:p>
              </p:txBody>
            </p:sp>
            <p:sp>
              <p:nvSpPr>
                <p:cNvPr id="55" name="TextBox 55"/>
                <p:cNvSpPr txBox="1"/>
                <p:nvPr/>
              </p:nvSpPr>
              <p:spPr>
                <a:xfrm>
                  <a:off x="6778639" y="2867025"/>
                  <a:ext cx="408277" cy="293370"/>
                </a:xfrm>
                <a:prstGeom prst="rect">
                  <a:avLst/>
                </a:prstGeom>
                <a:noFill/>
                <a:ln>
                  <a:noFill/>
                </a:ln>
              </p:spPr>
              <p:txBody>
                <a:bodyPr wrap="none" lIns="0" tIns="0" rIns="0" bIns="0" anchor="t" anchorCtr="0">
                  <a:spAutoFit/>
                </a:bodyPr>
                <a:lstStyle/>
                <a:p>
                  <a:pPr algn="ctr"/>
                  <a:r>
                    <a:rPr lang="ru-RU" sz="1500" b="1" dirty="0">
                      <a:solidFill>
                        <a:schemeClr val="accent1"/>
                      </a:solidFill>
                      <a:latin typeface="+mn-lt"/>
                      <a:ea typeface="+mn-ea"/>
                      <a:cs typeface="+mn-cs"/>
                    </a:rPr>
                    <a:t>12,3</a:t>
                  </a:r>
                </a:p>
              </p:txBody>
            </p:sp>
            <p:sp>
              <p:nvSpPr>
                <p:cNvPr id="56" name="TextBox 56"/>
                <p:cNvSpPr txBox="1"/>
                <p:nvPr/>
              </p:nvSpPr>
              <p:spPr>
                <a:xfrm>
                  <a:off x="7553022" y="2619375"/>
                  <a:ext cx="408277" cy="293370"/>
                </a:xfrm>
                <a:prstGeom prst="rect">
                  <a:avLst/>
                </a:prstGeom>
                <a:noFill/>
                <a:ln>
                  <a:noFill/>
                </a:ln>
              </p:spPr>
              <p:txBody>
                <a:bodyPr wrap="none" lIns="0" tIns="0" rIns="0" bIns="0" anchor="t" anchorCtr="0">
                  <a:spAutoFit/>
                </a:bodyPr>
                <a:lstStyle/>
                <a:p>
                  <a:pPr algn="ctr"/>
                  <a:r>
                    <a:rPr lang="ru-RU" sz="1500" b="1" dirty="0">
                      <a:solidFill>
                        <a:schemeClr val="accent1"/>
                      </a:solidFill>
                      <a:latin typeface="+mn-lt"/>
                      <a:ea typeface="+mn-ea"/>
                      <a:cs typeface="+mn-cs"/>
                    </a:rPr>
                    <a:t>13,7</a:t>
                  </a:r>
                </a:p>
              </p:txBody>
            </p:sp>
            <p:sp>
              <p:nvSpPr>
                <p:cNvPr id="57" name="TextBox 57"/>
                <p:cNvSpPr txBox="1"/>
                <p:nvPr/>
              </p:nvSpPr>
              <p:spPr>
                <a:xfrm>
                  <a:off x="8326452" y="2809875"/>
                  <a:ext cx="408277" cy="293370"/>
                </a:xfrm>
                <a:prstGeom prst="rect">
                  <a:avLst/>
                </a:prstGeom>
                <a:noFill/>
                <a:ln>
                  <a:noFill/>
                </a:ln>
              </p:spPr>
              <p:txBody>
                <a:bodyPr wrap="none" lIns="0" tIns="0" rIns="0" bIns="0" anchor="t" anchorCtr="0">
                  <a:spAutoFit/>
                </a:bodyPr>
                <a:lstStyle/>
                <a:p>
                  <a:pPr algn="ctr"/>
                  <a:r>
                    <a:rPr lang="ru-RU" sz="1500" b="1" dirty="0">
                      <a:solidFill>
                        <a:schemeClr val="accent3"/>
                      </a:solidFill>
                      <a:latin typeface="+mn-lt"/>
                      <a:ea typeface="+mn-ea"/>
                      <a:cs typeface="+mn-cs"/>
                    </a:rPr>
                    <a:t>12,6</a:t>
                  </a:r>
                </a:p>
              </p:txBody>
            </p:sp>
            <p:sp>
              <p:nvSpPr>
                <p:cNvPr id="58" name="TextBox 58"/>
                <p:cNvSpPr txBox="1"/>
                <p:nvPr/>
              </p:nvSpPr>
              <p:spPr>
                <a:xfrm>
                  <a:off x="9100834" y="2657475"/>
                  <a:ext cx="408277" cy="293370"/>
                </a:xfrm>
                <a:prstGeom prst="rect">
                  <a:avLst/>
                </a:prstGeom>
                <a:noFill/>
                <a:ln>
                  <a:noFill/>
                </a:ln>
              </p:spPr>
              <p:txBody>
                <a:bodyPr wrap="none" lIns="0" tIns="0" rIns="0" bIns="0" anchor="t" anchorCtr="0">
                  <a:spAutoFit/>
                </a:bodyPr>
                <a:lstStyle/>
                <a:p>
                  <a:pPr algn="ctr"/>
                  <a:r>
                    <a:rPr lang="ru-RU" sz="1500" b="1" dirty="0">
                      <a:solidFill>
                        <a:schemeClr val="accent1"/>
                      </a:solidFill>
                      <a:latin typeface="+mn-lt"/>
                      <a:ea typeface="+mn-ea"/>
                      <a:cs typeface="+mn-cs"/>
                    </a:rPr>
                    <a:t>13,5</a:t>
                  </a:r>
                </a:p>
              </p:txBody>
            </p:sp>
            <p:sp>
              <p:nvSpPr>
                <p:cNvPr id="59" name="TextBox 59"/>
                <p:cNvSpPr txBox="1"/>
                <p:nvPr/>
              </p:nvSpPr>
              <p:spPr>
                <a:xfrm>
                  <a:off x="9874264" y="2295525"/>
                  <a:ext cx="408277" cy="293370"/>
                </a:xfrm>
                <a:prstGeom prst="rect">
                  <a:avLst/>
                </a:prstGeom>
                <a:noFill/>
                <a:ln>
                  <a:noFill/>
                </a:ln>
              </p:spPr>
              <p:txBody>
                <a:bodyPr wrap="none" lIns="0" tIns="0" rIns="0" bIns="0" anchor="t" anchorCtr="0">
                  <a:spAutoFit/>
                </a:bodyPr>
                <a:lstStyle/>
                <a:p>
                  <a:pPr algn="ctr"/>
                  <a:r>
                    <a:rPr lang="ru-RU" sz="1500" b="1" dirty="0">
                      <a:solidFill>
                        <a:schemeClr val="accent1"/>
                      </a:solidFill>
                      <a:latin typeface="+mn-lt"/>
                      <a:ea typeface="+mn-ea"/>
                      <a:cs typeface="+mn-cs"/>
                    </a:rPr>
                    <a:t>15,5</a:t>
                  </a:r>
                </a:p>
              </p:txBody>
            </p:sp>
            <p:sp>
              <p:nvSpPr>
                <p:cNvPr id="60" name="TextBox 60"/>
                <p:cNvSpPr txBox="1"/>
                <p:nvPr/>
              </p:nvSpPr>
              <p:spPr>
                <a:xfrm>
                  <a:off x="10648647" y="1990725"/>
                  <a:ext cx="408277" cy="293370"/>
                </a:xfrm>
                <a:prstGeom prst="rect">
                  <a:avLst/>
                </a:prstGeom>
                <a:noFill/>
                <a:ln>
                  <a:noFill/>
                </a:ln>
              </p:spPr>
              <p:txBody>
                <a:bodyPr wrap="none" lIns="0" tIns="0" rIns="0" bIns="0" anchor="t" anchorCtr="0">
                  <a:spAutoFit/>
                </a:bodyPr>
                <a:lstStyle/>
                <a:p>
                  <a:pPr algn="ctr"/>
                  <a:r>
                    <a:rPr lang="ru-RU" sz="1500" b="1" dirty="0">
                      <a:solidFill>
                        <a:schemeClr val="accent2"/>
                      </a:solidFill>
                      <a:latin typeface="+mn-lt"/>
                      <a:ea typeface="+mn-ea"/>
                      <a:cs typeface="+mn-cs"/>
                    </a:rPr>
                    <a:t>17,2</a:t>
                  </a:r>
                </a:p>
              </p:txBody>
            </p:sp>
          </p:grpSp>
          <p:sp>
            <p:nvSpPr>
              <p:cNvPr id="62" name="TextBox 62"/>
              <p:cNvSpPr txBox="1"/>
              <p:nvPr/>
            </p:nvSpPr>
            <p:spPr>
              <a:xfrm>
                <a:off x="5041392" y="1873568"/>
                <a:ext cx="2525794" cy="264033"/>
              </a:xfrm>
              <a:prstGeom prst="rect">
                <a:avLst/>
              </a:prstGeom>
              <a:noFill/>
              <a:ln>
                <a:noFill/>
              </a:ln>
            </p:spPr>
            <p:txBody>
              <a:bodyPr wrap="none" lIns="0" tIns="0" rIns="0" bIns="0" anchor="t" anchorCtr="0">
                <a:spAutoFit/>
              </a:bodyPr>
              <a:lstStyle/>
              <a:p>
                <a:pPr algn="l"/>
                <a:r>
                  <a:rPr lang="ru-RU" sz="1350" dirty="0">
                    <a:solidFill>
                      <a:schemeClr val="accent5"/>
                    </a:solidFill>
                    <a:latin typeface="+mn-lt"/>
                    <a:ea typeface="+mn-ea"/>
                    <a:cs typeface="+mn-cs"/>
                  </a:rPr>
                  <a:t>% от численности населения</a:t>
                </a:r>
              </a:p>
            </p:txBody>
          </p:sp>
        </p:grpSp>
      </p:grpSp>
      <p:grpSp>
        <p:nvGrpSpPr>
          <p:cNvPr id="67" name="page-footer"/>
          <p:cNvGrpSpPr/>
          <p:nvPr/>
        </p:nvGrpSpPr>
        <p:grpSpPr>
          <a:xfrm>
            <a:off x="679704" y="6442710"/>
            <a:ext cx="10832592" cy="234696"/>
            <a:chOff x="679704" y="6442710"/>
            <a:chExt cx="10832592" cy="234696"/>
          </a:xfrm>
        </p:grpSpPr>
        <p:sp>
          <p:nvSpPr>
            <p:cNvPr id="65" name="TextBox 65"/>
            <p:cNvSpPr txBox="1"/>
            <p:nvPr/>
          </p:nvSpPr>
          <p:spPr>
            <a:xfrm>
              <a:off x="679704" y="6442710"/>
              <a:ext cx="7147184" cy="234696"/>
            </a:xfrm>
            <a:prstGeom prst="rect">
              <a:avLst/>
            </a:prstGeom>
            <a:noFill/>
            <a:ln>
              <a:noFill/>
            </a:ln>
          </p:spPr>
          <p:txBody>
            <a:bodyPr wrap="none" lIns="0" tIns="0" rIns="0" bIns="0" anchor="t" anchorCtr="0">
              <a:spAutoFit/>
            </a:bodyPr>
            <a:lstStyle/>
            <a:p>
              <a:pPr algn="l"/>
              <a:r>
                <a:rPr lang="ru-RU" sz="1200" dirty="0">
                  <a:solidFill>
                    <a:schemeClr val="accent5"/>
                  </a:solidFill>
                  <a:latin typeface="+mn-lt"/>
                  <a:ea typeface="+mn-ea"/>
                  <a:cs typeface="+mn-cs"/>
                </a:rPr>
                <a:t>Всемирный банк, SP.POP.65UP.TO.ZS, избранные годы 1991–2024 · прирост в п. п. — расчёт</a:t>
              </a:r>
            </a:p>
          </p:txBody>
        </p:sp>
        <p:sp>
          <p:nvSpPr>
            <p:cNvPr id="66" name="TextBox 66"/>
            <p:cNvSpPr txBox="1"/>
            <p:nvPr/>
          </p:nvSpPr>
          <p:spPr>
            <a:xfrm>
              <a:off x="11320402" y="6442710"/>
              <a:ext cx="191894" cy="234696"/>
            </a:xfrm>
            <a:prstGeom prst="rect">
              <a:avLst/>
            </a:prstGeom>
            <a:noFill/>
            <a:ln>
              <a:noFill/>
            </a:ln>
          </p:spPr>
          <p:txBody>
            <a:bodyPr wrap="none" lIns="0" tIns="0" rIns="0" bIns="0" anchor="t" anchorCtr="0">
              <a:spAutoFit/>
            </a:bodyPr>
            <a:lstStyle/>
            <a:p>
              <a:pPr algn="r"/>
              <a:r>
                <a:rPr lang="ru-RU" sz="1200" dirty="0">
                  <a:solidFill>
                    <a:schemeClr val="accent5"/>
                  </a:solidFill>
                  <a:latin typeface="+mn-lt"/>
                  <a:ea typeface="+mn-ea"/>
                  <a:cs typeface="+mn-cs"/>
                </a:rPr>
                <a:t>10</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xmlns:p="http://schemas.openxmlformats.org/presentationml/2006/main" id="9" presetID="22" presetClass="entr" presetSubtype="1" fill="hold" grpId="0" nodeType="afterEffect">
                                  <p:stCondLst>
                                    <p:cond delay="500"/>
                                  </p:stCondLst>
                                  <p:childTnLst>
                                    <p:set>
                                      <p:cBhvr>
                                        <p:cTn id="10" dur="1" fill="hold">
                                          <p:stCondLst>
                                            <p:cond delay="0"/>
                                          </p:stCondLst>
                                        </p:cTn>
                                        <p:tgtEl>
                                          <p:spTgt spid="64"/>
                                        </p:tgtEl>
                                        <p:attrNameLst>
                                          <p:attrName>style.visibility</p:attrName>
                                        </p:attrNameLst>
                                      </p:cBhvr>
                                      <p:to>
                                        <p:strVal val="visible"/>
                                      </p:to>
                                    </p:set>
                                    <p:animEffect transition="in" filter="wipe(up)">
                                      <p:cBhvr>
                                        <p:cTn id="11" dur="1000"/>
                                        <p:tgtEl>
                                          <p:spTgt spid="64"/>
                                        </p:tgtEl>
                                      </p:cBhvr>
                                    </p:animEffect>
                                  </p:childTnLst>
                                </p:cTn>
                              </p:par>
                            </p:childTnLst>
                          </p:cTn>
                        </p:par>
                        <p:par>
                          <p:cTn id="12" fill="hold">
                            <p:stCondLst>
                              <p:cond delay="190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page-header"/>
          <p:cNvGrpSpPr/>
          <p:nvPr/>
        </p:nvGrpSpPr>
        <p:grpSpPr>
          <a:xfrm>
            <a:off x="670560" y="590550"/>
            <a:ext cx="8814971" cy="888873"/>
            <a:chOff x="670560" y="590550"/>
            <a:chExt cx="8814971" cy="888873"/>
          </a:xfrm>
        </p:grpSpPr>
        <p:sp>
          <p:nvSpPr>
            <p:cNvPr id="2" name="TextBox 2"/>
            <p:cNvSpPr txBox="1"/>
            <p:nvPr/>
          </p:nvSpPr>
          <p:spPr>
            <a:xfrm>
              <a:off x="670560" y="590550"/>
              <a:ext cx="8814971" cy="586740"/>
            </a:xfrm>
            <a:prstGeom prst="rect">
              <a:avLst/>
            </a:prstGeom>
            <a:noFill/>
            <a:ln>
              <a:noFill/>
            </a:ln>
          </p:spPr>
          <p:txBody>
            <a:bodyPr wrap="none" lIns="0" tIns="0" rIns="0" bIns="0" anchor="t" anchorCtr="0">
              <a:spAutoFit/>
            </a:bodyPr>
            <a:lstStyle/>
            <a:p>
              <a:pPr algn="l"/>
              <a:r>
                <a:rPr lang="ru-RU" sz="3000" b="1" dirty="0">
                  <a:solidFill>
                    <a:schemeClr val="accent1"/>
                  </a:solidFill>
                  <a:latin typeface="+mj-lt"/>
                  <a:ea typeface="+mj-ea"/>
                  <a:cs typeface="+mj-cs"/>
                </a:rPr>
                <a:t>Городское население: +1,4 п. п. за 33 года</a:t>
              </a:r>
            </a:p>
          </p:txBody>
        </p:sp>
        <p:sp>
          <p:nvSpPr>
            <p:cNvPr id="3" name="TextBox 3"/>
            <p:cNvSpPr txBox="1"/>
            <p:nvPr/>
          </p:nvSpPr>
          <p:spPr>
            <a:xfrm>
              <a:off x="675132" y="1068705"/>
              <a:ext cx="7343339" cy="410718"/>
            </a:xfrm>
            <a:prstGeom prst="rect">
              <a:avLst/>
            </a:prstGeom>
            <a:noFill/>
            <a:ln>
              <a:noFill/>
            </a:ln>
          </p:spPr>
          <p:txBody>
            <a:bodyPr wrap="none" lIns="0" tIns="0" rIns="0" bIns="0" anchor="t" anchorCtr="0">
              <a:spAutoFit/>
            </a:bodyPr>
            <a:lstStyle/>
            <a:p>
              <a:pPr algn="l"/>
              <a:r>
                <a:rPr lang="ru-RU" sz="2100" dirty="0">
                  <a:solidFill>
                    <a:schemeClr val="dk1"/>
                  </a:solidFill>
                  <a:latin typeface="+mn-lt"/>
                  <a:ea typeface="+mn-ea"/>
                  <a:cs typeface="+mn-cs"/>
                </a:rPr>
                <a:t>Структура расселения за период почти не изменилась</a:t>
              </a:r>
            </a:p>
          </p:txBody>
        </p:sp>
      </p:grpSp>
      <p:grpSp>
        <p:nvGrpSpPr>
          <p:cNvPr id="18" name="urban-note"/>
          <p:cNvGrpSpPr/>
          <p:nvPr/>
        </p:nvGrpSpPr>
        <p:grpSpPr>
          <a:xfrm>
            <a:off x="666750" y="1971675"/>
            <a:ext cx="3613942" cy="3194876"/>
            <a:chOff x="666750" y="1971675"/>
            <a:chExt cx="3613942" cy="3194876"/>
          </a:xfrm>
        </p:grpSpPr>
        <p:grpSp>
          <p:nvGrpSpPr>
            <p:cNvPr id="12" name="Group 12"/>
            <p:cNvGrpSpPr/>
            <p:nvPr/>
          </p:nvGrpSpPr>
          <p:grpSpPr>
            <a:xfrm>
              <a:off x="752475" y="1971675"/>
              <a:ext cx="400049" cy="409574"/>
              <a:chOff x="752475" y="1971675"/>
              <a:chExt cx="400049" cy="409574"/>
            </a:xfrm>
          </p:grpSpPr>
          <p:sp>
            <p:nvSpPr>
              <p:cNvPr id="5" name="Freeform 5"/>
              <p:cNvSpPr/>
              <p:nvPr/>
            </p:nvSpPr>
            <p:spPr>
              <a:xfrm>
                <a:off x="752475" y="2371724"/>
                <a:ext cx="400049" cy="9525"/>
              </a:xfrm>
              <a:custGeom>
                <a:avLst/>
                <a:gdLst/>
                <a:ahLst/>
                <a:cxnLst/>
                <a:rect l="l" t="t" r="r" b="b"/>
                <a:pathLst>
                  <a:path w="400049" h="9525">
                    <a:moveTo>
                      <a:pt x="0" y="0"/>
                    </a:moveTo>
                    <a:lnTo>
                      <a:pt x="400049" y="0"/>
                    </a:lnTo>
                  </a:path>
                </a:pathLst>
              </a:custGeom>
              <a:noFill/>
              <a:ln w="44450">
                <a:solidFill>
                  <a:schemeClr val="accent3"/>
                </a:solidFill>
              </a:ln>
            </p:spPr>
          </p:sp>
          <p:sp>
            <p:nvSpPr>
              <p:cNvPr id="6" name="Freeform 6"/>
              <p:cNvSpPr/>
              <p:nvPr/>
            </p:nvSpPr>
            <p:spPr>
              <a:xfrm>
                <a:off x="796925" y="1971675"/>
                <a:ext cx="177800" cy="400049"/>
              </a:xfrm>
              <a:custGeom>
                <a:avLst/>
                <a:gdLst/>
                <a:ahLst/>
                <a:cxnLst/>
                <a:rect l="l" t="t" r="r" b="b"/>
                <a:pathLst>
                  <a:path w="177800" h="400049">
                    <a:moveTo>
                      <a:pt x="0" y="400049"/>
                    </a:moveTo>
                    <a:lnTo>
                      <a:pt x="0" y="88900"/>
                    </a:lnTo>
                    <a:lnTo>
                      <a:pt x="177800" y="0"/>
                    </a:lnTo>
                    <a:lnTo>
                      <a:pt x="177800" y="400049"/>
                    </a:lnTo>
                  </a:path>
                </a:pathLst>
              </a:custGeom>
              <a:noFill/>
              <a:ln w="44450">
                <a:solidFill>
                  <a:schemeClr val="accent3"/>
                </a:solidFill>
              </a:ln>
            </p:spPr>
          </p:sp>
          <p:sp>
            <p:nvSpPr>
              <p:cNvPr id="7" name="Freeform 7"/>
              <p:cNvSpPr/>
              <p:nvPr/>
            </p:nvSpPr>
            <p:spPr>
              <a:xfrm>
                <a:off x="974725" y="2060575"/>
                <a:ext cx="133350" cy="311150"/>
              </a:xfrm>
              <a:custGeom>
                <a:avLst/>
                <a:gdLst/>
                <a:ahLst/>
                <a:cxnLst/>
                <a:rect l="l" t="t" r="r" b="b"/>
                <a:pathLst>
                  <a:path w="133350" h="311150">
                    <a:moveTo>
                      <a:pt x="133350" y="311150"/>
                    </a:moveTo>
                    <a:lnTo>
                      <a:pt x="133350" y="88900"/>
                    </a:lnTo>
                    <a:lnTo>
                      <a:pt x="0" y="0"/>
                    </a:lnTo>
                  </a:path>
                </a:pathLst>
              </a:custGeom>
              <a:noFill/>
              <a:ln w="44450">
                <a:solidFill>
                  <a:schemeClr val="accent3"/>
                </a:solidFill>
              </a:ln>
            </p:spPr>
          </p:sp>
          <p:sp>
            <p:nvSpPr>
              <p:cNvPr id="8" name="Freeform 8"/>
              <p:cNvSpPr/>
              <p:nvPr/>
            </p:nvSpPr>
            <p:spPr>
              <a:xfrm>
                <a:off x="885825" y="2105025"/>
                <a:ext cx="9525" cy="9525"/>
              </a:xfrm>
              <a:custGeom>
                <a:avLst/>
                <a:gdLst/>
                <a:ahLst/>
                <a:cxnLst/>
                <a:rect l="l" t="t" r="r" b="b"/>
                <a:pathLst>
                  <a:path w="9525" h="9525">
                    <a:moveTo>
                      <a:pt x="0" y="0"/>
                    </a:moveTo>
                    <a:lnTo>
                      <a:pt x="0" y="222"/>
                    </a:lnTo>
                  </a:path>
                </a:pathLst>
              </a:custGeom>
              <a:noFill/>
              <a:ln w="44450">
                <a:solidFill>
                  <a:schemeClr val="accent3"/>
                </a:solidFill>
              </a:ln>
            </p:spPr>
          </p:sp>
          <p:sp>
            <p:nvSpPr>
              <p:cNvPr id="9" name="Freeform 9"/>
              <p:cNvSpPr/>
              <p:nvPr/>
            </p:nvSpPr>
            <p:spPr>
              <a:xfrm>
                <a:off x="885825" y="2171700"/>
                <a:ext cx="9525" cy="9525"/>
              </a:xfrm>
              <a:custGeom>
                <a:avLst/>
                <a:gdLst/>
                <a:ahLst/>
                <a:cxnLst/>
                <a:rect l="l" t="t" r="r" b="b"/>
                <a:pathLst>
                  <a:path w="9525" h="9525">
                    <a:moveTo>
                      <a:pt x="0" y="0"/>
                    </a:moveTo>
                    <a:lnTo>
                      <a:pt x="0" y="222"/>
                    </a:lnTo>
                  </a:path>
                </a:pathLst>
              </a:custGeom>
              <a:noFill/>
              <a:ln w="44450">
                <a:solidFill>
                  <a:schemeClr val="accent3"/>
                </a:solidFill>
              </a:ln>
            </p:spPr>
          </p:sp>
          <p:sp>
            <p:nvSpPr>
              <p:cNvPr id="10" name="Freeform 10"/>
              <p:cNvSpPr/>
              <p:nvPr/>
            </p:nvSpPr>
            <p:spPr>
              <a:xfrm>
                <a:off x="885825" y="2238375"/>
                <a:ext cx="9525" cy="9525"/>
              </a:xfrm>
              <a:custGeom>
                <a:avLst/>
                <a:gdLst/>
                <a:ahLst/>
                <a:cxnLst/>
                <a:rect l="l" t="t" r="r" b="b"/>
                <a:pathLst>
                  <a:path w="9525" h="9525">
                    <a:moveTo>
                      <a:pt x="0" y="0"/>
                    </a:moveTo>
                    <a:lnTo>
                      <a:pt x="0" y="222"/>
                    </a:lnTo>
                  </a:path>
                </a:pathLst>
              </a:custGeom>
              <a:noFill/>
              <a:ln w="44450">
                <a:solidFill>
                  <a:schemeClr val="accent3"/>
                </a:solidFill>
              </a:ln>
            </p:spPr>
          </p:sp>
          <p:sp>
            <p:nvSpPr>
              <p:cNvPr id="11" name="Freeform 11"/>
              <p:cNvSpPr/>
              <p:nvPr/>
            </p:nvSpPr>
            <p:spPr>
              <a:xfrm>
                <a:off x="885825" y="2305049"/>
                <a:ext cx="9525" cy="9525"/>
              </a:xfrm>
              <a:custGeom>
                <a:avLst/>
                <a:gdLst/>
                <a:ahLst/>
                <a:cxnLst/>
                <a:rect l="l" t="t" r="r" b="b"/>
                <a:pathLst>
                  <a:path w="9525" h="9525">
                    <a:moveTo>
                      <a:pt x="0" y="0"/>
                    </a:moveTo>
                    <a:lnTo>
                      <a:pt x="0" y="222"/>
                    </a:lnTo>
                  </a:path>
                </a:pathLst>
              </a:custGeom>
              <a:noFill/>
              <a:ln w="44450">
                <a:solidFill>
                  <a:schemeClr val="accent3"/>
                </a:solidFill>
              </a:ln>
            </p:spPr>
          </p:sp>
        </p:grpSp>
        <p:sp>
          <p:nvSpPr>
            <p:cNvPr id="13" name="TextBox 13"/>
            <p:cNvSpPr txBox="1"/>
            <p:nvPr/>
          </p:nvSpPr>
          <p:spPr>
            <a:xfrm>
              <a:off x="678942" y="2711768"/>
              <a:ext cx="2299877" cy="264033"/>
            </a:xfrm>
            <a:prstGeom prst="rect">
              <a:avLst/>
            </a:prstGeom>
            <a:noFill/>
            <a:ln>
              <a:noFill/>
            </a:ln>
          </p:spPr>
          <p:txBody>
            <a:bodyPr wrap="none" lIns="0" tIns="0" rIns="0" bIns="0" anchor="t" anchorCtr="0">
              <a:spAutoFit/>
            </a:bodyPr>
            <a:lstStyle/>
            <a:p>
              <a:pPr algn="l"/>
              <a:r>
                <a:rPr lang="ru-RU" sz="1350" spc="150" dirty="0">
                  <a:solidFill>
                    <a:schemeClr val="accent5"/>
                  </a:solidFill>
                  <a:latin typeface="+mn-lt"/>
                  <a:ea typeface="+mn-ea"/>
                  <a:cs typeface="+mn-cs"/>
                </a:rPr>
                <a:t>ИЗМЕНЕНИЕ ЗА ПЕРИОД</a:t>
              </a:r>
            </a:p>
          </p:txBody>
        </p:sp>
        <p:sp>
          <p:nvSpPr>
            <p:cNvPr id="14" name="TextBox 14"/>
            <p:cNvSpPr txBox="1"/>
            <p:nvPr/>
          </p:nvSpPr>
          <p:spPr>
            <a:xfrm>
              <a:off x="666750" y="2872740"/>
              <a:ext cx="2751903" cy="933450"/>
            </a:xfrm>
            <a:prstGeom prst="rect">
              <a:avLst/>
            </a:prstGeom>
            <a:noFill/>
            <a:ln>
              <a:noFill/>
            </a:ln>
          </p:spPr>
          <p:txBody>
            <a:bodyPr wrap="none" lIns="0" tIns="0" rIns="0" bIns="0" anchor="t" anchorCtr="0">
              <a:spAutoFit/>
            </a:bodyPr>
            <a:lstStyle/>
            <a:p>
              <a:pPr algn="l"/>
              <a:r>
                <a:rPr lang="ru-RU" sz="4800" b="1" dirty="0">
                  <a:solidFill>
                    <a:schemeClr val="accent3"/>
                  </a:solidFill>
                  <a:latin typeface="+mj-lt"/>
                  <a:ea typeface="+mj-ea"/>
                  <a:cs typeface="+mj-cs"/>
                </a:rPr>
                <a:t>+1,4 п. п.</a:t>
              </a:r>
            </a:p>
          </p:txBody>
        </p:sp>
        <p:sp>
          <p:nvSpPr>
            <p:cNvPr id="15" name="TextBox 15"/>
            <p:cNvSpPr txBox="1"/>
            <p:nvPr/>
          </p:nvSpPr>
          <p:spPr>
            <a:xfrm>
              <a:off x="678942" y="3569018"/>
              <a:ext cx="3601750" cy="264033"/>
            </a:xfrm>
            <a:prstGeom prst="rect">
              <a:avLst/>
            </a:prstGeom>
            <a:noFill/>
            <a:ln>
              <a:noFill/>
            </a:ln>
          </p:spPr>
          <p:txBody>
            <a:bodyPr wrap="none" lIns="0" tIns="0" rIns="0" bIns="0" anchor="t" anchorCtr="0">
              <a:spAutoFit/>
            </a:bodyPr>
            <a:lstStyle/>
            <a:p>
              <a:pPr algn="l"/>
              <a:r>
                <a:rPr lang="ru-RU" sz="1350" dirty="0">
                  <a:solidFill>
                    <a:schemeClr val="dk1"/>
                  </a:solidFill>
                  <a:latin typeface="+mn-lt"/>
                  <a:ea typeface="+mn-ea"/>
                  <a:cs typeface="+mn-cs"/>
                </a:rPr>
                <a:t>из них +2,2 п. п. после 1995 года (расчёт)</a:t>
              </a:r>
            </a:p>
          </p:txBody>
        </p:sp>
        <p:sp>
          <p:nvSpPr>
            <p:cNvPr id="16" name="Rectangle 16"/>
            <p:cNvSpPr/>
            <p:nvPr/>
          </p:nvSpPr>
          <p:spPr>
            <a:xfrm>
              <a:off x="685800" y="3943350"/>
              <a:ext cx="2286000" cy="38100"/>
            </a:xfrm>
            <a:prstGeom prst="rect">
              <a:avLst/>
            </a:prstGeom>
            <a:gradFill>
              <a:gsLst>
                <a:gs pos="0">
                  <a:schemeClr val="accent1"/>
                </a:gs>
                <a:gs pos="100000">
                  <a:schemeClr val="accent3"/>
                </a:gs>
              </a:gsLst>
              <a:lin ang="0" scaled="1"/>
            </a:gradFill>
            <a:ln>
              <a:noFill/>
            </a:ln>
          </p:spPr>
        </p:sp>
        <p:sp>
          <p:nvSpPr>
            <p:cNvPr id="17" name="TextBox 17"/>
            <p:cNvSpPr txBox="1"/>
            <p:nvPr/>
          </p:nvSpPr>
          <p:spPr>
            <a:xfrm>
              <a:off x="678942" y="4159568"/>
              <a:ext cx="3316049" cy="1006983"/>
            </a:xfrm>
            <a:prstGeom prst="rect">
              <a:avLst/>
            </a:prstGeom>
            <a:noFill/>
            <a:ln>
              <a:noFill/>
            </a:ln>
          </p:spPr>
          <p:txBody>
            <a:bodyPr wrap="none" lIns="0" tIns="0" rIns="0" bIns="0" anchor="t" anchorCtr="0">
              <a:spAutoFit/>
            </a:bodyPr>
            <a:lstStyle/>
            <a:p>
              <a:pPr algn="l">
                <a:lnSpc>
                  <a:spcPts val="1950"/>
                </a:lnSpc>
              </a:pPr>
              <a:r>
                <a:rPr lang="ru-RU" sz="1350" dirty="0">
                  <a:solidFill>
                    <a:schemeClr val="accent5"/>
                  </a:solidFill>
                  <a:latin typeface="+mn-lt"/>
                  <a:ea typeface="+mn-ea"/>
                  <a:cs typeface="+mn-cs"/>
                </a:rPr>
                <a:t>При сокращении общей численности доля</a:t>
              </a:r>
              <a:br/>
              <a:r>
                <a:rPr lang="ru-RU" sz="1350" dirty="0">
                  <a:solidFill>
                    <a:schemeClr val="accent5"/>
                  </a:solidFill>
                  <a:latin typeface="+mn-lt"/>
                  <a:ea typeface="+mn-ea"/>
                  <a:cs typeface="+mn-cs"/>
                </a:rPr>
                <a:t>города росла, а абсолютное число и</a:t>
              </a:r>
              <a:br/>
              <a:r>
                <a:rPr lang="ru-RU" sz="1350" dirty="0">
                  <a:solidFill>
                    <a:schemeClr val="accent5"/>
                  </a:solidFill>
                  <a:latin typeface="+mn-lt"/>
                  <a:ea typeface="+mn-ea"/>
                  <a:cs typeface="+mn-cs"/>
                </a:rPr>
                <a:t>городских, и сельских жителей</a:t>
              </a:r>
              <a:br/>
              <a:r>
                <a:rPr lang="ru-RU" sz="1350" dirty="0">
                  <a:solidFill>
                    <a:schemeClr val="accent5"/>
                  </a:solidFill>
                  <a:latin typeface="+mn-lt"/>
                  <a:ea typeface="+mn-ea"/>
                  <a:cs typeface="+mn-cs"/>
                </a:rPr>
                <a:t>снижалось (расчёт).</a:t>
              </a:r>
            </a:p>
          </p:txBody>
        </p:sp>
      </p:grpSp>
      <p:grpSp>
        <p:nvGrpSpPr>
          <p:cNvPr id="31" name="urban-panel"/>
          <p:cNvGrpSpPr/>
          <p:nvPr/>
        </p:nvGrpSpPr>
        <p:grpSpPr>
          <a:xfrm>
            <a:off x="6286500" y="1866900"/>
            <a:ext cx="5219700" cy="3810000"/>
            <a:chOff x="6286500" y="1866900"/>
            <a:chExt cx="5219700" cy="3810000"/>
          </a:xfrm>
        </p:grpSpPr>
        <p:sp>
          <p:nvSpPr>
            <p:cNvPr id="19" name="Freeform 19"/>
            <p:cNvSpPr/>
            <p:nvPr/>
          </p:nvSpPr>
          <p:spPr>
            <a:xfrm>
              <a:off x="6286500" y="1866900"/>
              <a:ext cx="5219700" cy="3810000"/>
            </a:xfrm>
            <a:prstGeom prst="snip2DiagRect">
              <a:avLst>
                <a:gd name="adj1" fmla="val 9000"/>
                <a:gd name="adj2" fmla="val 0"/>
              </a:avLst>
            </a:prstGeom>
            <a:solidFill>
              <a:schemeClr val="lt2"/>
            </a:solidFill>
            <a:ln>
              <a:noFill/>
            </a:ln>
          </p:spPr>
        </p:sp>
        <p:sp>
          <p:nvSpPr>
            <p:cNvPr id="20" name="TextBox 20"/>
            <p:cNvSpPr txBox="1"/>
            <p:nvPr/>
          </p:nvSpPr>
          <p:spPr>
            <a:xfrm>
              <a:off x="6660642" y="2197418"/>
              <a:ext cx="960467" cy="264033"/>
            </a:xfrm>
            <a:prstGeom prst="rect">
              <a:avLst/>
            </a:prstGeom>
            <a:noFill/>
            <a:ln>
              <a:noFill/>
            </a:ln>
          </p:spPr>
          <p:txBody>
            <a:bodyPr wrap="none" lIns="0" tIns="0" rIns="0" bIns="0" anchor="t" anchorCtr="0">
              <a:spAutoFit/>
            </a:bodyPr>
            <a:lstStyle/>
            <a:p>
              <a:pPr algn="l"/>
              <a:r>
                <a:rPr lang="ru-RU" sz="1350" spc="150" dirty="0">
                  <a:solidFill>
                    <a:schemeClr val="accent5"/>
                  </a:solidFill>
                  <a:latin typeface="+mn-lt"/>
                  <a:ea typeface="+mn-ea"/>
                  <a:cs typeface="+mn-cs"/>
                </a:rPr>
                <a:t>2024 ГОД</a:t>
              </a:r>
            </a:p>
          </p:txBody>
        </p:sp>
        <p:sp>
          <p:nvSpPr>
            <p:cNvPr id="21" name="TextBox 21"/>
            <p:cNvSpPr txBox="1"/>
            <p:nvPr/>
          </p:nvSpPr>
          <p:spPr>
            <a:xfrm>
              <a:off x="6648450" y="2625090"/>
              <a:ext cx="2086356" cy="933450"/>
            </a:xfrm>
            <a:prstGeom prst="rect">
              <a:avLst/>
            </a:prstGeom>
            <a:noFill/>
            <a:ln>
              <a:noFill/>
            </a:ln>
          </p:spPr>
          <p:txBody>
            <a:bodyPr wrap="none" lIns="0" tIns="0" rIns="0" bIns="0" anchor="t" anchorCtr="0">
              <a:spAutoFit/>
            </a:bodyPr>
            <a:lstStyle/>
            <a:p>
              <a:pPr algn="l"/>
              <a:r>
                <a:rPr lang="ru-RU" sz="4800" b="1" dirty="0">
                  <a:solidFill>
                    <a:schemeClr val="accent1"/>
                  </a:solidFill>
                  <a:latin typeface="+mj-lt"/>
                  <a:ea typeface="+mj-ea"/>
                  <a:cs typeface="+mj-cs"/>
                </a:rPr>
                <a:t>75,1 %</a:t>
              </a:r>
            </a:p>
          </p:txBody>
        </p:sp>
        <p:sp>
          <p:nvSpPr>
            <p:cNvPr id="22" name="TextBox 22"/>
            <p:cNvSpPr txBox="1"/>
            <p:nvPr/>
          </p:nvSpPr>
          <p:spPr>
            <a:xfrm>
              <a:off x="6660642" y="3321368"/>
              <a:ext cx="1963354" cy="264033"/>
            </a:xfrm>
            <a:prstGeom prst="rect">
              <a:avLst/>
            </a:prstGeom>
            <a:noFill/>
            <a:ln>
              <a:noFill/>
            </a:ln>
          </p:spPr>
          <p:txBody>
            <a:bodyPr wrap="none" lIns="0" tIns="0" rIns="0" bIns="0" anchor="t" anchorCtr="0">
              <a:spAutoFit/>
            </a:bodyPr>
            <a:lstStyle/>
            <a:p>
              <a:pPr algn="l"/>
              <a:r>
                <a:rPr lang="ru-RU" sz="1350" dirty="0">
                  <a:solidFill>
                    <a:schemeClr val="dk1"/>
                  </a:solidFill>
                  <a:latin typeface="+mn-lt"/>
                  <a:ea typeface="+mn-ea"/>
                  <a:cs typeface="+mn-cs"/>
                </a:rPr>
                <a:t>городского населения</a:t>
              </a:r>
            </a:p>
          </p:txBody>
        </p:sp>
        <p:sp>
          <p:nvSpPr>
            <p:cNvPr id="23" name="Line 23"/>
            <p:cNvSpPr/>
            <p:nvPr/>
          </p:nvSpPr>
          <p:spPr>
            <a:xfrm>
              <a:off x="6667500" y="3733800"/>
              <a:ext cx="4457700" cy="9525"/>
            </a:xfrm>
            <a:custGeom>
              <a:avLst/>
              <a:gdLst/>
              <a:ahLst/>
              <a:cxnLst/>
              <a:rect l="l" t="t" r="r" b="b"/>
              <a:pathLst>
                <a:path w="4457700" h="9525">
                  <a:moveTo>
                    <a:pt x="0" y="0"/>
                  </a:moveTo>
                  <a:lnTo>
                    <a:pt x="4457700" y="0"/>
                  </a:lnTo>
                </a:path>
              </a:pathLst>
            </a:custGeom>
            <a:noFill/>
            <a:ln w="9525">
              <a:solidFill>
                <a:schemeClr val="accent6"/>
              </a:solidFill>
            </a:ln>
          </p:spPr>
        </p:sp>
        <p:grpSp>
          <p:nvGrpSpPr>
            <p:cNvPr id="30" name="Group 30"/>
            <p:cNvGrpSpPr/>
            <p:nvPr/>
          </p:nvGrpSpPr>
          <p:grpSpPr>
            <a:xfrm>
              <a:off x="6659118" y="3974782"/>
              <a:ext cx="4474464" cy="1160907"/>
              <a:chOff x="6659118" y="3974782"/>
              <a:chExt cx="4474464" cy="1160907"/>
            </a:xfrm>
          </p:grpSpPr>
          <p:sp>
            <p:nvSpPr>
              <p:cNvPr id="24" name="TextBox 24"/>
              <p:cNvSpPr txBox="1"/>
              <p:nvPr/>
            </p:nvSpPr>
            <p:spPr>
              <a:xfrm>
                <a:off x="6659118" y="3974782"/>
                <a:ext cx="505435" cy="322707"/>
              </a:xfrm>
              <a:prstGeom prst="rect">
                <a:avLst/>
              </a:prstGeom>
              <a:noFill/>
              <a:ln>
                <a:noFill/>
              </a:ln>
            </p:spPr>
            <p:txBody>
              <a:bodyPr wrap="none" lIns="0" tIns="0" rIns="0" bIns="0" anchor="t" anchorCtr="0">
                <a:spAutoFit/>
              </a:bodyPr>
              <a:lstStyle/>
              <a:p>
                <a:pPr algn="l"/>
                <a:r>
                  <a:rPr lang="ru-RU" sz="1650" dirty="0">
                    <a:solidFill>
                      <a:schemeClr val="accent1"/>
                    </a:solidFill>
                    <a:latin typeface="Consolas"/>
                    <a:ea typeface="Consolas"/>
                    <a:cs typeface="Consolas"/>
                  </a:rPr>
                  <a:t>1991</a:t>
                </a:r>
              </a:p>
            </p:txBody>
          </p:sp>
          <p:sp>
            <p:nvSpPr>
              <p:cNvPr id="25" name="TextBox 25"/>
              <p:cNvSpPr txBox="1"/>
              <p:nvPr/>
            </p:nvSpPr>
            <p:spPr>
              <a:xfrm>
                <a:off x="10383812" y="3974782"/>
                <a:ext cx="749770" cy="322707"/>
              </a:xfrm>
              <a:prstGeom prst="rect">
                <a:avLst/>
              </a:prstGeom>
              <a:noFill/>
              <a:ln>
                <a:noFill/>
              </a:ln>
            </p:spPr>
            <p:txBody>
              <a:bodyPr wrap="none" lIns="0" tIns="0" rIns="0" bIns="0" anchor="t" anchorCtr="0">
                <a:spAutoFit/>
              </a:bodyPr>
              <a:lstStyle/>
              <a:p>
                <a:pPr algn="r"/>
                <a:r>
                  <a:rPr lang="ru-RU" sz="1650" dirty="0">
                    <a:solidFill>
                      <a:schemeClr val="accent1"/>
                    </a:solidFill>
                    <a:latin typeface="Consolas"/>
                    <a:ea typeface="Consolas"/>
                    <a:cs typeface="Consolas"/>
                  </a:rPr>
                  <a:t>73,7 %</a:t>
                </a:r>
              </a:p>
            </p:txBody>
          </p:sp>
          <p:sp>
            <p:nvSpPr>
              <p:cNvPr id="26" name="TextBox 26"/>
              <p:cNvSpPr txBox="1"/>
              <p:nvPr/>
            </p:nvSpPr>
            <p:spPr>
              <a:xfrm>
                <a:off x="6659118" y="4393882"/>
                <a:ext cx="1727111" cy="322707"/>
              </a:xfrm>
              <a:prstGeom prst="rect">
                <a:avLst/>
              </a:prstGeom>
              <a:noFill/>
              <a:ln>
                <a:noFill/>
              </a:ln>
            </p:spPr>
            <p:txBody>
              <a:bodyPr wrap="none" lIns="0" tIns="0" rIns="0" bIns="0" anchor="t" anchorCtr="0">
                <a:spAutoFit/>
              </a:bodyPr>
              <a:lstStyle/>
              <a:p>
                <a:pPr algn="l"/>
                <a:r>
                  <a:rPr lang="ru-RU" sz="1650" dirty="0">
                    <a:solidFill>
                      <a:schemeClr val="accent1"/>
                    </a:solidFill>
                    <a:latin typeface="Consolas"/>
                    <a:ea typeface="Consolas"/>
                    <a:cs typeface="Consolas"/>
                  </a:rPr>
                  <a:t>1995 (минимум)</a:t>
                </a:r>
              </a:p>
            </p:txBody>
          </p:sp>
          <p:sp>
            <p:nvSpPr>
              <p:cNvPr id="27" name="TextBox 27"/>
              <p:cNvSpPr txBox="1"/>
              <p:nvPr/>
            </p:nvSpPr>
            <p:spPr>
              <a:xfrm>
                <a:off x="10383812" y="4393882"/>
                <a:ext cx="749770" cy="322707"/>
              </a:xfrm>
              <a:prstGeom prst="rect">
                <a:avLst/>
              </a:prstGeom>
              <a:noFill/>
              <a:ln>
                <a:noFill/>
              </a:ln>
            </p:spPr>
            <p:txBody>
              <a:bodyPr wrap="none" lIns="0" tIns="0" rIns="0" bIns="0" anchor="t" anchorCtr="0">
                <a:spAutoFit/>
              </a:bodyPr>
              <a:lstStyle/>
              <a:p>
                <a:pPr algn="r"/>
                <a:r>
                  <a:rPr lang="ru-RU" sz="1650" dirty="0">
                    <a:solidFill>
                      <a:schemeClr val="accent1"/>
                    </a:solidFill>
                    <a:latin typeface="Consolas"/>
                    <a:ea typeface="Consolas"/>
                    <a:cs typeface="Consolas"/>
                  </a:rPr>
                  <a:t>72,9 %</a:t>
                </a:r>
              </a:p>
            </p:txBody>
          </p:sp>
          <p:sp>
            <p:nvSpPr>
              <p:cNvPr id="28" name="TextBox 28"/>
              <p:cNvSpPr txBox="1"/>
              <p:nvPr/>
            </p:nvSpPr>
            <p:spPr>
              <a:xfrm>
                <a:off x="6659118" y="4812982"/>
                <a:ext cx="505435" cy="322707"/>
              </a:xfrm>
              <a:prstGeom prst="rect">
                <a:avLst/>
              </a:prstGeom>
              <a:noFill/>
              <a:ln>
                <a:noFill/>
              </a:ln>
            </p:spPr>
            <p:txBody>
              <a:bodyPr wrap="none" lIns="0" tIns="0" rIns="0" bIns="0" anchor="t" anchorCtr="0">
                <a:spAutoFit/>
              </a:bodyPr>
              <a:lstStyle/>
              <a:p>
                <a:pPr algn="l"/>
                <a:r>
                  <a:rPr lang="ru-RU" sz="1650" dirty="0">
                    <a:solidFill>
                      <a:schemeClr val="accent1"/>
                    </a:solidFill>
                    <a:latin typeface="Consolas"/>
                    <a:ea typeface="Consolas"/>
                    <a:cs typeface="Consolas"/>
                  </a:rPr>
                  <a:t>2024</a:t>
                </a:r>
              </a:p>
            </p:txBody>
          </p:sp>
          <p:sp>
            <p:nvSpPr>
              <p:cNvPr id="29" name="TextBox 29"/>
              <p:cNvSpPr txBox="1"/>
              <p:nvPr/>
            </p:nvSpPr>
            <p:spPr>
              <a:xfrm>
                <a:off x="10383812" y="4812982"/>
                <a:ext cx="749770" cy="322707"/>
              </a:xfrm>
              <a:prstGeom prst="rect">
                <a:avLst/>
              </a:prstGeom>
              <a:noFill/>
              <a:ln>
                <a:noFill/>
              </a:ln>
            </p:spPr>
            <p:txBody>
              <a:bodyPr wrap="none" lIns="0" tIns="0" rIns="0" bIns="0" anchor="t" anchorCtr="0">
                <a:spAutoFit/>
              </a:bodyPr>
              <a:lstStyle/>
              <a:p>
                <a:pPr algn="r"/>
                <a:r>
                  <a:rPr lang="ru-RU" sz="1650" dirty="0">
                    <a:solidFill>
                      <a:schemeClr val="accent1"/>
                    </a:solidFill>
                    <a:latin typeface="Consolas"/>
                    <a:ea typeface="Consolas"/>
                    <a:cs typeface="Consolas"/>
                  </a:rPr>
                  <a:t>75,1 %</a:t>
                </a:r>
              </a:p>
            </p:txBody>
          </p:sp>
        </p:grpSp>
      </p:grpSp>
      <p:grpSp>
        <p:nvGrpSpPr>
          <p:cNvPr id="34" name="page-footer"/>
          <p:cNvGrpSpPr/>
          <p:nvPr/>
        </p:nvGrpSpPr>
        <p:grpSpPr>
          <a:xfrm>
            <a:off x="679704" y="6442710"/>
            <a:ext cx="10832592" cy="234696"/>
            <a:chOff x="679704" y="6442710"/>
            <a:chExt cx="10832592" cy="234696"/>
          </a:xfrm>
        </p:grpSpPr>
        <p:sp>
          <p:nvSpPr>
            <p:cNvPr id="32" name="TextBox 32"/>
            <p:cNvSpPr txBox="1"/>
            <p:nvPr/>
          </p:nvSpPr>
          <p:spPr>
            <a:xfrm>
              <a:off x="679704" y="6442710"/>
              <a:ext cx="7778254" cy="234696"/>
            </a:xfrm>
            <a:prstGeom prst="rect">
              <a:avLst/>
            </a:prstGeom>
            <a:noFill/>
            <a:ln>
              <a:noFill/>
            </a:ln>
          </p:spPr>
          <p:txBody>
            <a:bodyPr wrap="none" lIns="0" tIns="0" rIns="0" bIns="0" anchor="t" anchorCtr="0">
              <a:spAutoFit/>
            </a:bodyPr>
            <a:lstStyle/>
            <a:p>
              <a:pPr algn="l"/>
              <a:r>
                <a:rPr lang="ru-RU" sz="1200" dirty="0">
                  <a:solidFill>
                    <a:schemeClr val="accent5"/>
                  </a:solidFill>
                  <a:latin typeface="+mn-lt"/>
                  <a:ea typeface="+mn-ea"/>
                  <a:cs typeface="+mn-cs"/>
                </a:rPr>
                <a:t>Всемирный банк, SP.URB.TOTL.IN.ZS и SP.POP.TOTL, 1991–2024 · производные величины — расчёт</a:t>
              </a:r>
            </a:p>
          </p:txBody>
        </p:sp>
        <p:sp>
          <p:nvSpPr>
            <p:cNvPr id="33" name="TextBox 33"/>
            <p:cNvSpPr txBox="1"/>
            <p:nvPr/>
          </p:nvSpPr>
          <p:spPr>
            <a:xfrm>
              <a:off x="11320402" y="6442710"/>
              <a:ext cx="191894" cy="234696"/>
            </a:xfrm>
            <a:prstGeom prst="rect">
              <a:avLst/>
            </a:prstGeom>
            <a:noFill/>
            <a:ln>
              <a:noFill/>
            </a:ln>
          </p:spPr>
          <p:txBody>
            <a:bodyPr wrap="none" lIns="0" tIns="0" rIns="0" bIns="0" anchor="t" anchorCtr="0">
              <a:spAutoFit/>
            </a:bodyPr>
            <a:lstStyle/>
            <a:p>
              <a:pPr algn="r"/>
              <a:r>
                <a:rPr lang="ru-RU" sz="1200" dirty="0">
                  <a:solidFill>
                    <a:schemeClr val="accent5"/>
                  </a:solidFill>
                  <a:latin typeface="+mn-lt"/>
                  <a:ea typeface="+mn-ea"/>
                  <a:cs typeface="+mn-cs"/>
                </a:rPr>
                <a:t>11</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600"/>
                                        <p:tgtEl>
                                          <p:spTgt spid="31"/>
                                        </p:tgtEl>
                                      </p:cBhvr>
                                    </p:animEffect>
                                  </p:childTnLst>
                                </p:cTn>
                              </p:par>
                            </p:childTnLst>
                          </p:cTn>
                        </p:par>
                        <p:par>
                          <p:cTn id="12" fill="hold">
                            <p:stCondLst>
                              <p:cond delay="150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page-header"/>
          <p:cNvGrpSpPr/>
          <p:nvPr/>
        </p:nvGrpSpPr>
        <p:grpSpPr>
          <a:xfrm>
            <a:off x="670560" y="590550"/>
            <a:ext cx="8908627" cy="1212723"/>
            <a:chOff x="670560" y="590550"/>
            <a:chExt cx="8908627" cy="1212723"/>
          </a:xfrm>
        </p:grpSpPr>
        <p:sp>
          <p:nvSpPr>
            <p:cNvPr id="2" name="TextBox 2"/>
            <p:cNvSpPr txBox="1"/>
            <p:nvPr/>
          </p:nvSpPr>
          <p:spPr>
            <a:xfrm>
              <a:off x="670560" y="590550"/>
              <a:ext cx="8908627" cy="586740"/>
            </a:xfrm>
            <a:prstGeom prst="rect">
              <a:avLst/>
            </a:prstGeom>
            <a:noFill/>
            <a:ln>
              <a:noFill/>
            </a:ln>
          </p:spPr>
          <p:txBody>
            <a:bodyPr wrap="none" lIns="0" tIns="0" rIns="0" bIns="0" anchor="t" anchorCtr="0">
              <a:spAutoFit/>
            </a:bodyPr>
            <a:lstStyle/>
            <a:p>
              <a:pPr algn="l"/>
              <a:r>
                <a:rPr lang="ru-RU" sz="3000" b="1" dirty="0">
                  <a:solidFill>
                    <a:schemeClr val="accent1"/>
                  </a:solidFill>
                  <a:latin typeface="+mj-lt"/>
                  <a:ea typeface="+mj-ea"/>
                  <a:cs typeface="+mj-cs"/>
                </a:rPr>
                <a:t>Миграция: сальдо 2024 года отрицательно</a:t>
              </a:r>
            </a:p>
          </p:txBody>
        </p:sp>
        <p:sp>
          <p:nvSpPr>
            <p:cNvPr id="3" name="TextBox 3"/>
            <p:cNvSpPr txBox="1"/>
            <p:nvPr/>
          </p:nvSpPr>
          <p:spPr>
            <a:xfrm>
              <a:off x="675132" y="1068705"/>
              <a:ext cx="7374948" cy="734568"/>
            </a:xfrm>
            <a:prstGeom prst="rect">
              <a:avLst/>
            </a:prstGeom>
            <a:noFill/>
            <a:ln>
              <a:noFill/>
            </a:ln>
          </p:spPr>
          <p:txBody>
            <a:bodyPr wrap="none" lIns="0" tIns="0" rIns="0" bIns="0" anchor="t" anchorCtr="0">
              <a:spAutoFit/>
            </a:bodyPr>
            <a:lstStyle/>
            <a:p>
              <a:pPr algn="l">
                <a:lnSpc>
                  <a:spcPts val="2550"/>
                </a:lnSpc>
              </a:pPr>
              <a:r>
                <a:rPr lang="ru-RU" sz="2100" dirty="0">
                  <a:solidFill>
                    <a:schemeClr val="dk1"/>
                  </a:solidFill>
                  <a:latin typeface="+mn-lt"/>
                  <a:ea typeface="+mn-ea"/>
                  <a:cs typeface="+mn-cs"/>
                </a:rPr>
                <a:t>Впервые с 1992 года: −178 тыс. человек</a:t>
              </a:r>
              <a:br/>
              <a:r>
                <a:rPr lang="ru-RU" sz="2100" dirty="0">
                  <a:solidFill>
                    <a:schemeClr val="dk1"/>
                  </a:solidFill>
                  <a:latin typeface="+mn-lt"/>
                  <a:ea typeface="+mn-ea"/>
                  <a:cs typeface="+mn-cs"/>
                </a:rPr>
                <a:t>Прирост покрывал естественную убыль в 2009–2019 годах</a:t>
              </a:r>
            </a:p>
          </p:txBody>
        </p:sp>
      </p:grpSp>
      <p:grpSp>
        <p:nvGrpSpPr>
          <p:cNvPr id="75" name="net-migration"/>
          <p:cNvGrpSpPr/>
          <p:nvPr/>
        </p:nvGrpSpPr>
        <p:grpSpPr>
          <a:xfrm>
            <a:off x="842745" y="1873568"/>
            <a:ext cx="10396755" cy="3826383"/>
            <a:chOff x="842745" y="1873568"/>
            <a:chExt cx="10396755" cy="3826383"/>
          </a:xfrm>
        </p:grpSpPr>
        <p:grpSp>
          <p:nvGrpSpPr>
            <p:cNvPr id="74" name="net-migration-chartArea"/>
            <p:cNvGrpSpPr/>
            <p:nvPr/>
          </p:nvGrpSpPr>
          <p:grpSpPr>
            <a:xfrm>
              <a:off x="842745" y="1873568"/>
              <a:ext cx="10396755" cy="3826383"/>
              <a:chOff x="842745" y="1873568"/>
              <a:chExt cx="10396755" cy="3826383"/>
            </a:xfrm>
          </p:grpSpPr>
          <p:grpSp>
            <p:nvGrpSpPr>
              <p:cNvPr id="10" name="net-migration-grid"/>
              <p:cNvGrpSpPr/>
              <p:nvPr/>
            </p:nvGrpSpPr>
            <p:grpSpPr>
              <a:xfrm>
                <a:off x="1428750" y="2345055"/>
                <a:ext cx="9810750" cy="2500312"/>
                <a:chOff x="1428750" y="2345055"/>
                <a:chExt cx="9810750" cy="2500312"/>
              </a:xfrm>
            </p:grpSpPr>
            <p:sp>
              <p:nvSpPr>
                <p:cNvPr id="5" name="Line 5"/>
                <p:cNvSpPr/>
                <p:nvPr/>
              </p:nvSpPr>
              <p:spPr>
                <a:xfrm>
                  <a:off x="1428750" y="4835842"/>
                  <a:ext cx="9810750" cy="9525"/>
                </a:xfrm>
                <a:custGeom>
                  <a:avLst/>
                  <a:gdLst/>
                  <a:ahLst/>
                  <a:cxnLst/>
                  <a:rect l="l" t="t" r="r" b="b"/>
                  <a:pathLst>
                    <a:path w="9810750" h="9525">
                      <a:moveTo>
                        <a:pt x="0" y="0"/>
                      </a:moveTo>
                      <a:lnTo>
                        <a:pt x="9810750" y="0"/>
                      </a:lnTo>
                    </a:path>
                  </a:pathLst>
                </a:custGeom>
                <a:noFill/>
                <a:ln w="9525">
                  <a:solidFill>
                    <a:srgbClr val="E6E1D7"/>
                  </a:solidFill>
                </a:ln>
              </p:spPr>
            </p:sp>
            <p:sp>
              <p:nvSpPr>
                <p:cNvPr id="6" name="Line 6"/>
                <p:cNvSpPr/>
                <p:nvPr/>
              </p:nvSpPr>
              <p:spPr>
                <a:xfrm>
                  <a:off x="1428750" y="4337685"/>
                  <a:ext cx="9810750" cy="9525"/>
                </a:xfrm>
                <a:custGeom>
                  <a:avLst/>
                  <a:gdLst/>
                  <a:ahLst/>
                  <a:cxnLst/>
                  <a:rect l="l" t="t" r="r" b="b"/>
                  <a:pathLst>
                    <a:path w="9810750" h="9525">
                      <a:moveTo>
                        <a:pt x="0" y="0"/>
                      </a:moveTo>
                      <a:lnTo>
                        <a:pt x="9810750" y="0"/>
                      </a:lnTo>
                    </a:path>
                  </a:pathLst>
                </a:custGeom>
                <a:noFill/>
                <a:ln w="9525">
                  <a:solidFill>
                    <a:srgbClr val="E6E1D7"/>
                  </a:solidFill>
                </a:ln>
              </p:spPr>
            </p:sp>
            <p:sp>
              <p:nvSpPr>
                <p:cNvPr id="7" name="Line 7"/>
                <p:cNvSpPr/>
                <p:nvPr/>
              </p:nvSpPr>
              <p:spPr>
                <a:xfrm>
                  <a:off x="1428750" y="3341370"/>
                  <a:ext cx="9810750" cy="9525"/>
                </a:xfrm>
                <a:custGeom>
                  <a:avLst/>
                  <a:gdLst/>
                  <a:ahLst/>
                  <a:cxnLst/>
                  <a:rect l="l" t="t" r="r" b="b"/>
                  <a:pathLst>
                    <a:path w="9810750" h="9525">
                      <a:moveTo>
                        <a:pt x="0" y="0"/>
                      </a:moveTo>
                      <a:lnTo>
                        <a:pt x="9810750" y="0"/>
                      </a:lnTo>
                    </a:path>
                  </a:pathLst>
                </a:custGeom>
                <a:noFill/>
                <a:ln w="9525">
                  <a:solidFill>
                    <a:srgbClr val="E6E1D7"/>
                  </a:solidFill>
                </a:ln>
              </p:spPr>
            </p:sp>
            <p:sp>
              <p:nvSpPr>
                <p:cNvPr id="8" name="Line 8"/>
                <p:cNvSpPr/>
                <p:nvPr/>
              </p:nvSpPr>
              <p:spPr>
                <a:xfrm>
                  <a:off x="1428750" y="2843212"/>
                  <a:ext cx="9810750" cy="9525"/>
                </a:xfrm>
                <a:custGeom>
                  <a:avLst/>
                  <a:gdLst/>
                  <a:ahLst/>
                  <a:cxnLst/>
                  <a:rect l="l" t="t" r="r" b="b"/>
                  <a:pathLst>
                    <a:path w="9810750" h="9525">
                      <a:moveTo>
                        <a:pt x="0" y="0"/>
                      </a:moveTo>
                      <a:lnTo>
                        <a:pt x="9810750" y="0"/>
                      </a:lnTo>
                    </a:path>
                  </a:pathLst>
                </a:custGeom>
                <a:noFill/>
                <a:ln w="9525">
                  <a:solidFill>
                    <a:srgbClr val="E6E1D7"/>
                  </a:solidFill>
                </a:ln>
              </p:spPr>
            </p:sp>
            <p:sp>
              <p:nvSpPr>
                <p:cNvPr id="9" name="Line 9"/>
                <p:cNvSpPr/>
                <p:nvPr/>
              </p:nvSpPr>
              <p:spPr>
                <a:xfrm>
                  <a:off x="1428750" y="2345055"/>
                  <a:ext cx="9810750" cy="9525"/>
                </a:xfrm>
                <a:custGeom>
                  <a:avLst/>
                  <a:gdLst/>
                  <a:ahLst/>
                  <a:cxnLst/>
                  <a:rect l="l" t="t" r="r" b="b"/>
                  <a:pathLst>
                    <a:path w="9810750" h="9525">
                      <a:moveTo>
                        <a:pt x="0" y="0"/>
                      </a:moveTo>
                      <a:lnTo>
                        <a:pt x="9810750" y="0"/>
                      </a:lnTo>
                    </a:path>
                  </a:pathLst>
                </a:custGeom>
                <a:noFill/>
                <a:ln w="9525">
                  <a:solidFill>
                    <a:srgbClr val="E6E1D7"/>
                  </a:solidFill>
                </a:ln>
              </p:spPr>
            </p:sp>
          </p:grpSp>
          <p:grpSp>
            <p:nvGrpSpPr>
              <p:cNvPr id="13" name="net-migration-axis"/>
              <p:cNvGrpSpPr/>
              <p:nvPr/>
            </p:nvGrpSpPr>
            <p:grpSpPr>
              <a:xfrm>
                <a:off x="1428750" y="2095500"/>
                <a:ext cx="9810750" cy="3238500"/>
                <a:chOff x="1428750" y="2095500"/>
                <a:chExt cx="9810750" cy="3238500"/>
              </a:xfrm>
            </p:grpSpPr>
            <p:sp>
              <p:nvSpPr>
                <p:cNvPr id="11" name="Line 11"/>
                <p:cNvSpPr/>
                <p:nvPr/>
              </p:nvSpPr>
              <p:spPr>
                <a:xfrm>
                  <a:off x="1428750" y="2095500"/>
                  <a:ext cx="9525" cy="3238500"/>
                </a:xfrm>
                <a:custGeom>
                  <a:avLst/>
                  <a:gdLst/>
                  <a:ahLst/>
                  <a:cxnLst/>
                  <a:rect l="l" t="t" r="r" b="b"/>
                  <a:pathLst>
                    <a:path w="9525" h="3238500">
                      <a:moveTo>
                        <a:pt x="0" y="0"/>
                      </a:moveTo>
                      <a:lnTo>
                        <a:pt x="0" y="3238500"/>
                      </a:lnTo>
                    </a:path>
                  </a:pathLst>
                </a:custGeom>
                <a:noFill/>
                <a:ln w="14288">
                  <a:solidFill>
                    <a:srgbClr val="5B6670"/>
                  </a:solidFill>
                </a:ln>
              </p:spPr>
            </p:sp>
            <p:sp>
              <p:nvSpPr>
                <p:cNvPr id="12" name="Line 12"/>
                <p:cNvSpPr/>
                <p:nvPr/>
              </p:nvSpPr>
              <p:spPr>
                <a:xfrm>
                  <a:off x="1428750" y="3839528"/>
                  <a:ext cx="9810750" cy="9525"/>
                </a:xfrm>
                <a:custGeom>
                  <a:avLst/>
                  <a:gdLst/>
                  <a:ahLst/>
                  <a:cxnLst/>
                  <a:rect l="l" t="t" r="r" b="b"/>
                  <a:pathLst>
                    <a:path w="9810750" h="9525">
                      <a:moveTo>
                        <a:pt x="0" y="0"/>
                      </a:moveTo>
                      <a:lnTo>
                        <a:pt x="9810750" y="0"/>
                      </a:lnTo>
                    </a:path>
                  </a:pathLst>
                </a:custGeom>
                <a:noFill/>
                <a:ln w="14288">
                  <a:solidFill>
                    <a:srgbClr val="5B6670"/>
                  </a:solidFill>
                </a:ln>
              </p:spPr>
            </p:sp>
          </p:grpSp>
          <p:grpSp>
            <p:nvGrpSpPr>
              <p:cNvPr id="21" name="net-migration-value-labels"/>
              <p:cNvGrpSpPr/>
              <p:nvPr/>
            </p:nvGrpSpPr>
            <p:grpSpPr>
              <a:xfrm>
                <a:off x="842745" y="2256472"/>
                <a:ext cx="478563" cy="3252979"/>
                <a:chOff x="842745" y="2256472"/>
                <a:chExt cx="478563" cy="3252979"/>
              </a:xfrm>
            </p:grpSpPr>
            <p:sp>
              <p:nvSpPr>
                <p:cNvPr id="14" name="TextBox 14"/>
                <p:cNvSpPr txBox="1"/>
                <p:nvPr/>
              </p:nvSpPr>
              <p:spPr>
                <a:xfrm>
                  <a:off x="842745" y="5245418"/>
                  <a:ext cx="478563"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-1200</a:t>
                  </a:r>
                </a:p>
              </p:txBody>
            </p:sp>
            <p:sp>
              <p:nvSpPr>
                <p:cNvPr id="15" name="TextBox 15"/>
                <p:cNvSpPr txBox="1"/>
                <p:nvPr/>
              </p:nvSpPr>
              <p:spPr>
                <a:xfrm>
                  <a:off x="943827" y="4747260"/>
                  <a:ext cx="377481"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-800</a:t>
                  </a:r>
                </a:p>
              </p:txBody>
            </p:sp>
            <p:sp>
              <p:nvSpPr>
                <p:cNvPr id="16" name="TextBox 16"/>
                <p:cNvSpPr txBox="1"/>
                <p:nvPr/>
              </p:nvSpPr>
              <p:spPr>
                <a:xfrm>
                  <a:off x="943827" y="4249102"/>
                  <a:ext cx="377481"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-400</a:t>
                  </a:r>
                </a:p>
              </p:txBody>
            </p:sp>
            <p:sp>
              <p:nvSpPr>
                <p:cNvPr id="17" name="TextBox 17"/>
                <p:cNvSpPr txBox="1"/>
                <p:nvPr/>
              </p:nvSpPr>
              <p:spPr>
                <a:xfrm>
                  <a:off x="1206510" y="3750945"/>
                  <a:ext cx="114798"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0</a:t>
                  </a:r>
                </a:p>
              </p:txBody>
            </p:sp>
            <p:sp>
              <p:nvSpPr>
                <p:cNvPr id="18" name="TextBox 18"/>
                <p:cNvSpPr txBox="1"/>
                <p:nvPr/>
              </p:nvSpPr>
              <p:spPr>
                <a:xfrm>
                  <a:off x="1004346" y="3252788"/>
                  <a:ext cx="316962"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400</a:t>
                  </a:r>
                </a:p>
              </p:txBody>
            </p:sp>
            <p:sp>
              <p:nvSpPr>
                <p:cNvPr id="19" name="TextBox 19"/>
                <p:cNvSpPr txBox="1"/>
                <p:nvPr/>
              </p:nvSpPr>
              <p:spPr>
                <a:xfrm>
                  <a:off x="1004346" y="2754630"/>
                  <a:ext cx="316962"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800</a:t>
                  </a:r>
                </a:p>
              </p:txBody>
            </p:sp>
            <p:sp>
              <p:nvSpPr>
                <p:cNvPr id="20" name="TextBox 20"/>
                <p:cNvSpPr txBox="1"/>
                <p:nvPr/>
              </p:nvSpPr>
              <p:spPr>
                <a:xfrm>
                  <a:off x="903264" y="2256472"/>
                  <a:ext cx="418044"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1200</a:t>
                  </a:r>
                </a:p>
              </p:txBody>
            </p:sp>
          </p:grpSp>
          <p:grpSp>
            <p:nvGrpSpPr>
              <p:cNvPr id="31" name="net-migration-category-labels"/>
              <p:cNvGrpSpPr/>
              <p:nvPr/>
            </p:nvGrpSpPr>
            <p:grpSpPr>
              <a:xfrm>
                <a:off x="1363555" y="5435918"/>
                <a:ext cx="9649674" cy="264033"/>
                <a:chOff x="1363555" y="5435918"/>
                <a:chExt cx="9649674" cy="264033"/>
              </a:xfrm>
            </p:grpSpPr>
            <p:sp>
              <p:nvSpPr>
                <p:cNvPr id="22" name="TextBox 22"/>
                <p:cNvSpPr txBox="1"/>
                <p:nvPr/>
              </p:nvSpPr>
              <p:spPr>
                <a:xfrm>
                  <a:off x="1363555"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1991</a:t>
                  </a:r>
                </a:p>
              </p:txBody>
            </p:sp>
            <p:sp>
              <p:nvSpPr>
                <p:cNvPr id="23" name="TextBox 23"/>
                <p:cNvSpPr txBox="1"/>
                <p:nvPr/>
              </p:nvSpPr>
              <p:spPr>
                <a:xfrm>
                  <a:off x="2517985"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1995</a:t>
                  </a:r>
                </a:p>
              </p:txBody>
            </p:sp>
            <p:sp>
              <p:nvSpPr>
                <p:cNvPr id="24" name="TextBox 24"/>
                <p:cNvSpPr txBox="1"/>
                <p:nvPr/>
              </p:nvSpPr>
              <p:spPr>
                <a:xfrm>
                  <a:off x="3671463"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1999</a:t>
                  </a:r>
                </a:p>
              </p:txBody>
            </p:sp>
            <p:sp>
              <p:nvSpPr>
                <p:cNvPr id="25" name="TextBox 25"/>
                <p:cNvSpPr txBox="1"/>
                <p:nvPr/>
              </p:nvSpPr>
              <p:spPr>
                <a:xfrm>
                  <a:off x="4825893"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2003</a:t>
                  </a:r>
                </a:p>
              </p:txBody>
            </p:sp>
            <p:sp>
              <p:nvSpPr>
                <p:cNvPr id="26" name="TextBox 26"/>
                <p:cNvSpPr txBox="1"/>
                <p:nvPr/>
              </p:nvSpPr>
              <p:spPr>
                <a:xfrm>
                  <a:off x="5979370"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2007</a:t>
                  </a:r>
                </a:p>
              </p:txBody>
            </p:sp>
            <p:sp>
              <p:nvSpPr>
                <p:cNvPr id="27" name="TextBox 27"/>
                <p:cNvSpPr txBox="1"/>
                <p:nvPr/>
              </p:nvSpPr>
              <p:spPr>
                <a:xfrm>
                  <a:off x="7133800"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2011</a:t>
                  </a:r>
                </a:p>
              </p:txBody>
            </p:sp>
            <p:sp>
              <p:nvSpPr>
                <p:cNvPr id="28" name="TextBox 28"/>
                <p:cNvSpPr txBox="1"/>
                <p:nvPr/>
              </p:nvSpPr>
              <p:spPr>
                <a:xfrm>
                  <a:off x="8287278"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2015</a:t>
                  </a:r>
                </a:p>
              </p:txBody>
            </p:sp>
            <p:sp>
              <p:nvSpPr>
                <p:cNvPr id="29" name="TextBox 29"/>
                <p:cNvSpPr txBox="1"/>
                <p:nvPr/>
              </p:nvSpPr>
              <p:spPr>
                <a:xfrm>
                  <a:off x="9441708"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2019</a:t>
                  </a:r>
                </a:p>
              </p:txBody>
            </p:sp>
            <p:sp>
              <p:nvSpPr>
                <p:cNvPr id="30" name="TextBox 30"/>
                <p:cNvSpPr txBox="1"/>
                <p:nvPr/>
              </p:nvSpPr>
              <p:spPr>
                <a:xfrm>
                  <a:off x="10595185" y="5435918"/>
                  <a:ext cx="418044"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2023</a:t>
                  </a:r>
                </a:p>
              </p:txBody>
            </p:sp>
          </p:grpSp>
          <p:grpSp>
            <p:nvGrpSpPr>
              <p:cNvPr id="66" name="net-migration-bars"/>
              <p:cNvGrpSpPr/>
              <p:nvPr/>
            </p:nvGrpSpPr>
            <p:grpSpPr>
              <a:xfrm>
                <a:off x="1477328" y="2146935"/>
                <a:ext cx="9710737" cy="3099435"/>
                <a:chOff x="1477328" y="2146935"/>
                <a:chExt cx="9710737" cy="3099435"/>
              </a:xfrm>
            </p:grpSpPr>
            <p:sp>
              <p:nvSpPr>
                <p:cNvPr id="32" name="Rectangle 32"/>
                <p:cNvSpPr/>
                <p:nvPr/>
              </p:nvSpPr>
              <p:spPr>
                <a:xfrm>
                  <a:off x="1477328" y="3682365"/>
                  <a:ext cx="190500" cy="157162"/>
                </a:xfrm>
                <a:prstGeom prst="rect">
                  <a:avLst/>
                </a:prstGeom>
                <a:solidFill>
                  <a:schemeClr val="accent3"/>
                </a:solidFill>
                <a:ln>
                  <a:noFill/>
                </a:ln>
              </p:spPr>
            </p:sp>
            <p:sp>
              <p:nvSpPr>
                <p:cNvPr id="33" name="Rectangle 33"/>
                <p:cNvSpPr/>
                <p:nvPr/>
              </p:nvSpPr>
              <p:spPr>
                <a:xfrm>
                  <a:off x="1765935" y="3839528"/>
                  <a:ext cx="190500" cy="1406842"/>
                </a:xfrm>
                <a:prstGeom prst="rect">
                  <a:avLst/>
                </a:prstGeom>
                <a:solidFill>
                  <a:schemeClr val="accent2"/>
                </a:solidFill>
                <a:ln>
                  <a:noFill/>
                </a:ln>
              </p:spPr>
            </p:sp>
            <p:sp>
              <p:nvSpPr>
                <p:cNvPr id="34" name="Rectangle 34"/>
                <p:cNvSpPr/>
                <p:nvPr/>
              </p:nvSpPr>
              <p:spPr>
                <a:xfrm>
                  <a:off x="2054542" y="3208020"/>
                  <a:ext cx="190500" cy="631508"/>
                </a:xfrm>
                <a:prstGeom prst="rect">
                  <a:avLst/>
                </a:prstGeom>
                <a:solidFill>
                  <a:schemeClr val="accent3"/>
                </a:solidFill>
                <a:ln>
                  <a:noFill/>
                </a:ln>
              </p:spPr>
            </p:sp>
            <p:sp>
              <p:nvSpPr>
                <p:cNvPr id="35" name="Rectangle 35"/>
                <p:cNvSpPr/>
                <p:nvPr/>
              </p:nvSpPr>
              <p:spPr>
                <a:xfrm>
                  <a:off x="2343150" y="2255520"/>
                  <a:ext cx="190500" cy="1584008"/>
                </a:xfrm>
                <a:prstGeom prst="rect">
                  <a:avLst/>
                </a:prstGeom>
                <a:solidFill>
                  <a:schemeClr val="accent3"/>
                </a:solidFill>
                <a:ln>
                  <a:noFill/>
                </a:ln>
              </p:spPr>
            </p:sp>
            <p:sp>
              <p:nvSpPr>
                <p:cNvPr id="36" name="Rectangle 36"/>
                <p:cNvSpPr/>
                <p:nvPr/>
              </p:nvSpPr>
              <p:spPr>
                <a:xfrm>
                  <a:off x="2631758" y="2937510"/>
                  <a:ext cx="190500" cy="902018"/>
                </a:xfrm>
                <a:prstGeom prst="rect">
                  <a:avLst/>
                </a:prstGeom>
                <a:solidFill>
                  <a:schemeClr val="accent3"/>
                </a:solidFill>
                <a:ln>
                  <a:noFill/>
                </a:ln>
              </p:spPr>
            </p:sp>
            <p:sp>
              <p:nvSpPr>
                <p:cNvPr id="37" name="Rectangle 37"/>
                <p:cNvSpPr/>
                <p:nvPr/>
              </p:nvSpPr>
              <p:spPr>
                <a:xfrm>
                  <a:off x="2920365" y="3108008"/>
                  <a:ext cx="190500" cy="731520"/>
                </a:xfrm>
                <a:prstGeom prst="rect">
                  <a:avLst/>
                </a:prstGeom>
                <a:solidFill>
                  <a:schemeClr val="accent3"/>
                </a:solidFill>
                <a:ln>
                  <a:noFill/>
                </a:ln>
              </p:spPr>
            </p:sp>
            <p:sp>
              <p:nvSpPr>
                <p:cNvPr id="38" name="Rectangle 38"/>
                <p:cNvSpPr/>
                <p:nvPr/>
              </p:nvSpPr>
              <p:spPr>
                <a:xfrm>
                  <a:off x="3208972" y="3165158"/>
                  <a:ext cx="190500" cy="674370"/>
                </a:xfrm>
                <a:prstGeom prst="rect">
                  <a:avLst/>
                </a:prstGeom>
                <a:solidFill>
                  <a:schemeClr val="accent3"/>
                </a:solidFill>
                <a:ln>
                  <a:noFill/>
                </a:ln>
              </p:spPr>
            </p:sp>
            <p:sp>
              <p:nvSpPr>
                <p:cNvPr id="39" name="Rectangle 39"/>
                <p:cNvSpPr/>
                <p:nvPr/>
              </p:nvSpPr>
              <p:spPr>
                <a:xfrm>
                  <a:off x="3497580" y="3181350"/>
                  <a:ext cx="190500" cy="658178"/>
                </a:xfrm>
                <a:prstGeom prst="rect">
                  <a:avLst/>
                </a:prstGeom>
                <a:solidFill>
                  <a:schemeClr val="accent3"/>
                </a:solidFill>
                <a:ln>
                  <a:noFill/>
                </a:ln>
              </p:spPr>
            </p:sp>
            <p:sp>
              <p:nvSpPr>
                <p:cNvPr id="40" name="Rectangle 40"/>
                <p:cNvSpPr/>
                <p:nvPr/>
              </p:nvSpPr>
              <p:spPr>
                <a:xfrm>
                  <a:off x="3785235" y="3372802"/>
                  <a:ext cx="190500" cy="466725"/>
                </a:xfrm>
                <a:prstGeom prst="rect">
                  <a:avLst/>
                </a:prstGeom>
                <a:solidFill>
                  <a:schemeClr val="accent3"/>
                </a:solidFill>
                <a:ln>
                  <a:noFill/>
                </a:ln>
              </p:spPr>
            </p:sp>
            <p:sp>
              <p:nvSpPr>
                <p:cNvPr id="41" name="Rectangle 41"/>
                <p:cNvSpPr/>
                <p:nvPr/>
              </p:nvSpPr>
              <p:spPr>
                <a:xfrm>
                  <a:off x="4073842" y="3154680"/>
                  <a:ext cx="190500" cy="684848"/>
                </a:xfrm>
                <a:prstGeom prst="rect">
                  <a:avLst/>
                </a:prstGeom>
                <a:solidFill>
                  <a:schemeClr val="accent3"/>
                </a:solidFill>
                <a:ln>
                  <a:noFill/>
                </a:ln>
              </p:spPr>
            </p:sp>
            <p:sp>
              <p:nvSpPr>
                <p:cNvPr id="42" name="Rectangle 42"/>
                <p:cNvSpPr/>
                <p:nvPr/>
              </p:nvSpPr>
              <p:spPr>
                <a:xfrm>
                  <a:off x="4362450" y="3515678"/>
                  <a:ext cx="190500" cy="323850"/>
                </a:xfrm>
                <a:prstGeom prst="rect">
                  <a:avLst/>
                </a:prstGeom>
                <a:solidFill>
                  <a:schemeClr val="accent3"/>
                </a:solidFill>
                <a:ln>
                  <a:noFill/>
                </a:ln>
              </p:spPr>
            </p:sp>
            <p:sp>
              <p:nvSpPr>
                <p:cNvPr id="43" name="Rectangle 43"/>
                <p:cNvSpPr/>
                <p:nvPr/>
              </p:nvSpPr>
              <p:spPr>
                <a:xfrm>
                  <a:off x="4651058" y="2146935"/>
                  <a:ext cx="190500" cy="1692592"/>
                </a:xfrm>
                <a:prstGeom prst="rect">
                  <a:avLst/>
                </a:prstGeom>
                <a:solidFill>
                  <a:schemeClr val="accent3"/>
                </a:solidFill>
                <a:ln>
                  <a:noFill/>
                </a:ln>
              </p:spPr>
            </p:sp>
            <p:sp>
              <p:nvSpPr>
                <p:cNvPr id="44" name="Rectangle 44"/>
                <p:cNvSpPr/>
                <p:nvPr/>
              </p:nvSpPr>
              <p:spPr>
                <a:xfrm>
                  <a:off x="4939665" y="3519488"/>
                  <a:ext cx="190500" cy="320040"/>
                </a:xfrm>
                <a:prstGeom prst="rect">
                  <a:avLst/>
                </a:prstGeom>
                <a:solidFill>
                  <a:schemeClr val="accent3"/>
                </a:solidFill>
                <a:ln>
                  <a:noFill/>
                </a:ln>
              </p:spPr>
            </p:sp>
            <p:sp>
              <p:nvSpPr>
                <p:cNvPr id="45" name="Rectangle 45"/>
                <p:cNvSpPr/>
                <p:nvPr/>
              </p:nvSpPr>
              <p:spPr>
                <a:xfrm>
                  <a:off x="5228272" y="3512820"/>
                  <a:ext cx="190500" cy="326708"/>
                </a:xfrm>
                <a:prstGeom prst="rect">
                  <a:avLst/>
                </a:prstGeom>
                <a:solidFill>
                  <a:schemeClr val="accent3"/>
                </a:solidFill>
                <a:ln>
                  <a:noFill/>
                </a:ln>
              </p:spPr>
            </p:sp>
            <p:sp>
              <p:nvSpPr>
                <p:cNvPr id="46" name="Rectangle 46"/>
                <p:cNvSpPr/>
                <p:nvPr/>
              </p:nvSpPr>
              <p:spPr>
                <a:xfrm>
                  <a:off x="5516880" y="3509962"/>
                  <a:ext cx="190500" cy="329565"/>
                </a:xfrm>
                <a:prstGeom prst="rect">
                  <a:avLst/>
                </a:prstGeom>
                <a:solidFill>
                  <a:schemeClr val="accent3"/>
                </a:solidFill>
                <a:ln>
                  <a:noFill/>
                </a:ln>
              </p:spPr>
            </p:sp>
            <p:sp>
              <p:nvSpPr>
                <p:cNvPr id="47" name="Rectangle 47"/>
                <p:cNvSpPr/>
                <p:nvPr/>
              </p:nvSpPr>
              <p:spPr>
                <a:xfrm>
                  <a:off x="5805488" y="3455670"/>
                  <a:ext cx="190500" cy="383858"/>
                </a:xfrm>
                <a:prstGeom prst="rect">
                  <a:avLst/>
                </a:prstGeom>
                <a:solidFill>
                  <a:schemeClr val="accent3"/>
                </a:solidFill>
                <a:ln>
                  <a:noFill/>
                </a:ln>
              </p:spPr>
            </p:sp>
            <p:sp>
              <p:nvSpPr>
                <p:cNvPr id="48" name="Rectangle 48"/>
                <p:cNvSpPr/>
                <p:nvPr/>
              </p:nvSpPr>
              <p:spPr>
                <a:xfrm>
                  <a:off x="6093142" y="3383280"/>
                  <a:ext cx="190500" cy="456248"/>
                </a:xfrm>
                <a:prstGeom prst="rect">
                  <a:avLst/>
                </a:prstGeom>
                <a:solidFill>
                  <a:schemeClr val="accent3"/>
                </a:solidFill>
                <a:ln>
                  <a:noFill/>
                </a:ln>
              </p:spPr>
            </p:sp>
            <p:sp>
              <p:nvSpPr>
                <p:cNvPr id="49" name="Rectangle 49"/>
                <p:cNvSpPr/>
                <p:nvPr/>
              </p:nvSpPr>
              <p:spPr>
                <a:xfrm>
                  <a:off x="6381750" y="3389948"/>
                  <a:ext cx="190500" cy="449580"/>
                </a:xfrm>
                <a:prstGeom prst="rect">
                  <a:avLst/>
                </a:prstGeom>
                <a:solidFill>
                  <a:schemeClr val="accent3"/>
                </a:solidFill>
                <a:ln>
                  <a:noFill/>
                </a:ln>
              </p:spPr>
            </p:sp>
            <p:sp>
              <p:nvSpPr>
                <p:cNvPr id="50" name="Rectangle 50"/>
                <p:cNvSpPr/>
                <p:nvPr/>
              </p:nvSpPr>
              <p:spPr>
                <a:xfrm>
                  <a:off x="6670358" y="3403282"/>
                  <a:ext cx="190500" cy="436245"/>
                </a:xfrm>
                <a:prstGeom prst="rect">
                  <a:avLst/>
                </a:prstGeom>
                <a:solidFill>
                  <a:schemeClr val="accent3"/>
                </a:solidFill>
                <a:ln>
                  <a:noFill/>
                </a:ln>
              </p:spPr>
            </p:sp>
            <p:sp>
              <p:nvSpPr>
                <p:cNvPr id="51" name="Rectangle 51"/>
                <p:cNvSpPr/>
                <p:nvPr/>
              </p:nvSpPr>
              <p:spPr>
                <a:xfrm>
                  <a:off x="6958965" y="3455670"/>
                  <a:ext cx="190500" cy="383858"/>
                </a:xfrm>
                <a:prstGeom prst="rect">
                  <a:avLst/>
                </a:prstGeom>
                <a:solidFill>
                  <a:schemeClr val="accent3"/>
                </a:solidFill>
                <a:ln>
                  <a:noFill/>
                </a:ln>
              </p:spPr>
            </p:sp>
            <p:sp>
              <p:nvSpPr>
                <p:cNvPr id="52" name="Rectangle 52"/>
                <p:cNvSpPr/>
                <p:nvPr/>
              </p:nvSpPr>
              <p:spPr>
                <a:xfrm>
                  <a:off x="7247572" y="3454718"/>
                  <a:ext cx="190500" cy="384810"/>
                </a:xfrm>
                <a:prstGeom prst="rect">
                  <a:avLst/>
                </a:prstGeom>
                <a:solidFill>
                  <a:schemeClr val="accent3"/>
                </a:solidFill>
                <a:ln>
                  <a:noFill/>
                </a:ln>
              </p:spPr>
            </p:sp>
            <p:sp>
              <p:nvSpPr>
                <p:cNvPr id="53" name="Rectangle 53"/>
                <p:cNvSpPr/>
                <p:nvPr/>
              </p:nvSpPr>
              <p:spPr>
                <a:xfrm>
                  <a:off x="7536180" y="3483292"/>
                  <a:ext cx="190500" cy="356235"/>
                </a:xfrm>
                <a:prstGeom prst="rect">
                  <a:avLst/>
                </a:prstGeom>
                <a:solidFill>
                  <a:schemeClr val="accent3"/>
                </a:solidFill>
                <a:ln>
                  <a:noFill/>
                </a:ln>
              </p:spPr>
            </p:sp>
            <p:sp>
              <p:nvSpPr>
                <p:cNvPr id="54" name="Rectangle 54"/>
                <p:cNvSpPr/>
                <p:nvPr/>
              </p:nvSpPr>
              <p:spPr>
                <a:xfrm>
                  <a:off x="7824788" y="3478530"/>
                  <a:ext cx="190500" cy="360998"/>
                </a:xfrm>
                <a:prstGeom prst="rect">
                  <a:avLst/>
                </a:prstGeom>
                <a:solidFill>
                  <a:schemeClr val="accent3"/>
                </a:solidFill>
                <a:ln>
                  <a:noFill/>
                </a:ln>
              </p:spPr>
            </p:sp>
            <p:sp>
              <p:nvSpPr>
                <p:cNvPr id="55" name="Rectangle 55"/>
                <p:cNvSpPr/>
                <p:nvPr/>
              </p:nvSpPr>
              <p:spPr>
                <a:xfrm>
                  <a:off x="8113395" y="3509010"/>
                  <a:ext cx="190500" cy="330518"/>
                </a:xfrm>
                <a:prstGeom prst="rect">
                  <a:avLst/>
                </a:prstGeom>
                <a:solidFill>
                  <a:schemeClr val="accent3"/>
                </a:solidFill>
                <a:ln>
                  <a:noFill/>
                </a:ln>
              </p:spPr>
            </p:sp>
            <p:sp>
              <p:nvSpPr>
                <p:cNvPr id="56" name="Rectangle 56"/>
                <p:cNvSpPr/>
                <p:nvPr/>
              </p:nvSpPr>
              <p:spPr>
                <a:xfrm>
                  <a:off x="8401050" y="3360420"/>
                  <a:ext cx="190500" cy="479108"/>
                </a:xfrm>
                <a:prstGeom prst="rect">
                  <a:avLst/>
                </a:prstGeom>
                <a:solidFill>
                  <a:schemeClr val="accent3"/>
                </a:solidFill>
                <a:ln>
                  <a:noFill/>
                </a:ln>
              </p:spPr>
            </p:sp>
            <p:sp>
              <p:nvSpPr>
                <p:cNvPr id="57" name="Rectangle 57"/>
                <p:cNvSpPr/>
                <p:nvPr/>
              </p:nvSpPr>
              <p:spPr>
                <a:xfrm>
                  <a:off x="8689658" y="3281362"/>
                  <a:ext cx="190500" cy="558165"/>
                </a:xfrm>
                <a:prstGeom prst="rect">
                  <a:avLst/>
                </a:prstGeom>
                <a:solidFill>
                  <a:schemeClr val="accent3"/>
                </a:solidFill>
                <a:ln>
                  <a:noFill/>
                </a:ln>
              </p:spPr>
            </p:sp>
            <p:sp>
              <p:nvSpPr>
                <p:cNvPr id="58" name="Rectangle 58"/>
                <p:cNvSpPr/>
                <p:nvPr/>
              </p:nvSpPr>
              <p:spPr>
                <a:xfrm>
                  <a:off x="8978265" y="3345180"/>
                  <a:ext cx="190500" cy="494348"/>
                </a:xfrm>
                <a:prstGeom prst="rect">
                  <a:avLst/>
                </a:prstGeom>
                <a:solidFill>
                  <a:schemeClr val="accent3"/>
                </a:solidFill>
                <a:ln>
                  <a:noFill/>
                </a:ln>
              </p:spPr>
            </p:sp>
            <p:sp>
              <p:nvSpPr>
                <p:cNvPr id="59" name="Rectangle 59"/>
                <p:cNvSpPr/>
                <p:nvPr/>
              </p:nvSpPr>
              <p:spPr>
                <a:xfrm>
                  <a:off x="9266872" y="3415665"/>
                  <a:ext cx="190500" cy="423862"/>
                </a:xfrm>
                <a:prstGeom prst="rect">
                  <a:avLst/>
                </a:prstGeom>
                <a:solidFill>
                  <a:schemeClr val="accent3"/>
                </a:solidFill>
                <a:ln>
                  <a:noFill/>
                </a:ln>
              </p:spPr>
            </p:sp>
            <p:sp>
              <p:nvSpPr>
                <p:cNvPr id="60" name="Rectangle 60"/>
                <p:cNvSpPr/>
                <p:nvPr/>
              </p:nvSpPr>
              <p:spPr>
                <a:xfrm>
                  <a:off x="9555480" y="3420428"/>
                  <a:ext cx="190500" cy="419100"/>
                </a:xfrm>
                <a:prstGeom prst="rect">
                  <a:avLst/>
                </a:prstGeom>
                <a:solidFill>
                  <a:schemeClr val="accent3"/>
                </a:solidFill>
                <a:ln>
                  <a:noFill/>
                </a:ln>
              </p:spPr>
            </p:sp>
            <p:sp>
              <p:nvSpPr>
                <p:cNvPr id="61" name="Rectangle 61"/>
                <p:cNvSpPr/>
                <p:nvPr/>
              </p:nvSpPr>
              <p:spPr>
                <a:xfrm>
                  <a:off x="9844088" y="3423285"/>
                  <a:ext cx="190500" cy="416242"/>
                </a:xfrm>
                <a:prstGeom prst="rect">
                  <a:avLst/>
                </a:prstGeom>
                <a:solidFill>
                  <a:schemeClr val="accent3"/>
                </a:solidFill>
                <a:ln>
                  <a:noFill/>
                </a:ln>
              </p:spPr>
            </p:sp>
            <p:sp>
              <p:nvSpPr>
                <p:cNvPr id="62" name="Rectangle 62"/>
                <p:cNvSpPr/>
                <p:nvPr/>
              </p:nvSpPr>
              <p:spPr>
                <a:xfrm>
                  <a:off x="10132695" y="3449002"/>
                  <a:ext cx="190500" cy="390525"/>
                </a:xfrm>
                <a:prstGeom prst="rect">
                  <a:avLst/>
                </a:prstGeom>
                <a:solidFill>
                  <a:schemeClr val="accent3"/>
                </a:solidFill>
                <a:ln>
                  <a:noFill/>
                </a:ln>
              </p:spPr>
            </p:sp>
            <p:sp>
              <p:nvSpPr>
                <p:cNvPr id="63" name="Rectangle 63"/>
                <p:cNvSpPr/>
                <p:nvPr/>
              </p:nvSpPr>
              <p:spPr>
                <a:xfrm>
                  <a:off x="10421302" y="2885122"/>
                  <a:ext cx="190500" cy="954405"/>
                </a:xfrm>
                <a:prstGeom prst="rect">
                  <a:avLst/>
                </a:prstGeom>
                <a:solidFill>
                  <a:schemeClr val="accent3"/>
                </a:solidFill>
                <a:ln>
                  <a:noFill/>
                </a:ln>
              </p:spPr>
            </p:sp>
            <p:sp>
              <p:nvSpPr>
                <p:cNvPr id="64" name="Rectangle 64"/>
                <p:cNvSpPr/>
                <p:nvPr/>
              </p:nvSpPr>
              <p:spPr>
                <a:xfrm>
                  <a:off x="10708958" y="3804285"/>
                  <a:ext cx="190500" cy="35242"/>
                </a:xfrm>
                <a:prstGeom prst="rect">
                  <a:avLst/>
                </a:prstGeom>
                <a:solidFill>
                  <a:schemeClr val="accent3"/>
                </a:solidFill>
                <a:ln>
                  <a:noFill/>
                </a:ln>
              </p:spPr>
            </p:sp>
            <p:sp>
              <p:nvSpPr>
                <p:cNvPr id="65" name="Rectangle 65"/>
                <p:cNvSpPr/>
                <p:nvPr/>
              </p:nvSpPr>
              <p:spPr>
                <a:xfrm>
                  <a:off x="10997565" y="3839528"/>
                  <a:ext cx="190500" cy="221932"/>
                </a:xfrm>
                <a:prstGeom prst="rect">
                  <a:avLst/>
                </a:prstGeom>
                <a:solidFill>
                  <a:schemeClr val="accent2"/>
                </a:solidFill>
                <a:ln>
                  <a:noFill/>
                </a:ln>
              </p:spPr>
            </p:sp>
          </p:grpSp>
          <p:grpSp>
            <p:nvGrpSpPr>
              <p:cNvPr id="72" name="net-migration-point-notes"/>
              <p:cNvGrpSpPr/>
              <p:nvPr/>
            </p:nvGrpSpPr>
            <p:grpSpPr>
              <a:xfrm>
                <a:off x="1541926" y="1905000"/>
                <a:ext cx="9667094" cy="3674745"/>
                <a:chOff x="1541926" y="1905000"/>
                <a:chExt cx="9667094" cy="3674745"/>
              </a:xfrm>
            </p:grpSpPr>
            <p:sp>
              <p:nvSpPr>
                <p:cNvPr id="67" name="TextBox 67"/>
                <p:cNvSpPr txBox="1"/>
                <p:nvPr/>
              </p:nvSpPr>
              <p:spPr>
                <a:xfrm>
                  <a:off x="1541926" y="5286375"/>
                  <a:ext cx="638517" cy="293370"/>
                </a:xfrm>
                <a:prstGeom prst="rect">
                  <a:avLst/>
                </a:prstGeom>
                <a:noFill/>
                <a:ln>
                  <a:noFill/>
                </a:ln>
              </p:spPr>
              <p:txBody>
                <a:bodyPr wrap="none" lIns="0" tIns="0" rIns="0" bIns="0" anchor="t" anchorCtr="0">
                  <a:spAutoFit/>
                </a:bodyPr>
                <a:lstStyle/>
                <a:p>
                  <a:pPr algn="ctr"/>
                  <a:r>
                    <a:rPr lang="ru-RU" sz="1500" b="1" dirty="0">
                      <a:solidFill>
                        <a:schemeClr val="accent2"/>
                      </a:solidFill>
                      <a:latin typeface="+mn-lt"/>
                      <a:ea typeface="+mn-ea"/>
                      <a:cs typeface="+mn-cs"/>
                    </a:rPr>
                    <a:t>−1 130</a:t>
                  </a:r>
                </a:p>
              </p:txBody>
            </p:sp>
            <p:sp>
              <p:nvSpPr>
                <p:cNvPr id="68" name="TextBox 68"/>
                <p:cNvSpPr txBox="1"/>
                <p:nvPr/>
              </p:nvSpPr>
              <p:spPr>
                <a:xfrm>
                  <a:off x="2119141" y="2009775"/>
                  <a:ext cx="638517" cy="293370"/>
                </a:xfrm>
                <a:prstGeom prst="rect">
                  <a:avLst/>
                </a:prstGeom>
                <a:noFill/>
                <a:ln>
                  <a:noFill/>
                </a:ln>
              </p:spPr>
              <p:txBody>
                <a:bodyPr wrap="none" lIns="0" tIns="0" rIns="0" bIns="0" anchor="t" anchorCtr="0">
                  <a:spAutoFit/>
                </a:bodyPr>
                <a:lstStyle/>
                <a:p>
                  <a:pPr algn="ctr"/>
                  <a:r>
                    <a:rPr lang="ru-RU" sz="1500" b="1" dirty="0">
                      <a:solidFill>
                        <a:schemeClr val="accent3"/>
                      </a:solidFill>
                      <a:latin typeface="+mn-lt"/>
                      <a:ea typeface="+mn-ea"/>
                      <a:cs typeface="+mn-cs"/>
                    </a:rPr>
                    <a:t>+1 271</a:t>
                  </a:r>
                </a:p>
              </p:txBody>
            </p:sp>
            <p:sp>
              <p:nvSpPr>
                <p:cNvPr id="69" name="TextBox 69"/>
                <p:cNvSpPr txBox="1"/>
                <p:nvPr/>
              </p:nvSpPr>
              <p:spPr>
                <a:xfrm>
                  <a:off x="4427049" y="1905000"/>
                  <a:ext cx="638517" cy="293370"/>
                </a:xfrm>
                <a:prstGeom prst="rect">
                  <a:avLst/>
                </a:prstGeom>
                <a:noFill/>
                <a:ln>
                  <a:noFill/>
                </a:ln>
              </p:spPr>
              <p:txBody>
                <a:bodyPr wrap="none" lIns="0" tIns="0" rIns="0" bIns="0" anchor="t" anchorCtr="0">
                  <a:spAutoFit/>
                </a:bodyPr>
                <a:lstStyle/>
                <a:p>
                  <a:pPr algn="ctr"/>
                  <a:r>
                    <a:rPr lang="ru-RU" sz="1500" b="1" dirty="0">
                      <a:solidFill>
                        <a:schemeClr val="accent3"/>
                      </a:solidFill>
                      <a:latin typeface="+mn-lt"/>
                      <a:ea typeface="+mn-ea"/>
                      <a:cs typeface="+mn-cs"/>
                    </a:rPr>
                    <a:t>+1 359</a:t>
                  </a:r>
                </a:p>
              </p:txBody>
            </p:sp>
            <p:sp>
              <p:nvSpPr>
                <p:cNvPr id="70" name="TextBox 70"/>
                <p:cNvSpPr txBox="1"/>
                <p:nvPr/>
              </p:nvSpPr>
              <p:spPr>
                <a:xfrm>
                  <a:off x="10281499" y="2638425"/>
                  <a:ext cx="470108" cy="293370"/>
                </a:xfrm>
                <a:prstGeom prst="rect">
                  <a:avLst/>
                </a:prstGeom>
                <a:noFill/>
                <a:ln>
                  <a:noFill/>
                </a:ln>
              </p:spPr>
              <p:txBody>
                <a:bodyPr wrap="none" lIns="0" tIns="0" rIns="0" bIns="0" anchor="t" anchorCtr="0">
                  <a:spAutoFit/>
                </a:bodyPr>
                <a:lstStyle/>
                <a:p>
                  <a:pPr algn="ctr"/>
                  <a:r>
                    <a:rPr lang="ru-RU" sz="1500" b="1" dirty="0">
                      <a:solidFill>
                        <a:schemeClr val="accent3"/>
                      </a:solidFill>
                      <a:latin typeface="+mn-lt"/>
                      <a:ea typeface="+mn-ea"/>
                      <a:cs typeface="+mn-cs"/>
                    </a:rPr>
                    <a:t>+766</a:t>
                  </a:r>
                </a:p>
              </p:txBody>
            </p:sp>
            <p:sp>
              <p:nvSpPr>
                <p:cNvPr id="71" name="TextBox 71"/>
                <p:cNvSpPr txBox="1"/>
                <p:nvPr/>
              </p:nvSpPr>
              <p:spPr>
                <a:xfrm>
                  <a:off x="10738912" y="4105275"/>
                  <a:ext cx="470108" cy="293370"/>
                </a:xfrm>
                <a:prstGeom prst="rect">
                  <a:avLst/>
                </a:prstGeom>
                <a:noFill/>
                <a:ln>
                  <a:noFill/>
                </a:ln>
              </p:spPr>
              <p:txBody>
                <a:bodyPr wrap="none" lIns="0" tIns="0" rIns="0" bIns="0" anchor="t" anchorCtr="0">
                  <a:spAutoFit/>
                </a:bodyPr>
                <a:lstStyle/>
                <a:p>
                  <a:pPr algn="r"/>
                  <a:r>
                    <a:rPr lang="ru-RU" sz="1500" b="1" dirty="0">
                      <a:solidFill>
                        <a:schemeClr val="accent2"/>
                      </a:solidFill>
                      <a:latin typeface="+mn-lt"/>
                      <a:ea typeface="+mn-ea"/>
                      <a:cs typeface="+mn-cs"/>
                    </a:rPr>
                    <a:t>−178</a:t>
                  </a:r>
                </a:p>
              </p:txBody>
            </p:sp>
          </p:grpSp>
          <p:sp>
            <p:nvSpPr>
              <p:cNvPr id="73" name="TextBox 73"/>
              <p:cNvSpPr txBox="1"/>
              <p:nvPr/>
            </p:nvSpPr>
            <p:spPr>
              <a:xfrm>
                <a:off x="1421892" y="1873568"/>
                <a:ext cx="1114243" cy="264033"/>
              </a:xfrm>
              <a:prstGeom prst="rect">
                <a:avLst/>
              </a:prstGeom>
              <a:noFill/>
              <a:ln>
                <a:noFill/>
              </a:ln>
            </p:spPr>
            <p:txBody>
              <a:bodyPr wrap="none" lIns="0" tIns="0" rIns="0" bIns="0" anchor="t" anchorCtr="0">
                <a:spAutoFit/>
              </a:bodyPr>
              <a:lstStyle/>
              <a:p>
                <a:pPr algn="l"/>
                <a:r>
                  <a:rPr lang="ru-RU" sz="1350" dirty="0">
                    <a:solidFill>
                      <a:schemeClr val="accent5"/>
                    </a:solidFill>
                    <a:latin typeface="+mn-lt"/>
                    <a:ea typeface="+mn-ea"/>
                    <a:cs typeface="+mn-cs"/>
                  </a:rPr>
                  <a:t>тыс. человек</a:t>
                </a:r>
              </a:p>
            </p:txBody>
          </p:sp>
        </p:grpSp>
      </p:grpSp>
      <p:grpSp>
        <p:nvGrpSpPr>
          <p:cNvPr id="77" name="migration-note"/>
          <p:cNvGrpSpPr/>
          <p:nvPr/>
        </p:nvGrpSpPr>
        <p:grpSpPr>
          <a:xfrm>
            <a:off x="678942" y="5778818"/>
            <a:ext cx="7486399" cy="511683"/>
            <a:chOff x="678942" y="5778818"/>
            <a:chExt cx="7486399" cy="511683"/>
          </a:xfrm>
        </p:grpSpPr>
        <p:sp>
          <p:nvSpPr>
            <p:cNvPr id="76" name="TextBox 76"/>
            <p:cNvSpPr txBox="1"/>
            <p:nvPr/>
          </p:nvSpPr>
          <p:spPr>
            <a:xfrm>
              <a:off x="678942" y="5778818"/>
              <a:ext cx="7486399" cy="511683"/>
            </a:xfrm>
            <a:prstGeom prst="rect">
              <a:avLst/>
            </a:prstGeom>
            <a:noFill/>
            <a:ln>
              <a:noFill/>
            </a:ln>
          </p:spPr>
          <p:txBody>
            <a:bodyPr wrap="none" lIns="0" tIns="0" rIns="0" bIns="0" anchor="t" anchorCtr="0">
              <a:spAutoFit/>
            </a:bodyPr>
            <a:lstStyle/>
            <a:p>
              <a:pPr algn="l">
                <a:lnSpc>
                  <a:spcPts val="1950"/>
                </a:lnSpc>
              </a:pPr>
              <a:r>
                <a:rPr lang="ru-RU" sz="1350" dirty="0">
                  <a:solidFill>
                    <a:schemeClr val="accent5"/>
                  </a:solidFill>
                  <a:latin typeface="+mn-lt"/>
                  <a:ea typeface="+mn-ea"/>
                  <a:cs typeface="+mn-cs"/>
                </a:rPr>
                <a:t>Только два отрицательных года: 1992 (−1 130 тыс.) и 2024 (−178 тыс.).</a:t>
              </a:r>
              <a:br/>
              <a:r>
                <a:rPr lang="ru-RU" sz="1350" dirty="0">
                  <a:solidFill>
                    <a:schemeClr val="accent5"/>
                  </a:solidFill>
                  <a:latin typeface="+mn-lt"/>
                  <a:ea typeface="+mn-ea"/>
                  <a:cs typeface="+mn-cs"/>
                </a:rPr>
                <a:t>В 2024 году естественная убыль −4,0 на 1000 человек уже не компенсировалась миграцией.</a:t>
              </a:r>
            </a:p>
          </p:txBody>
        </p:sp>
      </p:grpSp>
      <p:grpSp>
        <p:nvGrpSpPr>
          <p:cNvPr id="80" name="page-footer"/>
          <p:cNvGrpSpPr/>
          <p:nvPr/>
        </p:nvGrpSpPr>
        <p:grpSpPr>
          <a:xfrm>
            <a:off x="679704" y="6442710"/>
            <a:ext cx="10832592" cy="234696"/>
            <a:chOff x="679704" y="6442710"/>
            <a:chExt cx="10832592" cy="234696"/>
          </a:xfrm>
        </p:grpSpPr>
        <p:sp>
          <p:nvSpPr>
            <p:cNvPr id="78" name="TextBox 78"/>
            <p:cNvSpPr txBox="1"/>
            <p:nvPr/>
          </p:nvSpPr>
          <p:spPr>
            <a:xfrm>
              <a:off x="679704" y="6442710"/>
              <a:ext cx="3416539" cy="234696"/>
            </a:xfrm>
            <a:prstGeom prst="rect">
              <a:avLst/>
            </a:prstGeom>
            <a:noFill/>
            <a:ln>
              <a:noFill/>
            </a:ln>
          </p:spPr>
          <p:txBody>
            <a:bodyPr wrap="none" lIns="0" tIns="0" rIns="0" bIns="0" anchor="t" anchorCtr="0">
              <a:spAutoFit/>
            </a:bodyPr>
            <a:lstStyle/>
            <a:p>
              <a:pPr algn="l"/>
              <a:r>
                <a:rPr lang="ru-RU" sz="1200" dirty="0">
                  <a:solidFill>
                    <a:schemeClr val="accent5"/>
                  </a:solidFill>
                  <a:latin typeface="+mn-lt"/>
                  <a:ea typeface="+mn-ea"/>
                  <a:cs typeface="+mn-cs"/>
                </a:rPr>
                <a:t>Всемирный банк, SM.POP.NETM, 1991–2024</a:t>
              </a:r>
            </a:p>
          </p:txBody>
        </p:sp>
        <p:sp>
          <p:nvSpPr>
            <p:cNvPr id="79" name="TextBox 79"/>
            <p:cNvSpPr txBox="1"/>
            <p:nvPr/>
          </p:nvSpPr>
          <p:spPr>
            <a:xfrm>
              <a:off x="11320402" y="6442710"/>
              <a:ext cx="191894" cy="234696"/>
            </a:xfrm>
            <a:prstGeom prst="rect">
              <a:avLst/>
            </a:prstGeom>
            <a:noFill/>
            <a:ln>
              <a:noFill/>
            </a:ln>
          </p:spPr>
          <p:txBody>
            <a:bodyPr wrap="none" lIns="0" tIns="0" rIns="0" bIns="0" anchor="t" anchorCtr="0">
              <a:spAutoFit/>
            </a:bodyPr>
            <a:lstStyle/>
            <a:p>
              <a:pPr algn="r"/>
              <a:r>
                <a:rPr lang="ru-RU" sz="1200" dirty="0">
                  <a:solidFill>
                    <a:schemeClr val="accent5"/>
                  </a:solidFill>
                  <a:latin typeface="+mn-lt"/>
                  <a:ea typeface="+mn-ea"/>
                  <a:cs typeface="+mn-cs"/>
                </a:rPr>
                <a:t>12</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xmlns:p="http://schemas.openxmlformats.org/presentationml/2006/main" id="9" presetID="22" presetClass="entr" presetSubtype="2" fill="hold" grpId="0" nodeType="afterEffect">
                                  <p:stCondLst>
                                    <p:cond delay="500"/>
                                  </p:stCondLst>
                                  <p:childTnLst>
                                    <p:set>
                                      <p:cBhvr>
                                        <p:cTn id="10" dur="1" fill="hold">
                                          <p:stCondLst>
                                            <p:cond delay="0"/>
                                          </p:stCondLst>
                                        </p:cTn>
                                        <p:tgtEl>
                                          <p:spTgt spid="75"/>
                                        </p:tgtEl>
                                        <p:attrNameLst>
                                          <p:attrName>style.visibility</p:attrName>
                                        </p:attrNameLst>
                                      </p:cBhvr>
                                      <p:to>
                                        <p:strVal val="visible"/>
                                      </p:to>
                                    </p:set>
                                    <p:animEffect transition="in" filter="wipe(right)">
                                      <p:cBhvr>
                                        <p:cTn id="11" dur="1200"/>
                                        <p:tgtEl>
                                          <p:spTgt spid="75"/>
                                        </p:tgtEl>
                                      </p:cBhvr>
                                    </p:animEffect>
                                  </p:childTnLst>
                                </p:cTn>
                              </p:par>
                            </p:childTnLst>
                          </p:cTn>
                        </p:par>
                        <p:par>
                          <p:cTn id="12" fill="hold">
                            <p:stCondLst>
                              <p:cond delay="210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77"/>
                                        </p:tgtEl>
                                        <p:attrNameLst>
                                          <p:attrName>style.visibility</p:attrName>
                                        </p:attrNameLst>
                                      </p:cBhvr>
                                      <p:to>
                                        <p:strVal val="visible"/>
                                      </p:to>
                                    </p:set>
                                    <p:animEffect transition="in" filter="fade">
                                      <p:cBhvr>
                                        <p:cTn id="15" dur="4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10" name="page-header"/>
          <p:cNvGrpSpPr/>
          <p:nvPr/>
        </p:nvGrpSpPr>
        <p:grpSpPr>
          <a:xfrm>
            <a:off x="670560" y="590550"/>
            <a:ext cx="10702290" cy="888873"/>
            <a:chOff x="670560" y="590550"/>
            <a:chExt cx="10702290" cy="888873"/>
          </a:xfrm>
        </p:grpSpPr>
        <p:sp>
          <p:nvSpPr>
            <p:cNvPr id="2" name="TextBox 2"/>
            <p:cNvSpPr txBox="1"/>
            <p:nvPr/>
          </p:nvSpPr>
          <p:spPr>
            <a:xfrm>
              <a:off x="670560" y="590550"/>
              <a:ext cx="7642784" cy="586740"/>
            </a:xfrm>
            <a:prstGeom prst="rect">
              <a:avLst/>
            </a:prstGeom>
            <a:noFill/>
            <a:ln>
              <a:noFill/>
            </a:ln>
          </p:spPr>
          <p:txBody>
            <a:bodyPr wrap="none" lIns="0" tIns="0" rIns="0" bIns="0" anchor="t" anchorCtr="0">
              <a:spAutoFit/>
            </a:bodyPr>
            <a:lstStyle/>
            <a:p>
              <a:pPr algn="l"/>
              <a:r>
                <a:rPr lang="ru-RU" sz="3000" b="1" dirty="0">
                  <a:solidFill>
                    <a:schemeClr val="accent1"/>
                  </a:solidFill>
                  <a:latin typeface="+mj-lt"/>
                  <a:ea typeface="+mj-ea"/>
                  <a:cs typeface="+mj-cs"/>
                </a:rPr>
                <a:t>Сопоставление пяти стран, 2024 год</a:t>
              </a:r>
            </a:p>
          </p:txBody>
        </p:sp>
        <p:sp>
          <p:nvSpPr>
            <p:cNvPr id="3" name="TextBox 3"/>
            <p:cNvSpPr txBox="1"/>
            <p:nvPr/>
          </p:nvSpPr>
          <p:spPr>
            <a:xfrm>
              <a:off x="675132" y="1068705"/>
              <a:ext cx="8104414" cy="410718"/>
            </a:xfrm>
            <a:prstGeom prst="rect">
              <a:avLst/>
            </a:prstGeom>
            <a:noFill/>
            <a:ln>
              <a:noFill/>
            </a:ln>
          </p:spPr>
          <p:txBody>
            <a:bodyPr wrap="none" lIns="0" tIns="0" rIns="0" bIns="0" anchor="t" anchorCtr="0">
              <a:spAutoFit/>
            </a:bodyPr>
            <a:lstStyle/>
            <a:p>
              <a:pPr algn="l"/>
              <a:r>
                <a:rPr lang="ru-RU" sz="2100" dirty="0">
                  <a:solidFill>
                    <a:schemeClr val="dk1"/>
                  </a:solidFill>
                  <a:latin typeface="+mn-lt"/>
                  <a:ea typeface="+mn-ea"/>
                  <a:cs typeface="+mn-cs"/>
                </a:rPr>
                <a:t>Все значения — за 2024 год из тех же четырёх индикаторов</a:t>
              </a:r>
            </a:p>
          </p:txBody>
        </p:sp>
        <p:grpSp>
          <p:nvGrpSpPr>
            <p:cNvPr id="9" name="Group 9"/>
            <p:cNvGrpSpPr/>
            <p:nvPr/>
          </p:nvGrpSpPr>
          <p:grpSpPr>
            <a:xfrm>
              <a:off x="11029950" y="647700"/>
              <a:ext cx="342900" cy="342900"/>
              <a:chOff x="11029950" y="647700"/>
              <a:chExt cx="342900" cy="342900"/>
            </a:xfrm>
          </p:grpSpPr>
          <p:sp>
            <p:nvSpPr>
              <p:cNvPr id="4" name="Freeform 4"/>
              <p:cNvSpPr/>
              <p:nvPr/>
            </p:nvSpPr>
            <p:spPr>
              <a:xfrm>
                <a:off x="11029950" y="647700"/>
                <a:ext cx="342900" cy="342900"/>
              </a:xfrm>
              <a:custGeom>
                <a:avLst/>
                <a:gdLst/>
                <a:ahLst/>
                <a:cxnLst/>
                <a:rect l="l" t="t" r="r" b="b"/>
                <a:pathLst>
                  <a:path w="342900" h="342900">
                    <a:moveTo>
                      <a:pt x="0" y="171450"/>
                    </a:moveTo>
                    <a:cubicBezTo>
                      <a:pt x="0" y="266139"/>
                      <a:pt x="76761" y="342900"/>
                      <a:pt x="171450" y="342900"/>
                    </a:cubicBezTo>
                    <a:cubicBezTo>
                      <a:pt x="266139" y="342900"/>
                      <a:pt x="342900" y="266139"/>
                      <a:pt x="342900" y="171450"/>
                    </a:cubicBezTo>
                    <a:cubicBezTo>
                      <a:pt x="342900" y="76761"/>
                      <a:pt x="266139" y="0"/>
                      <a:pt x="171450" y="0"/>
                    </a:cubicBezTo>
                    <a:cubicBezTo>
                      <a:pt x="76761" y="0"/>
                      <a:pt x="0" y="76761"/>
                      <a:pt x="0" y="171450"/>
                    </a:cubicBezTo>
                  </a:path>
                </a:pathLst>
              </a:custGeom>
              <a:noFill/>
              <a:ln w="38100">
                <a:solidFill>
                  <a:schemeClr val="accent3"/>
                </a:solidFill>
              </a:ln>
            </p:spPr>
          </p:sp>
          <p:sp>
            <p:nvSpPr>
              <p:cNvPr id="5" name="Freeform 5"/>
              <p:cNvSpPr/>
              <p:nvPr/>
            </p:nvSpPr>
            <p:spPr>
              <a:xfrm>
                <a:off x="11041380" y="762000"/>
                <a:ext cx="320040" cy="9525"/>
              </a:xfrm>
              <a:custGeom>
                <a:avLst/>
                <a:gdLst/>
                <a:ahLst/>
                <a:cxnLst/>
                <a:rect l="l" t="t" r="r" b="b"/>
                <a:pathLst>
                  <a:path w="320040" h="9525">
                    <a:moveTo>
                      <a:pt x="0" y="0"/>
                    </a:moveTo>
                    <a:lnTo>
                      <a:pt x="320040" y="0"/>
                    </a:lnTo>
                  </a:path>
                </a:pathLst>
              </a:custGeom>
              <a:noFill/>
              <a:ln w="38100">
                <a:solidFill>
                  <a:schemeClr val="accent3"/>
                </a:solidFill>
              </a:ln>
            </p:spPr>
          </p:sp>
          <p:sp>
            <p:nvSpPr>
              <p:cNvPr id="6" name="Freeform 6"/>
              <p:cNvSpPr/>
              <p:nvPr/>
            </p:nvSpPr>
            <p:spPr>
              <a:xfrm>
                <a:off x="11041380" y="876300"/>
                <a:ext cx="320040" cy="9525"/>
              </a:xfrm>
              <a:custGeom>
                <a:avLst/>
                <a:gdLst/>
                <a:ahLst/>
                <a:cxnLst/>
                <a:rect l="l" t="t" r="r" b="b"/>
                <a:pathLst>
                  <a:path w="320040" h="9525">
                    <a:moveTo>
                      <a:pt x="0" y="0"/>
                    </a:moveTo>
                    <a:lnTo>
                      <a:pt x="320040" y="0"/>
                    </a:lnTo>
                  </a:path>
                </a:pathLst>
              </a:custGeom>
              <a:noFill/>
              <a:ln w="38100">
                <a:solidFill>
                  <a:schemeClr val="accent3"/>
                </a:solidFill>
              </a:ln>
            </p:spPr>
          </p:sp>
          <p:sp>
            <p:nvSpPr>
              <p:cNvPr id="7" name="Freeform 7"/>
              <p:cNvSpPr/>
              <p:nvPr/>
            </p:nvSpPr>
            <p:spPr>
              <a:xfrm>
                <a:off x="11126399" y="647700"/>
                <a:ext cx="65476" cy="342900"/>
              </a:xfrm>
              <a:custGeom>
                <a:avLst/>
                <a:gdLst/>
                <a:ahLst/>
                <a:cxnLst/>
                <a:rect l="l" t="t" r="r" b="b"/>
                <a:pathLst>
                  <a:path w="65476" h="342900">
                    <a:moveTo>
                      <a:pt x="65476" y="0"/>
                    </a:moveTo>
                    <a:cubicBezTo>
                      <a:pt x="0" y="104923"/>
                      <a:pt x="0" y="237977"/>
                      <a:pt x="65476" y="342900"/>
                    </a:cubicBezTo>
                  </a:path>
                </a:pathLst>
              </a:custGeom>
              <a:noFill/>
              <a:ln w="38100">
                <a:solidFill>
                  <a:schemeClr val="accent3"/>
                </a:solidFill>
              </a:ln>
            </p:spPr>
          </p:sp>
          <p:sp>
            <p:nvSpPr>
              <p:cNvPr id="8" name="Freeform 8"/>
              <p:cNvSpPr/>
              <p:nvPr/>
            </p:nvSpPr>
            <p:spPr>
              <a:xfrm>
                <a:off x="11210925" y="647700"/>
                <a:ext cx="65476" cy="342900"/>
              </a:xfrm>
              <a:custGeom>
                <a:avLst/>
                <a:gdLst/>
                <a:ahLst/>
                <a:cxnLst/>
                <a:rect l="l" t="t" r="r" b="b"/>
                <a:pathLst>
                  <a:path w="65476" h="342900">
                    <a:moveTo>
                      <a:pt x="0" y="0"/>
                    </a:moveTo>
                    <a:cubicBezTo>
                      <a:pt x="65476" y="104923"/>
                      <a:pt x="65476" y="237977"/>
                      <a:pt x="0" y="342900"/>
                    </a:cubicBezTo>
                  </a:path>
                </a:pathLst>
              </a:custGeom>
              <a:noFill/>
              <a:ln w="38100">
                <a:solidFill>
                  <a:schemeClr val="accent3"/>
                </a:solidFill>
              </a:ln>
            </p:spPr>
          </p:sp>
        </p:grpSp>
      </p:grpSp>
      <p:grpSp>
        <p:nvGrpSpPr>
          <p:cNvPr id="53" name="country-metrics"/>
          <p:cNvGrpSpPr/>
          <p:nvPr/>
        </p:nvGrpSpPr>
        <p:grpSpPr>
          <a:xfrm>
            <a:off x="685800" y="1905000"/>
            <a:ext cx="10820400" cy="3209925"/>
            <a:chOff x="685800" y="1905000"/>
            <a:chExt cx="10820400" cy="3209925"/>
          </a:xfrm>
        </p:grpSpPr>
        <p:sp>
          <p:nvSpPr>
            <p:cNvPr id="11" name="Rectangle 11"/>
            <p:cNvSpPr/>
            <p:nvPr/>
          </p:nvSpPr>
          <p:spPr>
            <a:xfrm>
              <a:off x="685800" y="1905000"/>
              <a:ext cx="10820400" cy="533400"/>
            </a:xfrm>
            <a:prstGeom prst="rect">
              <a:avLst/>
            </a:prstGeom>
            <a:solidFill>
              <a:schemeClr val="lt2"/>
            </a:solidFill>
            <a:ln>
              <a:noFill/>
            </a:ln>
          </p:spPr>
        </p:sp>
        <p:sp>
          <p:nvSpPr>
            <p:cNvPr id="12" name="Rectangle 12"/>
            <p:cNvSpPr/>
            <p:nvPr/>
          </p:nvSpPr>
          <p:spPr>
            <a:xfrm>
              <a:off x="685800" y="2438400"/>
              <a:ext cx="10820400" cy="533400"/>
            </a:xfrm>
            <a:prstGeom prst="rect">
              <a:avLst/>
            </a:prstGeom>
            <a:solidFill>
              <a:srgbClr val="F5E7E5"/>
            </a:solidFill>
            <a:ln>
              <a:noFill/>
            </a:ln>
          </p:spPr>
        </p:sp>
        <p:grpSp>
          <p:nvGrpSpPr>
            <p:cNvPr id="19" name="Group 19"/>
            <p:cNvGrpSpPr/>
            <p:nvPr/>
          </p:nvGrpSpPr>
          <p:grpSpPr>
            <a:xfrm>
              <a:off x="685800" y="2438400"/>
              <a:ext cx="10820400" cy="2676525"/>
              <a:chOff x="685800" y="2438400"/>
              <a:chExt cx="10820400" cy="2676525"/>
            </a:xfrm>
          </p:grpSpPr>
          <p:sp>
            <p:nvSpPr>
              <p:cNvPr id="13" name="Line 13"/>
              <p:cNvSpPr/>
              <p:nvPr/>
            </p:nvSpPr>
            <p:spPr>
              <a:xfrm>
                <a:off x="685800" y="2438400"/>
                <a:ext cx="10820400" cy="9525"/>
              </a:xfrm>
              <a:custGeom>
                <a:avLst/>
                <a:gdLst/>
                <a:ahLst/>
                <a:cxnLst/>
                <a:rect l="l" t="t" r="r" b="b"/>
                <a:pathLst>
                  <a:path w="10820400" h="9525">
                    <a:moveTo>
                      <a:pt x="0" y="0"/>
                    </a:moveTo>
                    <a:lnTo>
                      <a:pt x="10820400" y="0"/>
                    </a:lnTo>
                  </a:path>
                </a:pathLst>
              </a:custGeom>
              <a:noFill/>
              <a:ln w="9525">
                <a:solidFill>
                  <a:schemeClr val="accent6"/>
                </a:solidFill>
              </a:ln>
            </p:spPr>
          </p:sp>
          <p:sp>
            <p:nvSpPr>
              <p:cNvPr id="14" name="Line 14"/>
              <p:cNvSpPr/>
              <p:nvPr/>
            </p:nvSpPr>
            <p:spPr>
              <a:xfrm>
                <a:off x="685800" y="2971800"/>
                <a:ext cx="10820400" cy="9525"/>
              </a:xfrm>
              <a:custGeom>
                <a:avLst/>
                <a:gdLst/>
                <a:ahLst/>
                <a:cxnLst/>
                <a:rect l="l" t="t" r="r" b="b"/>
                <a:pathLst>
                  <a:path w="10820400" h="9525">
                    <a:moveTo>
                      <a:pt x="0" y="0"/>
                    </a:moveTo>
                    <a:lnTo>
                      <a:pt x="10820400" y="0"/>
                    </a:lnTo>
                  </a:path>
                </a:pathLst>
              </a:custGeom>
              <a:noFill/>
              <a:ln w="9525">
                <a:solidFill>
                  <a:schemeClr val="accent6"/>
                </a:solidFill>
              </a:ln>
            </p:spPr>
          </p:sp>
          <p:sp>
            <p:nvSpPr>
              <p:cNvPr id="15" name="Line 15"/>
              <p:cNvSpPr/>
              <p:nvPr/>
            </p:nvSpPr>
            <p:spPr>
              <a:xfrm>
                <a:off x="685800" y="3505200"/>
                <a:ext cx="10820400" cy="9525"/>
              </a:xfrm>
              <a:custGeom>
                <a:avLst/>
                <a:gdLst/>
                <a:ahLst/>
                <a:cxnLst/>
                <a:rect l="l" t="t" r="r" b="b"/>
                <a:pathLst>
                  <a:path w="10820400" h="9525">
                    <a:moveTo>
                      <a:pt x="0" y="0"/>
                    </a:moveTo>
                    <a:lnTo>
                      <a:pt x="10820400" y="0"/>
                    </a:lnTo>
                  </a:path>
                </a:pathLst>
              </a:custGeom>
              <a:noFill/>
              <a:ln w="9525">
                <a:solidFill>
                  <a:schemeClr val="accent6"/>
                </a:solidFill>
              </a:ln>
            </p:spPr>
          </p:sp>
          <p:sp>
            <p:nvSpPr>
              <p:cNvPr id="16" name="Line 16"/>
              <p:cNvSpPr/>
              <p:nvPr/>
            </p:nvSpPr>
            <p:spPr>
              <a:xfrm>
                <a:off x="685800" y="4038600"/>
                <a:ext cx="10820400" cy="9525"/>
              </a:xfrm>
              <a:custGeom>
                <a:avLst/>
                <a:gdLst/>
                <a:ahLst/>
                <a:cxnLst/>
                <a:rect l="l" t="t" r="r" b="b"/>
                <a:pathLst>
                  <a:path w="10820400" h="9525">
                    <a:moveTo>
                      <a:pt x="0" y="0"/>
                    </a:moveTo>
                    <a:lnTo>
                      <a:pt x="10820400" y="0"/>
                    </a:lnTo>
                  </a:path>
                </a:pathLst>
              </a:custGeom>
              <a:noFill/>
              <a:ln w="9525">
                <a:solidFill>
                  <a:schemeClr val="accent6"/>
                </a:solidFill>
              </a:ln>
            </p:spPr>
          </p:sp>
          <p:sp>
            <p:nvSpPr>
              <p:cNvPr id="17" name="Line 17"/>
              <p:cNvSpPr/>
              <p:nvPr/>
            </p:nvSpPr>
            <p:spPr>
              <a:xfrm>
                <a:off x="685800" y="4572000"/>
                <a:ext cx="10820400" cy="9525"/>
              </a:xfrm>
              <a:custGeom>
                <a:avLst/>
                <a:gdLst/>
                <a:ahLst/>
                <a:cxnLst/>
                <a:rect l="l" t="t" r="r" b="b"/>
                <a:pathLst>
                  <a:path w="10820400" h="9525">
                    <a:moveTo>
                      <a:pt x="0" y="0"/>
                    </a:moveTo>
                    <a:lnTo>
                      <a:pt x="10820400" y="0"/>
                    </a:lnTo>
                  </a:path>
                </a:pathLst>
              </a:custGeom>
              <a:noFill/>
              <a:ln w="9525">
                <a:solidFill>
                  <a:schemeClr val="accent6"/>
                </a:solidFill>
              </a:ln>
            </p:spPr>
          </p:sp>
          <p:sp>
            <p:nvSpPr>
              <p:cNvPr id="18" name="Line 18"/>
              <p:cNvSpPr/>
              <p:nvPr/>
            </p:nvSpPr>
            <p:spPr>
              <a:xfrm>
                <a:off x="685800" y="5105400"/>
                <a:ext cx="10820400" cy="9525"/>
              </a:xfrm>
              <a:custGeom>
                <a:avLst/>
                <a:gdLst/>
                <a:ahLst/>
                <a:cxnLst/>
                <a:rect l="l" t="t" r="r" b="b"/>
                <a:pathLst>
                  <a:path w="10820400" h="9525">
                    <a:moveTo>
                      <a:pt x="0" y="0"/>
                    </a:moveTo>
                    <a:lnTo>
                      <a:pt x="10820400" y="0"/>
                    </a:lnTo>
                  </a:path>
                </a:pathLst>
              </a:custGeom>
              <a:noFill/>
              <a:ln w="9525">
                <a:solidFill>
                  <a:schemeClr val="accent6"/>
                </a:solidFill>
              </a:ln>
            </p:spPr>
          </p:sp>
        </p:grpSp>
        <p:grpSp>
          <p:nvGrpSpPr>
            <p:cNvPr id="25" name="Group 25"/>
            <p:cNvGrpSpPr/>
            <p:nvPr/>
          </p:nvGrpSpPr>
          <p:grpSpPr>
            <a:xfrm>
              <a:off x="831342" y="2102168"/>
              <a:ext cx="10529316" cy="264033"/>
              <a:chOff x="831342" y="2102168"/>
              <a:chExt cx="10529316" cy="264033"/>
            </a:xfrm>
          </p:grpSpPr>
          <p:sp>
            <p:nvSpPr>
              <p:cNvPr id="20" name="TextBox 20"/>
              <p:cNvSpPr txBox="1"/>
              <p:nvPr/>
            </p:nvSpPr>
            <p:spPr>
              <a:xfrm>
                <a:off x="831342" y="2102168"/>
                <a:ext cx="679079" cy="264033"/>
              </a:xfrm>
              <a:prstGeom prst="rect">
                <a:avLst/>
              </a:prstGeom>
              <a:noFill/>
              <a:ln>
                <a:noFill/>
              </a:ln>
            </p:spPr>
            <p:txBody>
              <a:bodyPr wrap="none" lIns="0" tIns="0" rIns="0" bIns="0" anchor="t" anchorCtr="0">
                <a:spAutoFit/>
              </a:bodyPr>
              <a:lstStyle/>
              <a:p>
                <a:pPr algn="l"/>
                <a:r>
                  <a:rPr lang="ru-RU" sz="1350" b="1" dirty="0">
                    <a:solidFill>
                      <a:schemeClr val="accent1"/>
                    </a:solidFill>
                    <a:latin typeface="+mn-lt"/>
                    <a:ea typeface="+mn-ea"/>
                    <a:cs typeface="+mn-cs"/>
                  </a:rPr>
                  <a:t>СТРАНА</a:t>
                </a:r>
              </a:p>
            </p:txBody>
          </p:sp>
          <p:sp>
            <p:nvSpPr>
              <p:cNvPr id="21" name="TextBox 21"/>
              <p:cNvSpPr txBox="1"/>
              <p:nvPr/>
            </p:nvSpPr>
            <p:spPr>
              <a:xfrm>
                <a:off x="4956360" y="2102168"/>
                <a:ext cx="346398" cy="264033"/>
              </a:xfrm>
              <a:prstGeom prst="rect">
                <a:avLst/>
              </a:prstGeom>
              <a:noFill/>
              <a:ln>
                <a:noFill/>
              </a:ln>
            </p:spPr>
            <p:txBody>
              <a:bodyPr wrap="none" lIns="0" tIns="0" rIns="0" bIns="0" anchor="t" anchorCtr="0">
                <a:spAutoFit/>
              </a:bodyPr>
              <a:lstStyle/>
              <a:p>
                <a:pPr algn="r"/>
                <a:r>
                  <a:rPr lang="ru-RU" sz="1350" b="1" dirty="0">
                    <a:solidFill>
                      <a:schemeClr val="accent1"/>
                    </a:solidFill>
                    <a:latin typeface="+mn-lt"/>
                    <a:ea typeface="+mn-ea"/>
                    <a:cs typeface="+mn-cs"/>
                  </a:rPr>
                  <a:t>СКР</a:t>
                </a:r>
              </a:p>
            </p:txBody>
          </p:sp>
          <p:sp>
            <p:nvSpPr>
              <p:cNvPr id="22" name="TextBox 22"/>
              <p:cNvSpPr txBox="1"/>
              <p:nvPr/>
            </p:nvSpPr>
            <p:spPr>
              <a:xfrm>
                <a:off x="6634547" y="2102168"/>
                <a:ext cx="954211" cy="264033"/>
              </a:xfrm>
              <a:prstGeom prst="rect">
                <a:avLst/>
              </a:prstGeom>
              <a:noFill/>
              <a:ln>
                <a:noFill/>
              </a:ln>
            </p:spPr>
            <p:txBody>
              <a:bodyPr wrap="none" lIns="0" tIns="0" rIns="0" bIns="0" anchor="t" anchorCtr="0">
                <a:spAutoFit/>
              </a:bodyPr>
              <a:lstStyle/>
              <a:p>
                <a:pPr algn="r"/>
                <a:r>
                  <a:rPr lang="ru-RU" sz="1350" b="1" dirty="0">
                    <a:solidFill>
                      <a:schemeClr val="accent1"/>
                    </a:solidFill>
                    <a:latin typeface="+mn-lt"/>
                    <a:ea typeface="+mn-ea"/>
                    <a:cs typeface="+mn-cs"/>
                  </a:rPr>
                  <a:t>ЛЕТ ЖИЗНИ</a:t>
                </a:r>
              </a:p>
            </p:txBody>
          </p:sp>
          <p:sp>
            <p:nvSpPr>
              <p:cNvPr id="23" name="TextBox 23"/>
              <p:cNvSpPr txBox="1"/>
              <p:nvPr/>
            </p:nvSpPr>
            <p:spPr>
              <a:xfrm>
                <a:off x="8909170" y="2102168"/>
                <a:ext cx="584588" cy="264033"/>
              </a:xfrm>
              <a:prstGeom prst="rect">
                <a:avLst/>
              </a:prstGeom>
              <a:noFill/>
              <a:ln>
                <a:noFill/>
              </a:ln>
            </p:spPr>
            <p:txBody>
              <a:bodyPr wrap="none" lIns="0" tIns="0" rIns="0" bIns="0" anchor="t" anchorCtr="0">
                <a:spAutoFit/>
              </a:bodyPr>
              <a:lstStyle/>
              <a:p>
                <a:pPr algn="r"/>
                <a:r>
                  <a:rPr lang="ru-RU" sz="1350" b="1" dirty="0">
                    <a:solidFill>
                      <a:schemeClr val="accent1"/>
                    </a:solidFill>
                    <a:latin typeface="+mn-lt"/>
                    <a:ea typeface="+mn-ea"/>
                    <a:cs typeface="+mn-cs"/>
                  </a:rPr>
                  <a:t>65+, %</a:t>
                </a:r>
              </a:p>
            </p:txBody>
          </p:sp>
          <p:sp>
            <p:nvSpPr>
              <p:cNvPr id="24" name="TextBox 24"/>
              <p:cNvSpPr txBox="1"/>
              <p:nvPr/>
            </p:nvSpPr>
            <p:spPr>
              <a:xfrm>
                <a:off x="10515036" y="2102168"/>
                <a:ext cx="845622" cy="264033"/>
              </a:xfrm>
              <a:prstGeom prst="rect">
                <a:avLst/>
              </a:prstGeom>
              <a:noFill/>
              <a:ln>
                <a:noFill/>
              </a:ln>
            </p:spPr>
            <p:txBody>
              <a:bodyPr wrap="none" lIns="0" tIns="0" rIns="0" bIns="0" anchor="t" anchorCtr="0">
                <a:spAutoFit/>
              </a:bodyPr>
              <a:lstStyle/>
              <a:p>
                <a:pPr algn="r"/>
                <a:r>
                  <a:rPr lang="ru-RU" sz="1350" b="1" dirty="0">
                    <a:solidFill>
                      <a:schemeClr val="accent1"/>
                    </a:solidFill>
                    <a:latin typeface="+mn-lt"/>
                    <a:ea typeface="+mn-ea"/>
                    <a:cs typeface="+mn-cs"/>
                  </a:rPr>
                  <a:t>ГОРОД, %</a:t>
                </a:r>
              </a:p>
            </p:txBody>
          </p:sp>
        </p:grpSp>
        <p:grpSp>
          <p:nvGrpSpPr>
            <p:cNvPr id="31" name="country-row-rus"/>
            <p:cNvGrpSpPr/>
            <p:nvPr/>
          </p:nvGrpSpPr>
          <p:grpSpPr>
            <a:xfrm>
              <a:off x="829818" y="2603182"/>
              <a:ext cx="10532364" cy="322707"/>
              <a:chOff x="829818" y="2603182"/>
              <a:chExt cx="10532364" cy="322707"/>
            </a:xfrm>
          </p:grpSpPr>
          <p:sp>
            <p:nvSpPr>
              <p:cNvPr id="26" name="TextBox 26"/>
              <p:cNvSpPr txBox="1"/>
              <p:nvPr/>
            </p:nvSpPr>
            <p:spPr>
              <a:xfrm>
                <a:off x="829818" y="2603182"/>
                <a:ext cx="793681" cy="322707"/>
              </a:xfrm>
              <a:prstGeom prst="rect">
                <a:avLst/>
              </a:prstGeom>
              <a:noFill/>
              <a:ln>
                <a:noFill/>
              </a:ln>
            </p:spPr>
            <p:txBody>
              <a:bodyPr wrap="none" lIns="0" tIns="0" rIns="0" bIns="0" anchor="t" anchorCtr="0">
                <a:spAutoFit/>
              </a:bodyPr>
              <a:lstStyle/>
              <a:p>
                <a:pPr algn="l"/>
                <a:r>
                  <a:rPr lang="ru-RU" sz="1650" b="1" dirty="0">
                    <a:solidFill>
                      <a:schemeClr val="accent2"/>
                    </a:solidFill>
                    <a:latin typeface="+mn-lt"/>
                    <a:ea typeface="+mn-ea"/>
                    <a:cs typeface="+mn-cs"/>
                  </a:rPr>
                  <a:t>Россия</a:t>
                </a:r>
              </a:p>
            </p:txBody>
          </p:sp>
          <p:sp>
            <p:nvSpPr>
              <p:cNvPr id="27" name="TextBox 27"/>
              <p:cNvSpPr txBox="1"/>
              <p:nvPr/>
            </p:nvSpPr>
            <p:spPr>
              <a:xfrm>
                <a:off x="4855178" y="2603182"/>
                <a:ext cx="449104" cy="322707"/>
              </a:xfrm>
              <a:prstGeom prst="rect">
                <a:avLst/>
              </a:prstGeom>
              <a:noFill/>
              <a:ln>
                <a:noFill/>
              </a:ln>
            </p:spPr>
            <p:txBody>
              <a:bodyPr wrap="none" lIns="0" tIns="0" rIns="0" bIns="0" anchor="t" anchorCtr="0">
                <a:spAutoFit/>
              </a:bodyPr>
              <a:lstStyle/>
              <a:p>
                <a:pPr algn="r"/>
                <a:r>
                  <a:rPr lang="ru-RU" sz="1650" b="1" dirty="0">
                    <a:solidFill>
                      <a:schemeClr val="accent2"/>
                    </a:solidFill>
                    <a:latin typeface="+mn-lt"/>
                    <a:ea typeface="+mn-ea"/>
                    <a:cs typeface="+mn-cs"/>
                  </a:rPr>
                  <a:t>1,42</a:t>
                </a:r>
              </a:p>
            </p:txBody>
          </p:sp>
          <p:sp>
            <p:nvSpPr>
              <p:cNvPr id="28" name="TextBox 28"/>
              <p:cNvSpPr txBox="1"/>
              <p:nvPr/>
            </p:nvSpPr>
            <p:spPr>
              <a:xfrm>
                <a:off x="7141178" y="2603182"/>
                <a:ext cx="449104" cy="322707"/>
              </a:xfrm>
              <a:prstGeom prst="rect">
                <a:avLst/>
              </a:prstGeom>
              <a:noFill/>
              <a:ln>
                <a:noFill/>
              </a:ln>
            </p:spPr>
            <p:txBody>
              <a:bodyPr wrap="none" lIns="0" tIns="0" rIns="0" bIns="0" anchor="t" anchorCtr="0">
                <a:spAutoFit/>
              </a:bodyPr>
              <a:lstStyle/>
              <a:p>
                <a:pPr algn="r"/>
                <a:r>
                  <a:rPr lang="ru-RU" sz="1650" b="1" dirty="0">
                    <a:solidFill>
                      <a:schemeClr val="accent2"/>
                    </a:solidFill>
                    <a:latin typeface="+mn-lt"/>
                    <a:ea typeface="+mn-ea"/>
                    <a:cs typeface="+mn-cs"/>
                  </a:rPr>
                  <a:t>73,4</a:t>
                </a:r>
              </a:p>
            </p:txBody>
          </p:sp>
          <p:sp>
            <p:nvSpPr>
              <p:cNvPr id="29" name="TextBox 29"/>
              <p:cNvSpPr txBox="1"/>
              <p:nvPr/>
            </p:nvSpPr>
            <p:spPr>
              <a:xfrm>
                <a:off x="9046178" y="2603182"/>
                <a:ext cx="449104" cy="322707"/>
              </a:xfrm>
              <a:prstGeom prst="rect">
                <a:avLst/>
              </a:prstGeom>
              <a:noFill/>
              <a:ln>
                <a:noFill/>
              </a:ln>
            </p:spPr>
            <p:txBody>
              <a:bodyPr wrap="none" lIns="0" tIns="0" rIns="0" bIns="0" anchor="t" anchorCtr="0">
                <a:spAutoFit/>
              </a:bodyPr>
              <a:lstStyle/>
              <a:p>
                <a:pPr algn="r"/>
                <a:r>
                  <a:rPr lang="ru-RU" sz="1650" b="1" dirty="0">
                    <a:solidFill>
                      <a:schemeClr val="accent2"/>
                    </a:solidFill>
                    <a:latin typeface="+mn-lt"/>
                    <a:ea typeface="+mn-ea"/>
                    <a:cs typeface="+mn-cs"/>
                  </a:rPr>
                  <a:t>17,2</a:t>
                </a:r>
              </a:p>
            </p:txBody>
          </p:sp>
          <p:sp>
            <p:nvSpPr>
              <p:cNvPr id="30" name="TextBox 30"/>
              <p:cNvSpPr txBox="1"/>
              <p:nvPr/>
            </p:nvSpPr>
            <p:spPr>
              <a:xfrm>
                <a:off x="10913078" y="2603182"/>
                <a:ext cx="449104" cy="322707"/>
              </a:xfrm>
              <a:prstGeom prst="rect">
                <a:avLst/>
              </a:prstGeom>
              <a:noFill/>
              <a:ln>
                <a:noFill/>
              </a:ln>
            </p:spPr>
            <p:txBody>
              <a:bodyPr wrap="none" lIns="0" tIns="0" rIns="0" bIns="0" anchor="t" anchorCtr="0">
                <a:spAutoFit/>
              </a:bodyPr>
              <a:lstStyle/>
              <a:p>
                <a:pPr algn="r"/>
                <a:r>
                  <a:rPr lang="ru-RU" sz="1650" b="1" dirty="0">
                    <a:solidFill>
                      <a:schemeClr val="accent2"/>
                    </a:solidFill>
                    <a:latin typeface="+mn-lt"/>
                    <a:ea typeface="+mn-ea"/>
                    <a:cs typeface="+mn-cs"/>
                  </a:rPr>
                  <a:t>75,1</a:t>
                </a:r>
              </a:p>
            </p:txBody>
          </p:sp>
        </p:grpSp>
        <p:grpSp>
          <p:nvGrpSpPr>
            <p:cNvPr id="52" name="Group 52"/>
            <p:cNvGrpSpPr/>
            <p:nvPr/>
          </p:nvGrpSpPr>
          <p:grpSpPr>
            <a:xfrm>
              <a:off x="829818" y="3136582"/>
              <a:ext cx="10532364" cy="1922907"/>
              <a:chOff x="829818" y="3136582"/>
              <a:chExt cx="10532364" cy="1922907"/>
            </a:xfrm>
          </p:grpSpPr>
          <p:sp>
            <p:nvSpPr>
              <p:cNvPr id="32" name="TextBox 32"/>
              <p:cNvSpPr txBox="1"/>
              <p:nvPr/>
            </p:nvSpPr>
            <p:spPr>
              <a:xfrm>
                <a:off x="829818" y="3136582"/>
                <a:ext cx="1001020" cy="322707"/>
              </a:xfrm>
              <a:prstGeom prst="rect">
                <a:avLst/>
              </a:prstGeom>
              <a:noFill/>
              <a:ln>
                <a:noFill/>
              </a:ln>
            </p:spPr>
            <p:txBody>
              <a:bodyPr wrap="none" lIns="0" tIns="0" rIns="0" bIns="0" anchor="t" anchorCtr="0">
                <a:spAutoFit/>
              </a:bodyPr>
              <a:lstStyle/>
              <a:p>
                <a:pPr algn="l"/>
                <a:r>
                  <a:rPr lang="ru-RU" sz="1650" dirty="0">
                    <a:solidFill>
                      <a:schemeClr val="dk1"/>
                    </a:solidFill>
                    <a:latin typeface="+mn-lt"/>
                    <a:ea typeface="+mn-ea"/>
                    <a:cs typeface="+mn-cs"/>
                  </a:rPr>
                  <a:t>Германия</a:t>
                </a:r>
              </a:p>
            </p:txBody>
          </p:sp>
          <p:sp>
            <p:nvSpPr>
              <p:cNvPr id="33" name="TextBox 33"/>
              <p:cNvSpPr txBox="1"/>
              <p:nvPr/>
            </p:nvSpPr>
            <p:spPr>
              <a:xfrm>
                <a:off x="4855178" y="3136582"/>
                <a:ext cx="449104" cy="322707"/>
              </a:xfrm>
              <a:prstGeom prst="rect">
                <a:avLst/>
              </a:prstGeom>
              <a:noFill/>
              <a:ln>
                <a:noFill/>
              </a:ln>
            </p:spPr>
            <p:txBody>
              <a:bodyPr wrap="none" lIns="0" tIns="0" rIns="0" bIns="0" anchor="t" anchorCtr="0">
                <a:spAutoFit/>
              </a:bodyPr>
              <a:lstStyle/>
              <a:p>
                <a:pPr algn="r"/>
                <a:r>
                  <a:rPr lang="ru-RU" sz="1650" dirty="0">
                    <a:solidFill>
                      <a:schemeClr val="accent1"/>
                    </a:solidFill>
                    <a:latin typeface="+mn-lt"/>
                    <a:ea typeface="+mn-ea"/>
                    <a:cs typeface="+mn-cs"/>
                  </a:rPr>
                  <a:t>1,36</a:t>
                </a:r>
              </a:p>
            </p:txBody>
          </p:sp>
          <p:sp>
            <p:nvSpPr>
              <p:cNvPr id="34" name="TextBox 34"/>
              <p:cNvSpPr txBox="1"/>
              <p:nvPr/>
            </p:nvSpPr>
            <p:spPr>
              <a:xfrm>
                <a:off x="7141178" y="3136582"/>
                <a:ext cx="449104" cy="322707"/>
              </a:xfrm>
              <a:prstGeom prst="rect">
                <a:avLst/>
              </a:prstGeom>
              <a:noFill/>
              <a:ln>
                <a:noFill/>
              </a:ln>
            </p:spPr>
            <p:txBody>
              <a:bodyPr wrap="none" lIns="0" tIns="0" rIns="0" bIns="0" anchor="t" anchorCtr="0">
                <a:spAutoFit/>
              </a:bodyPr>
              <a:lstStyle/>
              <a:p>
                <a:pPr algn="r"/>
                <a:r>
                  <a:rPr lang="ru-RU" sz="1650" dirty="0">
                    <a:solidFill>
                      <a:schemeClr val="accent1"/>
                    </a:solidFill>
                    <a:latin typeface="+mn-lt"/>
                    <a:ea typeface="+mn-ea"/>
                    <a:cs typeface="+mn-cs"/>
                  </a:rPr>
                  <a:t>80,8</a:t>
                </a:r>
              </a:p>
            </p:txBody>
          </p:sp>
          <p:sp>
            <p:nvSpPr>
              <p:cNvPr id="35" name="TextBox 35"/>
              <p:cNvSpPr txBox="1"/>
              <p:nvPr/>
            </p:nvSpPr>
            <p:spPr>
              <a:xfrm>
                <a:off x="9046178" y="3136582"/>
                <a:ext cx="449104" cy="322707"/>
              </a:xfrm>
              <a:prstGeom prst="rect">
                <a:avLst/>
              </a:prstGeom>
              <a:noFill/>
              <a:ln>
                <a:noFill/>
              </a:ln>
            </p:spPr>
            <p:txBody>
              <a:bodyPr wrap="none" lIns="0" tIns="0" rIns="0" bIns="0" anchor="t" anchorCtr="0">
                <a:spAutoFit/>
              </a:bodyPr>
              <a:lstStyle/>
              <a:p>
                <a:pPr algn="r"/>
                <a:r>
                  <a:rPr lang="ru-RU" sz="1650" dirty="0">
                    <a:solidFill>
                      <a:schemeClr val="accent1"/>
                    </a:solidFill>
                    <a:latin typeface="+mn-lt"/>
                    <a:ea typeface="+mn-ea"/>
                    <a:cs typeface="+mn-cs"/>
                  </a:rPr>
                  <a:t>23,2</a:t>
                </a:r>
              </a:p>
            </p:txBody>
          </p:sp>
          <p:sp>
            <p:nvSpPr>
              <p:cNvPr id="36" name="TextBox 36"/>
              <p:cNvSpPr txBox="1"/>
              <p:nvPr/>
            </p:nvSpPr>
            <p:spPr>
              <a:xfrm>
                <a:off x="10913078" y="3136582"/>
                <a:ext cx="449104" cy="322707"/>
              </a:xfrm>
              <a:prstGeom prst="rect">
                <a:avLst/>
              </a:prstGeom>
              <a:noFill/>
              <a:ln>
                <a:noFill/>
              </a:ln>
            </p:spPr>
            <p:txBody>
              <a:bodyPr wrap="none" lIns="0" tIns="0" rIns="0" bIns="0" anchor="t" anchorCtr="0">
                <a:spAutoFit/>
              </a:bodyPr>
              <a:lstStyle/>
              <a:p>
                <a:pPr algn="r"/>
                <a:r>
                  <a:rPr lang="ru-RU" sz="1650" dirty="0">
                    <a:solidFill>
                      <a:schemeClr val="accent1"/>
                    </a:solidFill>
                    <a:latin typeface="+mn-lt"/>
                    <a:ea typeface="+mn-ea"/>
                    <a:cs typeface="+mn-cs"/>
                  </a:rPr>
                  <a:t>82,0</a:t>
                </a:r>
              </a:p>
            </p:txBody>
          </p:sp>
          <p:sp>
            <p:nvSpPr>
              <p:cNvPr id="37" name="TextBox 37"/>
              <p:cNvSpPr txBox="1"/>
              <p:nvPr/>
            </p:nvSpPr>
            <p:spPr>
              <a:xfrm>
                <a:off x="829818" y="3669982"/>
                <a:ext cx="756685" cy="322707"/>
              </a:xfrm>
              <a:prstGeom prst="rect">
                <a:avLst/>
              </a:prstGeom>
              <a:noFill/>
              <a:ln>
                <a:noFill/>
              </a:ln>
            </p:spPr>
            <p:txBody>
              <a:bodyPr wrap="none" lIns="0" tIns="0" rIns="0" bIns="0" anchor="t" anchorCtr="0">
                <a:spAutoFit/>
              </a:bodyPr>
              <a:lstStyle/>
              <a:p>
                <a:pPr algn="l"/>
                <a:r>
                  <a:rPr lang="ru-RU" sz="1650" dirty="0">
                    <a:solidFill>
                      <a:schemeClr val="dk1"/>
                    </a:solidFill>
                    <a:latin typeface="+mn-lt"/>
                    <a:ea typeface="+mn-ea"/>
                    <a:cs typeface="+mn-cs"/>
                  </a:rPr>
                  <a:t>Япония</a:t>
                </a:r>
              </a:p>
            </p:txBody>
          </p:sp>
          <p:sp>
            <p:nvSpPr>
              <p:cNvPr id="38" name="TextBox 38"/>
              <p:cNvSpPr txBox="1"/>
              <p:nvPr/>
            </p:nvSpPr>
            <p:spPr>
              <a:xfrm>
                <a:off x="4855178" y="3669982"/>
                <a:ext cx="449104" cy="322707"/>
              </a:xfrm>
              <a:prstGeom prst="rect">
                <a:avLst/>
              </a:prstGeom>
              <a:noFill/>
              <a:ln>
                <a:noFill/>
              </a:ln>
            </p:spPr>
            <p:txBody>
              <a:bodyPr wrap="none" lIns="0" tIns="0" rIns="0" bIns="0" anchor="t" anchorCtr="0">
                <a:spAutoFit/>
              </a:bodyPr>
              <a:lstStyle/>
              <a:p>
                <a:pPr algn="r"/>
                <a:r>
                  <a:rPr lang="ru-RU" sz="1650" dirty="0">
                    <a:solidFill>
                      <a:schemeClr val="accent1"/>
                    </a:solidFill>
                    <a:latin typeface="+mn-lt"/>
                    <a:ea typeface="+mn-ea"/>
                    <a:cs typeface="+mn-cs"/>
                  </a:rPr>
                  <a:t>1,15</a:t>
                </a:r>
              </a:p>
            </p:txBody>
          </p:sp>
          <p:sp>
            <p:nvSpPr>
              <p:cNvPr id="39" name="TextBox 39"/>
              <p:cNvSpPr txBox="1"/>
              <p:nvPr/>
            </p:nvSpPr>
            <p:spPr>
              <a:xfrm>
                <a:off x="7141178" y="3669982"/>
                <a:ext cx="449104" cy="322707"/>
              </a:xfrm>
              <a:prstGeom prst="rect">
                <a:avLst/>
              </a:prstGeom>
              <a:noFill/>
              <a:ln>
                <a:noFill/>
              </a:ln>
            </p:spPr>
            <p:txBody>
              <a:bodyPr wrap="none" lIns="0" tIns="0" rIns="0" bIns="0" anchor="t" anchorCtr="0">
                <a:spAutoFit/>
              </a:bodyPr>
              <a:lstStyle/>
              <a:p>
                <a:pPr algn="r"/>
                <a:r>
                  <a:rPr lang="ru-RU" sz="1650" dirty="0">
                    <a:solidFill>
                      <a:schemeClr val="accent1"/>
                    </a:solidFill>
                    <a:latin typeface="+mn-lt"/>
                    <a:ea typeface="+mn-ea"/>
                    <a:cs typeface="+mn-cs"/>
                  </a:rPr>
                  <a:t>84,0</a:t>
                </a:r>
              </a:p>
            </p:txBody>
          </p:sp>
          <p:sp>
            <p:nvSpPr>
              <p:cNvPr id="40" name="TextBox 40"/>
              <p:cNvSpPr txBox="1"/>
              <p:nvPr/>
            </p:nvSpPr>
            <p:spPr>
              <a:xfrm>
                <a:off x="9046178" y="3669982"/>
                <a:ext cx="449104" cy="322707"/>
              </a:xfrm>
              <a:prstGeom prst="rect">
                <a:avLst/>
              </a:prstGeom>
              <a:noFill/>
              <a:ln>
                <a:noFill/>
              </a:ln>
            </p:spPr>
            <p:txBody>
              <a:bodyPr wrap="none" lIns="0" tIns="0" rIns="0" bIns="0" anchor="t" anchorCtr="0">
                <a:spAutoFit/>
              </a:bodyPr>
              <a:lstStyle/>
              <a:p>
                <a:pPr algn="r"/>
                <a:r>
                  <a:rPr lang="ru-RU" sz="1650" dirty="0">
                    <a:solidFill>
                      <a:schemeClr val="accent1"/>
                    </a:solidFill>
                    <a:latin typeface="+mn-lt"/>
                    <a:ea typeface="+mn-ea"/>
                    <a:cs typeface="+mn-cs"/>
                  </a:rPr>
                  <a:t>29,8</a:t>
                </a:r>
              </a:p>
            </p:txBody>
          </p:sp>
          <p:sp>
            <p:nvSpPr>
              <p:cNvPr id="41" name="TextBox 41"/>
              <p:cNvSpPr txBox="1"/>
              <p:nvPr/>
            </p:nvSpPr>
            <p:spPr>
              <a:xfrm>
                <a:off x="10913078" y="3669982"/>
                <a:ext cx="449104" cy="322707"/>
              </a:xfrm>
              <a:prstGeom prst="rect">
                <a:avLst/>
              </a:prstGeom>
              <a:noFill/>
              <a:ln>
                <a:noFill/>
              </a:ln>
            </p:spPr>
            <p:txBody>
              <a:bodyPr wrap="none" lIns="0" tIns="0" rIns="0" bIns="0" anchor="t" anchorCtr="0">
                <a:spAutoFit/>
              </a:bodyPr>
              <a:lstStyle/>
              <a:p>
                <a:pPr algn="r"/>
                <a:r>
                  <a:rPr lang="ru-RU" sz="1650" dirty="0">
                    <a:solidFill>
                      <a:schemeClr val="accent1"/>
                    </a:solidFill>
                    <a:latin typeface="+mn-lt"/>
                    <a:ea typeface="+mn-ea"/>
                    <a:cs typeface="+mn-cs"/>
                  </a:rPr>
                  <a:t>92,2</a:t>
                </a:r>
              </a:p>
            </p:txBody>
          </p:sp>
          <p:sp>
            <p:nvSpPr>
              <p:cNvPr id="42" name="TextBox 42"/>
              <p:cNvSpPr txBox="1"/>
              <p:nvPr/>
            </p:nvSpPr>
            <p:spPr>
              <a:xfrm>
                <a:off x="829818" y="4203382"/>
                <a:ext cx="634517" cy="322707"/>
              </a:xfrm>
              <a:prstGeom prst="rect">
                <a:avLst/>
              </a:prstGeom>
              <a:noFill/>
              <a:ln>
                <a:noFill/>
              </a:ln>
            </p:spPr>
            <p:txBody>
              <a:bodyPr wrap="none" lIns="0" tIns="0" rIns="0" bIns="0" anchor="t" anchorCtr="0">
                <a:spAutoFit/>
              </a:bodyPr>
              <a:lstStyle/>
              <a:p>
                <a:pPr algn="l"/>
                <a:r>
                  <a:rPr lang="ru-RU" sz="1650" dirty="0">
                    <a:solidFill>
                      <a:schemeClr val="dk1"/>
                    </a:solidFill>
                    <a:latin typeface="+mn-lt"/>
                    <a:ea typeface="+mn-ea"/>
                    <a:cs typeface="+mn-cs"/>
                  </a:rPr>
                  <a:t>Китай</a:t>
                </a:r>
              </a:p>
            </p:txBody>
          </p:sp>
          <p:sp>
            <p:nvSpPr>
              <p:cNvPr id="43" name="TextBox 43"/>
              <p:cNvSpPr txBox="1"/>
              <p:nvPr/>
            </p:nvSpPr>
            <p:spPr>
              <a:xfrm>
                <a:off x="4855178" y="4203382"/>
                <a:ext cx="449104" cy="322707"/>
              </a:xfrm>
              <a:prstGeom prst="rect">
                <a:avLst/>
              </a:prstGeom>
              <a:noFill/>
              <a:ln>
                <a:noFill/>
              </a:ln>
            </p:spPr>
            <p:txBody>
              <a:bodyPr wrap="none" lIns="0" tIns="0" rIns="0" bIns="0" anchor="t" anchorCtr="0">
                <a:spAutoFit/>
              </a:bodyPr>
              <a:lstStyle/>
              <a:p>
                <a:pPr algn="r"/>
                <a:r>
                  <a:rPr lang="ru-RU" sz="1650" dirty="0">
                    <a:solidFill>
                      <a:schemeClr val="accent1"/>
                    </a:solidFill>
                    <a:latin typeface="+mn-lt"/>
                    <a:ea typeface="+mn-ea"/>
                    <a:cs typeface="+mn-cs"/>
                  </a:rPr>
                  <a:t>1,01</a:t>
                </a:r>
              </a:p>
            </p:txBody>
          </p:sp>
          <p:sp>
            <p:nvSpPr>
              <p:cNvPr id="44" name="TextBox 44"/>
              <p:cNvSpPr txBox="1"/>
              <p:nvPr/>
            </p:nvSpPr>
            <p:spPr>
              <a:xfrm>
                <a:off x="7141178" y="4203382"/>
                <a:ext cx="449104" cy="322707"/>
              </a:xfrm>
              <a:prstGeom prst="rect">
                <a:avLst/>
              </a:prstGeom>
              <a:noFill/>
              <a:ln>
                <a:noFill/>
              </a:ln>
            </p:spPr>
            <p:txBody>
              <a:bodyPr wrap="none" lIns="0" tIns="0" rIns="0" bIns="0" anchor="t" anchorCtr="0">
                <a:spAutoFit/>
              </a:bodyPr>
              <a:lstStyle/>
              <a:p>
                <a:pPr algn="r"/>
                <a:r>
                  <a:rPr lang="ru-RU" sz="1650" dirty="0">
                    <a:solidFill>
                      <a:schemeClr val="accent1"/>
                    </a:solidFill>
                    <a:latin typeface="+mn-lt"/>
                    <a:ea typeface="+mn-ea"/>
                    <a:cs typeface="+mn-cs"/>
                  </a:rPr>
                  <a:t>78,0</a:t>
                </a:r>
              </a:p>
            </p:txBody>
          </p:sp>
          <p:sp>
            <p:nvSpPr>
              <p:cNvPr id="45" name="TextBox 45"/>
              <p:cNvSpPr txBox="1"/>
              <p:nvPr/>
            </p:nvSpPr>
            <p:spPr>
              <a:xfrm>
                <a:off x="9046178" y="4203382"/>
                <a:ext cx="449104" cy="322707"/>
              </a:xfrm>
              <a:prstGeom prst="rect">
                <a:avLst/>
              </a:prstGeom>
              <a:noFill/>
              <a:ln>
                <a:noFill/>
              </a:ln>
            </p:spPr>
            <p:txBody>
              <a:bodyPr wrap="none" lIns="0" tIns="0" rIns="0" bIns="0" anchor="t" anchorCtr="0">
                <a:spAutoFit/>
              </a:bodyPr>
              <a:lstStyle/>
              <a:p>
                <a:pPr algn="r"/>
                <a:r>
                  <a:rPr lang="ru-RU" sz="1650" dirty="0">
                    <a:solidFill>
                      <a:schemeClr val="accent1"/>
                    </a:solidFill>
                    <a:latin typeface="+mn-lt"/>
                    <a:ea typeface="+mn-ea"/>
                    <a:cs typeface="+mn-cs"/>
                  </a:rPr>
                  <a:t>14,7</a:t>
                </a:r>
              </a:p>
            </p:txBody>
          </p:sp>
          <p:sp>
            <p:nvSpPr>
              <p:cNvPr id="46" name="TextBox 46"/>
              <p:cNvSpPr txBox="1"/>
              <p:nvPr/>
            </p:nvSpPr>
            <p:spPr>
              <a:xfrm>
                <a:off x="10913078" y="4203382"/>
                <a:ext cx="449104" cy="322707"/>
              </a:xfrm>
              <a:prstGeom prst="rect">
                <a:avLst/>
              </a:prstGeom>
              <a:noFill/>
              <a:ln>
                <a:noFill/>
              </a:ln>
            </p:spPr>
            <p:txBody>
              <a:bodyPr wrap="none" lIns="0" tIns="0" rIns="0" bIns="0" anchor="t" anchorCtr="0">
                <a:spAutoFit/>
              </a:bodyPr>
              <a:lstStyle/>
              <a:p>
                <a:pPr algn="r"/>
                <a:r>
                  <a:rPr lang="ru-RU" sz="1650" dirty="0">
                    <a:solidFill>
                      <a:schemeClr val="accent1"/>
                    </a:solidFill>
                    <a:latin typeface="+mn-lt"/>
                    <a:ea typeface="+mn-ea"/>
                    <a:cs typeface="+mn-cs"/>
                  </a:rPr>
                  <a:t>65,9</a:t>
                </a:r>
              </a:p>
            </p:txBody>
          </p:sp>
          <p:sp>
            <p:nvSpPr>
              <p:cNvPr id="47" name="TextBox 47"/>
              <p:cNvSpPr txBox="1"/>
              <p:nvPr/>
            </p:nvSpPr>
            <p:spPr>
              <a:xfrm>
                <a:off x="829818" y="4736782"/>
                <a:ext cx="404012" cy="322707"/>
              </a:xfrm>
              <a:prstGeom prst="rect">
                <a:avLst/>
              </a:prstGeom>
              <a:noFill/>
              <a:ln>
                <a:noFill/>
              </a:ln>
            </p:spPr>
            <p:txBody>
              <a:bodyPr wrap="none" lIns="0" tIns="0" rIns="0" bIns="0" anchor="t" anchorCtr="0">
                <a:spAutoFit/>
              </a:bodyPr>
              <a:lstStyle/>
              <a:p>
                <a:pPr algn="l"/>
                <a:r>
                  <a:rPr lang="ru-RU" sz="1650" dirty="0">
                    <a:solidFill>
                      <a:schemeClr val="dk1"/>
                    </a:solidFill>
                    <a:latin typeface="+mn-lt"/>
                    <a:ea typeface="+mn-ea"/>
                    <a:cs typeface="+mn-cs"/>
                  </a:rPr>
                  <a:t>США</a:t>
                </a:r>
              </a:p>
            </p:txBody>
          </p:sp>
          <p:sp>
            <p:nvSpPr>
              <p:cNvPr id="48" name="TextBox 48"/>
              <p:cNvSpPr txBox="1"/>
              <p:nvPr/>
            </p:nvSpPr>
            <p:spPr>
              <a:xfrm>
                <a:off x="4855178" y="4736782"/>
                <a:ext cx="449104" cy="322707"/>
              </a:xfrm>
              <a:prstGeom prst="rect">
                <a:avLst/>
              </a:prstGeom>
              <a:noFill/>
              <a:ln>
                <a:noFill/>
              </a:ln>
            </p:spPr>
            <p:txBody>
              <a:bodyPr wrap="none" lIns="0" tIns="0" rIns="0" bIns="0" anchor="t" anchorCtr="0">
                <a:spAutoFit/>
              </a:bodyPr>
              <a:lstStyle/>
              <a:p>
                <a:pPr algn="r"/>
                <a:r>
                  <a:rPr lang="ru-RU" sz="1650" dirty="0">
                    <a:solidFill>
                      <a:schemeClr val="accent1"/>
                    </a:solidFill>
                    <a:latin typeface="+mn-lt"/>
                    <a:ea typeface="+mn-ea"/>
                    <a:cs typeface="+mn-cs"/>
                  </a:rPr>
                  <a:t>1,63</a:t>
                </a:r>
              </a:p>
            </p:txBody>
          </p:sp>
          <p:sp>
            <p:nvSpPr>
              <p:cNvPr id="49" name="TextBox 49"/>
              <p:cNvSpPr txBox="1"/>
              <p:nvPr/>
            </p:nvSpPr>
            <p:spPr>
              <a:xfrm>
                <a:off x="7141178" y="4736782"/>
                <a:ext cx="449104" cy="322707"/>
              </a:xfrm>
              <a:prstGeom prst="rect">
                <a:avLst/>
              </a:prstGeom>
              <a:noFill/>
              <a:ln>
                <a:noFill/>
              </a:ln>
            </p:spPr>
            <p:txBody>
              <a:bodyPr wrap="none" lIns="0" tIns="0" rIns="0" bIns="0" anchor="t" anchorCtr="0">
                <a:spAutoFit/>
              </a:bodyPr>
              <a:lstStyle/>
              <a:p>
                <a:pPr algn="r"/>
                <a:r>
                  <a:rPr lang="ru-RU" sz="1650" dirty="0">
                    <a:solidFill>
                      <a:schemeClr val="accent1"/>
                    </a:solidFill>
                    <a:latin typeface="+mn-lt"/>
                    <a:ea typeface="+mn-ea"/>
                    <a:cs typeface="+mn-cs"/>
                  </a:rPr>
                  <a:t>78,9</a:t>
                </a:r>
              </a:p>
            </p:txBody>
          </p:sp>
          <p:sp>
            <p:nvSpPr>
              <p:cNvPr id="50" name="TextBox 50"/>
              <p:cNvSpPr txBox="1"/>
              <p:nvPr/>
            </p:nvSpPr>
            <p:spPr>
              <a:xfrm>
                <a:off x="9046178" y="4736782"/>
                <a:ext cx="449104" cy="322707"/>
              </a:xfrm>
              <a:prstGeom prst="rect">
                <a:avLst/>
              </a:prstGeom>
              <a:noFill/>
              <a:ln>
                <a:noFill/>
              </a:ln>
            </p:spPr>
            <p:txBody>
              <a:bodyPr wrap="none" lIns="0" tIns="0" rIns="0" bIns="0" anchor="t" anchorCtr="0">
                <a:spAutoFit/>
              </a:bodyPr>
              <a:lstStyle/>
              <a:p>
                <a:pPr algn="r"/>
                <a:r>
                  <a:rPr lang="ru-RU" sz="1650" dirty="0">
                    <a:solidFill>
                      <a:schemeClr val="accent1"/>
                    </a:solidFill>
                    <a:latin typeface="+mn-lt"/>
                    <a:ea typeface="+mn-ea"/>
                    <a:cs typeface="+mn-cs"/>
                  </a:rPr>
                  <a:t>17,9</a:t>
                </a:r>
              </a:p>
            </p:txBody>
          </p:sp>
          <p:sp>
            <p:nvSpPr>
              <p:cNvPr id="51" name="TextBox 51"/>
              <p:cNvSpPr txBox="1"/>
              <p:nvPr/>
            </p:nvSpPr>
            <p:spPr>
              <a:xfrm>
                <a:off x="10913078" y="4736782"/>
                <a:ext cx="449104" cy="322707"/>
              </a:xfrm>
              <a:prstGeom prst="rect">
                <a:avLst/>
              </a:prstGeom>
              <a:noFill/>
              <a:ln>
                <a:noFill/>
              </a:ln>
            </p:spPr>
            <p:txBody>
              <a:bodyPr wrap="none" lIns="0" tIns="0" rIns="0" bIns="0" anchor="t" anchorCtr="0">
                <a:spAutoFit/>
              </a:bodyPr>
              <a:lstStyle/>
              <a:p>
                <a:pPr algn="r"/>
                <a:r>
                  <a:rPr lang="ru-RU" sz="1650" dirty="0">
                    <a:solidFill>
                      <a:schemeClr val="accent1"/>
                    </a:solidFill>
                    <a:latin typeface="+mn-lt"/>
                    <a:ea typeface="+mn-ea"/>
                    <a:cs typeface="+mn-cs"/>
                  </a:rPr>
                  <a:t>80,1</a:t>
                </a:r>
              </a:p>
            </p:txBody>
          </p:sp>
        </p:grpSp>
      </p:grpSp>
      <p:grpSp>
        <p:nvGrpSpPr>
          <p:cNvPr id="55" name="country-note"/>
          <p:cNvGrpSpPr/>
          <p:nvPr/>
        </p:nvGrpSpPr>
        <p:grpSpPr>
          <a:xfrm>
            <a:off x="678942" y="5283518"/>
            <a:ext cx="7501383" cy="759333"/>
            <a:chOff x="678942" y="5283518"/>
            <a:chExt cx="7501383" cy="759333"/>
          </a:xfrm>
        </p:grpSpPr>
        <p:sp>
          <p:nvSpPr>
            <p:cNvPr id="54" name="TextBox 54"/>
            <p:cNvSpPr txBox="1"/>
            <p:nvPr/>
          </p:nvSpPr>
          <p:spPr>
            <a:xfrm>
              <a:off x="678942" y="5283518"/>
              <a:ext cx="7501383" cy="759333"/>
            </a:xfrm>
            <a:prstGeom prst="rect">
              <a:avLst/>
            </a:prstGeom>
            <a:noFill/>
            <a:ln>
              <a:noFill/>
            </a:ln>
          </p:spPr>
          <p:txBody>
            <a:bodyPr wrap="none" lIns="0" tIns="0" rIns="0" bIns="0" anchor="t" anchorCtr="0">
              <a:spAutoFit/>
            </a:bodyPr>
            <a:lstStyle/>
            <a:p>
              <a:pPr algn="l">
                <a:lnSpc>
                  <a:spcPts val="1950"/>
                </a:lnSpc>
              </a:pPr>
              <a:r>
                <a:rPr lang="ru-RU" sz="1350" dirty="0">
                  <a:solidFill>
                    <a:schemeClr val="accent5"/>
                  </a:solidFill>
                  <a:latin typeface="+mn-lt"/>
                  <a:ea typeface="+mn-ea"/>
                  <a:cs typeface="+mn-cs"/>
                </a:rPr>
                <a:t>СКР — суммарный коэффициент рождаемости, рождений на женщину.</a:t>
              </a:r>
              <a:br/>
              <a:r>
                <a:rPr lang="ru-RU" sz="1350" dirty="0">
                  <a:solidFill>
                    <a:schemeClr val="accent5"/>
                  </a:solidFill>
                  <a:latin typeface="+mn-lt"/>
                  <a:ea typeface="+mn-ea"/>
                  <a:cs typeface="+mn-cs"/>
                </a:rPr>
                <a:t>Страны сопоставления выбраны как крупные экономики с длинными рядами.</a:t>
              </a:r>
              <a:br/>
              <a:r>
                <a:rPr lang="ru-RU" sz="1350" dirty="0">
                  <a:solidFill>
                    <a:schemeClr val="accent5"/>
                  </a:solidFill>
                  <a:latin typeface="+mn-lt"/>
                  <a:ea typeface="+mn-ea"/>
                  <a:cs typeface="+mn-cs"/>
                </a:rPr>
                <a:t>По СКР Россия выше Германии, Японии и Китая, но по продолжительности жизни — ниже всех.</a:t>
              </a:r>
            </a:p>
          </p:txBody>
        </p:sp>
      </p:grpSp>
      <p:grpSp>
        <p:nvGrpSpPr>
          <p:cNvPr id="58" name="page-footer"/>
          <p:cNvGrpSpPr/>
          <p:nvPr/>
        </p:nvGrpSpPr>
        <p:grpSpPr>
          <a:xfrm>
            <a:off x="679704" y="6442710"/>
            <a:ext cx="10832592" cy="234696"/>
            <a:chOff x="679704" y="6442710"/>
            <a:chExt cx="10832592" cy="234696"/>
          </a:xfrm>
        </p:grpSpPr>
        <p:sp>
          <p:nvSpPr>
            <p:cNvPr id="56" name="TextBox 56"/>
            <p:cNvSpPr txBox="1"/>
            <p:nvPr/>
          </p:nvSpPr>
          <p:spPr>
            <a:xfrm>
              <a:off x="679704" y="6442710"/>
              <a:ext cx="7942937" cy="234696"/>
            </a:xfrm>
            <a:prstGeom prst="rect">
              <a:avLst/>
            </a:prstGeom>
            <a:noFill/>
            <a:ln>
              <a:noFill/>
            </a:ln>
          </p:spPr>
          <p:txBody>
            <a:bodyPr wrap="none" lIns="0" tIns="0" rIns="0" bIns="0" anchor="t" anchorCtr="0">
              <a:spAutoFit/>
            </a:bodyPr>
            <a:lstStyle/>
            <a:p>
              <a:pPr algn="l"/>
              <a:r>
                <a:rPr lang="ru-RU" sz="1200" dirty="0">
                  <a:solidFill>
                    <a:schemeClr val="accent5"/>
                  </a:solidFill>
                  <a:latin typeface="+mn-lt"/>
                  <a:ea typeface="+mn-ea"/>
                  <a:cs typeface="+mn-cs"/>
                </a:rPr>
                <a:t>Всемирный банк, SP.DYN.TFRT.IN, SP.DYN.LE00.IN, SP.POP.65UP.TO.ZS, SP.URB.TOTL.IN.ZS, 2024</a:t>
              </a:r>
            </a:p>
          </p:txBody>
        </p:sp>
        <p:sp>
          <p:nvSpPr>
            <p:cNvPr id="57" name="TextBox 57"/>
            <p:cNvSpPr txBox="1"/>
            <p:nvPr/>
          </p:nvSpPr>
          <p:spPr>
            <a:xfrm>
              <a:off x="11320402" y="6442710"/>
              <a:ext cx="191894" cy="234696"/>
            </a:xfrm>
            <a:prstGeom prst="rect">
              <a:avLst/>
            </a:prstGeom>
            <a:noFill/>
            <a:ln>
              <a:noFill/>
            </a:ln>
          </p:spPr>
          <p:txBody>
            <a:bodyPr wrap="none" lIns="0" tIns="0" rIns="0" bIns="0" anchor="t" anchorCtr="0">
              <a:spAutoFit/>
            </a:bodyPr>
            <a:lstStyle/>
            <a:p>
              <a:pPr algn="r"/>
              <a:r>
                <a:rPr lang="ru-RU" sz="1200" dirty="0">
                  <a:solidFill>
                    <a:schemeClr val="accent5"/>
                  </a:solidFill>
                  <a:latin typeface="+mn-lt"/>
                  <a:ea typeface="+mn-ea"/>
                  <a:cs typeface="+mn-cs"/>
                </a:rPr>
                <a:t>13</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400"/>
                                        <p:tgtEl>
                                          <p:spTgt spid="10"/>
                                        </p:tgtEl>
                                      </p:cBhvr>
                                    </p:animEffect>
                                  </p:childTnLst>
                                </p:cTn>
                              </p:par>
                            </p:childTnLst>
                          </p:cTn>
                        </p:par>
                        <p:par>
                          <p:cTn id="8" fill="hold">
                            <p:stCondLst>
                              <p:cond delay="400"/>
                            </p:stCondLst>
                            <p:childTnLst>
                              <p:par>
                                <p:cTn xmlns:p="http://schemas.openxmlformats.org/presentationml/2006/main" id="9" presetID="22" presetClass="entr" presetSubtype="4" fill="hold" grpId="0" nodeType="afterEffect">
                                  <p:stCondLst>
                                    <p:cond delay="500"/>
                                  </p:stCondLst>
                                  <p:childTnLst>
                                    <p:set>
                                      <p:cBhvr>
                                        <p:cTn id="10" dur="1" fill="hold">
                                          <p:stCondLst>
                                            <p:cond delay="0"/>
                                          </p:stCondLst>
                                        </p:cTn>
                                        <p:tgtEl>
                                          <p:spTgt spid="53"/>
                                        </p:tgtEl>
                                        <p:attrNameLst>
                                          <p:attrName>style.visibility</p:attrName>
                                        </p:attrNameLst>
                                      </p:cBhvr>
                                      <p:to>
                                        <p:strVal val="visible"/>
                                      </p:to>
                                    </p:set>
                                    <p:animEffect transition="in" filter="wipe(down)">
                                      <p:cBhvr>
                                        <p:cTn id="11" dur="900"/>
                                        <p:tgtEl>
                                          <p:spTgt spid="53"/>
                                        </p:tgtEl>
                                      </p:cBhvr>
                                    </p:animEffect>
                                  </p:childTnLst>
                                </p:cTn>
                              </p:par>
                            </p:childTnLst>
                          </p:cTn>
                        </p:par>
                        <p:par>
                          <p:cTn id="12" fill="hold">
                            <p:stCondLst>
                              <p:cond delay="180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55"/>
                                        </p:tgtEl>
                                        <p:attrNameLst>
                                          <p:attrName>style.visibility</p:attrName>
                                        </p:attrNameLst>
                                      </p:cBhvr>
                                      <p:to>
                                        <p:strVal val="visible"/>
                                      </p:to>
                                    </p:set>
                                    <p:animEffect transition="in" filter="fade">
                                      <p:cBhvr>
                                        <p:cTn id="15" dur="4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page-header"/>
          <p:cNvGrpSpPr/>
          <p:nvPr/>
        </p:nvGrpSpPr>
        <p:grpSpPr>
          <a:xfrm>
            <a:off x="670560" y="590550"/>
            <a:ext cx="7199391" cy="1212723"/>
            <a:chOff x="670560" y="590550"/>
            <a:chExt cx="7199391" cy="1212723"/>
          </a:xfrm>
        </p:grpSpPr>
        <p:sp>
          <p:nvSpPr>
            <p:cNvPr id="2" name="TextBox 2"/>
            <p:cNvSpPr txBox="1"/>
            <p:nvPr/>
          </p:nvSpPr>
          <p:spPr>
            <a:xfrm>
              <a:off x="670560" y="590550"/>
              <a:ext cx="6966318" cy="586740"/>
            </a:xfrm>
            <a:prstGeom prst="rect">
              <a:avLst/>
            </a:prstGeom>
            <a:noFill/>
            <a:ln>
              <a:noFill/>
            </a:ln>
          </p:spPr>
          <p:txBody>
            <a:bodyPr wrap="none" lIns="0" tIns="0" rIns="0" bIns="0" anchor="t" anchorCtr="0">
              <a:spAutoFit/>
            </a:bodyPr>
            <a:lstStyle/>
            <a:p>
              <a:pPr algn="l"/>
              <a:r>
                <a:rPr lang="ru-RU" sz="3000" b="1" dirty="0">
                  <a:solidFill>
                    <a:schemeClr val="accent1"/>
                  </a:solidFill>
                  <a:latin typeface="+mj-lt"/>
                  <a:ea typeface="+mj-ea"/>
                  <a:cs typeface="+mj-cs"/>
                </a:rPr>
                <a:t>Россия прибавила 4,9 года жизни</a:t>
              </a:r>
            </a:p>
          </p:txBody>
        </p:sp>
        <p:sp>
          <p:nvSpPr>
            <p:cNvPr id="3" name="TextBox 3"/>
            <p:cNvSpPr txBox="1"/>
            <p:nvPr/>
          </p:nvSpPr>
          <p:spPr>
            <a:xfrm>
              <a:off x="675132" y="1068705"/>
              <a:ext cx="7194819" cy="734568"/>
            </a:xfrm>
            <a:prstGeom prst="rect">
              <a:avLst/>
            </a:prstGeom>
            <a:noFill/>
            <a:ln>
              <a:noFill/>
            </a:ln>
          </p:spPr>
          <p:txBody>
            <a:bodyPr wrap="none" lIns="0" tIns="0" rIns="0" bIns="0" anchor="t" anchorCtr="0">
              <a:spAutoFit/>
            </a:bodyPr>
            <a:lstStyle/>
            <a:p>
              <a:pPr algn="l">
                <a:lnSpc>
                  <a:spcPts val="2550"/>
                </a:lnSpc>
              </a:pPr>
              <a:r>
                <a:rPr lang="ru-RU" sz="2100" dirty="0">
                  <a:solidFill>
                    <a:schemeClr val="dk1"/>
                  </a:solidFill>
                  <a:latin typeface="+mn-lt"/>
                  <a:ea typeface="+mn-ea"/>
                  <a:cs typeface="+mn-cs"/>
                </a:rPr>
                <a:t>Китай за тот же период — +9,4 года</a:t>
              </a:r>
              <a:br/>
              <a:r>
                <a:rPr lang="ru-RU" sz="2100" dirty="0">
                  <a:solidFill>
                    <a:schemeClr val="dk1"/>
                  </a:solidFill>
                  <a:latin typeface="+mn-lt"/>
                  <a:ea typeface="+mn-ea"/>
                  <a:cs typeface="+mn-cs"/>
                </a:rPr>
                <a:t>Российское значение 2024 года — самое низкое из пяти</a:t>
              </a:r>
            </a:p>
          </p:txBody>
        </p:sp>
      </p:grpSp>
      <p:grpSp>
        <p:nvGrpSpPr>
          <p:cNvPr id="65" name="le-compare"/>
          <p:cNvGrpSpPr/>
          <p:nvPr/>
        </p:nvGrpSpPr>
        <p:grpSpPr>
          <a:xfrm>
            <a:off x="1105428" y="1873568"/>
            <a:ext cx="10134072" cy="3826383"/>
            <a:chOff x="1105428" y="1873568"/>
            <a:chExt cx="10134072" cy="3826383"/>
          </a:xfrm>
        </p:grpSpPr>
        <p:grpSp>
          <p:nvGrpSpPr>
            <p:cNvPr id="64" name="le-compare-chartArea"/>
            <p:cNvGrpSpPr/>
            <p:nvPr/>
          </p:nvGrpSpPr>
          <p:grpSpPr>
            <a:xfrm>
              <a:off x="1105428" y="1873568"/>
              <a:ext cx="10134072" cy="3826383"/>
              <a:chOff x="1105428" y="1873568"/>
              <a:chExt cx="10134072" cy="3826383"/>
            </a:xfrm>
          </p:grpSpPr>
          <p:grpSp>
            <p:nvGrpSpPr>
              <p:cNvPr id="11" name="le-compare-grid"/>
              <p:cNvGrpSpPr/>
              <p:nvPr/>
            </p:nvGrpSpPr>
            <p:grpSpPr>
              <a:xfrm>
                <a:off x="1428750" y="2095500"/>
                <a:ext cx="9810750" cy="2707957"/>
                <a:chOff x="1428750" y="2095500"/>
                <a:chExt cx="9810750" cy="2707957"/>
              </a:xfrm>
            </p:grpSpPr>
            <p:sp>
              <p:nvSpPr>
                <p:cNvPr id="5" name="Line 5"/>
                <p:cNvSpPr/>
                <p:nvPr/>
              </p:nvSpPr>
              <p:spPr>
                <a:xfrm>
                  <a:off x="1428750" y="4793932"/>
                  <a:ext cx="9810750" cy="9525"/>
                </a:xfrm>
                <a:custGeom>
                  <a:avLst/>
                  <a:gdLst/>
                  <a:ahLst/>
                  <a:cxnLst/>
                  <a:rect l="l" t="t" r="r" b="b"/>
                  <a:pathLst>
                    <a:path w="9810750" h="9525">
                      <a:moveTo>
                        <a:pt x="0" y="0"/>
                      </a:moveTo>
                      <a:lnTo>
                        <a:pt x="9810750" y="0"/>
                      </a:lnTo>
                    </a:path>
                  </a:pathLst>
                </a:custGeom>
                <a:noFill/>
                <a:ln w="9525">
                  <a:solidFill>
                    <a:srgbClr val="E6E1D7"/>
                  </a:solidFill>
                </a:ln>
              </p:spPr>
            </p:sp>
            <p:sp>
              <p:nvSpPr>
                <p:cNvPr id="6" name="Line 6"/>
                <p:cNvSpPr/>
                <p:nvPr/>
              </p:nvSpPr>
              <p:spPr>
                <a:xfrm>
                  <a:off x="1428750" y="4254818"/>
                  <a:ext cx="9810750" cy="9525"/>
                </a:xfrm>
                <a:custGeom>
                  <a:avLst/>
                  <a:gdLst/>
                  <a:ahLst/>
                  <a:cxnLst/>
                  <a:rect l="l" t="t" r="r" b="b"/>
                  <a:pathLst>
                    <a:path w="9810750" h="9525">
                      <a:moveTo>
                        <a:pt x="0" y="0"/>
                      </a:moveTo>
                      <a:lnTo>
                        <a:pt x="9810750" y="0"/>
                      </a:lnTo>
                    </a:path>
                  </a:pathLst>
                </a:custGeom>
                <a:noFill/>
                <a:ln w="9525">
                  <a:solidFill>
                    <a:srgbClr val="E6E1D7"/>
                  </a:solidFill>
                </a:ln>
              </p:spPr>
            </p:sp>
            <p:sp>
              <p:nvSpPr>
                <p:cNvPr id="7" name="Line 7"/>
                <p:cNvSpPr/>
                <p:nvPr/>
              </p:nvSpPr>
              <p:spPr>
                <a:xfrm>
                  <a:off x="1428750" y="3714750"/>
                  <a:ext cx="9810750" cy="9525"/>
                </a:xfrm>
                <a:custGeom>
                  <a:avLst/>
                  <a:gdLst/>
                  <a:ahLst/>
                  <a:cxnLst/>
                  <a:rect l="l" t="t" r="r" b="b"/>
                  <a:pathLst>
                    <a:path w="9810750" h="9525">
                      <a:moveTo>
                        <a:pt x="0" y="0"/>
                      </a:moveTo>
                      <a:lnTo>
                        <a:pt x="9810750" y="0"/>
                      </a:lnTo>
                    </a:path>
                  </a:pathLst>
                </a:custGeom>
                <a:noFill/>
                <a:ln w="9525">
                  <a:solidFill>
                    <a:srgbClr val="E6E1D7"/>
                  </a:solidFill>
                </a:ln>
              </p:spPr>
            </p:sp>
            <p:sp>
              <p:nvSpPr>
                <p:cNvPr id="8" name="Line 8"/>
                <p:cNvSpPr/>
                <p:nvPr/>
              </p:nvSpPr>
              <p:spPr>
                <a:xfrm>
                  <a:off x="1428750" y="3174682"/>
                  <a:ext cx="9810750" cy="9525"/>
                </a:xfrm>
                <a:custGeom>
                  <a:avLst/>
                  <a:gdLst/>
                  <a:ahLst/>
                  <a:cxnLst/>
                  <a:rect l="l" t="t" r="r" b="b"/>
                  <a:pathLst>
                    <a:path w="9810750" h="9525">
                      <a:moveTo>
                        <a:pt x="0" y="0"/>
                      </a:moveTo>
                      <a:lnTo>
                        <a:pt x="9810750" y="0"/>
                      </a:lnTo>
                    </a:path>
                  </a:pathLst>
                </a:custGeom>
                <a:noFill/>
                <a:ln w="9525">
                  <a:solidFill>
                    <a:srgbClr val="E6E1D7"/>
                  </a:solidFill>
                </a:ln>
              </p:spPr>
            </p:sp>
            <p:sp>
              <p:nvSpPr>
                <p:cNvPr id="9" name="Line 9"/>
                <p:cNvSpPr/>
                <p:nvPr/>
              </p:nvSpPr>
              <p:spPr>
                <a:xfrm>
                  <a:off x="1428750" y="2635568"/>
                  <a:ext cx="9810750" cy="9525"/>
                </a:xfrm>
                <a:custGeom>
                  <a:avLst/>
                  <a:gdLst/>
                  <a:ahLst/>
                  <a:cxnLst/>
                  <a:rect l="l" t="t" r="r" b="b"/>
                  <a:pathLst>
                    <a:path w="9810750" h="9525">
                      <a:moveTo>
                        <a:pt x="0" y="0"/>
                      </a:moveTo>
                      <a:lnTo>
                        <a:pt x="9810750" y="0"/>
                      </a:lnTo>
                    </a:path>
                  </a:pathLst>
                </a:custGeom>
                <a:noFill/>
                <a:ln w="9525">
                  <a:solidFill>
                    <a:srgbClr val="E6E1D7"/>
                  </a:solidFill>
                </a:ln>
              </p:spPr>
            </p:sp>
            <p:sp>
              <p:nvSpPr>
                <p:cNvPr id="10" name="Line 10"/>
                <p:cNvSpPr/>
                <p:nvPr/>
              </p:nvSpPr>
              <p:spPr>
                <a:xfrm>
                  <a:off x="1428750" y="2095500"/>
                  <a:ext cx="9810750" cy="9525"/>
                </a:xfrm>
                <a:custGeom>
                  <a:avLst/>
                  <a:gdLst/>
                  <a:ahLst/>
                  <a:cxnLst/>
                  <a:rect l="l" t="t" r="r" b="b"/>
                  <a:pathLst>
                    <a:path w="9810750" h="9525">
                      <a:moveTo>
                        <a:pt x="0" y="0"/>
                      </a:moveTo>
                      <a:lnTo>
                        <a:pt x="9810750" y="0"/>
                      </a:lnTo>
                    </a:path>
                  </a:pathLst>
                </a:custGeom>
                <a:noFill/>
                <a:ln w="9525">
                  <a:solidFill>
                    <a:srgbClr val="E6E1D7"/>
                  </a:solidFill>
                </a:ln>
              </p:spPr>
            </p:sp>
          </p:grpSp>
          <p:grpSp>
            <p:nvGrpSpPr>
              <p:cNvPr id="14" name="le-compare-axis"/>
              <p:cNvGrpSpPr/>
              <p:nvPr/>
            </p:nvGrpSpPr>
            <p:grpSpPr>
              <a:xfrm>
                <a:off x="1428750" y="2095500"/>
                <a:ext cx="9810750" cy="3248025"/>
                <a:chOff x="1428750" y="2095500"/>
                <a:chExt cx="9810750" cy="3248025"/>
              </a:xfrm>
            </p:grpSpPr>
            <p:sp>
              <p:nvSpPr>
                <p:cNvPr id="12" name="Line 12"/>
                <p:cNvSpPr/>
                <p:nvPr/>
              </p:nvSpPr>
              <p:spPr>
                <a:xfrm>
                  <a:off x="1428750" y="2095500"/>
                  <a:ext cx="9525" cy="3238500"/>
                </a:xfrm>
                <a:custGeom>
                  <a:avLst/>
                  <a:gdLst/>
                  <a:ahLst/>
                  <a:cxnLst/>
                  <a:rect l="l" t="t" r="r" b="b"/>
                  <a:pathLst>
                    <a:path w="9525" h="3238500">
                      <a:moveTo>
                        <a:pt x="0" y="0"/>
                      </a:moveTo>
                      <a:lnTo>
                        <a:pt x="0" y="3238500"/>
                      </a:lnTo>
                    </a:path>
                  </a:pathLst>
                </a:custGeom>
                <a:noFill/>
                <a:ln w="14288">
                  <a:solidFill>
                    <a:srgbClr val="5B6670"/>
                  </a:solidFill>
                </a:ln>
              </p:spPr>
            </p:sp>
            <p:sp>
              <p:nvSpPr>
                <p:cNvPr id="13" name="Line 13"/>
                <p:cNvSpPr/>
                <p:nvPr/>
              </p:nvSpPr>
              <p:spPr>
                <a:xfrm>
                  <a:off x="1428750" y="5334000"/>
                  <a:ext cx="9810750" cy="9525"/>
                </a:xfrm>
                <a:custGeom>
                  <a:avLst/>
                  <a:gdLst/>
                  <a:ahLst/>
                  <a:cxnLst/>
                  <a:rect l="l" t="t" r="r" b="b"/>
                  <a:pathLst>
                    <a:path w="9810750" h="9525">
                      <a:moveTo>
                        <a:pt x="0" y="0"/>
                      </a:moveTo>
                      <a:lnTo>
                        <a:pt x="9810750" y="0"/>
                      </a:lnTo>
                    </a:path>
                  </a:pathLst>
                </a:custGeom>
                <a:noFill/>
                <a:ln w="14288">
                  <a:solidFill>
                    <a:srgbClr val="5B6670"/>
                  </a:solidFill>
                </a:ln>
              </p:spPr>
            </p:sp>
          </p:grpSp>
          <p:grpSp>
            <p:nvGrpSpPr>
              <p:cNvPr id="22" name="le-compare-value-labels"/>
              <p:cNvGrpSpPr/>
              <p:nvPr/>
            </p:nvGrpSpPr>
            <p:grpSpPr>
              <a:xfrm>
                <a:off x="1105428" y="2006918"/>
                <a:ext cx="215880" cy="3502533"/>
                <a:chOff x="1105428" y="2006918"/>
                <a:chExt cx="215880" cy="3502533"/>
              </a:xfrm>
            </p:grpSpPr>
            <p:sp>
              <p:nvSpPr>
                <p:cNvPr id="15" name="TextBox 15"/>
                <p:cNvSpPr txBox="1"/>
                <p:nvPr/>
              </p:nvSpPr>
              <p:spPr>
                <a:xfrm>
                  <a:off x="1105428" y="5245418"/>
                  <a:ext cx="215880"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60</a:t>
                  </a:r>
                </a:p>
              </p:txBody>
            </p:sp>
            <p:sp>
              <p:nvSpPr>
                <p:cNvPr id="16" name="TextBox 16"/>
                <p:cNvSpPr txBox="1"/>
                <p:nvPr/>
              </p:nvSpPr>
              <p:spPr>
                <a:xfrm>
                  <a:off x="1105428" y="4705350"/>
                  <a:ext cx="215880"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65</a:t>
                  </a:r>
                </a:p>
              </p:txBody>
            </p:sp>
            <p:sp>
              <p:nvSpPr>
                <p:cNvPr id="17" name="TextBox 17"/>
                <p:cNvSpPr txBox="1"/>
                <p:nvPr/>
              </p:nvSpPr>
              <p:spPr>
                <a:xfrm>
                  <a:off x="1105428" y="4166235"/>
                  <a:ext cx="215880"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70</a:t>
                  </a:r>
                </a:p>
              </p:txBody>
            </p:sp>
            <p:sp>
              <p:nvSpPr>
                <p:cNvPr id="18" name="TextBox 18"/>
                <p:cNvSpPr txBox="1"/>
                <p:nvPr/>
              </p:nvSpPr>
              <p:spPr>
                <a:xfrm>
                  <a:off x="1105428" y="3626168"/>
                  <a:ext cx="215880"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75</a:t>
                  </a:r>
                </a:p>
              </p:txBody>
            </p:sp>
            <p:sp>
              <p:nvSpPr>
                <p:cNvPr id="19" name="TextBox 19"/>
                <p:cNvSpPr txBox="1"/>
                <p:nvPr/>
              </p:nvSpPr>
              <p:spPr>
                <a:xfrm>
                  <a:off x="1105428" y="3086100"/>
                  <a:ext cx="215880"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80</a:t>
                  </a:r>
                </a:p>
              </p:txBody>
            </p:sp>
            <p:sp>
              <p:nvSpPr>
                <p:cNvPr id="20" name="TextBox 20"/>
                <p:cNvSpPr txBox="1"/>
                <p:nvPr/>
              </p:nvSpPr>
              <p:spPr>
                <a:xfrm>
                  <a:off x="1105428" y="2546985"/>
                  <a:ext cx="215880"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85</a:t>
                  </a:r>
                </a:p>
              </p:txBody>
            </p:sp>
            <p:sp>
              <p:nvSpPr>
                <p:cNvPr id="21" name="TextBox 21"/>
                <p:cNvSpPr txBox="1"/>
                <p:nvPr/>
              </p:nvSpPr>
              <p:spPr>
                <a:xfrm>
                  <a:off x="1105428" y="2006918"/>
                  <a:ext cx="215880" cy="264033"/>
                </a:xfrm>
                <a:prstGeom prst="rect">
                  <a:avLst/>
                </a:prstGeom>
                <a:noFill/>
                <a:ln>
                  <a:noFill/>
                </a:ln>
              </p:spPr>
              <p:txBody>
                <a:bodyPr wrap="none" lIns="0" tIns="0" rIns="0" bIns="0" anchor="t" anchorCtr="0">
                  <a:spAutoFit/>
                </a:bodyPr>
                <a:lstStyle/>
                <a:p>
                  <a:pPr algn="r"/>
                  <a:r>
                    <a:rPr lang="ru-RU" sz="1350" dirty="0">
                      <a:solidFill>
                        <a:schemeClr val="accent5"/>
                      </a:solidFill>
                      <a:latin typeface="+mn-lt"/>
                      <a:ea typeface="+mn-ea"/>
                      <a:cs typeface="+mn-cs"/>
                    </a:rPr>
                    <a:t>90</a:t>
                  </a:r>
                </a:p>
              </p:txBody>
            </p:sp>
          </p:grpSp>
          <p:grpSp>
            <p:nvGrpSpPr>
              <p:cNvPr id="28" name="le-compare-category-labels"/>
              <p:cNvGrpSpPr/>
              <p:nvPr/>
            </p:nvGrpSpPr>
            <p:grpSpPr>
              <a:xfrm>
                <a:off x="2100272" y="5435918"/>
                <a:ext cx="8323431" cy="264033"/>
                <a:chOff x="2100272" y="5435918"/>
                <a:chExt cx="8323431" cy="264033"/>
              </a:xfrm>
            </p:grpSpPr>
            <p:sp>
              <p:nvSpPr>
                <p:cNvPr id="23" name="TextBox 23"/>
                <p:cNvSpPr txBox="1"/>
                <p:nvPr/>
              </p:nvSpPr>
              <p:spPr>
                <a:xfrm>
                  <a:off x="2100272" y="5435918"/>
                  <a:ext cx="619106"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Россия</a:t>
                  </a:r>
                </a:p>
              </p:txBody>
            </p:sp>
            <p:sp>
              <p:nvSpPr>
                <p:cNvPr id="24" name="TextBox 24"/>
                <p:cNvSpPr txBox="1"/>
                <p:nvPr/>
              </p:nvSpPr>
              <p:spPr>
                <a:xfrm>
                  <a:off x="3962467" y="5435918"/>
                  <a:ext cx="819017"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Германия</a:t>
                  </a:r>
                </a:p>
              </p:txBody>
            </p:sp>
            <p:sp>
              <p:nvSpPr>
                <p:cNvPr id="25" name="TextBox 25"/>
                <p:cNvSpPr txBox="1"/>
                <p:nvPr/>
              </p:nvSpPr>
              <p:spPr>
                <a:xfrm>
                  <a:off x="6024572" y="5435918"/>
                  <a:ext cx="619106"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Япония</a:t>
                  </a:r>
                </a:p>
              </p:txBody>
            </p:sp>
            <p:sp>
              <p:nvSpPr>
                <p:cNvPr id="26" name="TextBox 26"/>
                <p:cNvSpPr txBox="1"/>
                <p:nvPr/>
              </p:nvSpPr>
              <p:spPr>
                <a:xfrm>
                  <a:off x="8036700" y="5435918"/>
                  <a:ext cx="519151"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Китай</a:t>
                  </a:r>
                </a:p>
              </p:txBody>
            </p:sp>
            <p:sp>
              <p:nvSpPr>
                <p:cNvPr id="27" name="TextBox 27"/>
                <p:cNvSpPr txBox="1"/>
                <p:nvPr/>
              </p:nvSpPr>
              <p:spPr>
                <a:xfrm>
                  <a:off x="10093147" y="5435918"/>
                  <a:ext cx="330556"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США</a:t>
                  </a:r>
                </a:p>
              </p:txBody>
            </p:sp>
          </p:grpSp>
          <p:grpSp>
            <p:nvGrpSpPr>
              <p:cNvPr id="33" name="le-compare-legend"/>
              <p:cNvGrpSpPr/>
              <p:nvPr/>
            </p:nvGrpSpPr>
            <p:grpSpPr>
              <a:xfrm>
                <a:off x="5715000" y="1873568"/>
                <a:ext cx="1858986" cy="264033"/>
                <a:chOff x="5715000" y="1873568"/>
                <a:chExt cx="1858986" cy="264033"/>
              </a:xfrm>
            </p:grpSpPr>
            <p:sp>
              <p:nvSpPr>
                <p:cNvPr id="29" name="Rectangle 29"/>
                <p:cNvSpPr/>
                <p:nvPr/>
              </p:nvSpPr>
              <p:spPr>
                <a:xfrm>
                  <a:off x="5715000" y="1905000"/>
                  <a:ext cx="228600" cy="114300"/>
                </a:xfrm>
                <a:prstGeom prst="rect">
                  <a:avLst/>
                </a:prstGeom>
                <a:solidFill>
                  <a:srgbClr val="5B6670"/>
                </a:solidFill>
                <a:ln>
                  <a:noFill/>
                </a:ln>
              </p:spPr>
            </p:sp>
            <p:sp>
              <p:nvSpPr>
                <p:cNvPr id="30" name="TextBox 30"/>
                <p:cNvSpPr txBox="1"/>
                <p:nvPr/>
              </p:nvSpPr>
              <p:spPr>
                <a:xfrm>
                  <a:off x="6012942" y="1873568"/>
                  <a:ext cx="418044" cy="264033"/>
                </a:xfrm>
                <a:prstGeom prst="rect">
                  <a:avLst/>
                </a:prstGeom>
                <a:noFill/>
                <a:ln>
                  <a:noFill/>
                </a:ln>
              </p:spPr>
              <p:txBody>
                <a:bodyPr wrap="none" lIns="0" tIns="0" rIns="0" bIns="0" anchor="t" anchorCtr="0">
                  <a:spAutoFit/>
                </a:bodyPr>
                <a:lstStyle/>
                <a:p>
                  <a:pPr algn="l"/>
                  <a:r>
                    <a:rPr lang="ru-RU" sz="1350" dirty="0">
                      <a:solidFill>
                        <a:schemeClr val="accent5"/>
                      </a:solidFill>
                      <a:latin typeface="+mn-lt"/>
                      <a:ea typeface="+mn-ea"/>
                      <a:cs typeface="+mn-cs"/>
                    </a:rPr>
                    <a:t>1991</a:t>
                  </a:r>
                </a:p>
              </p:txBody>
            </p:sp>
            <p:sp>
              <p:nvSpPr>
                <p:cNvPr id="31" name="Rectangle 31"/>
                <p:cNvSpPr/>
                <p:nvPr/>
              </p:nvSpPr>
              <p:spPr>
                <a:xfrm>
                  <a:off x="6858000" y="1905000"/>
                  <a:ext cx="228600" cy="114300"/>
                </a:xfrm>
                <a:prstGeom prst="rect">
                  <a:avLst/>
                </a:prstGeom>
                <a:solidFill>
                  <a:schemeClr val="accent3"/>
                </a:solidFill>
                <a:ln>
                  <a:noFill/>
                </a:ln>
              </p:spPr>
            </p:sp>
            <p:sp>
              <p:nvSpPr>
                <p:cNvPr id="32" name="TextBox 32"/>
                <p:cNvSpPr txBox="1"/>
                <p:nvPr/>
              </p:nvSpPr>
              <p:spPr>
                <a:xfrm>
                  <a:off x="7155942" y="1873568"/>
                  <a:ext cx="418044" cy="264033"/>
                </a:xfrm>
                <a:prstGeom prst="rect">
                  <a:avLst/>
                </a:prstGeom>
                <a:noFill/>
                <a:ln>
                  <a:noFill/>
                </a:ln>
              </p:spPr>
              <p:txBody>
                <a:bodyPr wrap="none" lIns="0" tIns="0" rIns="0" bIns="0" anchor="t" anchorCtr="0">
                  <a:spAutoFit/>
                </a:bodyPr>
                <a:lstStyle/>
                <a:p>
                  <a:pPr algn="l"/>
                  <a:r>
                    <a:rPr lang="ru-RU" sz="1350" dirty="0">
                      <a:solidFill>
                        <a:schemeClr val="accent5"/>
                      </a:solidFill>
                      <a:latin typeface="+mn-lt"/>
                      <a:ea typeface="+mn-ea"/>
                      <a:cs typeface="+mn-cs"/>
                    </a:rPr>
                    <a:t>2024</a:t>
                  </a:r>
                </a:p>
              </p:txBody>
            </p:sp>
          </p:grpSp>
          <p:grpSp>
            <p:nvGrpSpPr>
              <p:cNvPr id="39" name="le-compare-bars-1991"/>
              <p:cNvGrpSpPr/>
              <p:nvPr/>
            </p:nvGrpSpPr>
            <p:grpSpPr>
              <a:xfrm>
                <a:off x="1685925" y="3283268"/>
                <a:ext cx="8534400" cy="2050732"/>
                <a:chOff x="1685925" y="3283268"/>
                <a:chExt cx="8534400" cy="2050732"/>
              </a:xfrm>
            </p:grpSpPr>
            <p:sp>
              <p:nvSpPr>
                <p:cNvPr id="34" name="Rectangle 34"/>
                <p:cNvSpPr/>
                <p:nvPr/>
              </p:nvSpPr>
              <p:spPr>
                <a:xfrm>
                  <a:off x="1685925" y="4416742"/>
                  <a:ext cx="685800" cy="917258"/>
                </a:xfrm>
                <a:prstGeom prst="rect">
                  <a:avLst/>
                </a:prstGeom>
                <a:solidFill>
                  <a:srgbClr val="5B6670"/>
                </a:solidFill>
                <a:ln>
                  <a:noFill/>
                </a:ln>
              </p:spPr>
            </p:sp>
            <p:sp>
              <p:nvSpPr>
                <p:cNvPr id="35" name="Rectangle 35"/>
                <p:cNvSpPr/>
                <p:nvPr/>
              </p:nvSpPr>
              <p:spPr>
                <a:xfrm>
                  <a:off x="3648075" y="3682365"/>
                  <a:ext cx="685800" cy="1651635"/>
                </a:xfrm>
                <a:prstGeom prst="rect">
                  <a:avLst/>
                </a:prstGeom>
                <a:solidFill>
                  <a:srgbClr val="5B6670"/>
                </a:solidFill>
                <a:ln>
                  <a:noFill/>
                </a:ln>
              </p:spPr>
            </p:sp>
            <p:sp>
              <p:nvSpPr>
                <p:cNvPr id="36" name="Rectangle 36"/>
                <p:cNvSpPr/>
                <p:nvPr/>
              </p:nvSpPr>
              <p:spPr>
                <a:xfrm>
                  <a:off x="5610225" y="3283268"/>
                  <a:ext cx="685800" cy="2050732"/>
                </a:xfrm>
                <a:prstGeom prst="rect">
                  <a:avLst/>
                </a:prstGeom>
                <a:solidFill>
                  <a:srgbClr val="5B6670"/>
                </a:solidFill>
                <a:ln>
                  <a:noFill/>
                </a:ln>
              </p:spPr>
            </p:sp>
            <p:sp>
              <p:nvSpPr>
                <p:cNvPr id="37" name="Rectangle 37"/>
                <p:cNvSpPr/>
                <p:nvPr/>
              </p:nvSpPr>
              <p:spPr>
                <a:xfrm>
                  <a:off x="7572375" y="4405312"/>
                  <a:ext cx="685800" cy="928688"/>
                </a:xfrm>
                <a:prstGeom prst="rect">
                  <a:avLst/>
                </a:prstGeom>
                <a:solidFill>
                  <a:srgbClr val="5B6670"/>
                </a:solidFill>
                <a:ln>
                  <a:noFill/>
                </a:ln>
              </p:spPr>
            </p:sp>
            <p:sp>
              <p:nvSpPr>
                <p:cNvPr id="38" name="Rectangle 38"/>
                <p:cNvSpPr/>
                <p:nvPr/>
              </p:nvSpPr>
              <p:spPr>
                <a:xfrm>
                  <a:off x="9534525" y="3671888"/>
                  <a:ext cx="685800" cy="1662112"/>
                </a:xfrm>
                <a:prstGeom prst="rect">
                  <a:avLst/>
                </a:prstGeom>
                <a:solidFill>
                  <a:srgbClr val="5B6670"/>
                </a:solidFill>
                <a:ln>
                  <a:noFill/>
                </a:ln>
              </p:spPr>
            </p:sp>
          </p:grpSp>
          <p:grpSp>
            <p:nvGrpSpPr>
              <p:cNvPr id="45" name="le-compare-bars-2024"/>
              <p:cNvGrpSpPr/>
              <p:nvPr/>
            </p:nvGrpSpPr>
            <p:grpSpPr>
              <a:xfrm>
                <a:off x="2447925" y="2743200"/>
                <a:ext cx="8534400" cy="2590800"/>
                <a:chOff x="2447925" y="2743200"/>
                <a:chExt cx="8534400" cy="2590800"/>
              </a:xfrm>
            </p:grpSpPr>
            <p:sp>
              <p:nvSpPr>
                <p:cNvPr id="40" name="Rectangle 40"/>
                <p:cNvSpPr/>
                <p:nvPr/>
              </p:nvSpPr>
              <p:spPr>
                <a:xfrm>
                  <a:off x="2447925" y="3887152"/>
                  <a:ext cx="685800" cy="1446848"/>
                </a:xfrm>
                <a:prstGeom prst="rect">
                  <a:avLst/>
                </a:prstGeom>
                <a:solidFill>
                  <a:schemeClr val="accent3"/>
                </a:solidFill>
                <a:ln>
                  <a:noFill/>
                </a:ln>
              </p:spPr>
            </p:sp>
            <p:sp>
              <p:nvSpPr>
                <p:cNvPr id="41" name="Rectangle 41"/>
                <p:cNvSpPr/>
                <p:nvPr/>
              </p:nvSpPr>
              <p:spPr>
                <a:xfrm>
                  <a:off x="4410075" y="3088958"/>
                  <a:ext cx="685800" cy="2245042"/>
                </a:xfrm>
                <a:prstGeom prst="rect">
                  <a:avLst/>
                </a:prstGeom>
                <a:solidFill>
                  <a:schemeClr val="accent3"/>
                </a:solidFill>
                <a:ln>
                  <a:noFill/>
                </a:ln>
              </p:spPr>
            </p:sp>
            <p:sp>
              <p:nvSpPr>
                <p:cNvPr id="42" name="Rectangle 42"/>
                <p:cNvSpPr/>
                <p:nvPr/>
              </p:nvSpPr>
              <p:spPr>
                <a:xfrm>
                  <a:off x="6372225" y="2743200"/>
                  <a:ext cx="685800" cy="2590800"/>
                </a:xfrm>
                <a:prstGeom prst="rect">
                  <a:avLst/>
                </a:prstGeom>
                <a:solidFill>
                  <a:schemeClr val="accent3"/>
                </a:solidFill>
                <a:ln>
                  <a:noFill/>
                </a:ln>
              </p:spPr>
            </p:sp>
            <p:sp>
              <p:nvSpPr>
                <p:cNvPr id="43" name="Rectangle 43"/>
                <p:cNvSpPr/>
                <p:nvPr/>
              </p:nvSpPr>
              <p:spPr>
                <a:xfrm>
                  <a:off x="8334375" y="3390900"/>
                  <a:ext cx="685800" cy="1943100"/>
                </a:xfrm>
                <a:prstGeom prst="rect">
                  <a:avLst/>
                </a:prstGeom>
                <a:solidFill>
                  <a:schemeClr val="accent3"/>
                </a:solidFill>
                <a:ln>
                  <a:noFill/>
                </a:ln>
              </p:spPr>
            </p:sp>
            <p:sp>
              <p:nvSpPr>
                <p:cNvPr id="44" name="Rectangle 44"/>
                <p:cNvSpPr/>
                <p:nvPr/>
              </p:nvSpPr>
              <p:spPr>
                <a:xfrm>
                  <a:off x="10296525" y="3293745"/>
                  <a:ext cx="685800" cy="2040255"/>
                </a:xfrm>
                <a:prstGeom prst="rect">
                  <a:avLst/>
                </a:prstGeom>
                <a:solidFill>
                  <a:schemeClr val="accent3"/>
                </a:solidFill>
                <a:ln>
                  <a:noFill/>
                </a:ln>
              </p:spPr>
            </p:sp>
          </p:grpSp>
          <p:grpSp>
            <p:nvGrpSpPr>
              <p:cNvPr id="56" name="le-compare-value-notes"/>
              <p:cNvGrpSpPr/>
              <p:nvPr/>
            </p:nvGrpSpPr>
            <p:grpSpPr>
              <a:xfrm>
                <a:off x="1845101" y="2521268"/>
                <a:ext cx="8978049" cy="1937575"/>
                <a:chOff x="1845101" y="2521268"/>
                <a:chExt cx="8978049" cy="1937575"/>
              </a:xfrm>
            </p:grpSpPr>
            <p:sp>
              <p:nvSpPr>
                <p:cNvPr id="46" name="TextBox 46"/>
                <p:cNvSpPr txBox="1"/>
                <p:nvPr/>
              </p:nvSpPr>
              <p:spPr>
                <a:xfrm>
                  <a:off x="1845101" y="4194810"/>
                  <a:ext cx="367449"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68,5</a:t>
                  </a:r>
                </a:p>
              </p:txBody>
            </p:sp>
            <p:sp>
              <p:nvSpPr>
                <p:cNvPr id="47" name="TextBox 47"/>
                <p:cNvSpPr txBox="1"/>
                <p:nvPr/>
              </p:nvSpPr>
              <p:spPr>
                <a:xfrm>
                  <a:off x="2607101" y="3665220"/>
                  <a:ext cx="367449" cy="264033"/>
                </a:xfrm>
                <a:prstGeom prst="rect">
                  <a:avLst/>
                </a:prstGeom>
                <a:noFill/>
                <a:ln>
                  <a:noFill/>
                </a:ln>
              </p:spPr>
              <p:txBody>
                <a:bodyPr wrap="none" lIns="0" tIns="0" rIns="0" bIns="0" anchor="t" anchorCtr="0">
                  <a:spAutoFit/>
                </a:bodyPr>
                <a:lstStyle/>
                <a:p>
                  <a:pPr algn="ctr"/>
                  <a:r>
                    <a:rPr lang="ru-RU" sz="1350" dirty="0">
                      <a:solidFill>
                        <a:schemeClr val="accent3"/>
                      </a:solidFill>
                      <a:latin typeface="+mn-lt"/>
                      <a:ea typeface="+mn-ea"/>
                      <a:cs typeface="+mn-cs"/>
                    </a:rPr>
                    <a:t>73,4</a:t>
                  </a:r>
                </a:p>
              </p:txBody>
            </p:sp>
            <p:sp>
              <p:nvSpPr>
                <p:cNvPr id="48" name="TextBox 48"/>
                <p:cNvSpPr txBox="1"/>
                <p:nvPr/>
              </p:nvSpPr>
              <p:spPr>
                <a:xfrm>
                  <a:off x="3807251" y="3460432"/>
                  <a:ext cx="367449"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75,3</a:t>
                  </a:r>
                </a:p>
              </p:txBody>
            </p:sp>
            <p:sp>
              <p:nvSpPr>
                <p:cNvPr id="49" name="TextBox 49"/>
                <p:cNvSpPr txBox="1"/>
                <p:nvPr/>
              </p:nvSpPr>
              <p:spPr>
                <a:xfrm>
                  <a:off x="4569251" y="2867025"/>
                  <a:ext cx="367449" cy="264033"/>
                </a:xfrm>
                <a:prstGeom prst="rect">
                  <a:avLst/>
                </a:prstGeom>
                <a:noFill/>
                <a:ln>
                  <a:noFill/>
                </a:ln>
              </p:spPr>
              <p:txBody>
                <a:bodyPr wrap="none" lIns="0" tIns="0" rIns="0" bIns="0" anchor="t" anchorCtr="0">
                  <a:spAutoFit/>
                </a:bodyPr>
                <a:lstStyle/>
                <a:p>
                  <a:pPr algn="ctr"/>
                  <a:r>
                    <a:rPr lang="ru-RU" sz="1350" dirty="0">
                      <a:solidFill>
                        <a:schemeClr val="accent3"/>
                      </a:solidFill>
                      <a:latin typeface="+mn-lt"/>
                      <a:ea typeface="+mn-ea"/>
                      <a:cs typeface="+mn-cs"/>
                    </a:rPr>
                    <a:t>80,8</a:t>
                  </a:r>
                </a:p>
              </p:txBody>
            </p:sp>
            <p:sp>
              <p:nvSpPr>
                <p:cNvPr id="50" name="TextBox 50"/>
                <p:cNvSpPr txBox="1"/>
                <p:nvPr/>
              </p:nvSpPr>
              <p:spPr>
                <a:xfrm>
                  <a:off x="5769401" y="3061335"/>
                  <a:ext cx="367449"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79,0</a:t>
                  </a:r>
                </a:p>
              </p:txBody>
            </p:sp>
            <p:sp>
              <p:nvSpPr>
                <p:cNvPr id="51" name="TextBox 51"/>
                <p:cNvSpPr txBox="1"/>
                <p:nvPr/>
              </p:nvSpPr>
              <p:spPr>
                <a:xfrm>
                  <a:off x="6531401" y="2521268"/>
                  <a:ext cx="367449" cy="264033"/>
                </a:xfrm>
                <a:prstGeom prst="rect">
                  <a:avLst/>
                </a:prstGeom>
                <a:noFill/>
                <a:ln>
                  <a:noFill/>
                </a:ln>
              </p:spPr>
              <p:txBody>
                <a:bodyPr wrap="none" lIns="0" tIns="0" rIns="0" bIns="0" anchor="t" anchorCtr="0">
                  <a:spAutoFit/>
                </a:bodyPr>
                <a:lstStyle/>
                <a:p>
                  <a:pPr algn="ctr"/>
                  <a:r>
                    <a:rPr lang="ru-RU" sz="1350" dirty="0">
                      <a:solidFill>
                        <a:schemeClr val="accent3"/>
                      </a:solidFill>
                      <a:latin typeface="+mn-lt"/>
                      <a:ea typeface="+mn-ea"/>
                      <a:cs typeface="+mn-cs"/>
                    </a:rPr>
                    <a:t>84,0</a:t>
                  </a:r>
                </a:p>
              </p:txBody>
            </p:sp>
            <p:sp>
              <p:nvSpPr>
                <p:cNvPr id="52" name="TextBox 52"/>
                <p:cNvSpPr txBox="1"/>
                <p:nvPr/>
              </p:nvSpPr>
              <p:spPr>
                <a:xfrm>
                  <a:off x="7731551" y="4183380"/>
                  <a:ext cx="367449"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68,6</a:t>
                  </a:r>
                </a:p>
              </p:txBody>
            </p:sp>
            <p:sp>
              <p:nvSpPr>
                <p:cNvPr id="53" name="TextBox 53"/>
                <p:cNvSpPr txBox="1"/>
                <p:nvPr/>
              </p:nvSpPr>
              <p:spPr>
                <a:xfrm>
                  <a:off x="8493551" y="3168968"/>
                  <a:ext cx="367449" cy="264033"/>
                </a:xfrm>
                <a:prstGeom prst="rect">
                  <a:avLst/>
                </a:prstGeom>
                <a:noFill/>
                <a:ln>
                  <a:noFill/>
                </a:ln>
              </p:spPr>
              <p:txBody>
                <a:bodyPr wrap="none" lIns="0" tIns="0" rIns="0" bIns="0" anchor="t" anchorCtr="0">
                  <a:spAutoFit/>
                </a:bodyPr>
                <a:lstStyle/>
                <a:p>
                  <a:pPr algn="ctr"/>
                  <a:r>
                    <a:rPr lang="ru-RU" sz="1350" dirty="0">
                      <a:solidFill>
                        <a:schemeClr val="accent3"/>
                      </a:solidFill>
                      <a:latin typeface="+mn-lt"/>
                      <a:ea typeface="+mn-ea"/>
                      <a:cs typeface="+mn-cs"/>
                    </a:rPr>
                    <a:t>78,0</a:t>
                  </a:r>
                </a:p>
              </p:txBody>
            </p:sp>
            <p:sp>
              <p:nvSpPr>
                <p:cNvPr id="54" name="TextBox 54"/>
                <p:cNvSpPr txBox="1"/>
                <p:nvPr/>
              </p:nvSpPr>
              <p:spPr>
                <a:xfrm>
                  <a:off x="9693701" y="3449955"/>
                  <a:ext cx="367449" cy="264033"/>
                </a:xfrm>
                <a:prstGeom prst="rect">
                  <a:avLst/>
                </a:prstGeom>
                <a:noFill/>
                <a:ln>
                  <a:noFill/>
                </a:ln>
              </p:spPr>
              <p:txBody>
                <a:bodyPr wrap="none" lIns="0" tIns="0" rIns="0" bIns="0" anchor="t" anchorCtr="0">
                  <a:spAutoFit/>
                </a:bodyPr>
                <a:lstStyle/>
                <a:p>
                  <a:pPr algn="ctr"/>
                  <a:r>
                    <a:rPr lang="ru-RU" sz="1350" dirty="0">
                      <a:solidFill>
                        <a:schemeClr val="accent5"/>
                      </a:solidFill>
                      <a:latin typeface="+mn-lt"/>
                      <a:ea typeface="+mn-ea"/>
                      <a:cs typeface="+mn-cs"/>
                    </a:rPr>
                    <a:t>75,4</a:t>
                  </a:r>
                </a:p>
              </p:txBody>
            </p:sp>
            <p:sp>
              <p:nvSpPr>
                <p:cNvPr id="55" name="TextBox 55"/>
                <p:cNvSpPr txBox="1"/>
                <p:nvPr/>
              </p:nvSpPr>
              <p:spPr>
                <a:xfrm>
                  <a:off x="10455701" y="3071812"/>
                  <a:ext cx="367449" cy="264033"/>
                </a:xfrm>
                <a:prstGeom prst="rect">
                  <a:avLst/>
                </a:prstGeom>
                <a:noFill/>
                <a:ln>
                  <a:noFill/>
                </a:ln>
              </p:spPr>
              <p:txBody>
                <a:bodyPr wrap="none" lIns="0" tIns="0" rIns="0" bIns="0" anchor="t" anchorCtr="0">
                  <a:spAutoFit/>
                </a:bodyPr>
                <a:lstStyle/>
                <a:p>
                  <a:pPr algn="ctr"/>
                  <a:r>
                    <a:rPr lang="ru-RU" sz="1350" dirty="0">
                      <a:solidFill>
                        <a:schemeClr val="accent3"/>
                      </a:solidFill>
                      <a:latin typeface="+mn-lt"/>
                      <a:ea typeface="+mn-ea"/>
                      <a:cs typeface="+mn-cs"/>
                    </a:rPr>
                    <a:t>78,9</a:t>
                  </a:r>
                </a:p>
              </p:txBody>
            </p:sp>
          </p:grpSp>
          <p:grpSp>
            <p:nvGrpSpPr>
              <p:cNvPr id="62" name="le-compare-growth-notes"/>
              <p:cNvGrpSpPr/>
              <p:nvPr/>
            </p:nvGrpSpPr>
            <p:grpSpPr>
              <a:xfrm>
                <a:off x="2202880" y="2257425"/>
                <a:ext cx="8262490" cy="1437323"/>
                <a:chOff x="2202880" y="2257425"/>
                <a:chExt cx="8262490" cy="1437323"/>
              </a:xfrm>
            </p:grpSpPr>
            <p:sp>
              <p:nvSpPr>
                <p:cNvPr id="57" name="TextBox 57"/>
                <p:cNvSpPr txBox="1"/>
                <p:nvPr/>
              </p:nvSpPr>
              <p:spPr>
                <a:xfrm>
                  <a:off x="2202880" y="3401378"/>
                  <a:ext cx="413890" cy="293370"/>
                </a:xfrm>
                <a:prstGeom prst="rect">
                  <a:avLst/>
                </a:prstGeom>
                <a:noFill/>
                <a:ln>
                  <a:noFill/>
                </a:ln>
              </p:spPr>
              <p:txBody>
                <a:bodyPr wrap="none" lIns="0" tIns="0" rIns="0" bIns="0" anchor="t" anchorCtr="0">
                  <a:spAutoFit/>
                </a:bodyPr>
                <a:lstStyle/>
                <a:p>
                  <a:pPr algn="ctr"/>
                  <a:r>
                    <a:rPr lang="ru-RU" sz="1500" b="1" dirty="0">
                      <a:solidFill>
                        <a:schemeClr val="accent2"/>
                      </a:solidFill>
                      <a:latin typeface="+mn-lt"/>
                      <a:ea typeface="+mn-ea"/>
                      <a:cs typeface="+mn-cs"/>
                    </a:rPr>
                    <a:t>+4,9</a:t>
                  </a:r>
                </a:p>
              </p:txBody>
            </p:sp>
            <p:sp>
              <p:nvSpPr>
                <p:cNvPr id="58" name="TextBox 58"/>
                <p:cNvSpPr txBox="1"/>
                <p:nvPr/>
              </p:nvSpPr>
              <p:spPr>
                <a:xfrm>
                  <a:off x="4165030" y="2603182"/>
                  <a:ext cx="413890" cy="293370"/>
                </a:xfrm>
                <a:prstGeom prst="rect">
                  <a:avLst/>
                </a:prstGeom>
                <a:noFill/>
                <a:ln>
                  <a:noFill/>
                </a:ln>
              </p:spPr>
              <p:txBody>
                <a:bodyPr wrap="none" lIns="0" tIns="0" rIns="0" bIns="0" anchor="t" anchorCtr="0">
                  <a:spAutoFit/>
                </a:bodyPr>
                <a:lstStyle/>
                <a:p>
                  <a:pPr algn="ctr"/>
                  <a:r>
                    <a:rPr lang="ru-RU" sz="1500" b="1" dirty="0">
                      <a:solidFill>
                        <a:schemeClr val="accent1"/>
                      </a:solidFill>
                      <a:latin typeface="+mn-lt"/>
                      <a:ea typeface="+mn-ea"/>
                      <a:cs typeface="+mn-cs"/>
                    </a:rPr>
                    <a:t>+5,5</a:t>
                  </a:r>
                </a:p>
              </p:txBody>
            </p:sp>
            <p:sp>
              <p:nvSpPr>
                <p:cNvPr id="59" name="TextBox 59"/>
                <p:cNvSpPr txBox="1"/>
                <p:nvPr/>
              </p:nvSpPr>
              <p:spPr>
                <a:xfrm>
                  <a:off x="6127180" y="2257425"/>
                  <a:ext cx="413890" cy="293370"/>
                </a:xfrm>
                <a:prstGeom prst="rect">
                  <a:avLst/>
                </a:prstGeom>
                <a:noFill/>
                <a:ln>
                  <a:noFill/>
                </a:ln>
              </p:spPr>
              <p:txBody>
                <a:bodyPr wrap="none" lIns="0" tIns="0" rIns="0" bIns="0" anchor="t" anchorCtr="0">
                  <a:spAutoFit/>
                </a:bodyPr>
                <a:lstStyle/>
                <a:p>
                  <a:pPr algn="ctr"/>
                  <a:r>
                    <a:rPr lang="ru-RU" sz="1500" b="1" dirty="0">
                      <a:solidFill>
                        <a:schemeClr val="accent1"/>
                      </a:solidFill>
                      <a:latin typeface="+mn-lt"/>
                      <a:ea typeface="+mn-ea"/>
                      <a:cs typeface="+mn-cs"/>
                    </a:rPr>
                    <a:t>+5,0</a:t>
                  </a:r>
                </a:p>
              </p:txBody>
            </p:sp>
            <p:sp>
              <p:nvSpPr>
                <p:cNvPr id="60" name="TextBox 60"/>
                <p:cNvSpPr txBox="1"/>
                <p:nvPr/>
              </p:nvSpPr>
              <p:spPr>
                <a:xfrm>
                  <a:off x="8089330" y="2905125"/>
                  <a:ext cx="413890" cy="293370"/>
                </a:xfrm>
                <a:prstGeom prst="rect">
                  <a:avLst/>
                </a:prstGeom>
                <a:noFill/>
                <a:ln>
                  <a:noFill/>
                </a:ln>
              </p:spPr>
              <p:txBody>
                <a:bodyPr wrap="none" lIns="0" tIns="0" rIns="0" bIns="0" anchor="t" anchorCtr="0">
                  <a:spAutoFit/>
                </a:bodyPr>
                <a:lstStyle/>
                <a:p>
                  <a:pPr algn="ctr"/>
                  <a:r>
                    <a:rPr lang="ru-RU" sz="1500" b="1" dirty="0">
                      <a:solidFill>
                        <a:schemeClr val="accent1"/>
                      </a:solidFill>
                      <a:latin typeface="+mn-lt"/>
                      <a:ea typeface="+mn-ea"/>
                      <a:cs typeface="+mn-cs"/>
                    </a:rPr>
                    <a:t>+9,4</a:t>
                  </a:r>
                </a:p>
              </p:txBody>
            </p:sp>
            <p:sp>
              <p:nvSpPr>
                <p:cNvPr id="61" name="TextBox 61"/>
                <p:cNvSpPr txBox="1"/>
                <p:nvPr/>
              </p:nvSpPr>
              <p:spPr>
                <a:xfrm>
                  <a:off x="10051480" y="2807970"/>
                  <a:ext cx="413890" cy="293370"/>
                </a:xfrm>
                <a:prstGeom prst="rect">
                  <a:avLst/>
                </a:prstGeom>
                <a:noFill/>
                <a:ln>
                  <a:noFill/>
                </a:ln>
              </p:spPr>
              <p:txBody>
                <a:bodyPr wrap="none" lIns="0" tIns="0" rIns="0" bIns="0" anchor="t" anchorCtr="0">
                  <a:spAutoFit/>
                </a:bodyPr>
                <a:lstStyle/>
                <a:p>
                  <a:pPr algn="ctr"/>
                  <a:r>
                    <a:rPr lang="ru-RU" sz="1500" b="1" dirty="0">
                      <a:solidFill>
                        <a:schemeClr val="accent1"/>
                      </a:solidFill>
                      <a:latin typeface="+mn-lt"/>
                      <a:ea typeface="+mn-ea"/>
                      <a:cs typeface="+mn-cs"/>
                    </a:rPr>
                    <a:t>+3,5</a:t>
                  </a:r>
                </a:p>
              </p:txBody>
            </p:sp>
          </p:grpSp>
          <p:sp>
            <p:nvSpPr>
              <p:cNvPr id="63" name="TextBox 63"/>
              <p:cNvSpPr txBox="1"/>
              <p:nvPr/>
            </p:nvSpPr>
            <p:spPr>
              <a:xfrm>
                <a:off x="1421892" y="1873568"/>
                <a:ext cx="313582" cy="264033"/>
              </a:xfrm>
              <a:prstGeom prst="rect">
                <a:avLst/>
              </a:prstGeom>
              <a:noFill/>
              <a:ln>
                <a:noFill/>
              </a:ln>
            </p:spPr>
            <p:txBody>
              <a:bodyPr wrap="none" lIns="0" tIns="0" rIns="0" bIns="0" anchor="t" anchorCtr="0">
                <a:spAutoFit/>
              </a:bodyPr>
              <a:lstStyle/>
              <a:p>
                <a:pPr algn="l"/>
                <a:r>
                  <a:rPr lang="ru-RU" sz="1350" dirty="0">
                    <a:solidFill>
                      <a:schemeClr val="accent5"/>
                    </a:solidFill>
                    <a:latin typeface="+mn-lt"/>
                    <a:ea typeface="+mn-ea"/>
                    <a:cs typeface="+mn-cs"/>
                  </a:rPr>
                  <a:t>лет</a:t>
                </a:r>
              </a:p>
            </p:txBody>
          </p:sp>
        </p:grpSp>
      </p:grpSp>
      <p:grpSp>
        <p:nvGrpSpPr>
          <p:cNvPr id="67" name="le-compare-note"/>
          <p:cNvGrpSpPr/>
          <p:nvPr/>
        </p:nvGrpSpPr>
        <p:grpSpPr>
          <a:xfrm>
            <a:off x="678942" y="5797868"/>
            <a:ext cx="6424129" cy="511683"/>
            <a:chOff x="678942" y="5797868"/>
            <a:chExt cx="6424129" cy="511683"/>
          </a:xfrm>
        </p:grpSpPr>
        <p:sp>
          <p:nvSpPr>
            <p:cNvPr id="66" name="TextBox 66"/>
            <p:cNvSpPr txBox="1"/>
            <p:nvPr/>
          </p:nvSpPr>
          <p:spPr>
            <a:xfrm>
              <a:off x="678942" y="5797868"/>
              <a:ext cx="6424129" cy="511683"/>
            </a:xfrm>
            <a:prstGeom prst="rect">
              <a:avLst/>
            </a:prstGeom>
            <a:noFill/>
            <a:ln>
              <a:noFill/>
            </a:ln>
          </p:spPr>
          <p:txBody>
            <a:bodyPr wrap="none" lIns="0" tIns="0" rIns="0" bIns="0" anchor="t" anchorCtr="0">
              <a:spAutoFit/>
            </a:bodyPr>
            <a:lstStyle/>
            <a:p>
              <a:pPr algn="l">
                <a:lnSpc>
                  <a:spcPts val="1950"/>
                </a:lnSpc>
              </a:pPr>
              <a:r>
                <a:rPr lang="ru-RU" sz="1350" dirty="0">
                  <a:solidFill>
                    <a:schemeClr val="accent5"/>
                  </a:solidFill>
                  <a:latin typeface="+mn-lt"/>
                  <a:ea typeface="+mn-ea"/>
                  <a:cs typeface="+mn-cs"/>
                </a:rPr>
                <a:t>Приросты за 1991–2024 годы — расчёт по двум значениям того же индикатора.</a:t>
              </a:r>
              <a:br/>
              <a:r>
                <a:rPr lang="ru-RU" sz="1350" dirty="0">
                  <a:solidFill>
                    <a:schemeClr val="accent5"/>
                  </a:solidFill>
                  <a:latin typeface="+mn-lt"/>
                  <a:ea typeface="+mn-ea"/>
                  <a:cs typeface="+mn-cs"/>
                </a:rPr>
                <a:t>Россия и Китай начинали период почти с одного уровня: 68,5 и 68,6 года.</a:t>
              </a:r>
            </a:p>
          </p:txBody>
        </p:sp>
      </p:grpSp>
      <p:grpSp>
        <p:nvGrpSpPr>
          <p:cNvPr id="70" name="page-footer"/>
          <p:cNvGrpSpPr/>
          <p:nvPr/>
        </p:nvGrpSpPr>
        <p:grpSpPr>
          <a:xfrm>
            <a:off x="679704" y="6442710"/>
            <a:ext cx="10832592" cy="234696"/>
            <a:chOff x="679704" y="6442710"/>
            <a:chExt cx="10832592" cy="234696"/>
          </a:xfrm>
        </p:grpSpPr>
        <p:sp>
          <p:nvSpPr>
            <p:cNvPr id="68" name="TextBox 68"/>
            <p:cNvSpPr txBox="1"/>
            <p:nvPr/>
          </p:nvSpPr>
          <p:spPr>
            <a:xfrm>
              <a:off x="679704" y="6442710"/>
              <a:ext cx="3605392" cy="234696"/>
            </a:xfrm>
            <a:prstGeom prst="rect">
              <a:avLst/>
            </a:prstGeom>
            <a:noFill/>
            <a:ln>
              <a:noFill/>
            </a:ln>
          </p:spPr>
          <p:txBody>
            <a:bodyPr wrap="none" lIns="0" tIns="0" rIns="0" bIns="0" anchor="t" anchorCtr="0">
              <a:spAutoFit/>
            </a:bodyPr>
            <a:lstStyle/>
            <a:p>
              <a:pPr algn="l"/>
              <a:r>
                <a:rPr lang="ru-RU" sz="1200" dirty="0">
                  <a:solidFill>
                    <a:schemeClr val="accent5"/>
                  </a:solidFill>
                  <a:latin typeface="+mn-lt"/>
                  <a:ea typeface="+mn-ea"/>
                  <a:cs typeface="+mn-cs"/>
                </a:rPr>
                <a:t>Всемирный банк, SP.DYN.LE00.IN, 1991 и 2024</a:t>
              </a:r>
            </a:p>
          </p:txBody>
        </p:sp>
        <p:sp>
          <p:nvSpPr>
            <p:cNvPr id="69" name="TextBox 69"/>
            <p:cNvSpPr txBox="1"/>
            <p:nvPr/>
          </p:nvSpPr>
          <p:spPr>
            <a:xfrm>
              <a:off x="11320402" y="6442710"/>
              <a:ext cx="191894" cy="234696"/>
            </a:xfrm>
            <a:prstGeom prst="rect">
              <a:avLst/>
            </a:prstGeom>
            <a:noFill/>
            <a:ln>
              <a:noFill/>
            </a:ln>
          </p:spPr>
          <p:txBody>
            <a:bodyPr wrap="none" lIns="0" tIns="0" rIns="0" bIns="0" anchor="t" anchorCtr="0">
              <a:spAutoFit/>
            </a:bodyPr>
            <a:lstStyle/>
            <a:p>
              <a:pPr algn="r"/>
              <a:r>
                <a:rPr lang="ru-RU" sz="1200" dirty="0">
                  <a:solidFill>
                    <a:schemeClr val="accent5"/>
                  </a:solidFill>
                  <a:latin typeface="+mn-lt"/>
                  <a:ea typeface="+mn-ea"/>
                  <a:cs typeface="+mn-cs"/>
                </a:rPr>
                <a:t>14</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xmlns:p="http://schemas.openxmlformats.org/presentationml/2006/main" id="9" presetID="22" presetClass="entr" presetSubtype="1" fill="hold" grpId="0" nodeType="afterEffect">
                                  <p:stCondLst>
                                    <p:cond delay="500"/>
                                  </p:stCondLst>
                                  <p:childTnLst>
                                    <p:set>
                                      <p:cBhvr>
                                        <p:cTn id="10" dur="1" fill="hold">
                                          <p:stCondLst>
                                            <p:cond delay="0"/>
                                          </p:stCondLst>
                                        </p:cTn>
                                        <p:tgtEl>
                                          <p:spTgt spid="65"/>
                                        </p:tgtEl>
                                        <p:attrNameLst>
                                          <p:attrName>style.visibility</p:attrName>
                                        </p:attrNameLst>
                                      </p:cBhvr>
                                      <p:to>
                                        <p:strVal val="visible"/>
                                      </p:to>
                                    </p:set>
                                    <p:animEffect transition="in" filter="wipe(up)">
                                      <p:cBhvr>
                                        <p:cTn id="11" dur="1000"/>
                                        <p:tgtEl>
                                          <p:spTgt spid="65"/>
                                        </p:tgtEl>
                                      </p:cBhvr>
                                    </p:animEffect>
                                  </p:childTnLst>
                                </p:cTn>
                              </p:par>
                            </p:childTnLst>
                          </p:cTn>
                        </p:par>
                        <p:par>
                          <p:cTn id="12" fill="hold">
                            <p:stCondLst>
                              <p:cond delay="190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67"/>
                                        </p:tgtEl>
                                        <p:attrNameLst>
                                          <p:attrName>style.visibility</p:attrName>
                                        </p:attrNameLst>
                                      </p:cBhvr>
                                      <p:to>
                                        <p:strVal val="visible"/>
                                      </p:to>
                                    </p:set>
                                    <p:animEffect transition="in" filter="fade">
                                      <p:cBhvr>
                                        <p:cTn id="15" dur="4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page-header"/>
          <p:cNvGrpSpPr/>
          <p:nvPr/>
        </p:nvGrpSpPr>
        <p:grpSpPr>
          <a:xfrm>
            <a:off x="670560" y="476250"/>
            <a:ext cx="6387304" cy="850773"/>
            <a:chOff x="670560" y="476250"/>
            <a:chExt cx="6387304" cy="850773"/>
          </a:xfrm>
        </p:grpSpPr>
        <p:sp>
          <p:nvSpPr>
            <p:cNvPr id="2" name="TextBox 2"/>
            <p:cNvSpPr txBox="1"/>
            <p:nvPr/>
          </p:nvSpPr>
          <p:spPr>
            <a:xfrm>
              <a:off x="670560" y="476250"/>
              <a:ext cx="4842891" cy="586740"/>
            </a:xfrm>
            <a:prstGeom prst="rect">
              <a:avLst/>
            </a:prstGeom>
            <a:noFill/>
            <a:ln>
              <a:noFill/>
            </a:ln>
          </p:spPr>
          <p:txBody>
            <a:bodyPr wrap="none" lIns="0" tIns="0" rIns="0" bIns="0" anchor="t" anchorCtr="0">
              <a:spAutoFit/>
            </a:bodyPr>
            <a:lstStyle/>
            <a:p>
              <a:pPr algn="l"/>
              <a:r>
                <a:rPr lang="ru-RU" sz="3000" b="1" dirty="0">
                  <a:solidFill>
                    <a:schemeClr val="accent1"/>
                  </a:solidFill>
                  <a:latin typeface="+mj-lt"/>
                  <a:ea typeface="+mj-ea"/>
                  <a:cs typeface="+mj-cs"/>
                </a:rPr>
                <a:t>Что следует из данных</a:t>
              </a:r>
            </a:p>
          </p:txBody>
        </p:sp>
        <p:sp>
          <p:nvSpPr>
            <p:cNvPr id="3" name="TextBox 3"/>
            <p:cNvSpPr txBox="1"/>
            <p:nvPr/>
          </p:nvSpPr>
          <p:spPr>
            <a:xfrm>
              <a:off x="675132" y="916305"/>
              <a:ext cx="6382732" cy="410718"/>
            </a:xfrm>
            <a:prstGeom prst="rect">
              <a:avLst/>
            </a:prstGeom>
            <a:noFill/>
            <a:ln>
              <a:noFill/>
            </a:ln>
          </p:spPr>
          <p:txBody>
            <a:bodyPr wrap="none" lIns="0" tIns="0" rIns="0" bIns="0" anchor="t" anchorCtr="0">
              <a:spAutoFit/>
            </a:bodyPr>
            <a:lstStyle/>
            <a:p>
              <a:pPr algn="l"/>
              <a:r>
                <a:rPr lang="ru-RU" sz="2100" dirty="0">
                  <a:solidFill>
                    <a:schemeClr val="dk1"/>
                  </a:solidFill>
                  <a:latin typeface="+mn-lt"/>
                  <a:ea typeface="+mn-ea"/>
                  <a:cs typeface="+mn-cs"/>
                </a:rPr>
                <a:t>Четыре вывода — каждый со своим индикатором</a:t>
              </a:r>
            </a:p>
          </p:txBody>
        </p:sp>
      </p:grpSp>
      <p:grpSp>
        <p:nvGrpSpPr>
          <p:cNvPr id="13" name="conclusion-1"/>
          <p:cNvGrpSpPr/>
          <p:nvPr/>
        </p:nvGrpSpPr>
        <p:grpSpPr>
          <a:xfrm>
            <a:off x="673608" y="1550670"/>
            <a:ext cx="10832592" cy="478155"/>
            <a:chOff x="673608" y="1550670"/>
            <a:chExt cx="10832592" cy="478155"/>
          </a:xfrm>
        </p:grpSpPr>
        <p:sp>
          <p:nvSpPr>
            <p:cNvPr id="5" name="TextBox 5"/>
            <p:cNvSpPr txBox="1"/>
            <p:nvPr/>
          </p:nvSpPr>
          <p:spPr>
            <a:xfrm>
              <a:off x="673608" y="1550670"/>
              <a:ext cx="1493086" cy="469392"/>
            </a:xfrm>
            <a:prstGeom prst="rect">
              <a:avLst/>
            </a:prstGeom>
            <a:noFill/>
            <a:ln>
              <a:noFill/>
            </a:ln>
          </p:spPr>
          <p:txBody>
            <a:bodyPr wrap="none" lIns="0" tIns="0" rIns="0" bIns="0" anchor="t" anchorCtr="0">
              <a:spAutoFit/>
            </a:bodyPr>
            <a:lstStyle/>
            <a:p>
              <a:pPr algn="l"/>
              <a:r>
                <a:rPr lang="ru-RU" sz="2400" b="1" dirty="0">
                  <a:solidFill>
                    <a:schemeClr val="accent2"/>
                  </a:solidFill>
                  <a:latin typeface="+mj-lt"/>
                  <a:ea typeface="+mj-ea"/>
                  <a:cs typeface="+mj-cs"/>
                </a:rPr>
                <a:t>−4,72 млн</a:t>
              </a:r>
            </a:p>
          </p:txBody>
        </p:sp>
        <p:grpSp>
          <p:nvGrpSpPr>
            <p:cNvPr id="10" name="Group 10"/>
            <p:cNvGrpSpPr/>
            <p:nvPr/>
          </p:nvGrpSpPr>
          <p:grpSpPr>
            <a:xfrm>
              <a:off x="2900362" y="1604962"/>
              <a:ext cx="257175" cy="257176"/>
              <a:chOff x="2900362" y="1604962"/>
              <a:chExt cx="257175" cy="257176"/>
            </a:xfrm>
          </p:grpSpPr>
          <p:sp>
            <p:nvSpPr>
              <p:cNvPr id="6" name="Freeform 6"/>
              <p:cNvSpPr/>
              <p:nvPr/>
            </p:nvSpPr>
            <p:spPr>
              <a:xfrm>
                <a:off x="2928938" y="1604962"/>
                <a:ext cx="114300" cy="114300"/>
              </a:xfrm>
              <a:custGeom>
                <a:avLst/>
                <a:gdLst/>
                <a:ahLst/>
                <a:cxnLst/>
                <a:rect l="l" t="t" r="r" b="b"/>
                <a:pathLst>
                  <a:path w="114300" h="114300">
                    <a:moveTo>
                      <a:pt x="0" y="57150"/>
                    </a:moveTo>
                    <a:cubicBezTo>
                      <a:pt x="0" y="88713"/>
                      <a:pt x="25587" y="114300"/>
                      <a:pt x="57150" y="114300"/>
                    </a:cubicBezTo>
                    <a:cubicBezTo>
                      <a:pt x="88713" y="114300"/>
                      <a:pt x="114300" y="88713"/>
                      <a:pt x="114300" y="57150"/>
                    </a:cubicBezTo>
                    <a:cubicBezTo>
                      <a:pt x="114300" y="25587"/>
                      <a:pt x="88713" y="0"/>
                      <a:pt x="57150" y="0"/>
                    </a:cubicBezTo>
                    <a:cubicBezTo>
                      <a:pt x="25587" y="0"/>
                      <a:pt x="0" y="25587"/>
                      <a:pt x="0" y="57150"/>
                    </a:cubicBezTo>
                  </a:path>
                </a:pathLst>
              </a:custGeom>
              <a:noFill/>
              <a:ln w="28575">
                <a:solidFill>
                  <a:schemeClr val="accent1"/>
                </a:solidFill>
              </a:ln>
            </p:spPr>
          </p:sp>
          <p:sp>
            <p:nvSpPr>
              <p:cNvPr id="7" name="Freeform 7"/>
              <p:cNvSpPr/>
              <p:nvPr/>
            </p:nvSpPr>
            <p:spPr>
              <a:xfrm>
                <a:off x="2900362" y="1776412"/>
                <a:ext cx="171450" cy="85725"/>
              </a:xfrm>
              <a:custGeom>
                <a:avLst/>
                <a:gdLst/>
                <a:ahLst/>
                <a:cxnLst/>
                <a:rect l="l" t="t" r="r" b="b"/>
                <a:pathLst>
                  <a:path w="171450" h="85725">
                    <a:moveTo>
                      <a:pt x="0" y="85725"/>
                    </a:moveTo>
                    <a:lnTo>
                      <a:pt x="0" y="57150"/>
                    </a:lnTo>
                    <a:cubicBezTo>
                      <a:pt x="0" y="25587"/>
                      <a:pt x="25587" y="0"/>
                      <a:pt x="57150" y="0"/>
                    </a:cubicBezTo>
                    <a:lnTo>
                      <a:pt x="114300" y="0"/>
                    </a:lnTo>
                    <a:cubicBezTo>
                      <a:pt x="145863" y="0"/>
                      <a:pt x="171450" y="25587"/>
                      <a:pt x="171450" y="57150"/>
                    </a:cubicBezTo>
                    <a:lnTo>
                      <a:pt x="171450" y="85725"/>
                    </a:lnTo>
                  </a:path>
                </a:pathLst>
              </a:custGeom>
              <a:noFill/>
              <a:ln w="28575">
                <a:solidFill>
                  <a:schemeClr val="accent1"/>
                </a:solidFill>
              </a:ln>
            </p:spPr>
          </p:sp>
          <p:sp>
            <p:nvSpPr>
              <p:cNvPr id="8" name="Freeform 8"/>
              <p:cNvSpPr/>
              <p:nvPr/>
            </p:nvSpPr>
            <p:spPr>
              <a:xfrm>
                <a:off x="3086100" y="1606820"/>
                <a:ext cx="42975" cy="110728"/>
              </a:xfrm>
              <a:custGeom>
                <a:avLst/>
                <a:gdLst/>
                <a:ahLst/>
                <a:cxnLst/>
                <a:rect l="l" t="t" r="r" b="b"/>
                <a:pathLst>
                  <a:path w="42975" h="110728">
                    <a:moveTo>
                      <a:pt x="0" y="0"/>
                    </a:moveTo>
                    <a:cubicBezTo>
                      <a:pt x="25288" y="6475"/>
                      <a:pt x="42975" y="29261"/>
                      <a:pt x="42975" y="55364"/>
                    </a:cubicBezTo>
                    <a:cubicBezTo>
                      <a:pt x="42975" y="81467"/>
                      <a:pt x="25288" y="104253"/>
                      <a:pt x="0" y="110728"/>
                    </a:cubicBezTo>
                  </a:path>
                </a:pathLst>
              </a:custGeom>
              <a:noFill/>
              <a:ln w="28575">
                <a:solidFill>
                  <a:schemeClr val="accent1"/>
                </a:solidFill>
              </a:ln>
            </p:spPr>
          </p:sp>
          <p:sp>
            <p:nvSpPr>
              <p:cNvPr id="9" name="Freeform 9"/>
              <p:cNvSpPr/>
              <p:nvPr/>
            </p:nvSpPr>
            <p:spPr>
              <a:xfrm>
                <a:off x="3114675" y="1778556"/>
                <a:ext cx="42862" cy="83582"/>
              </a:xfrm>
              <a:custGeom>
                <a:avLst/>
                <a:gdLst/>
                <a:ahLst/>
                <a:cxnLst/>
                <a:rect l="l" t="t" r="r" b="b"/>
                <a:pathLst>
                  <a:path w="42862" h="83582">
                    <a:moveTo>
                      <a:pt x="42862" y="83582"/>
                    </a:moveTo>
                    <a:lnTo>
                      <a:pt x="42862" y="55007"/>
                    </a:lnTo>
                    <a:cubicBezTo>
                      <a:pt x="42713" y="29069"/>
                      <a:pt x="25115" y="6484"/>
                      <a:pt x="0" y="0"/>
                    </a:cubicBezTo>
                  </a:path>
                </a:pathLst>
              </a:custGeom>
              <a:noFill/>
              <a:ln w="28575">
                <a:solidFill>
                  <a:schemeClr val="accent1"/>
                </a:solidFill>
              </a:ln>
            </p:spPr>
          </p:sp>
        </p:grpSp>
        <p:sp>
          <p:nvSpPr>
            <p:cNvPr id="11" name="TextBox 11"/>
            <p:cNvSpPr txBox="1"/>
            <p:nvPr/>
          </p:nvSpPr>
          <p:spPr>
            <a:xfrm>
              <a:off x="3384042" y="1644968"/>
              <a:ext cx="5523833" cy="264033"/>
            </a:xfrm>
            <a:prstGeom prst="rect">
              <a:avLst/>
            </a:prstGeom>
            <a:noFill/>
            <a:ln>
              <a:noFill/>
            </a:ln>
          </p:spPr>
          <p:txBody>
            <a:bodyPr wrap="none" lIns="0" tIns="0" rIns="0" bIns="0" anchor="t" anchorCtr="0">
              <a:spAutoFit/>
            </a:bodyPr>
            <a:lstStyle/>
            <a:p>
              <a:pPr algn="l"/>
              <a:r>
                <a:rPr lang="ru-RU" sz="1350" dirty="0">
                  <a:solidFill>
                    <a:schemeClr val="dk1"/>
                  </a:solidFill>
                  <a:latin typeface="+mn-lt"/>
                  <a:ea typeface="+mn-ea"/>
                  <a:cs typeface="+mn-cs"/>
                </a:rPr>
                <a:t>человек — итог 1991–2024 годов по индикатору SP.POP.TOTL</a:t>
              </a:r>
            </a:p>
          </p:txBody>
        </p:sp>
        <p:sp>
          <p:nvSpPr>
            <p:cNvPr id="12" name="Line 12"/>
            <p:cNvSpPr/>
            <p:nvPr/>
          </p:nvSpPr>
          <p:spPr>
            <a:xfrm>
              <a:off x="685800" y="2019300"/>
              <a:ext cx="10820400" cy="9525"/>
            </a:xfrm>
            <a:custGeom>
              <a:avLst/>
              <a:gdLst/>
              <a:ahLst/>
              <a:cxnLst/>
              <a:rect l="l" t="t" r="r" b="b"/>
              <a:pathLst>
                <a:path w="10820400" h="9525">
                  <a:moveTo>
                    <a:pt x="0" y="0"/>
                  </a:moveTo>
                  <a:lnTo>
                    <a:pt x="10820400" y="0"/>
                  </a:lnTo>
                </a:path>
              </a:pathLst>
            </a:custGeom>
            <a:noFill/>
            <a:ln w="9525">
              <a:solidFill>
                <a:schemeClr val="accent6"/>
              </a:solidFill>
            </a:ln>
          </p:spPr>
        </p:sp>
      </p:grpSp>
      <p:grpSp>
        <p:nvGrpSpPr>
          <p:cNvPr id="20" name="conclusion-2"/>
          <p:cNvGrpSpPr/>
          <p:nvPr/>
        </p:nvGrpSpPr>
        <p:grpSpPr>
          <a:xfrm>
            <a:off x="673608" y="2274570"/>
            <a:ext cx="10832592" cy="478155"/>
            <a:chOff x="673608" y="2274570"/>
            <a:chExt cx="10832592" cy="478155"/>
          </a:xfrm>
        </p:grpSpPr>
        <p:sp>
          <p:nvSpPr>
            <p:cNvPr id="14" name="TextBox 14"/>
            <p:cNvSpPr txBox="1"/>
            <p:nvPr/>
          </p:nvSpPr>
          <p:spPr>
            <a:xfrm>
              <a:off x="673608" y="2274570"/>
              <a:ext cx="1272113" cy="469392"/>
            </a:xfrm>
            <a:prstGeom prst="rect">
              <a:avLst/>
            </a:prstGeom>
            <a:noFill/>
            <a:ln>
              <a:noFill/>
            </a:ln>
          </p:spPr>
          <p:txBody>
            <a:bodyPr wrap="none" lIns="0" tIns="0" rIns="0" bIns="0" anchor="t" anchorCtr="0">
              <a:spAutoFit/>
            </a:bodyPr>
            <a:lstStyle/>
            <a:p>
              <a:pPr algn="l"/>
              <a:r>
                <a:rPr lang="ru-RU" sz="2400" b="1" dirty="0">
                  <a:solidFill>
                    <a:schemeClr val="accent2"/>
                  </a:solidFill>
                  <a:latin typeface="+mj-lt"/>
                  <a:ea typeface="+mj-ea"/>
                  <a:cs typeface="+mj-cs"/>
                </a:rPr>
                <a:t>30 из 34</a:t>
              </a:r>
            </a:p>
          </p:txBody>
        </p:sp>
        <p:grpSp>
          <p:nvGrpSpPr>
            <p:cNvPr id="17" name="Group 17"/>
            <p:cNvGrpSpPr/>
            <p:nvPr/>
          </p:nvGrpSpPr>
          <p:grpSpPr>
            <a:xfrm>
              <a:off x="2928938" y="2328862"/>
              <a:ext cx="200025" cy="257176"/>
              <a:chOff x="2928938" y="2328862"/>
              <a:chExt cx="200025" cy="257176"/>
            </a:xfrm>
          </p:grpSpPr>
          <p:sp>
            <p:nvSpPr>
              <p:cNvPr id="15" name="Freeform 15"/>
              <p:cNvSpPr/>
              <p:nvPr/>
            </p:nvSpPr>
            <p:spPr>
              <a:xfrm>
                <a:off x="2928938" y="2514600"/>
                <a:ext cx="200025" cy="71438"/>
              </a:xfrm>
              <a:custGeom>
                <a:avLst/>
                <a:gdLst/>
                <a:ahLst/>
                <a:cxnLst/>
                <a:rect l="l" t="t" r="r" b="b"/>
                <a:pathLst>
                  <a:path w="200025" h="71438">
                    <a:moveTo>
                      <a:pt x="0" y="71438"/>
                    </a:moveTo>
                    <a:lnTo>
                      <a:pt x="0" y="42862"/>
                    </a:lnTo>
                    <a:cubicBezTo>
                      <a:pt x="0" y="19190"/>
                      <a:pt x="19190" y="0"/>
                      <a:pt x="42862" y="0"/>
                    </a:cubicBezTo>
                    <a:lnTo>
                      <a:pt x="157162" y="0"/>
                    </a:lnTo>
                    <a:cubicBezTo>
                      <a:pt x="180835" y="0"/>
                      <a:pt x="200025" y="19190"/>
                      <a:pt x="200025" y="42862"/>
                    </a:cubicBezTo>
                    <a:lnTo>
                      <a:pt x="200025" y="71438"/>
                    </a:lnTo>
                    <a:lnTo>
                      <a:pt x="0" y="71438"/>
                    </a:lnTo>
                  </a:path>
                </a:pathLst>
              </a:custGeom>
              <a:noFill/>
              <a:ln w="28575">
                <a:solidFill>
                  <a:schemeClr val="accent1"/>
                </a:solidFill>
              </a:ln>
            </p:spPr>
          </p:sp>
          <p:sp>
            <p:nvSpPr>
              <p:cNvPr id="16" name="Freeform 16"/>
              <p:cNvSpPr/>
              <p:nvPr/>
            </p:nvSpPr>
            <p:spPr>
              <a:xfrm>
                <a:off x="2943225" y="2328862"/>
                <a:ext cx="171450" cy="185738"/>
              </a:xfrm>
              <a:custGeom>
                <a:avLst/>
                <a:gdLst/>
                <a:ahLst/>
                <a:cxnLst/>
                <a:rect l="l" t="t" r="r" b="b"/>
                <a:pathLst>
                  <a:path w="171450" h="185738">
                    <a:moveTo>
                      <a:pt x="57150" y="185738"/>
                    </a:moveTo>
                    <a:lnTo>
                      <a:pt x="57150" y="114300"/>
                    </a:lnTo>
                    <a:lnTo>
                      <a:pt x="0" y="114300"/>
                    </a:lnTo>
                    <a:lnTo>
                      <a:pt x="0" y="57150"/>
                    </a:lnTo>
                    <a:lnTo>
                      <a:pt x="57150" y="57150"/>
                    </a:lnTo>
                    <a:lnTo>
                      <a:pt x="57150" y="0"/>
                    </a:lnTo>
                    <a:lnTo>
                      <a:pt x="114300" y="0"/>
                    </a:lnTo>
                    <a:lnTo>
                      <a:pt x="114300" y="57150"/>
                    </a:lnTo>
                    <a:lnTo>
                      <a:pt x="171450" y="57150"/>
                    </a:lnTo>
                    <a:lnTo>
                      <a:pt x="171450" y="114300"/>
                    </a:lnTo>
                    <a:lnTo>
                      <a:pt x="114300" y="114300"/>
                    </a:lnTo>
                    <a:lnTo>
                      <a:pt x="114300" y="185738"/>
                    </a:lnTo>
                  </a:path>
                </a:pathLst>
              </a:custGeom>
              <a:noFill/>
              <a:ln w="28575">
                <a:solidFill>
                  <a:schemeClr val="accent1"/>
                </a:solidFill>
              </a:ln>
            </p:spPr>
          </p:sp>
        </p:grpSp>
        <p:sp>
          <p:nvSpPr>
            <p:cNvPr id="18" name="TextBox 18"/>
            <p:cNvSpPr txBox="1"/>
            <p:nvPr/>
          </p:nvSpPr>
          <p:spPr>
            <a:xfrm>
              <a:off x="3384042" y="2368868"/>
              <a:ext cx="6177908" cy="264033"/>
            </a:xfrm>
            <a:prstGeom prst="rect">
              <a:avLst/>
            </a:prstGeom>
            <a:noFill/>
            <a:ln>
              <a:noFill/>
            </a:ln>
          </p:spPr>
          <p:txBody>
            <a:bodyPr wrap="none" lIns="0" tIns="0" rIns="0" bIns="0" anchor="t" anchorCtr="0">
              <a:spAutoFit/>
            </a:bodyPr>
            <a:lstStyle/>
            <a:p>
              <a:pPr algn="l"/>
              <a:r>
                <a:rPr lang="ru-RU" sz="1350" dirty="0">
                  <a:solidFill>
                    <a:schemeClr val="dk1"/>
                  </a:solidFill>
                  <a:latin typeface="+mn-lt"/>
                  <a:ea typeface="+mn-ea"/>
                  <a:cs typeface="+mn-cs"/>
                </a:rPr>
                <a:t>лет с естественной убылью; худший год — 2021-й: −7,1 на 1000 человек</a:t>
              </a:r>
            </a:p>
          </p:txBody>
        </p:sp>
        <p:sp>
          <p:nvSpPr>
            <p:cNvPr id="19" name="Line 19"/>
            <p:cNvSpPr/>
            <p:nvPr/>
          </p:nvSpPr>
          <p:spPr>
            <a:xfrm>
              <a:off x="685800" y="2743200"/>
              <a:ext cx="10820400" cy="9525"/>
            </a:xfrm>
            <a:custGeom>
              <a:avLst/>
              <a:gdLst/>
              <a:ahLst/>
              <a:cxnLst/>
              <a:rect l="l" t="t" r="r" b="b"/>
              <a:pathLst>
                <a:path w="10820400" h="9525">
                  <a:moveTo>
                    <a:pt x="0" y="0"/>
                  </a:moveTo>
                  <a:lnTo>
                    <a:pt x="10820400" y="0"/>
                  </a:lnTo>
                </a:path>
              </a:pathLst>
            </a:custGeom>
            <a:noFill/>
            <a:ln w="9525">
              <a:solidFill>
                <a:schemeClr val="accent6"/>
              </a:solidFill>
            </a:ln>
          </p:spPr>
        </p:sp>
      </p:grpSp>
      <p:grpSp>
        <p:nvGrpSpPr>
          <p:cNvPr id="31" name="conclusion-3"/>
          <p:cNvGrpSpPr/>
          <p:nvPr/>
        </p:nvGrpSpPr>
        <p:grpSpPr>
          <a:xfrm>
            <a:off x="673608" y="2998470"/>
            <a:ext cx="10832592" cy="478155"/>
            <a:chOff x="673608" y="2998470"/>
            <a:chExt cx="10832592" cy="478155"/>
          </a:xfrm>
        </p:grpSpPr>
        <p:sp>
          <p:nvSpPr>
            <p:cNvPr id="21" name="TextBox 21"/>
            <p:cNvSpPr txBox="1"/>
            <p:nvPr/>
          </p:nvSpPr>
          <p:spPr>
            <a:xfrm>
              <a:off x="673608" y="2998470"/>
              <a:ext cx="621792" cy="469392"/>
            </a:xfrm>
            <a:prstGeom prst="rect">
              <a:avLst/>
            </a:prstGeom>
            <a:noFill/>
            <a:ln>
              <a:noFill/>
            </a:ln>
          </p:spPr>
          <p:txBody>
            <a:bodyPr wrap="none" lIns="0" tIns="0" rIns="0" bIns="0" anchor="t" anchorCtr="0">
              <a:spAutoFit/>
            </a:bodyPr>
            <a:lstStyle/>
            <a:p>
              <a:pPr algn="l"/>
              <a:r>
                <a:rPr lang="ru-RU" sz="2400" b="1" dirty="0">
                  <a:solidFill>
                    <a:schemeClr val="accent3"/>
                  </a:solidFill>
                  <a:latin typeface="+mj-lt"/>
                  <a:ea typeface="+mj-ea"/>
                  <a:cs typeface="+mj-cs"/>
                </a:rPr>
                <a:t>1,42</a:t>
              </a:r>
            </a:p>
          </p:txBody>
        </p:sp>
        <p:grpSp>
          <p:nvGrpSpPr>
            <p:cNvPr id="28" name="Group 28"/>
            <p:cNvGrpSpPr/>
            <p:nvPr/>
          </p:nvGrpSpPr>
          <p:grpSpPr>
            <a:xfrm>
              <a:off x="2886075" y="3052762"/>
              <a:ext cx="257175" cy="257176"/>
              <a:chOff x="2886075" y="3052762"/>
              <a:chExt cx="257175" cy="257176"/>
            </a:xfrm>
          </p:grpSpPr>
          <p:sp>
            <p:nvSpPr>
              <p:cNvPr id="22" name="Freeform 22"/>
              <p:cNvSpPr/>
              <p:nvPr/>
            </p:nvSpPr>
            <p:spPr>
              <a:xfrm>
                <a:off x="2943225" y="3252788"/>
                <a:ext cx="57150" cy="57150"/>
              </a:xfrm>
              <a:custGeom>
                <a:avLst/>
                <a:gdLst/>
                <a:ahLst/>
                <a:cxnLst/>
                <a:rect l="l" t="t" r="r" b="b"/>
                <a:pathLst>
                  <a:path w="57150" h="57150">
                    <a:moveTo>
                      <a:pt x="0" y="28575"/>
                    </a:moveTo>
                    <a:cubicBezTo>
                      <a:pt x="0" y="44357"/>
                      <a:pt x="12793" y="57150"/>
                      <a:pt x="28575" y="57150"/>
                    </a:cubicBezTo>
                    <a:cubicBezTo>
                      <a:pt x="44357" y="57150"/>
                      <a:pt x="57150" y="44357"/>
                      <a:pt x="57150" y="28575"/>
                    </a:cubicBezTo>
                    <a:cubicBezTo>
                      <a:pt x="57150" y="12793"/>
                      <a:pt x="44357" y="0"/>
                      <a:pt x="28575" y="0"/>
                    </a:cubicBezTo>
                    <a:cubicBezTo>
                      <a:pt x="12793" y="0"/>
                      <a:pt x="0" y="12793"/>
                      <a:pt x="0" y="28575"/>
                    </a:cubicBezTo>
                  </a:path>
                </a:pathLst>
              </a:custGeom>
              <a:noFill/>
              <a:ln w="28575">
                <a:solidFill>
                  <a:schemeClr val="accent1"/>
                </a:solidFill>
              </a:ln>
            </p:spPr>
          </p:sp>
          <p:sp>
            <p:nvSpPr>
              <p:cNvPr id="23" name="Freeform 23"/>
              <p:cNvSpPr/>
              <p:nvPr/>
            </p:nvSpPr>
            <p:spPr>
              <a:xfrm>
                <a:off x="3086100" y="3252788"/>
                <a:ext cx="57150" cy="57150"/>
              </a:xfrm>
              <a:custGeom>
                <a:avLst/>
                <a:gdLst/>
                <a:ahLst/>
                <a:cxnLst/>
                <a:rect l="l" t="t" r="r" b="b"/>
                <a:pathLst>
                  <a:path w="57150" h="57150">
                    <a:moveTo>
                      <a:pt x="0" y="28575"/>
                    </a:moveTo>
                    <a:cubicBezTo>
                      <a:pt x="0" y="44357"/>
                      <a:pt x="12793" y="57150"/>
                      <a:pt x="28575" y="57150"/>
                    </a:cubicBezTo>
                    <a:cubicBezTo>
                      <a:pt x="44357" y="57150"/>
                      <a:pt x="57150" y="44357"/>
                      <a:pt x="57150" y="28575"/>
                    </a:cubicBezTo>
                    <a:cubicBezTo>
                      <a:pt x="57150" y="12793"/>
                      <a:pt x="44357" y="0"/>
                      <a:pt x="28575" y="0"/>
                    </a:cubicBezTo>
                    <a:cubicBezTo>
                      <a:pt x="12793" y="0"/>
                      <a:pt x="0" y="12793"/>
                      <a:pt x="0" y="28575"/>
                    </a:cubicBezTo>
                  </a:path>
                </a:pathLst>
              </a:custGeom>
              <a:noFill/>
              <a:ln w="28575">
                <a:solidFill>
                  <a:schemeClr val="accent1"/>
                </a:solidFill>
              </a:ln>
            </p:spPr>
          </p:sp>
          <p:sp>
            <p:nvSpPr>
              <p:cNvPr id="24" name="Freeform 24"/>
              <p:cNvSpPr/>
              <p:nvPr/>
            </p:nvSpPr>
            <p:spPr>
              <a:xfrm>
                <a:off x="2886075" y="3052762"/>
                <a:ext cx="257175" cy="157167"/>
              </a:xfrm>
              <a:custGeom>
                <a:avLst/>
                <a:gdLst/>
                <a:ahLst/>
                <a:cxnLst/>
                <a:rect l="l" t="t" r="r" b="b"/>
                <a:pathLst>
                  <a:path w="257175" h="157167">
                    <a:moveTo>
                      <a:pt x="0" y="28575"/>
                    </a:moveTo>
                    <a:lnTo>
                      <a:pt x="35719" y="28575"/>
                    </a:lnTo>
                    <a:lnTo>
                      <a:pt x="59036" y="98541"/>
                    </a:lnTo>
                    <a:cubicBezTo>
                      <a:pt x="70704" y="133553"/>
                      <a:pt x="103470" y="157167"/>
                      <a:pt x="140375" y="157162"/>
                    </a:cubicBezTo>
                    <a:lnTo>
                      <a:pt x="178594" y="157162"/>
                    </a:lnTo>
                    <a:cubicBezTo>
                      <a:pt x="221993" y="157162"/>
                      <a:pt x="257175" y="121980"/>
                      <a:pt x="257175" y="78581"/>
                    </a:cubicBezTo>
                    <a:cubicBezTo>
                      <a:pt x="257175" y="35182"/>
                      <a:pt x="221993" y="0"/>
                      <a:pt x="178594" y="0"/>
                    </a:cubicBezTo>
                    <a:lnTo>
                      <a:pt x="171450" y="0"/>
                    </a:lnTo>
                    <a:lnTo>
                      <a:pt x="171450" y="85725"/>
                    </a:lnTo>
                  </a:path>
                </a:pathLst>
              </a:custGeom>
              <a:noFill/>
              <a:ln w="28575">
                <a:solidFill>
                  <a:schemeClr val="accent1"/>
                </a:solidFill>
              </a:ln>
            </p:spPr>
          </p:sp>
          <p:sp>
            <p:nvSpPr>
              <p:cNvPr id="25" name="Freeform 25"/>
              <p:cNvSpPr/>
              <p:nvPr/>
            </p:nvSpPr>
            <p:spPr>
              <a:xfrm>
                <a:off x="2943225" y="3138488"/>
                <a:ext cx="200025" cy="9525"/>
              </a:xfrm>
              <a:custGeom>
                <a:avLst/>
                <a:gdLst/>
                <a:ahLst/>
                <a:cxnLst/>
                <a:rect l="l" t="t" r="r" b="b"/>
                <a:pathLst>
                  <a:path w="200025" h="9525">
                    <a:moveTo>
                      <a:pt x="0" y="0"/>
                    </a:moveTo>
                    <a:lnTo>
                      <a:pt x="200025" y="0"/>
                    </a:lnTo>
                  </a:path>
                </a:pathLst>
              </a:custGeom>
              <a:noFill/>
              <a:ln w="28575">
                <a:solidFill>
                  <a:schemeClr val="accent1"/>
                </a:solidFill>
              </a:ln>
            </p:spPr>
          </p:sp>
          <p:sp>
            <p:nvSpPr>
              <p:cNvPr id="26" name="Freeform 26"/>
              <p:cNvSpPr/>
              <p:nvPr/>
            </p:nvSpPr>
            <p:spPr>
              <a:xfrm>
                <a:off x="2986088" y="3209925"/>
                <a:ext cx="14288" cy="42862"/>
              </a:xfrm>
              <a:custGeom>
                <a:avLst/>
                <a:gdLst/>
                <a:ahLst/>
                <a:cxnLst/>
                <a:rect l="l" t="t" r="r" b="b"/>
                <a:pathLst>
                  <a:path w="14288" h="42862">
                    <a:moveTo>
                      <a:pt x="0" y="42862"/>
                    </a:moveTo>
                    <a:lnTo>
                      <a:pt x="14288" y="0"/>
                    </a:lnTo>
                  </a:path>
                </a:pathLst>
              </a:custGeom>
              <a:noFill/>
              <a:ln w="28575">
                <a:solidFill>
                  <a:schemeClr val="accent1"/>
                </a:solidFill>
              </a:ln>
            </p:spPr>
          </p:sp>
          <p:sp>
            <p:nvSpPr>
              <p:cNvPr id="27" name="Freeform 27"/>
              <p:cNvSpPr/>
              <p:nvPr/>
            </p:nvSpPr>
            <p:spPr>
              <a:xfrm>
                <a:off x="3086100" y="3209925"/>
                <a:ext cx="14288" cy="42862"/>
              </a:xfrm>
              <a:custGeom>
                <a:avLst/>
                <a:gdLst/>
                <a:ahLst/>
                <a:cxnLst/>
                <a:rect l="l" t="t" r="r" b="b"/>
                <a:pathLst>
                  <a:path w="14288" h="42862">
                    <a:moveTo>
                      <a:pt x="0" y="0"/>
                    </a:moveTo>
                    <a:lnTo>
                      <a:pt x="14288" y="42862"/>
                    </a:lnTo>
                  </a:path>
                </a:pathLst>
              </a:custGeom>
              <a:noFill/>
              <a:ln w="28575">
                <a:solidFill>
                  <a:schemeClr val="accent1"/>
                </a:solidFill>
              </a:ln>
            </p:spPr>
          </p:sp>
        </p:grpSp>
        <p:sp>
          <p:nvSpPr>
            <p:cNvPr id="29" name="TextBox 29"/>
            <p:cNvSpPr txBox="1"/>
            <p:nvPr/>
          </p:nvSpPr>
          <p:spPr>
            <a:xfrm>
              <a:off x="3384042" y="3092768"/>
              <a:ext cx="6380041" cy="264033"/>
            </a:xfrm>
            <a:prstGeom prst="rect">
              <a:avLst/>
            </a:prstGeom>
            <a:noFill/>
            <a:ln>
              <a:noFill/>
            </a:ln>
          </p:spPr>
          <p:txBody>
            <a:bodyPr wrap="none" lIns="0" tIns="0" rIns="0" bIns="0" anchor="t" anchorCtr="0">
              <a:spAutoFit/>
            </a:bodyPr>
            <a:lstStyle/>
            <a:p>
              <a:pPr algn="l"/>
              <a:r>
                <a:rPr lang="ru-RU" sz="1350" dirty="0">
                  <a:solidFill>
                    <a:schemeClr val="dk1"/>
                  </a:solidFill>
                  <a:latin typeface="+mn-lt"/>
                  <a:ea typeface="+mn-ea"/>
                  <a:cs typeface="+mn-cs"/>
                </a:rPr>
                <a:t>рождения на женщину в 2024 году против 1,73 в 1991-м (SP.DYN.TFRT.IN)</a:t>
              </a:r>
            </a:p>
          </p:txBody>
        </p:sp>
        <p:sp>
          <p:nvSpPr>
            <p:cNvPr id="30" name="Line 30"/>
            <p:cNvSpPr/>
            <p:nvPr/>
          </p:nvSpPr>
          <p:spPr>
            <a:xfrm>
              <a:off x="685800" y="3467100"/>
              <a:ext cx="10820400" cy="9525"/>
            </a:xfrm>
            <a:custGeom>
              <a:avLst/>
              <a:gdLst/>
              <a:ahLst/>
              <a:cxnLst/>
              <a:rect l="l" t="t" r="r" b="b"/>
              <a:pathLst>
                <a:path w="10820400" h="9525">
                  <a:moveTo>
                    <a:pt x="0" y="0"/>
                  </a:moveTo>
                  <a:lnTo>
                    <a:pt x="10820400" y="0"/>
                  </a:lnTo>
                </a:path>
              </a:pathLst>
            </a:custGeom>
            <a:noFill/>
            <a:ln w="9525">
              <a:solidFill>
                <a:schemeClr val="accent6"/>
              </a:solidFill>
            </a:ln>
          </p:spPr>
        </p:sp>
      </p:grpSp>
      <p:grpSp>
        <p:nvGrpSpPr>
          <p:cNvPr id="38" name="conclusion-4"/>
          <p:cNvGrpSpPr/>
          <p:nvPr/>
        </p:nvGrpSpPr>
        <p:grpSpPr>
          <a:xfrm>
            <a:off x="673608" y="3722370"/>
            <a:ext cx="10832592" cy="725805"/>
            <a:chOff x="673608" y="3722370"/>
            <a:chExt cx="10832592" cy="725805"/>
          </a:xfrm>
        </p:grpSpPr>
        <p:sp>
          <p:nvSpPr>
            <p:cNvPr id="32" name="TextBox 32"/>
            <p:cNvSpPr txBox="1"/>
            <p:nvPr/>
          </p:nvSpPr>
          <p:spPr>
            <a:xfrm>
              <a:off x="673608" y="3722370"/>
              <a:ext cx="1493086" cy="469392"/>
            </a:xfrm>
            <a:prstGeom prst="rect">
              <a:avLst/>
            </a:prstGeom>
            <a:noFill/>
            <a:ln>
              <a:noFill/>
            </a:ln>
          </p:spPr>
          <p:txBody>
            <a:bodyPr wrap="none" lIns="0" tIns="0" rIns="0" bIns="0" anchor="t" anchorCtr="0">
              <a:spAutoFit/>
            </a:bodyPr>
            <a:lstStyle/>
            <a:p>
              <a:pPr algn="l"/>
              <a:r>
                <a:rPr lang="ru-RU" sz="2400" b="1" dirty="0">
                  <a:solidFill>
                    <a:schemeClr val="accent2"/>
                  </a:solidFill>
                  <a:latin typeface="+mj-lt"/>
                  <a:ea typeface="+mj-ea"/>
                  <a:cs typeface="+mj-cs"/>
                </a:rPr>
                <a:t>−178 тыс.</a:t>
              </a:r>
            </a:p>
          </p:txBody>
        </p:sp>
        <p:grpSp>
          <p:nvGrpSpPr>
            <p:cNvPr id="35" name="Group 35"/>
            <p:cNvGrpSpPr/>
            <p:nvPr/>
          </p:nvGrpSpPr>
          <p:grpSpPr>
            <a:xfrm>
              <a:off x="2900362" y="3819525"/>
              <a:ext cx="257175" cy="171450"/>
              <a:chOff x="2900362" y="3819525"/>
              <a:chExt cx="257175" cy="171450"/>
            </a:xfrm>
          </p:grpSpPr>
          <p:sp>
            <p:nvSpPr>
              <p:cNvPr id="33" name="Freeform 33"/>
              <p:cNvSpPr/>
              <p:nvPr/>
            </p:nvSpPr>
            <p:spPr>
              <a:xfrm>
                <a:off x="2957512" y="3819525"/>
                <a:ext cx="200025" cy="57150"/>
              </a:xfrm>
              <a:custGeom>
                <a:avLst/>
                <a:gdLst/>
                <a:ahLst/>
                <a:cxnLst/>
                <a:rect l="l" t="t" r="r" b="b"/>
                <a:pathLst>
                  <a:path w="200025" h="57150">
                    <a:moveTo>
                      <a:pt x="0" y="57150"/>
                    </a:moveTo>
                    <a:lnTo>
                      <a:pt x="200025" y="57150"/>
                    </a:lnTo>
                    <a:lnTo>
                      <a:pt x="142875" y="0"/>
                    </a:lnTo>
                  </a:path>
                </a:pathLst>
              </a:custGeom>
              <a:noFill/>
              <a:ln w="28575">
                <a:solidFill>
                  <a:schemeClr val="accent1"/>
                </a:solidFill>
              </a:ln>
            </p:spPr>
          </p:sp>
          <p:sp>
            <p:nvSpPr>
              <p:cNvPr id="34" name="Freeform 34"/>
              <p:cNvSpPr/>
              <p:nvPr/>
            </p:nvSpPr>
            <p:spPr>
              <a:xfrm>
                <a:off x="2900362" y="3933825"/>
                <a:ext cx="200025" cy="57150"/>
              </a:xfrm>
              <a:custGeom>
                <a:avLst/>
                <a:gdLst/>
                <a:ahLst/>
                <a:cxnLst/>
                <a:rect l="l" t="t" r="r" b="b"/>
                <a:pathLst>
                  <a:path w="200025" h="57150">
                    <a:moveTo>
                      <a:pt x="200025" y="0"/>
                    </a:moveTo>
                    <a:lnTo>
                      <a:pt x="0" y="0"/>
                    </a:lnTo>
                    <a:lnTo>
                      <a:pt x="57150" y="57150"/>
                    </a:lnTo>
                  </a:path>
                </a:pathLst>
              </a:custGeom>
              <a:noFill/>
              <a:ln w="28575">
                <a:solidFill>
                  <a:schemeClr val="accent1"/>
                </a:solidFill>
              </a:ln>
            </p:spPr>
          </p:sp>
        </p:grpSp>
        <p:sp>
          <p:nvSpPr>
            <p:cNvPr id="36" name="TextBox 36"/>
            <p:cNvSpPr txBox="1"/>
            <p:nvPr/>
          </p:nvSpPr>
          <p:spPr>
            <a:xfrm>
              <a:off x="3384042" y="3816668"/>
              <a:ext cx="3597432" cy="511683"/>
            </a:xfrm>
            <a:prstGeom prst="rect">
              <a:avLst/>
            </a:prstGeom>
            <a:noFill/>
            <a:ln>
              <a:noFill/>
            </a:ln>
          </p:spPr>
          <p:txBody>
            <a:bodyPr wrap="none" lIns="0" tIns="0" rIns="0" bIns="0" anchor="t" anchorCtr="0">
              <a:spAutoFit/>
            </a:bodyPr>
            <a:lstStyle/>
            <a:p>
              <a:pPr algn="l">
                <a:lnSpc>
                  <a:spcPts val="1950"/>
                </a:lnSpc>
              </a:pPr>
              <a:r>
                <a:rPr lang="ru-RU" sz="1350" dirty="0">
                  <a:solidFill>
                    <a:schemeClr val="dk1"/>
                  </a:solidFill>
                  <a:latin typeface="+mn-lt"/>
                  <a:ea typeface="+mn-ea"/>
                  <a:cs typeface="+mn-cs"/>
                </a:rPr>
                <a:t>миграционное сальдо 2024 года — впервые</a:t>
              </a:r>
              <a:br/>
              <a:r>
                <a:rPr lang="ru-RU" sz="1350" dirty="0">
                  <a:solidFill>
                    <a:schemeClr val="dk1"/>
                  </a:solidFill>
                  <a:latin typeface="+mn-lt"/>
                  <a:ea typeface="+mn-ea"/>
                  <a:cs typeface="+mn-cs"/>
                </a:rPr>
                <a:t>отрицательное с 1992 года (SM.POP.NETM)</a:t>
              </a:r>
            </a:p>
          </p:txBody>
        </p:sp>
        <p:sp>
          <p:nvSpPr>
            <p:cNvPr id="37" name="Line 37"/>
            <p:cNvSpPr/>
            <p:nvPr/>
          </p:nvSpPr>
          <p:spPr>
            <a:xfrm>
              <a:off x="685800" y="4438650"/>
              <a:ext cx="10820400" cy="9525"/>
            </a:xfrm>
            <a:custGeom>
              <a:avLst/>
              <a:gdLst/>
              <a:ahLst/>
              <a:cxnLst/>
              <a:rect l="l" t="t" r="r" b="b"/>
              <a:pathLst>
                <a:path w="10820400" h="9525">
                  <a:moveTo>
                    <a:pt x="0" y="0"/>
                  </a:moveTo>
                  <a:lnTo>
                    <a:pt x="10820400" y="0"/>
                  </a:lnTo>
                </a:path>
              </a:pathLst>
            </a:custGeom>
            <a:noFill/>
            <a:ln w="9525">
              <a:solidFill>
                <a:schemeClr val="accent6"/>
              </a:solidFill>
            </a:ln>
          </p:spPr>
        </p:sp>
      </p:grpSp>
      <p:grpSp>
        <p:nvGrpSpPr>
          <p:cNvPr id="41" name="closing-takeaway"/>
          <p:cNvGrpSpPr/>
          <p:nvPr/>
        </p:nvGrpSpPr>
        <p:grpSpPr>
          <a:xfrm>
            <a:off x="685800" y="4572000"/>
            <a:ext cx="10820400" cy="729234"/>
            <a:chOff x="685800" y="4572000"/>
            <a:chExt cx="10820400" cy="729234"/>
          </a:xfrm>
        </p:grpSpPr>
        <p:sp>
          <p:nvSpPr>
            <p:cNvPr id="39" name="Rectangle 39"/>
            <p:cNvSpPr/>
            <p:nvPr/>
          </p:nvSpPr>
          <p:spPr>
            <a:xfrm>
              <a:off x="685800" y="4572000"/>
              <a:ext cx="10820400" cy="666750"/>
            </a:xfrm>
            <a:prstGeom prst="rect">
              <a:avLst/>
            </a:prstGeom>
            <a:solidFill>
              <a:schemeClr val="lt2"/>
            </a:solidFill>
            <a:ln>
              <a:noFill/>
            </a:ln>
          </p:spPr>
        </p:sp>
        <p:sp>
          <p:nvSpPr>
            <p:cNvPr id="40" name="TextBox 40"/>
            <p:cNvSpPr txBox="1"/>
            <p:nvPr/>
          </p:nvSpPr>
          <p:spPr>
            <a:xfrm>
              <a:off x="905256" y="4663440"/>
              <a:ext cx="8447319" cy="637794"/>
            </a:xfrm>
            <a:prstGeom prst="rect">
              <a:avLst/>
            </a:prstGeom>
            <a:noFill/>
            <a:ln>
              <a:noFill/>
            </a:ln>
          </p:spPr>
          <p:txBody>
            <a:bodyPr wrap="none" lIns="0" tIns="0" rIns="0" bIns="0" anchor="t" anchorCtr="0">
              <a:spAutoFit/>
            </a:bodyPr>
            <a:lstStyle/>
            <a:p>
              <a:pPr algn="l">
                <a:lnSpc>
                  <a:spcPts val="2250"/>
                </a:lnSpc>
              </a:pPr>
              <a:r>
                <a:rPr lang="ru-RU" sz="1800" dirty="0">
                  <a:solidFill>
                    <a:schemeClr val="accent1"/>
                  </a:solidFill>
                  <a:latin typeface="+mn-lt"/>
                  <a:ea typeface="+mn-ea"/>
                  <a:cs typeface="+mn-cs"/>
                </a:rPr>
                <a:t>Численность удерживалась миграцией, а не естественным воспроизводством;</a:t>
              </a:r>
              <a:br/>
              <a:r>
                <a:rPr lang="ru-RU" sz="1800" b="1" dirty="0">
                  <a:solidFill>
                    <a:schemeClr val="accent1"/>
                  </a:solidFill>
                  <a:latin typeface="+mn-lt"/>
                  <a:ea typeface="+mn-ea"/>
                  <a:cs typeface="+mn-cs"/>
                </a:rPr>
                <a:t>в 2024 году оба слагаемых изменения численности отрицательны.</a:t>
              </a:r>
            </a:p>
          </p:txBody>
        </p:sp>
      </p:grpSp>
      <p:grpSp>
        <p:nvGrpSpPr>
          <p:cNvPr id="43" name="closing-band"/>
          <p:cNvGrpSpPr/>
          <p:nvPr/>
        </p:nvGrpSpPr>
        <p:grpSpPr>
          <a:xfrm>
            <a:off x="0" y="5334000"/>
            <a:ext cx="12192000" cy="1028700"/>
            <a:chOff x="0" y="5334000"/>
            <a:chExt cx="12192000" cy="1028700"/>
          </a:xfrm>
        </p:grpSpPr>
        <p:pic>
          <p:nvPicPr>
            <p:cNvPr id="42" name="Image 42"/>
            <p:cNvPicPr>
              <a:picLocks noChangeAspect="1"/>
            </p:cNvPicPr>
            <p:nvPr/>
          </p:nvPicPr>
          <p:blipFill>
            <a:blip r:embed="rId2"/>
            <a:srcRect l="0" t="65966" r="0" b="0"/>
            <a:stretch>
              <a:fillRect/>
            </a:stretch>
          </p:blipFill>
          <p:spPr>
            <a:xfrm>
              <a:off x="0" y="5334000"/>
              <a:ext cx="12192000" cy="1028700"/>
            </a:xfrm>
            <a:prstGeom prst="rect">
              <a:avLst/>
            </a:prstGeom>
          </p:spPr>
        </p:pic>
      </p:grpSp>
      <p:grpSp>
        <p:nvGrpSpPr>
          <p:cNvPr id="46" name="page-footer"/>
          <p:cNvGrpSpPr/>
          <p:nvPr/>
        </p:nvGrpSpPr>
        <p:grpSpPr>
          <a:xfrm>
            <a:off x="679704" y="6442710"/>
            <a:ext cx="10832592" cy="234696"/>
            <a:chOff x="679704" y="6442710"/>
            <a:chExt cx="10832592" cy="234696"/>
          </a:xfrm>
        </p:grpSpPr>
        <p:sp>
          <p:nvSpPr>
            <p:cNvPr id="44" name="TextBox 44"/>
            <p:cNvSpPr txBox="1"/>
            <p:nvPr/>
          </p:nvSpPr>
          <p:spPr>
            <a:xfrm>
              <a:off x="679704" y="6442710"/>
              <a:ext cx="7049918" cy="234696"/>
            </a:xfrm>
            <a:prstGeom prst="rect">
              <a:avLst/>
            </a:prstGeom>
            <a:noFill/>
            <a:ln>
              <a:noFill/>
            </a:ln>
          </p:spPr>
          <p:txBody>
            <a:bodyPr wrap="none" lIns="0" tIns="0" rIns="0" bIns="0" anchor="t" anchorCtr="0">
              <a:spAutoFit/>
            </a:bodyPr>
            <a:lstStyle/>
            <a:p>
              <a:pPr algn="l"/>
              <a:r>
                <a:rPr lang="ru-RU" sz="1200" dirty="0">
                  <a:solidFill>
                    <a:schemeClr val="accent5"/>
                  </a:solidFill>
                  <a:latin typeface="+mn-lt"/>
                  <a:ea typeface="+mn-ea"/>
                  <a:cs typeface="+mn-cs"/>
                </a:rPr>
                <a:t>Всемирный банк, World Development Indicators, 1991–2024 · производные величины — расчёт</a:t>
              </a:r>
            </a:p>
          </p:txBody>
        </p:sp>
        <p:sp>
          <p:nvSpPr>
            <p:cNvPr id="45" name="TextBox 45"/>
            <p:cNvSpPr txBox="1"/>
            <p:nvPr/>
          </p:nvSpPr>
          <p:spPr>
            <a:xfrm>
              <a:off x="11320402" y="6442710"/>
              <a:ext cx="191894" cy="234696"/>
            </a:xfrm>
            <a:prstGeom prst="rect">
              <a:avLst/>
            </a:prstGeom>
            <a:noFill/>
            <a:ln>
              <a:noFill/>
            </a:ln>
          </p:spPr>
          <p:txBody>
            <a:bodyPr wrap="none" lIns="0" tIns="0" rIns="0" bIns="0" anchor="t" anchorCtr="0">
              <a:spAutoFit/>
            </a:bodyPr>
            <a:lstStyle/>
            <a:p>
              <a:pPr algn="r"/>
              <a:r>
                <a:rPr lang="ru-RU" sz="1200" dirty="0">
                  <a:solidFill>
                    <a:schemeClr val="accent5"/>
                  </a:solidFill>
                  <a:latin typeface="+mn-lt"/>
                  <a:ea typeface="+mn-ea"/>
                  <a:cs typeface="+mn-cs"/>
                </a:rPr>
                <a:t>15</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par>
                          <p:cTn id="8" fill="hold">
                            <p:stCondLst>
                              <p:cond delay="40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400"/>
                                        <p:tgtEl>
                                          <p:spTgt spid="13"/>
                                        </p:tgtEl>
                                      </p:cBhvr>
                                    </p:animEffect>
                                  </p:childTnLst>
                                </p:cTn>
                              </p:par>
                            </p:childTnLst>
                          </p:cTn>
                        </p:par>
                        <p:par>
                          <p:cTn id="12" fill="hold">
                            <p:stCondLst>
                              <p:cond delay="1300"/>
                            </p:stCondLst>
                            <p:childTnLst>
                              <p:par>
                                <p:cTn xmlns:p="http://schemas.openxmlformats.org/presentationml/2006/main" id="13" presetID="10" presetClass="entr" presetSubtype="0" fill="hold" grpId="0" nodeType="afterEffect">
                                  <p:stCondLst>
                                    <p:cond delay="50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400"/>
                                        <p:tgtEl>
                                          <p:spTgt spid="20"/>
                                        </p:tgtEl>
                                      </p:cBhvr>
                                    </p:animEffect>
                                  </p:childTnLst>
                                </p:cTn>
                              </p:par>
                            </p:childTnLst>
                          </p:cTn>
                        </p:par>
                        <p:par>
                          <p:cTn id="16" fill="hold">
                            <p:stCondLst>
                              <p:cond delay="2200"/>
                            </p:stCondLst>
                            <p:childTnLst>
                              <p:par>
                                <p:cTn xmlns:p="http://schemas.openxmlformats.org/presentationml/2006/main" id="17" presetID="10" presetClass="entr" presetSubtype="0" fill="hold" grpId="0" nodeType="afterEffect">
                                  <p:stCondLst>
                                    <p:cond delay="50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400"/>
                                        <p:tgtEl>
                                          <p:spTgt spid="31"/>
                                        </p:tgtEl>
                                      </p:cBhvr>
                                    </p:animEffect>
                                  </p:childTnLst>
                                </p:cTn>
                              </p:par>
                            </p:childTnLst>
                          </p:cTn>
                        </p:par>
                        <p:par>
                          <p:cTn id="20" fill="hold">
                            <p:stCondLst>
                              <p:cond delay="3100"/>
                            </p:stCondLst>
                            <p:childTnLst>
                              <p:par>
                                <p:cTn xmlns:p="http://schemas.openxmlformats.org/presentationml/2006/main" id="21" presetID="10" presetClass="entr" presetSubtype="0" fill="hold" grpId="0" nodeType="afterEffect">
                                  <p:stCondLst>
                                    <p:cond delay="50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400"/>
                                        <p:tgtEl>
                                          <p:spTgt spid="38"/>
                                        </p:tgtEl>
                                      </p:cBhvr>
                                    </p:animEffect>
                                  </p:childTnLst>
                                </p:cTn>
                              </p:par>
                            </p:childTnLst>
                          </p:cTn>
                        </p:par>
                        <p:par>
                          <p:cTn id="24" fill="hold">
                            <p:stCondLst>
                              <p:cond delay="4000"/>
                            </p:stCondLst>
                            <p:childTnLst>
                              <p:par>
                                <p:cTn xmlns:p="http://schemas.openxmlformats.org/presentationml/2006/main" id="25" presetID="10" presetClass="entr" presetSubtype="0" fill="hold" grpId="0" nodeType="afterEffect">
                                  <p:stCondLst>
                                    <p:cond delay="20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600"/>
                                        <p:tgtEl>
                                          <p:spTgt spid="41"/>
                                        </p:tgtEl>
                                      </p:cBhvr>
                                    </p:animEffect>
                                  </p:childTnLst>
                                </p:cTn>
                              </p:par>
                            </p:childTnLst>
                          </p:cTn>
                        </p:par>
                        <p:par>
                          <p:cTn id="28" fill="hold">
                            <p:stCondLst>
                              <p:cond delay="4800"/>
                            </p:stCondLst>
                            <p:childTnLst>
                              <p:par>
                                <p:cTn xmlns:p="http://schemas.openxmlformats.org/presentationml/2006/main" id="29" presetID="22" presetClass="entr" presetSubtype="1" fill="hold" grpId="0" nodeType="afterEffect">
                                  <p:stCondLst>
                                    <p:cond delay="500"/>
                                  </p:stCondLst>
                                  <p:childTnLst>
                                    <p:set>
                                      <p:cBhvr>
                                        <p:cTn id="30" dur="1" fill="hold">
                                          <p:stCondLst>
                                            <p:cond delay="0"/>
                                          </p:stCondLst>
                                        </p:cTn>
                                        <p:tgtEl>
                                          <p:spTgt spid="43"/>
                                        </p:tgtEl>
                                        <p:attrNameLst>
                                          <p:attrName>style.visibility</p:attrName>
                                        </p:attrNameLst>
                                      </p:cBhvr>
                                      <p:to>
                                        <p:strVal val="visible"/>
                                      </p:to>
                                    </p:set>
                                    <p:animEffect transition="in" filter="wipe(up)">
                                      <p:cBhvr>
                                        <p:cTn id="31" dur="7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ppt169_russia_demography_ru">
  <a:themeElements>
    <a:clrScheme name="ppt169_russia_demography_ru">
      <a:dk1>
        <a:srgbClr val="232A31"/>
      </a:dk1>
      <a:lt1>
        <a:srgbClr val="FBFAF7"/>
      </a:lt1>
      <a:dk2>
        <a:srgbClr val="1F497D"/>
      </a:dk2>
      <a:lt2>
        <a:srgbClr val="F0EDE6"/>
      </a:lt2>
      <a:accent1>
        <a:srgbClr val="1B2B3A"/>
      </a:accent1>
      <a:accent2>
        <a:srgbClr val="B3121B"/>
      </a:accent2>
      <a:accent3>
        <a:srgbClr val="2E6F8E"/>
      </a:accent3>
      <a:accent4>
        <a:srgbClr val="1B2B3A"/>
      </a:accent4>
      <a:accent5>
        <a:srgbClr val="5B6670"/>
      </a:accent5>
      <a:accent6>
        <a:srgbClr val="D5CFC4"/>
      </a:accent6>
      <a:hlink>
        <a:srgbClr val="B3121B"/>
      </a:hlink>
      <a:folHlink>
        <a:srgbClr val="2E6F8E"/>
      </a:folHlink>
    </a:clrScheme>
    <a:fontScheme name="ppt169_russia_demography_ru">
      <a:majorFont>
        <a:latin typeface="Times New Roman"/>
        <a:ea typeface="SimSun"/>
        <a:cs typeface="Times New Roman"/>
        <a:font script="Jpan" typeface="SimSun"/>
        <a:font script="Hang" typeface="SimSun"/>
        <a:font script="Hans" typeface="SimSun"/>
        <a:font script="Hant" typeface="SimSun"/>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Microsoft YaHei"/>
        <a:cs typeface="Arial"/>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pt169_russia_demography_r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ppt169_russia_demography_ru">
  <a:themeElements>
    <a:clrScheme name="ppt169_russia_demography_ru">
      <a:dk1>
        <a:srgbClr val="232A31"/>
      </a:dk1>
      <a:lt1>
        <a:srgbClr val="FBFAF7"/>
      </a:lt1>
      <a:dk2>
        <a:srgbClr val="1F497D"/>
      </a:dk2>
      <a:lt2>
        <a:srgbClr val="F0EDE6"/>
      </a:lt2>
      <a:accent1>
        <a:srgbClr val="1B2B3A"/>
      </a:accent1>
      <a:accent2>
        <a:srgbClr val="B3121B"/>
      </a:accent2>
      <a:accent3>
        <a:srgbClr val="2E6F8E"/>
      </a:accent3>
      <a:accent4>
        <a:srgbClr val="1B2B3A"/>
      </a:accent4>
      <a:accent5>
        <a:srgbClr val="5B6670"/>
      </a:accent5>
      <a:accent6>
        <a:srgbClr val="D5CFC4"/>
      </a:accent6>
      <a:hlink>
        <a:srgbClr val="B3121B"/>
      </a:hlink>
      <a:folHlink>
        <a:srgbClr val="2E6F8E"/>
      </a:folHlink>
    </a:clrScheme>
    <a:fontScheme name="ppt169_russia_demography_ru">
      <a:majorFont>
        <a:latin typeface="Times New Roman"/>
        <a:ea typeface="SimSun"/>
        <a:cs typeface="Times New Roman"/>
        <a:font script="Jpan" typeface="SimSun"/>
        <a:font script="Hang" typeface="SimSun"/>
        <a:font script="Hans" typeface="SimSun"/>
        <a:font script="Hant" typeface="SimSun"/>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Microsoft YaHei"/>
        <a:cs typeface="Arial"/>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pt169_russia_demography_r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On-screen Show (16:9)</PresentationFormat>
  <Paragraphs>0</Paragraphs>
  <Slides>15</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dc:language>ru-RU</dc:language>
  <cp:lastModifiedBy/>
  <cp:revision>1</cp:revision>
  <dcterms:created xsi:type="dcterms:W3CDTF">2026-09-12T04:55:22Z</dcterms:created>
  <dcterms:modified xsi:type="dcterms:W3CDTF">2026-09-12T04:55:22Z</dcterms:modified>
  <cp:category/>
  <cp:contentStatus/>
</cp:coreProperties>
</file>