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3"/>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16x9"/>
  <p:notesSz cx="6858000" cy="9144000"/>
  <p:defaultTextStyle>
    <a:defPPr>
      <a:defRPr lang="zh-CN"/>
    </a:defPPr>
    <a:lvl1pPr marL="0" algn="l" defTabSz="457200" rtl="0" eaLnBrk="1" latinLnBrk="0" hangingPunct="1">
      <a:defRPr sz="1800" kern="1200" lang="zh-CN">
        <a:solidFill>
          <a:schemeClr val="tx1"/>
        </a:solidFill>
        <a:latin typeface="+mn-lt"/>
        <a:ea typeface="+mn-ea"/>
        <a:cs typeface="+mn-cs"/>
      </a:defRPr>
    </a:lvl1pPr>
    <a:lvl2pPr marL="457200" algn="l" defTabSz="457200" rtl="0" eaLnBrk="1" latinLnBrk="0" hangingPunct="1">
      <a:defRPr sz="1800" kern="1200" lang="zh-CN">
        <a:solidFill>
          <a:schemeClr val="tx1"/>
        </a:solidFill>
        <a:latin typeface="+mn-lt"/>
        <a:ea typeface="+mn-ea"/>
        <a:cs typeface="+mn-cs"/>
      </a:defRPr>
    </a:lvl2pPr>
    <a:lvl3pPr marL="914400" algn="l" defTabSz="457200" rtl="0" eaLnBrk="1" latinLnBrk="0" hangingPunct="1">
      <a:defRPr sz="1800" kern="1200" lang="zh-CN">
        <a:solidFill>
          <a:schemeClr val="tx1"/>
        </a:solidFill>
        <a:latin typeface="+mn-lt"/>
        <a:ea typeface="+mn-ea"/>
        <a:cs typeface="+mn-cs"/>
      </a:defRPr>
    </a:lvl3pPr>
    <a:lvl4pPr marL="1371600" algn="l" defTabSz="457200" rtl="0" eaLnBrk="1" latinLnBrk="0" hangingPunct="1">
      <a:defRPr sz="1800" kern="1200" lang="zh-CN">
        <a:solidFill>
          <a:schemeClr val="tx1"/>
        </a:solidFill>
        <a:latin typeface="+mn-lt"/>
        <a:ea typeface="+mn-ea"/>
        <a:cs typeface="+mn-cs"/>
      </a:defRPr>
    </a:lvl4pPr>
    <a:lvl5pPr marL="1828800" algn="l" defTabSz="457200" rtl="0" eaLnBrk="1" latinLnBrk="0" hangingPunct="1">
      <a:defRPr sz="1800" kern="1200" lang="zh-CN">
        <a:solidFill>
          <a:schemeClr val="tx1"/>
        </a:solidFill>
        <a:latin typeface="+mn-lt"/>
        <a:ea typeface="+mn-ea"/>
        <a:cs typeface="+mn-cs"/>
      </a:defRPr>
    </a:lvl5pPr>
    <a:lvl6pPr marL="2286000" algn="l" defTabSz="457200" rtl="0" eaLnBrk="1" latinLnBrk="0" hangingPunct="1">
      <a:defRPr sz="1800" kern="1200" lang="zh-CN">
        <a:solidFill>
          <a:schemeClr val="tx1"/>
        </a:solidFill>
        <a:latin typeface="+mn-lt"/>
        <a:ea typeface="+mn-ea"/>
        <a:cs typeface="+mn-cs"/>
      </a:defRPr>
    </a:lvl6pPr>
    <a:lvl7pPr marL="2743200" algn="l" defTabSz="457200" rtl="0" eaLnBrk="1" latinLnBrk="0" hangingPunct="1">
      <a:defRPr sz="1800" kern="1200" lang="zh-CN">
        <a:solidFill>
          <a:schemeClr val="tx1"/>
        </a:solidFill>
        <a:latin typeface="+mn-lt"/>
        <a:ea typeface="+mn-ea"/>
        <a:cs typeface="+mn-cs"/>
      </a:defRPr>
    </a:lvl7pPr>
    <a:lvl8pPr marL="3200400" algn="l" defTabSz="457200" rtl="0" eaLnBrk="1" latinLnBrk="0" hangingPunct="1">
      <a:defRPr sz="1800" kern="1200" lang="zh-CN">
        <a:solidFill>
          <a:schemeClr val="tx1"/>
        </a:solidFill>
        <a:latin typeface="+mn-lt"/>
        <a:ea typeface="+mn-ea"/>
        <a:cs typeface="+mn-cs"/>
      </a:defRPr>
    </a:lvl8pPr>
    <a:lvl9pPr marL="3657600" algn="l" defTabSz="457200" rtl="0" eaLnBrk="1" latinLnBrk="0" hangingPunct="1">
      <a:defRPr sz="1800" kern="1200" lang="zh-CN">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  <Relationship Id="rId23"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是整卷的入口，观众站定后先看到的应该是四条路径而不是一段介绍。四个入口对应馆方基本陈列的三大展区加一页参观实务，右侧的页数提示是为了让观众知道点进去要花多久。定位语用的是基本陈列自己的标题，不是我们写的宣传语。观众最常问的是「我现在在哪个馆」，底图用的就是新馆建筑外观，可以直接指给他们看。</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只做一件事，交代「世纪逐梦」这一段覆盖的时间跨度和三个单元的先后。三个单元名照录媒体报道的口径，尚未在博物馆官网逐字核验过，如果观众追问单元名的确切写法，请以现场展板为准。三个楔形块之所以首尾相扣，是因为这三个单元本身是按时间推进的，不是并列关系。</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时间线是导览自己整理的框架，页面上已经标了「整理」，讲解时也要说清楚这一点。四个节点里最容易被误解的是一九八六，观众普遍以为三星堆是二零二一年才被发现的，这一页就是用来纠正这个印象的。一号坑的四百二十件珍贵器物和十三根象牙是发掘当时的公布数字，不是今天的馆藏总量，两者不要混用。</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八座坑分两批，这是这一页的骨架。观众常把新发现的六座坑当成一九八六年那两座的延伸，实际上中间隔了三十多年、发掘主体也不同。碳十四那个区间是解决了三十年争议的结论，可以放心讲。出土数量这里给了两种口径，近一万三千件是编号文物、二零二二年六月公布，一万七千余件是清理出土文物、另一次表述，统计对象和截止时间都不同，回答观众时必须连口径一起说。</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把观众从祭祀坑拉回到城本身。七个单元用一个大括号收在一起，因为它们是并列的归属关系，没有先后。这一段只有一页正文，所以不要在这里展开手工业细节，留给下一页。单元名同样来自媒体报道口径。</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十二平方公里是这一页要让观众带走的数字，遗址不是一个坑，是一座城。三门手艺那一栏的作用是搭桥，观众看完这一页再去看重点文物，就知道金杖属于黄金加工、神树属于青铜冶铸。神树的分段铸造法和套铸、铆铸、嵌铸、铸接，是来源明确说「当时最先进」的表述，不要弱化成「比较先进」。这一页是本展区最后一页，屏幕上给了回菜单的入口。</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七件是导览从馆藏重点文物里择取的，页面上标了「整理」，不要说成「馆方评选的七大国宝」。每张卡片下面那行是识别信息，目的是让观众在点进去之前就能对上号。卡片本身可以点，观众点哪件就跳到哪件的详情页。展区下设的七个单元名列在下方，供追问时使用。</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的四件事按年代、坑号、尺寸、看点的固定顺序排，后面六件文物都用同一套顺序，方便观众横向比较。通高这里采用馆长口径的二点六一米，修复档案另记的二百六十点八厘米也放在同一行，两个数字都有权威出处，不是矛盾而是口径不同；坊间流传的二百六十二厘米没有找到权威出处，不要使用。双手所持之物至今没有定论，这一点不要替学界下结论。文物级别一行可以点开第三批禁止出境展览文物目录的原始页面。</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点九六米和两千四百七十九块碎片是这一页最容易被记住的两个数字，修复历时八年其中研究阶段三年，修复者是杨晓邬和徒弟郭汉中。形制那一栏的三层九枝、九鸟一龙要讲清楚，观众看照片时容易数不清。关于造型对应扶桑、建木还是若木，这是馆长雷雨的看法，讲的时候要带上「馆长认为」，不要说成定论。这件是二零零二年首批禁止出国境展览文物。</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的核心是纠正一个流传很广的错误说法。一百三十八厘米是两耳间距，不是面部宽度，页面上专门开了一栏口径提示。观众最常用「外星人」来形容这件面具，可以顺着他们的话讲柱状眼球和大耳，但不要附和外星说。还要注意的是，这件面具不在第三批禁止出境展览文物目录里，首批目录我们没有逐条核验过，所以页面上没有写它的禁止出境状态，被问到时就照这个说。</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金杖的重量有两个口径，馆长说约五百克，考古检测口径是四百六十三克，页面上两个都给了。如果要和黄金面具作重量比较，必须用四百六十三克，否则比较关系不成立，这一点在黄金面具那一页也重复提示了。杖端的图案有两种读法，雷雨读作王位禅让，陈显丹读作鱼凫王三字，两种都是有出处的学术观点，讲的时候并列给出即可。这一页的照片来自维基共享资源，署名和许可证印在图下方，不能裁掉。</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没有文物照片，原因是本轮没有找到能同时确认是五号坑那半张残件、又许可清晰的图片，宁可不放也不用别的金面具顶替。观众如果问「面具长什么样」，请指引他们去展厅实物。两百八十克是残件实测重量，超过五百克是据此推测的完整重量，推测两个字不能省。含金量约百分之八十五、银百分之十三到十四，是同一份报道给出的成分数据。</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一件靠体量说话的文物，所以这一页只给三个尺寸和一个重量，留白是有意的。宽一百三十一厘米、高七十一厘米、深六十六厘米、重一百三十一斤，四个数字出自同一篇通稿。二零二二年除夕登上央视春晚这件事，是很多观众对它的第一印象，可以作为切入口。它出自三号坑，二零二一年六月出土，属于新六坑那一批。</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左边是结构示意，不是文物照片，页面上已经写明，讲解时也要先说这一句。这件器物由一次性浑铸、分上下两层的青铜网格盒和内部放置的椭圆形青绿色玉器组成，四角有龙头装饰，一侧是门合页状的插销，另一侧用两条铜带连接两层网格。因为严重锈蚀、两角变形残破，到目前为止还打不开。发掘负责人黎海超说它在整个中国青铜时代都前所未见。这一页是本展区最后一页，屏幕上同时给了回目录和回菜单两个入口。</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张表是导览整理的，字段照录各自来源的口径，所以同一列里会出现厘米和米混用的情况，这不是笔误。龟背形网格状器那一行的尺寸写的是未见权威公布，不要随手填一个数字。表格本身在导出的文件里是可编辑的原生表格，馆方以后要改某一格，直接在演示软件里改就行。</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的所有信息都出自二零二三年七月博物馆试运行公告，页面上已经写明请以官网当日公布为准，回答观众时一定要带上这句。原综合馆和青铜馆已经停止对外开放，网络上流传的那两个馆的开放时间是作废的。门票只能通过博物馆微信公众号或官网预约，博物馆没有授权任何第三方机构或个人销售门票和讲解票，遇到观众说在别处买了票，按这一条解释。屏幕上那条金色横条可以直接点开官网。</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sanxingdui_kiosk_zh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zh-CN" smtClean="0"/>
              <a:t>1/27/13</a:t>
            </a:fld>
            <a:endParaRPr lang="zh-CN"/>
          </a:p>
        </p:txBody>
      </p:sp>
      <p:sp>
        <p:nvSpPr>
          <p:cNvPr id="3" name="Footer Placeholder 2"/>
          <p:cNvSpPr>
            <a:spLocks noGrp="1"/>
          </p:cNvSpPr>
          <p:nvPr>
            <p:ph type="ftr" sz="quarter" idx="11"/>
          </p:nvPr>
        </p:nvSpPr>
        <p:spPr/>
        <p:txBody>
          <a:bodyPr/>
          <a:lstStyle/>
          <a:p>
            <a:endParaRPr lang="zh-CN"/>
          </a:p>
        </p:txBody>
      </p:sp>
      <p:sp>
        <p:nvSpPr>
          <p:cNvPr id="4" name="Slide Number Placeholder 3"/>
          <p:cNvSpPr>
            <a:spLocks noGrp="1"/>
          </p:cNvSpPr>
          <p:nvPr>
            <p:ph type="sldNum" sz="quarter" idx="12"/>
          </p:nvPr>
        </p:nvSpPr>
        <p:spPr/>
        <p:txBody>
          <a:bodyPr/>
          <a:lstStyle/>
          <a:p>
            <a:fld id="{C1FF6DA9-008F-8B48-92A6-B652298478BF}" type="slidenum">
              <a:rPr lang="zh-CN" smtClean="0"/>
              <a:t>‹#›</a:t>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sanxingdui_kiosk_zh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lang="zh-CN">
                <a:solidFill>
                  <a:schemeClr val="tx1">
                    <a:tint val="75000"/>
                  </a:schemeClr>
                </a:solidFill>
              </a:defRPr>
            </a:lvl1pPr>
          </a:lstStyle>
          <a:p>
            <a:fld id="{5BCAD085-E8A6-8845-BD4E-CB4CCA059FC4}" type="datetimeFigureOut">
              <a:rPr lang="zh-CN" smtClean="0"/>
              <a:t>1/27/13</a:t>
            </a:fld>
            <a:endParaRPr 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lang="zh-CN">
                <a:solidFill>
                  <a:schemeClr val="tx1">
                    <a:tint val="75000"/>
                  </a:schemeClr>
                </a:solidFill>
              </a:defRPr>
            </a:lvl1pPr>
          </a:lstStyle>
          <a:p>
            <a:endParaRPr 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lang="zh-CN">
                <a:solidFill>
                  <a:schemeClr val="tx1">
                    <a:tint val="75000"/>
                  </a:schemeClr>
                </a:solidFill>
              </a:defRPr>
            </a:lvl1pPr>
          </a:lstStyle>
          <a:p>
            <a:fld id="{C1FF6DA9-008F-8B48-92A6-B652298478BF}" type="slidenum">
              <a:rPr lang="zh-CN" smtClean="0"/>
              <a:t>‹#›</a:t>
            </a:fld>
            <a:endParaRPr lang="zh-CN"/>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150" kern="1200" lang="zh-CN">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lang="zh-CN">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lang="zh-CN">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lang="zh-CN">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lang="zh-CN">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lang="zh-CN">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lang="zh-CN">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lang="zh-CN">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lang="zh-CN">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lang="zh-CN">
          <a:solidFill>
            <a:schemeClr val="tx1"/>
          </a:solidFill>
          <a:latin typeface="+mn-lt"/>
          <a:ea typeface="+mn-ea"/>
          <a:cs typeface="+mn-cs"/>
        </a:defRPr>
      </a:lvl9pPr>
    </p:bodyStyle>
    <p:otherStyle>
      <a:defPPr>
        <a:defRPr lang="zh-CN"/>
      </a:defPPr>
      <a:lvl1pPr marL="0" algn="l" defTabSz="457200" rtl="0" eaLnBrk="1" latinLnBrk="0" hangingPunct="1">
        <a:defRPr sz="1800" kern="1200" lang="zh-CN">
          <a:solidFill>
            <a:schemeClr val="tx1"/>
          </a:solidFill>
          <a:latin typeface="+mn-lt"/>
          <a:ea typeface="+mn-ea"/>
          <a:cs typeface="+mn-cs"/>
        </a:defRPr>
      </a:lvl1pPr>
      <a:lvl2pPr marL="457200" algn="l" defTabSz="457200" rtl="0" eaLnBrk="1" latinLnBrk="0" hangingPunct="1">
        <a:defRPr sz="1700" kern="1200" lang="zh-CN">
          <a:solidFill>
            <a:schemeClr val="tx1"/>
          </a:solidFill>
          <a:latin typeface="+mn-lt"/>
          <a:ea typeface="+mn-ea"/>
          <a:cs typeface="+mn-cs"/>
        </a:defRPr>
      </a:lvl2pPr>
      <a:lvl3pPr marL="914400" algn="l" defTabSz="457200" rtl="0" eaLnBrk="1" latinLnBrk="0" hangingPunct="1">
        <a:defRPr sz="1600" kern="1200" lang="zh-CN">
          <a:solidFill>
            <a:schemeClr val="tx1"/>
          </a:solidFill>
          <a:latin typeface="+mn-lt"/>
          <a:ea typeface="+mn-ea"/>
          <a:cs typeface="+mn-cs"/>
        </a:defRPr>
      </a:lvl3pPr>
      <a:lvl4pPr marL="1371600" algn="l" defTabSz="457200" rtl="0" eaLnBrk="1" latinLnBrk="0" hangingPunct="1">
        <a:defRPr sz="1450" kern="1200" lang="zh-CN">
          <a:solidFill>
            <a:schemeClr val="tx1"/>
          </a:solidFill>
          <a:latin typeface="+mn-lt"/>
          <a:ea typeface="+mn-ea"/>
          <a:cs typeface="+mn-cs"/>
        </a:defRPr>
      </a:lvl4pPr>
      <a:lvl5pPr marL="1828800" algn="l" defTabSz="457200" rtl="0" eaLnBrk="1" latinLnBrk="0" hangingPunct="1">
        <a:defRPr sz="1350" kern="1200" lang="zh-CN">
          <a:solidFill>
            <a:schemeClr val="tx1"/>
          </a:solidFill>
          <a:latin typeface="+mn-lt"/>
          <a:ea typeface="+mn-ea"/>
          <a:cs typeface="+mn-cs"/>
        </a:defRPr>
      </a:lvl5pPr>
      <a:lvl6pPr marL="2286000" algn="l" defTabSz="457200" rtl="0" eaLnBrk="1" latinLnBrk="0" hangingPunct="1">
        <a:defRPr sz="1250" kern="1200" lang="zh-CN">
          <a:solidFill>
            <a:schemeClr val="tx1"/>
          </a:solidFill>
          <a:latin typeface="+mn-lt"/>
          <a:ea typeface="+mn-ea"/>
          <a:cs typeface="+mn-cs"/>
        </a:defRPr>
      </a:lvl6pPr>
      <a:lvl7pPr marL="2743200" algn="l" defTabSz="457200" rtl="0" eaLnBrk="1" latinLnBrk="0" hangingPunct="1">
        <a:defRPr sz="1100" kern="1200" lang="zh-CN">
          <a:solidFill>
            <a:schemeClr val="tx1"/>
          </a:solidFill>
          <a:latin typeface="+mn-lt"/>
          <a:ea typeface="+mn-ea"/>
          <a:cs typeface="+mn-cs"/>
        </a:defRPr>
      </a:lvl7pPr>
      <a:lvl8pPr marL="3200400" algn="l" defTabSz="457200" rtl="0" eaLnBrk="1" latinLnBrk="0" hangingPunct="1">
        <a:defRPr sz="1000" kern="1200" lang="zh-CN">
          <a:solidFill>
            <a:schemeClr val="tx1"/>
          </a:solidFill>
          <a:latin typeface="+mn-lt"/>
          <a:ea typeface="+mn-ea"/>
          <a:cs typeface="+mn-cs"/>
        </a:defRPr>
      </a:lvl8pPr>
      <a:lvl9pPr marL="3657600" algn="l" defTabSz="457200" rtl="0" eaLnBrk="1" latinLnBrk="0" hangingPunct="1">
        <a:defRPr sz="900" kern="1200" lang="zh-CN">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9ac8436ea7ec52f.jpg"/>
  <Relationship Id="rId3" Type="http://schemas.openxmlformats.org/officeDocument/2006/relationships/slide" Target="slide2.xml"/>
  <Relationship Id="rId4" Type="http://schemas.openxmlformats.org/officeDocument/2006/relationships/slide" Target="slide5.xml"/>
  <Relationship Id="rId5" Type="http://schemas.openxmlformats.org/officeDocument/2006/relationships/slide" Target="slide7.xml"/>
  <Relationship Id="rId6" Type="http://schemas.openxmlformats.org/officeDocument/2006/relationships/slide" Target="slide16.xml"/>
  <Relationship Id="rId7"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3.xm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2.xml"/>
  <Relationship Id="rId4" Type="http://schemas.openxmlformats.org/officeDocument/2006/relationships/slide" Target="slide4.xm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hyperlink" Target="https://www.chinanews.com.cn/cul/2022/07-02/9793927.shtml" TargetMode="External"/>
  <Relationship Id="rId4" Type="http://schemas.openxmlformats.org/officeDocument/2006/relationships/slide" Target="slide3.xml"/>
  <Relationship Id="rId5" Type="http://schemas.openxmlformats.org/officeDocument/2006/relationships/slide" Target="slide5.xm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4.xml"/>
  <Relationship Id="rId4" Type="http://schemas.openxmlformats.org/officeDocument/2006/relationships/slide" Target="slide6.xm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5.xml"/>
  <Relationship Id="rId4" Type="http://schemas.openxmlformats.org/officeDocument/2006/relationships/slide" Target="slide7.xm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8.xml"/>
  <Relationship Id="rId3" Type="http://schemas.openxmlformats.org/officeDocument/2006/relationships/slide" Target="slide9.xml"/>
  <Relationship Id="rId4" Type="http://schemas.openxmlformats.org/officeDocument/2006/relationships/slide" Target="slide10.xml"/>
  <Relationship Id="rId5" Type="http://schemas.openxmlformats.org/officeDocument/2006/relationships/slide" Target="slide11.xml"/>
  <Relationship Id="rId6" Type="http://schemas.openxmlformats.org/officeDocument/2006/relationships/slide" Target="slide12.xml"/>
  <Relationship Id="rId7" Type="http://schemas.openxmlformats.org/officeDocument/2006/relationships/slide" Target="slide13.xml"/>
  <Relationship Id="rId8" Type="http://schemas.openxmlformats.org/officeDocument/2006/relationships/slide" Target="slide14.xml"/>
  <Relationship Id="rId9" Type="http://schemas.openxmlformats.org/officeDocument/2006/relationships/slide" Target="slide1.xml"/>
  <Relationship Id="rId10" Type="http://schemas.openxmlformats.org/officeDocument/2006/relationships/slide" Target="slide6.xml"/>
  <Relationship Id="rId11"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33d0cf1cc095e25.jpg"/>
  <Relationship Id="rId3" Type="http://schemas.openxmlformats.org/officeDocument/2006/relationships/hyperlink" Target="https://wwj.beijing.gov.cn/bjww/362760/362767/556574/556644/bwgjcjzl/557087/index.html" TargetMode="External"/>
  <Relationship Id="rId4" Type="http://schemas.openxmlformats.org/officeDocument/2006/relationships/slide" Target="slide1.xml"/>
  <Relationship Id="rId5" Type="http://schemas.openxmlformats.org/officeDocument/2006/relationships/slide" Target="slide7.xml"/>
  <Relationship Id="rId6" Type="http://schemas.openxmlformats.org/officeDocument/2006/relationships/slide" Target="slide9.xml"/>
  <Relationship Id="rId7"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1783abe267bd05c.jpg"/>
  <Relationship Id="rId3" Type="http://schemas.openxmlformats.org/officeDocument/2006/relationships/slide" Target="slide1.xml"/>
  <Relationship Id="rId4" Type="http://schemas.openxmlformats.org/officeDocument/2006/relationships/slide" Target="slide7.xml"/>
  <Relationship Id="rId5" Type="http://schemas.openxmlformats.org/officeDocument/2006/relationships/slide" Target="slide8.xml"/>
  <Relationship Id="rId6" Type="http://schemas.openxmlformats.org/officeDocument/2006/relationships/slide" Target="slide10.xml"/>
  <Relationship Id="rId7"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8cdcf106ba54f08.jpg"/>
  <Relationship Id="rId3" Type="http://schemas.openxmlformats.org/officeDocument/2006/relationships/slide" Target="slide1.xml"/>
  <Relationship Id="rId4" Type="http://schemas.openxmlformats.org/officeDocument/2006/relationships/slide" Target="slide7.xml"/>
  <Relationship Id="rId5" Type="http://schemas.openxmlformats.org/officeDocument/2006/relationships/slide" Target="slide9.xml"/>
  <Relationship Id="rId6" Type="http://schemas.openxmlformats.org/officeDocument/2006/relationships/slide" Target="slide11.xml"/>
  <Relationship Id="rId7"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8cb4e701c642c3f.jpg"/>
  <Relationship Id="rId3" Type="http://schemas.openxmlformats.org/officeDocument/2006/relationships/hyperlink" Target="https://wwj.beijing.gov.cn/bjww/362760/362767/556574/556644/bwgjcjzl/557087/index.html" TargetMode="External"/>
  <Relationship Id="rId4" Type="http://schemas.openxmlformats.org/officeDocument/2006/relationships/slide" Target="slide1.xml"/>
  <Relationship Id="rId5" Type="http://schemas.openxmlformats.org/officeDocument/2006/relationships/slide" Target="slide7.xml"/>
  <Relationship Id="rId6" Type="http://schemas.openxmlformats.org/officeDocument/2006/relationships/slide" Target="slide10.xml"/>
  <Relationship Id="rId7" Type="http://schemas.openxmlformats.org/officeDocument/2006/relationships/slide" Target="slide12.xml"/>
  <Relationship Id="rId8"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7.xml"/>
  <Relationship Id="rId4" Type="http://schemas.openxmlformats.org/officeDocument/2006/relationships/slide" Target="slide11.xml"/>
  <Relationship Id="rId5" Type="http://schemas.openxmlformats.org/officeDocument/2006/relationships/slide" Target="slide13.xml"/>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7.xml"/>
  <Relationship Id="rId4" Type="http://schemas.openxmlformats.org/officeDocument/2006/relationships/slide" Target="slide12.xml"/>
  <Relationship Id="rId5" Type="http://schemas.openxmlformats.org/officeDocument/2006/relationships/slide" Target="slide14.xm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7.xml"/>
  <Relationship Id="rId3" Type="http://schemas.openxmlformats.org/officeDocument/2006/relationships/slide" Target="slide1.xml"/>
  <Relationship Id="rId4" Type="http://schemas.openxmlformats.org/officeDocument/2006/relationships/slide" Target="slide13.xml"/>
  <Relationship Id="rId5" Type="http://schemas.openxmlformats.org/officeDocument/2006/relationships/slide" Target="slide15.xm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1.xml"/>
  <Relationship Id="rId3" Type="http://schemas.openxmlformats.org/officeDocument/2006/relationships/slide" Target="slide7.xml"/>
  <Relationship Id="rId4" Type="http://schemas.openxmlformats.org/officeDocument/2006/relationships/slide" Target="slide14.xml"/>
  <Relationship Id="rId5" Type="http://schemas.openxmlformats.org/officeDocument/2006/relationships/slide" Target="slide16.xml"/>
  <Relationship Id="rId6"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www.sxd.cn/" TargetMode="External"/>
  <Relationship Id="rId3" Type="http://schemas.openxmlformats.org/officeDocument/2006/relationships/hyperlink" Target="https://www.guanghan.gov.cn/gk/zjah/ahll/1647848.htm" TargetMode="External"/>
  <Relationship Id="rId4" Type="http://schemas.openxmlformats.org/officeDocument/2006/relationships/slide" Target="slide1.xml"/>
  <Relationship Id="rId5" Type="http://schemas.openxmlformats.org/officeDocument/2006/relationships/slide" Target="slide7.xml"/>
  <Relationship Id="rId6" Type="http://schemas.openxmlformats.org/officeDocument/2006/relationships/slide" Target="slide15.xml"/>
  <Relationship Id="rId7"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pic>
        <p:nvPicPr>
          <p:cNvPr id="2" name="cover-photo"/>
          <p:cNvPicPr>
            <a:picLocks noChangeAspect="1"/>
          </p:cNvPicPr>
          <p:nvPr/>
        </p:nvPicPr>
        <p:blipFill>
          <a:blip r:embed="rId2"/>
          <a:srcRect l="0" t="7812" r="0" b="7813"/>
          <a:stretch>
            <a:fillRect/>
          </a:stretch>
        </p:blipFill>
        <p:spPr>
          <a:xfrm>
            <a:off x="0" y="0"/>
            <a:ext cx="12192000" cy="6858000"/>
          </a:xfrm>
          <a:prstGeom prst="rect">
            <a:avLst/>
          </a:prstGeom>
        </p:spPr>
      </p:pic>
      <p:sp>
        <p:nvSpPr>
          <p:cNvPr id="3" name="cover-scrim"/>
          <p:cNvSpPr/>
          <p:nvPr/>
        </p:nvSpPr>
        <p:spPr>
          <a:xfrm>
            <a:off x="0" y="0"/>
            <a:ext cx="12192000" cy="6858000"/>
          </a:xfrm>
          <a:prstGeom prst="rect">
            <a:avLst/>
          </a:prstGeom>
          <a:gradFill>
            <a:gsLst>
              <a:gs pos="0">
                <a:schemeClr val="lt1">
                  <a:alpha val="95000"/>
                </a:schemeClr>
              </a:gs>
              <a:gs pos="48000">
                <a:schemeClr val="lt1">
                  <a:alpha val="78000"/>
                </a:schemeClr>
              </a:gs>
              <a:gs pos="78000">
                <a:schemeClr val="lt1">
                  <a:alpha val="30000"/>
                </a:schemeClr>
              </a:gs>
              <a:gs pos="100000">
                <a:schemeClr val="lt1">
                  <a:alpha val="0"/>
                </a:schemeClr>
              </a:gs>
            </a:gsLst>
            <a:lin ang="0" scaled="1"/>
          </a:gradFill>
          <a:ln>
            <a:noFill/>
          </a:ln>
        </p:spPr>
      </p:sp>
      <p:grpSp>
        <p:nvGrpSpPr>
          <p:cNvPr id="5" name="cover-title"/>
          <p:cNvGrpSpPr/>
          <p:nvPr/>
        </p:nvGrpSpPr>
        <p:grpSpPr>
          <a:xfrm>
            <a:off x="819150" y="979170"/>
            <a:ext cx="4152900" cy="1866900"/>
            <a:chOff x="819150" y="979170"/>
            <a:chExt cx="4152900" cy="1866900"/>
          </a:xfrm>
        </p:grpSpPr>
        <p:sp>
          <p:nvSpPr>
            <p:cNvPr id="4" name="TextBox 4"/>
            <p:cNvSpPr txBox="1"/>
            <p:nvPr/>
          </p:nvSpPr>
          <p:spPr>
            <a:xfrm>
              <a:off x="819150" y="979170"/>
              <a:ext cx="4152900" cy="1866900"/>
            </a:xfrm>
            <a:prstGeom prst="rect">
              <a:avLst/>
            </a:prstGeom>
            <a:noFill/>
            <a:ln>
              <a:noFill/>
            </a:ln>
          </p:spPr>
          <p:txBody>
            <a:bodyPr wrap="none" lIns="0" tIns="0" rIns="0" bIns="0" anchor="t" anchorCtr="0">
              <a:spAutoFit/>
            </a:bodyPr>
            <a:lstStyle/>
            <a:p>
              <a:pPr algn="l">
                <a:lnSpc>
                  <a:spcPts val="6450"/>
                </a:lnSpc>
              </a:pPr>
              <a:r>
                <a:rPr lang="zh-CN" sz="5400" dirty="0">
                  <a:solidFill>
                    <a:schemeClr val="dk1"/>
                  </a:solidFill>
                  <a:effectLst>
                    <a:glow rad="57150">
                      <a:srgbClr val="C9A227">
                        <a:alpha val="40000"/>
                      </a:srgbClr>
                    </a:glow>
                  </a:effectLst>
                  <a:latin typeface="+mj-lt"/>
                  <a:ea typeface="+mj-ea"/>
                  <a:cs typeface="+mj-cs"/>
                </a:rPr>
                <a:t>三星堆博物馆</a:t>
              </a:r>
              <a:br/>
              <a:r>
                <a:rPr lang="zh-CN" sz="5400" dirty="0">
                  <a:solidFill>
                    <a:schemeClr val="accent1"/>
                  </a:solidFill>
                  <a:effectLst>
                    <a:glow rad="57150">
                      <a:srgbClr val="C9A227">
                        <a:alpha val="40000"/>
                      </a:srgbClr>
                    </a:glow>
                  </a:effectLst>
                  <a:latin typeface="+mj-lt"/>
                  <a:ea typeface="+mj-ea"/>
                  <a:cs typeface="+mj-cs"/>
                </a:rPr>
                <a:t>自助导览</a:t>
              </a:r>
            </a:p>
          </p:txBody>
        </p:sp>
      </p:grpSp>
      <p:grpSp>
        <p:nvGrpSpPr>
          <p:cNvPr id="7" name="cover-hook"/>
          <p:cNvGrpSpPr/>
          <p:nvPr/>
        </p:nvGrpSpPr>
        <p:grpSpPr>
          <a:xfrm>
            <a:off x="827532" y="2802255"/>
            <a:ext cx="2933167" cy="410718"/>
            <a:chOff x="827532" y="2802255"/>
            <a:chExt cx="2933167" cy="410718"/>
          </a:xfrm>
        </p:grpSpPr>
        <p:sp>
          <p:nvSpPr>
            <p:cNvPr id="6" name="TextBox 6"/>
            <p:cNvSpPr txBox="1"/>
            <p:nvPr/>
          </p:nvSpPr>
          <p:spPr>
            <a:xfrm>
              <a:off x="827532" y="2802255"/>
              <a:ext cx="2933167"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沉睡数千年 一醒惊天下</a:t>
              </a:r>
            </a:p>
          </p:txBody>
        </p:sp>
      </p:grpSp>
      <p:grpSp>
        <p:nvGrpSpPr>
          <p:cNvPr id="16" name="!!menu-chapter-one"/>
          <p:cNvGrpSpPr/>
          <p:nvPr/>
        </p:nvGrpSpPr>
        <p:grpSpPr>
          <a:xfrm>
            <a:off x="838200" y="3314700"/>
            <a:ext cx="5334000" cy="533400"/>
            <a:chOff x="838200" y="3314700"/>
            <a:chExt cx="5334000" cy="533400"/>
          </a:xfrm>
        </p:grpSpPr>
        <p:grpSp>
          <p:nvGrpSpPr>
            <p:cNvPr id="15" name="Group 15"/>
            <p:cNvGrpSpPr/>
            <p:nvPr/>
          </p:nvGrpSpPr>
          <p:grpSpPr>
            <a:xfrm>
              <a:off x="838200" y="3314700"/>
              <a:ext cx="5334000" cy="533400"/>
              <a:chOff x="838200" y="3314700"/>
              <a:chExt cx="5334000" cy="533400"/>
            </a:xfrm>
          </p:grpSpPr>
          <p:sp>
            <p:nvSpPr>
              <p:cNvPr id="8" name="Rectangle 8">
                <a:hlinkClick r:id="rId3" action="ppaction://hlinksldjump"/>
              </p:cNvPr>
              <p:cNvSpPr/>
              <p:nvPr/>
            </p:nvSpPr>
            <p:spPr>
              <a:xfrm>
                <a:off x="838200" y="3314700"/>
                <a:ext cx="5334000" cy="533400"/>
              </a:xfrm>
              <a:prstGeom prst="roundRect">
                <a:avLst>
                  <a:gd name="adj" fmla="val 14286"/>
                </a:avLst>
              </a:prstGeom>
              <a:solidFill>
                <a:schemeClr val="lt2"/>
              </a:solidFill>
              <a:ln w="9525">
                <a:solidFill>
                  <a:schemeClr val="accent1">
                    <a:alpha val="45000"/>
                  </a:schemeClr>
                </a:solidFill>
              </a:ln>
            </p:spPr>
          </p:sp>
          <p:grpSp>
            <p:nvGrpSpPr>
              <p:cNvPr id="12" name="Group 12"/>
              <p:cNvGrpSpPr/>
              <p:nvPr/>
            </p:nvGrpSpPr>
            <p:grpSpPr>
              <a:xfrm>
                <a:off x="1019645" y="3492500"/>
                <a:ext cx="193206" cy="193202"/>
                <a:chOff x="1019645" y="3492500"/>
                <a:chExt cx="193206" cy="193202"/>
              </a:xfrm>
            </p:grpSpPr>
            <p:sp>
              <p:nvSpPr>
                <p:cNvPr id="9" name="Freeform 9">
                  <a:hlinkClick r:id="rId3" action="ppaction://hlinksldjump"/>
                </p:cNvPr>
                <p:cNvSpPr/>
                <p:nvPr/>
              </p:nvSpPr>
              <p:spPr>
                <a:xfrm>
                  <a:off x="1179513" y="3492500"/>
                  <a:ext cx="33338" cy="33338"/>
                </a:xfrm>
                <a:custGeom>
                  <a:avLst/>
                  <a:gdLst/>
                  <a:ahLst/>
                  <a:cxnLst/>
                  <a:rect l="l" t="t" r="r" b="b"/>
                  <a:pathLst>
                    <a:path w="33338" h="33338">
                      <a:moveTo>
                        <a:pt x="0" y="0"/>
                      </a:moveTo>
                      <a:lnTo>
                        <a:pt x="33338" y="33338"/>
                      </a:lnTo>
                    </a:path>
                  </a:pathLst>
                </a:custGeom>
                <a:noFill/>
                <a:ln w="22225">
                  <a:solidFill>
                    <a:schemeClr val="accent1"/>
                  </a:solidFill>
                </a:ln>
              </p:spPr>
            </p:sp>
            <p:sp>
              <p:nvSpPr>
                <p:cNvPr id="10" name="Freeform 10">
                  <a:hlinkClick r:id="rId3" action="ppaction://hlinksldjump"/>
                </p:cNvPr>
                <p:cNvSpPr/>
                <p:nvPr/>
              </p:nvSpPr>
              <p:spPr>
                <a:xfrm>
                  <a:off x="1107282" y="3509169"/>
                  <a:ext cx="88900" cy="88900"/>
                </a:xfrm>
                <a:custGeom>
                  <a:avLst/>
                  <a:gdLst/>
                  <a:ahLst/>
                  <a:cxnLst/>
                  <a:rect l="l" t="t" r="r" b="b"/>
                  <a:pathLst>
                    <a:path w="88900" h="88900">
                      <a:moveTo>
                        <a:pt x="88900" y="0"/>
                      </a:moveTo>
                      <a:lnTo>
                        <a:pt x="0" y="88900"/>
                      </a:lnTo>
                    </a:path>
                  </a:pathLst>
                </a:custGeom>
                <a:noFill/>
                <a:ln w="22225">
                  <a:solidFill>
                    <a:schemeClr val="accent1"/>
                  </a:solidFill>
                </a:ln>
              </p:spPr>
            </p:sp>
            <p:sp>
              <p:nvSpPr>
                <p:cNvPr id="11" name="Freeform 11">
                  <a:hlinkClick r:id="rId3" action="ppaction://hlinksldjump"/>
                </p:cNvPr>
                <p:cNvSpPr/>
                <p:nvPr/>
              </p:nvSpPr>
              <p:spPr>
                <a:xfrm>
                  <a:off x="1019645" y="3570287"/>
                  <a:ext cx="115412" cy="115415"/>
                </a:xfrm>
                <a:custGeom>
                  <a:avLst/>
                  <a:gdLst/>
                  <a:ahLst/>
                  <a:cxnLst/>
                  <a:rect l="l" t="t" r="r" b="b"/>
                  <a:pathLst>
                    <a:path w="115412" h="115415">
                      <a:moveTo>
                        <a:pt x="62922" y="3156"/>
                      </a:moveTo>
                      <a:lnTo>
                        <a:pt x="112261" y="52496"/>
                      </a:lnTo>
                      <a:cubicBezTo>
                        <a:pt x="114279" y="54513"/>
                        <a:pt x="115412" y="57250"/>
                        <a:pt x="115412" y="60103"/>
                      </a:cubicBezTo>
                      <a:cubicBezTo>
                        <a:pt x="115412" y="62956"/>
                        <a:pt x="114279" y="65692"/>
                        <a:pt x="112261" y="67709"/>
                      </a:cubicBezTo>
                      <a:lnTo>
                        <a:pt x="82213" y="97757"/>
                      </a:lnTo>
                      <a:cubicBezTo>
                        <a:pt x="64356" y="115415"/>
                        <a:pt x="35590" y="115333"/>
                        <a:pt x="17833" y="97573"/>
                      </a:cubicBezTo>
                      <a:cubicBezTo>
                        <a:pt x="77" y="79814"/>
                        <a:pt x="0" y="51048"/>
                        <a:pt x="17661" y="33194"/>
                      </a:cubicBezTo>
                      <a:lnTo>
                        <a:pt x="47709" y="3156"/>
                      </a:lnTo>
                      <a:cubicBezTo>
                        <a:pt x="49727" y="1136"/>
                        <a:pt x="52465" y="0"/>
                        <a:pt x="55321" y="0"/>
                      </a:cubicBezTo>
                      <a:cubicBezTo>
                        <a:pt x="58177" y="0"/>
                        <a:pt x="60915" y="1136"/>
                        <a:pt x="62933" y="3156"/>
                      </a:cubicBezTo>
                      <a:lnTo>
                        <a:pt x="62922" y="3156"/>
                      </a:lnTo>
                    </a:path>
                  </a:pathLst>
                </a:custGeom>
                <a:noFill/>
                <a:ln w="22225">
                  <a:solidFill>
                    <a:schemeClr val="accent1"/>
                  </a:solidFill>
                </a:ln>
              </p:spPr>
            </p:sp>
          </p:grpSp>
          <p:sp>
            <p:nvSpPr>
              <p:cNvPr id="13" name="TextBox 13">
                <a:hlinkClick r:id="rId3" action="ppaction://hlinksldjump"/>
              </p:cNvPr>
              <p:cNvSpPr txBox="1"/>
              <p:nvPr/>
            </p:nvSpPr>
            <p:spPr>
              <a:xfrm>
                <a:off x="1399032" y="3430905"/>
                <a:ext cx="115214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世纪逐梦</a:t>
                </a:r>
              </a:p>
            </p:txBody>
          </p:sp>
          <p:sp>
            <p:nvSpPr>
              <p:cNvPr id="14" name="TextBox 14">
                <a:hlinkClick r:id="rId3" action="ppaction://hlinksldjump"/>
              </p:cNvPr>
              <p:cNvSpPr txBox="1"/>
              <p:nvPr/>
            </p:nvSpPr>
            <p:spPr>
              <a:xfrm>
                <a:off x="4377309" y="3511868"/>
                <a:ext cx="1649349"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遗址与祭祀坑 · 3 页</a:t>
                </a:r>
              </a:p>
            </p:txBody>
          </p:sp>
        </p:grpSp>
      </p:grpSp>
      <p:grpSp>
        <p:nvGrpSpPr>
          <p:cNvPr id="30" name="menu-entry-chapter2"/>
          <p:cNvGrpSpPr/>
          <p:nvPr/>
        </p:nvGrpSpPr>
        <p:grpSpPr>
          <a:xfrm>
            <a:off x="838200" y="3924300"/>
            <a:ext cx="5334000" cy="533400"/>
            <a:chOff x="838200" y="3924300"/>
            <a:chExt cx="5334000" cy="533400"/>
          </a:xfrm>
        </p:grpSpPr>
        <p:grpSp>
          <p:nvGrpSpPr>
            <p:cNvPr id="29" name="Group 29"/>
            <p:cNvGrpSpPr/>
            <p:nvPr/>
          </p:nvGrpSpPr>
          <p:grpSpPr>
            <a:xfrm>
              <a:off x="838200" y="3924300"/>
              <a:ext cx="5334000" cy="533400"/>
              <a:chOff x="838200" y="3924300"/>
              <a:chExt cx="5334000" cy="533400"/>
            </a:xfrm>
          </p:grpSpPr>
          <p:sp>
            <p:nvSpPr>
              <p:cNvPr id="17" name="Rectangle 17">
                <a:hlinkClick r:id="rId4" action="ppaction://hlinksldjump"/>
              </p:cNvPr>
              <p:cNvSpPr/>
              <p:nvPr/>
            </p:nvSpPr>
            <p:spPr>
              <a:xfrm>
                <a:off x="838200" y="3924300"/>
                <a:ext cx="5334000" cy="533400"/>
              </a:xfrm>
              <a:prstGeom prst="roundRect">
                <a:avLst>
                  <a:gd name="adj" fmla="val 14286"/>
                </a:avLst>
              </a:prstGeom>
              <a:solidFill>
                <a:schemeClr val="lt2"/>
              </a:solidFill>
              <a:ln w="9525">
                <a:solidFill>
                  <a:schemeClr val="accent1">
                    <a:alpha val="45000"/>
                  </a:schemeClr>
                </a:solidFill>
              </a:ln>
            </p:spPr>
          </p:sp>
          <p:grpSp>
            <p:nvGrpSpPr>
              <p:cNvPr id="26" name="Group 26"/>
              <p:cNvGrpSpPr/>
              <p:nvPr/>
            </p:nvGrpSpPr>
            <p:grpSpPr>
              <a:xfrm>
                <a:off x="1023938" y="4090988"/>
                <a:ext cx="200026" cy="209550"/>
                <a:chOff x="1023938" y="4090988"/>
                <a:chExt cx="200026" cy="209550"/>
              </a:xfrm>
            </p:grpSpPr>
            <p:sp>
              <p:nvSpPr>
                <p:cNvPr id="18" name="Freeform 18">
                  <a:hlinkClick r:id="rId4" action="ppaction://hlinksldjump"/>
                </p:cNvPr>
                <p:cNvSpPr/>
                <p:nvPr/>
              </p:nvSpPr>
              <p:spPr>
                <a:xfrm>
                  <a:off x="1023938" y="4291013"/>
                  <a:ext cx="200026" cy="9525"/>
                </a:xfrm>
                <a:custGeom>
                  <a:avLst/>
                  <a:gdLst/>
                  <a:ahLst/>
                  <a:cxnLst/>
                  <a:rect l="l" t="t" r="r" b="b"/>
                  <a:pathLst>
                    <a:path w="200026" h="9525">
                      <a:moveTo>
                        <a:pt x="0" y="0"/>
                      </a:moveTo>
                      <a:lnTo>
                        <a:pt x="200026" y="0"/>
                      </a:lnTo>
                    </a:path>
                  </a:pathLst>
                </a:custGeom>
                <a:noFill/>
                <a:ln w="22225">
                  <a:solidFill>
                    <a:schemeClr val="accent1"/>
                  </a:solidFill>
                </a:ln>
              </p:spPr>
            </p:sp>
            <p:sp>
              <p:nvSpPr>
                <p:cNvPr id="19" name="Freeform 19">
                  <a:hlinkClick r:id="rId4" action="ppaction://hlinksldjump"/>
                </p:cNvPr>
                <p:cNvSpPr/>
                <p:nvPr/>
              </p:nvSpPr>
              <p:spPr>
                <a:xfrm>
                  <a:off x="1023938" y="4168775"/>
                  <a:ext cx="200026" cy="9525"/>
                </a:xfrm>
                <a:custGeom>
                  <a:avLst/>
                  <a:gdLst/>
                  <a:ahLst/>
                  <a:cxnLst/>
                  <a:rect l="l" t="t" r="r" b="b"/>
                  <a:pathLst>
                    <a:path w="200026" h="9525">
                      <a:moveTo>
                        <a:pt x="0" y="0"/>
                      </a:moveTo>
                      <a:lnTo>
                        <a:pt x="200026" y="0"/>
                      </a:lnTo>
                    </a:path>
                  </a:pathLst>
                </a:custGeom>
                <a:noFill/>
                <a:ln w="22225">
                  <a:solidFill>
                    <a:schemeClr val="accent1"/>
                  </a:solidFill>
                </a:ln>
              </p:spPr>
            </p:sp>
            <p:sp>
              <p:nvSpPr>
                <p:cNvPr id="20" name="Freeform 20">
                  <a:hlinkClick r:id="rId4" action="ppaction://hlinksldjump"/>
                </p:cNvPr>
                <p:cNvSpPr/>
                <p:nvPr/>
              </p:nvSpPr>
              <p:spPr>
                <a:xfrm>
                  <a:off x="1046163" y="4090988"/>
                  <a:ext cx="155575" cy="33338"/>
                </a:xfrm>
                <a:custGeom>
                  <a:avLst/>
                  <a:gdLst/>
                  <a:ahLst/>
                  <a:cxnLst/>
                  <a:rect l="l" t="t" r="r" b="b"/>
                  <a:pathLst>
                    <a:path w="155575" h="33338">
                      <a:moveTo>
                        <a:pt x="0" y="33338"/>
                      </a:moveTo>
                      <a:lnTo>
                        <a:pt x="77788" y="0"/>
                      </a:lnTo>
                      <a:lnTo>
                        <a:pt x="155575" y="33338"/>
                      </a:lnTo>
                    </a:path>
                  </a:pathLst>
                </a:custGeom>
                <a:noFill/>
                <a:ln w="22225">
                  <a:solidFill>
                    <a:schemeClr val="accent1"/>
                  </a:solidFill>
                </a:ln>
              </p:spPr>
            </p:sp>
            <p:sp>
              <p:nvSpPr>
                <p:cNvPr id="21" name="Freeform 21">
                  <a:hlinkClick r:id="rId4" action="ppaction://hlinksldjump"/>
                </p:cNvPr>
                <p:cNvSpPr/>
                <p:nvPr/>
              </p:nvSpPr>
              <p:spPr>
                <a:xfrm>
                  <a:off x="1035050" y="4168775"/>
                  <a:ext cx="9525" cy="122238"/>
                </a:xfrm>
                <a:custGeom>
                  <a:avLst/>
                  <a:gdLst/>
                  <a:ahLst/>
                  <a:cxnLst/>
                  <a:rect l="l" t="t" r="r" b="b"/>
                  <a:pathLst>
                    <a:path w="9525" h="122238">
                      <a:moveTo>
                        <a:pt x="0" y="0"/>
                      </a:moveTo>
                      <a:lnTo>
                        <a:pt x="0" y="122238"/>
                      </a:lnTo>
                    </a:path>
                  </a:pathLst>
                </a:custGeom>
                <a:noFill/>
                <a:ln w="22225">
                  <a:solidFill>
                    <a:schemeClr val="accent1"/>
                  </a:solidFill>
                </a:ln>
              </p:spPr>
            </p:sp>
            <p:sp>
              <p:nvSpPr>
                <p:cNvPr id="22" name="Freeform 22">
                  <a:hlinkClick r:id="rId4" action="ppaction://hlinksldjump"/>
                </p:cNvPr>
                <p:cNvSpPr/>
                <p:nvPr/>
              </p:nvSpPr>
              <p:spPr>
                <a:xfrm>
                  <a:off x="1212851" y="4168775"/>
                  <a:ext cx="9525" cy="122238"/>
                </a:xfrm>
                <a:custGeom>
                  <a:avLst/>
                  <a:gdLst/>
                  <a:ahLst/>
                  <a:cxnLst/>
                  <a:rect l="l" t="t" r="r" b="b"/>
                  <a:pathLst>
                    <a:path w="9525" h="122238">
                      <a:moveTo>
                        <a:pt x="0" y="0"/>
                      </a:moveTo>
                      <a:lnTo>
                        <a:pt x="0" y="122238"/>
                      </a:lnTo>
                    </a:path>
                  </a:pathLst>
                </a:custGeom>
                <a:noFill/>
                <a:ln w="22225">
                  <a:solidFill>
                    <a:schemeClr val="accent1"/>
                  </a:solidFill>
                </a:ln>
              </p:spPr>
            </p:sp>
            <p:sp>
              <p:nvSpPr>
                <p:cNvPr id="23" name="Freeform 23">
                  <a:hlinkClick r:id="rId4" action="ppaction://hlinksldjump"/>
                </p:cNvPr>
                <p:cNvSpPr/>
                <p:nvPr/>
              </p:nvSpPr>
              <p:spPr>
                <a:xfrm>
                  <a:off x="1079500" y="4213225"/>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4" name="Freeform 24">
                  <a:hlinkClick r:id="rId4" action="ppaction://hlinksldjump"/>
                </p:cNvPr>
                <p:cNvSpPr/>
                <p:nvPr/>
              </p:nvSpPr>
              <p:spPr>
                <a:xfrm>
                  <a:off x="1123950" y="4213225"/>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5" name="Freeform 25">
                  <a:hlinkClick r:id="rId4" action="ppaction://hlinksldjump"/>
                </p:cNvPr>
                <p:cNvSpPr/>
                <p:nvPr/>
              </p:nvSpPr>
              <p:spPr>
                <a:xfrm>
                  <a:off x="1168401" y="4213225"/>
                  <a:ext cx="9525" cy="33338"/>
                </a:xfrm>
                <a:custGeom>
                  <a:avLst/>
                  <a:gdLst/>
                  <a:ahLst/>
                  <a:cxnLst/>
                  <a:rect l="l" t="t" r="r" b="b"/>
                  <a:pathLst>
                    <a:path w="9525" h="33338">
                      <a:moveTo>
                        <a:pt x="0" y="0"/>
                      </a:moveTo>
                      <a:lnTo>
                        <a:pt x="0" y="33338"/>
                      </a:lnTo>
                    </a:path>
                  </a:pathLst>
                </a:custGeom>
                <a:noFill/>
                <a:ln w="22225">
                  <a:solidFill>
                    <a:schemeClr val="accent1"/>
                  </a:solidFill>
                </a:ln>
              </p:spPr>
            </p:sp>
          </p:grpSp>
          <p:sp>
            <p:nvSpPr>
              <p:cNvPr id="27" name="TextBox 27">
                <a:hlinkClick r:id="rId4" action="ppaction://hlinksldjump"/>
              </p:cNvPr>
              <p:cNvSpPr txBox="1"/>
              <p:nvPr/>
            </p:nvSpPr>
            <p:spPr>
              <a:xfrm>
                <a:off x="1399032" y="4040505"/>
                <a:ext cx="115214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巍然王都</a:t>
                </a:r>
              </a:p>
            </p:txBody>
          </p:sp>
          <p:sp>
            <p:nvSpPr>
              <p:cNvPr id="28" name="TextBox 28">
                <a:hlinkClick r:id="rId4" action="ppaction://hlinksldjump"/>
              </p:cNvPr>
              <p:cNvSpPr txBox="1"/>
              <p:nvPr/>
            </p:nvSpPr>
            <p:spPr>
              <a:xfrm>
                <a:off x="4377309" y="4121468"/>
                <a:ext cx="1649349"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都城与手工业 · 2 页</a:t>
                </a:r>
              </a:p>
            </p:txBody>
          </p:sp>
        </p:grpSp>
      </p:grpSp>
      <p:grpSp>
        <p:nvGrpSpPr>
          <p:cNvPr id="36" name="menu-entry-chapter3"/>
          <p:cNvGrpSpPr/>
          <p:nvPr/>
        </p:nvGrpSpPr>
        <p:grpSpPr>
          <a:xfrm>
            <a:off x="838200" y="4533900"/>
            <a:ext cx="5334000" cy="533400"/>
            <a:chOff x="838200" y="4533900"/>
            <a:chExt cx="5334000" cy="533400"/>
          </a:xfrm>
        </p:grpSpPr>
        <p:grpSp>
          <p:nvGrpSpPr>
            <p:cNvPr id="35" name="Group 35"/>
            <p:cNvGrpSpPr/>
            <p:nvPr/>
          </p:nvGrpSpPr>
          <p:grpSpPr>
            <a:xfrm>
              <a:off x="838200" y="4533900"/>
              <a:ext cx="5334000" cy="533400"/>
              <a:chOff x="838200" y="4533900"/>
              <a:chExt cx="5334000" cy="533400"/>
            </a:xfrm>
          </p:grpSpPr>
          <p:sp>
            <p:nvSpPr>
              <p:cNvPr id="31" name="Rectangle 31">
                <a:hlinkClick r:id="rId5" action="ppaction://hlinksldjump"/>
              </p:cNvPr>
              <p:cNvSpPr/>
              <p:nvPr/>
            </p:nvSpPr>
            <p:spPr>
              <a:xfrm>
                <a:off x="838200" y="4533900"/>
                <a:ext cx="5334000" cy="533400"/>
              </a:xfrm>
              <a:prstGeom prst="roundRect">
                <a:avLst>
                  <a:gd name="adj" fmla="val 14286"/>
                </a:avLst>
              </a:prstGeom>
              <a:solidFill>
                <a:schemeClr val="lt2"/>
              </a:solidFill>
              <a:ln w="9525">
                <a:solidFill>
                  <a:schemeClr val="accent1">
                    <a:alpha val="45000"/>
                  </a:schemeClr>
                </a:solidFill>
              </a:ln>
            </p:spPr>
          </p:sp>
          <p:sp>
            <p:nvSpPr>
              <p:cNvPr id="32" name="Freeform 32">
                <a:hlinkClick r:id="rId5" action="ppaction://hlinksldjump"/>
              </p:cNvPr>
              <p:cNvSpPr/>
              <p:nvPr/>
            </p:nvSpPr>
            <p:spPr>
              <a:xfrm>
                <a:off x="1023938" y="4733925"/>
                <a:ext cx="200026" cy="133350"/>
              </a:xfrm>
              <a:custGeom>
                <a:avLst/>
                <a:gdLst/>
                <a:ahLst/>
                <a:cxnLst/>
                <a:rect l="l" t="t" r="r" b="b"/>
                <a:pathLst>
                  <a:path w="200026" h="133350">
                    <a:moveTo>
                      <a:pt x="100013" y="0"/>
                    </a:moveTo>
                    <a:lnTo>
                      <a:pt x="144463" y="66675"/>
                    </a:lnTo>
                    <a:lnTo>
                      <a:pt x="200026" y="22225"/>
                    </a:lnTo>
                    <a:lnTo>
                      <a:pt x="177801" y="133350"/>
                    </a:lnTo>
                    <a:lnTo>
                      <a:pt x="22225" y="133350"/>
                    </a:lnTo>
                    <a:lnTo>
                      <a:pt x="0" y="22225"/>
                    </a:lnTo>
                    <a:lnTo>
                      <a:pt x="55563" y="66675"/>
                    </a:lnTo>
                    <a:lnTo>
                      <a:pt x="100013" y="0"/>
                    </a:lnTo>
                  </a:path>
                </a:pathLst>
              </a:custGeom>
              <a:noFill/>
              <a:ln w="22225">
                <a:solidFill>
                  <a:schemeClr val="accent1"/>
                </a:solidFill>
              </a:ln>
            </p:spPr>
          </p:sp>
          <p:sp>
            <p:nvSpPr>
              <p:cNvPr id="33" name="TextBox 33">
                <a:hlinkClick r:id="rId5" action="ppaction://hlinksldjump"/>
              </p:cNvPr>
              <p:cNvSpPr txBox="1"/>
              <p:nvPr/>
            </p:nvSpPr>
            <p:spPr>
              <a:xfrm>
                <a:off x="1399032" y="4650105"/>
                <a:ext cx="2608059"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天地人神 · 重点文物</a:t>
                </a:r>
              </a:p>
            </p:txBody>
          </p:sp>
          <p:sp>
            <p:nvSpPr>
              <p:cNvPr id="34" name="TextBox 34">
                <a:hlinkClick r:id="rId5" action="ppaction://hlinksldjump"/>
              </p:cNvPr>
              <p:cNvSpPr txBox="1"/>
              <p:nvPr/>
            </p:nvSpPr>
            <p:spPr>
              <a:xfrm>
                <a:off x="5131518" y="4731068"/>
                <a:ext cx="895140"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7 件 · 8 页</a:t>
                </a:r>
              </a:p>
            </p:txBody>
          </p:sp>
        </p:grpSp>
      </p:grpSp>
      <p:grpSp>
        <p:nvGrpSpPr>
          <p:cNvPr id="46" name="menu-entry-visit"/>
          <p:cNvGrpSpPr/>
          <p:nvPr/>
        </p:nvGrpSpPr>
        <p:grpSpPr>
          <a:xfrm>
            <a:off x="838200" y="5143500"/>
            <a:ext cx="5334000" cy="533400"/>
            <a:chOff x="838200" y="5143500"/>
            <a:chExt cx="5334000" cy="533400"/>
          </a:xfrm>
        </p:grpSpPr>
        <p:grpSp>
          <p:nvGrpSpPr>
            <p:cNvPr id="45" name="Group 45"/>
            <p:cNvGrpSpPr/>
            <p:nvPr/>
          </p:nvGrpSpPr>
          <p:grpSpPr>
            <a:xfrm>
              <a:off x="838200" y="5143500"/>
              <a:ext cx="5334000" cy="533400"/>
              <a:chOff x="838200" y="5143500"/>
              <a:chExt cx="5334000" cy="533400"/>
            </a:xfrm>
          </p:grpSpPr>
          <p:sp>
            <p:nvSpPr>
              <p:cNvPr id="37" name="Rectangle 37">
                <a:hlinkClick r:id="rId6" action="ppaction://hlinksldjump"/>
              </p:cNvPr>
              <p:cNvSpPr/>
              <p:nvPr/>
            </p:nvSpPr>
            <p:spPr>
              <a:xfrm>
                <a:off x="838200" y="5143500"/>
                <a:ext cx="5334000" cy="533400"/>
              </a:xfrm>
              <a:prstGeom prst="roundRect">
                <a:avLst>
                  <a:gd name="adj" fmla="val 14286"/>
                </a:avLst>
              </a:prstGeom>
              <a:solidFill>
                <a:schemeClr val="lt2"/>
              </a:solidFill>
              <a:ln w="9525">
                <a:solidFill>
                  <a:schemeClr val="accent1">
                    <a:alpha val="45000"/>
                  </a:schemeClr>
                </a:solidFill>
              </a:ln>
            </p:spPr>
          </p:sp>
          <p:grpSp>
            <p:nvGrpSpPr>
              <p:cNvPr id="42" name="Group 42"/>
              <p:cNvGrpSpPr/>
              <p:nvPr/>
            </p:nvGrpSpPr>
            <p:grpSpPr>
              <a:xfrm>
                <a:off x="1023938" y="5332413"/>
                <a:ext cx="200026" cy="155575"/>
                <a:chOff x="1023938" y="5332413"/>
                <a:chExt cx="200026" cy="155575"/>
              </a:xfrm>
            </p:grpSpPr>
            <p:sp>
              <p:nvSpPr>
                <p:cNvPr id="38" name="Freeform 38">
                  <a:hlinkClick r:id="rId6" action="ppaction://hlinksldjump"/>
                </p:cNvPr>
                <p:cNvSpPr/>
                <p:nvPr/>
              </p:nvSpPr>
              <p:spPr>
                <a:xfrm>
                  <a:off x="1157288" y="5332413"/>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39" name="Freeform 39">
                  <a:hlinkClick r:id="rId6" action="ppaction://hlinksldjump"/>
                </p:cNvPr>
                <p:cNvSpPr/>
                <p:nvPr/>
              </p:nvSpPr>
              <p:spPr>
                <a:xfrm>
                  <a:off x="1157288" y="5399088"/>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40" name="Freeform 40">
                  <a:hlinkClick r:id="rId6" action="ppaction://hlinksldjump"/>
                </p:cNvPr>
                <p:cNvSpPr/>
                <p:nvPr/>
              </p:nvSpPr>
              <p:spPr>
                <a:xfrm>
                  <a:off x="1157288" y="5465763"/>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41" name="Freeform 41">
                  <a:hlinkClick r:id="rId6" action="ppaction://hlinksldjump"/>
                </p:cNvPr>
                <p:cNvSpPr/>
                <p:nvPr/>
              </p:nvSpPr>
              <p:spPr>
                <a:xfrm>
                  <a:off x="1023938" y="5332413"/>
                  <a:ext cx="200026" cy="155575"/>
                </a:xfrm>
                <a:custGeom>
                  <a:avLst/>
                  <a:gdLst/>
                  <a:ahLst/>
                  <a:cxnLst/>
                  <a:rect l="l" t="t" r="r" b="b"/>
                  <a:pathLst>
                    <a:path w="200026" h="155575">
                      <a:moveTo>
                        <a:pt x="22225" y="0"/>
                      </a:moveTo>
                      <a:lnTo>
                        <a:pt x="177801" y="0"/>
                      </a:lnTo>
                      <a:cubicBezTo>
                        <a:pt x="190075" y="0"/>
                        <a:pt x="200026" y="9950"/>
                        <a:pt x="200026" y="22225"/>
                      </a:cubicBezTo>
                      <a:lnTo>
                        <a:pt x="200026" y="55563"/>
                      </a:lnTo>
                      <a:cubicBezTo>
                        <a:pt x="187751" y="55563"/>
                        <a:pt x="177801" y="65513"/>
                        <a:pt x="177801" y="77788"/>
                      </a:cubicBezTo>
                      <a:cubicBezTo>
                        <a:pt x="177801" y="90062"/>
                        <a:pt x="187751" y="100013"/>
                        <a:pt x="200026" y="100013"/>
                      </a:cubicBezTo>
                      <a:lnTo>
                        <a:pt x="200026" y="133350"/>
                      </a:lnTo>
                      <a:cubicBezTo>
                        <a:pt x="200026" y="145625"/>
                        <a:pt x="190075" y="155575"/>
                        <a:pt x="177801" y="155575"/>
                      </a:cubicBezTo>
                      <a:lnTo>
                        <a:pt x="22225" y="155575"/>
                      </a:lnTo>
                      <a:cubicBezTo>
                        <a:pt x="9950" y="155575"/>
                        <a:pt x="0" y="145625"/>
                        <a:pt x="0" y="133350"/>
                      </a:cubicBezTo>
                      <a:lnTo>
                        <a:pt x="0" y="100013"/>
                      </a:lnTo>
                      <a:cubicBezTo>
                        <a:pt x="12275" y="100013"/>
                        <a:pt x="22225" y="90062"/>
                        <a:pt x="22225" y="77788"/>
                      </a:cubicBezTo>
                      <a:cubicBezTo>
                        <a:pt x="22225" y="65513"/>
                        <a:pt x="12275" y="55563"/>
                        <a:pt x="0" y="55563"/>
                      </a:cubicBezTo>
                      <a:lnTo>
                        <a:pt x="0" y="22225"/>
                      </a:lnTo>
                      <a:cubicBezTo>
                        <a:pt x="0" y="9950"/>
                        <a:pt x="9950" y="0"/>
                        <a:pt x="22225" y="0"/>
                      </a:cubicBezTo>
                    </a:path>
                  </a:pathLst>
                </a:custGeom>
                <a:noFill/>
                <a:ln w="22225">
                  <a:solidFill>
                    <a:schemeClr val="accent1"/>
                  </a:solidFill>
                </a:ln>
              </p:spPr>
            </p:sp>
          </p:grpSp>
          <p:sp>
            <p:nvSpPr>
              <p:cNvPr id="43" name="TextBox 43">
                <a:hlinkClick r:id="rId6" action="ppaction://hlinksldjump"/>
              </p:cNvPr>
              <p:cNvSpPr txBox="1"/>
              <p:nvPr/>
            </p:nvSpPr>
            <p:spPr>
              <a:xfrm>
                <a:off x="1399032" y="5259705"/>
                <a:ext cx="115214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参观信息</a:t>
                </a:r>
              </a:p>
            </p:txBody>
          </p:sp>
          <p:sp>
            <p:nvSpPr>
              <p:cNvPr id="44" name="TextBox 44">
                <a:hlinkClick r:id="rId6" action="ppaction://hlinksldjump"/>
              </p:cNvPr>
              <p:cNvSpPr txBox="1"/>
              <p:nvPr/>
            </p:nvSpPr>
            <p:spPr>
              <a:xfrm>
                <a:off x="4168311" y="5340668"/>
                <a:ext cx="185834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开放时间 / 票价 · 1 页</a:t>
                </a:r>
              </a:p>
            </p:txBody>
          </p:sp>
        </p:grpSp>
      </p:grpSp>
      <p:sp>
        <p:nvSpPr>
          <p:cNvPr id="47" name="TextBox 47"/>
          <p:cNvSpPr txBox="1"/>
          <p:nvPr/>
        </p:nvSpPr>
        <p:spPr>
          <a:xfrm>
            <a:off x="832104" y="5775960"/>
            <a:ext cx="83317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基本陈列「三星堆：沉睡数千年 一醒惊天下」分世纪逐梦、巍然王都、天地人神三大展区（广汉市人民政府，2023）</a:t>
            </a:r>
          </a:p>
        </p:txBody>
      </p:sp>
      <p:grpSp>
        <p:nvGrpSpPr>
          <p:cNvPr id="58" name="nav-bar"/>
          <p:cNvGrpSpPr/>
          <p:nvPr/>
        </p:nvGrpSpPr>
        <p:grpSpPr>
          <a:xfrm>
            <a:off x="609600" y="6057900"/>
            <a:ext cx="10972800" cy="571500"/>
            <a:chOff x="609600" y="6057900"/>
            <a:chExt cx="10972800" cy="571500"/>
          </a:xfrm>
        </p:grpSpPr>
        <p:sp>
          <p:nvSpPr>
            <p:cNvPr id="48" name="Line 48"/>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49" name="TextBox 49"/>
            <p:cNvSpPr txBox="1"/>
            <p:nvPr/>
          </p:nvSpPr>
          <p:spPr>
            <a:xfrm>
              <a:off x="832104" y="6347460"/>
              <a:ext cx="19507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触摸屏幕上的按钮即可跳转</a:t>
              </a:r>
            </a:p>
          </p:txBody>
        </p:sp>
        <p:sp>
          <p:nvSpPr>
            <p:cNvPr id="50" name="TextBox 50"/>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 / 16</a:t>
              </a:r>
            </a:p>
          </p:txBody>
        </p:sp>
        <p:grpSp>
          <p:nvGrpSpPr>
            <p:cNvPr id="57" name="Group 57"/>
            <p:cNvGrpSpPr/>
            <p:nvPr/>
          </p:nvGrpSpPr>
          <p:grpSpPr>
            <a:xfrm>
              <a:off x="10153650" y="6172200"/>
              <a:ext cx="1428750" cy="457200"/>
              <a:chOff x="10153650" y="6172200"/>
              <a:chExt cx="1428750" cy="457200"/>
            </a:xfrm>
          </p:grpSpPr>
          <p:sp>
            <p:nvSpPr>
              <p:cNvPr id="51" name="Rectangle 51">
                <a:hlinkClick r:id="rId3"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2" name="TextBox 52">
                <a:hlinkClick r:id="rId3"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56" name="Group 56"/>
              <p:cNvGrpSpPr/>
              <p:nvPr/>
            </p:nvGrpSpPr>
            <p:grpSpPr>
              <a:xfrm>
                <a:off x="11268075" y="6343650"/>
                <a:ext cx="133350" cy="114300"/>
                <a:chOff x="11268075" y="6343650"/>
                <a:chExt cx="133350" cy="114300"/>
              </a:xfrm>
            </p:grpSpPr>
            <p:sp>
              <p:nvSpPr>
                <p:cNvPr id="53" name="Freeform 53">
                  <a:hlinkClick r:id="rId3"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4" name="Freeform 54">
                  <a:hlinkClick r:id="rId3"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5" name="Freeform 55">
                  <a:hlinkClick r:id="rId3"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childTnLst>
                                </p:cTn>
                              </p:par>
                            </p:childTnLst>
                          </p:cTn>
                        </p:par>
                        <p:par>
                          <p:cTn id="8" fill="hold">
                            <p:stCondLst>
                              <p:cond delay="6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400"/>
                                        <p:tgtEl>
                                          <p:spTgt spid="7"/>
                                        </p:tgtEl>
                                      </p:cBhvr>
                                    </p:animEffect>
                                  </p:childTnLst>
                                </p:cTn>
                              </p:par>
                            </p:childTnLst>
                          </p:cTn>
                        </p:par>
                        <p:par>
                          <p:cTn id="12" fill="hold">
                            <p:stCondLst>
                              <p:cond delay="1500"/>
                            </p:stCondLst>
                            <p:childTnLst>
                              <p:par>
                                <p:cTn id="13" presetID="22" presetClass="entr" presetSubtype="2"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350"/>
                                        <p:tgtEl>
                                          <p:spTgt spid="16"/>
                                        </p:tgtEl>
                                      </p:cBhvr>
                                    </p:animEffect>
                                  </p:childTnLst>
                                </p:cTn>
                              </p:par>
                            </p:childTnLst>
                          </p:cTn>
                        </p:par>
                        <p:par>
                          <p:cTn id="16" fill="hold">
                            <p:stCondLst>
                              <p:cond delay="2350"/>
                            </p:stCondLst>
                            <p:childTnLst>
                              <p:par>
                                <p:cTn id="17" presetID="22" presetClass="entr" presetSubtype="2" fill="hold" grpId="0" nodeType="after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wipe(right)">
                                      <p:cBhvr>
                                        <p:cTn id="19" dur="350"/>
                                        <p:tgtEl>
                                          <p:spTgt spid="30"/>
                                        </p:tgtEl>
                                      </p:cBhvr>
                                    </p:animEffect>
                                  </p:childTnLst>
                                </p:cTn>
                              </p:par>
                            </p:childTnLst>
                          </p:cTn>
                        </p:par>
                        <p:par>
                          <p:cTn id="20" fill="hold">
                            <p:stCondLst>
                              <p:cond delay="3200"/>
                            </p:stCondLst>
                            <p:childTnLst>
                              <p:par>
                                <p:cTn id="21" presetID="22" presetClass="entr" presetSubtype="2" fill="hold" grpId="0" nodeType="afterEffect">
                                  <p:stCondLst>
                                    <p:cond delay="50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350"/>
                                        <p:tgtEl>
                                          <p:spTgt spid="36"/>
                                        </p:tgtEl>
                                      </p:cBhvr>
                                    </p:animEffect>
                                  </p:childTnLst>
                                </p:cTn>
                              </p:par>
                            </p:childTnLst>
                          </p:cTn>
                        </p:par>
                        <p:par>
                          <p:cTn id="24" fill="hold">
                            <p:stCondLst>
                              <p:cond delay="4050"/>
                            </p:stCondLst>
                            <p:childTnLst>
                              <p:par>
                                <p:cTn id="25" presetID="22" presetClass="entr" presetSubtype="2" fill="hold" grpId="0" nodeType="afterEffect">
                                  <p:stCondLst>
                                    <p:cond delay="500"/>
                                  </p:stCondLst>
                                  <p:childTnLst>
                                    <p:set>
                                      <p:cBhvr>
                                        <p:cTn id="26" dur="1" fill="hold">
                                          <p:stCondLst>
                                            <p:cond delay="0"/>
                                          </p:stCondLst>
                                        </p:cTn>
                                        <p:tgtEl>
                                          <p:spTgt spid="46"/>
                                        </p:tgtEl>
                                        <p:attrNameLst>
                                          <p:attrName>style.visibility</p:attrName>
                                        </p:attrNameLst>
                                      </p:cBhvr>
                                      <p:to>
                                        <p:strVal val="visible"/>
                                      </p:to>
                                    </p:set>
                                    <p:animEffect transition="in" filter="wipe(right)">
                                      <p:cBhvr>
                                        <p:cTn id="27" dur="3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chapter-rule"/>
          <p:cNvSpPr/>
          <p:nvPr/>
        </p:nvSpPr>
        <p:spPr>
          <a:xfrm>
            <a:off x="838200" y="1143000"/>
            <a:ext cx="10515600" cy="9525"/>
          </a:xfrm>
          <a:prstGeom prst="rect">
            <a:avLst/>
          </a:prstGeom>
          <a:solidFill>
            <a:schemeClr val="accent6"/>
          </a:solidFill>
          <a:ln>
            <a:noFill/>
          </a:ln>
        </p:spPr>
      </p:sp>
      <p:grpSp>
        <p:nvGrpSpPr>
          <p:cNvPr id="10" name="!!menu-chapter-one"/>
          <p:cNvGrpSpPr/>
          <p:nvPr/>
        </p:nvGrpSpPr>
        <p:grpSpPr>
          <a:xfrm>
            <a:off x="838200" y="1619250"/>
            <a:ext cx="4953000" cy="1112520"/>
            <a:chOff x="838200" y="1619250"/>
            <a:chExt cx="4953000" cy="1112520"/>
          </a:xfrm>
        </p:grpSpPr>
        <p:sp>
          <p:nvSpPr>
            <p:cNvPr id="3" name="Rectangle 3"/>
            <p:cNvSpPr/>
            <p:nvPr/>
          </p:nvSpPr>
          <p:spPr>
            <a:xfrm>
              <a:off x="838200" y="1619250"/>
              <a:ext cx="4953000" cy="914400"/>
            </a:xfrm>
            <a:prstGeom prst="roundRect">
              <a:avLst>
                <a:gd name="adj" fmla="val 8333"/>
              </a:avLst>
            </a:prstGeom>
            <a:solidFill>
              <a:schemeClr val="lt2"/>
            </a:solidFill>
            <a:ln w="9525">
              <a:solidFill>
                <a:schemeClr val="accent1">
                  <a:alpha val="45000"/>
                </a:schemeClr>
              </a:solidFill>
            </a:ln>
          </p:spPr>
        </p:sp>
        <p:sp>
          <p:nvSpPr>
            <p:cNvPr id="4" name="Rectangle 4"/>
            <p:cNvSpPr/>
            <p:nvPr/>
          </p:nvSpPr>
          <p:spPr>
            <a:xfrm>
              <a:off x="838200" y="1619250"/>
              <a:ext cx="38100" cy="914400"/>
            </a:xfrm>
            <a:prstGeom prst="rect">
              <a:avLst/>
            </a:prstGeom>
            <a:solidFill>
              <a:schemeClr val="accent1"/>
            </a:solidFill>
            <a:ln>
              <a:noFill/>
            </a:ln>
          </p:spPr>
        </p:sp>
        <p:grpSp>
          <p:nvGrpSpPr>
            <p:cNvPr id="8" name="Group 8"/>
            <p:cNvGrpSpPr/>
            <p:nvPr/>
          </p:nvGrpSpPr>
          <p:grpSpPr>
            <a:xfrm>
              <a:off x="1104144" y="1962150"/>
              <a:ext cx="248406" cy="248402"/>
              <a:chOff x="1104144" y="1962150"/>
              <a:chExt cx="248406" cy="248402"/>
            </a:xfrm>
          </p:grpSpPr>
          <p:sp>
            <p:nvSpPr>
              <p:cNvPr id="5" name="Freeform 5"/>
              <p:cNvSpPr/>
              <p:nvPr/>
            </p:nvSpPr>
            <p:spPr>
              <a:xfrm>
                <a:off x="1309688" y="1962150"/>
                <a:ext cx="42862" cy="42862"/>
              </a:xfrm>
              <a:custGeom>
                <a:avLst/>
                <a:gdLst/>
                <a:ahLst/>
                <a:cxnLst/>
                <a:rect l="l" t="t" r="r" b="b"/>
                <a:pathLst>
                  <a:path w="42862" h="42862">
                    <a:moveTo>
                      <a:pt x="0" y="0"/>
                    </a:moveTo>
                    <a:lnTo>
                      <a:pt x="42862" y="42862"/>
                    </a:lnTo>
                  </a:path>
                </a:pathLst>
              </a:custGeom>
              <a:noFill/>
              <a:ln w="28575">
                <a:solidFill>
                  <a:schemeClr val="accent1"/>
                </a:solidFill>
              </a:ln>
            </p:spPr>
          </p:sp>
          <p:sp>
            <p:nvSpPr>
              <p:cNvPr id="6" name="Freeform 6"/>
              <p:cNvSpPr/>
              <p:nvPr/>
            </p:nvSpPr>
            <p:spPr>
              <a:xfrm>
                <a:off x="1216819" y="1983581"/>
                <a:ext cx="114300" cy="114300"/>
              </a:xfrm>
              <a:custGeom>
                <a:avLst/>
                <a:gdLst/>
                <a:ahLst/>
                <a:cxnLst/>
                <a:rect l="l" t="t" r="r" b="b"/>
                <a:pathLst>
                  <a:path w="114300" h="114300">
                    <a:moveTo>
                      <a:pt x="114300" y="0"/>
                    </a:moveTo>
                    <a:lnTo>
                      <a:pt x="0" y="114300"/>
                    </a:lnTo>
                  </a:path>
                </a:pathLst>
              </a:custGeom>
              <a:noFill/>
              <a:ln w="28575">
                <a:solidFill>
                  <a:schemeClr val="accent1"/>
                </a:solidFill>
              </a:ln>
            </p:spPr>
          </p:sp>
          <p:sp>
            <p:nvSpPr>
              <p:cNvPr id="7" name="Freeform 7"/>
              <p:cNvSpPr/>
              <p:nvPr/>
            </p:nvSpPr>
            <p:spPr>
              <a:xfrm>
                <a:off x="1104144" y="2062162"/>
                <a:ext cx="148387" cy="148390"/>
              </a:xfrm>
              <a:custGeom>
                <a:avLst/>
                <a:gdLst/>
                <a:ahLst/>
                <a:cxnLst/>
                <a:rect l="l" t="t" r="r" b="b"/>
                <a:pathLst>
                  <a:path w="148387" h="148390">
                    <a:moveTo>
                      <a:pt x="80899" y="4058"/>
                    </a:moveTo>
                    <a:lnTo>
                      <a:pt x="144336" y="67495"/>
                    </a:lnTo>
                    <a:cubicBezTo>
                      <a:pt x="146930" y="70088"/>
                      <a:pt x="148387" y="73606"/>
                      <a:pt x="148387" y="77275"/>
                    </a:cubicBezTo>
                    <a:cubicBezTo>
                      <a:pt x="148387" y="80943"/>
                      <a:pt x="146930" y="84461"/>
                      <a:pt x="144336" y="87054"/>
                    </a:cubicBezTo>
                    <a:lnTo>
                      <a:pt x="105702" y="125688"/>
                    </a:lnTo>
                    <a:cubicBezTo>
                      <a:pt x="82743" y="148390"/>
                      <a:pt x="45758" y="148284"/>
                      <a:pt x="22929" y="125451"/>
                    </a:cubicBezTo>
                    <a:cubicBezTo>
                      <a:pt x="99" y="102618"/>
                      <a:pt x="0" y="65633"/>
                      <a:pt x="22706" y="42677"/>
                    </a:cubicBezTo>
                    <a:lnTo>
                      <a:pt x="61340" y="4058"/>
                    </a:lnTo>
                    <a:cubicBezTo>
                      <a:pt x="63934" y="1460"/>
                      <a:pt x="67455" y="0"/>
                      <a:pt x="71127" y="0"/>
                    </a:cubicBezTo>
                    <a:cubicBezTo>
                      <a:pt x="74798" y="0"/>
                      <a:pt x="78319" y="1460"/>
                      <a:pt x="80914" y="4058"/>
                    </a:cubicBezTo>
                    <a:lnTo>
                      <a:pt x="80899" y="4058"/>
                    </a:lnTo>
                  </a:path>
                </a:pathLst>
              </a:custGeom>
              <a:noFill/>
              <a:ln w="28575">
                <a:solidFill>
                  <a:schemeClr val="accent1"/>
                </a:solidFill>
              </a:ln>
            </p:spPr>
          </p:sp>
        </p:grpSp>
        <p:sp>
          <p:nvSpPr>
            <p:cNvPr id="9" name="TextBox 9"/>
            <p:cNvSpPr txBox="1"/>
            <p:nvPr/>
          </p:nvSpPr>
          <p:spPr>
            <a:xfrm>
              <a:off x="1581150" y="1684020"/>
              <a:ext cx="2945892" cy="1047750"/>
            </a:xfrm>
            <a:prstGeom prst="rect">
              <a:avLst/>
            </a:prstGeom>
            <a:noFill/>
            <a:ln>
              <a:noFill/>
            </a:ln>
          </p:spPr>
          <p:txBody>
            <a:bodyPr wrap="none" lIns="0" tIns="0" rIns="0" bIns="0" anchor="t" anchorCtr="0">
              <a:spAutoFit/>
            </a:bodyPr>
            <a:lstStyle/>
            <a:p>
              <a:pPr algn="l"/>
              <a:r>
                <a:rPr lang="zh-CN" sz="5400" dirty="0">
                  <a:solidFill>
                    <a:schemeClr val="dk1"/>
                  </a:solidFill>
                  <a:latin typeface="+mj-lt"/>
                  <a:ea typeface="+mj-ea"/>
                  <a:cs typeface="+mj-cs"/>
                </a:rPr>
                <a:t>世纪逐梦</a:t>
              </a:r>
            </a:p>
          </p:txBody>
        </p:sp>
      </p:grpSp>
      <p:grpSp>
        <p:nvGrpSpPr>
          <p:cNvPr id="12" name="chapter-desc"/>
          <p:cNvGrpSpPr/>
          <p:nvPr/>
        </p:nvGrpSpPr>
        <p:grpSpPr>
          <a:xfrm>
            <a:off x="827532" y="2821305"/>
            <a:ext cx="7371588" cy="410718"/>
            <a:chOff x="827532" y="2821305"/>
            <a:chExt cx="7371588" cy="410718"/>
          </a:xfrm>
        </p:grpSpPr>
        <p:sp>
          <p:nvSpPr>
            <p:cNvPr id="11" name="TextBox 11"/>
            <p:cNvSpPr txBox="1"/>
            <p:nvPr/>
          </p:nvSpPr>
          <p:spPr>
            <a:xfrm>
              <a:off x="827532" y="2821305"/>
              <a:ext cx="7371588"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以三星堆遗址近一个世纪的重大考古发现和研究成果为主线</a:t>
              </a:r>
            </a:p>
          </p:txBody>
        </p:sp>
      </p:grpSp>
      <p:grpSp>
        <p:nvGrpSpPr>
          <p:cNvPr id="14" name="units-caption"/>
          <p:cNvGrpSpPr/>
          <p:nvPr/>
        </p:nvGrpSpPr>
        <p:grpSpPr>
          <a:xfrm>
            <a:off x="831342" y="3368992"/>
            <a:ext cx="1467612" cy="264033"/>
            <a:chOff x="831342" y="3368992"/>
            <a:chExt cx="1467612" cy="264033"/>
          </a:xfrm>
        </p:grpSpPr>
        <p:sp>
          <p:nvSpPr>
            <p:cNvPr id="13" name="TextBox 13"/>
            <p:cNvSpPr txBox="1"/>
            <p:nvPr/>
          </p:nvSpPr>
          <p:spPr>
            <a:xfrm>
              <a:off x="831342" y="3368992"/>
              <a:ext cx="1467612"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展区下设三个单元</a:t>
              </a:r>
            </a:p>
          </p:txBody>
        </p:sp>
      </p:grpSp>
      <p:sp>
        <p:nvSpPr>
          <p:cNvPr id="15" name="Freeform 15"/>
          <p:cNvSpPr/>
          <p:nvPr/>
        </p:nvSpPr>
        <p:spPr>
          <a:xfrm>
            <a:off x="838200" y="3810000"/>
            <a:ext cx="3657600" cy="838200"/>
          </a:xfrm>
          <a:prstGeom prst="chevron">
            <a:avLst/>
          </a:prstGeom>
          <a:solidFill>
            <a:schemeClr val="lt2"/>
          </a:solidFill>
          <a:ln w="14288">
            <a:solidFill>
              <a:schemeClr val="accent2">
                <a:alpha val="55000"/>
              </a:schemeClr>
            </a:solidFill>
          </a:ln>
        </p:spPr>
      </p:sp>
      <p:sp>
        <p:nvSpPr>
          <p:cNvPr id="16" name="Freeform 16"/>
          <p:cNvSpPr/>
          <p:nvPr/>
        </p:nvSpPr>
        <p:spPr>
          <a:xfrm>
            <a:off x="4267200" y="3810000"/>
            <a:ext cx="3657600" cy="838200"/>
          </a:xfrm>
          <a:prstGeom prst="chevron">
            <a:avLst/>
          </a:prstGeom>
          <a:solidFill>
            <a:schemeClr val="lt2"/>
          </a:solidFill>
          <a:ln w="14288">
            <a:solidFill>
              <a:schemeClr val="accent2">
                <a:alpha val="55000"/>
              </a:schemeClr>
            </a:solidFill>
          </a:ln>
        </p:spPr>
      </p:sp>
      <p:sp>
        <p:nvSpPr>
          <p:cNvPr id="17" name="Freeform 17"/>
          <p:cNvSpPr/>
          <p:nvPr/>
        </p:nvSpPr>
        <p:spPr>
          <a:xfrm>
            <a:off x="7696200" y="3810000"/>
            <a:ext cx="3657600" cy="838200"/>
          </a:xfrm>
          <a:prstGeom prst="chevron">
            <a:avLst/>
          </a:prstGeom>
          <a:solidFill>
            <a:schemeClr val="lt2"/>
          </a:solidFill>
          <a:ln w="14288">
            <a:solidFill>
              <a:schemeClr val="accent2">
                <a:alpha val="55000"/>
              </a:schemeClr>
            </a:solidFill>
          </a:ln>
        </p:spPr>
      </p:sp>
      <p:grpSp>
        <p:nvGrpSpPr>
          <p:cNvPr id="21" name="unit-labels"/>
          <p:cNvGrpSpPr/>
          <p:nvPr/>
        </p:nvGrpSpPr>
        <p:grpSpPr>
          <a:xfrm>
            <a:off x="1475232" y="4116705"/>
            <a:ext cx="8292846" cy="410718"/>
            <a:chOff x="1475232" y="4116705"/>
            <a:chExt cx="8292846" cy="410718"/>
          </a:xfrm>
        </p:grpSpPr>
        <p:sp>
          <p:nvSpPr>
            <p:cNvPr id="18" name="TextBox 18"/>
            <p:cNvSpPr txBox="1"/>
            <p:nvPr/>
          </p:nvSpPr>
          <p:spPr>
            <a:xfrm>
              <a:off x="1475232" y="4116705"/>
              <a:ext cx="143484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初识三星堆</a:t>
              </a:r>
            </a:p>
          </p:txBody>
        </p:sp>
        <p:sp>
          <p:nvSpPr>
            <p:cNvPr id="19" name="TextBox 19"/>
            <p:cNvSpPr txBox="1"/>
            <p:nvPr/>
          </p:nvSpPr>
          <p:spPr>
            <a:xfrm>
              <a:off x="4904232" y="4116705"/>
              <a:ext cx="143484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一醒惊天下</a:t>
              </a:r>
            </a:p>
          </p:txBody>
        </p:sp>
        <p:sp>
          <p:nvSpPr>
            <p:cNvPr id="20" name="TextBox 20"/>
            <p:cNvSpPr txBox="1"/>
            <p:nvPr/>
          </p:nvSpPr>
          <p:spPr>
            <a:xfrm>
              <a:off x="8333232" y="4116705"/>
              <a:ext cx="143484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盛世续华章</a:t>
              </a:r>
            </a:p>
          </p:txBody>
        </p:sp>
      </p:grpSp>
      <p:grpSp>
        <p:nvGrpSpPr>
          <p:cNvPr id="23" name="section-contents"/>
          <p:cNvGrpSpPr/>
          <p:nvPr/>
        </p:nvGrpSpPr>
        <p:grpSpPr>
          <a:xfrm>
            <a:off x="831342" y="5045392"/>
            <a:ext cx="5702084" cy="264033"/>
            <a:chOff x="831342" y="5045392"/>
            <a:chExt cx="5702084" cy="264033"/>
          </a:xfrm>
        </p:grpSpPr>
        <p:sp>
          <p:nvSpPr>
            <p:cNvPr id="22" name="TextBox 22"/>
            <p:cNvSpPr txBox="1"/>
            <p:nvPr/>
          </p:nvSpPr>
          <p:spPr>
            <a:xfrm>
              <a:off x="831342" y="5045392"/>
              <a:ext cx="5702084"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本段包含：百年发现时间线（第 3 页）、八座祭祀坑与年代（第 4 页）</a:t>
              </a:r>
            </a:p>
          </p:txBody>
        </p:sp>
      </p:grpSp>
      <p:sp>
        <p:nvSpPr>
          <p:cNvPr id="24" name="TextBox 24"/>
          <p:cNvSpPr txBox="1"/>
          <p:nvPr/>
        </p:nvSpPr>
        <p:spPr>
          <a:xfrm>
            <a:off x="832104" y="5737860"/>
            <a:ext cx="505236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展区与单元名称：中国网文化《三星堆博物馆新馆有哪些亮点》，2023</a:t>
            </a:r>
          </a:p>
        </p:txBody>
      </p:sp>
      <p:grpSp>
        <p:nvGrpSpPr>
          <p:cNvPr id="48" name="nav-bar"/>
          <p:cNvGrpSpPr/>
          <p:nvPr/>
        </p:nvGrpSpPr>
        <p:grpSpPr>
          <a:xfrm>
            <a:off x="609600" y="6057900"/>
            <a:ext cx="10972800" cy="571500"/>
            <a:chOff x="609600" y="6057900"/>
            <a:chExt cx="10972800" cy="571500"/>
          </a:xfrm>
        </p:grpSpPr>
        <p:sp>
          <p:nvSpPr>
            <p:cNvPr id="25" name="Line 25"/>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6" name="TextBox 26"/>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2 / 16</a:t>
              </a:r>
            </a:p>
          </p:txBody>
        </p:sp>
        <p:grpSp>
          <p:nvGrpSpPr>
            <p:cNvPr id="33" name="Group 33"/>
            <p:cNvGrpSpPr/>
            <p:nvPr/>
          </p:nvGrpSpPr>
          <p:grpSpPr>
            <a:xfrm>
              <a:off x="609600" y="6172200"/>
              <a:ext cx="1428750" cy="457200"/>
              <a:chOff x="609600" y="6172200"/>
              <a:chExt cx="1428750" cy="457200"/>
            </a:xfrm>
          </p:grpSpPr>
          <p:sp>
            <p:nvSpPr>
              <p:cNvPr id="27" name="Rectangle 27">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1" name="Group 31"/>
              <p:cNvGrpSpPr/>
              <p:nvPr/>
            </p:nvGrpSpPr>
            <p:grpSpPr>
              <a:xfrm>
                <a:off x="809625" y="6315075"/>
                <a:ext cx="171450" cy="171450"/>
                <a:chOff x="809625" y="6315075"/>
                <a:chExt cx="171450" cy="171450"/>
              </a:xfrm>
            </p:grpSpPr>
            <p:sp>
              <p:nvSpPr>
                <p:cNvPr id="28" name="Freeform 28">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29" name="Freeform 29">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0" name="Freeform 30">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2" name="TextBox 32">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40" name="Group 40"/>
            <p:cNvGrpSpPr/>
            <p:nvPr/>
          </p:nvGrpSpPr>
          <p:grpSpPr>
            <a:xfrm>
              <a:off x="8553450" y="6172200"/>
              <a:ext cx="1428750" cy="457200"/>
              <a:chOff x="8553450" y="6172200"/>
              <a:chExt cx="1428750" cy="457200"/>
            </a:xfrm>
          </p:grpSpPr>
          <p:sp>
            <p:nvSpPr>
              <p:cNvPr id="34" name="Rectangle 34">
                <a:hlinkClick r:id="rId2"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38" name="Group 38"/>
              <p:cNvGrpSpPr/>
              <p:nvPr/>
            </p:nvGrpSpPr>
            <p:grpSpPr>
              <a:xfrm>
                <a:off x="8772525" y="6343650"/>
                <a:ext cx="133350" cy="114300"/>
                <a:chOff x="8772525" y="6343650"/>
                <a:chExt cx="133350" cy="114300"/>
              </a:xfrm>
            </p:grpSpPr>
            <p:sp>
              <p:nvSpPr>
                <p:cNvPr id="35" name="Freeform 35">
                  <a:hlinkClick r:id="rId2"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36" name="Freeform 36">
                  <a:hlinkClick r:id="rId2"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37" name="Freeform 37">
                  <a:hlinkClick r:id="rId2"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39" name="TextBox 39">
                <a:hlinkClick r:id="rId2"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47" name="Group 47"/>
            <p:cNvGrpSpPr/>
            <p:nvPr/>
          </p:nvGrpSpPr>
          <p:grpSpPr>
            <a:xfrm>
              <a:off x="10153650" y="6172200"/>
              <a:ext cx="1428750" cy="457200"/>
              <a:chOff x="10153650" y="6172200"/>
              <a:chExt cx="1428750" cy="457200"/>
            </a:xfrm>
          </p:grpSpPr>
          <p:sp>
            <p:nvSpPr>
              <p:cNvPr id="41" name="Rectangle 41">
                <a:hlinkClick r:id="rId3"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42" name="TextBox 42">
                <a:hlinkClick r:id="rId3"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46" name="Group 46"/>
              <p:cNvGrpSpPr/>
              <p:nvPr/>
            </p:nvGrpSpPr>
            <p:grpSpPr>
              <a:xfrm>
                <a:off x="11268075" y="6343650"/>
                <a:ext cx="133350" cy="114300"/>
                <a:chOff x="11268075" y="6343650"/>
                <a:chExt cx="133350" cy="114300"/>
              </a:xfrm>
            </p:grpSpPr>
            <p:sp>
              <p:nvSpPr>
                <p:cNvPr id="43" name="Freeform 43">
                  <a:hlinkClick r:id="rId3"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44" name="Freeform 44">
                  <a:hlinkClick r:id="rId3"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45" name="Freeform 45">
                  <a:hlinkClick r:id="rId3"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300"/>
                                        <p:tgtEl>
                                          <p:spTgt spid="14"/>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350"/>
                                        <p:tgtEl>
                                          <p:spTgt spid="15"/>
                                        </p:tgtEl>
                                      </p:cBhvr>
                                    </p:animEffect>
                                  </p:childTnLst>
                                </p:cTn>
                              </p:par>
                            </p:childTnLst>
                          </p:cTn>
                        </p:par>
                        <p:par>
                          <p:cTn id="16" fill="hold">
                            <p:stCondLst>
                              <p:cond delay="2050"/>
                            </p:stCondLst>
                            <p:childTnLst>
                              <p:par>
                                <p:cTn id="17" presetID="22" presetClass="entr" presetSubtype="2" fill="hold" grpId="0" nodeType="after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350"/>
                                        <p:tgtEl>
                                          <p:spTgt spid="16"/>
                                        </p:tgtEl>
                                      </p:cBhvr>
                                    </p:animEffect>
                                  </p:childTnLst>
                                </p:cTn>
                              </p:par>
                            </p:childTnLst>
                          </p:cTn>
                        </p:par>
                        <p:par>
                          <p:cTn id="20" fill="hold">
                            <p:stCondLst>
                              <p:cond delay="2900"/>
                            </p:stCondLst>
                            <p:childTnLst>
                              <p:par>
                                <p:cTn id="21" presetID="22" presetClass="entr" presetSubtype="2" fill="hold" grpId="0" nodeType="afterEffect">
                                  <p:stCondLst>
                                    <p:cond delay="50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350"/>
                                        <p:tgtEl>
                                          <p:spTgt spid="17"/>
                                        </p:tgtEl>
                                      </p:cBhvr>
                                    </p:animEffect>
                                  </p:childTnLst>
                                </p:cTn>
                              </p:par>
                            </p:childTnLst>
                          </p:cTn>
                        </p:par>
                        <p:par>
                          <p:cTn id="24" fill="hold">
                            <p:stCondLst>
                              <p:cond delay="3750"/>
                            </p:stCondLst>
                            <p:childTnLst>
                              <p:par>
                                <p:cTn id="25" presetID="10" presetClass="entr" presetSubtype="0" fill="hold" grpId="0" nodeType="afterEffect">
                                  <p:stCondLst>
                                    <p:cond delay="5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4550"/>
                            </p:stCondLst>
                            <p:childTnLst>
                              <p:par>
                                <p:cTn id="29" presetID="10" presetClass="entr" presetSubtype="0" fill="hold" grpId="0" nodeType="after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page-header"/>
          <p:cNvGrpSpPr/>
          <p:nvPr/>
        </p:nvGrpSpPr>
        <p:grpSpPr>
          <a:xfrm>
            <a:off x="838200" y="688658"/>
            <a:ext cx="8039100" cy="616077"/>
            <a:chOff x="838200" y="688658"/>
            <a:chExt cx="803910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681685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百年发现：从一条水沟到八座祭祀坑</a:t>
              </a:r>
            </a:p>
          </p:txBody>
        </p:sp>
        <p:sp>
          <p:nvSpPr>
            <p:cNvPr id="4" name="Rectangle 4"/>
            <p:cNvSpPr/>
            <p:nvPr/>
          </p:nvSpPr>
          <p:spPr>
            <a:xfrm>
              <a:off x="8191500" y="762000"/>
              <a:ext cx="685800" cy="304800"/>
            </a:xfrm>
            <a:prstGeom prst="roundRect">
              <a:avLst>
                <a:gd name="adj" fmla="val 18750"/>
              </a:avLst>
            </a:prstGeom>
            <a:noFill/>
            <a:ln w="9525">
              <a:solidFill>
                <a:schemeClr val="accent3"/>
              </a:solidFill>
            </a:ln>
          </p:spPr>
        </p:sp>
        <p:sp>
          <p:nvSpPr>
            <p:cNvPr id="5" name="TextBox 5"/>
            <p:cNvSpPr txBox="1"/>
            <p:nvPr/>
          </p:nvSpPr>
          <p:spPr>
            <a:xfrm>
              <a:off x="8345805" y="825818"/>
              <a:ext cx="377190" cy="264033"/>
            </a:xfrm>
            <a:prstGeom prst="rect">
              <a:avLst/>
            </a:prstGeom>
            <a:noFill/>
            <a:ln>
              <a:noFill/>
            </a:ln>
          </p:spPr>
          <p:txBody>
            <a:bodyPr wrap="none" lIns="0" tIns="0" rIns="0" bIns="0" anchor="t" anchorCtr="0">
              <a:spAutoFit/>
            </a:bodyPr>
            <a:lstStyle/>
            <a:p>
              <a:pPr algn="ctr"/>
              <a:r>
                <a:rPr lang="zh-CN" sz="1350" dirty="0">
                  <a:solidFill>
                    <a:schemeClr val="accent3"/>
                  </a:solidFill>
                  <a:latin typeface="+mn-lt"/>
                  <a:ea typeface="+mn-ea"/>
                  <a:cs typeface="+mn-cs"/>
                </a:rPr>
                <a:t>整理</a:t>
              </a:r>
            </a:p>
          </p:txBody>
        </p:sp>
      </p:grpSp>
      <p:grpSp>
        <p:nvGrpSpPr>
          <p:cNvPr id="8" name="page-lead"/>
          <p:cNvGrpSpPr/>
          <p:nvPr/>
        </p:nvGrpSpPr>
        <p:grpSpPr>
          <a:xfrm>
            <a:off x="827532" y="1392555"/>
            <a:ext cx="9209151" cy="410718"/>
            <a:chOff x="827532" y="1392555"/>
            <a:chExt cx="9209151" cy="410718"/>
          </a:xfrm>
        </p:grpSpPr>
        <p:sp>
          <p:nvSpPr>
            <p:cNvPr id="7" name="TextBox 7"/>
            <p:cNvSpPr txBox="1"/>
            <p:nvPr/>
          </p:nvSpPr>
          <p:spPr>
            <a:xfrm>
              <a:off x="827532" y="1392555"/>
              <a:ext cx="9209151"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三星堆的发现是一条近百年的链条，1986 年那两座坑才让它进入公众视野</a:t>
              </a:r>
            </a:p>
          </p:txBody>
        </p:sp>
      </p:grpSp>
      <p:grpSp>
        <p:nvGrpSpPr>
          <p:cNvPr id="18" name="timeline-spine"/>
          <p:cNvGrpSpPr/>
          <p:nvPr/>
        </p:nvGrpSpPr>
        <p:grpSpPr>
          <a:xfrm>
            <a:off x="685800" y="2295525"/>
            <a:ext cx="10820400" cy="295275"/>
            <a:chOff x="685800" y="2295525"/>
            <a:chExt cx="10820400" cy="295275"/>
          </a:xfrm>
        </p:grpSpPr>
        <p:sp>
          <p:nvSpPr>
            <p:cNvPr id="9" name="Line 9"/>
            <p:cNvSpPr/>
            <p:nvPr/>
          </p:nvSpPr>
          <p:spPr>
            <a:xfrm>
              <a:off x="685800" y="2381250"/>
              <a:ext cx="10820400" cy="9525"/>
            </a:xfrm>
            <a:custGeom>
              <a:avLst/>
              <a:gdLst/>
              <a:ahLst/>
              <a:cxnLst/>
              <a:rect l="l" t="t" r="r" b="b"/>
              <a:pathLst>
                <a:path w="10820400" h="9525">
                  <a:moveTo>
                    <a:pt x="0" y="0"/>
                  </a:moveTo>
                  <a:lnTo>
                    <a:pt x="10820400" y="0"/>
                  </a:lnTo>
                </a:path>
              </a:pathLst>
            </a:custGeom>
            <a:noFill/>
            <a:ln w="19050">
              <a:solidFill>
                <a:schemeClr val="accent6"/>
              </a:solidFill>
            </a:ln>
          </p:spPr>
        </p:sp>
        <p:sp>
          <p:nvSpPr>
            <p:cNvPr id="10" name="Ellipse 10"/>
            <p:cNvSpPr/>
            <p:nvPr/>
          </p:nvSpPr>
          <p:spPr>
            <a:xfrm>
              <a:off x="981075" y="2295525"/>
              <a:ext cx="171450" cy="171450"/>
            </a:xfrm>
            <a:prstGeom prst="ellipse">
              <a:avLst/>
            </a:prstGeom>
            <a:solidFill>
              <a:schemeClr val="accent1"/>
            </a:solidFill>
            <a:ln>
              <a:noFill/>
            </a:ln>
          </p:spPr>
        </p:sp>
        <p:sp>
          <p:nvSpPr>
            <p:cNvPr id="11" name="Ellipse 11"/>
            <p:cNvSpPr/>
            <p:nvPr/>
          </p:nvSpPr>
          <p:spPr>
            <a:xfrm>
              <a:off x="3686175" y="2295525"/>
              <a:ext cx="171450" cy="171450"/>
            </a:xfrm>
            <a:prstGeom prst="ellipse">
              <a:avLst/>
            </a:prstGeom>
            <a:solidFill>
              <a:schemeClr val="accent1"/>
            </a:solidFill>
            <a:ln>
              <a:noFill/>
            </a:ln>
          </p:spPr>
        </p:sp>
        <p:sp>
          <p:nvSpPr>
            <p:cNvPr id="12" name="Ellipse 12"/>
            <p:cNvSpPr/>
            <p:nvPr/>
          </p:nvSpPr>
          <p:spPr>
            <a:xfrm>
              <a:off x="6391275" y="2295525"/>
              <a:ext cx="171450" cy="171450"/>
            </a:xfrm>
            <a:prstGeom prst="ellipse">
              <a:avLst/>
            </a:prstGeom>
            <a:solidFill>
              <a:schemeClr val="accent1"/>
            </a:solidFill>
            <a:ln>
              <a:noFill/>
            </a:ln>
          </p:spPr>
        </p:sp>
        <p:sp>
          <p:nvSpPr>
            <p:cNvPr id="13" name="Ellipse 13"/>
            <p:cNvSpPr/>
            <p:nvPr/>
          </p:nvSpPr>
          <p:spPr>
            <a:xfrm>
              <a:off x="9096375" y="2295525"/>
              <a:ext cx="171450" cy="171450"/>
            </a:xfrm>
            <a:prstGeom prst="ellipse">
              <a:avLst/>
            </a:prstGeom>
            <a:solidFill>
              <a:schemeClr val="accent1"/>
            </a:solidFill>
            <a:ln>
              <a:noFill/>
            </a:ln>
          </p:spPr>
        </p:sp>
        <p:sp>
          <p:nvSpPr>
            <p:cNvPr id="14" name="Line 14"/>
            <p:cNvSpPr/>
            <p:nvPr/>
          </p:nvSpPr>
          <p:spPr>
            <a:xfrm>
              <a:off x="1066800" y="2466975"/>
              <a:ext cx="9525" cy="123825"/>
            </a:xfrm>
            <a:custGeom>
              <a:avLst/>
              <a:gdLst/>
              <a:ahLst/>
              <a:cxnLst/>
              <a:rect l="l" t="t" r="r" b="b"/>
              <a:pathLst>
                <a:path w="9525" h="123825">
                  <a:moveTo>
                    <a:pt x="0" y="0"/>
                  </a:moveTo>
                  <a:lnTo>
                    <a:pt x="0" y="123825"/>
                  </a:lnTo>
                </a:path>
              </a:pathLst>
            </a:custGeom>
            <a:noFill/>
            <a:ln w="9525">
              <a:solidFill>
                <a:schemeClr val="accent6"/>
              </a:solidFill>
            </a:ln>
          </p:spPr>
        </p:sp>
        <p:sp>
          <p:nvSpPr>
            <p:cNvPr id="15" name="Line 15"/>
            <p:cNvSpPr/>
            <p:nvPr/>
          </p:nvSpPr>
          <p:spPr>
            <a:xfrm>
              <a:off x="3771900" y="2466975"/>
              <a:ext cx="9525" cy="123825"/>
            </a:xfrm>
            <a:custGeom>
              <a:avLst/>
              <a:gdLst/>
              <a:ahLst/>
              <a:cxnLst/>
              <a:rect l="l" t="t" r="r" b="b"/>
              <a:pathLst>
                <a:path w="9525" h="123825">
                  <a:moveTo>
                    <a:pt x="0" y="0"/>
                  </a:moveTo>
                  <a:lnTo>
                    <a:pt x="0" y="123825"/>
                  </a:lnTo>
                </a:path>
              </a:pathLst>
            </a:custGeom>
            <a:noFill/>
            <a:ln w="9525">
              <a:solidFill>
                <a:schemeClr val="accent6"/>
              </a:solidFill>
            </a:ln>
          </p:spPr>
        </p:sp>
        <p:sp>
          <p:nvSpPr>
            <p:cNvPr id="16" name="Line 16"/>
            <p:cNvSpPr/>
            <p:nvPr/>
          </p:nvSpPr>
          <p:spPr>
            <a:xfrm>
              <a:off x="6477000" y="2466975"/>
              <a:ext cx="9525" cy="123825"/>
            </a:xfrm>
            <a:custGeom>
              <a:avLst/>
              <a:gdLst/>
              <a:ahLst/>
              <a:cxnLst/>
              <a:rect l="l" t="t" r="r" b="b"/>
              <a:pathLst>
                <a:path w="9525" h="123825">
                  <a:moveTo>
                    <a:pt x="0" y="0"/>
                  </a:moveTo>
                  <a:lnTo>
                    <a:pt x="0" y="123825"/>
                  </a:lnTo>
                </a:path>
              </a:pathLst>
            </a:custGeom>
            <a:noFill/>
            <a:ln w="9525">
              <a:solidFill>
                <a:schemeClr val="accent6"/>
              </a:solidFill>
            </a:ln>
          </p:spPr>
        </p:sp>
        <p:sp>
          <p:nvSpPr>
            <p:cNvPr id="17" name="Line 17"/>
            <p:cNvSpPr/>
            <p:nvPr/>
          </p:nvSpPr>
          <p:spPr>
            <a:xfrm>
              <a:off x="9182100" y="2466975"/>
              <a:ext cx="9525" cy="123825"/>
            </a:xfrm>
            <a:custGeom>
              <a:avLst/>
              <a:gdLst/>
              <a:ahLst/>
              <a:cxnLst/>
              <a:rect l="l" t="t" r="r" b="b"/>
              <a:pathLst>
                <a:path w="9525" h="123825">
                  <a:moveTo>
                    <a:pt x="0" y="0"/>
                  </a:moveTo>
                  <a:lnTo>
                    <a:pt x="0" y="123825"/>
                  </a:lnTo>
                </a:path>
              </a:pathLst>
            </a:custGeom>
            <a:noFill/>
            <a:ln w="9525">
              <a:solidFill>
                <a:schemeClr val="accent6"/>
              </a:solidFill>
            </a:ln>
          </p:spPr>
        </p:sp>
      </p:grpSp>
      <p:grpSp>
        <p:nvGrpSpPr>
          <p:cNvPr id="22" name="timeline-node-1929"/>
          <p:cNvGrpSpPr/>
          <p:nvPr/>
        </p:nvGrpSpPr>
        <p:grpSpPr>
          <a:xfrm>
            <a:off x="675894" y="2646998"/>
            <a:ext cx="2245614" cy="1176528"/>
            <a:chOff x="675894" y="2646998"/>
            <a:chExt cx="2245614" cy="1176528"/>
          </a:xfrm>
        </p:grpSpPr>
        <p:sp>
          <p:nvSpPr>
            <p:cNvPr id="19" name="TextBox 19"/>
            <p:cNvSpPr txBox="1"/>
            <p:nvPr/>
          </p:nvSpPr>
          <p:spPr>
            <a:xfrm>
              <a:off x="675894" y="2646998"/>
              <a:ext cx="597332" cy="381381"/>
            </a:xfrm>
            <a:prstGeom prst="rect">
              <a:avLst/>
            </a:prstGeom>
            <a:noFill/>
            <a:ln>
              <a:noFill/>
            </a:ln>
          </p:spPr>
          <p:txBody>
            <a:bodyPr wrap="none" lIns="0" tIns="0" rIns="0" bIns="0" anchor="t" anchorCtr="0">
              <a:spAutoFit/>
            </a:bodyPr>
            <a:lstStyle/>
            <a:p>
              <a:pPr algn="l"/>
              <a:r>
                <a:rPr lang="zh-CN" sz="1950" dirty="0">
                  <a:solidFill>
                    <a:schemeClr val="accent1"/>
                  </a:solidFill>
                  <a:latin typeface="Consolas"/>
                  <a:ea typeface="Consolas"/>
                  <a:cs typeface="Consolas"/>
                </a:rPr>
                <a:t>1929</a:t>
              </a:r>
            </a:p>
          </p:txBody>
        </p:sp>
        <p:sp>
          <p:nvSpPr>
            <p:cNvPr id="20" name="TextBox 20"/>
            <p:cNvSpPr txBox="1"/>
            <p:nvPr/>
          </p:nvSpPr>
          <p:spPr>
            <a:xfrm>
              <a:off x="676656" y="30060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首次露头</a:t>
              </a:r>
            </a:p>
          </p:txBody>
        </p:sp>
        <p:sp>
          <p:nvSpPr>
            <p:cNvPr id="21" name="TextBox 21"/>
            <p:cNvSpPr txBox="1"/>
            <p:nvPr/>
          </p:nvSpPr>
          <p:spPr>
            <a:xfrm>
              <a:off x="678942" y="3321368"/>
              <a:ext cx="2242566" cy="502158"/>
            </a:xfrm>
            <a:prstGeom prst="rect">
              <a:avLst/>
            </a:prstGeom>
            <a:noFill/>
            <a:ln>
              <a:noFill/>
            </a:ln>
          </p:spPr>
          <p:txBody>
            <a:bodyPr wrap="none" lIns="0" tIns="0" rIns="0" bIns="0" anchor="t" anchorCtr="0">
              <a:spAutoFit/>
            </a:bodyPr>
            <a:lstStyle/>
            <a:p>
              <a:pPr algn="l">
                <a:lnSpc>
                  <a:spcPts val="1875"/>
                </a:lnSpc>
              </a:pPr>
              <a:r>
                <a:rPr lang="zh-CN" sz="1350" dirty="0">
                  <a:solidFill>
                    <a:schemeClr val="accent5"/>
                  </a:solidFill>
                  <a:latin typeface="+mn-lt"/>
                  <a:ea typeface="+mn-ea"/>
                  <a:cs typeface="+mn-cs"/>
                </a:rPr>
                <a:t>燕道诚父子在广汉南兴镇挖沟</a:t>
              </a:r>
              <a:br/>
              <a:r>
                <a:rPr lang="zh-CN" sz="1350" dirty="0">
                  <a:solidFill>
                    <a:schemeClr val="accent5"/>
                  </a:solidFill>
                  <a:latin typeface="+mn-lt"/>
                  <a:ea typeface="+mn-ea"/>
                  <a:cs typeface="+mn-cs"/>
                </a:rPr>
                <a:t>时发现300多件玉石器</a:t>
              </a:r>
            </a:p>
          </p:txBody>
        </p:sp>
      </p:grpSp>
      <p:grpSp>
        <p:nvGrpSpPr>
          <p:cNvPr id="26" name="timeline-node-1934"/>
          <p:cNvGrpSpPr/>
          <p:nvPr/>
        </p:nvGrpSpPr>
        <p:grpSpPr>
          <a:xfrm>
            <a:off x="3380994" y="2646998"/>
            <a:ext cx="2245614" cy="1414653"/>
            <a:chOff x="3380994" y="2646998"/>
            <a:chExt cx="2245614" cy="1414653"/>
          </a:xfrm>
        </p:grpSpPr>
        <p:sp>
          <p:nvSpPr>
            <p:cNvPr id="23" name="TextBox 23"/>
            <p:cNvSpPr txBox="1"/>
            <p:nvPr/>
          </p:nvSpPr>
          <p:spPr>
            <a:xfrm>
              <a:off x="3380994" y="2646998"/>
              <a:ext cx="597332" cy="381381"/>
            </a:xfrm>
            <a:prstGeom prst="rect">
              <a:avLst/>
            </a:prstGeom>
            <a:noFill/>
            <a:ln>
              <a:noFill/>
            </a:ln>
          </p:spPr>
          <p:txBody>
            <a:bodyPr wrap="none" lIns="0" tIns="0" rIns="0" bIns="0" anchor="t" anchorCtr="0">
              <a:spAutoFit/>
            </a:bodyPr>
            <a:lstStyle/>
            <a:p>
              <a:pPr algn="l"/>
              <a:r>
                <a:rPr lang="zh-CN" sz="1950" dirty="0">
                  <a:solidFill>
                    <a:schemeClr val="accent1"/>
                  </a:solidFill>
                  <a:latin typeface="Consolas"/>
                  <a:ea typeface="Consolas"/>
                  <a:cs typeface="Consolas"/>
                </a:rPr>
                <a:t>1934</a:t>
              </a:r>
            </a:p>
          </p:txBody>
        </p:sp>
        <p:sp>
          <p:nvSpPr>
            <p:cNvPr id="24" name="TextBox 24"/>
            <p:cNvSpPr txBox="1"/>
            <p:nvPr/>
          </p:nvSpPr>
          <p:spPr>
            <a:xfrm>
              <a:off x="3381756" y="300609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首次科学发掘</a:t>
              </a:r>
            </a:p>
          </p:txBody>
        </p:sp>
        <p:sp>
          <p:nvSpPr>
            <p:cNvPr id="25" name="TextBox 25"/>
            <p:cNvSpPr txBox="1"/>
            <p:nvPr/>
          </p:nvSpPr>
          <p:spPr>
            <a:xfrm>
              <a:off x="3384042" y="3321368"/>
              <a:ext cx="2242566" cy="740283"/>
            </a:xfrm>
            <a:prstGeom prst="rect">
              <a:avLst/>
            </a:prstGeom>
            <a:noFill/>
            <a:ln>
              <a:noFill/>
            </a:ln>
          </p:spPr>
          <p:txBody>
            <a:bodyPr wrap="none" lIns="0" tIns="0" rIns="0" bIns="0" anchor="t" anchorCtr="0">
              <a:spAutoFit/>
            </a:bodyPr>
            <a:lstStyle/>
            <a:p>
              <a:pPr algn="l">
                <a:lnSpc>
                  <a:spcPts val="1875"/>
                </a:lnSpc>
              </a:pPr>
              <a:r>
                <a:rPr lang="zh-CN" sz="1350" dirty="0">
                  <a:solidFill>
                    <a:schemeClr val="accent5"/>
                  </a:solidFill>
                  <a:latin typeface="+mn-lt"/>
                  <a:ea typeface="+mn-ea"/>
                  <a:cs typeface="+mn-cs"/>
                </a:rPr>
                <a:t>华西大学博物馆馆长葛维汉组</a:t>
              </a:r>
              <a:br/>
              <a:r>
                <a:rPr lang="zh-CN" sz="1350" dirty="0">
                  <a:solidFill>
                    <a:schemeClr val="accent5"/>
                  </a:solidFill>
                  <a:latin typeface="+mn-lt"/>
                  <a:ea typeface="+mn-ea"/>
                  <a:cs typeface="+mn-cs"/>
                </a:rPr>
                <a:t>织考古队发掘10天，出土陶</a:t>
              </a:r>
              <a:br/>
              <a:r>
                <a:rPr lang="zh-CN" sz="1350" dirty="0">
                  <a:solidFill>
                    <a:schemeClr val="accent5"/>
                  </a:solidFill>
                  <a:latin typeface="+mn-lt"/>
                  <a:ea typeface="+mn-ea"/>
                  <a:cs typeface="+mn-cs"/>
                </a:rPr>
                <a:t>器、石器、玉器等600多件</a:t>
              </a:r>
            </a:p>
          </p:txBody>
        </p:sp>
      </p:grpSp>
      <p:grpSp>
        <p:nvGrpSpPr>
          <p:cNvPr id="30" name="timeline-node-1986"/>
          <p:cNvGrpSpPr/>
          <p:nvPr/>
        </p:nvGrpSpPr>
        <p:grpSpPr>
          <a:xfrm>
            <a:off x="6086094" y="2646998"/>
            <a:ext cx="2245614" cy="1890903"/>
            <a:chOff x="6086094" y="2646998"/>
            <a:chExt cx="2245614" cy="1890903"/>
          </a:xfrm>
        </p:grpSpPr>
        <p:sp>
          <p:nvSpPr>
            <p:cNvPr id="27" name="TextBox 27"/>
            <p:cNvSpPr txBox="1"/>
            <p:nvPr/>
          </p:nvSpPr>
          <p:spPr>
            <a:xfrm>
              <a:off x="6086094" y="2646998"/>
              <a:ext cx="597332" cy="381381"/>
            </a:xfrm>
            <a:prstGeom prst="rect">
              <a:avLst/>
            </a:prstGeom>
            <a:noFill/>
            <a:ln>
              <a:noFill/>
            </a:ln>
          </p:spPr>
          <p:txBody>
            <a:bodyPr wrap="none" lIns="0" tIns="0" rIns="0" bIns="0" anchor="t" anchorCtr="0">
              <a:spAutoFit/>
            </a:bodyPr>
            <a:lstStyle/>
            <a:p>
              <a:pPr algn="l"/>
              <a:r>
                <a:rPr lang="zh-CN" sz="1950" dirty="0">
                  <a:solidFill>
                    <a:schemeClr val="accent1"/>
                  </a:solidFill>
                  <a:latin typeface="Consolas"/>
                  <a:ea typeface="Consolas"/>
                  <a:cs typeface="Consolas"/>
                </a:rPr>
                <a:t>1986</a:t>
              </a:r>
            </a:p>
          </p:txBody>
        </p:sp>
        <p:sp>
          <p:nvSpPr>
            <p:cNvPr id="28" name="TextBox 28"/>
            <p:cNvSpPr txBox="1"/>
            <p:nvPr/>
          </p:nvSpPr>
          <p:spPr>
            <a:xfrm>
              <a:off x="6086856" y="3006090"/>
              <a:ext cx="171450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两座祭祀坑现世</a:t>
              </a:r>
            </a:p>
          </p:txBody>
        </p:sp>
        <p:sp>
          <p:nvSpPr>
            <p:cNvPr id="29" name="TextBox 29"/>
            <p:cNvSpPr txBox="1"/>
            <p:nvPr/>
          </p:nvSpPr>
          <p:spPr>
            <a:xfrm>
              <a:off x="6089142" y="3321368"/>
              <a:ext cx="2242566" cy="1216533"/>
            </a:xfrm>
            <a:prstGeom prst="rect">
              <a:avLst/>
            </a:prstGeom>
            <a:noFill/>
            <a:ln>
              <a:noFill/>
            </a:ln>
          </p:spPr>
          <p:txBody>
            <a:bodyPr wrap="none" lIns="0" tIns="0" rIns="0" bIns="0" anchor="t" anchorCtr="0">
              <a:spAutoFit/>
            </a:bodyPr>
            <a:lstStyle/>
            <a:p>
              <a:pPr algn="l">
                <a:lnSpc>
                  <a:spcPts val="1875"/>
                </a:lnSpc>
              </a:pPr>
              <a:r>
                <a:rPr lang="zh-CN" sz="1350" dirty="0">
                  <a:solidFill>
                    <a:schemeClr val="accent5"/>
                  </a:solidFill>
                  <a:latin typeface="+mn-lt"/>
                  <a:ea typeface="+mn-ea"/>
                  <a:cs typeface="+mn-cs"/>
                </a:rPr>
                <a:t>7月18日砖瓦厂工人取土挖出</a:t>
              </a:r>
              <a:br/>
              <a:r>
                <a:rPr lang="zh-CN" sz="1350" dirty="0">
                  <a:solidFill>
                    <a:schemeClr val="accent5"/>
                  </a:solidFill>
                  <a:latin typeface="+mn-lt"/>
                  <a:ea typeface="+mn-ea"/>
                  <a:cs typeface="+mn-cs"/>
                </a:rPr>
                <a:t>器物，一号祭祀坑显露，出土</a:t>
              </a:r>
              <a:br/>
              <a:r>
                <a:rPr lang="zh-CN" sz="1350" dirty="0">
                  <a:solidFill>
                    <a:schemeClr val="accent5"/>
                  </a:solidFill>
                  <a:latin typeface="+mn-lt"/>
                  <a:ea typeface="+mn-ea"/>
                  <a:cs typeface="+mn-cs"/>
                </a:rPr>
                <a:t>珍贵器物420件、象牙13根</a:t>
              </a:r>
              <a:br/>
              <a:r>
                <a:rPr lang="zh-CN" sz="1350" dirty="0">
                  <a:solidFill>
                    <a:schemeClr val="accent5"/>
                  </a:solidFill>
                  <a:latin typeface="+mn-lt"/>
                  <a:ea typeface="+mn-ea"/>
                  <a:cs typeface="+mn-cs"/>
                </a:rPr>
                <a:t>8月二号祭祀坑随即现世，青</a:t>
              </a:r>
              <a:br/>
              <a:r>
                <a:rPr lang="zh-CN" sz="1350" dirty="0">
                  <a:solidFill>
                    <a:schemeClr val="accent5"/>
                  </a:solidFill>
                  <a:latin typeface="+mn-lt"/>
                  <a:ea typeface="+mn-ea"/>
                  <a:cs typeface="+mn-cs"/>
                </a:rPr>
                <a:t>铜大立人、青铜神树出自其中</a:t>
              </a:r>
            </a:p>
          </p:txBody>
        </p:sp>
      </p:grpSp>
      <p:grpSp>
        <p:nvGrpSpPr>
          <p:cNvPr id="34" name="timeline-node-2019"/>
          <p:cNvGrpSpPr/>
          <p:nvPr/>
        </p:nvGrpSpPr>
        <p:grpSpPr>
          <a:xfrm>
            <a:off x="8791194" y="2646998"/>
            <a:ext cx="2254186" cy="1414653"/>
            <a:chOff x="8791194" y="2646998"/>
            <a:chExt cx="2254186" cy="1414653"/>
          </a:xfrm>
        </p:grpSpPr>
        <p:sp>
          <p:nvSpPr>
            <p:cNvPr id="31" name="TextBox 31"/>
            <p:cNvSpPr txBox="1"/>
            <p:nvPr/>
          </p:nvSpPr>
          <p:spPr>
            <a:xfrm>
              <a:off x="8791194" y="2646998"/>
              <a:ext cx="1319232" cy="381381"/>
            </a:xfrm>
            <a:prstGeom prst="rect">
              <a:avLst/>
            </a:prstGeom>
            <a:noFill/>
            <a:ln>
              <a:noFill/>
            </a:ln>
          </p:spPr>
          <p:txBody>
            <a:bodyPr wrap="none" lIns="0" tIns="0" rIns="0" bIns="0" anchor="t" anchorCtr="0">
              <a:spAutoFit/>
            </a:bodyPr>
            <a:lstStyle/>
            <a:p>
              <a:pPr algn="l"/>
              <a:r>
                <a:rPr lang="zh-CN" sz="1950" dirty="0">
                  <a:solidFill>
                    <a:schemeClr val="accent1"/>
                  </a:solidFill>
                  <a:latin typeface="Consolas"/>
                  <a:ea typeface="Consolas"/>
                  <a:cs typeface="Consolas"/>
                </a:rPr>
                <a:t>2019–2022</a:t>
              </a:r>
            </a:p>
          </p:txBody>
        </p:sp>
        <p:sp>
          <p:nvSpPr>
            <p:cNvPr id="32" name="TextBox 32"/>
            <p:cNvSpPr txBox="1"/>
            <p:nvPr/>
          </p:nvSpPr>
          <p:spPr>
            <a:xfrm>
              <a:off x="8791956" y="30060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六座新坑</a:t>
              </a:r>
            </a:p>
          </p:txBody>
        </p:sp>
        <p:sp>
          <p:nvSpPr>
            <p:cNvPr id="33" name="TextBox 33"/>
            <p:cNvSpPr txBox="1"/>
            <p:nvPr/>
          </p:nvSpPr>
          <p:spPr>
            <a:xfrm>
              <a:off x="8794242" y="3321368"/>
              <a:ext cx="2251138" cy="740283"/>
            </a:xfrm>
            <a:prstGeom prst="rect">
              <a:avLst/>
            </a:prstGeom>
            <a:noFill/>
            <a:ln>
              <a:noFill/>
            </a:ln>
          </p:spPr>
          <p:txBody>
            <a:bodyPr wrap="none" lIns="0" tIns="0" rIns="0" bIns="0" anchor="t" anchorCtr="0">
              <a:spAutoFit/>
            </a:bodyPr>
            <a:lstStyle/>
            <a:p>
              <a:pPr algn="l">
                <a:lnSpc>
                  <a:spcPts val="1875"/>
                </a:lnSpc>
              </a:pPr>
              <a:r>
                <a:rPr lang="zh-CN" sz="1350" dirty="0">
                  <a:solidFill>
                    <a:schemeClr val="accent5"/>
                  </a:solidFill>
                  <a:latin typeface="+mn-lt"/>
                  <a:ea typeface="+mn-ea"/>
                  <a:cs typeface="+mn-cs"/>
                </a:rPr>
                <a:t>2019年11月至2020年5月，新</a:t>
              </a:r>
              <a:br/>
              <a:r>
                <a:rPr lang="zh-CN" sz="1350" dirty="0">
                  <a:solidFill>
                    <a:schemeClr val="accent5"/>
                  </a:solidFill>
                  <a:latin typeface="+mn-lt"/>
                  <a:ea typeface="+mn-ea"/>
                  <a:cs typeface="+mn-cs"/>
                </a:rPr>
                <a:t>发现6座「祭祀坑」，编号</a:t>
              </a:r>
              <a:br/>
              <a:r>
                <a:rPr lang="en-US" sz="1350" dirty="0">
                  <a:solidFill>
                    <a:schemeClr val="accent5"/>
                  </a:solidFill>
                  <a:latin typeface="+mn-lt"/>
                  <a:ea typeface="+mn-ea"/>
                  <a:cs typeface="+mn-cs"/>
                </a:rPr>
                <a:t>K3–K8</a:t>
              </a:r>
            </a:p>
          </p:txBody>
        </p:sp>
      </p:grpSp>
      <p:grpSp>
        <p:nvGrpSpPr>
          <p:cNvPr id="36" name="reading-note"/>
          <p:cNvGrpSpPr/>
          <p:nvPr/>
        </p:nvGrpSpPr>
        <p:grpSpPr>
          <a:xfrm>
            <a:off x="831342" y="4616768"/>
            <a:ext cx="4011930" cy="264033"/>
            <a:chOff x="831342" y="4616768"/>
            <a:chExt cx="4011930" cy="264033"/>
          </a:xfrm>
        </p:grpSpPr>
        <p:sp>
          <p:nvSpPr>
            <p:cNvPr id="35" name="TextBox 35"/>
            <p:cNvSpPr txBox="1"/>
            <p:nvPr/>
          </p:nvSpPr>
          <p:spPr>
            <a:xfrm>
              <a:off x="831342" y="4616768"/>
              <a:ext cx="4011930"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本时间线为导览整理，各节点照录来源的原始表述</a:t>
              </a:r>
            </a:p>
          </p:txBody>
        </p:sp>
      </p:grpSp>
      <p:sp>
        <p:nvSpPr>
          <p:cNvPr id="37" name="TextBox 37"/>
          <p:cNvSpPr txBox="1"/>
          <p:nvPr/>
        </p:nvSpPr>
        <p:spPr>
          <a:xfrm>
            <a:off x="832104" y="5737860"/>
            <a:ext cx="687781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来源：新华社《你从哪里来，三星堆？》2021；驻慕尼黑总领馆《三星堆考古发现20年记》2006</a:t>
            </a:r>
          </a:p>
        </p:txBody>
      </p:sp>
      <p:grpSp>
        <p:nvGrpSpPr>
          <p:cNvPr id="61" name="nav-bar"/>
          <p:cNvGrpSpPr/>
          <p:nvPr/>
        </p:nvGrpSpPr>
        <p:grpSpPr>
          <a:xfrm>
            <a:off x="609600" y="6057900"/>
            <a:ext cx="10972800" cy="571500"/>
            <a:chOff x="609600" y="6057900"/>
            <a:chExt cx="10972800" cy="571500"/>
          </a:xfrm>
        </p:grpSpPr>
        <p:sp>
          <p:nvSpPr>
            <p:cNvPr id="38" name="Line 38"/>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9" name="TextBox 39"/>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3 / 16</a:t>
              </a:r>
            </a:p>
          </p:txBody>
        </p:sp>
        <p:grpSp>
          <p:nvGrpSpPr>
            <p:cNvPr id="46" name="Group 46"/>
            <p:cNvGrpSpPr/>
            <p:nvPr/>
          </p:nvGrpSpPr>
          <p:grpSpPr>
            <a:xfrm>
              <a:off x="609600" y="6172200"/>
              <a:ext cx="1428750" cy="457200"/>
              <a:chOff x="609600" y="6172200"/>
              <a:chExt cx="1428750" cy="457200"/>
            </a:xfrm>
          </p:grpSpPr>
          <p:sp>
            <p:nvSpPr>
              <p:cNvPr id="40" name="Rectangle 40">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44" name="Group 44"/>
              <p:cNvGrpSpPr/>
              <p:nvPr/>
            </p:nvGrpSpPr>
            <p:grpSpPr>
              <a:xfrm>
                <a:off x="809625" y="6315075"/>
                <a:ext cx="171450" cy="171450"/>
                <a:chOff x="809625" y="6315075"/>
                <a:chExt cx="171450" cy="171450"/>
              </a:xfrm>
            </p:grpSpPr>
            <p:sp>
              <p:nvSpPr>
                <p:cNvPr id="41" name="Freeform 41">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42" name="Freeform 42">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43" name="Freeform 43">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45" name="TextBox 45">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53" name="Group 53"/>
            <p:cNvGrpSpPr/>
            <p:nvPr/>
          </p:nvGrpSpPr>
          <p:grpSpPr>
            <a:xfrm>
              <a:off x="8553450" y="6172200"/>
              <a:ext cx="1428750" cy="457200"/>
              <a:chOff x="8553450" y="6172200"/>
              <a:chExt cx="1428750" cy="457200"/>
            </a:xfrm>
          </p:grpSpPr>
          <p:sp>
            <p:nvSpPr>
              <p:cNvPr id="47" name="Rectangle 47">
                <a:hlinkClick r:id="rId3"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1" name="Group 51"/>
              <p:cNvGrpSpPr/>
              <p:nvPr/>
            </p:nvGrpSpPr>
            <p:grpSpPr>
              <a:xfrm>
                <a:off x="8772525" y="6343650"/>
                <a:ext cx="133350" cy="114300"/>
                <a:chOff x="8772525" y="6343650"/>
                <a:chExt cx="133350" cy="114300"/>
              </a:xfrm>
            </p:grpSpPr>
            <p:sp>
              <p:nvSpPr>
                <p:cNvPr id="48" name="Freeform 48">
                  <a:hlinkClick r:id="rId3"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49" name="Freeform 49">
                  <a:hlinkClick r:id="rId3"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0" name="Freeform 50">
                  <a:hlinkClick r:id="rId3"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2" name="TextBox 52">
                <a:hlinkClick r:id="rId3"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0" name="Group 60"/>
            <p:cNvGrpSpPr/>
            <p:nvPr/>
          </p:nvGrpSpPr>
          <p:grpSpPr>
            <a:xfrm>
              <a:off x="10153650" y="6172200"/>
              <a:ext cx="1428750" cy="457200"/>
              <a:chOff x="10153650" y="6172200"/>
              <a:chExt cx="1428750" cy="457200"/>
            </a:xfrm>
          </p:grpSpPr>
          <p:sp>
            <p:nvSpPr>
              <p:cNvPr id="54" name="Rectangle 54">
                <a:hlinkClick r:id="rId4"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5" name="TextBox 55">
                <a:hlinkClick r:id="rId4"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59" name="Group 59"/>
              <p:cNvGrpSpPr/>
              <p:nvPr/>
            </p:nvGrpSpPr>
            <p:grpSpPr>
              <a:xfrm>
                <a:off x="11268075" y="6343650"/>
                <a:ext cx="133350" cy="114300"/>
                <a:chOff x="11268075" y="6343650"/>
                <a:chExt cx="133350" cy="114300"/>
              </a:xfrm>
            </p:grpSpPr>
            <p:sp>
              <p:nvSpPr>
                <p:cNvPr id="56" name="Freeform 56">
                  <a:hlinkClick r:id="rId4"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7" name="Freeform 57">
                  <a:hlinkClick r:id="rId4"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8" name="Freeform 58">
                  <a:hlinkClick r:id="rId4"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childTnLst>
                                </p:cTn>
                              </p:par>
                            </p:childTnLst>
                          </p:cTn>
                        </p:par>
                        <p:par>
                          <p:cTn id="12" fill="hold">
                            <p:stCondLst>
                              <p:cond delay="1300"/>
                            </p:stCondLst>
                            <p:childTnLst>
                              <p:par>
                                <p:cTn xmlns:p="http://schemas.openxmlformats.org/presentationml/2006/main" id="13" presetID="37" presetClass="entr" presetSubtype="0"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400"/>
                                        <p:tgtEl>
                                          <p:spTgt spid="22"/>
                                        </p:tgtEl>
                                      </p:cBhvr>
                                    </p:animEffect>
                                    <p:anim calcmode="lin" valueType="num">
                                      <p:cBhvr>
                                        <p:cTn id="16" dur="400" fill="hold"/>
                                        <p:tgtEl>
                                          <p:spTgt spid="22"/>
                                        </p:tgtEl>
                                        <p:attrNameLst>
                                          <p:attrName>ppt_x</p:attrName>
                                        </p:attrNameLst>
                                      </p:cBhvr>
                                      <p:tavLst>
                                        <p:tav tm="0">
                                          <p:val>
                                            <p:strVal val="#ppt_x"/>
                                          </p:val>
                                        </p:tav>
                                        <p:tav tm="100000">
                                          <p:val>
                                            <p:strVal val="#ppt_x"/>
                                          </p:val>
                                        </p:tav>
                                      </p:tavLst>
                                    </p:anim>
                                    <p:anim calcmode="lin" valueType="num">
                                      <p:cBhvr>
                                        <p:cTn id="17" dur="360" decel="100000" fill="hold"/>
                                        <p:tgtEl>
                                          <p:spTgt spid="22"/>
                                        </p:tgtEl>
                                        <p:attrNameLst>
                                          <p:attrName>ppt_y</p:attrName>
                                        </p:attrNameLst>
                                      </p:cBhvr>
                                      <p:tavLst>
                                        <p:tav tm="0">
                                          <p:val>
                                            <p:strVal val="#ppt_y+1"/>
                                          </p:val>
                                        </p:tav>
                                        <p:tav tm="100000">
                                          <p:val>
                                            <p:strVal val="#ppt_y-.03"/>
                                          </p:val>
                                        </p:tav>
                                      </p:tavLst>
                                    </p:anim>
                                    <p:anim calcmode="lin" valueType="num">
                                      <p:cBhvr>
                                        <p:cTn id="18" dur="40" accel="100000" fill="hold">
                                          <p:stCondLst>
                                            <p:cond delay="360"/>
                                          </p:stCondLst>
                                        </p:cTn>
                                        <p:tgtEl>
                                          <p:spTgt spid="22"/>
                                        </p:tgtEl>
                                        <p:attrNameLst>
                                          <p:attrName>ppt_y</p:attrName>
                                        </p:attrNameLst>
                                      </p:cBhvr>
                                      <p:tavLst>
                                        <p:tav tm="0">
                                          <p:val>
                                            <p:strVal val="#ppt_y-.03"/>
                                          </p:val>
                                        </p:tav>
                                        <p:tav tm="100000">
                                          <p:val>
                                            <p:strVal val="#ppt_y"/>
                                          </p:val>
                                        </p:tav>
                                      </p:tavLst>
                                    </p:anim>
                                  </p:childTnLst>
                                </p:cTn>
                              </p:par>
                            </p:childTnLst>
                          </p:cTn>
                        </p:par>
                        <p:par>
                          <p:cTn id="19" fill="hold">
                            <p:stCondLst>
                              <p:cond delay="2200"/>
                            </p:stCondLst>
                            <p:childTnLst>
                              <p:par>
                                <p:cTn xmlns:p="http://schemas.openxmlformats.org/presentationml/2006/main" id="20" presetID="37" presetClass="entr" presetSubtype="0" fill="hold" grpId="0" nodeType="afterEffect">
                                  <p:stCondLst>
                                    <p:cond delay="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400"/>
                                        <p:tgtEl>
                                          <p:spTgt spid="26"/>
                                        </p:tgtEl>
                                      </p:cBhvr>
                                    </p:animEffect>
                                    <p:anim calcmode="lin" valueType="num">
                                      <p:cBhvr>
                                        <p:cTn id="23" dur="400" fill="hold"/>
                                        <p:tgtEl>
                                          <p:spTgt spid="26"/>
                                        </p:tgtEl>
                                        <p:attrNameLst>
                                          <p:attrName>ppt_x</p:attrName>
                                        </p:attrNameLst>
                                      </p:cBhvr>
                                      <p:tavLst>
                                        <p:tav tm="0">
                                          <p:val>
                                            <p:strVal val="#ppt_x"/>
                                          </p:val>
                                        </p:tav>
                                        <p:tav tm="100000">
                                          <p:val>
                                            <p:strVal val="#ppt_x"/>
                                          </p:val>
                                        </p:tav>
                                      </p:tavLst>
                                    </p:anim>
                                    <p:anim calcmode="lin" valueType="num">
                                      <p:cBhvr>
                                        <p:cTn id="24" dur="360" decel="100000" fill="hold"/>
                                        <p:tgtEl>
                                          <p:spTgt spid="26"/>
                                        </p:tgtEl>
                                        <p:attrNameLst>
                                          <p:attrName>ppt_y</p:attrName>
                                        </p:attrNameLst>
                                      </p:cBhvr>
                                      <p:tavLst>
                                        <p:tav tm="0">
                                          <p:val>
                                            <p:strVal val="#ppt_y+1"/>
                                          </p:val>
                                        </p:tav>
                                        <p:tav tm="100000">
                                          <p:val>
                                            <p:strVal val="#ppt_y-.03"/>
                                          </p:val>
                                        </p:tav>
                                      </p:tavLst>
                                    </p:anim>
                                    <p:anim calcmode="lin" valueType="num">
                                      <p:cBhvr>
                                        <p:cTn id="25" dur="40" accel="100000" fill="hold">
                                          <p:stCondLst>
                                            <p:cond delay="360"/>
                                          </p:stCondLst>
                                        </p:cTn>
                                        <p:tgtEl>
                                          <p:spTgt spid="26"/>
                                        </p:tgtEl>
                                        <p:attrNameLst>
                                          <p:attrName>ppt_y</p:attrName>
                                        </p:attrNameLst>
                                      </p:cBhvr>
                                      <p:tavLst>
                                        <p:tav tm="0">
                                          <p:val>
                                            <p:strVal val="#ppt_y-.03"/>
                                          </p:val>
                                        </p:tav>
                                        <p:tav tm="100000">
                                          <p:val>
                                            <p:strVal val="#ppt_y"/>
                                          </p:val>
                                        </p:tav>
                                      </p:tavLst>
                                    </p:anim>
                                  </p:childTnLst>
                                </p:cTn>
                              </p:par>
                            </p:childTnLst>
                          </p:cTn>
                        </p:par>
                        <p:par>
                          <p:cTn id="26" fill="hold">
                            <p:stCondLst>
                              <p:cond delay="3100"/>
                            </p:stCondLst>
                            <p:childTnLst>
                              <p:par>
                                <p:cTn xmlns:p="http://schemas.openxmlformats.org/presentationml/2006/main" id="27" presetID="37" presetClass="entr" presetSubtype="0" fill="hold" grpId="0" nodeType="afterEffect">
                                  <p:stCondLst>
                                    <p:cond delay="50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400"/>
                                        <p:tgtEl>
                                          <p:spTgt spid="30"/>
                                        </p:tgtEl>
                                      </p:cBhvr>
                                    </p:animEffect>
                                    <p:anim calcmode="lin" valueType="num">
                                      <p:cBhvr>
                                        <p:cTn id="30" dur="400" fill="hold"/>
                                        <p:tgtEl>
                                          <p:spTgt spid="30"/>
                                        </p:tgtEl>
                                        <p:attrNameLst>
                                          <p:attrName>ppt_x</p:attrName>
                                        </p:attrNameLst>
                                      </p:cBhvr>
                                      <p:tavLst>
                                        <p:tav tm="0">
                                          <p:val>
                                            <p:strVal val="#ppt_x"/>
                                          </p:val>
                                        </p:tav>
                                        <p:tav tm="100000">
                                          <p:val>
                                            <p:strVal val="#ppt_x"/>
                                          </p:val>
                                        </p:tav>
                                      </p:tavLst>
                                    </p:anim>
                                    <p:anim calcmode="lin" valueType="num">
                                      <p:cBhvr>
                                        <p:cTn id="31" dur="360" decel="100000" fill="hold"/>
                                        <p:tgtEl>
                                          <p:spTgt spid="30"/>
                                        </p:tgtEl>
                                        <p:attrNameLst>
                                          <p:attrName>ppt_y</p:attrName>
                                        </p:attrNameLst>
                                      </p:cBhvr>
                                      <p:tavLst>
                                        <p:tav tm="0">
                                          <p:val>
                                            <p:strVal val="#ppt_y+1"/>
                                          </p:val>
                                        </p:tav>
                                        <p:tav tm="100000">
                                          <p:val>
                                            <p:strVal val="#ppt_y-.03"/>
                                          </p:val>
                                        </p:tav>
                                      </p:tavLst>
                                    </p:anim>
                                    <p:anim calcmode="lin" valueType="num">
                                      <p:cBhvr>
                                        <p:cTn id="32" dur="40" accel="100000" fill="hold">
                                          <p:stCondLst>
                                            <p:cond delay="360"/>
                                          </p:stCondLst>
                                        </p:cTn>
                                        <p:tgtEl>
                                          <p:spTgt spid="30"/>
                                        </p:tgtEl>
                                        <p:attrNameLst>
                                          <p:attrName>ppt_y</p:attrName>
                                        </p:attrNameLst>
                                      </p:cBhvr>
                                      <p:tavLst>
                                        <p:tav tm="0">
                                          <p:val>
                                            <p:strVal val="#ppt_y-.03"/>
                                          </p:val>
                                        </p:tav>
                                        <p:tav tm="100000">
                                          <p:val>
                                            <p:strVal val="#ppt_y"/>
                                          </p:val>
                                        </p:tav>
                                      </p:tavLst>
                                    </p:anim>
                                  </p:childTnLst>
                                </p:cTn>
                              </p:par>
                            </p:childTnLst>
                          </p:cTn>
                        </p:par>
                        <p:par>
                          <p:cTn id="33" fill="hold">
                            <p:stCondLst>
                              <p:cond delay="4000"/>
                            </p:stCondLst>
                            <p:childTnLst>
                              <p:par>
                                <p:cTn xmlns:p="http://schemas.openxmlformats.org/presentationml/2006/main" id="34" presetID="37" presetClass="entr" presetSubtype="0" fill="hold" grpId="0" nodeType="afterEffect">
                                  <p:stCondLst>
                                    <p:cond delay="5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400"/>
                                        <p:tgtEl>
                                          <p:spTgt spid="34"/>
                                        </p:tgtEl>
                                      </p:cBhvr>
                                    </p:animEffect>
                                    <p:anim calcmode="lin" valueType="num">
                                      <p:cBhvr>
                                        <p:cTn id="37" dur="400" fill="hold"/>
                                        <p:tgtEl>
                                          <p:spTgt spid="34"/>
                                        </p:tgtEl>
                                        <p:attrNameLst>
                                          <p:attrName>ppt_x</p:attrName>
                                        </p:attrNameLst>
                                      </p:cBhvr>
                                      <p:tavLst>
                                        <p:tav tm="0">
                                          <p:val>
                                            <p:strVal val="#ppt_x"/>
                                          </p:val>
                                        </p:tav>
                                        <p:tav tm="100000">
                                          <p:val>
                                            <p:strVal val="#ppt_x"/>
                                          </p:val>
                                        </p:tav>
                                      </p:tavLst>
                                    </p:anim>
                                    <p:anim calcmode="lin" valueType="num">
                                      <p:cBhvr>
                                        <p:cTn id="38" dur="360" decel="100000" fill="hold"/>
                                        <p:tgtEl>
                                          <p:spTgt spid="34"/>
                                        </p:tgtEl>
                                        <p:attrNameLst>
                                          <p:attrName>ppt_y</p:attrName>
                                        </p:attrNameLst>
                                      </p:cBhvr>
                                      <p:tavLst>
                                        <p:tav tm="0">
                                          <p:val>
                                            <p:strVal val="#ppt_y+1"/>
                                          </p:val>
                                        </p:tav>
                                        <p:tav tm="100000">
                                          <p:val>
                                            <p:strVal val="#ppt_y-.03"/>
                                          </p:val>
                                        </p:tav>
                                      </p:tavLst>
                                    </p:anim>
                                    <p:anim calcmode="lin" valueType="num">
                                      <p:cBhvr>
                                        <p:cTn id="39" dur="40" accel="100000" fill="hold">
                                          <p:stCondLst>
                                            <p:cond delay="360"/>
                                          </p:stCondLst>
                                        </p:cTn>
                                        <p:tgtEl>
                                          <p:spTgt spid="34"/>
                                        </p:tgtEl>
                                        <p:attrNameLst>
                                          <p:attrName>ppt_y</p:attrName>
                                        </p:attrNameLst>
                                      </p:cBhvr>
                                      <p:tavLst>
                                        <p:tav tm="0">
                                          <p:val>
                                            <p:strVal val="#ppt_y-.03"/>
                                          </p:val>
                                        </p:tav>
                                        <p:tav tm="100000">
                                          <p:val>
                                            <p:strVal val="#ppt_y"/>
                                          </p:val>
                                        </p:tav>
                                      </p:tavLst>
                                    </p:anim>
                                  </p:childTnLst>
                                </p:cTn>
                              </p:par>
                            </p:childTnLst>
                          </p:cTn>
                        </p:par>
                        <p:par>
                          <p:cTn id="40" fill="hold">
                            <p:stCondLst>
                              <p:cond delay="4900"/>
                            </p:stCondLst>
                            <p:childTnLst>
                              <p:par>
                                <p:cTn xmlns:p="http://schemas.openxmlformats.org/presentationml/2006/main" id="41" presetID="10" presetClass="entr" presetSubtype="0" fill="hold" grpId="0" nodeType="afterEffect">
                                  <p:stCondLst>
                                    <p:cond delay="5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838200" y="688658"/>
            <a:ext cx="6567297" cy="616077"/>
            <a:chOff x="838200" y="688658"/>
            <a:chExt cx="6567297"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6392799"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八座祭祀坑：两批发现，一个年代</a:t>
              </a:r>
            </a:p>
          </p:txBody>
        </p:sp>
      </p:grpSp>
      <p:grpSp>
        <p:nvGrpSpPr>
          <p:cNvPr id="6" name="page-lead"/>
          <p:cNvGrpSpPr/>
          <p:nvPr/>
        </p:nvGrpSpPr>
        <p:grpSpPr>
          <a:xfrm>
            <a:off x="827532" y="1259205"/>
            <a:ext cx="5622036" cy="810768"/>
            <a:chOff x="827532" y="1259205"/>
            <a:chExt cx="5622036" cy="810768"/>
          </a:xfrm>
        </p:grpSpPr>
        <p:sp>
          <p:nvSpPr>
            <p:cNvPr id="5" name="TextBox 5"/>
            <p:cNvSpPr txBox="1"/>
            <p:nvPr/>
          </p:nvSpPr>
          <p:spPr>
            <a:xfrm>
              <a:off x="827532" y="1259205"/>
              <a:ext cx="562203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accent5"/>
                  </a:solidFill>
                  <a:latin typeface="+mn-lt"/>
                  <a:ea typeface="+mn-ea"/>
                  <a:cs typeface="+mn-cs"/>
                </a:rPr>
                <a:t>八座坑分两批被发现，碳十四把它们的埋藏年代</a:t>
              </a:r>
              <a:br/>
              <a:r>
                <a:rPr lang="zh-CN" sz="2100" dirty="0">
                  <a:solidFill>
                    <a:schemeClr val="accent5"/>
                  </a:solidFill>
                  <a:latin typeface="+mn-lt"/>
                  <a:ea typeface="+mn-ea"/>
                  <a:cs typeface="+mn-cs"/>
                </a:rPr>
                <a:t>收进公元前 1131 年至前 1012 年</a:t>
              </a:r>
            </a:p>
          </p:txBody>
        </p:sp>
      </p:grpSp>
      <p:grpSp>
        <p:nvGrpSpPr>
          <p:cNvPr id="14" name="pit-field-first"/>
          <p:cNvGrpSpPr/>
          <p:nvPr/>
        </p:nvGrpSpPr>
        <p:grpSpPr>
          <a:xfrm>
            <a:off x="838200" y="2343150"/>
            <a:ext cx="3276600" cy="1451801"/>
            <a:chOff x="838200" y="2343150"/>
            <a:chExt cx="3276600" cy="1451801"/>
          </a:xfrm>
        </p:grpSpPr>
        <p:sp>
          <p:nvSpPr>
            <p:cNvPr id="7" name="Rectangle 7"/>
            <p:cNvSpPr/>
            <p:nvPr/>
          </p:nvSpPr>
          <p:spPr>
            <a:xfrm>
              <a:off x="838200" y="2343150"/>
              <a:ext cx="3276600" cy="1428750"/>
            </a:xfrm>
            <a:prstGeom prst="roundRect">
              <a:avLst>
                <a:gd name="adj" fmla="val 5333"/>
              </a:avLst>
            </a:prstGeom>
            <a:solidFill>
              <a:schemeClr val="lt2"/>
            </a:solidFill>
            <a:ln w="9525">
              <a:solidFill>
                <a:schemeClr val="accent1">
                  <a:alpha val="35000"/>
                </a:schemeClr>
              </a:solidFill>
            </a:ln>
          </p:spPr>
        </p:sp>
        <p:sp>
          <p:nvSpPr>
            <p:cNvPr id="8" name="TextBox 8"/>
            <p:cNvSpPr txBox="1"/>
            <p:nvPr/>
          </p:nvSpPr>
          <p:spPr>
            <a:xfrm>
              <a:off x="1021842" y="2502218"/>
              <a:ext cx="1013270"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1986 年发现</a:t>
              </a:r>
            </a:p>
          </p:txBody>
        </p:sp>
        <p:sp>
          <p:nvSpPr>
            <p:cNvPr id="9" name="Rectangle 9"/>
            <p:cNvSpPr/>
            <p:nvPr/>
          </p:nvSpPr>
          <p:spPr>
            <a:xfrm>
              <a:off x="1028700" y="2800350"/>
              <a:ext cx="685800" cy="685800"/>
            </a:xfrm>
            <a:prstGeom prst="roundRect">
              <a:avLst>
                <a:gd name="adj" fmla="val 11111"/>
              </a:avLst>
            </a:prstGeom>
            <a:solidFill>
              <a:srgbClr val="1D2A24"/>
            </a:solidFill>
            <a:ln w="9525">
              <a:solidFill>
                <a:schemeClr val="accent1">
                  <a:alpha val="50000"/>
                </a:schemeClr>
              </a:solidFill>
            </a:ln>
          </p:spPr>
        </p:sp>
        <p:sp>
          <p:nvSpPr>
            <p:cNvPr id="10" name="TextBox 10"/>
            <p:cNvSpPr txBox="1"/>
            <p:nvPr/>
          </p:nvSpPr>
          <p:spPr>
            <a:xfrm>
              <a:off x="12091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K1</a:t>
              </a:r>
            </a:p>
          </p:txBody>
        </p:sp>
        <p:sp>
          <p:nvSpPr>
            <p:cNvPr id="11" name="Rectangle 11"/>
            <p:cNvSpPr/>
            <p:nvPr/>
          </p:nvSpPr>
          <p:spPr>
            <a:xfrm>
              <a:off x="1866900" y="2800350"/>
              <a:ext cx="685800" cy="685800"/>
            </a:xfrm>
            <a:prstGeom prst="roundRect">
              <a:avLst>
                <a:gd name="adj" fmla="val 11111"/>
              </a:avLst>
            </a:prstGeom>
            <a:solidFill>
              <a:srgbClr val="1D2A24"/>
            </a:solidFill>
            <a:ln w="9525">
              <a:solidFill>
                <a:schemeClr val="accent1">
                  <a:alpha val="50000"/>
                </a:schemeClr>
              </a:solidFill>
            </a:ln>
          </p:spPr>
        </p:sp>
        <p:sp>
          <p:nvSpPr>
            <p:cNvPr id="12" name="TextBox 12"/>
            <p:cNvSpPr txBox="1"/>
            <p:nvPr/>
          </p:nvSpPr>
          <p:spPr>
            <a:xfrm>
              <a:off x="20473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K2</a:t>
              </a:r>
            </a:p>
          </p:txBody>
        </p:sp>
        <p:sp>
          <p:nvSpPr>
            <p:cNvPr id="13" name="TextBox 13"/>
            <p:cNvSpPr txBox="1"/>
            <p:nvPr/>
          </p:nvSpPr>
          <p:spPr>
            <a:xfrm>
              <a:off x="1021842" y="3530918"/>
              <a:ext cx="201282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陈德安、陈显丹主持发掘</a:t>
              </a:r>
            </a:p>
          </p:txBody>
        </p:sp>
      </p:grpSp>
      <p:grpSp>
        <p:nvGrpSpPr>
          <p:cNvPr id="30" name="pit-field-new"/>
          <p:cNvGrpSpPr/>
          <p:nvPr/>
        </p:nvGrpSpPr>
        <p:grpSpPr>
          <a:xfrm>
            <a:off x="4343400" y="2343150"/>
            <a:ext cx="7010400" cy="1451801"/>
            <a:chOff x="4343400" y="2343150"/>
            <a:chExt cx="7010400" cy="1451801"/>
          </a:xfrm>
        </p:grpSpPr>
        <p:sp>
          <p:nvSpPr>
            <p:cNvPr id="15" name="Rectangle 15"/>
            <p:cNvSpPr/>
            <p:nvPr/>
          </p:nvSpPr>
          <p:spPr>
            <a:xfrm>
              <a:off x="4343400" y="2343150"/>
              <a:ext cx="7010400" cy="1428750"/>
            </a:xfrm>
            <a:prstGeom prst="roundRect">
              <a:avLst>
                <a:gd name="adj" fmla="val 5333"/>
              </a:avLst>
            </a:prstGeom>
            <a:solidFill>
              <a:schemeClr val="lt2"/>
            </a:solidFill>
            <a:ln w="9525">
              <a:solidFill>
                <a:schemeClr val="accent2">
                  <a:alpha val="35000"/>
                </a:schemeClr>
              </a:solidFill>
            </a:ln>
          </p:spPr>
        </p:sp>
        <p:sp>
          <p:nvSpPr>
            <p:cNvPr id="16" name="TextBox 16"/>
            <p:cNvSpPr txBox="1"/>
            <p:nvPr/>
          </p:nvSpPr>
          <p:spPr>
            <a:xfrm>
              <a:off x="4527042" y="2502218"/>
              <a:ext cx="2767032"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2019 年 11 月至 2020 年 5 月发现</a:t>
              </a:r>
            </a:p>
          </p:txBody>
        </p:sp>
        <p:sp>
          <p:nvSpPr>
            <p:cNvPr id="17" name="Rectangle 17"/>
            <p:cNvSpPr/>
            <p:nvPr/>
          </p:nvSpPr>
          <p:spPr>
            <a:xfrm>
              <a:off x="4533900" y="2800350"/>
              <a:ext cx="685800" cy="685800"/>
            </a:xfrm>
            <a:prstGeom prst="roundRect">
              <a:avLst>
                <a:gd name="adj" fmla="val 11111"/>
              </a:avLst>
            </a:prstGeom>
            <a:solidFill>
              <a:srgbClr val="1D2A24"/>
            </a:solidFill>
            <a:ln w="9525">
              <a:solidFill>
                <a:schemeClr val="accent2">
                  <a:alpha val="50000"/>
                </a:schemeClr>
              </a:solidFill>
            </a:ln>
          </p:spPr>
        </p:sp>
        <p:sp>
          <p:nvSpPr>
            <p:cNvPr id="18" name="TextBox 18"/>
            <p:cNvSpPr txBox="1"/>
            <p:nvPr/>
          </p:nvSpPr>
          <p:spPr>
            <a:xfrm>
              <a:off x="47143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K3</a:t>
              </a:r>
            </a:p>
          </p:txBody>
        </p:sp>
        <p:sp>
          <p:nvSpPr>
            <p:cNvPr id="19" name="Rectangle 19"/>
            <p:cNvSpPr/>
            <p:nvPr/>
          </p:nvSpPr>
          <p:spPr>
            <a:xfrm>
              <a:off x="5372100" y="2800350"/>
              <a:ext cx="685800" cy="685800"/>
            </a:xfrm>
            <a:prstGeom prst="roundRect">
              <a:avLst>
                <a:gd name="adj" fmla="val 11111"/>
              </a:avLst>
            </a:prstGeom>
            <a:solidFill>
              <a:srgbClr val="1D2A24"/>
            </a:solidFill>
            <a:ln w="9525">
              <a:solidFill>
                <a:schemeClr val="accent2">
                  <a:alpha val="50000"/>
                </a:schemeClr>
              </a:solidFill>
            </a:ln>
          </p:spPr>
        </p:sp>
        <p:sp>
          <p:nvSpPr>
            <p:cNvPr id="20" name="TextBox 20"/>
            <p:cNvSpPr txBox="1"/>
            <p:nvPr/>
          </p:nvSpPr>
          <p:spPr>
            <a:xfrm>
              <a:off x="55525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K4</a:t>
              </a:r>
            </a:p>
          </p:txBody>
        </p:sp>
        <p:sp>
          <p:nvSpPr>
            <p:cNvPr id="21" name="Rectangle 21"/>
            <p:cNvSpPr/>
            <p:nvPr/>
          </p:nvSpPr>
          <p:spPr>
            <a:xfrm>
              <a:off x="6210300" y="2800350"/>
              <a:ext cx="685800" cy="685800"/>
            </a:xfrm>
            <a:prstGeom prst="roundRect">
              <a:avLst>
                <a:gd name="adj" fmla="val 11111"/>
              </a:avLst>
            </a:prstGeom>
            <a:solidFill>
              <a:srgbClr val="1D2A24"/>
            </a:solidFill>
            <a:ln w="9525">
              <a:solidFill>
                <a:schemeClr val="accent2">
                  <a:alpha val="50000"/>
                </a:schemeClr>
              </a:solidFill>
            </a:ln>
          </p:spPr>
        </p:sp>
        <p:sp>
          <p:nvSpPr>
            <p:cNvPr id="22" name="TextBox 22"/>
            <p:cNvSpPr txBox="1"/>
            <p:nvPr/>
          </p:nvSpPr>
          <p:spPr>
            <a:xfrm>
              <a:off x="63907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K5</a:t>
              </a:r>
            </a:p>
          </p:txBody>
        </p:sp>
        <p:sp>
          <p:nvSpPr>
            <p:cNvPr id="23" name="Rectangle 23"/>
            <p:cNvSpPr/>
            <p:nvPr/>
          </p:nvSpPr>
          <p:spPr>
            <a:xfrm>
              <a:off x="7048500" y="2800350"/>
              <a:ext cx="685800" cy="685800"/>
            </a:xfrm>
            <a:prstGeom prst="roundRect">
              <a:avLst>
                <a:gd name="adj" fmla="val 11111"/>
              </a:avLst>
            </a:prstGeom>
            <a:solidFill>
              <a:srgbClr val="1D2A24"/>
            </a:solidFill>
            <a:ln w="9525">
              <a:solidFill>
                <a:schemeClr val="accent2">
                  <a:alpha val="50000"/>
                </a:schemeClr>
              </a:solidFill>
            </a:ln>
          </p:spPr>
        </p:sp>
        <p:sp>
          <p:nvSpPr>
            <p:cNvPr id="24" name="TextBox 24"/>
            <p:cNvSpPr txBox="1"/>
            <p:nvPr/>
          </p:nvSpPr>
          <p:spPr>
            <a:xfrm>
              <a:off x="72289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K6</a:t>
              </a:r>
            </a:p>
          </p:txBody>
        </p:sp>
        <p:sp>
          <p:nvSpPr>
            <p:cNvPr id="25" name="Rectangle 25"/>
            <p:cNvSpPr/>
            <p:nvPr/>
          </p:nvSpPr>
          <p:spPr>
            <a:xfrm>
              <a:off x="7886700" y="2800350"/>
              <a:ext cx="685800" cy="685800"/>
            </a:xfrm>
            <a:prstGeom prst="roundRect">
              <a:avLst>
                <a:gd name="adj" fmla="val 11111"/>
              </a:avLst>
            </a:prstGeom>
            <a:solidFill>
              <a:srgbClr val="1D2A24"/>
            </a:solidFill>
            <a:ln w="9525">
              <a:solidFill>
                <a:schemeClr val="accent2">
                  <a:alpha val="50000"/>
                </a:schemeClr>
              </a:solidFill>
            </a:ln>
          </p:spPr>
        </p:sp>
        <p:sp>
          <p:nvSpPr>
            <p:cNvPr id="26" name="TextBox 26"/>
            <p:cNvSpPr txBox="1"/>
            <p:nvPr/>
          </p:nvSpPr>
          <p:spPr>
            <a:xfrm>
              <a:off x="80671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K7</a:t>
              </a:r>
            </a:p>
          </p:txBody>
        </p:sp>
        <p:sp>
          <p:nvSpPr>
            <p:cNvPr id="27" name="Rectangle 27"/>
            <p:cNvSpPr/>
            <p:nvPr/>
          </p:nvSpPr>
          <p:spPr>
            <a:xfrm>
              <a:off x="8724900" y="2800350"/>
              <a:ext cx="685800" cy="685800"/>
            </a:xfrm>
            <a:prstGeom prst="roundRect">
              <a:avLst>
                <a:gd name="adj" fmla="val 11111"/>
              </a:avLst>
            </a:prstGeom>
            <a:solidFill>
              <a:srgbClr val="1D2A24"/>
            </a:solidFill>
            <a:ln w="9525">
              <a:solidFill>
                <a:schemeClr val="accent2">
                  <a:alpha val="50000"/>
                </a:schemeClr>
              </a:solidFill>
            </a:ln>
          </p:spPr>
        </p:sp>
        <p:sp>
          <p:nvSpPr>
            <p:cNvPr id="28" name="TextBox 28"/>
            <p:cNvSpPr txBox="1"/>
            <p:nvPr/>
          </p:nvSpPr>
          <p:spPr>
            <a:xfrm>
              <a:off x="8905342" y="3027998"/>
              <a:ext cx="324917" cy="381381"/>
            </a:xfrm>
            <a:prstGeom prst="rect">
              <a:avLst/>
            </a:prstGeom>
            <a:noFill/>
            <a:ln>
              <a:noFill/>
            </a:ln>
          </p:spPr>
          <p:txBody>
            <a:bodyPr wrap="none" lIns="0" tIns="0" rIns="0" bIns="0" anchor="t" anchorCtr="0">
              <a:spAutoFit/>
            </a:bodyPr>
            <a:lstStyle/>
            <a:p>
              <a:pPr algn="ctr"/>
              <a:r>
                <a:rPr lang="en-US" sz="1950" dirty="0">
                  <a:solidFill>
                    <a:schemeClr val="dk1"/>
                  </a:solidFill>
                  <a:latin typeface="Consolas"/>
                  <a:ea typeface="Consolas"/>
                  <a:cs typeface="Consolas"/>
                </a:rPr>
                <a:t>K8</a:t>
              </a:r>
            </a:p>
          </p:txBody>
        </p:sp>
        <p:sp>
          <p:nvSpPr>
            <p:cNvPr id="29" name="TextBox 29"/>
            <p:cNvSpPr txBox="1"/>
            <p:nvPr/>
          </p:nvSpPr>
          <p:spPr>
            <a:xfrm>
              <a:off x="4527042" y="3530918"/>
              <a:ext cx="510235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四川省文物考古研究院、北京大学、四川大学等组成联合考古队</a:t>
              </a:r>
            </a:p>
          </p:txBody>
        </p:sp>
      </p:grpSp>
      <p:grpSp>
        <p:nvGrpSpPr>
          <p:cNvPr id="33" name="dating-band"/>
          <p:cNvGrpSpPr/>
          <p:nvPr/>
        </p:nvGrpSpPr>
        <p:grpSpPr>
          <a:xfrm>
            <a:off x="819150" y="3817620"/>
            <a:ext cx="8603894" cy="1047750"/>
            <a:chOff x="819150" y="3817620"/>
            <a:chExt cx="8603894" cy="1047750"/>
          </a:xfrm>
        </p:grpSpPr>
        <p:sp>
          <p:nvSpPr>
            <p:cNvPr id="31" name="TextBox 31"/>
            <p:cNvSpPr txBox="1"/>
            <p:nvPr/>
          </p:nvSpPr>
          <p:spPr>
            <a:xfrm>
              <a:off x="819150" y="3817620"/>
              <a:ext cx="7707401" cy="1047750"/>
            </a:xfrm>
            <a:prstGeom prst="rect">
              <a:avLst/>
            </a:prstGeom>
            <a:noFill/>
            <a:ln>
              <a:noFill/>
            </a:ln>
          </p:spPr>
          <p:txBody>
            <a:bodyPr wrap="none" lIns="0" tIns="0" rIns="0" bIns="0" anchor="t" anchorCtr="0">
              <a:spAutoFit/>
            </a:bodyPr>
            <a:lstStyle/>
            <a:p>
              <a:pPr algn="l"/>
              <a:r>
                <a:rPr lang="zh-CN" sz="5400" dirty="0">
                  <a:solidFill>
                    <a:schemeClr val="accent1"/>
                  </a:solidFill>
                  <a:latin typeface="+mj-lt"/>
                  <a:ea typeface="+mj-ea"/>
                  <a:cs typeface="+mj-cs"/>
                </a:rPr>
                <a:t>公元前1131 — 前1012年</a:t>
              </a:r>
            </a:p>
          </p:txBody>
        </p:sp>
        <p:sp>
          <p:nvSpPr>
            <p:cNvPr id="32" name="TextBox 32"/>
            <p:cNvSpPr txBox="1"/>
            <p:nvPr/>
          </p:nvSpPr>
          <p:spPr>
            <a:xfrm>
              <a:off x="831342" y="4597718"/>
              <a:ext cx="859170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碳十四对近 200 个样品测年，相当于中原商代晚期，距今约 3200 至 3000 年；祭祀区面积约 13000 平方米</a:t>
              </a:r>
            </a:p>
          </p:txBody>
        </p:sp>
      </p:grpSp>
      <p:grpSp>
        <p:nvGrpSpPr>
          <p:cNvPr id="37" name="count-reading-a"/>
          <p:cNvGrpSpPr/>
          <p:nvPr/>
        </p:nvGrpSpPr>
        <p:grpSpPr>
          <a:xfrm>
            <a:off x="838200" y="4857750"/>
            <a:ext cx="4114800" cy="704850"/>
            <a:chOff x="838200" y="4857750"/>
            <a:chExt cx="4114800" cy="704850"/>
          </a:xfrm>
        </p:grpSpPr>
        <p:sp>
          <p:nvSpPr>
            <p:cNvPr id="34" name="Rectangle 34"/>
            <p:cNvSpPr/>
            <p:nvPr/>
          </p:nvSpPr>
          <p:spPr>
            <a:xfrm>
              <a:off x="838200" y="4857750"/>
              <a:ext cx="4114800" cy="704850"/>
            </a:xfrm>
            <a:prstGeom prst="roundRect">
              <a:avLst>
                <a:gd name="adj" fmla="val 10811"/>
              </a:avLst>
            </a:prstGeom>
            <a:solidFill>
              <a:schemeClr val="lt2"/>
            </a:solidFill>
            <a:ln w="9525">
              <a:solidFill>
                <a:schemeClr val="accent6"/>
              </a:solidFill>
            </a:ln>
          </p:spPr>
        </p:sp>
        <p:sp>
          <p:nvSpPr>
            <p:cNvPr id="35" name="TextBox 35"/>
            <p:cNvSpPr txBox="1"/>
            <p:nvPr/>
          </p:nvSpPr>
          <p:spPr>
            <a:xfrm>
              <a:off x="1019556" y="4968240"/>
              <a:ext cx="2283943"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编号文物近 13000 件</a:t>
              </a:r>
            </a:p>
          </p:txBody>
        </p:sp>
        <p:sp>
          <p:nvSpPr>
            <p:cNvPr id="36" name="TextBox 36"/>
            <p:cNvSpPr txBox="1"/>
            <p:nvPr/>
          </p:nvSpPr>
          <p:spPr>
            <a:xfrm>
              <a:off x="1021842" y="5264468"/>
              <a:ext cx="324863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2022-06-13 四川省文物考古研究院公布</a:t>
              </a:r>
            </a:p>
          </p:txBody>
        </p:sp>
      </p:grpSp>
      <p:grpSp>
        <p:nvGrpSpPr>
          <p:cNvPr id="41" name="count-reading-b"/>
          <p:cNvGrpSpPr/>
          <p:nvPr/>
        </p:nvGrpSpPr>
        <p:grpSpPr>
          <a:xfrm>
            <a:off x="5181600" y="4857750"/>
            <a:ext cx="4648200" cy="704850"/>
            <a:chOff x="5181600" y="4857750"/>
            <a:chExt cx="4648200" cy="704850"/>
          </a:xfrm>
        </p:grpSpPr>
        <p:sp>
          <p:nvSpPr>
            <p:cNvPr id="38" name="Rectangle 38"/>
            <p:cNvSpPr/>
            <p:nvPr/>
          </p:nvSpPr>
          <p:spPr>
            <a:xfrm>
              <a:off x="5181600" y="4857750"/>
              <a:ext cx="4648200" cy="704850"/>
            </a:xfrm>
            <a:prstGeom prst="roundRect">
              <a:avLst>
                <a:gd name="adj" fmla="val 10811"/>
              </a:avLst>
            </a:prstGeom>
            <a:solidFill>
              <a:schemeClr val="lt2"/>
            </a:solidFill>
            <a:ln w="9525">
              <a:solidFill>
                <a:schemeClr val="accent6"/>
              </a:solidFill>
            </a:ln>
          </p:spPr>
        </p:sp>
        <p:sp>
          <p:nvSpPr>
            <p:cNvPr id="39" name="TextBox 39"/>
            <p:cNvSpPr txBox="1"/>
            <p:nvPr/>
          </p:nvSpPr>
          <p:spPr>
            <a:xfrm>
              <a:off x="5362956" y="4968240"/>
              <a:ext cx="2768575"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清理出土文物 17000 余件</a:t>
              </a:r>
            </a:p>
          </p:txBody>
        </p:sp>
        <p:sp>
          <p:nvSpPr>
            <p:cNvPr id="40" name="TextBox 40"/>
            <p:cNvSpPr txBox="1"/>
            <p:nvPr/>
          </p:nvSpPr>
          <p:spPr>
            <a:xfrm>
              <a:off x="5365242" y="5264468"/>
              <a:ext cx="2558034"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四川省文物考古研究院另一表述</a:t>
              </a:r>
            </a:p>
          </p:txBody>
        </p:sp>
      </p:grpSp>
      <p:grpSp>
        <p:nvGrpSpPr>
          <p:cNvPr id="52" name="back-to-menu"/>
          <p:cNvGrpSpPr/>
          <p:nvPr/>
        </p:nvGrpSpPr>
        <p:grpSpPr>
          <a:xfrm>
            <a:off x="10058400" y="4857750"/>
            <a:ext cx="1295400" cy="704850"/>
            <a:chOff x="10058400" y="4857750"/>
            <a:chExt cx="1295400" cy="704850"/>
          </a:xfrm>
        </p:grpSpPr>
        <p:grpSp>
          <p:nvGrpSpPr>
            <p:cNvPr id="51" name="Group 51"/>
            <p:cNvGrpSpPr/>
            <p:nvPr/>
          </p:nvGrpSpPr>
          <p:grpSpPr>
            <a:xfrm>
              <a:off x="10058400" y="4857750"/>
              <a:ext cx="1295400" cy="704850"/>
              <a:chOff x="10058400" y="4857750"/>
              <a:chExt cx="1295400" cy="704850"/>
            </a:xfrm>
          </p:grpSpPr>
          <p:sp>
            <p:nvSpPr>
              <p:cNvPr id="42" name="Rectangle 42">
                <a:hlinkClick r:id="rId2" action="ppaction://hlinksldjump"/>
              </p:cNvPr>
              <p:cNvSpPr/>
              <p:nvPr/>
            </p:nvSpPr>
            <p:spPr>
              <a:xfrm>
                <a:off x="10058400" y="4857750"/>
                <a:ext cx="1295400" cy="704850"/>
              </a:xfrm>
              <a:prstGeom prst="roundRect">
                <a:avLst>
                  <a:gd name="adj" fmla="val 10811"/>
                </a:avLst>
              </a:prstGeom>
              <a:solidFill>
                <a:srgbClr val="1D2A24"/>
              </a:solidFill>
              <a:ln w="9525">
                <a:solidFill>
                  <a:schemeClr val="accent1">
                    <a:alpha val="60000"/>
                  </a:schemeClr>
                </a:solidFill>
              </a:ln>
            </p:spPr>
          </p:sp>
          <p:grpSp>
            <p:nvGrpSpPr>
              <p:cNvPr id="49" name="Group 49"/>
              <p:cNvGrpSpPr/>
              <p:nvPr/>
            </p:nvGrpSpPr>
            <p:grpSpPr>
              <a:xfrm>
                <a:off x="10639425" y="5048250"/>
                <a:ext cx="142875" cy="123825"/>
                <a:chOff x="10639425" y="5048250"/>
                <a:chExt cx="142875" cy="123825"/>
              </a:xfrm>
            </p:grpSpPr>
            <p:sp>
              <p:nvSpPr>
                <p:cNvPr id="43" name="Freeform 43">
                  <a:hlinkClick r:id="rId2" action="ppaction://hlinksldjump"/>
                </p:cNvPr>
                <p:cNvSpPr/>
                <p:nvPr/>
              </p:nvSpPr>
              <p:spPr>
                <a:xfrm>
                  <a:off x="10677525" y="50482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4" name="Freeform 44">
                  <a:hlinkClick r:id="rId2" action="ppaction://hlinksldjump"/>
                </p:cNvPr>
                <p:cNvSpPr/>
                <p:nvPr/>
              </p:nvSpPr>
              <p:spPr>
                <a:xfrm>
                  <a:off x="10677525" y="51054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5" name="Freeform 45">
                  <a:hlinkClick r:id="rId2" action="ppaction://hlinksldjump"/>
                </p:cNvPr>
                <p:cNvSpPr/>
                <p:nvPr/>
              </p:nvSpPr>
              <p:spPr>
                <a:xfrm>
                  <a:off x="10677525" y="51625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6" name="Freeform 46">
                  <a:hlinkClick r:id="rId2" action="ppaction://hlinksldjump"/>
                </p:cNvPr>
                <p:cNvSpPr/>
                <p:nvPr/>
              </p:nvSpPr>
              <p:spPr>
                <a:xfrm>
                  <a:off x="10639425" y="50482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7" name="Freeform 47">
                  <a:hlinkClick r:id="rId2" action="ppaction://hlinksldjump"/>
                </p:cNvPr>
                <p:cNvSpPr/>
                <p:nvPr/>
              </p:nvSpPr>
              <p:spPr>
                <a:xfrm>
                  <a:off x="10639425" y="51054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8" name="Freeform 48">
                  <a:hlinkClick r:id="rId2" action="ppaction://hlinksldjump"/>
                </p:cNvPr>
                <p:cNvSpPr/>
                <p:nvPr/>
              </p:nvSpPr>
              <p:spPr>
                <a:xfrm>
                  <a:off x="10639425" y="51625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50" name="TextBox 50">
                <a:hlinkClick r:id="rId2" action="ppaction://hlinksldjump"/>
              </p:cNvPr>
              <p:cNvSpPr txBox="1"/>
              <p:nvPr/>
            </p:nvSpPr>
            <p:spPr>
              <a:xfrm>
                <a:off x="10395585" y="5267325"/>
                <a:ext cx="621030" cy="293370"/>
              </a:xfrm>
              <a:prstGeom prst="rect">
                <a:avLst/>
              </a:prstGeom>
              <a:noFill/>
              <a:ln>
                <a:noFill/>
              </a:ln>
            </p:spPr>
            <p:txBody>
              <a:bodyPr wrap="none" lIns="0" tIns="0" rIns="0" bIns="0" anchor="t" anchorCtr="0">
                <a:spAutoFit/>
              </a:bodyPr>
              <a:lstStyle/>
              <a:p>
                <a:pPr algn="ctr"/>
                <a:r>
                  <a:rPr lang="zh-CN" sz="1500" dirty="0">
                    <a:solidFill>
                      <a:schemeClr val="accent1"/>
                    </a:solidFill>
                    <a:latin typeface="+mn-lt"/>
                    <a:ea typeface="+mn-ea"/>
                    <a:cs typeface="+mn-cs"/>
                  </a:rPr>
                  <a:t>回菜单</a:t>
                </a:r>
              </a:p>
            </p:txBody>
          </p:sp>
        </p:grpSp>
      </p:grpSp>
      <p:sp>
        <p:nvSpPr>
          <p:cNvPr id="53" name="TextBox 53"/>
          <p:cNvSpPr txBox="1"/>
          <p:nvPr/>
        </p:nvSpPr>
        <p:spPr>
          <a:xfrm>
            <a:off x="832104" y="5737860"/>
            <a:ext cx="481004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来源：新华网 2022；中新网</a:t>
            </a:r>
            <a:r>
              <a:rPr lang="zh-CN" sz="1200" dirty="0">
                <a:solidFill>
                  <a:schemeClr val="accent1"/>
                </a:solidFill>
                <a:latin typeface="+mn-lt"/>
                <a:ea typeface="+mn-ea"/>
                <a:cs typeface="+mn-cs"/>
                <a:hlinkClick r:id="rId3"/>
              </a:rPr>
              <a:t>《为三星堆测年龄为何那么难？》</a:t>
            </a:r>
            <a:r>
              <a:rPr lang="zh-CN" sz="1200" dirty="0">
                <a:solidFill>
                  <a:schemeClr val="accent5"/>
                </a:solidFill>
                <a:latin typeface="+mn-lt"/>
                <a:ea typeface="+mn-ea"/>
                <a:cs typeface="+mn-cs"/>
              </a:rPr>
              <a:t>2022</a:t>
            </a:r>
          </a:p>
        </p:txBody>
      </p:sp>
      <p:grpSp>
        <p:nvGrpSpPr>
          <p:cNvPr id="77" name="nav-bar"/>
          <p:cNvGrpSpPr/>
          <p:nvPr/>
        </p:nvGrpSpPr>
        <p:grpSpPr>
          <a:xfrm>
            <a:off x="609600" y="6057900"/>
            <a:ext cx="10972800" cy="571500"/>
            <a:chOff x="609600" y="6057900"/>
            <a:chExt cx="10972800" cy="571500"/>
          </a:xfrm>
        </p:grpSpPr>
        <p:sp>
          <p:nvSpPr>
            <p:cNvPr id="54" name="Line 54"/>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55" name="TextBox 55"/>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4 / 16</a:t>
              </a:r>
            </a:p>
          </p:txBody>
        </p:sp>
        <p:grpSp>
          <p:nvGrpSpPr>
            <p:cNvPr id="62" name="Group 62"/>
            <p:cNvGrpSpPr/>
            <p:nvPr/>
          </p:nvGrpSpPr>
          <p:grpSpPr>
            <a:xfrm>
              <a:off x="609600" y="6172200"/>
              <a:ext cx="1428750" cy="457200"/>
              <a:chOff x="609600" y="6172200"/>
              <a:chExt cx="1428750" cy="457200"/>
            </a:xfrm>
          </p:grpSpPr>
          <p:sp>
            <p:nvSpPr>
              <p:cNvPr id="56" name="Rectangle 56">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60" name="Group 60"/>
              <p:cNvGrpSpPr/>
              <p:nvPr/>
            </p:nvGrpSpPr>
            <p:grpSpPr>
              <a:xfrm>
                <a:off x="809625" y="6315075"/>
                <a:ext cx="171450" cy="171450"/>
                <a:chOff x="809625" y="6315075"/>
                <a:chExt cx="171450" cy="171450"/>
              </a:xfrm>
            </p:grpSpPr>
            <p:sp>
              <p:nvSpPr>
                <p:cNvPr id="57" name="Freeform 57">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58" name="Freeform 58">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59" name="Freeform 59">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61" name="TextBox 61">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69" name="Group 69"/>
            <p:cNvGrpSpPr/>
            <p:nvPr/>
          </p:nvGrpSpPr>
          <p:grpSpPr>
            <a:xfrm>
              <a:off x="8553450" y="6172200"/>
              <a:ext cx="1428750" cy="457200"/>
              <a:chOff x="8553450" y="6172200"/>
              <a:chExt cx="1428750" cy="457200"/>
            </a:xfrm>
          </p:grpSpPr>
          <p:sp>
            <p:nvSpPr>
              <p:cNvPr id="63" name="Rectangle 63">
                <a:hlinkClick r:id="rId4"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67" name="Group 67"/>
              <p:cNvGrpSpPr/>
              <p:nvPr/>
            </p:nvGrpSpPr>
            <p:grpSpPr>
              <a:xfrm>
                <a:off x="8772525" y="6343650"/>
                <a:ext cx="133350" cy="114300"/>
                <a:chOff x="8772525" y="6343650"/>
                <a:chExt cx="133350" cy="114300"/>
              </a:xfrm>
            </p:grpSpPr>
            <p:sp>
              <p:nvSpPr>
                <p:cNvPr id="64" name="Freeform 64">
                  <a:hlinkClick r:id="rId4"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65" name="Freeform 65">
                  <a:hlinkClick r:id="rId4"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66" name="Freeform 66">
                  <a:hlinkClick r:id="rId4"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68" name="TextBox 68">
                <a:hlinkClick r:id="rId4"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76" name="Group 76"/>
            <p:cNvGrpSpPr/>
            <p:nvPr/>
          </p:nvGrpSpPr>
          <p:grpSpPr>
            <a:xfrm>
              <a:off x="10153650" y="6172200"/>
              <a:ext cx="1428750" cy="457200"/>
              <a:chOff x="10153650" y="6172200"/>
              <a:chExt cx="1428750" cy="457200"/>
            </a:xfrm>
          </p:grpSpPr>
          <p:sp>
            <p:nvSpPr>
              <p:cNvPr id="70" name="Rectangle 70">
                <a:hlinkClick r:id="rId5"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71" name="TextBox 71">
                <a:hlinkClick r:id="rId5"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75" name="Group 75"/>
              <p:cNvGrpSpPr/>
              <p:nvPr/>
            </p:nvGrpSpPr>
            <p:grpSpPr>
              <a:xfrm>
                <a:off x="11268075" y="6343650"/>
                <a:ext cx="133350" cy="114300"/>
                <a:chOff x="11268075" y="6343650"/>
                <a:chExt cx="133350" cy="114300"/>
              </a:xfrm>
            </p:grpSpPr>
            <p:sp>
              <p:nvSpPr>
                <p:cNvPr id="72" name="Freeform 72">
                  <a:hlinkClick r:id="rId5"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73" name="Freeform 73">
                  <a:hlinkClick r:id="rId5"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74" name="Freeform 74">
                  <a:hlinkClick r:id="rId5"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400"/>
                                        <p:tgtEl>
                                          <p:spTgt spid="14"/>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400"/>
                                        <p:tgtEl>
                                          <p:spTgt spid="30"/>
                                        </p:tgtEl>
                                      </p:cBhvr>
                                    </p:animEffect>
                                  </p:childTnLst>
                                </p:cTn>
                              </p:par>
                            </p:childTnLst>
                          </p:cTn>
                        </p:par>
                        <p:par>
                          <p:cTn id="20" fill="hold">
                            <p:stCondLst>
                              <p:cond delay="3100"/>
                            </p:stCondLst>
                            <p:childTnLst>
                              <p:par>
                                <p:cTn xmlns:p="http://schemas.openxmlformats.org/presentationml/2006/main" id="21" presetID="23" presetClass="entr" presetSubtype="16" fill="hold" grpId="0" nodeType="after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600" fill="hold"/>
                                        <p:tgtEl>
                                          <p:spTgt spid="33"/>
                                        </p:tgtEl>
                                        <p:attrNameLst>
                                          <p:attrName>ppt_w</p:attrName>
                                        </p:attrNameLst>
                                      </p:cBhvr>
                                      <p:tavLst>
                                        <p:tav tm="0">
                                          <p:val>
                                            <p:fltVal val="0"/>
                                          </p:val>
                                        </p:tav>
                                        <p:tav tm="100000">
                                          <p:val>
                                            <p:strVal val="#ppt_w"/>
                                          </p:val>
                                        </p:tav>
                                      </p:tavLst>
                                    </p:anim>
                                    <p:anim calcmode="lin" valueType="num">
                                      <p:cBhvr>
                                        <p:cTn id="24" dur="600" fill="hold"/>
                                        <p:tgtEl>
                                          <p:spTgt spid="33"/>
                                        </p:tgtEl>
                                        <p:attrNameLst>
                                          <p:attrName>ppt_h</p:attrName>
                                        </p:attrNameLst>
                                      </p:cBhvr>
                                      <p:tavLst>
                                        <p:tav tm="0">
                                          <p:val>
                                            <p:fltVal val="0"/>
                                          </p:val>
                                        </p:tav>
                                        <p:tav tm="100000">
                                          <p:val>
                                            <p:strVal val="#ppt_h"/>
                                          </p:val>
                                        </p:tav>
                                      </p:tavLst>
                                    </p:anim>
                                  </p:childTnLst>
                                </p:cTn>
                              </p:par>
                            </p:childTnLst>
                          </p:cTn>
                        </p:par>
                        <p:par>
                          <p:cTn id="25" fill="hold">
                            <p:stCondLst>
                              <p:cond delay="4200"/>
                            </p:stCondLst>
                            <p:childTnLst>
                              <p:par>
                                <p:cTn xmlns:p="http://schemas.openxmlformats.org/presentationml/2006/main" id="26" presetID="10" presetClass="entr" presetSubtype="0" fill="hold" grpId="0" nodeType="afterEffect">
                                  <p:stCondLst>
                                    <p:cond delay="5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350"/>
                                        <p:tgtEl>
                                          <p:spTgt spid="37"/>
                                        </p:tgtEl>
                                      </p:cBhvr>
                                    </p:animEffect>
                                  </p:childTnLst>
                                </p:cTn>
                              </p:par>
                            </p:childTnLst>
                          </p:cTn>
                        </p:par>
                        <p:par>
                          <p:cTn id="29" fill="hold">
                            <p:stCondLst>
                              <p:cond delay="5050"/>
                            </p:stCondLst>
                            <p:childTnLst>
                              <p:par>
                                <p:cTn xmlns:p="http://schemas.openxmlformats.org/presentationml/2006/main" id="30" presetID="10" presetClass="entr" presetSubtype="0" fill="hold" grpId="0" nodeType="afterEffect">
                                  <p:stCondLst>
                                    <p:cond delay="50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350"/>
                                        <p:tgtEl>
                                          <p:spTgt spid="41"/>
                                        </p:tgtEl>
                                      </p:cBhvr>
                                    </p:animEffect>
                                  </p:childTnLst>
                                </p:cTn>
                              </p:par>
                            </p:childTnLst>
                          </p:cTn>
                        </p:par>
                        <p:par>
                          <p:cTn id="33" fill="hold">
                            <p:stCondLst>
                              <p:cond delay="590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chapter-rule"/>
          <p:cNvSpPr/>
          <p:nvPr/>
        </p:nvSpPr>
        <p:spPr>
          <a:xfrm>
            <a:off x="838200" y="1143000"/>
            <a:ext cx="10515600" cy="9525"/>
          </a:xfrm>
          <a:prstGeom prst="rect">
            <a:avLst/>
          </a:prstGeom>
          <a:solidFill>
            <a:schemeClr val="accent6"/>
          </a:solidFill>
          <a:ln>
            <a:noFill/>
          </a:ln>
        </p:spPr>
      </p:sp>
      <p:grpSp>
        <p:nvGrpSpPr>
          <p:cNvPr id="15" name="chapter-mark"/>
          <p:cNvGrpSpPr/>
          <p:nvPr/>
        </p:nvGrpSpPr>
        <p:grpSpPr>
          <a:xfrm>
            <a:off x="838200" y="1428750"/>
            <a:ext cx="4953000" cy="1112520"/>
            <a:chOff x="838200" y="1428750"/>
            <a:chExt cx="4953000" cy="1112520"/>
          </a:xfrm>
        </p:grpSpPr>
        <p:sp>
          <p:nvSpPr>
            <p:cNvPr id="3" name="Rectangle 3"/>
            <p:cNvSpPr/>
            <p:nvPr/>
          </p:nvSpPr>
          <p:spPr>
            <a:xfrm>
              <a:off x="838200" y="1428750"/>
              <a:ext cx="4953000" cy="914400"/>
            </a:xfrm>
            <a:prstGeom prst="roundRect">
              <a:avLst>
                <a:gd name="adj" fmla="val 8333"/>
              </a:avLst>
            </a:prstGeom>
            <a:solidFill>
              <a:schemeClr val="lt2"/>
            </a:solidFill>
            <a:ln w="9525">
              <a:solidFill>
                <a:schemeClr val="accent1">
                  <a:alpha val="45000"/>
                </a:schemeClr>
              </a:solidFill>
            </a:ln>
          </p:spPr>
        </p:sp>
        <p:sp>
          <p:nvSpPr>
            <p:cNvPr id="4" name="Rectangle 4"/>
            <p:cNvSpPr/>
            <p:nvPr/>
          </p:nvSpPr>
          <p:spPr>
            <a:xfrm>
              <a:off x="838200" y="1428750"/>
              <a:ext cx="38100" cy="914400"/>
            </a:xfrm>
            <a:prstGeom prst="rect">
              <a:avLst/>
            </a:prstGeom>
            <a:solidFill>
              <a:schemeClr val="accent1"/>
            </a:solidFill>
            <a:ln>
              <a:noFill/>
            </a:ln>
          </p:spPr>
        </p:sp>
        <p:grpSp>
          <p:nvGrpSpPr>
            <p:cNvPr id="13" name="Group 13"/>
            <p:cNvGrpSpPr/>
            <p:nvPr/>
          </p:nvGrpSpPr>
          <p:grpSpPr>
            <a:xfrm>
              <a:off x="1109662" y="1757362"/>
              <a:ext cx="257175" cy="266701"/>
              <a:chOff x="1109662" y="1757362"/>
              <a:chExt cx="257175" cy="266701"/>
            </a:xfrm>
          </p:grpSpPr>
          <p:sp>
            <p:nvSpPr>
              <p:cNvPr id="5" name="Freeform 5"/>
              <p:cNvSpPr/>
              <p:nvPr/>
            </p:nvSpPr>
            <p:spPr>
              <a:xfrm>
                <a:off x="1109662" y="2014538"/>
                <a:ext cx="257175" cy="9525"/>
              </a:xfrm>
              <a:custGeom>
                <a:avLst/>
                <a:gdLst/>
                <a:ahLst/>
                <a:cxnLst/>
                <a:rect l="l" t="t" r="r" b="b"/>
                <a:pathLst>
                  <a:path w="257175" h="9525">
                    <a:moveTo>
                      <a:pt x="0" y="0"/>
                    </a:moveTo>
                    <a:lnTo>
                      <a:pt x="257175" y="0"/>
                    </a:lnTo>
                  </a:path>
                </a:pathLst>
              </a:custGeom>
              <a:noFill/>
              <a:ln w="28575">
                <a:solidFill>
                  <a:schemeClr val="accent1"/>
                </a:solidFill>
              </a:ln>
            </p:spPr>
          </p:sp>
          <p:sp>
            <p:nvSpPr>
              <p:cNvPr id="6" name="Freeform 6"/>
              <p:cNvSpPr/>
              <p:nvPr/>
            </p:nvSpPr>
            <p:spPr>
              <a:xfrm>
                <a:off x="1109662" y="1857375"/>
                <a:ext cx="257175" cy="9525"/>
              </a:xfrm>
              <a:custGeom>
                <a:avLst/>
                <a:gdLst/>
                <a:ahLst/>
                <a:cxnLst/>
                <a:rect l="l" t="t" r="r" b="b"/>
                <a:pathLst>
                  <a:path w="257175" h="9525">
                    <a:moveTo>
                      <a:pt x="0" y="0"/>
                    </a:moveTo>
                    <a:lnTo>
                      <a:pt x="257175" y="0"/>
                    </a:lnTo>
                  </a:path>
                </a:pathLst>
              </a:custGeom>
              <a:noFill/>
              <a:ln w="28575">
                <a:solidFill>
                  <a:schemeClr val="accent1"/>
                </a:solidFill>
              </a:ln>
            </p:spPr>
          </p:sp>
          <p:sp>
            <p:nvSpPr>
              <p:cNvPr id="7" name="Freeform 7"/>
              <p:cNvSpPr/>
              <p:nvPr/>
            </p:nvSpPr>
            <p:spPr>
              <a:xfrm>
                <a:off x="1138238" y="1757362"/>
                <a:ext cx="200025" cy="42862"/>
              </a:xfrm>
              <a:custGeom>
                <a:avLst/>
                <a:gdLst/>
                <a:ahLst/>
                <a:cxnLst/>
                <a:rect l="l" t="t" r="r" b="b"/>
                <a:pathLst>
                  <a:path w="200025" h="42862">
                    <a:moveTo>
                      <a:pt x="0" y="42862"/>
                    </a:moveTo>
                    <a:lnTo>
                      <a:pt x="100012" y="0"/>
                    </a:lnTo>
                    <a:lnTo>
                      <a:pt x="200025" y="42862"/>
                    </a:lnTo>
                  </a:path>
                </a:pathLst>
              </a:custGeom>
              <a:noFill/>
              <a:ln w="28575">
                <a:solidFill>
                  <a:schemeClr val="accent1"/>
                </a:solidFill>
              </a:ln>
            </p:spPr>
          </p:sp>
          <p:sp>
            <p:nvSpPr>
              <p:cNvPr id="8" name="Freeform 8"/>
              <p:cNvSpPr/>
              <p:nvPr/>
            </p:nvSpPr>
            <p:spPr>
              <a:xfrm>
                <a:off x="1123950" y="1857375"/>
                <a:ext cx="9525" cy="157162"/>
              </a:xfrm>
              <a:custGeom>
                <a:avLst/>
                <a:gdLst/>
                <a:ahLst/>
                <a:cxnLst/>
                <a:rect l="l" t="t" r="r" b="b"/>
                <a:pathLst>
                  <a:path w="9525" h="157162">
                    <a:moveTo>
                      <a:pt x="0" y="0"/>
                    </a:moveTo>
                    <a:lnTo>
                      <a:pt x="0" y="157162"/>
                    </a:lnTo>
                  </a:path>
                </a:pathLst>
              </a:custGeom>
              <a:noFill/>
              <a:ln w="28575">
                <a:solidFill>
                  <a:schemeClr val="accent1"/>
                </a:solidFill>
              </a:ln>
            </p:spPr>
          </p:sp>
          <p:sp>
            <p:nvSpPr>
              <p:cNvPr id="9" name="Freeform 9"/>
              <p:cNvSpPr/>
              <p:nvPr/>
            </p:nvSpPr>
            <p:spPr>
              <a:xfrm>
                <a:off x="1352550" y="1857375"/>
                <a:ext cx="9525" cy="157162"/>
              </a:xfrm>
              <a:custGeom>
                <a:avLst/>
                <a:gdLst/>
                <a:ahLst/>
                <a:cxnLst/>
                <a:rect l="l" t="t" r="r" b="b"/>
                <a:pathLst>
                  <a:path w="9525" h="157162">
                    <a:moveTo>
                      <a:pt x="0" y="0"/>
                    </a:moveTo>
                    <a:lnTo>
                      <a:pt x="0" y="157162"/>
                    </a:lnTo>
                  </a:path>
                </a:pathLst>
              </a:custGeom>
              <a:noFill/>
              <a:ln w="28575">
                <a:solidFill>
                  <a:schemeClr val="accent1"/>
                </a:solidFill>
              </a:ln>
            </p:spPr>
          </p:sp>
          <p:sp>
            <p:nvSpPr>
              <p:cNvPr id="10" name="Freeform 10"/>
              <p:cNvSpPr/>
              <p:nvPr/>
            </p:nvSpPr>
            <p:spPr>
              <a:xfrm>
                <a:off x="1181100" y="1914525"/>
                <a:ext cx="9525" cy="42862"/>
              </a:xfrm>
              <a:custGeom>
                <a:avLst/>
                <a:gdLst/>
                <a:ahLst/>
                <a:cxnLst/>
                <a:rect l="l" t="t" r="r" b="b"/>
                <a:pathLst>
                  <a:path w="9525" h="42862">
                    <a:moveTo>
                      <a:pt x="0" y="0"/>
                    </a:moveTo>
                    <a:lnTo>
                      <a:pt x="0" y="42862"/>
                    </a:lnTo>
                  </a:path>
                </a:pathLst>
              </a:custGeom>
              <a:noFill/>
              <a:ln w="28575">
                <a:solidFill>
                  <a:schemeClr val="accent1"/>
                </a:solidFill>
              </a:ln>
            </p:spPr>
          </p:sp>
          <p:sp>
            <p:nvSpPr>
              <p:cNvPr id="11" name="Freeform 11"/>
              <p:cNvSpPr/>
              <p:nvPr/>
            </p:nvSpPr>
            <p:spPr>
              <a:xfrm>
                <a:off x="1238250" y="1914525"/>
                <a:ext cx="9525" cy="42862"/>
              </a:xfrm>
              <a:custGeom>
                <a:avLst/>
                <a:gdLst/>
                <a:ahLst/>
                <a:cxnLst/>
                <a:rect l="l" t="t" r="r" b="b"/>
                <a:pathLst>
                  <a:path w="9525" h="42862">
                    <a:moveTo>
                      <a:pt x="0" y="0"/>
                    </a:moveTo>
                    <a:lnTo>
                      <a:pt x="0" y="42862"/>
                    </a:lnTo>
                  </a:path>
                </a:pathLst>
              </a:custGeom>
              <a:noFill/>
              <a:ln w="28575">
                <a:solidFill>
                  <a:schemeClr val="accent1"/>
                </a:solidFill>
              </a:ln>
            </p:spPr>
          </p:sp>
          <p:sp>
            <p:nvSpPr>
              <p:cNvPr id="12" name="Freeform 12"/>
              <p:cNvSpPr/>
              <p:nvPr/>
            </p:nvSpPr>
            <p:spPr>
              <a:xfrm>
                <a:off x="1295400" y="1914525"/>
                <a:ext cx="9525" cy="42862"/>
              </a:xfrm>
              <a:custGeom>
                <a:avLst/>
                <a:gdLst/>
                <a:ahLst/>
                <a:cxnLst/>
                <a:rect l="l" t="t" r="r" b="b"/>
                <a:pathLst>
                  <a:path w="9525" h="42862">
                    <a:moveTo>
                      <a:pt x="0" y="0"/>
                    </a:moveTo>
                    <a:lnTo>
                      <a:pt x="0" y="42862"/>
                    </a:lnTo>
                  </a:path>
                </a:pathLst>
              </a:custGeom>
              <a:noFill/>
              <a:ln w="28575">
                <a:solidFill>
                  <a:schemeClr val="accent1"/>
                </a:solidFill>
              </a:ln>
            </p:spPr>
          </p:sp>
        </p:grpSp>
        <p:sp>
          <p:nvSpPr>
            <p:cNvPr id="14" name="TextBox 14"/>
            <p:cNvSpPr txBox="1"/>
            <p:nvPr/>
          </p:nvSpPr>
          <p:spPr>
            <a:xfrm>
              <a:off x="1581150" y="1493520"/>
              <a:ext cx="2945892" cy="1047750"/>
            </a:xfrm>
            <a:prstGeom prst="rect">
              <a:avLst/>
            </a:prstGeom>
            <a:noFill/>
            <a:ln>
              <a:noFill/>
            </a:ln>
          </p:spPr>
          <p:txBody>
            <a:bodyPr wrap="none" lIns="0" tIns="0" rIns="0" bIns="0" anchor="t" anchorCtr="0">
              <a:spAutoFit/>
            </a:bodyPr>
            <a:lstStyle/>
            <a:p>
              <a:pPr algn="l"/>
              <a:r>
                <a:rPr lang="zh-CN" sz="5400" dirty="0">
                  <a:solidFill>
                    <a:schemeClr val="dk1"/>
                  </a:solidFill>
                  <a:latin typeface="+mj-lt"/>
                  <a:ea typeface="+mj-ea"/>
                  <a:cs typeface="+mj-cs"/>
                </a:rPr>
                <a:t>巍然王都</a:t>
              </a:r>
            </a:p>
          </p:txBody>
        </p:sp>
      </p:grpSp>
      <p:grpSp>
        <p:nvGrpSpPr>
          <p:cNvPr id="17" name="chapter-desc"/>
          <p:cNvGrpSpPr/>
          <p:nvPr/>
        </p:nvGrpSpPr>
        <p:grpSpPr>
          <a:xfrm>
            <a:off x="827532" y="2573655"/>
            <a:ext cx="10481310" cy="410718"/>
            <a:chOff x="827532" y="2573655"/>
            <a:chExt cx="10481310" cy="410718"/>
          </a:xfrm>
        </p:grpSpPr>
        <p:sp>
          <p:nvSpPr>
            <p:cNvPr id="16" name="TextBox 16"/>
            <p:cNvSpPr txBox="1"/>
            <p:nvPr/>
          </p:nvSpPr>
          <p:spPr>
            <a:xfrm>
              <a:off x="827532" y="2573655"/>
              <a:ext cx="1048131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从文明探源角度展示古国的自然环境、社会面貌、都城布局、手工业技术与权力结构</a:t>
              </a:r>
            </a:p>
          </p:txBody>
        </p:sp>
      </p:grpSp>
      <p:grpSp>
        <p:nvGrpSpPr>
          <p:cNvPr id="19" name="units-caption"/>
          <p:cNvGrpSpPr/>
          <p:nvPr/>
        </p:nvGrpSpPr>
        <p:grpSpPr>
          <a:xfrm>
            <a:off x="831342" y="3007042"/>
            <a:ext cx="1467612" cy="264033"/>
            <a:chOff x="831342" y="3007042"/>
            <a:chExt cx="1467612" cy="264033"/>
          </a:xfrm>
        </p:grpSpPr>
        <p:sp>
          <p:nvSpPr>
            <p:cNvPr id="18" name="TextBox 18"/>
            <p:cNvSpPr txBox="1"/>
            <p:nvPr/>
          </p:nvSpPr>
          <p:spPr>
            <a:xfrm>
              <a:off x="831342" y="3007042"/>
              <a:ext cx="1467612"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展区下设七个单元</a:t>
              </a:r>
            </a:p>
          </p:txBody>
        </p:sp>
      </p:grpSp>
      <p:sp>
        <p:nvSpPr>
          <p:cNvPr id="20" name="Freeform 20"/>
          <p:cNvSpPr/>
          <p:nvPr/>
        </p:nvSpPr>
        <p:spPr>
          <a:xfrm>
            <a:off x="952500" y="3295650"/>
            <a:ext cx="304800" cy="1905000"/>
          </a:xfrm>
          <a:prstGeom prst="leftBrace">
            <a:avLst/>
          </a:prstGeom>
          <a:noFill/>
          <a:ln w="14288">
            <a:solidFill>
              <a:schemeClr val="accent2">
                <a:alpha val="55000"/>
              </a:schemeClr>
            </a:solidFill>
          </a:ln>
        </p:spPr>
      </p:sp>
      <p:grpSp>
        <p:nvGrpSpPr>
          <p:cNvPr id="35" name="unit-members"/>
          <p:cNvGrpSpPr/>
          <p:nvPr/>
        </p:nvGrpSpPr>
        <p:grpSpPr>
          <a:xfrm>
            <a:off x="1562100" y="3333750"/>
            <a:ext cx="8077200" cy="1371600"/>
            <a:chOff x="1562100" y="3333750"/>
            <a:chExt cx="8077200" cy="1371600"/>
          </a:xfrm>
        </p:grpSpPr>
        <p:sp>
          <p:nvSpPr>
            <p:cNvPr id="21" name="Rectangle 21"/>
            <p:cNvSpPr/>
            <p:nvPr/>
          </p:nvSpPr>
          <p:spPr>
            <a:xfrm>
              <a:off x="1562100" y="3333750"/>
              <a:ext cx="1905000" cy="609600"/>
            </a:xfrm>
            <a:prstGeom prst="roundRect">
              <a:avLst>
                <a:gd name="adj" fmla="val 12500"/>
              </a:avLst>
            </a:prstGeom>
            <a:solidFill>
              <a:schemeClr val="lt2"/>
            </a:solidFill>
            <a:ln w="9525">
              <a:solidFill>
                <a:schemeClr val="accent6"/>
              </a:solidFill>
            </a:ln>
          </p:spPr>
        </p:sp>
        <p:sp>
          <p:nvSpPr>
            <p:cNvPr id="22" name="TextBox 22"/>
            <p:cNvSpPr txBox="1"/>
            <p:nvPr/>
          </p:nvSpPr>
          <p:spPr>
            <a:xfrm>
              <a:off x="2020824" y="3520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蜀土丰饶</a:t>
              </a:r>
            </a:p>
          </p:txBody>
        </p:sp>
        <p:sp>
          <p:nvSpPr>
            <p:cNvPr id="23" name="Rectangle 23"/>
            <p:cNvSpPr/>
            <p:nvPr/>
          </p:nvSpPr>
          <p:spPr>
            <a:xfrm>
              <a:off x="3619500" y="3333750"/>
              <a:ext cx="1905000" cy="609600"/>
            </a:xfrm>
            <a:prstGeom prst="roundRect">
              <a:avLst>
                <a:gd name="adj" fmla="val 12500"/>
              </a:avLst>
            </a:prstGeom>
            <a:solidFill>
              <a:schemeClr val="lt2"/>
            </a:solidFill>
            <a:ln w="9525">
              <a:solidFill>
                <a:schemeClr val="accent6"/>
              </a:solidFill>
            </a:ln>
          </p:spPr>
        </p:sp>
        <p:sp>
          <p:nvSpPr>
            <p:cNvPr id="24" name="TextBox 24"/>
            <p:cNvSpPr txBox="1"/>
            <p:nvPr/>
          </p:nvSpPr>
          <p:spPr>
            <a:xfrm>
              <a:off x="4078224" y="3520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都城营建</a:t>
              </a:r>
            </a:p>
          </p:txBody>
        </p:sp>
        <p:sp>
          <p:nvSpPr>
            <p:cNvPr id="25" name="Rectangle 25"/>
            <p:cNvSpPr/>
            <p:nvPr/>
          </p:nvSpPr>
          <p:spPr>
            <a:xfrm>
              <a:off x="5676900" y="3333750"/>
              <a:ext cx="1905000" cy="609600"/>
            </a:xfrm>
            <a:prstGeom prst="roundRect">
              <a:avLst>
                <a:gd name="adj" fmla="val 12500"/>
              </a:avLst>
            </a:prstGeom>
            <a:solidFill>
              <a:schemeClr val="lt2"/>
            </a:solidFill>
            <a:ln w="9525">
              <a:solidFill>
                <a:schemeClr val="accent6"/>
              </a:solidFill>
            </a:ln>
          </p:spPr>
        </p:sp>
        <p:sp>
          <p:nvSpPr>
            <p:cNvPr id="26" name="TextBox 26"/>
            <p:cNvSpPr txBox="1"/>
            <p:nvPr/>
          </p:nvSpPr>
          <p:spPr>
            <a:xfrm>
              <a:off x="6135624" y="3520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黄金加工</a:t>
              </a:r>
            </a:p>
          </p:txBody>
        </p:sp>
        <p:sp>
          <p:nvSpPr>
            <p:cNvPr id="27" name="Rectangle 27"/>
            <p:cNvSpPr/>
            <p:nvPr/>
          </p:nvSpPr>
          <p:spPr>
            <a:xfrm>
              <a:off x="7734300" y="3333750"/>
              <a:ext cx="1905000" cy="609600"/>
            </a:xfrm>
            <a:prstGeom prst="roundRect">
              <a:avLst>
                <a:gd name="adj" fmla="val 12500"/>
              </a:avLst>
            </a:prstGeom>
            <a:solidFill>
              <a:schemeClr val="lt2"/>
            </a:solidFill>
            <a:ln w="9525">
              <a:solidFill>
                <a:schemeClr val="accent6"/>
              </a:solidFill>
            </a:ln>
          </p:spPr>
        </p:sp>
        <p:sp>
          <p:nvSpPr>
            <p:cNvPr id="28" name="TextBox 28"/>
            <p:cNvSpPr txBox="1"/>
            <p:nvPr/>
          </p:nvSpPr>
          <p:spPr>
            <a:xfrm>
              <a:off x="8193024" y="3520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玉器制作</a:t>
              </a:r>
            </a:p>
          </p:txBody>
        </p:sp>
        <p:sp>
          <p:nvSpPr>
            <p:cNvPr id="29" name="Rectangle 29"/>
            <p:cNvSpPr/>
            <p:nvPr/>
          </p:nvSpPr>
          <p:spPr>
            <a:xfrm>
              <a:off x="1562100" y="4095750"/>
              <a:ext cx="1905000" cy="609600"/>
            </a:xfrm>
            <a:prstGeom prst="roundRect">
              <a:avLst>
                <a:gd name="adj" fmla="val 12500"/>
              </a:avLst>
            </a:prstGeom>
            <a:solidFill>
              <a:schemeClr val="lt2"/>
            </a:solidFill>
            <a:ln w="9525">
              <a:solidFill>
                <a:schemeClr val="accent6"/>
              </a:solidFill>
            </a:ln>
          </p:spPr>
        </p:sp>
        <p:sp>
          <p:nvSpPr>
            <p:cNvPr id="30" name="TextBox 30"/>
            <p:cNvSpPr txBox="1"/>
            <p:nvPr/>
          </p:nvSpPr>
          <p:spPr>
            <a:xfrm>
              <a:off x="2020824" y="4282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青铜冶铸</a:t>
              </a:r>
            </a:p>
          </p:txBody>
        </p:sp>
        <p:sp>
          <p:nvSpPr>
            <p:cNvPr id="31" name="Rectangle 31"/>
            <p:cNvSpPr/>
            <p:nvPr/>
          </p:nvSpPr>
          <p:spPr>
            <a:xfrm>
              <a:off x="3619500" y="4095750"/>
              <a:ext cx="1905000" cy="609600"/>
            </a:xfrm>
            <a:prstGeom prst="roundRect">
              <a:avLst>
                <a:gd name="adj" fmla="val 12500"/>
              </a:avLst>
            </a:prstGeom>
            <a:solidFill>
              <a:schemeClr val="lt2"/>
            </a:solidFill>
            <a:ln w="9525">
              <a:solidFill>
                <a:schemeClr val="accent6"/>
              </a:solidFill>
            </a:ln>
          </p:spPr>
        </p:sp>
        <p:sp>
          <p:nvSpPr>
            <p:cNvPr id="32" name="TextBox 32"/>
            <p:cNvSpPr txBox="1"/>
            <p:nvPr/>
          </p:nvSpPr>
          <p:spPr>
            <a:xfrm>
              <a:off x="4078224" y="4282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王者至尊</a:t>
              </a:r>
            </a:p>
          </p:txBody>
        </p:sp>
        <p:sp>
          <p:nvSpPr>
            <p:cNvPr id="33" name="Rectangle 33"/>
            <p:cNvSpPr/>
            <p:nvPr/>
          </p:nvSpPr>
          <p:spPr>
            <a:xfrm>
              <a:off x="5676900" y="4095750"/>
              <a:ext cx="1905000" cy="609600"/>
            </a:xfrm>
            <a:prstGeom prst="roundRect">
              <a:avLst>
                <a:gd name="adj" fmla="val 12500"/>
              </a:avLst>
            </a:prstGeom>
            <a:solidFill>
              <a:schemeClr val="lt2"/>
            </a:solidFill>
            <a:ln w="9525">
              <a:solidFill>
                <a:schemeClr val="accent6"/>
              </a:solidFill>
            </a:ln>
          </p:spPr>
        </p:sp>
        <p:sp>
          <p:nvSpPr>
            <p:cNvPr id="34" name="TextBox 34"/>
            <p:cNvSpPr txBox="1"/>
            <p:nvPr/>
          </p:nvSpPr>
          <p:spPr>
            <a:xfrm>
              <a:off x="6135624" y="4282440"/>
              <a:ext cx="987552" cy="352044"/>
            </a:xfrm>
            <a:prstGeom prst="rect">
              <a:avLst/>
            </a:prstGeom>
            <a:noFill/>
            <a:ln>
              <a:noFill/>
            </a:ln>
          </p:spPr>
          <p:txBody>
            <a:bodyPr wrap="none" lIns="0" tIns="0" rIns="0" bIns="0" anchor="t" anchorCtr="0">
              <a:spAutoFit/>
            </a:bodyPr>
            <a:lstStyle/>
            <a:p>
              <a:pPr algn="ctr"/>
              <a:r>
                <a:rPr lang="zh-CN" sz="1800" dirty="0">
                  <a:solidFill>
                    <a:schemeClr val="dk1"/>
                  </a:solidFill>
                  <a:latin typeface="+mn-lt"/>
                  <a:ea typeface="+mn-ea"/>
                  <a:cs typeface="+mn-cs"/>
                </a:rPr>
                <a:t>多元共生</a:t>
              </a:r>
            </a:p>
          </p:txBody>
        </p:sp>
      </p:grpSp>
      <p:grpSp>
        <p:nvGrpSpPr>
          <p:cNvPr id="37" name="section-contents"/>
          <p:cNvGrpSpPr/>
          <p:nvPr/>
        </p:nvGrpSpPr>
        <p:grpSpPr>
          <a:xfrm>
            <a:off x="831342" y="5331142"/>
            <a:ext cx="3802932" cy="264033"/>
            <a:chOff x="831342" y="5331142"/>
            <a:chExt cx="3802932" cy="264033"/>
          </a:xfrm>
        </p:grpSpPr>
        <p:sp>
          <p:nvSpPr>
            <p:cNvPr id="36" name="TextBox 36"/>
            <p:cNvSpPr txBox="1"/>
            <p:nvPr/>
          </p:nvSpPr>
          <p:spPr>
            <a:xfrm>
              <a:off x="831342" y="5331142"/>
              <a:ext cx="380293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本段包含：一座 12 平方公里的都城（第 6 页）</a:t>
              </a:r>
            </a:p>
          </p:txBody>
        </p:sp>
      </p:grpSp>
      <p:sp>
        <p:nvSpPr>
          <p:cNvPr id="38" name="TextBox 38"/>
          <p:cNvSpPr txBox="1"/>
          <p:nvPr/>
        </p:nvSpPr>
        <p:spPr>
          <a:xfrm>
            <a:off x="832104" y="5737860"/>
            <a:ext cx="505236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展区与单元名称：中国网文化《三星堆博物馆新馆有哪些亮点》，2023</a:t>
            </a:r>
          </a:p>
        </p:txBody>
      </p:sp>
      <p:grpSp>
        <p:nvGrpSpPr>
          <p:cNvPr id="62" name="nav-bar"/>
          <p:cNvGrpSpPr/>
          <p:nvPr/>
        </p:nvGrpSpPr>
        <p:grpSpPr>
          <a:xfrm>
            <a:off x="609600" y="6057900"/>
            <a:ext cx="10972800" cy="571500"/>
            <a:chOff x="609600" y="6057900"/>
            <a:chExt cx="10972800" cy="571500"/>
          </a:xfrm>
        </p:grpSpPr>
        <p:sp>
          <p:nvSpPr>
            <p:cNvPr id="39" name="Line 39"/>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40" name="TextBox 40"/>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5 / 16</a:t>
              </a:r>
            </a:p>
          </p:txBody>
        </p:sp>
        <p:grpSp>
          <p:nvGrpSpPr>
            <p:cNvPr id="47" name="Group 47"/>
            <p:cNvGrpSpPr/>
            <p:nvPr/>
          </p:nvGrpSpPr>
          <p:grpSpPr>
            <a:xfrm>
              <a:off x="609600" y="6172200"/>
              <a:ext cx="1428750" cy="457200"/>
              <a:chOff x="609600" y="6172200"/>
              <a:chExt cx="1428750" cy="457200"/>
            </a:xfrm>
          </p:grpSpPr>
          <p:sp>
            <p:nvSpPr>
              <p:cNvPr id="41" name="Rectangle 41">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45" name="Group 45"/>
              <p:cNvGrpSpPr/>
              <p:nvPr/>
            </p:nvGrpSpPr>
            <p:grpSpPr>
              <a:xfrm>
                <a:off x="809625" y="6315075"/>
                <a:ext cx="171450" cy="171450"/>
                <a:chOff x="809625" y="6315075"/>
                <a:chExt cx="171450" cy="171450"/>
              </a:xfrm>
            </p:grpSpPr>
            <p:sp>
              <p:nvSpPr>
                <p:cNvPr id="42" name="Freeform 42">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43" name="Freeform 43">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44" name="Freeform 44">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46" name="TextBox 46">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54" name="Group 54"/>
            <p:cNvGrpSpPr/>
            <p:nvPr/>
          </p:nvGrpSpPr>
          <p:grpSpPr>
            <a:xfrm>
              <a:off x="8553450" y="6172200"/>
              <a:ext cx="1428750" cy="457200"/>
              <a:chOff x="8553450" y="6172200"/>
              <a:chExt cx="1428750" cy="457200"/>
            </a:xfrm>
          </p:grpSpPr>
          <p:sp>
            <p:nvSpPr>
              <p:cNvPr id="48" name="Rectangle 48">
                <a:hlinkClick r:id="rId3"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2" name="Group 52"/>
              <p:cNvGrpSpPr/>
              <p:nvPr/>
            </p:nvGrpSpPr>
            <p:grpSpPr>
              <a:xfrm>
                <a:off x="8772525" y="6343650"/>
                <a:ext cx="133350" cy="114300"/>
                <a:chOff x="8772525" y="6343650"/>
                <a:chExt cx="133350" cy="114300"/>
              </a:xfrm>
            </p:grpSpPr>
            <p:sp>
              <p:nvSpPr>
                <p:cNvPr id="49" name="Freeform 49">
                  <a:hlinkClick r:id="rId3"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0" name="Freeform 50">
                  <a:hlinkClick r:id="rId3"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1" name="Freeform 51">
                  <a:hlinkClick r:id="rId3"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3" name="TextBox 53">
                <a:hlinkClick r:id="rId3"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1" name="Group 61"/>
            <p:cNvGrpSpPr/>
            <p:nvPr/>
          </p:nvGrpSpPr>
          <p:grpSpPr>
            <a:xfrm>
              <a:off x="10153650" y="6172200"/>
              <a:ext cx="1428750" cy="457200"/>
              <a:chOff x="10153650" y="6172200"/>
              <a:chExt cx="1428750" cy="457200"/>
            </a:xfrm>
          </p:grpSpPr>
          <p:sp>
            <p:nvSpPr>
              <p:cNvPr id="55" name="Rectangle 55">
                <a:hlinkClick r:id="rId4"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6" name="TextBox 56">
                <a:hlinkClick r:id="rId4"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60" name="Group 60"/>
              <p:cNvGrpSpPr/>
              <p:nvPr/>
            </p:nvGrpSpPr>
            <p:grpSpPr>
              <a:xfrm>
                <a:off x="11268075" y="6343650"/>
                <a:ext cx="133350" cy="114300"/>
                <a:chOff x="11268075" y="6343650"/>
                <a:chExt cx="133350" cy="114300"/>
              </a:xfrm>
            </p:grpSpPr>
            <p:sp>
              <p:nvSpPr>
                <p:cNvPr id="57" name="Freeform 57">
                  <a:hlinkClick r:id="rId4"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8" name="Freeform 58">
                  <a:hlinkClick r:id="rId4"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9" name="Freeform 59">
                  <a:hlinkClick r:id="rId4"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400"/>
                                        <p:tgtEl>
                                          <p:spTgt spid="17"/>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300"/>
                                        <p:tgtEl>
                                          <p:spTgt spid="19"/>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450"/>
                                        <p:tgtEl>
                                          <p:spTgt spid="35"/>
                                        </p:tgtEl>
                                      </p:cBhvr>
                                    </p:animEffect>
                                  </p:childTnLst>
                                </p:cTn>
                              </p:par>
                            </p:childTnLst>
                          </p:cTn>
                        </p:par>
                        <p:par>
                          <p:cTn id="20" fill="hold">
                            <p:stCondLst>
                              <p:cond delay="3150"/>
                            </p:stCondLst>
                            <p:childTnLst>
                              <p:par>
                                <p:cTn xmlns:p="http://schemas.openxmlformats.org/presentationml/2006/main" id="21" presetID="22" presetClass="entr" presetSubtype="4" fill="hold" grpId="0" nodeType="after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400"/>
                                        <p:tgtEl>
                                          <p:spTgt spid="20"/>
                                        </p:tgtEl>
                                      </p:cBhvr>
                                    </p:animEffect>
                                  </p:childTnLst>
                                </p:cTn>
                              </p:par>
                            </p:childTnLst>
                          </p:cTn>
                        </p:par>
                        <p:par>
                          <p:cTn id="24" fill="hold">
                            <p:stCondLst>
                              <p:cond delay="405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838200" y="688658"/>
            <a:ext cx="4743869" cy="616077"/>
            <a:chOff x="838200" y="688658"/>
            <a:chExt cx="4743869"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4569371"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一座 12 平方公里的都城</a:t>
              </a:r>
            </a:p>
          </p:txBody>
        </p:sp>
      </p:grpSp>
      <p:grpSp>
        <p:nvGrpSpPr>
          <p:cNvPr id="6" name="page-lead"/>
          <p:cNvGrpSpPr/>
          <p:nvPr/>
        </p:nvGrpSpPr>
        <p:grpSpPr>
          <a:xfrm>
            <a:off x="827532" y="1259205"/>
            <a:ext cx="8849106" cy="810768"/>
            <a:chOff x="827532" y="1259205"/>
            <a:chExt cx="8849106" cy="810768"/>
          </a:xfrm>
        </p:grpSpPr>
        <p:sp>
          <p:nvSpPr>
            <p:cNvPr id="5" name="TextBox 5"/>
            <p:cNvSpPr txBox="1"/>
            <p:nvPr/>
          </p:nvSpPr>
          <p:spPr>
            <a:xfrm>
              <a:off x="827532" y="1259205"/>
              <a:ext cx="884910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accent5"/>
                  </a:solidFill>
                  <a:latin typeface="+mn-lt"/>
                  <a:ea typeface="+mn-ea"/>
                  <a:cs typeface="+mn-cs"/>
                </a:rPr>
                <a:t>遗址位于四川省广汉市，面积约 12 平方公里，最早发现于 20 世纪 20 年代</a:t>
              </a:r>
              <a:br/>
              <a:r>
                <a:rPr lang="zh-CN" sz="2100" dirty="0">
                  <a:solidFill>
                    <a:schemeClr val="accent5"/>
                  </a:solidFill>
                  <a:latin typeface="+mn-lt"/>
                  <a:ea typeface="+mn-ea"/>
                  <a:cs typeface="+mn-cs"/>
                </a:rPr>
                <a:t>历年出土文物跨越距今约 3000～5000 年</a:t>
              </a:r>
            </a:p>
          </p:txBody>
        </p:sp>
      </p:grpSp>
      <p:grpSp>
        <p:nvGrpSpPr>
          <p:cNvPr id="11" name="scale-card"/>
          <p:cNvGrpSpPr/>
          <p:nvPr/>
        </p:nvGrpSpPr>
        <p:grpSpPr>
          <a:xfrm>
            <a:off x="838200" y="2381250"/>
            <a:ext cx="3352800" cy="1809750"/>
            <a:chOff x="838200" y="2381250"/>
            <a:chExt cx="3352800" cy="1809750"/>
          </a:xfrm>
        </p:grpSpPr>
        <p:sp>
          <p:nvSpPr>
            <p:cNvPr id="7" name="Rectangle 7"/>
            <p:cNvSpPr/>
            <p:nvPr/>
          </p:nvSpPr>
          <p:spPr>
            <a:xfrm>
              <a:off x="838200" y="2381250"/>
              <a:ext cx="3352800" cy="1809750"/>
            </a:xfrm>
            <a:prstGeom prst="roundRect">
              <a:avLst>
                <a:gd name="adj" fmla="val 4211"/>
              </a:avLst>
            </a:prstGeom>
            <a:solidFill>
              <a:schemeClr val="lt2"/>
            </a:solidFill>
            <a:ln w="9525">
              <a:solidFill>
                <a:schemeClr val="accent1">
                  <a:alpha val="35000"/>
                </a:schemeClr>
              </a:solidFill>
            </a:ln>
          </p:spPr>
        </p:sp>
        <p:sp>
          <p:nvSpPr>
            <p:cNvPr id="8" name="TextBox 8"/>
            <p:cNvSpPr txBox="1"/>
            <p:nvPr/>
          </p:nvSpPr>
          <p:spPr>
            <a:xfrm>
              <a:off x="1123950" y="2655570"/>
              <a:ext cx="837743" cy="1047750"/>
            </a:xfrm>
            <a:prstGeom prst="rect">
              <a:avLst/>
            </a:prstGeom>
            <a:noFill/>
            <a:ln>
              <a:noFill/>
            </a:ln>
          </p:spPr>
          <p:txBody>
            <a:bodyPr wrap="none" lIns="0" tIns="0" rIns="0" bIns="0" anchor="t" anchorCtr="0">
              <a:spAutoFit/>
            </a:bodyPr>
            <a:lstStyle/>
            <a:p>
              <a:pPr algn="l"/>
              <a:r>
                <a:rPr lang="zh-CN" sz="5400" dirty="0">
                  <a:solidFill>
                    <a:schemeClr val="accent1"/>
                  </a:solidFill>
                  <a:latin typeface="+mj-lt"/>
                  <a:ea typeface="+mj-ea"/>
                  <a:cs typeface="+mj-cs"/>
                </a:rPr>
                <a:t>12</a:t>
              </a:r>
            </a:p>
          </p:txBody>
        </p:sp>
        <p:sp>
          <p:nvSpPr>
            <p:cNvPr id="9" name="TextBox 9"/>
            <p:cNvSpPr txBox="1"/>
            <p:nvPr/>
          </p:nvSpPr>
          <p:spPr>
            <a:xfrm>
              <a:off x="2046732" y="3011805"/>
              <a:ext cx="115214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平方公里</a:t>
              </a:r>
            </a:p>
          </p:txBody>
        </p:sp>
        <p:sp>
          <p:nvSpPr>
            <p:cNvPr id="10" name="TextBox 10"/>
            <p:cNvSpPr txBox="1"/>
            <p:nvPr/>
          </p:nvSpPr>
          <p:spPr>
            <a:xfrm>
              <a:off x="1136142" y="3569018"/>
              <a:ext cx="2011108"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5"/>
                  </a:solidFill>
                  <a:latin typeface="+mn-lt"/>
                  <a:ea typeface="+mn-ea"/>
                  <a:cs typeface="+mn-cs"/>
                </a:rPr>
                <a:t>1988 年 1 月国务院公布为</a:t>
              </a:r>
              <a:br/>
              <a:r>
                <a:rPr lang="zh-CN" sz="1350" dirty="0">
                  <a:solidFill>
                    <a:schemeClr val="accent5"/>
                  </a:solidFill>
                  <a:latin typeface="+mn-lt"/>
                  <a:ea typeface="+mn-ea"/>
                  <a:cs typeface="+mn-cs"/>
                </a:rPr>
                <a:t>全国重点文物保护单位</a:t>
              </a:r>
            </a:p>
          </p:txBody>
        </p:sp>
      </p:grpSp>
      <p:grpSp>
        <p:nvGrpSpPr>
          <p:cNvPr id="16" name="craft-gold"/>
          <p:cNvGrpSpPr/>
          <p:nvPr/>
        </p:nvGrpSpPr>
        <p:grpSpPr>
          <a:xfrm>
            <a:off x="4495800" y="2381250"/>
            <a:ext cx="6858000" cy="552450"/>
            <a:chOff x="4495800" y="2381250"/>
            <a:chExt cx="6858000" cy="552450"/>
          </a:xfrm>
        </p:grpSpPr>
        <p:sp>
          <p:nvSpPr>
            <p:cNvPr id="12" name="Rectangle 12"/>
            <p:cNvSpPr/>
            <p:nvPr/>
          </p:nvSpPr>
          <p:spPr>
            <a:xfrm>
              <a:off x="4495800" y="2381250"/>
              <a:ext cx="6858000" cy="552450"/>
            </a:xfrm>
            <a:prstGeom prst="roundRect">
              <a:avLst>
                <a:gd name="adj" fmla="val 13793"/>
              </a:avLst>
            </a:prstGeom>
            <a:solidFill>
              <a:schemeClr val="lt2"/>
            </a:solidFill>
            <a:ln w="9525">
              <a:solidFill>
                <a:schemeClr val="accent6"/>
              </a:solidFill>
            </a:ln>
          </p:spPr>
        </p:sp>
        <p:sp>
          <p:nvSpPr>
            <p:cNvPr id="13" name="Rectangle 13"/>
            <p:cNvSpPr/>
            <p:nvPr/>
          </p:nvSpPr>
          <p:spPr>
            <a:xfrm>
              <a:off x="4495800" y="2381250"/>
              <a:ext cx="6858000" cy="28575"/>
            </a:xfrm>
            <a:prstGeom prst="rect">
              <a:avLst/>
            </a:prstGeom>
            <a:solidFill>
              <a:schemeClr val="accent1"/>
            </a:solidFill>
            <a:ln>
              <a:noFill/>
            </a:ln>
          </p:spPr>
        </p:sp>
        <p:sp>
          <p:nvSpPr>
            <p:cNvPr id="14" name="TextBox 14"/>
            <p:cNvSpPr txBox="1"/>
            <p:nvPr/>
          </p:nvSpPr>
          <p:spPr>
            <a:xfrm>
              <a:off x="4677156" y="25488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黄金加工</a:t>
              </a:r>
            </a:p>
          </p:txBody>
        </p:sp>
        <p:sp>
          <p:nvSpPr>
            <p:cNvPr id="15" name="TextBox 15"/>
            <p:cNvSpPr txBox="1"/>
            <p:nvPr/>
          </p:nvSpPr>
          <p:spPr>
            <a:xfrm>
              <a:off x="6660642" y="2597468"/>
              <a:ext cx="128587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金杖、黄金面具</a:t>
              </a:r>
            </a:p>
          </p:txBody>
        </p:sp>
      </p:grpSp>
      <p:grpSp>
        <p:nvGrpSpPr>
          <p:cNvPr id="21" name="craft-jade"/>
          <p:cNvGrpSpPr/>
          <p:nvPr/>
        </p:nvGrpSpPr>
        <p:grpSpPr>
          <a:xfrm>
            <a:off x="4495800" y="3009900"/>
            <a:ext cx="6858000" cy="552450"/>
            <a:chOff x="4495800" y="3009900"/>
            <a:chExt cx="6858000" cy="552450"/>
          </a:xfrm>
        </p:grpSpPr>
        <p:sp>
          <p:nvSpPr>
            <p:cNvPr id="17" name="Rectangle 17"/>
            <p:cNvSpPr/>
            <p:nvPr/>
          </p:nvSpPr>
          <p:spPr>
            <a:xfrm>
              <a:off x="4495800" y="3009900"/>
              <a:ext cx="6858000" cy="552450"/>
            </a:xfrm>
            <a:prstGeom prst="roundRect">
              <a:avLst>
                <a:gd name="adj" fmla="val 13793"/>
              </a:avLst>
            </a:prstGeom>
            <a:solidFill>
              <a:schemeClr val="lt2"/>
            </a:solidFill>
            <a:ln w="9525">
              <a:solidFill>
                <a:schemeClr val="accent6"/>
              </a:solidFill>
            </a:ln>
          </p:spPr>
        </p:sp>
        <p:sp>
          <p:nvSpPr>
            <p:cNvPr id="18" name="Rectangle 18"/>
            <p:cNvSpPr/>
            <p:nvPr/>
          </p:nvSpPr>
          <p:spPr>
            <a:xfrm>
              <a:off x="4495800" y="3009900"/>
              <a:ext cx="6858000" cy="28575"/>
            </a:xfrm>
            <a:prstGeom prst="rect">
              <a:avLst/>
            </a:prstGeom>
            <a:solidFill>
              <a:schemeClr val="accent2"/>
            </a:solidFill>
            <a:ln>
              <a:noFill/>
            </a:ln>
          </p:spPr>
        </p:sp>
        <p:sp>
          <p:nvSpPr>
            <p:cNvPr id="19" name="TextBox 19"/>
            <p:cNvSpPr txBox="1"/>
            <p:nvPr/>
          </p:nvSpPr>
          <p:spPr>
            <a:xfrm>
              <a:off x="4677156" y="317754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玉器制作</a:t>
              </a:r>
            </a:p>
          </p:txBody>
        </p:sp>
        <p:sp>
          <p:nvSpPr>
            <p:cNvPr id="20" name="TextBox 20"/>
            <p:cNvSpPr txBox="1"/>
            <p:nvPr/>
          </p:nvSpPr>
          <p:spPr>
            <a:xfrm>
              <a:off x="6660642" y="3226118"/>
              <a:ext cx="183108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与青铜器同出的玉石器</a:t>
              </a:r>
            </a:p>
          </p:txBody>
        </p:sp>
      </p:grpSp>
      <p:grpSp>
        <p:nvGrpSpPr>
          <p:cNvPr id="26" name="craft-bronze"/>
          <p:cNvGrpSpPr/>
          <p:nvPr/>
        </p:nvGrpSpPr>
        <p:grpSpPr>
          <a:xfrm>
            <a:off x="4495800" y="3638550"/>
            <a:ext cx="6858000" cy="556451"/>
            <a:chOff x="4495800" y="3638550"/>
            <a:chExt cx="6858000" cy="556451"/>
          </a:xfrm>
        </p:grpSpPr>
        <p:sp>
          <p:nvSpPr>
            <p:cNvPr id="22" name="Rectangle 22"/>
            <p:cNvSpPr/>
            <p:nvPr/>
          </p:nvSpPr>
          <p:spPr>
            <a:xfrm>
              <a:off x="4495800" y="3638550"/>
              <a:ext cx="6858000" cy="552450"/>
            </a:xfrm>
            <a:prstGeom prst="roundRect">
              <a:avLst>
                <a:gd name="adj" fmla="val 13793"/>
              </a:avLst>
            </a:prstGeom>
            <a:solidFill>
              <a:schemeClr val="lt2"/>
            </a:solidFill>
            <a:ln w="9525">
              <a:solidFill>
                <a:schemeClr val="accent6"/>
              </a:solidFill>
            </a:ln>
          </p:spPr>
        </p:sp>
        <p:sp>
          <p:nvSpPr>
            <p:cNvPr id="23" name="Rectangle 23"/>
            <p:cNvSpPr/>
            <p:nvPr/>
          </p:nvSpPr>
          <p:spPr>
            <a:xfrm>
              <a:off x="4495800" y="3638550"/>
              <a:ext cx="6858000" cy="28575"/>
            </a:xfrm>
            <a:prstGeom prst="rect">
              <a:avLst/>
            </a:prstGeom>
            <a:solidFill>
              <a:schemeClr val="accent3"/>
            </a:solidFill>
            <a:ln>
              <a:noFill/>
            </a:ln>
          </p:spPr>
        </p:sp>
        <p:sp>
          <p:nvSpPr>
            <p:cNvPr id="24" name="TextBox 24"/>
            <p:cNvSpPr txBox="1"/>
            <p:nvPr/>
          </p:nvSpPr>
          <p:spPr>
            <a:xfrm>
              <a:off x="4677156" y="38061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青铜冶铸</a:t>
              </a:r>
            </a:p>
          </p:txBody>
        </p:sp>
        <p:sp>
          <p:nvSpPr>
            <p:cNvPr id="25" name="TextBox 25"/>
            <p:cNvSpPr txBox="1"/>
            <p:nvPr/>
          </p:nvSpPr>
          <p:spPr>
            <a:xfrm>
              <a:off x="6660642" y="3702368"/>
              <a:ext cx="378561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5"/>
                  </a:solidFill>
                  <a:latin typeface="+mn-lt"/>
                  <a:ea typeface="+mn-ea"/>
                  <a:cs typeface="+mn-cs"/>
                </a:rPr>
                <a:t>大立人、神树、纵目面具；神树采用分段铸造法，</a:t>
              </a:r>
              <a:br/>
              <a:r>
                <a:rPr lang="zh-CN" sz="1350" dirty="0">
                  <a:solidFill>
                    <a:schemeClr val="accent5"/>
                  </a:solidFill>
                  <a:latin typeface="+mn-lt"/>
                  <a:ea typeface="+mn-ea"/>
                  <a:cs typeface="+mn-cs"/>
                </a:rPr>
                <a:t>运用套铸、铆铸、嵌铸、铸接等当时最先进的手法</a:t>
              </a:r>
            </a:p>
          </p:txBody>
        </p:sp>
      </p:grpSp>
      <p:grpSp>
        <p:nvGrpSpPr>
          <p:cNvPr id="28" name="chapter-end-note"/>
          <p:cNvGrpSpPr/>
          <p:nvPr/>
        </p:nvGrpSpPr>
        <p:grpSpPr>
          <a:xfrm>
            <a:off x="3381756" y="4739640"/>
            <a:ext cx="1714500" cy="352044"/>
            <a:chOff x="3381756" y="4739640"/>
            <a:chExt cx="1714500" cy="352044"/>
          </a:xfrm>
        </p:grpSpPr>
        <p:sp>
          <p:nvSpPr>
            <p:cNvPr id="27" name="TextBox 27"/>
            <p:cNvSpPr txBox="1"/>
            <p:nvPr/>
          </p:nvSpPr>
          <p:spPr>
            <a:xfrm>
              <a:off x="3381756" y="4739640"/>
              <a:ext cx="1714500"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本展区到此结束</a:t>
              </a:r>
            </a:p>
          </p:txBody>
        </p:sp>
      </p:grpSp>
      <p:grpSp>
        <p:nvGrpSpPr>
          <p:cNvPr id="39" name="back-to-menu"/>
          <p:cNvGrpSpPr/>
          <p:nvPr/>
        </p:nvGrpSpPr>
        <p:grpSpPr>
          <a:xfrm>
            <a:off x="838200" y="4572000"/>
            <a:ext cx="2286000" cy="571500"/>
            <a:chOff x="838200" y="4572000"/>
            <a:chExt cx="2286000" cy="571500"/>
          </a:xfrm>
        </p:grpSpPr>
        <p:grpSp>
          <p:nvGrpSpPr>
            <p:cNvPr id="38" name="Group 38"/>
            <p:cNvGrpSpPr/>
            <p:nvPr/>
          </p:nvGrpSpPr>
          <p:grpSpPr>
            <a:xfrm>
              <a:off x="838200" y="4572000"/>
              <a:ext cx="2286000" cy="571500"/>
              <a:chOff x="838200" y="4572000"/>
              <a:chExt cx="2286000" cy="571500"/>
            </a:xfrm>
          </p:grpSpPr>
          <p:sp>
            <p:nvSpPr>
              <p:cNvPr id="29" name="Rectangle 29">
                <a:hlinkClick r:id="rId2" action="ppaction://hlinksldjump"/>
              </p:cNvPr>
              <p:cNvSpPr/>
              <p:nvPr/>
            </p:nvSpPr>
            <p:spPr>
              <a:xfrm>
                <a:off x="838200" y="4572000"/>
                <a:ext cx="2286000" cy="571500"/>
              </a:xfrm>
              <a:prstGeom prst="roundRect">
                <a:avLst>
                  <a:gd name="adj" fmla="val 13333"/>
                </a:avLst>
              </a:prstGeom>
              <a:solidFill>
                <a:srgbClr val="1D2A24"/>
              </a:solidFill>
              <a:ln w="9525">
                <a:solidFill>
                  <a:schemeClr val="accent1">
                    <a:alpha val="60000"/>
                  </a:schemeClr>
                </a:solidFill>
              </a:ln>
            </p:spPr>
          </p:sp>
          <p:grpSp>
            <p:nvGrpSpPr>
              <p:cNvPr id="36" name="Group 36"/>
              <p:cNvGrpSpPr/>
              <p:nvPr/>
            </p:nvGrpSpPr>
            <p:grpSpPr>
              <a:xfrm>
                <a:off x="1122363" y="4791075"/>
                <a:ext cx="166688" cy="142876"/>
                <a:chOff x="1122363" y="4791075"/>
                <a:chExt cx="166688" cy="142876"/>
              </a:xfrm>
            </p:grpSpPr>
            <p:sp>
              <p:nvSpPr>
                <p:cNvPr id="30" name="Freeform 30">
                  <a:hlinkClick r:id="rId2" action="ppaction://hlinksldjump"/>
                </p:cNvPr>
                <p:cNvSpPr/>
                <p:nvPr/>
              </p:nvSpPr>
              <p:spPr>
                <a:xfrm>
                  <a:off x="1166813" y="4791075"/>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31" name="Freeform 31">
                  <a:hlinkClick r:id="rId2" action="ppaction://hlinksldjump"/>
                </p:cNvPr>
                <p:cNvSpPr/>
                <p:nvPr/>
              </p:nvSpPr>
              <p:spPr>
                <a:xfrm>
                  <a:off x="1166813" y="4857750"/>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32" name="Freeform 32">
                  <a:hlinkClick r:id="rId2" action="ppaction://hlinksldjump"/>
                </p:cNvPr>
                <p:cNvSpPr/>
                <p:nvPr/>
              </p:nvSpPr>
              <p:spPr>
                <a:xfrm>
                  <a:off x="1166813" y="4924426"/>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33" name="Freeform 33">
                  <a:hlinkClick r:id="rId2" action="ppaction://hlinksldjump"/>
                </p:cNvPr>
                <p:cNvSpPr/>
                <p:nvPr/>
              </p:nvSpPr>
              <p:spPr>
                <a:xfrm>
                  <a:off x="1122363" y="4791075"/>
                  <a:ext cx="9525" cy="9525"/>
                </a:xfrm>
                <a:custGeom>
                  <a:avLst/>
                  <a:gdLst/>
                  <a:ahLst/>
                  <a:cxnLst/>
                  <a:rect l="l" t="t" r="r" b="b"/>
                  <a:pathLst>
                    <a:path w="9525" h="9525">
                      <a:moveTo>
                        <a:pt x="0" y="0"/>
                      </a:moveTo>
                      <a:lnTo>
                        <a:pt x="0" y="111"/>
                      </a:lnTo>
                    </a:path>
                  </a:pathLst>
                </a:custGeom>
                <a:noFill/>
                <a:ln w="22225">
                  <a:solidFill>
                    <a:schemeClr val="accent1"/>
                  </a:solidFill>
                </a:ln>
              </p:spPr>
            </p:sp>
            <p:sp>
              <p:nvSpPr>
                <p:cNvPr id="34" name="Freeform 34">
                  <a:hlinkClick r:id="rId2" action="ppaction://hlinksldjump"/>
                </p:cNvPr>
                <p:cNvSpPr/>
                <p:nvPr/>
              </p:nvSpPr>
              <p:spPr>
                <a:xfrm>
                  <a:off x="1122363" y="4857750"/>
                  <a:ext cx="9525" cy="9525"/>
                </a:xfrm>
                <a:custGeom>
                  <a:avLst/>
                  <a:gdLst/>
                  <a:ahLst/>
                  <a:cxnLst/>
                  <a:rect l="l" t="t" r="r" b="b"/>
                  <a:pathLst>
                    <a:path w="9525" h="9525">
                      <a:moveTo>
                        <a:pt x="0" y="0"/>
                      </a:moveTo>
                      <a:lnTo>
                        <a:pt x="0" y="111"/>
                      </a:lnTo>
                    </a:path>
                  </a:pathLst>
                </a:custGeom>
                <a:noFill/>
                <a:ln w="22225">
                  <a:solidFill>
                    <a:schemeClr val="accent1"/>
                  </a:solidFill>
                </a:ln>
              </p:spPr>
            </p:sp>
            <p:sp>
              <p:nvSpPr>
                <p:cNvPr id="35" name="Freeform 35">
                  <a:hlinkClick r:id="rId2" action="ppaction://hlinksldjump"/>
                </p:cNvPr>
                <p:cNvSpPr/>
                <p:nvPr/>
              </p:nvSpPr>
              <p:spPr>
                <a:xfrm>
                  <a:off x="1122363" y="4924426"/>
                  <a:ext cx="9525" cy="9525"/>
                </a:xfrm>
                <a:custGeom>
                  <a:avLst/>
                  <a:gdLst/>
                  <a:ahLst/>
                  <a:cxnLst/>
                  <a:rect l="l" t="t" r="r" b="b"/>
                  <a:pathLst>
                    <a:path w="9525" h="9525">
                      <a:moveTo>
                        <a:pt x="0" y="0"/>
                      </a:moveTo>
                      <a:lnTo>
                        <a:pt x="0" y="111"/>
                      </a:lnTo>
                    </a:path>
                  </a:pathLst>
                </a:custGeom>
                <a:noFill/>
                <a:ln w="22225">
                  <a:solidFill>
                    <a:schemeClr val="accent1"/>
                  </a:solidFill>
                </a:ln>
              </p:spPr>
            </p:sp>
          </p:grpSp>
          <p:sp>
            <p:nvSpPr>
              <p:cNvPr id="37" name="TextBox 37">
                <a:hlinkClick r:id="rId2" action="ppaction://hlinksldjump"/>
              </p:cNvPr>
              <p:cNvSpPr txBox="1"/>
              <p:nvPr/>
            </p:nvSpPr>
            <p:spPr>
              <a:xfrm>
                <a:off x="1476756" y="4758690"/>
                <a:ext cx="1472184"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返回展区菜单</a:t>
                </a:r>
              </a:p>
            </p:txBody>
          </p:sp>
        </p:grpSp>
      </p:grpSp>
      <p:sp>
        <p:nvSpPr>
          <p:cNvPr id="40" name="TextBox 40"/>
          <p:cNvSpPr txBox="1"/>
          <p:nvPr/>
        </p:nvSpPr>
        <p:spPr>
          <a:xfrm>
            <a:off x="832104" y="5737860"/>
            <a:ext cx="562584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来源：新华社 2021；四川在线《三星堆馆长讲国宝①》2022；中国网文化 2023</a:t>
            </a:r>
          </a:p>
        </p:txBody>
      </p:sp>
      <p:grpSp>
        <p:nvGrpSpPr>
          <p:cNvPr id="64" name="nav-bar"/>
          <p:cNvGrpSpPr/>
          <p:nvPr/>
        </p:nvGrpSpPr>
        <p:grpSpPr>
          <a:xfrm>
            <a:off x="609600" y="6057900"/>
            <a:ext cx="10972800" cy="571500"/>
            <a:chOff x="609600" y="6057900"/>
            <a:chExt cx="10972800" cy="571500"/>
          </a:xfrm>
        </p:grpSpPr>
        <p:sp>
          <p:nvSpPr>
            <p:cNvPr id="41" name="Line 41"/>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42" name="TextBox 42"/>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6 / 16</a:t>
              </a:r>
            </a:p>
          </p:txBody>
        </p:sp>
        <p:grpSp>
          <p:nvGrpSpPr>
            <p:cNvPr id="49" name="Group 49"/>
            <p:cNvGrpSpPr/>
            <p:nvPr/>
          </p:nvGrpSpPr>
          <p:grpSpPr>
            <a:xfrm>
              <a:off x="609600" y="6172200"/>
              <a:ext cx="1428750" cy="457200"/>
              <a:chOff x="609600" y="6172200"/>
              <a:chExt cx="1428750" cy="457200"/>
            </a:xfrm>
          </p:grpSpPr>
          <p:sp>
            <p:nvSpPr>
              <p:cNvPr id="43" name="Rectangle 43">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47" name="Group 47"/>
              <p:cNvGrpSpPr/>
              <p:nvPr/>
            </p:nvGrpSpPr>
            <p:grpSpPr>
              <a:xfrm>
                <a:off x="809625" y="6315075"/>
                <a:ext cx="171450" cy="171450"/>
                <a:chOff x="809625" y="6315075"/>
                <a:chExt cx="171450" cy="171450"/>
              </a:xfrm>
            </p:grpSpPr>
            <p:sp>
              <p:nvSpPr>
                <p:cNvPr id="44" name="Freeform 44">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45" name="Freeform 45">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46" name="Freeform 46">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48" name="TextBox 48">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56" name="Group 56"/>
            <p:cNvGrpSpPr/>
            <p:nvPr/>
          </p:nvGrpSpPr>
          <p:grpSpPr>
            <a:xfrm>
              <a:off x="8553450" y="6172200"/>
              <a:ext cx="1428750" cy="457200"/>
              <a:chOff x="8553450" y="6172200"/>
              <a:chExt cx="1428750" cy="457200"/>
            </a:xfrm>
          </p:grpSpPr>
          <p:sp>
            <p:nvSpPr>
              <p:cNvPr id="50" name="Rectangle 50">
                <a:hlinkClick r:id="rId3"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4" name="Group 54"/>
              <p:cNvGrpSpPr/>
              <p:nvPr/>
            </p:nvGrpSpPr>
            <p:grpSpPr>
              <a:xfrm>
                <a:off x="8772525" y="6343650"/>
                <a:ext cx="133350" cy="114300"/>
                <a:chOff x="8772525" y="6343650"/>
                <a:chExt cx="133350" cy="114300"/>
              </a:xfrm>
            </p:grpSpPr>
            <p:sp>
              <p:nvSpPr>
                <p:cNvPr id="51" name="Freeform 51">
                  <a:hlinkClick r:id="rId3"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2" name="Freeform 52">
                  <a:hlinkClick r:id="rId3"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3" name="Freeform 53">
                  <a:hlinkClick r:id="rId3"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5" name="TextBox 55">
                <a:hlinkClick r:id="rId3"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3" name="Group 63"/>
            <p:cNvGrpSpPr/>
            <p:nvPr/>
          </p:nvGrpSpPr>
          <p:grpSpPr>
            <a:xfrm>
              <a:off x="10153650" y="6172200"/>
              <a:ext cx="1428750" cy="457200"/>
              <a:chOff x="10153650" y="6172200"/>
              <a:chExt cx="1428750" cy="457200"/>
            </a:xfrm>
          </p:grpSpPr>
          <p:sp>
            <p:nvSpPr>
              <p:cNvPr id="57" name="Rectangle 57">
                <a:hlinkClick r:id="rId4"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8" name="TextBox 58">
                <a:hlinkClick r:id="rId4"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62" name="Group 62"/>
              <p:cNvGrpSpPr/>
              <p:nvPr/>
            </p:nvGrpSpPr>
            <p:grpSpPr>
              <a:xfrm>
                <a:off x="11268075" y="6343650"/>
                <a:ext cx="133350" cy="114300"/>
                <a:chOff x="11268075" y="6343650"/>
                <a:chExt cx="133350" cy="114300"/>
              </a:xfrm>
            </p:grpSpPr>
            <p:sp>
              <p:nvSpPr>
                <p:cNvPr id="59" name="Freeform 59">
                  <a:hlinkClick r:id="rId4"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60" name="Freeform 60">
                  <a:hlinkClick r:id="rId4"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61" name="Freeform 61">
                  <a:hlinkClick r:id="rId4"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23" presetClass="entr" presetSubtype="16"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childTnLst>
                          </p:cTn>
                        </p:par>
                        <p:par>
                          <p:cTn id="17" fill="hold">
                            <p:stCondLst>
                              <p:cond delay="2300"/>
                            </p:stCondLst>
                            <p:childTnLst>
                              <p:par>
                                <p:cTn xmlns:p="http://schemas.openxmlformats.org/presentationml/2006/main" id="18" presetID="22" presetClass="entr" presetSubtype="2" fill="hold" grpId="0" nodeType="afterEffect">
                                  <p:stCondLst>
                                    <p:cond delay="50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350"/>
                                        <p:tgtEl>
                                          <p:spTgt spid="16"/>
                                        </p:tgtEl>
                                      </p:cBhvr>
                                    </p:animEffect>
                                  </p:childTnLst>
                                </p:cTn>
                              </p:par>
                            </p:childTnLst>
                          </p:cTn>
                        </p:par>
                        <p:par>
                          <p:cTn id="21" fill="hold">
                            <p:stCondLst>
                              <p:cond delay="3150"/>
                            </p:stCondLst>
                            <p:childTnLst>
                              <p:par>
                                <p:cTn xmlns:p="http://schemas.openxmlformats.org/presentationml/2006/main" id="22" presetID="22" presetClass="entr" presetSubtype="2" fill="hold" grpId="0" nodeType="afterEffect">
                                  <p:stCondLst>
                                    <p:cond delay="50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350"/>
                                        <p:tgtEl>
                                          <p:spTgt spid="21"/>
                                        </p:tgtEl>
                                      </p:cBhvr>
                                    </p:animEffect>
                                  </p:childTnLst>
                                </p:cTn>
                              </p:par>
                            </p:childTnLst>
                          </p:cTn>
                        </p:par>
                        <p:par>
                          <p:cTn id="25" fill="hold">
                            <p:stCondLst>
                              <p:cond delay="4000"/>
                            </p:stCondLst>
                            <p:childTnLst>
                              <p:par>
                                <p:cTn xmlns:p="http://schemas.openxmlformats.org/presentationml/2006/main" id="26" presetID="22" presetClass="entr" presetSubtype="2" fill="hold" grpId="0" nodeType="afterEffect">
                                  <p:stCondLst>
                                    <p:cond delay="500"/>
                                  </p:stCondLst>
                                  <p:childTnLst>
                                    <p:set>
                                      <p:cBhvr>
                                        <p:cTn id="27" dur="1" fill="hold">
                                          <p:stCondLst>
                                            <p:cond delay="0"/>
                                          </p:stCondLst>
                                        </p:cTn>
                                        <p:tgtEl>
                                          <p:spTgt spid="26"/>
                                        </p:tgtEl>
                                        <p:attrNameLst>
                                          <p:attrName>style.visibility</p:attrName>
                                        </p:attrNameLst>
                                      </p:cBhvr>
                                      <p:to>
                                        <p:strVal val="visible"/>
                                      </p:to>
                                    </p:set>
                                    <p:animEffect transition="in" filter="wipe(right)">
                                      <p:cBhvr>
                                        <p:cTn id="28" dur="350"/>
                                        <p:tgtEl>
                                          <p:spTgt spid="26"/>
                                        </p:tgtEl>
                                      </p:cBhvr>
                                    </p:animEffect>
                                  </p:childTnLst>
                                </p:cTn>
                              </p:par>
                            </p:childTnLst>
                          </p:cTn>
                        </p:par>
                        <p:par>
                          <p:cTn id="29" fill="hold">
                            <p:stCondLst>
                              <p:cond delay="4850"/>
                            </p:stCondLst>
                            <p:childTnLst>
                              <p:par>
                                <p:cTn xmlns:p="http://schemas.openxmlformats.org/presentationml/2006/main" id="30" presetID="10" presetClass="entr" presetSubtype="0" fill="hold" grpId="0" nodeType="afterEffect">
                                  <p:stCondLst>
                                    <p:cond delay="5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300"/>
                                        <p:tgtEl>
                                          <p:spTgt spid="28"/>
                                        </p:tgtEl>
                                      </p:cBhvr>
                                    </p:animEffect>
                                  </p:childTnLst>
                                </p:cTn>
                              </p:par>
                            </p:childTnLst>
                          </p:cTn>
                        </p:par>
                        <p:par>
                          <p:cTn id="33" fill="hold">
                            <p:stCondLst>
                              <p:cond delay="565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6" name="page-header"/>
          <p:cNvGrpSpPr/>
          <p:nvPr/>
        </p:nvGrpSpPr>
        <p:grpSpPr>
          <a:xfrm>
            <a:off x="838200" y="688658"/>
            <a:ext cx="5943600" cy="616077"/>
            <a:chOff x="838200" y="688658"/>
            <a:chExt cx="594360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4696587"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天地人神：七件重点文物</a:t>
              </a:r>
            </a:p>
          </p:txBody>
        </p:sp>
        <p:sp>
          <p:nvSpPr>
            <p:cNvPr id="4" name="Rectangle 4"/>
            <p:cNvSpPr/>
            <p:nvPr/>
          </p:nvSpPr>
          <p:spPr>
            <a:xfrm>
              <a:off x="6096000" y="762000"/>
              <a:ext cx="685800" cy="304800"/>
            </a:xfrm>
            <a:prstGeom prst="roundRect">
              <a:avLst>
                <a:gd name="adj" fmla="val 18750"/>
              </a:avLst>
            </a:prstGeom>
            <a:noFill/>
            <a:ln w="9525">
              <a:solidFill>
                <a:schemeClr val="accent3"/>
              </a:solidFill>
            </a:ln>
          </p:spPr>
        </p:sp>
        <p:sp>
          <p:nvSpPr>
            <p:cNvPr id="5" name="TextBox 5"/>
            <p:cNvSpPr txBox="1"/>
            <p:nvPr/>
          </p:nvSpPr>
          <p:spPr>
            <a:xfrm>
              <a:off x="6250305" y="825818"/>
              <a:ext cx="377190" cy="264033"/>
            </a:xfrm>
            <a:prstGeom prst="rect">
              <a:avLst/>
            </a:prstGeom>
            <a:noFill/>
            <a:ln>
              <a:noFill/>
            </a:ln>
          </p:spPr>
          <p:txBody>
            <a:bodyPr wrap="none" lIns="0" tIns="0" rIns="0" bIns="0" anchor="t" anchorCtr="0">
              <a:spAutoFit/>
            </a:bodyPr>
            <a:lstStyle/>
            <a:p>
              <a:pPr algn="ctr"/>
              <a:r>
                <a:rPr lang="zh-CN" sz="1350" dirty="0">
                  <a:solidFill>
                    <a:schemeClr val="accent3"/>
                  </a:solidFill>
                  <a:latin typeface="+mn-lt"/>
                  <a:ea typeface="+mn-ea"/>
                  <a:cs typeface="+mn-cs"/>
                </a:rPr>
                <a:t>整理</a:t>
              </a:r>
            </a:p>
          </p:txBody>
        </p:sp>
      </p:grpSp>
      <p:grpSp>
        <p:nvGrpSpPr>
          <p:cNvPr id="8" name="page-lead"/>
          <p:cNvGrpSpPr/>
          <p:nvPr/>
        </p:nvGrpSpPr>
        <p:grpSpPr>
          <a:xfrm>
            <a:off x="827532" y="1259205"/>
            <a:ext cx="6240780" cy="410718"/>
            <a:chOff x="827532" y="1259205"/>
            <a:chExt cx="6240780" cy="410718"/>
          </a:xfrm>
        </p:grpSpPr>
        <p:sp>
          <p:nvSpPr>
            <p:cNvPr id="7" name="TextBox 7"/>
            <p:cNvSpPr txBox="1"/>
            <p:nvPr/>
          </p:nvSpPr>
          <p:spPr>
            <a:xfrm>
              <a:off x="827532" y="1259205"/>
              <a:ext cx="624078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点任意一件，直接看它的年代、坑号、尺寸与看点</a:t>
              </a:r>
            </a:p>
          </p:txBody>
        </p:sp>
      </p:grpSp>
      <p:grpSp>
        <p:nvGrpSpPr>
          <p:cNvPr id="14" name="!!artifact-standing-figure"/>
          <p:cNvGrpSpPr/>
          <p:nvPr/>
        </p:nvGrpSpPr>
        <p:grpSpPr>
          <a:xfrm>
            <a:off x="838200" y="2381250"/>
            <a:ext cx="2514600" cy="1104900"/>
            <a:chOff x="838200" y="2381250"/>
            <a:chExt cx="2514600" cy="1104900"/>
          </a:xfrm>
        </p:grpSpPr>
        <p:grpSp>
          <p:nvGrpSpPr>
            <p:cNvPr id="13" name="Group 13"/>
            <p:cNvGrpSpPr/>
            <p:nvPr/>
          </p:nvGrpSpPr>
          <p:grpSpPr>
            <a:xfrm>
              <a:off x="838200" y="2381250"/>
              <a:ext cx="2514600" cy="1104900"/>
              <a:chOff x="838200" y="2381250"/>
              <a:chExt cx="2514600" cy="1104900"/>
            </a:xfrm>
          </p:grpSpPr>
          <p:sp>
            <p:nvSpPr>
              <p:cNvPr id="9" name="Rectangle 9">
                <a:hlinkClick r:id="rId2" action="ppaction://hlinksldjump"/>
              </p:cNvPr>
              <p:cNvSpPr/>
              <p:nvPr/>
            </p:nvSpPr>
            <p:spPr>
              <a:xfrm>
                <a:off x="838200" y="2381250"/>
                <a:ext cx="2514600" cy="1104900"/>
              </a:xfrm>
              <a:prstGeom prst="roundRect">
                <a:avLst>
                  <a:gd name="adj" fmla="val 6897"/>
                </a:avLst>
              </a:prstGeom>
              <a:solidFill>
                <a:schemeClr val="lt2"/>
              </a:solidFill>
              <a:ln w="9525">
                <a:solidFill>
                  <a:schemeClr val="accent1">
                    <a:alpha val="45000"/>
                  </a:schemeClr>
                </a:solidFill>
              </a:ln>
            </p:spPr>
          </p:sp>
          <p:sp>
            <p:nvSpPr>
              <p:cNvPr id="10" name="Freeform 10">
                <a:hlinkClick r:id="rId2" action="ppaction://hlinksldjump"/>
              </p:cNvPr>
              <p:cNvSpPr/>
              <p:nvPr/>
            </p:nvSpPr>
            <p:spPr>
              <a:xfrm>
                <a:off x="1062038" y="2600325"/>
                <a:ext cx="200026" cy="133350"/>
              </a:xfrm>
              <a:custGeom>
                <a:avLst/>
                <a:gdLst/>
                <a:ahLst/>
                <a:cxnLst/>
                <a:rect l="l" t="t" r="r" b="b"/>
                <a:pathLst>
                  <a:path w="200026" h="133350">
                    <a:moveTo>
                      <a:pt x="100013" y="0"/>
                    </a:moveTo>
                    <a:lnTo>
                      <a:pt x="144463" y="66675"/>
                    </a:lnTo>
                    <a:lnTo>
                      <a:pt x="200026" y="22225"/>
                    </a:lnTo>
                    <a:lnTo>
                      <a:pt x="177801" y="133350"/>
                    </a:lnTo>
                    <a:lnTo>
                      <a:pt x="22225" y="133350"/>
                    </a:lnTo>
                    <a:lnTo>
                      <a:pt x="0" y="22225"/>
                    </a:lnTo>
                    <a:lnTo>
                      <a:pt x="55563" y="66675"/>
                    </a:lnTo>
                    <a:lnTo>
                      <a:pt x="100013" y="0"/>
                    </a:lnTo>
                  </a:path>
                </a:pathLst>
              </a:custGeom>
              <a:noFill/>
              <a:ln w="22225">
                <a:solidFill>
                  <a:schemeClr val="accent1"/>
                </a:solidFill>
              </a:ln>
            </p:spPr>
          </p:sp>
          <p:sp>
            <p:nvSpPr>
              <p:cNvPr id="11" name="TextBox 11">
                <a:hlinkClick r:id="rId2" action="ppaction://hlinksldjump"/>
              </p:cNvPr>
              <p:cNvSpPr txBox="1"/>
              <p:nvPr/>
            </p:nvSpPr>
            <p:spPr>
              <a:xfrm>
                <a:off x="1019556" y="289179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青铜大立人像</a:t>
                </a:r>
              </a:p>
            </p:txBody>
          </p:sp>
          <p:sp>
            <p:nvSpPr>
              <p:cNvPr id="12" name="TextBox 12">
                <a:hlinkClick r:id="rId2" action="ppaction://hlinksldjump"/>
              </p:cNvPr>
              <p:cNvSpPr txBox="1"/>
              <p:nvPr/>
            </p:nvSpPr>
            <p:spPr>
              <a:xfrm>
                <a:off x="1021842" y="3207068"/>
                <a:ext cx="176747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通高 2.61 米，2 号坑</a:t>
                </a:r>
              </a:p>
            </p:txBody>
          </p:sp>
        </p:grpSp>
      </p:grpSp>
      <p:grpSp>
        <p:nvGrpSpPr>
          <p:cNvPr id="24" name="toc-item-sacred-tree"/>
          <p:cNvGrpSpPr/>
          <p:nvPr/>
        </p:nvGrpSpPr>
        <p:grpSpPr>
          <a:xfrm>
            <a:off x="3505200" y="2381250"/>
            <a:ext cx="2514600" cy="1104900"/>
            <a:chOff x="3505200" y="2381250"/>
            <a:chExt cx="2514600" cy="1104900"/>
          </a:xfrm>
        </p:grpSpPr>
        <p:grpSp>
          <p:nvGrpSpPr>
            <p:cNvPr id="23" name="Group 23"/>
            <p:cNvGrpSpPr/>
            <p:nvPr/>
          </p:nvGrpSpPr>
          <p:grpSpPr>
            <a:xfrm>
              <a:off x="3505200" y="2381250"/>
              <a:ext cx="2514600" cy="1104900"/>
              <a:chOff x="3505200" y="2381250"/>
              <a:chExt cx="2514600" cy="1104900"/>
            </a:xfrm>
          </p:grpSpPr>
          <p:sp>
            <p:nvSpPr>
              <p:cNvPr id="15" name="Rectangle 15">
                <a:hlinkClick r:id="rId3" action="ppaction://hlinksldjump"/>
              </p:cNvPr>
              <p:cNvSpPr/>
              <p:nvPr/>
            </p:nvSpPr>
            <p:spPr>
              <a:xfrm>
                <a:off x="3505200" y="2381250"/>
                <a:ext cx="2514600" cy="1104900"/>
              </a:xfrm>
              <a:prstGeom prst="roundRect">
                <a:avLst>
                  <a:gd name="adj" fmla="val 6897"/>
                </a:avLst>
              </a:prstGeom>
              <a:solidFill>
                <a:schemeClr val="lt2"/>
              </a:solidFill>
              <a:ln w="9525">
                <a:solidFill>
                  <a:schemeClr val="accent1">
                    <a:alpha val="45000"/>
                  </a:schemeClr>
                </a:solidFill>
              </a:ln>
            </p:spPr>
          </p:sp>
          <p:grpSp>
            <p:nvGrpSpPr>
              <p:cNvPr id="20" name="Group 20"/>
              <p:cNvGrpSpPr/>
              <p:nvPr/>
            </p:nvGrpSpPr>
            <p:grpSpPr>
              <a:xfrm>
                <a:off x="3761782" y="2564180"/>
                <a:ext cx="134533" cy="202833"/>
                <a:chOff x="3761782" y="2564180"/>
                <a:chExt cx="134533" cy="202833"/>
              </a:xfrm>
            </p:grpSpPr>
            <p:sp>
              <p:nvSpPr>
                <p:cNvPr id="16" name="Freeform 16">
                  <a:hlinkClick r:id="rId3" action="ppaction://hlinksldjump"/>
                </p:cNvPr>
                <p:cNvSpPr/>
                <p:nvPr/>
              </p:nvSpPr>
              <p:spPr>
                <a:xfrm>
                  <a:off x="3806825" y="2655888"/>
                  <a:ext cx="22225" cy="22225"/>
                </a:xfrm>
                <a:custGeom>
                  <a:avLst/>
                  <a:gdLst/>
                  <a:ahLst/>
                  <a:cxnLst/>
                  <a:rect l="l" t="t" r="r" b="b"/>
                  <a:pathLst>
                    <a:path w="22225" h="22225">
                      <a:moveTo>
                        <a:pt x="22225" y="22225"/>
                      </a:moveTo>
                      <a:lnTo>
                        <a:pt x="0" y="0"/>
                      </a:lnTo>
                    </a:path>
                  </a:pathLst>
                </a:custGeom>
                <a:noFill/>
                <a:ln w="22225">
                  <a:solidFill>
                    <a:schemeClr val="accent1"/>
                  </a:solidFill>
                </a:ln>
              </p:spPr>
            </p:sp>
            <p:sp>
              <p:nvSpPr>
                <p:cNvPr id="17" name="Freeform 17">
                  <a:hlinkClick r:id="rId3" action="ppaction://hlinksldjump"/>
                </p:cNvPr>
                <p:cNvSpPr/>
                <p:nvPr/>
              </p:nvSpPr>
              <p:spPr>
                <a:xfrm>
                  <a:off x="3829050" y="2644775"/>
                  <a:ext cx="22225" cy="22225"/>
                </a:xfrm>
                <a:custGeom>
                  <a:avLst/>
                  <a:gdLst/>
                  <a:ahLst/>
                  <a:cxnLst/>
                  <a:rect l="l" t="t" r="r" b="b"/>
                  <a:pathLst>
                    <a:path w="22225" h="22225">
                      <a:moveTo>
                        <a:pt x="0" y="22225"/>
                      </a:moveTo>
                      <a:lnTo>
                        <a:pt x="22225" y="0"/>
                      </a:lnTo>
                    </a:path>
                  </a:pathLst>
                </a:custGeom>
                <a:noFill/>
                <a:ln w="22225">
                  <a:solidFill>
                    <a:schemeClr val="accent1"/>
                  </a:solidFill>
                </a:ln>
              </p:spPr>
            </p:sp>
            <p:sp>
              <p:nvSpPr>
                <p:cNvPr id="18" name="Freeform 18">
                  <a:hlinkClick r:id="rId3" action="ppaction://hlinksldjump"/>
                </p:cNvPr>
                <p:cNvSpPr/>
                <p:nvPr/>
              </p:nvSpPr>
              <p:spPr>
                <a:xfrm>
                  <a:off x="3829050" y="2622550"/>
                  <a:ext cx="9525" cy="144463"/>
                </a:xfrm>
                <a:custGeom>
                  <a:avLst/>
                  <a:gdLst/>
                  <a:ahLst/>
                  <a:cxnLst/>
                  <a:rect l="l" t="t" r="r" b="b"/>
                  <a:pathLst>
                    <a:path w="9525" h="144463">
                      <a:moveTo>
                        <a:pt x="0" y="144463"/>
                      </a:moveTo>
                      <a:lnTo>
                        <a:pt x="0" y="0"/>
                      </a:lnTo>
                    </a:path>
                  </a:pathLst>
                </a:custGeom>
                <a:noFill/>
                <a:ln w="22225">
                  <a:solidFill>
                    <a:schemeClr val="accent1"/>
                  </a:solidFill>
                </a:ln>
              </p:spPr>
            </p:sp>
            <p:sp>
              <p:nvSpPr>
                <p:cNvPr id="19" name="Freeform 19">
                  <a:hlinkClick r:id="rId3" action="ppaction://hlinksldjump"/>
                </p:cNvPr>
                <p:cNvSpPr/>
                <p:nvPr/>
              </p:nvSpPr>
              <p:spPr>
                <a:xfrm>
                  <a:off x="3761782" y="2564180"/>
                  <a:ext cx="134533" cy="147328"/>
                </a:xfrm>
                <a:custGeom>
                  <a:avLst/>
                  <a:gdLst/>
                  <a:ahLst/>
                  <a:cxnLst/>
                  <a:rect l="l" t="t" r="r" b="b"/>
                  <a:pathLst>
                    <a:path w="134533" h="147328">
                      <a:moveTo>
                        <a:pt x="43087" y="147271"/>
                      </a:moveTo>
                      <a:cubicBezTo>
                        <a:pt x="33245" y="146694"/>
                        <a:pt x="24163" y="141791"/>
                        <a:pt x="18281" y="133879"/>
                      </a:cubicBezTo>
                      <a:cubicBezTo>
                        <a:pt x="12399" y="125966"/>
                        <a:pt x="10321" y="115856"/>
                        <a:pt x="12606" y="106265"/>
                      </a:cubicBezTo>
                      <a:cubicBezTo>
                        <a:pt x="4435" y="99461"/>
                        <a:pt x="0" y="89167"/>
                        <a:pt x="668" y="78555"/>
                      </a:cubicBezTo>
                      <a:cubicBezTo>
                        <a:pt x="1335" y="67943"/>
                        <a:pt x="7025" y="58285"/>
                        <a:pt x="15984" y="52558"/>
                      </a:cubicBezTo>
                      <a:cubicBezTo>
                        <a:pt x="7983" y="38345"/>
                        <a:pt x="11441" y="20429"/>
                        <a:pt x="24158" y="10214"/>
                      </a:cubicBezTo>
                      <a:cubicBezTo>
                        <a:pt x="36874" y="0"/>
                        <a:pt x="55114" y="486"/>
                        <a:pt x="67268" y="11364"/>
                      </a:cubicBezTo>
                      <a:cubicBezTo>
                        <a:pt x="79424" y="504"/>
                        <a:pt x="97651" y="27"/>
                        <a:pt x="110359" y="10237"/>
                      </a:cubicBezTo>
                      <a:cubicBezTo>
                        <a:pt x="123067" y="20446"/>
                        <a:pt x="126528" y="38348"/>
                        <a:pt x="118541" y="52558"/>
                      </a:cubicBezTo>
                      <a:cubicBezTo>
                        <a:pt x="127502" y="58284"/>
                        <a:pt x="133194" y="67940"/>
                        <a:pt x="133864" y="78552"/>
                      </a:cubicBezTo>
                      <a:cubicBezTo>
                        <a:pt x="134533" y="89164"/>
                        <a:pt x="130101" y="99459"/>
                        <a:pt x="121931" y="106265"/>
                      </a:cubicBezTo>
                      <a:cubicBezTo>
                        <a:pt x="124294" y="116189"/>
                        <a:pt x="121984" y="126649"/>
                        <a:pt x="115660" y="134654"/>
                      </a:cubicBezTo>
                      <a:cubicBezTo>
                        <a:pt x="109336" y="142659"/>
                        <a:pt x="99695" y="147328"/>
                        <a:pt x="89493" y="147326"/>
                      </a:cubicBezTo>
                      <a:lnTo>
                        <a:pt x="45043" y="147326"/>
                      </a:lnTo>
                      <a:lnTo>
                        <a:pt x="43087" y="147271"/>
                      </a:lnTo>
                    </a:path>
                  </a:pathLst>
                </a:custGeom>
                <a:noFill/>
                <a:ln w="22225">
                  <a:solidFill>
                    <a:schemeClr val="accent1"/>
                  </a:solidFill>
                </a:ln>
              </p:spPr>
            </p:sp>
          </p:grpSp>
          <p:sp>
            <p:nvSpPr>
              <p:cNvPr id="21" name="TextBox 21">
                <a:hlinkClick r:id="rId3" action="ppaction://hlinksldjump"/>
              </p:cNvPr>
              <p:cNvSpPr txBox="1"/>
              <p:nvPr/>
            </p:nvSpPr>
            <p:spPr>
              <a:xfrm>
                <a:off x="3686556" y="289179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一号青铜神树</a:t>
                </a:r>
              </a:p>
            </p:txBody>
          </p:sp>
          <p:sp>
            <p:nvSpPr>
              <p:cNvPr id="22" name="TextBox 22">
                <a:hlinkClick r:id="rId3" action="ppaction://hlinksldjump"/>
              </p:cNvPr>
              <p:cNvSpPr txBox="1"/>
              <p:nvPr/>
            </p:nvSpPr>
            <p:spPr>
              <a:xfrm>
                <a:off x="3688842" y="3207068"/>
                <a:ext cx="184926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通高 396 厘米，2 号坑</a:t>
                </a:r>
              </a:p>
            </p:txBody>
          </p:sp>
        </p:grpSp>
      </p:grpSp>
      <p:grpSp>
        <p:nvGrpSpPr>
          <p:cNvPr id="32" name="toc-item-protruding-mask"/>
          <p:cNvGrpSpPr/>
          <p:nvPr/>
        </p:nvGrpSpPr>
        <p:grpSpPr>
          <a:xfrm>
            <a:off x="6172200" y="2381250"/>
            <a:ext cx="2514600" cy="1104900"/>
            <a:chOff x="6172200" y="2381250"/>
            <a:chExt cx="2514600" cy="1104900"/>
          </a:xfrm>
        </p:grpSpPr>
        <p:grpSp>
          <p:nvGrpSpPr>
            <p:cNvPr id="31" name="Group 31"/>
            <p:cNvGrpSpPr/>
            <p:nvPr/>
          </p:nvGrpSpPr>
          <p:grpSpPr>
            <a:xfrm>
              <a:off x="6172200" y="2381250"/>
              <a:ext cx="2514600" cy="1104900"/>
              <a:chOff x="6172200" y="2381250"/>
              <a:chExt cx="2514600" cy="1104900"/>
            </a:xfrm>
          </p:grpSpPr>
          <p:sp>
            <p:nvSpPr>
              <p:cNvPr id="25" name="Rectangle 25">
                <a:hlinkClick r:id="rId4" action="ppaction://hlinksldjump"/>
              </p:cNvPr>
              <p:cNvSpPr/>
              <p:nvPr/>
            </p:nvSpPr>
            <p:spPr>
              <a:xfrm>
                <a:off x="6172200" y="2381250"/>
                <a:ext cx="2514600" cy="1104900"/>
              </a:xfrm>
              <a:prstGeom prst="roundRect">
                <a:avLst>
                  <a:gd name="adj" fmla="val 6897"/>
                </a:avLst>
              </a:prstGeom>
              <a:solidFill>
                <a:schemeClr val="lt2"/>
              </a:solidFill>
              <a:ln w="9525">
                <a:solidFill>
                  <a:schemeClr val="accent1">
                    <a:alpha val="45000"/>
                  </a:schemeClr>
                </a:solidFill>
              </a:ln>
            </p:spPr>
          </p:sp>
          <p:grpSp>
            <p:nvGrpSpPr>
              <p:cNvPr id="28" name="Group 28"/>
              <p:cNvGrpSpPr/>
              <p:nvPr/>
            </p:nvGrpSpPr>
            <p:grpSpPr>
              <a:xfrm>
                <a:off x="6396038" y="2600325"/>
                <a:ext cx="200026" cy="133350"/>
                <a:chOff x="6396038" y="2600325"/>
                <a:chExt cx="200026" cy="133350"/>
              </a:xfrm>
            </p:grpSpPr>
            <p:sp>
              <p:nvSpPr>
                <p:cNvPr id="26" name="Freeform 26">
                  <a:hlinkClick r:id="rId4" action="ppaction://hlinksldjump"/>
                </p:cNvPr>
                <p:cNvSpPr/>
                <p:nvPr/>
              </p:nvSpPr>
              <p:spPr>
                <a:xfrm>
                  <a:off x="6473825" y="2644775"/>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1"/>
                  </a:solidFill>
                </a:ln>
              </p:spPr>
            </p:sp>
            <p:sp>
              <p:nvSpPr>
                <p:cNvPr id="27" name="Freeform 27">
                  <a:hlinkClick r:id="rId4" action="ppaction://hlinksldjump"/>
                </p:cNvPr>
                <p:cNvSpPr/>
                <p:nvPr/>
              </p:nvSpPr>
              <p:spPr>
                <a:xfrm>
                  <a:off x="6396038" y="2600325"/>
                  <a:ext cx="200026" cy="133350"/>
                </a:xfrm>
                <a:custGeom>
                  <a:avLst/>
                  <a:gdLst/>
                  <a:ahLst/>
                  <a:cxnLst/>
                  <a:rect l="l" t="t" r="r" b="b"/>
                  <a:pathLst>
                    <a:path w="200026" h="133350">
                      <a:moveTo>
                        <a:pt x="200026" y="66675"/>
                      </a:moveTo>
                      <a:cubicBezTo>
                        <a:pt x="173355" y="111125"/>
                        <a:pt x="140018" y="133350"/>
                        <a:pt x="100013" y="133350"/>
                      </a:cubicBezTo>
                      <a:cubicBezTo>
                        <a:pt x="60008" y="133350"/>
                        <a:pt x="26670" y="111125"/>
                        <a:pt x="0" y="66675"/>
                      </a:cubicBezTo>
                      <a:cubicBezTo>
                        <a:pt x="26670" y="22225"/>
                        <a:pt x="60008" y="0"/>
                        <a:pt x="100013" y="0"/>
                      </a:cubicBezTo>
                      <a:cubicBezTo>
                        <a:pt x="140018" y="0"/>
                        <a:pt x="173355" y="22225"/>
                        <a:pt x="200026" y="66675"/>
                      </a:cubicBezTo>
                    </a:path>
                  </a:pathLst>
                </a:custGeom>
                <a:noFill/>
                <a:ln w="22225">
                  <a:solidFill>
                    <a:schemeClr val="accent1"/>
                  </a:solidFill>
                </a:ln>
              </p:spPr>
            </p:sp>
          </p:grpSp>
          <p:sp>
            <p:nvSpPr>
              <p:cNvPr id="29" name="TextBox 29">
                <a:hlinkClick r:id="rId4" action="ppaction://hlinksldjump"/>
              </p:cNvPr>
              <p:cNvSpPr txBox="1"/>
              <p:nvPr/>
            </p:nvSpPr>
            <p:spPr>
              <a:xfrm>
                <a:off x="6353556" y="289179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青铜纵目面具</a:t>
                </a:r>
              </a:p>
            </p:txBody>
          </p:sp>
          <p:sp>
            <p:nvSpPr>
              <p:cNvPr id="30" name="TextBox 30">
                <a:hlinkClick r:id="rId4" action="ppaction://hlinksldjump"/>
              </p:cNvPr>
              <p:cNvSpPr txBox="1"/>
              <p:nvPr/>
            </p:nvSpPr>
            <p:spPr>
              <a:xfrm>
                <a:off x="6355842" y="3207068"/>
                <a:ext cx="151304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两耳间距 138 厘米</a:t>
                </a:r>
              </a:p>
            </p:txBody>
          </p:sp>
        </p:grpSp>
      </p:grpSp>
      <p:grpSp>
        <p:nvGrpSpPr>
          <p:cNvPr id="41" name="toc-item-gold-scepter"/>
          <p:cNvGrpSpPr/>
          <p:nvPr/>
        </p:nvGrpSpPr>
        <p:grpSpPr>
          <a:xfrm>
            <a:off x="8839200" y="2381250"/>
            <a:ext cx="2514600" cy="1104900"/>
            <a:chOff x="8839200" y="2381250"/>
            <a:chExt cx="2514600" cy="1104900"/>
          </a:xfrm>
        </p:grpSpPr>
        <p:grpSp>
          <p:nvGrpSpPr>
            <p:cNvPr id="40" name="Group 40"/>
            <p:cNvGrpSpPr/>
            <p:nvPr/>
          </p:nvGrpSpPr>
          <p:grpSpPr>
            <a:xfrm>
              <a:off x="8839200" y="2381250"/>
              <a:ext cx="2514600" cy="1104900"/>
              <a:chOff x="8839200" y="2381250"/>
              <a:chExt cx="2514600" cy="1104900"/>
            </a:xfrm>
          </p:grpSpPr>
          <p:sp>
            <p:nvSpPr>
              <p:cNvPr id="33" name="Rectangle 33">
                <a:hlinkClick r:id="rId5" action="ppaction://hlinksldjump"/>
              </p:cNvPr>
              <p:cNvSpPr/>
              <p:nvPr/>
            </p:nvSpPr>
            <p:spPr>
              <a:xfrm>
                <a:off x="8839200" y="2381250"/>
                <a:ext cx="2514600" cy="1104900"/>
              </a:xfrm>
              <a:prstGeom prst="roundRect">
                <a:avLst>
                  <a:gd name="adj" fmla="val 6897"/>
                </a:avLst>
              </a:prstGeom>
              <a:solidFill>
                <a:schemeClr val="lt2"/>
              </a:solidFill>
              <a:ln w="9525">
                <a:solidFill>
                  <a:schemeClr val="accent1">
                    <a:alpha val="45000"/>
                  </a:schemeClr>
                </a:solidFill>
              </a:ln>
            </p:spPr>
          </p:sp>
          <p:grpSp>
            <p:nvGrpSpPr>
              <p:cNvPr id="37" name="Group 37"/>
              <p:cNvGrpSpPr/>
              <p:nvPr/>
            </p:nvGrpSpPr>
            <p:grpSpPr>
              <a:xfrm>
                <a:off x="9063038" y="2566988"/>
                <a:ext cx="200026" cy="200026"/>
                <a:chOff x="9063038" y="2566988"/>
                <a:chExt cx="200026" cy="200026"/>
              </a:xfrm>
            </p:grpSpPr>
            <p:sp>
              <p:nvSpPr>
                <p:cNvPr id="34" name="Freeform 34">
                  <a:hlinkClick r:id="rId5" action="ppaction://hlinksldjump"/>
                </p:cNvPr>
                <p:cNvSpPr/>
                <p:nvPr/>
              </p:nvSpPr>
              <p:spPr>
                <a:xfrm>
                  <a:off x="9063038" y="2566988"/>
                  <a:ext cx="200026" cy="200026"/>
                </a:xfrm>
                <a:custGeom>
                  <a:avLst/>
                  <a:gdLst/>
                  <a:ahLst/>
                  <a:cxnLst/>
                  <a:rect l="l" t="t" r="r" b="b"/>
                  <a:pathLst>
                    <a:path w="200026" h="200026">
                      <a:moveTo>
                        <a:pt x="0" y="100013"/>
                      </a:moveTo>
                      <a:cubicBezTo>
                        <a:pt x="0" y="155248"/>
                        <a:pt x="44777" y="200026"/>
                        <a:pt x="100013" y="200026"/>
                      </a:cubicBezTo>
                      <a:cubicBezTo>
                        <a:pt x="155248" y="200026"/>
                        <a:pt x="200026" y="155248"/>
                        <a:pt x="200026" y="100013"/>
                      </a:cubicBezTo>
                      <a:cubicBezTo>
                        <a:pt x="200026" y="44777"/>
                        <a:pt x="155248" y="0"/>
                        <a:pt x="100013" y="0"/>
                      </a:cubicBezTo>
                      <a:cubicBezTo>
                        <a:pt x="44777" y="0"/>
                        <a:pt x="0" y="44777"/>
                        <a:pt x="0" y="100013"/>
                      </a:cubicBezTo>
                    </a:path>
                  </a:pathLst>
                </a:custGeom>
                <a:noFill/>
                <a:ln w="22225">
                  <a:solidFill>
                    <a:schemeClr val="accent1"/>
                  </a:solidFill>
                </a:ln>
              </p:spPr>
            </p:sp>
            <p:sp>
              <p:nvSpPr>
                <p:cNvPr id="35" name="Freeform 35">
                  <a:hlinkClick r:id="rId5" action="ppaction://hlinksldjump"/>
                </p:cNvPr>
                <p:cNvSpPr/>
                <p:nvPr/>
              </p:nvSpPr>
              <p:spPr>
                <a:xfrm>
                  <a:off x="9129713" y="2622274"/>
                  <a:ext cx="66675" cy="89453"/>
                </a:xfrm>
                <a:custGeom>
                  <a:avLst/>
                  <a:gdLst/>
                  <a:ahLst/>
                  <a:cxnLst/>
                  <a:rect l="l" t="t" r="r" b="b"/>
                  <a:pathLst>
                    <a:path w="66675" h="89453">
                      <a:moveTo>
                        <a:pt x="64453" y="11389"/>
                      </a:moveTo>
                      <a:cubicBezTo>
                        <a:pt x="60351" y="4273"/>
                        <a:pt x="52659" y="0"/>
                        <a:pt x="44450" y="276"/>
                      </a:cubicBezTo>
                      <a:lnTo>
                        <a:pt x="22225" y="276"/>
                      </a:lnTo>
                      <a:cubicBezTo>
                        <a:pt x="9950" y="276"/>
                        <a:pt x="0" y="10227"/>
                        <a:pt x="0" y="22501"/>
                      </a:cubicBezTo>
                      <a:cubicBezTo>
                        <a:pt x="0" y="34776"/>
                        <a:pt x="9950" y="44726"/>
                        <a:pt x="22225" y="44726"/>
                      </a:cubicBezTo>
                      <a:lnTo>
                        <a:pt x="44450" y="44726"/>
                      </a:lnTo>
                      <a:cubicBezTo>
                        <a:pt x="56725" y="44726"/>
                        <a:pt x="66675" y="54677"/>
                        <a:pt x="66675" y="66952"/>
                      </a:cubicBezTo>
                      <a:cubicBezTo>
                        <a:pt x="66675" y="79226"/>
                        <a:pt x="56725" y="89177"/>
                        <a:pt x="44450" y="89177"/>
                      </a:cubicBezTo>
                      <a:lnTo>
                        <a:pt x="22225" y="89177"/>
                      </a:lnTo>
                      <a:cubicBezTo>
                        <a:pt x="14016" y="89453"/>
                        <a:pt x="6325" y="85180"/>
                        <a:pt x="2223" y="78064"/>
                      </a:cubicBezTo>
                    </a:path>
                  </a:pathLst>
                </a:custGeom>
                <a:noFill/>
                <a:ln w="22225">
                  <a:solidFill>
                    <a:schemeClr val="accent1"/>
                  </a:solidFill>
                </a:ln>
              </p:spPr>
            </p:sp>
            <p:sp>
              <p:nvSpPr>
                <p:cNvPr id="36" name="Freeform 36">
                  <a:hlinkClick r:id="rId5" action="ppaction://hlinksldjump"/>
                </p:cNvPr>
                <p:cNvSpPr/>
                <p:nvPr/>
              </p:nvSpPr>
              <p:spPr>
                <a:xfrm>
                  <a:off x="9163050" y="2611438"/>
                  <a:ext cx="9525" cy="111125"/>
                </a:xfrm>
                <a:custGeom>
                  <a:avLst/>
                  <a:gdLst/>
                  <a:ahLst/>
                  <a:cxnLst/>
                  <a:rect l="l" t="t" r="r" b="b"/>
                  <a:pathLst>
                    <a:path w="9525" h="111125">
                      <a:moveTo>
                        <a:pt x="0" y="0"/>
                      </a:moveTo>
                      <a:lnTo>
                        <a:pt x="0" y="111125"/>
                      </a:lnTo>
                    </a:path>
                  </a:pathLst>
                </a:custGeom>
                <a:noFill/>
                <a:ln w="22225">
                  <a:solidFill>
                    <a:schemeClr val="accent1"/>
                  </a:solidFill>
                </a:ln>
              </p:spPr>
            </p:sp>
          </p:grpSp>
          <p:sp>
            <p:nvSpPr>
              <p:cNvPr id="38" name="TextBox 38">
                <a:hlinkClick r:id="rId5" action="ppaction://hlinksldjump"/>
              </p:cNvPr>
              <p:cNvSpPr txBox="1"/>
              <p:nvPr/>
            </p:nvSpPr>
            <p:spPr>
              <a:xfrm>
                <a:off x="9020556" y="2891790"/>
                <a:ext cx="50292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金杖</a:t>
                </a:r>
              </a:p>
            </p:txBody>
          </p:sp>
          <p:sp>
            <p:nvSpPr>
              <p:cNvPr id="39" name="TextBox 39">
                <a:hlinkClick r:id="rId5" action="ppaction://hlinksldjump"/>
              </p:cNvPr>
              <p:cNvSpPr txBox="1"/>
              <p:nvPr/>
            </p:nvSpPr>
            <p:spPr>
              <a:xfrm>
                <a:off x="9022842" y="3207068"/>
                <a:ext cx="1585741"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长 1.42 米，1 号坑</a:t>
                </a:r>
              </a:p>
            </p:txBody>
          </p:sp>
        </p:grpSp>
      </p:grpSp>
      <p:grpSp>
        <p:nvGrpSpPr>
          <p:cNvPr id="49" name="toc-item-gold-mask"/>
          <p:cNvGrpSpPr/>
          <p:nvPr/>
        </p:nvGrpSpPr>
        <p:grpSpPr>
          <a:xfrm>
            <a:off x="838200" y="3638550"/>
            <a:ext cx="2514600" cy="1104900"/>
            <a:chOff x="838200" y="3638550"/>
            <a:chExt cx="2514600" cy="1104900"/>
          </a:xfrm>
        </p:grpSpPr>
        <p:grpSp>
          <p:nvGrpSpPr>
            <p:cNvPr id="48" name="Group 48"/>
            <p:cNvGrpSpPr/>
            <p:nvPr/>
          </p:nvGrpSpPr>
          <p:grpSpPr>
            <a:xfrm>
              <a:off x="838200" y="3638550"/>
              <a:ext cx="2514600" cy="1104900"/>
              <a:chOff x="838200" y="3638550"/>
              <a:chExt cx="2514600" cy="1104900"/>
            </a:xfrm>
          </p:grpSpPr>
          <p:sp>
            <p:nvSpPr>
              <p:cNvPr id="42" name="Rectangle 42">
                <a:hlinkClick r:id="rId6" action="ppaction://hlinksldjump"/>
              </p:cNvPr>
              <p:cNvSpPr/>
              <p:nvPr/>
            </p:nvSpPr>
            <p:spPr>
              <a:xfrm>
                <a:off x="838200" y="3638550"/>
                <a:ext cx="2514600" cy="1104900"/>
              </a:xfrm>
              <a:prstGeom prst="roundRect">
                <a:avLst>
                  <a:gd name="adj" fmla="val 6897"/>
                </a:avLst>
              </a:prstGeom>
              <a:solidFill>
                <a:schemeClr val="lt2"/>
              </a:solidFill>
              <a:ln w="9525">
                <a:solidFill>
                  <a:schemeClr val="accent1">
                    <a:alpha val="45000"/>
                  </a:schemeClr>
                </a:solidFill>
              </a:ln>
            </p:spPr>
          </p:sp>
          <p:grpSp>
            <p:nvGrpSpPr>
              <p:cNvPr id="45" name="Group 45"/>
              <p:cNvGrpSpPr/>
              <p:nvPr/>
            </p:nvGrpSpPr>
            <p:grpSpPr>
              <a:xfrm>
                <a:off x="1073150" y="3835400"/>
                <a:ext cx="177801" cy="177801"/>
                <a:chOff x="1073150" y="3835400"/>
                <a:chExt cx="177801" cy="177801"/>
              </a:xfrm>
            </p:grpSpPr>
            <p:sp>
              <p:nvSpPr>
                <p:cNvPr id="43" name="Freeform 43">
                  <a:hlinkClick r:id="rId6" action="ppaction://hlinksldjump"/>
                </p:cNvPr>
                <p:cNvSpPr/>
                <p:nvPr/>
              </p:nvSpPr>
              <p:spPr>
                <a:xfrm>
                  <a:off x="1128713" y="3890963"/>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22225">
                  <a:solidFill>
                    <a:schemeClr val="accent1"/>
                  </a:solidFill>
                </a:ln>
              </p:spPr>
            </p:sp>
            <p:sp>
              <p:nvSpPr>
                <p:cNvPr id="44" name="Freeform 44">
                  <a:hlinkClick r:id="rId6" action="ppaction://hlinksldjump"/>
                </p:cNvPr>
                <p:cNvSpPr/>
                <p:nvPr/>
              </p:nvSpPr>
              <p:spPr>
                <a:xfrm>
                  <a:off x="1073150" y="3835400"/>
                  <a:ext cx="177801" cy="177801"/>
                </a:xfrm>
                <a:custGeom>
                  <a:avLst/>
                  <a:gdLst/>
                  <a:ahLst/>
                  <a:cxnLst/>
                  <a:rect l="l" t="t" r="r" b="b"/>
                  <a:pathLst>
                    <a:path w="177801" h="177801">
                      <a:moveTo>
                        <a:pt x="0" y="22225"/>
                      </a:moveTo>
                      <a:cubicBezTo>
                        <a:pt x="0" y="9950"/>
                        <a:pt x="9950" y="0"/>
                        <a:pt x="22225" y="0"/>
                      </a:cubicBezTo>
                      <a:lnTo>
                        <a:pt x="155575" y="0"/>
                      </a:lnTo>
                      <a:cubicBezTo>
                        <a:pt x="167850" y="0"/>
                        <a:pt x="177801" y="9950"/>
                        <a:pt x="177801" y="22225"/>
                      </a:cubicBezTo>
                      <a:lnTo>
                        <a:pt x="177801" y="155575"/>
                      </a:lnTo>
                      <a:cubicBezTo>
                        <a:pt x="177801" y="167850"/>
                        <a:pt x="167850" y="177801"/>
                        <a:pt x="155575" y="177801"/>
                      </a:cubicBezTo>
                      <a:lnTo>
                        <a:pt x="22225" y="177801"/>
                      </a:lnTo>
                      <a:cubicBezTo>
                        <a:pt x="9950" y="177801"/>
                        <a:pt x="0" y="167850"/>
                        <a:pt x="0" y="155575"/>
                      </a:cubicBezTo>
                      <a:lnTo>
                        <a:pt x="0" y="22225"/>
                      </a:lnTo>
                    </a:path>
                  </a:pathLst>
                </a:custGeom>
                <a:noFill/>
                <a:ln w="22225">
                  <a:solidFill>
                    <a:schemeClr val="accent1"/>
                  </a:solidFill>
                </a:ln>
              </p:spPr>
            </p:sp>
          </p:grpSp>
          <p:sp>
            <p:nvSpPr>
              <p:cNvPr id="46" name="TextBox 46">
                <a:hlinkClick r:id="rId6" action="ppaction://hlinksldjump"/>
              </p:cNvPr>
              <p:cNvSpPr txBox="1"/>
              <p:nvPr/>
            </p:nvSpPr>
            <p:spPr>
              <a:xfrm>
                <a:off x="1019556" y="41490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黄金面具</a:t>
                </a:r>
              </a:p>
            </p:txBody>
          </p:sp>
          <p:sp>
            <p:nvSpPr>
              <p:cNvPr id="47" name="TextBox 47">
                <a:hlinkClick r:id="rId6" action="ppaction://hlinksldjump"/>
              </p:cNvPr>
              <p:cNvSpPr txBox="1"/>
              <p:nvPr/>
            </p:nvSpPr>
            <p:spPr>
              <a:xfrm>
                <a:off x="1021842" y="4464368"/>
                <a:ext cx="148578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5 号坑残件 280 克</a:t>
                </a:r>
              </a:p>
            </p:txBody>
          </p:sp>
        </p:grpSp>
      </p:grpSp>
      <p:grpSp>
        <p:nvGrpSpPr>
          <p:cNvPr id="57" name="toc-item-large-mask"/>
          <p:cNvGrpSpPr/>
          <p:nvPr/>
        </p:nvGrpSpPr>
        <p:grpSpPr>
          <a:xfrm>
            <a:off x="3505200" y="3638550"/>
            <a:ext cx="2514600" cy="1104900"/>
            <a:chOff x="3505200" y="3638550"/>
            <a:chExt cx="2514600" cy="1104900"/>
          </a:xfrm>
        </p:grpSpPr>
        <p:grpSp>
          <p:nvGrpSpPr>
            <p:cNvPr id="56" name="Group 56"/>
            <p:cNvGrpSpPr/>
            <p:nvPr/>
          </p:nvGrpSpPr>
          <p:grpSpPr>
            <a:xfrm>
              <a:off x="3505200" y="3638550"/>
              <a:ext cx="2514600" cy="1104900"/>
              <a:chOff x="3505200" y="3638550"/>
              <a:chExt cx="2514600" cy="1104900"/>
            </a:xfrm>
          </p:grpSpPr>
          <p:sp>
            <p:nvSpPr>
              <p:cNvPr id="50" name="Rectangle 50">
                <a:hlinkClick r:id="rId7" action="ppaction://hlinksldjump"/>
              </p:cNvPr>
              <p:cNvSpPr/>
              <p:nvPr/>
            </p:nvSpPr>
            <p:spPr>
              <a:xfrm>
                <a:off x="3505200" y="3638550"/>
                <a:ext cx="2514600" cy="1104900"/>
              </a:xfrm>
              <a:prstGeom prst="roundRect">
                <a:avLst>
                  <a:gd name="adj" fmla="val 6897"/>
                </a:avLst>
              </a:prstGeom>
              <a:solidFill>
                <a:schemeClr val="lt2"/>
              </a:solidFill>
              <a:ln w="9525">
                <a:solidFill>
                  <a:schemeClr val="accent1">
                    <a:alpha val="45000"/>
                  </a:schemeClr>
                </a:solidFill>
              </a:ln>
            </p:spPr>
          </p:sp>
          <p:grpSp>
            <p:nvGrpSpPr>
              <p:cNvPr id="53" name="Group 53"/>
              <p:cNvGrpSpPr/>
              <p:nvPr/>
            </p:nvGrpSpPr>
            <p:grpSpPr>
              <a:xfrm>
                <a:off x="3740150" y="3835400"/>
                <a:ext cx="177801" cy="177801"/>
                <a:chOff x="3740150" y="3835400"/>
                <a:chExt cx="177801" cy="177801"/>
              </a:xfrm>
            </p:grpSpPr>
            <p:sp>
              <p:nvSpPr>
                <p:cNvPr id="51" name="Freeform 51">
                  <a:hlinkClick r:id="rId7" action="ppaction://hlinksldjump"/>
                </p:cNvPr>
                <p:cNvSpPr/>
                <p:nvPr/>
              </p:nvSpPr>
              <p:spPr>
                <a:xfrm>
                  <a:off x="3795713" y="3890963"/>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22225">
                  <a:solidFill>
                    <a:schemeClr val="accent1"/>
                  </a:solidFill>
                </a:ln>
              </p:spPr>
            </p:sp>
            <p:sp>
              <p:nvSpPr>
                <p:cNvPr id="52" name="Freeform 52">
                  <a:hlinkClick r:id="rId7" action="ppaction://hlinksldjump"/>
                </p:cNvPr>
                <p:cNvSpPr/>
                <p:nvPr/>
              </p:nvSpPr>
              <p:spPr>
                <a:xfrm>
                  <a:off x="3740150" y="3835400"/>
                  <a:ext cx="177801" cy="177801"/>
                </a:xfrm>
                <a:custGeom>
                  <a:avLst/>
                  <a:gdLst/>
                  <a:ahLst/>
                  <a:cxnLst/>
                  <a:rect l="l" t="t" r="r" b="b"/>
                  <a:pathLst>
                    <a:path w="177801" h="177801">
                      <a:moveTo>
                        <a:pt x="0" y="22225"/>
                      </a:moveTo>
                      <a:cubicBezTo>
                        <a:pt x="0" y="9950"/>
                        <a:pt x="9950" y="0"/>
                        <a:pt x="22225" y="0"/>
                      </a:cubicBezTo>
                      <a:lnTo>
                        <a:pt x="155575" y="0"/>
                      </a:lnTo>
                      <a:cubicBezTo>
                        <a:pt x="167850" y="0"/>
                        <a:pt x="177801" y="9950"/>
                        <a:pt x="177801" y="22225"/>
                      </a:cubicBezTo>
                      <a:lnTo>
                        <a:pt x="177801" y="155575"/>
                      </a:lnTo>
                      <a:cubicBezTo>
                        <a:pt x="177801" y="167850"/>
                        <a:pt x="167850" y="177801"/>
                        <a:pt x="155575" y="177801"/>
                      </a:cubicBezTo>
                      <a:lnTo>
                        <a:pt x="22225" y="177801"/>
                      </a:lnTo>
                      <a:cubicBezTo>
                        <a:pt x="9950" y="177801"/>
                        <a:pt x="0" y="167850"/>
                        <a:pt x="0" y="155575"/>
                      </a:cubicBezTo>
                      <a:lnTo>
                        <a:pt x="0" y="22225"/>
                      </a:lnTo>
                    </a:path>
                  </a:pathLst>
                </a:custGeom>
                <a:noFill/>
                <a:ln w="22225">
                  <a:solidFill>
                    <a:schemeClr val="accent1"/>
                  </a:solidFill>
                </a:ln>
              </p:spPr>
            </p:sp>
          </p:grpSp>
          <p:sp>
            <p:nvSpPr>
              <p:cNvPr id="54" name="TextBox 54">
                <a:hlinkClick r:id="rId7" action="ppaction://hlinksldjump"/>
              </p:cNvPr>
              <p:cNvSpPr txBox="1"/>
              <p:nvPr/>
            </p:nvSpPr>
            <p:spPr>
              <a:xfrm>
                <a:off x="3686556" y="4149090"/>
                <a:ext cx="122986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青铜大面具</a:t>
                </a:r>
              </a:p>
            </p:txBody>
          </p:sp>
          <p:sp>
            <p:nvSpPr>
              <p:cNvPr id="55" name="TextBox 55">
                <a:hlinkClick r:id="rId7" action="ppaction://hlinksldjump"/>
              </p:cNvPr>
              <p:cNvSpPr txBox="1"/>
              <p:nvPr/>
            </p:nvSpPr>
            <p:spPr>
              <a:xfrm>
                <a:off x="3688842" y="4464368"/>
                <a:ext cx="166752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宽 131 厘米，3 号坑</a:t>
                </a:r>
              </a:p>
            </p:txBody>
          </p:sp>
        </p:grpSp>
      </p:grpSp>
      <p:grpSp>
        <p:nvGrpSpPr>
          <p:cNvPr id="67" name="toc-item-grid-vessel"/>
          <p:cNvGrpSpPr/>
          <p:nvPr/>
        </p:nvGrpSpPr>
        <p:grpSpPr>
          <a:xfrm>
            <a:off x="6172200" y="3638550"/>
            <a:ext cx="2514600" cy="1104900"/>
            <a:chOff x="6172200" y="3638550"/>
            <a:chExt cx="2514600" cy="1104900"/>
          </a:xfrm>
        </p:grpSpPr>
        <p:grpSp>
          <p:nvGrpSpPr>
            <p:cNvPr id="66" name="Group 66"/>
            <p:cNvGrpSpPr/>
            <p:nvPr/>
          </p:nvGrpSpPr>
          <p:grpSpPr>
            <a:xfrm>
              <a:off x="6172200" y="3638550"/>
              <a:ext cx="2514600" cy="1104900"/>
              <a:chOff x="6172200" y="3638550"/>
              <a:chExt cx="2514600" cy="1104900"/>
            </a:xfrm>
          </p:grpSpPr>
          <p:sp>
            <p:nvSpPr>
              <p:cNvPr id="58" name="Rectangle 58">
                <a:hlinkClick r:id="rId8" action="ppaction://hlinksldjump"/>
              </p:cNvPr>
              <p:cNvSpPr/>
              <p:nvPr/>
            </p:nvSpPr>
            <p:spPr>
              <a:xfrm>
                <a:off x="6172200" y="3638550"/>
                <a:ext cx="2514600" cy="1104900"/>
              </a:xfrm>
              <a:prstGeom prst="roundRect">
                <a:avLst>
                  <a:gd name="adj" fmla="val 6897"/>
                </a:avLst>
              </a:prstGeom>
              <a:solidFill>
                <a:schemeClr val="lt2"/>
              </a:solidFill>
              <a:ln w="9525">
                <a:solidFill>
                  <a:schemeClr val="accent1">
                    <a:alpha val="45000"/>
                  </a:schemeClr>
                </a:solidFill>
              </a:ln>
            </p:spPr>
          </p:sp>
          <p:grpSp>
            <p:nvGrpSpPr>
              <p:cNvPr id="63" name="Group 63"/>
              <p:cNvGrpSpPr/>
              <p:nvPr/>
            </p:nvGrpSpPr>
            <p:grpSpPr>
              <a:xfrm>
                <a:off x="6407150" y="3824288"/>
                <a:ext cx="177801" cy="200026"/>
                <a:chOff x="6407150" y="3824288"/>
                <a:chExt cx="177801" cy="200026"/>
              </a:xfrm>
            </p:grpSpPr>
            <p:sp>
              <p:nvSpPr>
                <p:cNvPr id="59" name="Freeform 59">
                  <a:hlinkClick r:id="rId8" action="ppaction://hlinksldjump"/>
                </p:cNvPr>
                <p:cNvSpPr/>
                <p:nvPr/>
              </p:nvSpPr>
              <p:spPr>
                <a:xfrm>
                  <a:off x="6407150" y="3824288"/>
                  <a:ext cx="177801" cy="200026"/>
                </a:xfrm>
                <a:custGeom>
                  <a:avLst/>
                  <a:gdLst/>
                  <a:ahLst/>
                  <a:cxnLst/>
                  <a:rect l="l" t="t" r="r" b="b"/>
                  <a:pathLst>
                    <a:path w="177801" h="200026">
                      <a:moveTo>
                        <a:pt x="88900" y="0"/>
                      </a:moveTo>
                      <a:lnTo>
                        <a:pt x="177801" y="50006"/>
                      </a:lnTo>
                      <a:lnTo>
                        <a:pt x="177801" y="150019"/>
                      </a:lnTo>
                      <a:lnTo>
                        <a:pt x="88900" y="200026"/>
                      </a:lnTo>
                      <a:lnTo>
                        <a:pt x="0" y="150019"/>
                      </a:lnTo>
                      <a:lnTo>
                        <a:pt x="0" y="50006"/>
                      </a:lnTo>
                      <a:lnTo>
                        <a:pt x="88900" y="0"/>
                      </a:lnTo>
                    </a:path>
                  </a:pathLst>
                </a:custGeom>
                <a:noFill/>
                <a:ln w="22225">
                  <a:solidFill>
                    <a:schemeClr val="accent1"/>
                  </a:solidFill>
                </a:ln>
              </p:spPr>
            </p:sp>
            <p:sp>
              <p:nvSpPr>
                <p:cNvPr id="60" name="Freeform 60">
                  <a:hlinkClick r:id="rId8" action="ppaction://hlinksldjump"/>
                </p:cNvPr>
                <p:cNvSpPr/>
                <p:nvPr/>
              </p:nvSpPr>
              <p:spPr>
                <a:xfrm>
                  <a:off x="6496050" y="3874294"/>
                  <a:ext cx="88900" cy="50006"/>
                </a:xfrm>
                <a:custGeom>
                  <a:avLst/>
                  <a:gdLst/>
                  <a:ahLst/>
                  <a:cxnLst/>
                  <a:rect l="l" t="t" r="r" b="b"/>
                  <a:pathLst>
                    <a:path w="88900" h="50006">
                      <a:moveTo>
                        <a:pt x="0" y="50006"/>
                      </a:moveTo>
                      <a:lnTo>
                        <a:pt x="88900" y="0"/>
                      </a:lnTo>
                    </a:path>
                  </a:pathLst>
                </a:custGeom>
                <a:noFill/>
                <a:ln w="22225">
                  <a:solidFill>
                    <a:schemeClr val="accent1"/>
                  </a:solidFill>
                </a:ln>
              </p:spPr>
            </p:sp>
            <p:sp>
              <p:nvSpPr>
                <p:cNvPr id="61" name="Freeform 61">
                  <a:hlinkClick r:id="rId8" action="ppaction://hlinksldjump"/>
                </p:cNvPr>
                <p:cNvSpPr/>
                <p:nvPr/>
              </p:nvSpPr>
              <p:spPr>
                <a:xfrm>
                  <a:off x="6496050" y="3924300"/>
                  <a:ext cx="9525" cy="100013"/>
                </a:xfrm>
                <a:custGeom>
                  <a:avLst/>
                  <a:gdLst/>
                  <a:ahLst/>
                  <a:cxnLst/>
                  <a:rect l="l" t="t" r="r" b="b"/>
                  <a:pathLst>
                    <a:path w="9525" h="100013">
                      <a:moveTo>
                        <a:pt x="0" y="0"/>
                      </a:moveTo>
                      <a:lnTo>
                        <a:pt x="0" y="100013"/>
                      </a:lnTo>
                    </a:path>
                  </a:pathLst>
                </a:custGeom>
                <a:noFill/>
                <a:ln w="22225">
                  <a:solidFill>
                    <a:schemeClr val="accent1"/>
                  </a:solidFill>
                </a:ln>
              </p:spPr>
            </p:sp>
            <p:sp>
              <p:nvSpPr>
                <p:cNvPr id="62" name="Freeform 62">
                  <a:hlinkClick r:id="rId8" action="ppaction://hlinksldjump"/>
                </p:cNvPr>
                <p:cNvSpPr/>
                <p:nvPr/>
              </p:nvSpPr>
              <p:spPr>
                <a:xfrm>
                  <a:off x="6407150" y="3874294"/>
                  <a:ext cx="88900" cy="50006"/>
                </a:xfrm>
                <a:custGeom>
                  <a:avLst/>
                  <a:gdLst/>
                  <a:ahLst/>
                  <a:cxnLst/>
                  <a:rect l="l" t="t" r="r" b="b"/>
                  <a:pathLst>
                    <a:path w="88900" h="50006">
                      <a:moveTo>
                        <a:pt x="88900" y="50006"/>
                      </a:moveTo>
                      <a:lnTo>
                        <a:pt x="0" y="0"/>
                      </a:lnTo>
                    </a:path>
                  </a:pathLst>
                </a:custGeom>
                <a:noFill/>
                <a:ln w="22225">
                  <a:solidFill>
                    <a:schemeClr val="accent1"/>
                  </a:solidFill>
                </a:ln>
              </p:spPr>
            </p:sp>
          </p:grpSp>
          <p:sp>
            <p:nvSpPr>
              <p:cNvPr id="64" name="TextBox 64">
                <a:hlinkClick r:id="rId8" action="ppaction://hlinksldjump"/>
              </p:cNvPr>
              <p:cNvSpPr txBox="1"/>
              <p:nvPr/>
            </p:nvSpPr>
            <p:spPr>
              <a:xfrm>
                <a:off x="6353556" y="4149090"/>
                <a:ext cx="171450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龟背形网格状器</a:t>
                </a:r>
              </a:p>
            </p:txBody>
          </p:sp>
          <p:sp>
            <p:nvSpPr>
              <p:cNvPr id="65" name="TextBox 65">
                <a:hlinkClick r:id="rId8" action="ppaction://hlinksldjump"/>
              </p:cNvPr>
              <p:cNvSpPr txBox="1"/>
              <p:nvPr/>
            </p:nvSpPr>
            <p:spPr>
              <a:xfrm>
                <a:off x="6355842" y="4464368"/>
                <a:ext cx="162208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7 号坑，至今未开启</a:t>
                </a:r>
              </a:p>
            </p:txBody>
          </p:sp>
        </p:grpSp>
      </p:grpSp>
      <p:grpSp>
        <p:nvGrpSpPr>
          <p:cNvPr id="69" name="zone-note"/>
          <p:cNvGrpSpPr/>
          <p:nvPr/>
        </p:nvGrpSpPr>
        <p:grpSpPr>
          <a:xfrm>
            <a:off x="831342" y="4807268"/>
            <a:ext cx="7557516" cy="721233"/>
            <a:chOff x="831342" y="4807268"/>
            <a:chExt cx="7557516" cy="721233"/>
          </a:xfrm>
        </p:grpSpPr>
        <p:sp>
          <p:nvSpPr>
            <p:cNvPr id="68" name="TextBox 68"/>
            <p:cNvSpPr txBox="1"/>
            <p:nvPr/>
          </p:nvSpPr>
          <p:spPr>
            <a:xfrm>
              <a:off x="831342" y="4807268"/>
              <a:ext cx="7557516" cy="7212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5"/>
                  </a:solidFill>
                  <a:latin typeface="+mn-lt"/>
                  <a:ea typeface="+mn-ea"/>
                  <a:cs typeface="+mn-cs"/>
                </a:rPr>
                <a:t>展区以祭祀区出土精品文物为主要展示对象，呈现礼器、祭祀行为、崇拜对象及信仰体系与宇宙观念</a:t>
              </a:r>
              <a:br/>
              <a:r>
                <a:rPr lang="zh-CN" sz="1350" dirty="0">
                  <a:solidFill>
                    <a:schemeClr val="accent5"/>
                  </a:solidFill>
                  <a:latin typeface="+mn-lt"/>
                  <a:ea typeface="+mn-ea"/>
                  <a:cs typeface="+mn-cs"/>
                </a:rPr>
                <a:t>下设以玉通神 · 藏礼于器 · 神圣祭坛 · 青铜面具 · 鸟足神像 · 万物有灵 · 通天神树 七个单元</a:t>
              </a:r>
              <a:br/>
              <a:r>
                <a:rPr lang="zh-CN" sz="1350" dirty="0">
                  <a:solidFill>
                    <a:schemeClr val="accent3"/>
                  </a:solidFill>
                  <a:latin typeface="+mn-lt"/>
                  <a:ea typeface="+mn-ea"/>
                  <a:cs typeface="+mn-cs"/>
                </a:rPr>
                <a:t>本目录为导览整理，七件系从馆藏重点文物中择取</a:t>
              </a:r>
            </a:p>
          </p:txBody>
        </p:sp>
      </p:grpSp>
      <p:sp>
        <p:nvSpPr>
          <p:cNvPr id="70" name="TextBox 70"/>
          <p:cNvSpPr txBox="1"/>
          <p:nvPr/>
        </p:nvSpPr>
        <p:spPr>
          <a:xfrm>
            <a:off x="832104" y="5737860"/>
            <a:ext cx="424464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来源：中国网文化《三星堆博物馆新馆有哪些亮点》，2023</a:t>
            </a:r>
          </a:p>
        </p:txBody>
      </p:sp>
      <p:grpSp>
        <p:nvGrpSpPr>
          <p:cNvPr id="94" name="nav-bar"/>
          <p:cNvGrpSpPr/>
          <p:nvPr/>
        </p:nvGrpSpPr>
        <p:grpSpPr>
          <a:xfrm>
            <a:off x="609600" y="6057900"/>
            <a:ext cx="10972800" cy="571500"/>
            <a:chOff x="609600" y="6057900"/>
            <a:chExt cx="10972800" cy="571500"/>
          </a:xfrm>
        </p:grpSpPr>
        <p:sp>
          <p:nvSpPr>
            <p:cNvPr id="71" name="Line 71"/>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72" name="TextBox 72"/>
            <p:cNvSpPr txBox="1"/>
            <p:nvPr/>
          </p:nvSpPr>
          <p:spPr>
            <a:xfrm>
              <a:off x="58637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7 / 16</a:t>
              </a:r>
            </a:p>
          </p:txBody>
        </p:sp>
        <p:grpSp>
          <p:nvGrpSpPr>
            <p:cNvPr id="79" name="Group 79"/>
            <p:cNvGrpSpPr/>
            <p:nvPr/>
          </p:nvGrpSpPr>
          <p:grpSpPr>
            <a:xfrm>
              <a:off x="609600" y="6172200"/>
              <a:ext cx="1428750" cy="457200"/>
              <a:chOff x="609600" y="6172200"/>
              <a:chExt cx="1428750" cy="457200"/>
            </a:xfrm>
          </p:grpSpPr>
          <p:sp>
            <p:nvSpPr>
              <p:cNvPr id="73" name="Rectangle 73">
                <a:hlinkClick r:id="rId9"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77" name="Group 77"/>
              <p:cNvGrpSpPr/>
              <p:nvPr/>
            </p:nvGrpSpPr>
            <p:grpSpPr>
              <a:xfrm>
                <a:off x="809625" y="6315075"/>
                <a:ext cx="171450" cy="171450"/>
                <a:chOff x="809625" y="6315075"/>
                <a:chExt cx="171450" cy="171450"/>
              </a:xfrm>
            </p:grpSpPr>
            <p:sp>
              <p:nvSpPr>
                <p:cNvPr id="74" name="Freeform 74">
                  <a:hlinkClick r:id="rId9"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75" name="Freeform 75">
                  <a:hlinkClick r:id="rId9"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76" name="Freeform 76">
                  <a:hlinkClick r:id="rId9"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78" name="TextBox 78">
                <a:hlinkClick r:id="rId9"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86" name="Group 86"/>
            <p:cNvGrpSpPr/>
            <p:nvPr/>
          </p:nvGrpSpPr>
          <p:grpSpPr>
            <a:xfrm>
              <a:off x="8553450" y="6172200"/>
              <a:ext cx="1428750" cy="457200"/>
              <a:chOff x="8553450" y="6172200"/>
              <a:chExt cx="1428750" cy="457200"/>
            </a:xfrm>
          </p:grpSpPr>
          <p:sp>
            <p:nvSpPr>
              <p:cNvPr id="80" name="Rectangle 80">
                <a:hlinkClick r:id="rId10"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84" name="Group 84"/>
              <p:cNvGrpSpPr/>
              <p:nvPr/>
            </p:nvGrpSpPr>
            <p:grpSpPr>
              <a:xfrm>
                <a:off x="8772525" y="6343650"/>
                <a:ext cx="133350" cy="114300"/>
                <a:chOff x="8772525" y="6343650"/>
                <a:chExt cx="133350" cy="114300"/>
              </a:xfrm>
            </p:grpSpPr>
            <p:sp>
              <p:nvSpPr>
                <p:cNvPr id="81" name="Freeform 81">
                  <a:hlinkClick r:id="rId10"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82" name="Freeform 82">
                  <a:hlinkClick r:id="rId10"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83" name="Freeform 83">
                  <a:hlinkClick r:id="rId10"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85" name="TextBox 85">
                <a:hlinkClick r:id="rId10"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93" name="Group 93"/>
            <p:cNvGrpSpPr/>
            <p:nvPr/>
          </p:nvGrpSpPr>
          <p:grpSpPr>
            <a:xfrm>
              <a:off x="10153650" y="6172200"/>
              <a:ext cx="1428750" cy="457200"/>
              <a:chOff x="10153650" y="6172200"/>
              <a:chExt cx="1428750" cy="457200"/>
            </a:xfrm>
          </p:grpSpPr>
          <p:sp>
            <p:nvSpPr>
              <p:cNvPr id="87" name="Rectangle 87">
                <a:hlinkClick r:id="rId2"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88" name="TextBox 88">
                <a:hlinkClick r:id="rId2"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92" name="Group 92"/>
              <p:cNvGrpSpPr/>
              <p:nvPr/>
            </p:nvGrpSpPr>
            <p:grpSpPr>
              <a:xfrm>
                <a:off x="11268075" y="6343650"/>
                <a:ext cx="133350" cy="114300"/>
                <a:chOff x="11268075" y="6343650"/>
                <a:chExt cx="133350" cy="114300"/>
              </a:xfrm>
            </p:grpSpPr>
            <p:sp>
              <p:nvSpPr>
                <p:cNvPr id="89" name="Freeform 89">
                  <a:hlinkClick r:id="rId2"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90" name="Freeform 90">
                  <a:hlinkClick r:id="rId2"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91" name="Freeform 91">
                  <a:hlinkClick r:id="rId2"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childTnLst>
                                </p:cTn>
                              </p:par>
                            </p:childTnLst>
                          </p:cTn>
                        </p:par>
                        <p:par>
                          <p:cTn id="12" fill="hold">
                            <p:stCondLst>
                              <p:cond delay="1300"/>
                            </p:stCondLst>
                            <p:childTnLst>
                              <p:par>
                                <p:cTn id="13" presetID="10" presetClass="entr" presetSubtype="0" fill="hold" grpId="0"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300"/>
                                        <p:tgtEl>
                                          <p:spTgt spid="14"/>
                                        </p:tgtEl>
                                      </p:cBhvr>
                                    </p:animEffect>
                                  </p:childTnLst>
                                </p:cTn>
                              </p:par>
                            </p:childTnLst>
                          </p:cTn>
                        </p:par>
                        <p:par>
                          <p:cTn id="16" fill="hold">
                            <p:stCondLst>
                              <p:cond delay="2100"/>
                            </p:stCondLst>
                            <p:childTnLst>
                              <p:par>
                                <p:cTn id="17" presetID="10" presetClass="entr" presetSubtype="0" fill="hold" grpId="0" nodeType="afterEffect">
                                  <p:stCondLst>
                                    <p:cond delay="5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300"/>
                                        <p:tgtEl>
                                          <p:spTgt spid="24"/>
                                        </p:tgtEl>
                                      </p:cBhvr>
                                    </p:animEffect>
                                  </p:childTnLst>
                                </p:cTn>
                              </p:par>
                            </p:childTnLst>
                          </p:cTn>
                        </p:par>
                        <p:par>
                          <p:cTn id="20" fill="hold">
                            <p:stCondLst>
                              <p:cond delay="2900"/>
                            </p:stCondLst>
                            <p:childTnLst>
                              <p:par>
                                <p:cTn id="21" presetID="10" presetClass="entr" presetSubtype="0" fill="hold" grpId="0" nodeType="afterEffect">
                                  <p:stCondLst>
                                    <p:cond delay="50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300"/>
                                        <p:tgtEl>
                                          <p:spTgt spid="32"/>
                                        </p:tgtEl>
                                      </p:cBhvr>
                                    </p:animEffect>
                                  </p:childTnLst>
                                </p:cTn>
                              </p:par>
                            </p:childTnLst>
                          </p:cTn>
                        </p:par>
                        <p:par>
                          <p:cTn id="24" fill="hold">
                            <p:stCondLst>
                              <p:cond delay="3700"/>
                            </p:stCondLst>
                            <p:childTnLst>
                              <p:par>
                                <p:cTn id="25" presetID="10" presetClass="entr" presetSubtype="0" fill="hold" grpId="0" nodeType="after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300"/>
                                        <p:tgtEl>
                                          <p:spTgt spid="41"/>
                                        </p:tgtEl>
                                      </p:cBhvr>
                                    </p:animEffect>
                                  </p:childTnLst>
                                </p:cTn>
                              </p:par>
                            </p:childTnLst>
                          </p:cTn>
                        </p:par>
                        <p:par>
                          <p:cTn id="28" fill="hold">
                            <p:stCondLst>
                              <p:cond delay="4500"/>
                            </p:stCondLst>
                            <p:childTnLst>
                              <p:par>
                                <p:cTn id="29" presetID="10" presetClass="entr" presetSubtype="0" fill="hold" grpId="0" nodeType="afterEffect">
                                  <p:stCondLst>
                                    <p:cond delay="5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300"/>
                                        <p:tgtEl>
                                          <p:spTgt spid="49"/>
                                        </p:tgtEl>
                                      </p:cBhvr>
                                    </p:animEffect>
                                  </p:childTnLst>
                                </p:cTn>
                              </p:par>
                            </p:childTnLst>
                          </p:cTn>
                        </p:par>
                        <p:par>
                          <p:cTn id="32" fill="hold">
                            <p:stCondLst>
                              <p:cond delay="5300"/>
                            </p:stCondLst>
                            <p:childTnLst>
                              <p:par>
                                <p:cTn id="33" presetID="10" presetClass="entr" presetSubtype="0" fill="hold" grpId="0" nodeType="afterEffect">
                                  <p:stCondLst>
                                    <p:cond delay="50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300"/>
                                        <p:tgtEl>
                                          <p:spTgt spid="57"/>
                                        </p:tgtEl>
                                      </p:cBhvr>
                                    </p:animEffect>
                                  </p:childTnLst>
                                </p:cTn>
                              </p:par>
                            </p:childTnLst>
                          </p:cTn>
                        </p:par>
                        <p:par>
                          <p:cTn id="36" fill="hold">
                            <p:stCondLst>
                              <p:cond delay="6100"/>
                            </p:stCondLst>
                            <p:childTnLst>
                              <p:par>
                                <p:cTn id="37" presetID="10" presetClass="entr" presetSubtype="0" fill="hold" grpId="0" nodeType="afterEffect">
                                  <p:stCondLst>
                                    <p:cond delay="50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300"/>
                                        <p:tgtEl>
                                          <p:spTgt spid="67"/>
                                        </p:tgtEl>
                                      </p:cBhvr>
                                    </p:animEffect>
                                  </p:childTnLst>
                                </p:cTn>
                              </p:par>
                            </p:childTnLst>
                          </p:cTn>
                        </p:par>
                        <p:par>
                          <p:cTn id="40" fill="hold">
                            <p:stCondLst>
                              <p:cond delay="6900"/>
                            </p:stCondLst>
                            <p:childTnLst>
                              <p:par>
                                <p:cTn id="41" presetID="10" presetClass="entr" presetSubtype="0" fill="hold" grpId="0" nodeType="afterEffect">
                                  <p:stCondLst>
                                    <p:cond delay="5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3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artifact-standing-figure"/>
          <p:cNvGrpSpPr/>
          <p:nvPr/>
        </p:nvGrpSpPr>
        <p:grpSpPr>
          <a:xfrm>
            <a:off x="838200" y="688658"/>
            <a:ext cx="2750820" cy="616077"/>
            <a:chOff x="838200" y="688658"/>
            <a:chExt cx="275082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257632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青铜大立人像</a:t>
              </a:r>
            </a:p>
          </p:txBody>
        </p:sp>
      </p:grpSp>
      <p:grpSp>
        <p:nvGrpSpPr>
          <p:cNvPr id="6" name="page-lead"/>
          <p:cNvGrpSpPr/>
          <p:nvPr/>
        </p:nvGrpSpPr>
        <p:grpSpPr>
          <a:xfrm>
            <a:off x="827532" y="1259205"/>
            <a:ext cx="7597750" cy="410718"/>
            <a:chOff x="827532" y="1259205"/>
            <a:chExt cx="7597750" cy="410718"/>
          </a:xfrm>
        </p:grpSpPr>
        <p:sp>
          <p:nvSpPr>
            <p:cNvPr id="5" name="TextBox 5"/>
            <p:cNvSpPr txBox="1"/>
            <p:nvPr/>
          </p:nvSpPr>
          <p:spPr>
            <a:xfrm>
              <a:off x="827532" y="1259205"/>
              <a:ext cx="759775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一尊连底座 2.61 米高的青铜人像，双手虚握之物至今无定论</a:t>
              </a:r>
            </a:p>
          </p:txBody>
        </p:sp>
      </p:grpSp>
      <p:grpSp>
        <p:nvGrpSpPr>
          <p:cNvPr id="8" name="artifact-photo"/>
          <p:cNvGrpSpPr/>
          <p:nvPr/>
        </p:nvGrpSpPr>
        <p:grpSpPr>
          <a:xfrm>
            <a:off x="1028700" y="2000250"/>
            <a:ext cx="2286000" cy="3429000"/>
            <a:chOff x="1028700" y="2000250"/>
            <a:chExt cx="2286000" cy="3429000"/>
          </a:xfrm>
        </p:grpSpPr>
        <p:pic>
          <p:nvPicPr>
            <p:cNvPr id="7" name="Image 7"/>
            <p:cNvPicPr>
              <a:picLocks noChangeAspect="1"/>
            </p:cNvPicPr>
            <p:nvPr/>
          </p:nvPicPr>
          <p:blipFill>
            <a:blip r:embed="rId2"/>
            <a:stretch>
              <a:fillRect/>
            </a:stretch>
          </p:blipFill>
          <p:spPr>
            <a:xfrm>
              <a:off x="1028700" y="2000250"/>
              <a:ext cx="2286000" cy="3429000"/>
            </a:xfrm>
            <a:prstGeom prst="rect">
              <a:avLst/>
            </a:prstGeom>
          </p:spPr>
        </p:pic>
      </p:grpSp>
      <p:grpSp>
        <p:nvGrpSpPr>
          <p:cNvPr id="11" name="fact-era"/>
          <p:cNvGrpSpPr/>
          <p:nvPr/>
        </p:nvGrpSpPr>
        <p:grpSpPr>
          <a:xfrm>
            <a:off x="3877056" y="1911668"/>
            <a:ext cx="987552" cy="570166"/>
            <a:chOff x="3877056" y="1911668"/>
            <a:chExt cx="987552" cy="570166"/>
          </a:xfrm>
        </p:grpSpPr>
        <p:sp>
          <p:nvSpPr>
            <p:cNvPr id="9" name="TextBox 9"/>
            <p:cNvSpPr txBox="1"/>
            <p:nvPr/>
          </p:nvSpPr>
          <p:spPr>
            <a:xfrm>
              <a:off x="3879342" y="19116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a:t>
              </a:r>
            </a:p>
          </p:txBody>
        </p:sp>
        <p:sp>
          <p:nvSpPr>
            <p:cNvPr id="10" name="TextBox 10"/>
            <p:cNvSpPr txBox="1"/>
            <p:nvPr/>
          </p:nvSpPr>
          <p:spPr>
            <a:xfrm>
              <a:off x="3877056" y="212979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a:t>
              </a:r>
            </a:p>
          </p:txBody>
        </p:sp>
      </p:grpSp>
      <p:grpSp>
        <p:nvGrpSpPr>
          <p:cNvPr id="15" name="fact-pit"/>
          <p:cNvGrpSpPr/>
          <p:nvPr/>
        </p:nvGrpSpPr>
        <p:grpSpPr>
          <a:xfrm>
            <a:off x="3877056" y="2502218"/>
            <a:ext cx="3105531" cy="768857"/>
            <a:chOff x="3877056" y="2502218"/>
            <a:chExt cx="3105531" cy="768857"/>
          </a:xfrm>
        </p:grpSpPr>
        <p:sp>
          <p:nvSpPr>
            <p:cNvPr id="12" name="TextBox 12"/>
            <p:cNvSpPr txBox="1"/>
            <p:nvPr/>
          </p:nvSpPr>
          <p:spPr>
            <a:xfrm>
              <a:off x="3879342" y="25022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出土坑号</a:t>
              </a:r>
            </a:p>
          </p:txBody>
        </p:sp>
        <p:sp>
          <p:nvSpPr>
            <p:cNvPr id="13" name="TextBox 13"/>
            <p:cNvSpPr txBox="1"/>
            <p:nvPr/>
          </p:nvSpPr>
          <p:spPr>
            <a:xfrm>
              <a:off x="3877056" y="2720340"/>
              <a:ext cx="2526259"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2 号祭祀坑（1986 年）</a:t>
              </a:r>
            </a:p>
          </p:txBody>
        </p:sp>
        <p:sp>
          <p:nvSpPr>
            <p:cNvPr id="14" name="TextBox 14"/>
            <p:cNvSpPr txBox="1"/>
            <p:nvPr/>
          </p:nvSpPr>
          <p:spPr>
            <a:xfrm>
              <a:off x="3879342" y="3007042"/>
              <a:ext cx="310324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出土时已被拦腰砸断，经数年修复还原</a:t>
              </a:r>
            </a:p>
          </p:txBody>
        </p:sp>
      </p:grpSp>
      <p:grpSp>
        <p:nvGrpSpPr>
          <p:cNvPr id="19" name="!!artifact-size-frame"/>
          <p:cNvGrpSpPr/>
          <p:nvPr/>
        </p:nvGrpSpPr>
        <p:grpSpPr>
          <a:xfrm>
            <a:off x="3877056" y="3340418"/>
            <a:ext cx="5159159" cy="768857"/>
            <a:chOff x="3877056" y="3340418"/>
            <a:chExt cx="5159159" cy="768857"/>
          </a:xfrm>
        </p:grpSpPr>
        <p:sp>
          <p:nvSpPr>
            <p:cNvPr id="16" name="TextBox 16"/>
            <p:cNvSpPr txBox="1"/>
            <p:nvPr/>
          </p:nvSpPr>
          <p:spPr>
            <a:xfrm>
              <a:off x="3879342" y="33404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尺寸</a:t>
              </a:r>
            </a:p>
          </p:txBody>
        </p:sp>
        <p:sp>
          <p:nvSpPr>
            <p:cNvPr id="17" name="TextBox 17"/>
            <p:cNvSpPr txBox="1"/>
            <p:nvPr/>
          </p:nvSpPr>
          <p:spPr>
            <a:xfrm>
              <a:off x="3877056" y="3558540"/>
              <a:ext cx="390746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人像高 1.8 米，加底座通高 2.61 米</a:t>
              </a:r>
            </a:p>
          </p:txBody>
        </p:sp>
        <p:sp>
          <p:nvSpPr>
            <p:cNvPr id="18" name="TextBox 18"/>
            <p:cNvSpPr txBox="1"/>
            <p:nvPr/>
          </p:nvSpPr>
          <p:spPr>
            <a:xfrm>
              <a:off x="3879342" y="3845242"/>
              <a:ext cx="515687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修复档案另记总高 260.8 厘米、人像高 172 厘米、冠高 10 厘米</a:t>
              </a:r>
            </a:p>
          </p:txBody>
        </p:sp>
      </p:grpSp>
      <p:grpSp>
        <p:nvGrpSpPr>
          <p:cNvPr id="23" name="fact-grade"/>
          <p:cNvGrpSpPr/>
          <p:nvPr/>
        </p:nvGrpSpPr>
        <p:grpSpPr>
          <a:xfrm>
            <a:off x="3877056" y="4178618"/>
            <a:ext cx="5595328" cy="768857"/>
            <a:chOff x="3877056" y="4178618"/>
            <a:chExt cx="5595328" cy="768857"/>
          </a:xfrm>
        </p:grpSpPr>
        <p:sp>
          <p:nvSpPr>
            <p:cNvPr id="20" name="TextBox 20"/>
            <p:cNvSpPr txBox="1"/>
            <p:nvPr/>
          </p:nvSpPr>
          <p:spPr>
            <a:xfrm>
              <a:off x="3879342" y="41786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文物级别</a:t>
              </a:r>
            </a:p>
          </p:txBody>
        </p:sp>
        <p:sp>
          <p:nvSpPr>
            <p:cNvPr id="21" name="TextBox 21"/>
            <p:cNvSpPr txBox="1"/>
            <p:nvPr/>
          </p:nvSpPr>
          <p:spPr>
            <a:xfrm>
              <a:off x="3877056" y="4396740"/>
              <a:ext cx="4416323"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商铜立人像 · 收藏单位广汉三星堆博物馆</a:t>
              </a:r>
            </a:p>
          </p:txBody>
        </p:sp>
        <p:sp>
          <p:nvSpPr>
            <p:cNvPr id="22" name="TextBox 22"/>
            <p:cNvSpPr txBox="1"/>
            <p:nvPr/>
          </p:nvSpPr>
          <p:spPr>
            <a:xfrm>
              <a:off x="3879342" y="4683442"/>
              <a:ext cx="559304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列入</a:t>
              </a:r>
              <a:r>
                <a:rPr lang="zh-CN" sz="1350" dirty="0">
                  <a:solidFill>
                    <a:schemeClr val="accent1"/>
                  </a:solidFill>
                  <a:latin typeface="+mn-lt"/>
                  <a:ea typeface="+mn-ea"/>
                  <a:cs typeface="+mn-cs"/>
                  <a:hlinkClick r:id="rId3"/>
                </a:rPr>
                <a:t>《第三批禁止出境展览文物目录》</a:t>
              </a:r>
              <a:r>
                <a:rPr lang="zh-CN" sz="1350" dirty="0">
                  <a:solidFill>
                    <a:schemeClr val="accent5"/>
                  </a:solidFill>
                  <a:latin typeface="+mn-lt"/>
                  <a:ea typeface="+mn-ea"/>
                  <a:cs typeface="+mn-cs"/>
                </a:rPr>
                <a:t>（文物博函〔2013〕1320 号）</a:t>
              </a:r>
            </a:p>
          </p:txBody>
        </p:sp>
      </p:grpSp>
      <p:grpSp>
        <p:nvGrpSpPr>
          <p:cNvPr id="26" name="fact-highlight"/>
          <p:cNvGrpSpPr/>
          <p:nvPr/>
        </p:nvGrpSpPr>
        <p:grpSpPr>
          <a:xfrm>
            <a:off x="3879342" y="5016818"/>
            <a:ext cx="6014466" cy="721233"/>
            <a:chOff x="3879342" y="5016818"/>
            <a:chExt cx="6014466" cy="721233"/>
          </a:xfrm>
        </p:grpSpPr>
        <p:sp>
          <p:nvSpPr>
            <p:cNvPr id="24" name="TextBox 24"/>
            <p:cNvSpPr txBox="1"/>
            <p:nvPr/>
          </p:nvSpPr>
          <p:spPr>
            <a:xfrm>
              <a:off x="3879342" y="50168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25" name="TextBox 25"/>
            <p:cNvSpPr txBox="1"/>
            <p:nvPr/>
          </p:nvSpPr>
          <p:spPr>
            <a:xfrm>
              <a:off x="3879342" y="5245418"/>
              <a:ext cx="601446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双手呈虚握状，所持之物尚无定论；学界对其身份有大巫师、蜀王或两者兼具等</a:t>
              </a:r>
              <a:br/>
              <a:r>
                <a:rPr lang="zh-CN" sz="1350" dirty="0">
                  <a:solidFill>
                    <a:schemeClr val="dk1"/>
                  </a:solidFill>
                  <a:latin typeface="+mn-lt"/>
                  <a:ea typeface="+mn-ea"/>
                  <a:cs typeface="+mn-cs"/>
                </a:rPr>
                <a:t>观点，无论何说都代表执掌宗教权力或行政权力的上层贵族</a:t>
              </a:r>
            </a:p>
          </p:txBody>
        </p:sp>
      </p:grpSp>
      <p:sp>
        <p:nvSpPr>
          <p:cNvPr id="27" name="TextBox 27"/>
          <p:cNvSpPr txBox="1"/>
          <p:nvPr/>
        </p:nvSpPr>
        <p:spPr>
          <a:xfrm>
            <a:off x="832104" y="5737860"/>
            <a:ext cx="780669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来源：四川在线《三星堆馆长讲国宝②》2022；经济观察网 2021；北京市文物局第三批禁止出境展览文物目录</a:t>
            </a:r>
          </a:p>
        </p:txBody>
      </p:sp>
      <p:grpSp>
        <p:nvGrpSpPr>
          <p:cNvPr id="61" name="nav-bar"/>
          <p:cNvGrpSpPr/>
          <p:nvPr/>
        </p:nvGrpSpPr>
        <p:grpSpPr>
          <a:xfrm>
            <a:off x="609600" y="6057900"/>
            <a:ext cx="10972800" cy="571500"/>
            <a:chOff x="609600" y="6057900"/>
            <a:chExt cx="10972800" cy="571500"/>
          </a:xfrm>
        </p:grpSpPr>
        <p:sp>
          <p:nvSpPr>
            <p:cNvPr id="28" name="Line 28"/>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9" name="TextBox 29"/>
            <p:cNvSpPr txBox="1"/>
            <p:nvPr/>
          </p:nvSpPr>
          <p:spPr>
            <a:xfrm>
              <a:off x="56732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8 / 16</a:t>
              </a:r>
            </a:p>
          </p:txBody>
        </p:sp>
        <p:grpSp>
          <p:nvGrpSpPr>
            <p:cNvPr id="36" name="Group 36"/>
            <p:cNvGrpSpPr/>
            <p:nvPr/>
          </p:nvGrpSpPr>
          <p:grpSpPr>
            <a:xfrm>
              <a:off x="609600" y="6172200"/>
              <a:ext cx="1428750" cy="457200"/>
              <a:chOff x="609600" y="6172200"/>
              <a:chExt cx="1428750" cy="457200"/>
            </a:xfrm>
          </p:grpSpPr>
          <p:sp>
            <p:nvSpPr>
              <p:cNvPr id="30" name="Rectangle 30">
                <a:hlinkClick r:id="rId4"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4" name="Group 34"/>
              <p:cNvGrpSpPr/>
              <p:nvPr/>
            </p:nvGrpSpPr>
            <p:grpSpPr>
              <a:xfrm>
                <a:off x="809625" y="6315075"/>
                <a:ext cx="171450" cy="171450"/>
                <a:chOff x="809625" y="6315075"/>
                <a:chExt cx="171450" cy="171450"/>
              </a:xfrm>
            </p:grpSpPr>
            <p:sp>
              <p:nvSpPr>
                <p:cNvPr id="31" name="Freeform 31">
                  <a:hlinkClick r:id="rId4"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2" name="Freeform 32">
                  <a:hlinkClick r:id="rId4"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3" name="Freeform 33">
                  <a:hlinkClick r:id="rId4"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5" name="TextBox 35">
                <a:hlinkClick r:id="rId4"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46" name="Group 46"/>
            <p:cNvGrpSpPr/>
            <p:nvPr/>
          </p:nvGrpSpPr>
          <p:grpSpPr>
            <a:xfrm>
              <a:off x="2286000" y="6172200"/>
              <a:ext cx="1714500" cy="457200"/>
              <a:chOff x="2286000" y="6172200"/>
              <a:chExt cx="1714500" cy="457200"/>
            </a:xfrm>
          </p:grpSpPr>
          <p:sp>
            <p:nvSpPr>
              <p:cNvPr id="37" name="Rectangle 37">
                <a:hlinkClick r:id="rId5"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44" name="Group 44"/>
              <p:cNvGrpSpPr/>
              <p:nvPr/>
            </p:nvGrpSpPr>
            <p:grpSpPr>
              <a:xfrm>
                <a:off x="2505075" y="6343650"/>
                <a:ext cx="142875" cy="123825"/>
                <a:chOff x="2505075" y="6343650"/>
                <a:chExt cx="142875" cy="123825"/>
              </a:xfrm>
            </p:grpSpPr>
            <p:sp>
              <p:nvSpPr>
                <p:cNvPr id="38" name="Freeform 38">
                  <a:hlinkClick r:id="rId5"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39" name="Freeform 39">
                  <a:hlinkClick r:id="rId5"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0" name="Freeform 40">
                  <a:hlinkClick r:id="rId5"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1" name="Freeform 41">
                  <a:hlinkClick r:id="rId5"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2" name="Freeform 42">
                  <a:hlinkClick r:id="rId5"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3" name="Freeform 43">
                  <a:hlinkClick r:id="rId5"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45" name="TextBox 45">
                <a:hlinkClick r:id="rId5"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53" name="Group 53"/>
            <p:cNvGrpSpPr/>
            <p:nvPr/>
          </p:nvGrpSpPr>
          <p:grpSpPr>
            <a:xfrm>
              <a:off x="8553450" y="6172200"/>
              <a:ext cx="1428750" cy="457200"/>
              <a:chOff x="8553450" y="6172200"/>
              <a:chExt cx="1428750" cy="457200"/>
            </a:xfrm>
          </p:grpSpPr>
          <p:sp>
            <p:nvSpPr>
              <p:cNvPr id="47" name="Rectangle 47">
                <a:hlinkClick r:id="rId5"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1" name="Group 51"/>
              <p:cNvGrpSpPr/>
              <p:nvPr/>
            </p:nvGrpSpPr>
            <p:grpSpPr>
              <a:xfrm>
                <a:off x="8772525" y="6343650"/>
                <a:ext cx="133350" cy="114300"/>
                <a:chOff x="8772525" y="6343650"/>
                <a:chExt cx="133350" cy="114300"/>
              </a:xfrm>
            </p:grpSpPr>
            <p:sp>
              <p:nvSpPr>
                <p:cNvPr id="48" name="Freeform 48">
                  <a:hlinkClick r:id="rId5"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49" name="Freeform 49">
                  <a:hlinkClick r:id="rId5"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0" name="Freeform 50">
                  <a:hlinkClick r:id="rId5"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2" name="TextBox 52">
                <a:hlinkClick r:id="rId5"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0" name="Group 60"/>
            <p:cNvGrpSpPr/>
            <p:nvPr/>
          </p:nvGrpSpPr>
          <p:grpSpPr>
            <a:xfrm>
              <a:off x="10153650" y="6172200"/>
              <a:ext cx="1428750" cy="457200"/>
              <a:chOff x="10153650" y="6172200"/>
              <a:chExt cx="1428750" cy="457200"/>
            </a:xfrm>
          </p:grpSpPr>
          <p:sp>
            <p:nvSpPr>
              <p:cNvPr id="54" name="Rectangle 54">
                <a:hlinkClick r:id="rId6"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5" name="TextBox 55">
                <a:hlinkClick r:id="rId6"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59" name="Group 59"/>
              <p:cNvGrpSpPr/>
              <p:nvPr/>
            </p:nvGrpSpPr>
            <p:grpSpPr>
              <a:xfrm>
                <a:off x="11268075" y="6343650"/>
                <a:ext cx="133350" cy="114300"/>
                <a:chOff x="11268075" y="6343650"/>
                <a:chExt cx="133350" cy="114300"/>
              </a:xfrm>
            </p:grpSpPr>
            <p:sp>
              <p:nvSpPr>
                <p:cNvPr id="56" name="Freeform 56">
                  <a:hlinkClick r:id="rId6"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7" name="Freeform 57">
                  <a:hlinkClick r:id="rId6"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8" name="Freeform 58">
                  <a:hlinkClick r:id="rId6"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400"/>
                            </p:stCondLst>
                            <p:childTnLst>
                              <p:par>
                                <p:cTn id="13" presetID="22" presetClass="entr" presetSubtype="2"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300"/>
                                        <p:tgtEl>
                                          <p:spTgt spid="11"/>
                                        </p:tgtEl>
                                      </p:cBhvr>
                                    </p:animEffect>
                                  </p:childTnLst>
                                </p:cTn>
                              </p:par>
                            </p:childTnLst>
                          </p:cTn>
                        </p:par>
                        <p:par>
                          <p:cTn id="16" fill="hold">
                            <p:stCondLst>
                              <p:cond delay="2200"/>
                            </p:stCondLst>
                            <p:childTnLst>
                              <p:par>
                                <p:cTn id="17" presetID="22" presetClass="entr" presetSubtype="2" fill="hold" grpId="0" nodeType="after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300"/>
                                        <p:tgtEl>
                                          <p:spTgt spid="15"/>
                                        </p:tgtEl>
                                      </p:cBhvr>
                                    </p:animEffect>
                                  </p:childTnLst>
                                </p:cTn>
                              </p:par>
                            </p:childTnLst>
                          </p:cTn>
                        </p:par>
                        <p:par>
                          <p:cTn id="20" fill="hold">
                            <p:stCondLst>
                              <p:cond delay="3000"/>
                            </p:stCondLst>
                            <p:childTnLst>
                              <p:par>
                                <p:cTn id="21" presetID="22" presetClass="entr" presetSubtype="2" fill="hold" grpId="0" nodeType="afterEffect">
                                  <p:stCondLst>
                                    <p:cond delay="50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300"/>
                                        <p:tgtEl>
                                          <p:spTgt spid="19"/>
                                        </p:tgtEl>
                                      </p:cBhvr>
                                    </p:animEffect>
                                  </p:childTnLst>
                                </p:cTn>
                              </p:par>
                            </p:childTnLst>
                          </p:cTn>
                        </p:par>
                        <p:par>
                          <p:cTn id="24" fill="hold">
                            <p:stCondLst>
                              <p:cond delay="3800"/>
                            </p:stCondLst>
                            <p:childTnLst>
                              <p:par>
                                <p:cTn id="25" presetID="22" presetClass="entr" presetSubtype="2" fill="hold" grpId="0" nodeType="afterEffect">
                                  <p:stCondLst>
                                    <p:cond delay="50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300"/>
                                        <p:tgtEl>
                                          <p:spTgt spid="23"/>
                                        </p:tgtEl>
                                      </p:cBhvr>
                                    </p:animEffect>
                                  </p:childTnLst>
                                </p:cTn>
                              </p:par>
                            </p:childTnLst>
                          </p:cTn>
                        </p:par>
                        <p:par>
                          <p:cTn id="28" fill="hold">
                            <p:stCondLst>
                              <p:cond delay="4600"/>
                            </p:stCondLst>
                            <p:childTnLst>
                              <p:par>
                                <p:cTn id="29" presetID="10" presetClass="entr" presetSubtype="0" fill="hold" grpId="0" nodeType="afterEffect">
                                  <p:stCondLst>
                                    <p:cond delay="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2750820" cy="616077"/>
            <a:chOff x="838200" y="688658"/>
            <a:chExt cx="275082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257632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一号青铜神树</a:t>
              </a:r>
            </a:p>
          </p:txBody>
        </p:sp>
      </p:grpSp>
      <p:grpSp>
        <p:nvGrpSpPr>
          <p:cNvPr id="6" name="page-lead"/>
          <p:cNvGrpSpPr/>
          <p:nvPr/>
        </p:nvGrpSpPr>
        <p:grpSpPr>
          <a:xfrm>
            <a:off x="827532" y="1259205"/>
            <a:ext cx="8869909" cy="410718"/>
            <a:chOff x="827532" y="1259205"/>
            <a:chExt cx="8869909" cy="410718"/>
          </a:xfrm>
        </p:grpSpPr>
        <p:sp>
          <p:nvSpPr>
            <p:cNvPr id="5" name="TextBox 5"/>
            <p:cNvSpPr txBox="1"/>
            <p:nvPr/>
          </p:nvSpPr>
          <p:spPr>
            <a:xfrm>
              <a:off x="827532" y="1259205"/>
              <a:ext cx="8869909"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全世界已发现的最大单件青铜文物，3.96 米高，由 2479 块碎片拼回来</a:t>
              </a:r>
            </a:p>
          </p:txBody>
        </p:sp>
      </p:grpSp>
      <p:grpSp>
        <p:nvGrpSpPr>
          <p:cNvPr id="8" name="artifact-photo"/>
          <p:cNvGrpSpPr/>
          <p:nvPr/>
        </p:nvGrpSpPr>
        <p:grpSpPr>
          <a:xfrm>
            <a:off x="1028700" y="2000250"/>
            <a:ext cx="2286000" cy="3429000"/>
            <a:chOff x="1028700" y="2000250"/>
            <a:chExt cx="2286000" cy="3429000"/>
          </a:xfrm>
        </p:grpSpPr>
        <p:pic>
          <p:nvPicPr>
            <p:cNvPr id="7" name="Image 7"/>
            <p:cNvPicPr>
              <a:picLocks noChangeAspect="1"/>
            </p:cNvPicPr>
            <p:nvPr/>
          </p:nvPicPr>
          <p:blipFill>
            <a:blip r:embed="rId2"/>
            <a:stretch>
              <a:fillRect/>
            </a:stretch>
          </p:blipFill>
          <p:spPr>
            <a:xfrm>
              <a:off x="1028700" y="2000250"/>
              <a:ext cx="2286000" cy="3429000"/>
            </a:xfrm>
            <a:prstGeom prst="rect">
              <a:avLst/>
            </a:prstGeom>
          </p:spPr>
        </p:pic>
      </p:grpSp>
      <p:grpSp>
        <p:nvGrpSpPr>
          <p:cNvPr id="11" name="fact-era"/>
          <p:cNvGrpSpPr/>
          <p:nvPr/>
        </p:nvGrpSpPr>
        <p:grpSpPr>
          <a:xfrm>
            <a:off x="3877056" y="1854518"/>
            <a:ext cx="987552" cy="570166"/>
            <a:chOff x="3877056" y="1854518"/>
            <a:chExt cx="987552" cy="570166"/>
          </a:xfrm>
        </p:grpSpPr>
        <p:sp>
          <p:nvSpPr>
            <p:cNvPr id="9" name="TextBox 9"/>
            <p:cNvSpPr txBox="1"/>
            <p:nvPr/>
          </p:nvSpPr>
          <p:spPr>
            <a:xfrm>
              <a:off x="3879342" y="18545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a:t>
              </a:r>
            </a:p>
          </p:txBody>
        </p:sp>
        <p:sp>
          <p:nvSpPr>
            <p:cNvPr id="10" name="TextBox 10"/>
            <p:cNvSpPr txBox="1"/>
            <p:nvPr/>
          </p:nvSpPr>
          <p:spPr>
            <a:xfrm>
              <a:off x="3877056" y="2072640"/>
              <a:ext cx="98755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a:t>
              </a:r>
            </a:p>
          </p:txBody>
        </p:sp>
      </p:grpSp>
      <p:grpSp>
        <p:nvGrpSpPr>
          <p:cNvPr id="15" name="fact-pit"/>
          <p:cNvGrpSpPr/>
          <p:nvPr/>
        </p:nvGrpSpPr>
        <p:grpSpPr>
          <a:xfrm>
            <a:off x="3877056" y="2426018"/>
            <a:ext cx="4014216" cy="768857"/>
            <a:chOff x="3877056" y="2426018"/>
            <a:chExt cx="4014216" cy="768857"/>
          </a:xfrm>
        </p:grpSpPr>
        <p:sp>
          <p:nvSpPr>
            <p:cNvPr id="12" name="TextBox 12"/>
            <p:cNvSpPr txBox="1"/>
            <p:nvPr/>
          </p:nvSpPr>
          <p:spPr>
            <a:xfrm>
              <a:off x="3879342" y="24260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出土坑号</a:t>
              </a:r>
            </a:p>
          </p:txBody>
        </p:sp>
        <p:sp>
          <p:nvSpPr>
            <p:cNvPr id="13" name="TextBox 13"/>
            <p:cNvSpPr txBox="1"/>
            <p:nvPr/>
          </p:nvSpPr>
          <p:spPr>
            <a:xfrm>
              <a:off x="3877056" y="2644140"/>
              <a:ext cx="2526259"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2 号祭祀坑（1986 年）</a:t>
              </a:r>
            </a:p>
          </p:txBody>
        </p:sp>
        <p:sp>
          <p:nvSpPr>
            <p:cNvPr id="14" name="TextBox 14"/>
            <p:cNvSpPr txBox="1"/>
            <p:nvPr/>
          </p:nvSpPr>
          <p:spPr>
            <a:xfrm>
              <a:off x="3879342" y="2930842"/>
              <a:ext cx="401193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全世界已发现的最大单件青铜文物，国家一级文物</a:t>
              </a:r>
            </a:p>
          </p:txBody>
        </p:sp>
      </p:grpSp>
      <p:grpSp>
        <p:nvGrpSpPr>
          <p:cNvPr id="19" name="!!artifact-size-frame"/>
          <p:cNvGrpSpPr/>
          <p:nvPr/>
        </p:nvGrpSpPr>
        <p:grpSpPr>
          <a:xfrm>
            <a:off x="3877056" y="3207068"/>
            <a:ext cx="6849313" cy="768857"/>
            <a:chOff x="3877056" y="3207068"/>
            <a:chExt cx="6849313" cy="768857"/>
          </a:xfrm>
        </p:grpSpPr>
        <p:sp>
          <p:nvSpPr>
            <p:cNvPr id="16" name="TextBox 16"/>
            <p:cNvSpPr txBox="1"/>
            <p:nvPr/>
          </p:nvSpPr>
          <p:spPr>
            <a:xfrm>
              <a:off x="3879342" y="32070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尺寸</a:t>
              </a:r>
            </a:p>
          </p:txBody>
        </p:sp>
        <p:sp>
          <p:nvSpPr>
            <p:cNvPr id="17" name="TextBox 17"/>
            <p:cNvSpPr txBox="1"/>
            <p:nvPr/>
          </p:nvSpPr>
          <p:spPr>
            <a:xfrm>
              <a:off x="3877056" y="3425190"/>
              <a:ext cx="493730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通高 396 厘米（修复后 3.96 米、宽 1.4 米）</a:t>
              </a:r>
            </a:p>
          </p:txBody>
        </p:sp>
        <p:sp>
          <p:nvSpPr>
            <p:cNvPr id="18" name="TextBox 18"/>
            <p:cNvSpPr txBox="1"/>
            <p:nvPr/>
          </p:nvSpPr>
          <p:spPr>
            <a:xfrm>
              <a:off x="3879342" y="3711892"/>
              <a:ext cx="684702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由 2479 块碎片复原，1990 年起历时 8 年（研究阶段 3 年），修复者杨晓邬、郭汉中</a:t>
              </a:r>
            </a:p>
          </p:txBody>
        </p:sp>
      </p:grpSp>
      <p:grpSp>
        <p:nvGrpSpPr>
          <p:cNvPr id="23" name="fact-form"/>
          <p:cNvGrpSpPr/>
          <p:nvPr/>
        </p:nvGrpSpPr>
        <p:grpSpPr>
          <a:xfrm>
            <a:off x="3877056" y="3988118"/>
            <a:ext cx="6188202" cy="997457"/>
            <a:chOff x="3877056" y="3988118"/>
            <a:chExt cx="6188202" cy="997457"/>
          </a:xfrm>
        </p:grpSpPr>
        <p:sp>
          <p:nvSpPr>
            <p:cNvPr id="20" name="TextBox 20"/>
            <p:cNvSpPr txBox="1"/>
            <p:nvPr/>
          </p:nvSpPr>
          <p:spPr>
            <a:xfrm>
              <a:off x="3879342" y="398811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形制与工艺</a:t>
              </a:r>
            </a:p>
          </p:txBody>
        </p:sp>
        <p:sp>
          <p:nvSpPr>
            <p:cNvPr id="21" name="TextBox 21"/>
            <p:cNvSpPr txBox="1"/>
            <p:nvPr/>
          </p:nvSpPr>
          <p:spPr>
            <a:xfrm>
              <a:off x="3877056" y="4206240"/>
              <a:ext cx="2235479"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三层九枝 · 九鸟一龙</a:t>
              </a:r>
            </a:p>
          </p:txBody>
        </p:sp>
        <p:sp>
          <p:nvSpPr>
            <p:cNvPr id="22" name="TextBox 22"/>
            <p:cNvSpPr txBox="1"/>
            <p:nvPr/>
          </p:nvSpPr>
          <p:spPr>
            <a:xfrm>
              <a:off x="3879342" y="4492942"/>
              <a:ext cx="618591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5"/>
                  </a:solidFill>
                  <a:latin typeface="+mn-lt"/>
                  <a:ea typeface="+mn-ea"/>
                  <a:cs typeface="+mn-cs"/>
                </a:rPr>
                <a:t>底座、树、龙三部分；每层三枝共九枝，九鸟立于向上果枝的果实，一龙沿主干旁</a:t>
              </a:r>
              <a:br/>
              <a:r>
                <a:rPr lang="zh-CN" sz="1350" dirty="0">
                  <a:solidFill>
                    <a:schemeClr val="accent5"/>
                  </a:solidFill>
                  <a:latin typeface="+mn-lt"/>
                  <a:ea typeface="+mn-ea"/>
                  <a:cs typeface="+mn-cs"/>
                </a:rPr>
                <a:t>侧而下。分段铸造法，套铸、铆铸、嵌铸、铸接等当时最先进手法</a:t>
              </a:r>
            </a:p>
          </p:txBody>
        </p:sp>
      </p:grpSp>
      <p:grpSp>
        <p:nvGrpSpPr>
          <p:cNvPr id="26" name="fact-highlight"/>
          <p:cNvGrpSpPr/>
          <p:nvPr/>
        </p:nvGrpSpPr>
        <p:grpSpPr>
          <a:xfrm>
            <a:off x="3879342" y="4997768"/>
            <a:ext cx="6014466" cy="721233"/>
            <a:chOff x="3879342" y="4997768"/>
            <a:chExt cx="6014466" cy="721233"/>
          </a:xfrm>
        </p:grpSpPr>
        <p:sp>
          <p:nvSpPr>
            <p:cNvPr id="24" name="TextBox 24"/>
            <p:cNvSpPr txBox="1"/>
            <p:nvPr/>
          </p:nvSpPr>
          <p:spPr>
            <a:xfrm>
              <a:off x="3879342" y="49977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25" name="TextBox 25"/>
            <p:cNvSpPr txBox="1"/>
            <p:nvPr/>
          </p:nvSpPr>
          <p:spPr>
            <a:xfrm>
              <a:off x="3879342" y="5226368"/>
              <a:ext cx="601446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2002 年列入首批禁止出国（境）展览文物目录；馆长雷雨认为其造型可能对应</a:t>
              </a:r>
              <a:br/>
              <a:r>
                <a:rPr lang="zh-CN" sz="1350" dirty="0">
                  <a:solidFill>
                    <a:schemeClr val="dk1"/>
                  </a:solidFill>
                  <a:latin typeface="+mn-lt"/>
                  <a:ea typeface="+mn-ea"/>
                  <a:cs typeface="+mn-cs"/>
                </a:rPr>
                <a:t>《山海经》中的扶桑、建木或若木，是古蜀先民人神互通神话意识的形象化写照</a:t>
              </a:r>
            </a:p>
          </p:txBody>
        </p:sp>
      </p:grpSp>
      <p:sp>
        <p:nvSpPr>
          <p:cNvPr id="27" name="TextBox 27"/>
          <p:cNvSpPr txBox="1"/>
          <p:nvPr/>
        </p:nvSpPr>
        <p:spPr>
          <a:xfrm>
            <a:off x="832104" y="5737860"/>
            <a:ext cx="809746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来源：四川在线《三星堆馆长讲国宝①》2022；宝鸡市文物局《首批禁止出国（境）展览文物——商青铜神树》2025</a:t>
            </a:r>
          </a:p>
        </p:txBody>
      </p:sp>
      <p:grpSp>
        <p:nvGrpSpPr>
          <p:cNvPr id="61" name="nav-bar"/>
          <p:cNvGrpSpPr/>
          <p:nvPr/>
        </p:nvGrpSpPr>
        <p:grpSpPr>
          <a:xfrm>
            <a:off x="609600" y="6057900"/>
            <a:ext cx="10972800" cy="571500"/>
            <a:chOff x="609600" y="6057900"/>
            <a:chExt cx="10972800" cy="571500"/>
          </a:xfrm>
        </p:grpSpPr>
        <p:sp>
          <p:nvSpPr>
            <p:cNvPr id="28" name="Line 28"/>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9" name="TextBox 29"/>
            <p:cNvSpPr txBox="1"/>
            <p:nvPr/>
          </p:nvSpPr>
          <p:spPr>
            <a:xfrm>
              <a:off x="5673242" y="6347460"/>
              <a:ext cx="464515"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9 / 16</a:t>
              </a:r>
            </a:p>
          </p:txBody>
        </p:sp>
        <p:grpSp>
          <p:nvGrpSpPr>
            <p:cNvPr id="36" name="Group 36"/>
            <p:cNvGrpSpPr/>
            <p:nvPr/>
          </p:nvGrpSpPr>
          <p:grpSpPr>
            <a:xfrm>
              <a:off x="609600" y="6172200"/>
              <a:ext cx="1428750" cy="457200"/>
              <a:chOff x="609600" y="6172200"/>
              <a:chExt cx="1428750" cy="457200"/>
            </a:xfrm>
          </p:grpSpPr>
          <p:sp>
            <p:nvSpPr>
              <p:cNvPr id="30" name="Rectangle 30">
                <a:hlinkClick r:id="rId3"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4" name="Group 34"/>
              <p:cNvGrpSpPr/>
              <p:nvPr/>
            </p:nvGrpSpPr>
            <p:grpSpPr>
              <a:xfrm>
                <a:off x="809625" y="6315075"/>
                <a:ext cx="171450" cy="171450"/>
                <a:chOff x="809625" y="6315075"/>
                <a:chExt cx="171450" cy="171450"/>
              </a:xfrm>
            </p:grpSpPr>
            <p:sp>
              <p:nvSpPr>
                <p:cNvPr id="31" name="Freeform 31">
                  <a:hlinkClick r:id="rId3"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2" name="Freeform 32">
                  <a:hlinkClick r:id="rId3"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3" name="Freeform 33">
                  <a:hlinkClick r:id="rId3"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5" name="TextBox 35">
                <a:hlinkClick r:id="rId3"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46" name="Group 46"/>
            <p:cNvGrpSpPr/>
            <p:nvPr/>
          </p:nvGrpSpPr>
          <p:grpSpPr>
            <a:xfrm>
              <a:off x="2286000" y="6172200"/>
              <a:ext cx="1714500" cy="457200"/>
              <a:chOff x="2286000" y="6172200"/>
              <a:chExt cx="1714500" cy="457200"/>
            </a:xfrm>
          </p:grpSpPr>
          <p:sp>
            <p:nvSpPr>
              <p:cNvPr id="37" name="Rectangle 37">
                <a:hlinkClick r:id="rId4"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44" name="Group 44"/>
              <p:cNvGrpSpPr/>
              <p:nvPr/>
            </p:nvGrpSpPr>
            <p:grpSpPr>
              <a:xfrm>
                <a:off x="2505075" y="6343650"/>
                <a:ext cx="142875" cy="123825"/>
                <a:chOff x="2505075" y="6343650"/>
                <a:chExt cx="142875" cy="123825"/>
              </a:xfrm>
            </p:grpSpPr>
            <p:sp>
              <p:nvSpPr>
                <p:cNvPr id="38" name="Freeform 38">
                  <a:hlinkClick r:id="rId4"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39" name="Freeform 39">
                  <a:hlinkClick r:id="rId4"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0" name="Freeform 40">
                  <a:hlinkClick r:id="rId4"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1" name="Freeform 41">
                  <a:hlinkClick r:id="rId4"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2" name="Freeform 42">
                  <a:hlinkClick r:id="rId4"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3" name="Freeform 43">
                  <a:hlinkClick r:id="rId4"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45" name="TextBox 45">
                <a:hlinkClick r:id="rId4"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53" name="Group 53"/>
            <p:cNvGrpSpPr/>
            <p:nvPr/>
          </p:nvGrpSpPr>
          <p:grpSpPr>
            <a:xfrm>
              <a:off x="8553450" y="6172200"/>
              <a:ext cx="1428750" cy="457200"/>
              <a:chOff x="8553450" y="6172200"/>
              <a:chExt cx="1428750" cy="457200"/>
            </a:xfrm>
          </p:grpSpPr>
          <p:sp>
            <p:nvSpPr>
              <p:cNvPr id="47" name="Rectangle 47">
                <a:hlinkClick r:id="rId5"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1" name="Group 51"/>
              <p:cNvGrpSpPr/>
              <p:nvPr/>
            </p:nvGrpSpPr>
            <p:grpSpPr>
              <a:xfrm>
                <a:off x="8772525" y="6343650"/>
                <a:ext cx="133350" cy="114300"/>
                <a:chOff x="8772525" y="6343650"/>
                <a:chExt cx="133350" cy="114300"/>
              </a:xfrm>
            </p:grpSpPr>
            <p:sp>
              <p:nvSpPr>
                <p:cNvPr id="48" name="Freeform 48">
                  <a:hlinkClick r:id="rId5"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49" name="Freeform 49">
                  <a:hlinkClick r:id="rId5"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0" name="Freeform 50">
                  <a:hlinkClick r:id="rId5"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2" name="TextBox 52">
                <a:hlinkClick r:id="rId5"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0" name="Group 60"/>
            <p:cNvGrpSpPr/>
            <p:nvPr/>
          </p:nvGrpSpPr>
          <p:grpSpPr>
            <a:xfrm>
              <a:off x="10153650" y="6172200"/>
              <a:ext cx="1428750" cy="457200"/>
              <a:chOff x="10153650" y="6172200"/>
              <a:chExt cx="1428750" cy="457200"/>
            </a:xfrm>
          </p:grpSpPr>
          <p:sp>
            <p:nvSpPr>
              <p:cNvPr id="54" name="Rectangle 54">
                <a:hlinkClick r:id="rId6"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5" name="TextBox 55">
                <a:hlinkClick r:id="rId6"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59" name="Group 59"/>
              <p:cNvGrpSpPr/>
              <p:nvPr/>
            </p:nvGrpSpPr>
            <p:grpSpPr>
              <a:xfrm>
                <a:off x="11268075" y="6343650"/>
                <a:ext cx="133350" cy="114300"/>
                <a:chOff x="11268075" y="6343650"/>
                <a:chExt cx="133350" cy="114300"/>
              </a:xfrm>
            </p:grpSpPr>
            <p:sp>
              <p:nvSpPr>
                <p:cNvPr id="56" name="Freeform 56">
                  <a:hlinkClick r:id="rId6"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7" name="Freeform 57">
                  <a:hlinkClick r:id="rId6"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8" name="Freeform 58">
                  <a:hlinkClick r:id="rId6"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id="13" presetID="10" presetClass="entr" presetSubtype="0"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300"/>
                            </p:stCondLst>
                            <p:childTnLst>
                              <p:par>
                                <p:cTn id="17" presetID="22" presetClass="entr" presetSubtype="2" fill="hold" grpId="0" nodeType="after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300"/>
                                        <p:tgtEl>
                                          <p:spTgt spid="11"/>
                                        </p:tgtEl>
                                      </p:cBhvr>
                                    </p:animEffect>
                                  </p:childTnLst>
                                </p:cTn>
                              </p:par>
                            </p:childTnLst>
                          </p:cTn>
                        </p:par>
                        <p:par>
                          <p:cTn id="20" fill="hold">
                            <p:stCondLst>
                              <p:cond delay="3100"/>
                            </p:stCondLst>
                            <p:childTnLst>
                              <p:par>
                                <p:cTn id="21" presetID="22" presetClass="entr" presetSubtype="2" fill="hold" grpId="0" nodeType="afterEffect">
                                  <p:stCondLst>
                                    <p:cond delay="50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300"/>
                                        <p:tgtEl>
                                          <p:spTgt spid="15"/>
                                        </p:tgtEl>
                                      </p:cBhvr>
                                    </p:animEffect>
                                  </p:childTnLst>
                                </p:cTn>
                              </p:par>
                            </p:childTnLst>
                          </p:cTn>
                        </p:par>
                        <p:par>
                          <p:cTn id="24" fill="hold">
                            <p:stCondLst>
                              <p:cond delay="3900"/>
                            </p:stCondLst>
                            <p:childTnLst>
                              <p:par>
                                <p:cTn id="25" presetID="22" presetClass="entr" presetSubtype="2" fill="hold" grpId="0" nodeType="afterEffect">
                                  <p:stCondLst>
                                    <p:cond delay="50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300"/>
                                        <p:tgtEl>
                                          <p:spTgt spid="23"/>
                                        </p:tgtEl>
                                      </p:cBhvr>
                                    </p:animEffect>
                                  </p:childTnLst>
                                </p:cTn>
                              </p:par>
                            </p:childTnLst>
                          </p:cTn>
                        </p:par>
                        <p:par>
                          <p:cTn id="28" fill="hold">
                            <p:stCondLst>
                              <p:cond delay="4700"/>
                            </p:stCondLst>
                            <p:childTnLst>
                              <p:par>
                                <p:cTn id="29" presetID="10" presetClass="entr" presetSubtype="0" fill="hold" grpId="0" nodeType="afterEffect">
                                  <p:stCondLst>
                                    <p:cond delay="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2750820" cy="616077"/>
            <a:chOff x="838200" y="688658"/>
            <a:chExt cx="275082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257632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青铜纵目面具</a:t>
              </a:r>
            </a:p>
          </p:txBody>
        </p:sp>
      </p:grpSp>
      <p:grpSp>
        <p:nvGrpSpPr>
          <p:cNvPr id="6" name="page-lead"/>
          <p:cNvGrpSpPr/>
          <p:nvPr/>
        </p:nvGrpSpPr>
        <p:grpSpPr>
          <a:xfrm>
            <a:off x="827532" y="1259205"/>
            <a:ext cx="6905130" cy="410718"/>
            <a:chOff x="827532" y="1259205"/>
            <a:chExt cx="6905130" cy="410718"/>
          </a:xfrm>
        </p:grpSpPr>
        <p:sp>
          <p:nvSpPr>
            <p:cNvPr id="5" name="TextBox 5"/>
            <p:cNvSpPr txBox="1"/>
            <p:nvPr/>
          </p:nvSpPr>
          <p:spPr>
            <a:xfrm>
              <a:off x="827532" y="1259205"/>
              <a:ext cx="690513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两耳间距 138 厘米——这是它的确切口径，不是「面宽」</a:t>
              </a:r>
            </a:p>
          </p:txBody>
        </p:sp>
      </p:grpSp>
      <p:grpSp>
        <p:nvGrpSpPr>
          <p:cNvPr id="8" name="artifact-photo"/>
          <p:cNvGrpSpPr/>
          <p:nvPr/>
        </p:nvGrpSpPr>
        <p:grpSpPr>
          <a:xfrm>
            <a:off x="1385781" y="1809750"/>
            <a:ext cx="3781638" cy="2381250"/>
            <a:chOff x="1385781" y="1809750"/>
            <a:chExt cx="3781638" cy="2381250"/>
          </a:xfrm>
        </p:grpSpPr>
        <p:pic>
          <p:nvPicPr>
            <p:cNvPr id="7" name="Image 7"/>
            <p:cNvPicPr>
              <a:picLocks noChangeAspect="1"/>
            </p:cNvPicPr>
            <p:nvPr/>
          </p:nvPicPr>
          <p:blipFill>
            <a:blip r:embed="rId2"/>
            <a:stretch>
              <a:fillRect/>
            </a:stretch>
          </p:blipFill>
          <p:spPr>
            <a:xfrm>
              <a:off x="1385781" y="1809750"/>
              <a:ext cx="3781638" cy="2381250"/>
            </a:xfrm>
            <a:prstGeom prst="rect">
              <a:avLst/>
            </a:prstGeom>
          </p:spPr>
        </p:pic>
      </p:grpSp>
      <p:grpSp>
        <p:nvGrpSpPr>
          <p:cNvPr id="11" name="size-hero"/>
          <p:cNvGrpSpPr/>
          <p:nvPr/>
        </p:nvGrpSpPr>
        <p:grpSpPr>
          <a:xfrm>
            <a:off x="819150" y="4426268"/>
            <a:ext cx="2909545" cy="1334452"/>
            <a:chOff x="819150" y="4426268"/>
            <a:chExt cx="2909545" cy="1334452"/>
          </a:xfrm>
        </p:grpSpPr>
        <p:sp>
          <p:nvSpPr>
            <p:cNvPr id="9" name="TextBox 9"/>
            <p:cNvSpPr txBox="1"/>
            <p:nvPr/>
          </p:nvSpPr>
          <p:spPr>
            <a:xfrm>
              <a:off x="831342" y="44262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两耳间距</a:t>
              </a:r>
            </a:p>
          </p:txBody>
        </p:sp>
        <p:sp>
          <p:nvSpPr>
            <p:cNvPr id="10" name="TextBox 10"/>
            <p:cNvSpPr txBox="1"/>
            <p:nvPr/>
          </p:nvSpPr>
          <p:spPr>
            <a:xfrm>
              <a:off x="819150" y="4712970"/>
              <a:ext cx="2909545" cy="1047750"/>
            </a:xfrm>
            <a:prstGeom prst="rect">
              <a:avLst/>
            </a:prstGeom>
            <a:noFill/>
            <a:ln>
              <a:noFill/>
            </a:ln>
          </p:spPr>
          <p:txBody>
            <a:bodyPr wrap="none" lIns="0" tIns="0" rIns="0" bIns="0" anchor="t" anchorCtr="0">
              <a:spAutoFit/>
            </a:bodyPr>
            <a:lstStyle/>
            <a:p>
              <a:pPr algn="l"/>
              <a:r>
                <a:rPr lang="zh-CN" sz="5400" dirty="0">
                  <a:solidFill>
                    <a:schemeClr val="accent1"/>
                  </a:solidFill>
                  <a:latin typeface="+mj-lt"/>
                  <a:ea typeface="+mj-ea"/>
                  <a:cs typeface="+mj-cs"/>
                </a:rPr>
                <a:t>138 厘米</a:t>
              </a:r>
            </a:p>
          </p:txBody>
        </p:sp>
      </p:grpSp>
      <p:grpSp>
        <p:nvGrpSpPr>
          <p:cNvPr id="14" name="fact-era"/>
          <p:cNvGrpSpPr/>
          <p:nvPr/>
        </p:nvGrpSpPr>
        <p:grpSpPr>
          <a:xfrm>
            <a:off x="6086856" y="1854518"/>
            <a:ext cx="502920" cy="570166"/>
            <a:chOff x="6086856" y="1854518"/>
            <a:chExt cx="502920" cy="570166"/>
          </a:xfrm>
        </p:grpSpPr>
        <p:sp>
          <p:nvSpPr>
            <p:cNvPr id="12" name="TextBox 12"/>
            <p:cNvSpPr txBox="1"/>
            <p:nvPr/>
          </p:nvSpPr>
          <p:spPr>
            <a:xfrm>
              <a:off x="6089142" y="18545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a:t>
              </a:r>
            </a:p>
          </p:txBody>
        </p:sp>
        <p:sp>
          <p:nvSpPr>
            <p:cNvPr id="13" name="TextBox 13"/>
            <p:cNvSpPr txBox="1"/>
            <p:nvPr/>
          </p:nvSpPr>
          <p:spPr>
            <a:xfrm>
              <a:off x="6086856" y="2072640"/>
              <a:ext cx="50292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a:t>
              </a:r>
            </a:p>
          </p:txBody>
        </p:sp>
      </p:grpSp>
      <p:grpSp>
        <p:nvGrpSpPr>
          <p:cNvPr id="18" name="fact-pit"/>
          <p:cNvGrpSpPr/>
          <p:nvPr/>
        </p:nvGrpSpPr>
        <p:grpSpPr>
          <a:xfrm>
            <a:off x="6086856" y="2426018"/>
            <a:ext cx="2199132" cy="768857"/>
            <a:chOff x="6086856" y="2426018"/>
            <a:chExt cx="2199132" cy="768857"/>
          </a:xfrm>
        </p:grpSpPr>
        <p:sp>
          <p:nvSpPr>
            <p:cNvPr id="15" name="TextBox 15"/>
            <p:cNvSpPr txBox="1"/>
            <p:nvPr/>
          </p:nvSpPr>
          <p:spPr>
            <a:xfrm>
              <a:off x="6089142" y="2426018"/>
              <a:ext cx="558927"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出土地</a:t>
              </a:r>
            </a:p>
          </p:txBody>
        </p:sp>
        <p:sp>
          <p:nvSpPr>
            <p:cNvPr id="16" name="TextBox 16"/>
            <p:cNvSpPr txBox="1"/>
            <p:nvPr/>
          </p:nvSpPr>
          <p:spPr>
            <a:xfrm>
              <a:off x="6086856" y="2644140"/>
              <a:ext cx="2199132"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四川广汉三星堆遗址</a:t>
              </a:r>
            </a:p>
          </p:txBody>
        </p:sp>
        <p:sp>
          <p:nvSpPr>
            <p:cNvPr id="17" name="TextBox 17"/>
            <p:cNvSpPr txBox="1"/>
            <p:nvPr/>
          </p:nvSpPr>
          <p:spPr>
            <a:xfrm>
              <a:off x="6089142" y="2930842"/>
              <a:ext cx="146761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现藏三星堆博物馆</a:t>
              </a:r>
            </a:p>
          </p:txBody>
        </p:sp>
      </p:grpSp>
      <p:grpSp>
        <p:nvGrpSpPr>
          <p:cNvPr id="22" name="fact-size"/>
          <p:cNvGrpSpPr/>
          <p:nvPr/>
        </p:nvGrpSpPr>
        <p:grpSpPr>
          <a:xfrm>
            <a:off x="6086856" y="3207068"/>
            <a:ext cx="2017395" cy="768857"/>
            <a:chOff x="6086856" y="3207068"/>
            <a:chExt cx="2017395" cy="768857"/>
          </a:xfrm>
        </p:grpSpPr>
        <p:sp>
          <p:nvSpPr>
            <p:cNvPr id="19" name="TextBox 19"/>
            <p:cNvSpPr txBox="1"/>
            <p:nvPr/>
          </p:nvSpPr>
          <p:spPr>
            <a:xfrm>
              <a:off x="6089142" y="32070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尺寸</a:t>
              </a:r>
            </a:p>
          </p:txBody>
        </p:sp>
        <p:sp>
          <p:nvSpPr>
            <p:cNvPr id="20" name="TextBox 20"/>
            <p:cNvSpPr txBox="1"/>
            <p:nvPr/>
          </p:nvSpPr>
          <p:spPr>
            <a:xfrm>
              <a:off x="6086856" y="3425190"/>
              <a:ext cx="2017395"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两耳间距 138 厘米</a:t>
              </a:r>
            </a:p>
          </p:txBody>
        </p:sp>
        <p:sp>
          <p:nvSpPr>
            <p:cNvPr id="21" name="TextBox 21"/>
            <p:cNvSpPr txBox="1"/>
            <p:nvPr/>
          </p:nvSpPr>
          <p:spPr>
            <a:xfrm>
              <a:off x="6089142" y="3711892"/>
              <a:ext cx="104961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通高 66 厘米</a:t>
              </a:r>
            </a:p>
          </p:txBody>
        </p:sp>
      </p:grpSp>
      <p:grpSp>
        <p:nvGrpSpPr>
          <p:cNvPr id="26" name="fact-caliber"/>
          <p:cNvGrpSpPr/>
          <p:nvPr/>
        </p:nvGrpSpPr>
        <p:grpSpPr>
          <a:xfrm>
            <a:off x="6086856" y="3988118"/>
            <a:ext cx="3713607" cy="768857"/>
            <a:chOff x="6086856" y="3988118"/>
            <a:chExt cx="3713607" cy="768857"/>
          </a:xfrm>
        </p:grpSpPr>
        <p:sp>
          <p:nvSpPr>
            <p:cNvPr id="23" name="TextBox 23"/>
            <p:cNvSpPr txBox="1"/>
            <p:nvPr/>
          </p:nvSpPr>
          <p:spPr>
            <a:xfrm>
              <a:off x="6089142" y="39881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口径提示</a:t>
              </a:r>
            </a:p>
          </p:txBody>
        </p:sp>
        <p:sp>
          <p:nvSpPr>
            <p:cNvPr id="24" name="TextBox 24"/>
            <p:cNvSpPr txBox="1"/>
            <p:nvPr/>
          </p:nvSpPr>
          <p:spPr>
            <a:xfrm>
              <a:off x="6086856" y="4206240"/>
              <a:ext cx="3713607" cy="352044"/>
            </a:xfrm>
            <a:prstGeom prst="rect">
              <a:avLst/>
            </a:prstGeom>
            <a:noFill/>
            <a:ln>
              <a:noFill/>
            </a:ln>
          </p:spPr>
          <p:txBody>
            <a:bodyPr wrap="none" lIns="0" tIns="0" rIns="0" bIns="0" anchor="t" anchorCtr="0">
              <a:spAutoFit/>
            </a:bodyPr>
            <a:lstStyle/>
            <a:p>
              <a:pPr algn="l"/>
              <a:r>
                <a:rPr lang="zh-CN" sz="1800" dirty="0">
                  <a:solidFill>
                    <a:schemeClr val="accent3"/>
                  </a:solidFill>
                  <a:latin typeface="+mn-lt"/>
                  <a:ea typeface="+mn-ea"/>
                  <a:cs typeface="+mn-cs"/>
                </a:rPr>
                <a:t>常见写法「宽 138 厘米」并不准确</a:t>
              </a:r>
            </a:p>
          </p:txBody>
        </p:sp>
        <p:sp>
          <p:nvSpPr>
            <p:cNvPr id="25" name="TextBox 25"/>
            <p:cNvSpPr txBox="1"/>
            <p:nvPr/>
          </p:nvSpPr>
          <p:spPr>
            <a:xfrm>
              <a:off x="6089142" y="4492942"/>
              <a:ext cx="278520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权威表述是「两耳间距 138 厘米」</a:t>
              </a:r>
            </a:p>
          </p:txBody>
        </p:sp>
      </p:grpSp>
      <p:grpSp>
        <p:nvGrpSpPr>
          <p:cNvPr id="29" name="fact-highlight"/>
          <p:cNvGrpSpPr/>
          <p:nvPr/>
        </p:nvGrpSpPr>
        <p:grpSpPr>
          <a:xfrm>
            <a:off x="6089142" y="4769168"/>
            <a:ext cx="3785616" cy="721233"/>
            <a:chOff x="6089142" y="4769168"/>
            <a:chExt cx="3785616" cy="721233"/>
          </a:xfrm>
        </p:grpSpPr>
        <p:sp>
          <p:nvSpPr>
            <p:cNvPr id="27" name="TextBox 27"/>
            <p:cNvSpPr txBox="1"/>
            <p:nvPr/>
          </p:nvSpPr>
          <p:spPr>
            <a:xfrm>
              <a:off x="6089142" y="47691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28" name="TextBox 28"/>
            <p:cNvSpPr txBox="1"/>
            <p:nvPr/>
          </p:nvSpPr>
          <p:spPr>
            <a:xfrm>
              <a:off x="6089142" y="4997768"/>
              <a:ext cx="378561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面带神秘微笑，两只柱状眼球向外突出，被形容为</a:t>
              </a:r>
              <a:br/>
              <a:r>
                <a:rPr lang="zh-CN" sz="1350" dirty="0">
                  <a:solidFill>
                    <a:schemeClr val="dk1"/>
                  </a:solidFill>
                  <a:latin typeface="+mn-lt"/>
                  <a:ea typeface="+mn-ea"/>
                  <a:cs typeface="+mn-cs"/>
                </a:rPr>
                <a:t>「千里眼」「顺风耳」</a:t>
              </a:r>
            </a:p>
          </p:txBody>
        </p:sp>
      </p:grpSp>
      <p:sp>
        <p:nvSpPr>
          <p:cNvPr id="30" name="TextBox 30"/>
          <p:cNvSpPr txBox="1"/>
          <p:nvPr/>
        </p:nvSpPr>
        <p:spPr>
          <a:xfrm>
            <a:off x="832104" y="5737860"/>
            <a:ext cx="650626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来源：国家民委【道中华】《青铜纵目面具：震撼世界的三星堆文明究竟来自何处？》2023</a:t>
            </a:r>
          </a:p>
        </p:txBody>
      </p:sp>
      <p:grpSp>
        <p:nvGrpSpPr>
          <p:cNvPr id="64" name="nav-bar"/>
          <p:cNvGrpSpPr/>
          <p:nvPr/>
        </p:nvGrpSpPr>
        <p:grpSpPr>
          <a:xfrm>
            <a:off x="609600" y="6057900"/>
            <a:ext cx="10972800" cy="571500"/>
            <a:chOff x="609600" y="6057900"/>
            <a:chExt cx="10972800" cy="571500"/>
          </a:xfrm>
        </p:grpSpPr>
        <p:sp>
          <p:nvSpPr>
            <p:cNvPr id="31" name="Line 31"/>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2" name="TextBox 32"/>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10 / 16</a:t>
              </a:r>
            </a:p>
          </p:txBody>
        </p:sp>
        <p:grpSp>
          <p:nvGrpSpPr>
            <p:cNvPr id="39" name="Group 39"/>
            <p:cNvGrpSpPr/>
            <p:nvPr/>
          </p:nvGrpSpPr>
          <p:grpSpPr>
            <a:xfrm>
              <a:off x="609600" y="6172200"/>
              <a:ext cx="1428750" cy="457200"/>
              <a:chOff x="609600" y="6172200"/>
              <a:chExt cx="1428750" cy="457200"/>
            </a:xfrm>
          </p:grpSpPr>
          <p:sp>
            <p:nvSpPr>
              <p:cNvPr id="33" name="Rectangle 33">
                <a:hlinkClick r:id="rId3"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7" name="Group 37"/>
              <p:cNvGrpSpPr/>
              <p:nvPr/>
            </p:nvGrpSpPr>
            <p:grpSpPr>
              <a:xfrm>
                <a:off x="809625" y="6315075"/>
                <a:ext cx="171450" cy="171450"/>
                <a:chOff x="809625" y="6315075"/>
                <a:chExt cx="171450" cy="171450"/>
              </a:xfrm>
            </p:grpSpPr>
            <p:sp>
              <p:nvSpPr>
                <p:cNvPr id="34" name="Freeform 34">
                  <a:hlinkClick r:id="rId3"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5" name="Freeform 35">
                  <a:hlinkClick r:id="rId3"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6" name="Freeform 36">
                  <a:hlinkClick r:id="rId3"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8" name="TextBox 38">
                <a:hlinkClick r:id="rId3"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49" name="Group 49"/>
            <p:cNvGrpSpPr/>
            <p:nvPr/>
          </p:nvGrpSpPr>
          <p:grpSpPr>
            <a:xfrm>
              <a:off x="2286000" y="6172200"/>
              <a:ext cx="1714500" cy="457200"/>
              <a:chOff x="2286000" y="6172200"/>
              <a:chExt cx="1714500" cy="457200"/>
            </a:xfrm>
          </p:grpSpPr>
          <p:sp>
            <p:nvSpPr>
              <p:cNvPr id="40" name="Rectangle 40">
                <a:hlinkClick r:id="rId4"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47" name="Group 47"/>
              <p:cNvGrpSpPr/>
              <p:nvPr/>
            </p:nvGrpSpPr>
            <p:grpSpPr>
              <a:xfrm>
                <a:off x="2505075" y="6343650"/>
                <a:ext cx="142875" cy="123825"/>
                <a:chOff x="2505075" y="6343650"/>
                <a:chExt cx="142875" cy="123825"/>
              </a:xfrm>
            </p:grpSpPr>
            <p:sp>
              <p:nvSpPr>
                <p:cNvPr id="41" name="Freeform 41">
                  <a:hlinkClick r:id="rId4"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2" name="Freeform 42">
                  <a:hlinkClick r:id="rId4"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3" name="Freeform 43">
                  <a:hlinkClick r:id="rId4"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4" name="Freeform 44">
                  <a:hlinkClick r:id="rId4"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5" name="Freeform 45">
                  <a:hlinkClick r:id="rId4"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6" name="Freeform 46">
                  <a:hlinkClick r:id="rId4"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48" name="TextBox 48">
                <a:hlinkClick r:id="rId4"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56" name="Group 56"/>
            <p:cNvGrpSpPr/>
            <p:nvPr/>
          </p:nvGrpSpPr>
          <p:grpSpPr>
            <a:xfrm>
              <a:off x="8553450" y="6172200"/>
              <a:ext cx="1428750" cy="457200"/>
              <a:chOff x="8553450" y="6172200"/>
              <a:chExt cx="1428750" cy="457200"/>
            </a:xfrm>
          </p:grpSpPr>
          <p:sp>
            <p:nvSpPr>
              <p:cNvPr id="50" name="Rectangle 50">
                <a:hlinkClick r:id="rId5"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4" name="Group 54"/>
              <p:cNvGrpSpPr/>
              <p:nvPr/>
            </p:nvGrpSpPr>
            <p:grpSpPr>
              <a:xfrm>
                <a:off x="8772525" y="6343650"/>
                <a:ext cx="133350" cy="114300"/>
                <a:chOff x="8772525" y="6343650"/>
                <a:chExt cx="133350" cy="114300"/>
              </a:xfrm>
            </p:grpSpPr>
            <p:sp>
              <p:nvSpPr>
                <p:cNvPr id="51" name="Freeform 51">
                  <a:hlinkClick r:id="rId5"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2" name="Freeform 52">
                  <a:hlinkClick r:id="rId5"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3" name="Freeform 53">
                  <a:hlinkClick r:id="rId5"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5" name="TextBox 55">
                <a:hlinkClick r:id="rId5"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3" name="Group 63"/>
            <p:cNvGrpSpPr/>
            <p:nvPr/>
          </p:nvGrpSpPr>
          <p:grpSpPr>
            <a:xfrm>
              <a:off x="10153650" y="6172200"/>
              <a:ext cx="1428750" cy="457200"/>
              <a:chOff x="10153650" y="6172200"/>
              <a:chExt cx="1428750" cy="457200"/>
            </a:xfrm>
          </p:grpSpPr>
          <p:sp>
            <p:nvSpPr>
              <p:cNvPr id="57" name="Rectangle 57">
                <a:hlinkClick r:id="rId6"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8" name="TextBox 58">
                <a:hlinkClick r:id="rId6"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62" name="Group 62"/>
              <p:cNvGrpSpPr/>
              <p:nvPr/>
            </p:nvGrpSpPr>
            <p:grpSpPr>
              <a:xfrm>
                <a:off x="11268075" y="6343650"/>
                <a:ext cx="133350" cy="114300"/>
                <a:chOff x="11268075" y="6343650"/>
                <a:chExt cx="133350" cy="114300"/>
              </a:xfrm>
            </p:grpSpPr>
            <p:sp>
              <p:nvSpPr>
                <p:cNvPr id="59" name="Freeform 59">
                  <a:hlinkClick r:id="rId6"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60" name="Freeform 60">
                  <a:hlinkClick r:id="rId6"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61" name="Freeform 61">
                  <a:hlinkClick r:id="rId6"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300"/>
                            </p:stCondLst>
                            <p:childTnLst>
                              <p:par>
                                <p:cTn xmlns:p="http://schemas.openxmlformats.org/presentationml/2006/main" id="17" presetID="23" presetClass="entr" presetSubtype="16" fill="hold" grpId="0" nodeType="afterEffect">
                                  <p:stCondLst>
                                    <p:cond delay="5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600" fill="hold"/>
                                        <p:tgtEl>
                                          <p:spTgt spid="11"/>
                                        </p:tgtEl>
                                        <p:attrNameLst>
                                          <p:attrName>ppt_w</p:attrName>
                                        </p:attrNameLst>
                                      </p:cBhvr>
                                      <p:tavLst>
                                        <p:tav tm="0">
                                          <p:val>
                                            <p:fltVal val="0"/>
                                          </p:val>
                                        </p:tav>
                                        <p:tav tm="100000">
                                          <p:val>
                                            <p:strVal val="#ppt_w"/>
                                          </p:val>
                                        </p:tav>
                                      </p:tavLst>
                                    </p:anim>
                                    <p:anim calcmode="lin" valueType="num">
                                      <p:cBhvr>
                                        <p:cTn id="20" dur="600" fill="hold"/>
                                        <p:tgtEl>
                                          <p:spTgt spid="11"/>
                                        </p:tgtEl>
                                        <p:attrNameLst>
                                          <p:attrName>ppt_h</p:attrName>
                                        </p:attrNameLst>
                                      </p:cBhvr>
                                      <p:tavLst>
                                        <p:tav tm="0">
                                          <p:val>
                                            <p:fltVal val="0"/>
                                          </p:val>
                                        </p:tav>
                                        <p:tav tm="100000">
                                          <p:val>
                                            <p:strVal val="#ppt_h"/>
                                          </p:val>
                                        </p:tav>
                                      </p:tavLst>
                                    </p:anim>
                                  </p:childTnLst>
                                </p:cTn>
                              </p:par>
                            </p:childTnLst>
                          </p:cTn>
                        </p:par>
                        <p:par>
                          <p:cTn id="21" fill="hold">
                            <p:stCondLst>
                              <p:cond delay="3400"/>
                            </p:stCondLst>
                            <p:childTnLst>
                              <p:par>
                                <p:cTn xmlns:p="http://schemas.openxmlformats.org/presentationml/2006/main" id="22" presetID="22" presetClass="entr" presetSubtype="2" fill="hold" grpId="0" nodeType="afterEffect">
                                  <p:stCondLst>
                                    <p:cond delay="50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300"/>
                                        <p:tgtEl>
                                          <p:spTgt spid="14"/>
                                        </p:tgtEl>
                                      </p:cBhvr>
                                    </p:animEffect>
                                  </p:childTnLst>
                                </p:cTn>
                              </p:par>
                            </p:childTnLst>
                          </p:cTn>
                        </p:par>
                        <p:par>
                          <p:cTn id="25" fill="hold">
                            <p:stCondLst>
                              <p:cond delay="4200"/>
                            </p:stCondLst>
                            <p:childTnLst>
                              <p:par>
                                <p:cTn xmlns:p="http://schemas.openxmlformats.org/presentationml/2006/main" id="26" presetID="22" presetClass="entr" presetSubtype="2" fill="hold" grpId="0" nodeType="afterEffect">
                                  <p:stCondLst>
                                    <p:cond delay="500"/>
                                  </p:stCondLst>
                                  <p:childTnLst>
                                    <p:set>
                                      <p:cBhvr>
                                        <p:cTn id="27" dur="1" fill="hold">
                                          <p:stCondLst>
                                            <p:cond delay="0"/>
                                          </p:stCondLst>
                                        </p:cTn>
                                        <p:tgtEl>
                                          <p:spTgt spid="18"/>
                                        </p:tgtEl>
                                        <p:attrNameLst>
                                          <p:attrName>style.visibility</p:attrName>
                                        </p:attrNameLst>
                                      </p:cBhvr>
                                      <p:to>
                                        <p:strVal val="visible"/>
                                      </p:to>
                                    </p:set>
                                    <p:animEffect transition="in" filter="wipe(right)">
                                      <p:cBhvr>
                                        <p:cTn id="28" dur="300"/>
                                        <p:tgtEl>
                                          <p:spTgt spid="18"/>
                                        </p:tgtEl>
                                      </p:cBhvr>
                                    </p:animEffect>
                                  </p:childTnLst>
                                </p:cTn>
                              </p:par>
                            </p:childTnLst>
                          </p:cTn>
                        </p:par>
                        <p:par>
                          <p:cTn id="29" fill="hold">
                            <p:stCondLst>
                              <p:cond delay="5000"/>
                            </p:stCondLst>
                            <p:childTnLst>
                              <p:par>
                                <p:cTn xmlns:p="http://schemas.openxmlformats.org/presentationml/2006/main" id="30" presetID="22" presetClass="entr" presetSubtype="2" fill="hold" grpId="0" nodeType="after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300"/>
                                        <p:tgtEl>
                                          <p:spTgt spid="22"/>
                                        </p:tgtEl>
                                      </p:cBhvr>
                                    </p:animEffect>
                                  </p:childTnLst>
                                </p:cTn>
                              </p:par>
                            </p:childTnLst>
                          </p:cTn>
                        </p:par>
                        <p:par>
                          <p:cTn id="33" fill="hold">
                            <p:stCondLst>
                              <p:cond delay="580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350"/>
                                        <p:tgtEl>
                                          <p:spTgt spid="26"/>
                                        </p:tgtEl>
                                      </p:cBhvr>
                                    </p:animEffect>
                                  </p:childTnLst>
                                </p:cTn>
                              </p:par>
                            </p:childTnLst>
                          </p:cTn>
                        </p:par>
                        <p:par>
                          <p:cTn id="37" fill="hold">
                            <p:stCondLst>
                              <p:cond delay="6650"/>
                            </p:stCondLst>
                            <p:childTnLst>
                              <p:par>
                                <p:cTn xmlns:p="http://schemas.openxmlformats.org/presentationml/2006/main" id="38" presetID="10" presetClass="entr" presetSubtype="0" fill="hold" grpId="0" nodeType="afterEffect">
                                  <p:stCondLst>
                                    <p:cond delay="50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1054608" cy="616077"/>
            <a:chOff x="838200" y="688658"/>
            <a:chExt cx="1054608"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880110"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金杖</a:t>
              </a:r>
            </a:p>
          </p:txBody>
        </p:sp>
      </p:grpSp>
      <p:grpSp>
        <p:nvGrpSpPr>
          <p:cNvPr id="6" name="page-lead"/>
          <p:cNvGrpSpPr/>
          <p:nvPr/>
        </p:nvGrpSpPr>
        <p:grpSpPr>
          <a:xfrm>
            <a:off x="827532" y="1259205"/>
            <a:ext cx="7145426" cy="410718"/>
            <a:chOff x="827532" y="1259205"/>
            <a:chExt cx="7145426" cy="410718"/>
          </a:xfrm>
        </p:grpSpPr>
        <p:sp>
          <p:nvSpPr>
            <p:cNvPr id="5" name="TextBox 5"/>
            <p:cNvSpPr txBox="1"/>
            <p:nvPr/>
          </p:nvSpPr>
          <p:spPr>
            <a:xfrm>
              <a:off x="827532" y="1259205"/>
              <a:ext cx="7145426"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1.42 米长的金杖，杖端 46 厘米的图案带至今有两种读法</a:t>
              </a:r>
            </a:p>
          </p:txBody>
        </p:sp>
      </p:grpSp>
      <p:grpSp>
        <p:nvGrpSpPr>
          <p:cNvPr id="9" name="artifact-photo"/>
          <p:cNvGrpSpPr/>
          <p:nvPr/>
        </p:nvGrpSpPr>
        <p:grpSpPr>
          <a:xfrm>
            <a:off x="832104" y="1809750"/>
            <a:ext cx="3650996" cy="2372106"/>
            <a:chOff x="832104" y="1809750"/>
            <a:chExt cx="3650996" cy="2372106"/>
          </a:xfrm>
        </p:grpSpPr>
        <p:pic>
          <p:nvPicPr>
            <p:cNvPr id="7" name="Image 7"/>
            <p:cNvPicPr>
              <a:picLocks noChangeAspect="1"/>
            </p:cNvPicPr>
            <p:nvPr/>
          </p:nvPicPr>
          <p:blipFill>
            <a:blip r:embed="rId2"/>
            <a:stretch>
              <a:fillRect/>
            </a:stretch>
          </p:blipFill>
          <p:spPr>
            <a:xfrm>
              <a:off x="1689100" y="1809750"/>
              <a:ext cx="2794000" cy="2095500"/>
            </a:xfrm>
            <a:prstGeom prst="rect">
              <a:avLst/>
            </a:prstGeom>
          </p:spPr>
        </p:pic>
        <p:sp>
          <p:nvSpPr>
            <p:cNvPr id="8" name="TextBox 8"/>
            <p:cNvSpPr txBox="1"/>
            <p:nvPr/>
          </p:nvSpPr>
          <p:spPr>
            <a:xfrm>
              <a:off x="832104" y="3947160"/>
              <a:ext cx="352758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 陳寅恪 / Wikimedia Commons / CC BY-SA 4.0</a:t>
              </a:r>
            </a:p>
          </p:txBody>
        </p:sp>
      </p:grpSp>
      <p:grpSp>
        <p:nvGrpSpPr>
          <p:cNvPr id="12" name="pattern-detail"/>
          <p:cNvGrpSpPr/>
          <p:nvPr/>
        </p:nvGrpSpPr>
        <p:grpSpPr>
          <a:xfrm>
            <a:off x="831342" y="4311968"/>
            <a:ext cx="3785616" cy="1178433"/>
            <a:chOff x="831342" y="4311968"/>
            <a:chExt cx="3785616" cy="1178433"/>
          </a:xfrm>
        </p:grpSpPr>
        <p:sp>
          <p:nvSpPr>
            <p:cNvPr id="10" name="TextBox 10"/>
            <p:cNvSpPr txBox="1"/>
            <p:nvPr/>
          </p:nvSpPr>
          <p:spPr>
            <a:xfrm>
              <a:off x="831342" y="43119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杖端图案</a:t>
              </a:r>
            </a:p>
          </p:txBody>
        </p:sp>
        <p:sp>
          <p:nvSpPr>
            <p:cNvPr id="11" name="TextBox 11"/>
            <p:cNvSpPr txBox="1"/>
            <p:nvPr/>
          </p:nvSpPr>
          <p:spPr>
            <a:xfrm>
              <a:off x="831342" y="4540568"/>
              <a:ext cx="3785616" cy="9498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一端平雕 46 厘米长的三组图案：靠近端头是</a:t>
              </a:r>
              <a:br/>
              <a:r>
                <a:rPr lang="zh-CN" sz="1350" dirty="0">
                  <a:solidFill>
                    <a:schemeClr val="dk1"/>
                  </a:solidFill>
                  <a:latin typeface="+mn-lt"/>
                  <a:ea typeface="+mn-ea"/>
                  <a:cs typeface="+mn-cs"/>
                </a:rPr>
                <a:t>两个前后对称、面带微笑、头戴五齿高冠的人头，</a:t>
              </a:r>
              <a:br/>
              <a:r>
                <a:rPr lang="zh-CN" sz="1350" dirty="0">
                  <a:solidFill>
                    <a:schemeClr val="dk1"/>
                  </a:solidFill>
                  <a:latin typeface="+mn-lt"/>
                  <a:ea typeface="+mn-ea"/>
                  <a:cs typeface="+mn-cs"/>
                </a:rPr>
                <a:t>靠近杖内部是对称的鸟和鱼，鱼与鸟的颈部各串</a:t>
              </a:r>
              <a:br/>
              <a:r>
                <a:rPr lang="zh-CN" sz="1350" dirty="0">
                  <a:solidFill>
                    <a:schemeClr val="dk1"/>
                  </a:solidFill>
                  <a:latin typeface="+mn-lt"/>
                  <a:ea typeface="+mn-ea"/>
                  <a:cs typeface="+mn-cs"/>
                </a:rPr>
                <a:t>着一根箭翎状图案</a:t>
              </a:r>
            </a:p>
          </p:txBody>
        </p:sp>
      </p:grpSp>
      <p:grpSp>
        <p:nvGrpSpPr>
          <p:cNvPr id="16" name="fact-era"/>
          <p:cNvGrpSpPr/>
          <p:nvPr/>
        </p:nvGrpSpPr>
        <p:grpSpPr>
          <a:xfrm>
            <a:off x="5705856" y="1854518"/>
            <a:ext cx="4568514" cy="768857"/>
            <a:chOff x="5705856" y="1854518"/>
            <a:chExt cx="4568514" cy="768857"/>
          </a:xfrm>
        </p:grpSpPr>
        <p:sp>
          <p:nvSpPr>
            <p:cNvPr id="13" name="TextBox 13"/>
            <p:cNvSpPr txBox="1"/>
            <p:nvPr/>
          </p:nvSpPr>
          <p:spPr>
            <a:xfrm>
              <a:off x="5708142" y="185451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年代与坑号</a:t>
              </a:r>
            </a:p>
          </p:txBody>
        </p:sp>
        <p:sp>
          <p:nvSpPr>
            <p:cNvPr id="14" name="TextBox 14"/>
            <p:cNvSpPr txBox="1"/>
            <p:nvPr/>
          </p:nvSpPr>
          <p:spPr>
            <a:xfrm>
              <a:off x="5705856" y="2072640"/>
              <a:ext cx="244144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 · 1 号祭祀坑</a:t>
              </a:r>
            </a:p>
          </p:txBody>
        </p:sp>
        <p:sp>
          <p:nvSpPr>
            <p:cNvPr id="15" name="TextBox 15"/>
            <p:cNvSpPr txBox="1"/>
            <p:nvPr/>
          </p:nvSpPr>
          <p:spPr>
            <a:xfrm>
              <a:off x="5708142" y="2359342"/>
              <a:ext cx="456622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1986 年 7 月 30 日凌晨出土，为一号坑发掘第 10 天所获</a:t>
              </a:r>
            </a:p>
          </p:txBody>
        </p:sp>
      </p:grpSp>
      <p:grpSp>
        <p:nvGrpSpPr>
          <p:cNvPr id="20" name="fact-size"/>
          <p:cNvGrpSpPr/>
          <p:nvPr/>
        </p:nvGrpSpPr>
        <p:grpSpPr>
          <a:xfrm>
            <a:off x="5705856" y="2635568"/>
            <a:ext cx="4423124" cy="768857"/>
            <a:chOff x="5705856" y="2635568"/>
            <a:chExt cx="4423124" cy="768857"/>
          </a:xfrm>
        </p:grpSpPr>
        <p:sp>
          <p:nvSpPr>
            <p:cNvPr id="17" name="TextBox 17"/>
            <p:cNvSpPr txBox="1"/>
            <p:nvPr/>
          </p:nvSpPr>
          <p:spPr>
            <a:xfrm>
              <a:off x="5708142" y="263556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尺寸与重量</a:t>
              </a:r>
            </a:p>
          </p:txBody>
        </p:sp>
        <p:sp>
          <p:nvSpPr>
            <p:cNvPr id="18" name="TextBox 18"/>
            <p:cNvSpPr txBox="1"/>
            <p:nvPr/>
          </p:nvSpPr>
          <p:spPr>
            <a:xfrm>
              <a:off x="5705856" y="2853690"/>
              <a:ext cx="269588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长 1.42 米，重约 500 克</a:t>
              </a:r>
            </a:p>
          </p:txBody>
        </p:sp>
        <p:sp>
          <p:nvSpPr>
            <p:cNvPr id="19" name="TextBox 19"/>
            <p:cNvSpPr txBox="1"/>
            <p:nvPr/>
          </p:nvSpPr>
          <p:spPr>
            <a:xfrm>
              <a:off x="5708142" y="3140392"/>
              <a:ext cx="44208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另一权威口径 463 克，为当时我国出土的商代最重金器</a:t>
              </a:r>
            </a:p>
          </p:txBody>
        </p:sp>
      </p:grpSp>
      <p:grpSp>
        <p:nvGrpSpPr>
          <p:cNvPr id="24" name="fact-grade"/>
          <p:cNvGrpSpPr/>
          <p:nvPr/>
        </p:nvGrpSpPr>
        <p:grpSpPr>
          <a:xfrm>
            <a:off x="5705856" y="3416618"/>
            <a:ext cx="3931691" cy="768857"/>
            <a:chOff x="5705856" y="3416618"/>
            <a:chExt cx="3931691" cy="768857"/>
          </a:xfrm>
        </p:grpSpPr>
        <p:sp>
          <p:nvSpPr>
            <p:cNvPr id="21" name="TextBox 21"/>
            <p:cNvSpPr txBox="1"/>
            <p:nvPr/>
          </p:nvSpPr>
          <p:spPr>
            <a:xfrm>
              <a:off x="5708142" y="34166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文物级别</a:t>
              </a:r>
            </a:p>
          </p:txBody>
        </p:sp>
        <p:sp>
          <p:nvSpPr>
            <p:cNvPr id="22" name="TextBox 22"/>
            <p:cNvSpPr txBox="1"/>
            <p:nvPr/>
          </p:nvSpPr>
          <p:spPr>
            <a:xfrm>
              <a:off x="5705856" y="3634740"/>
              <a:ext cx="3931691"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商金杖 · 收藏单位广汉三星堆博物馆</a:t>
              </a:r>
            </a:p>
          </p:txBody>
        </p:sp>
        <p:sp>
          <p:nvSpPr>
            <p:cNvPr id="23" name="TextBox 23"/>
            <p:cNvSpPr txBox="1"/>
            <p:nvPr/>
          </p:nvSpPr>
          <p:spPr>
            <a:xfrm>
              <a:off x="5708142" y="3921442"/>
              <a:ext cx="364845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列入</a:t>
              </a:r>
              <a:r>
                <a:rPr lang="zh-CN" sz="1350" dirty="0">
                  <a:solidFill>
                    <a:schemeClr val="accent1"/>
                  </a:solidFill>
                  <a:latin typeface="+mn-lt"/>
                  <a:ea typeface="+mn-ea"/>
                  <a:cs typeface="+mn-cs"/>
                  <a:hlinkClick r:id="rId3"/>
                </a:rPr>
                <a:t>《第三批禁止出境展览文物目录》</a:t>
              </a:r>
              <a:r>
                <a:rPr lang="zh-CN" sz="1350" dirty="0">
                  <a:solidFill>
                    <a:schemeClr val="accent5"/>
                  </a:solidFill>
                  <a:latin typeface="+mn-lt"/>
                  <a:ea typeface="+mn-ea"/>
                  <a:cs typeface="+mn-cs"/>
                </a:rPr>
                <a:t>杂项类</a:t>
              </a:r>
            </a:p>
          </p:txBody>
        </p:sp>
      </p:grpSp>
      <p:grpSp>
        <p:nvGrpSpPr>
          <p:cNvPr id="30" name="fact-readings"/>
          <p:cNvGrpSpPr/>
          <p:nvPr/>
        </p:nvGrpSpPr>
        <p:grpSpPr>
          <a:xfrm>
            <a:off x="5708142" y="4197668"/>
            <a:ext cx="5157216" cy="1483233"/>
            <a:chOff x="5708142" y="4197668"/>
            <a:chExt cx="5157216" cy="1483233"/>
          </a:xfrm>
        </p:grpSpPr>
        <p:sp>
          <p:nvSpPr>
            <p:cNvPr id="25" name="TextBox 25"/>
            <p:cNvSpPr txBox="1"/>
            <p:nvPr/>
          </p:nvSpPr>
          <p:spPr>
            <a:xfrm>
              <a:off x="5708142" y="41976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两种读法</a:t>
              </a:r>
            </a:p>
          </p:txBody>
        </p:sp>
        <p:sp>
          <p:nvSpPr>
            <p:cNvPr id="26" name="TextBox 26"/>
            <p:cNvSpPr txBox="1"/>
            <p:nvPr/>
          </p:nvSpPr>
          <p:spPr>
            <a:xfrm>
              <a:off x="5708142" y="4445318"/>
              <a:ext cx="1494873"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读法一 · 馆长雷雨</a:t>
              </a:r>
            </a:p>
          </p:txBody>
        </p:sp>
        <p:sp>
          <p:nvSpPr>
            <p:cNvPr id="27" name="TextBox 27"/>
            <p:cNvSpPr txBox="1"/>
            <p:nvPr/>
          </p:nvSpPr>
          <p:spPr>
            <a:xfrm>
              <a:off x="5708142" y="4673918"/>
              <a:ext cx="515721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古蜀王权交接的象征：头戴五齿高冠者身份高贵，鸟（鱼凫）代表鱼</a:t>
              </a:r>
              <a:br/>
              <a:r>
                <a:rPr lang="zh-CN" sz="1350" dirty="0">
                  <a:solidFill>
                    <a:schemeClr val="dk1"/>
                  </a:solidFill>
                  <a:latin typeface="+mn-lt"/>
                  <a:ea typeface="+mn-ea"/>
                  <a:cs typeface="+mn-cs"/>
                </a:rPr>
                <a:t>凫部族，羽箭贯穿鸟与鱼头是当时王位禅让制度的直观表现</a:t>
              </a:r>
            </a:p>
          </p:txBody>
        </p:sp>
        <p:sp>
          <p:nvSpPr>
            <p:cNvPr id="28" name="TextBox 28"/>
            <p:cNvSpPr txBox="1"/>
            <p:nvPr/>
          </p:nvSpPr>
          <p:spPr>
            <a:xfrm>
              <a:off x="5708142" y="5188268"/>
              <a:ext cx="185834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读法二 · 发掘者陈显丹</a:t>
              </a:r>
            </a:p>
          </p:txBody>
        </p:sp>
        <p:sp>
          <p:nvSpPr>
            <p:cNvPr id="29" name="TextBox 29"/>
            <p:cNvSpPr txBox="1"/>
            <p:nvPr/>
          </p:nvSpPr>
          <p:spPr>
            <a:xfrm>
              <a:off x="5708142" y="5416868"/>
              <a:ext cx="437540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图案自左至右可读作「鱼凫王」三字，杖主应是鱼凫王</a:t>
              </a:r>
            </a:p>
          </p:txBody>
        </p:sp>
      </p:grpSp>
      <p:sp>
        <p:nvSpPr>
          <p:cNvPr id="31" name="TextBox 31"/>
          <p:cNvSpPr txBox="1"/>
          <p:nvPr/>
        </p:nvSpPr>
        <p:spPr>
          <a:xfrm>
            <a:off x="832104" y="5737860"/>
            <a:ext cx="740283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来源：四川在线《三星堆馆长讲国宝⑦》2022；中新网 2022；驻慕尼黑总领馆 2006；北京市文物局目录</a:t>
            </a:r>
          </a:p>
        </p:txBody>
      </p:sp>
      <p:grpSp>
        <p:nvGrpSpPr>
          <p:cNvPr id="65" name="nav-bar"/>
          <p:cNvGrpSpPr/>
          <p:nvPr/>
        </p:nvGrpSpPr>
        <p:grpSpPr>
          <a:xfrm>
            <a:off x="609600" y="6057900"/>
            <a:ext cx="10972800" cy="571500"/>
            <a:chOff x="609600" y="6057900"/>
            <a:chExt cx="10972800" cy="571500"/>
          </a:xfrm>
        </p:grpSpPr>
        <p:sp>
          <p:nvSpPr>
            <p:cNvPr id="32" name="Line 32"/>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3" name="TextBox 33"/>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11 / 16</a:t>
              </a:r>
            </a:p>
          </p:txBody>
        </p:sp>
        <p:grpSp>
          <p:nvGrpSpPr>
            <p:cNvPr id="40" name="Group 40"/>
            <p:cNvGrpSpPr/>
            <p:nvPr/>
          </p:nvGrpSpPr>
          <p:grpSpPr>
            <a:xfrm>
              <a:off x="609600" y="6172200"/>
              <a:ext cx="1428750" cy="457200"/>
              <a:chOff x="609600" y="6172200"/>
              <a:chExt cx="1428750" cy="457200"/>
            </a:xfrm>
          </p:grpSpPr>
          <p:sp>
            <p:nvSpPr>
              <p:cNvPr id="34" name="Rectangle 34">
                <a:hlinkClick r:id="rId4"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8" name="Group 38"/>
              <p:cNvGrpSpPr/>
              <p:nvPr/>
            </p:nvGrpSpPr>
            <p:grpSpPr>
              <a:xfrm>
                <a:off x="809625" y="6315075"/>
                <a:ext cx="171450" cy="171450"/>
                <a:chOff x="809625" y="6315075"/>
                <a:chExt cx="171450" cy="171450"/>
              </a:xfrm>
            </p:grpSpPr>
            <p:sp>
              <p:nvSpPr>
                <p:cNvPr id="35" name="Freeform 35">
                  <a:hlinkClick r:id="rId4"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6" name="Freeform 36">
                  <a:hlinkClick r:id="rId4"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7" name="Freeform 37">
                  <a:hlinkClick r:id="rId4"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9" name="TextBox 39">
                <a:hlinkClick r:id="rId4"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50" name="Group 50"/>
            <p:cNvGrpSpPr/>
            <p:nvPr/>
          </p:nvGrpSpPr>
          <p:grpSpPr>
            <a:xfrm>
              <a:off x="2286000" y="6172200"/>
              <a:ext cx="1714500" cy="457200"/>
              <a:chOff x="2286000" y="6172200"/>
              <a:chExt cx="1714500" cy="457200"/>
            </a:xfrm>
          </p:grpSpPr>
          <p:sp>
            <p:nvSpPr>
              <p:cNvPr id="41" name="Rectangle 41">
                <a:hlinkClick r:id="rId5"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48" name="Group 48"/>
              <p:cNvGrpSpPr/>
              <p:nvPr/>
            </p:nvGrpSpPr>
            <p:grpSpPr>
              <a:xfrm>
                <a:off x="2505075" y="6343650"/>
                <a:ext cx="142875" cy="123825"/>
                <a:chOff x="2505075" y="6343650"/>
                <a:chExt cx="142875" cy="123825"/>
              </a:xfrm>
            </p:grpSpPr>
            <p:sp>
              <p:nvSpPr>
                <p:cNvPr id="42" name="Freeform 42">
                  <a:hlinkClick r:id="rId5"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3" name="Freeform 43">
                  <a:hlinkClick r:id="rId5"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4" name="Freeform 44">
                  <a:hlinkClick r:id="rId5"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5" name="Freeform 45">
                  <a:hlinkClick r:id="rId5"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6" name="Freeform 46">
                  <a:hlinkClick r:id="rId5"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7" name="Freeform 47">
                  <a:hlinkClick r:id="rId5"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49" name="TextBox 49">
                <a:hlinkClick r:id="rId5"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57" name="Group 57"/>
            <p:cNvGrpSpPr/>
            <p:nvPr/>
          </p:nvGrpSpPr>
          <p:grpSpPr>
            <a:xfrm>
              <a:off x="8553450" y="6172200"/>
              <a:ext cx="1428750" cy="457200"/>
              <a:chOff x="8553450" y="6172200"/>
              <a:chExt cx="1428750" cy="457200"/>
            </a:xfrm>
          </p:grpSpPr>
          <p:sp>
            <p:nvSpPr>
              <p:cNvPr id="51" name="Rectangle 51">
                <a:hlinkClick r:id="rId6"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5" name="Group 55"/>
              <p:cNvGrpSpPr/>
              <p:nvPr/>
            </p:nvGrpSpPr>
            <p:grpSpPr>
              <a:xfrm>
                <a:off x="8772525" y="6343650"/>
                <a:ext cx="133350" cy="114300"/>
                <a:chOff x="8772525" y="6343650"/>
                <a:chExt cx="133350" cy="114300"/>
              </a:xfrm>
            </p:grpSpPr>
            <p:sp>
              <p:nvSpPr>
                <p:cNvPr id="52" name="Freeform 52">
                  <a:hlinkClick r:id="rId6"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3" name="Freeform 53">
                  <a:hlinkClick r:id="rId6"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4" name="Freeform 54">
                  <a:hlinkClick r:id="rId6"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6" name="TextBox 56">
                <a:hlinkClick r:id="rId6"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4" name="Group 64"/>
            <p:cNvGrpSpPr/>
            <p:nvPr/>
          </p:nvGrpSpPr>
          <p:grpSpPr>
            <a:xfrm>
              <a:off x="10153650" y="6172200"/>
              <a:ext cx="1428750" cy="457200"/>
              <a:chOff x="10153650" y="6172200"/>
              <a:chExt cx="1428750" cy="457200"/>
            </a:xfrm>
          </p:grpSpPr>
          <p:sp>
            <p:nvSpPr>
              <p:cNvPr id="58" name="Rectangle 58">
                <a:hlinkClick r:id="rId7"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9" name="TextBox 59">
                <a:hlinkClick r:id="rId7"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63" name="Group 63"/>
              <p:cNvGrpSpPr/>
              <p:nvPr/>
            </p:nvGrpSpPr>
            <p:grpSpPr>
              <a:xfrm>
                <a:off x="11268075" y="6343650"/>
                <a:ext cx="133350" cy="114300"/>
                <a:chOff x="11268075" y="6343650"/>
                <a:chExt cx="133350" cy="114300"/>
              </a:xfrm>
            </p:grpSpPr>
            <p:sp>
              <p:nvSpPr>
                <p:cNvPr id="60" name="Freeform 60">
                  <a:hlinkClick r:id="rId7"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61" name="Freeform 61">
                  <a:hlinkClick r:id="rId7"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62" name="Freeform 62">
                  <a:hlinkClick r:id="rId7"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400"/>
                                        <p:tgtEl>
                                          <p:spTgt spid="12"/>
                                        </p:tgtEl>
                                      </p:cBhvr>
                                    </p:animEffect>
                                  </p:childTnLst>
                                </p:cTn>
                              </p:par>
                            </p:childTnLst>
                          </p:cTn>
                        </p:par>
                        <p:par>
                          <p:cTn id="20" fill="hold">
                            <p:stCondLst>
                              <p:cond delay="3200"/>
                            </p:stCondLst>
                            <p:childTnLst>
                              <p:par>
                                <p:cTn xmlns:p="http://schemas.openxmlformats.org/presentationml/2006/main" id="21" presetID="22" presetClass="entr" presetSubtype="2" fill="hold" grpId="0" nodeType="after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300"/>
                                        <p:tgtEl>
                                          <p:spTgt spid="16"/>
                                        </p:tgtEl>
                                      </p:cBhvr>
                                    </p:animEffect>
                                  </p:childTnLst>
                                </p:cTn>
                              </p:par>
                            </p:childTnLst>
                          </p:cTn>
                        </p:par>
                        <p:par>
                          <p:cTn id="24" fill="hold">
                            <p:stCondLst>
                              <p:cond delay="4000"/>
                            </p:stCondLst>
                            <p:childTnLst>
                              <p:par>
                                <p:cTn xmlns:p="http://schemas.openxmlformats.org/presentationml/2006/main" id="25" presetID="22" presetClass="entr" presetSubtype="2" fill="hold" grpId="0" nodeType="afterEffect">
                                  <p:stCondLst>
                                    <p:cond delay="50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300"/>
                                        <p:tgtEl>
                                          <p:spTgt spid="20"/>
                                        </p:tgtEl>
                                      </p:cBhvr>
                                    </p:animEffect>
                                  </p:childTnLst>
                                </p:cTn>
                              </p:par>
                            </p:childTnLst>
                          </p:cTn>
                        </p:par>
                        <p:par>
                          <p:cTn id="28" fill="hold">
                            <p:stCondLst>
                              <p:cond delay="4800"/>
                            </p:stCondLst>
                            <p:childTnLst>
                              <p:par>
                                <p:cTn xmlns:p="http://schemas.openxmlformats.org/presentationml/2006/main" id="29" presetID="22" presetClass="entr" presetSubtype="2" fill="hold" grpId="0" nodeType="after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wipe(right)">
                                      <p:cBhvr>
                                        <p:cTn id="31" dur="300"/>
                                        <p:tgtEl>
                                          <p:spTgt spid="24"/>
                                        </p:tgtEl>
                                      </p:cBhvr>
                                    </p:animEffect>
                                  </p:childTnLst>
                                </p:cTn>
                              </p:par>
                            </p:childTnLst>
                          </p:cTn>
                        </p:par>
                        <p:par>
                          <p:cTn id="32" fill="hold">
                            <p:stCondLst>
                              <p:cond delay="5600"/>
                            </p:stCondLst>
                            <p:childTnLst>
                              <p:par>
                                <p:cTn xmlns:p="http://schemas.openxmlformats.org/presentationml/2006/main" id="33" presetID="10" presetClass="entr" presetSubtype="0" fill="hold" grpId="0" nodeType="afterEffect">
                                  <p:stCondLst>
                                    <p:cond delay="5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4871085" cy="616077"/>
            <a:chOff x="838200" y="688658"/>
            <a:chExt cx="4871085"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4696587"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黄金面具（五号坑残件）</a:t>
              </a:r>
            </a:p>
          </p:txBody>
        </p:sp>
      </p:grpSp>
      <p:grpSp>
        <p:nvGrpSpPr>
          <p:cNvPr id="6" name="page-lead"/>
          <p:cNvGrpSpPr/>
          <p:nvPr/>
        </p:nvGrpSpPr>
        <p:grpSpPr>
          <a:xfrm>
            <a:off x="827532" y="1259205"/>
            <a:ext cx="6580022" cy="410718"/>
            <a:chOff x="827532" y="1259205"/>
            <a:chExt cx="6580022" cy="410718"/>
          </a:xfrm>
        </p:grpSpPr>
        <p:sp>
          <p:nvSpPr>
            <p:cNvPr id="5" name="TextBox 5"/>
            <p:cNvSpPr txBox="1"/>
            <p:nvPr/>
          </p:nvSpPr>
          <p:spPr>
            <a:xfrm>
              <a:off x="827532" y="1259205"/>
              <a:ext cx="6580022"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出土的是半张面具，280 克，推测完整时超过 500 克</a:t>
              </a:r>
            </a:p>
          </p:txBody>
        </p:sp>
      </p:grpSp>
      <p:grpSp>
        <p:nvGrpSpPr>
          <p:cNvPr id="9" name="weight-hero"/>
          <p:cNvGrpSpPr/>
          <p:nvPr/>
        </p:nvGrpSpPr>
        <p:grpSpPr>
          <a:xfrm>
            <a:off x="819150" y="1759268"/>
            <a:ext cx="2182597" cy="1277302"/>
            <a:chOff x="819150" y="1759268"/>
            <a:chExt cx="2182597" cy="1277302"/>
          </a:xfrm>
        </p:grpSpPr>
        <p:sp>
          <p:nvSpPr>
            <p:cNvPr id="7" name="TextBox 7"/>
            <p:cNvSpPr txBox="1"/>
            <p:nvPr/>
          </p:nvSpPr>
          <p:spPr>
            <a:xfrm>
              <a:off x="831342" y="1759268"/>
              <a:ext cx="1649349"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五号坑出土残件重量</a:t>
              </a:r>
            </a:p>
          </p:txBody>
        </p:sp>
        <p:sp>
          <p:nvSpPr>
            <p:cNvPr id="8" name="TextBox 8"/>
            <p:cNvSpPr txBox="1"/>
            <p:nvPr/>
          </p:nvSpPr>
          <p:spPr>
            <a:xfrm>
              <a:off x="819150" y="1988820"/>
              <a:ext cx="2182597" cy="1047750"/>
            </a:xfrm>
            <a:prstGeom prst="rect">
              <a:avLst/>
            </a:prstGeom>
            <a:noFill/>
            <a:ln>
              <a:noFill/>
            </a:ln>
          </p:spPr>
          <p:txBody>
            <a:bodyPr wrap="none" lIns="0" tIns="0" rIns="0" bIns="0" anchor="t" anchorCtr="0">
              <a:spAutoFit/>
            </a:bodyPr>
            <a:lstStyle/>
            <a:p>
              <a:pPr algn="l"/>
              <a:r>
                <a:rPr lang="zh-CN" sz="5400" dirty="0">
                  <a:solidFill>
                    <a:schemeClr val="accent1"/>
                  </a:solidFill>
                  <a:latin typeface="+mj-lt"/>
                  <a:ea typeface="+mj-ea"/>
                  <a:cs typeface="+mj-cs"/>
                </a:rPr>
                <a:t>280 克</a:t>
              </a:r>
            </a:p>
          </p:txBody>
        </p:sp>
      </p:grpSp>
      <p:grpSp>
        <p:nvGrpSpPr>
          <p:cNvPr id="12" name="fact-era-pit"/>
          <p:cNvGrpSpPr/>
          <p:nvPr/>
        </p:nvGrpSpPr>
        <p:grpSpPr>
          <a:xfrm>
            <a:off x="829056" y="3016568"/>
            <a:ext cx="2441448" cy="570166"/>
            <a:chOff x="829056" y="3016568"/>
            <a:chExt cx="2441448" cy="570166"/>
          </a:xfrm>
        </p:grpSpPr>
        <p:sp>
          <p:nvSpPr>
            <p:cNvPr id="10" name="TextBox 10"/>
            <p:cNvSpPr txBox="1"/>
            <p:nvPr/>
          </p:nvSpPr>
          <p:spPr>
            <a:xfrm>
              <a:off x="831342" y="301656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年代与坑号</a:t>
              </a:r>
            </a:p>
          </p:txBody>
        </p:sp>
        <p:sp>
          <p:nvSpPr>
            <p:cNvPr id="11" name="TextBox 11"/>
            <p:cNvSpPr txBox="1"/>
            <p:nvPr/>
          </p:nvSpPr>
          <p:spPr>
            <a:xfrm>
              <a:off x="829056" y="3234690"/>
              <a:ext cx="244144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 · 5 号祭祀坑</a:t>
              </a:r>
            </a:p>
          </p:txBody>
        </p:sp>
      </p:grpSp>
      <p:grpSp>
        <p:nvGrpSpPr>
          <p:cNvPr id="16" name="metal-composition"/>
          <p:cNvGrpSpPr/>
          <p:nvPr/>
        </p:nvGrpSpPr>
        <p:grpSpPr>
          <a:xfrm>
            <a:off x="829056" y="3702368"/>
            <a:ext cx="3580333" cy="951166"/>
            <a:chOff x="829056" y="3702368"/>
            <a:chExt cx="3580333" cy="951166"/>
          </a:xfrm>
        </p:grpSpPr>
        <p:sp>
          <p:nvSpPr>
            <p:cNvPr id="13" name="TextBox 13"/>
            <p:cNvSpPr txBox="1"/>
            <p:nvPr/>
          </p:nvSpPr>
          <p:spPr>
            <a:xfrm>
              <a:off x="831342" y="370236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成分与尺寸</a:t>
              </a:r>
            </a:p>
          </p:txBody>
        </p:sp>
        <p:sp>
          <p:nvSpPr>
            <p:cNvPr id="14" name="TextBox 14"/>
            <p:cNvSpPr txBox="1"/>
            <p:nvPr/>
          </p:nvSpPr>
          <p:spPr>
            <a:xfrm>
              <a:off x="829056" y="3977640"/>
              <a:ext cx="3580333"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含金量约 85%，银含量 13%–14%</a:t>
              </a:r>
            </a:p>
          </p:txBody>
        </p:sp>
        <p:sp>
          <p:nvSpPr>
            <p:cNvPr id="15" name="TextBox 15"/>
            <p:cNvSpPr txBox="1"/>
            <p:nvPr/>
          </p:nvSpPr>
          <p:spPr>
            <a:xfrm>
              <a:off x="829056" y="4301490"/>
              <a:ext cx="3023006"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宽约 23 厘米、高约 28 厘米</a:t>
              </a:r>
            </a:p>
          </p:txBody>
        </p:sp>
      </p:grpSp>
      <p:grpSp>
        <p:nvGrpSpPr>
          <p:cNvPr id="20" name="estimated-weight"/>
          <p:cNvGrpSpPr/>
          <p:nvPr/>
        </p:nvGrpSpPr>
        <p:grpSpPr>
          <a:xfrm>
            <a:off x="6096000" y="1771650"/>
            <a:ext cx="5257800" cy="1398270"/>
            <a:chOff x="6096000" y="1771650"/>
            <a:chExt cx="5257800" cy="1398270"/>
          </a:xfrm>
        </p:grpSpPr>
        <p:sp>
          <p:nvSpPr>
            <p:cNvPr id="17" name="Rectangle 17"/>
            <p:cNvSpPr/>
            <p:nvPr/>
          </p:nvSpPr>
          <p:spPr>
            <a:xfrm>
              <a:off x="6096000" y="1771650"/>
              <a:ext cx="5257800" cy="1238250"/>
            </a:xfrm>
            <a:prstGeom prst="roundRect">
              <a:avLst>
                <a:gd name="adj" fmla="val 6154"/>
              </a:avLst>
            </a:prstGeom>
            <a:solidFill>
              <a:schemeClr val="lt2"/>
            </a:solidFill>
            <a:ln w="9525">
              <a:solidFill>
                <a:schemeClr val="accent1">
                  <a:alpha val="35000"/>
                </a:schemeClr>
              </a:solidFill>
            </a:ln>
          </p:spPr>
        </p:sp>
        <p:sp>
          <p:nvSpPr>
            <p:cNvPr id="18" name="TextBox 18"/>
            <p:cNvSpPr txBox="1"/>
            <p:nvPr/>
          </p:nvSpPr>
          <p:spPr>
            <a:xfrm>
              <a:off x="6317742" y="1873568"/>
              <a:ext cx="1104138"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推测完整重量</a:t>
              </a:r>
            </a:p>
          </p:txBody>
        </p:sp>
        <p:sp>
          <p:nvSpPr>
            <p:cNvPr id="19" name="TextBox 19"/>
            <p:cNvSpPr txBox="1"/>
            <p:nvPr/>
          </p:nvSpPr>
          <p:spPr>
            <a:xfrm>
              <a:off x="6305550" y="2122170"/>
              <a:ext cx="3854577" cy="1047750"/>
            </a:xfrm>
            <a:prstGeom prst="rect">
              <a:avLst/>
            </a:prstGeom>
            <a:noFill/>
            <a:ln>
              <a:noFill/>
            </a:ln>
          </p:spPr>
          <p:txBody>
            <a:bodyPr wrap="none" lIns="0" tIns="0" rIns="0" bIns="0" anchor="t" anchorCtr="0">
              <a:spAutoFit/>
            </a:bodyPr>
            <a:lstStyle/>
            <a:p>
              <a:pPr algn="l"/>
              <a:r>
                <a:rPr lang="zh-CN" sz="5400" dirty="0">
                  <a:solidFill>
                    <a:schemeClr val="dk1"/>
                  </a:solidFill>
                  <a:latin typeface="+mj-lt"/>
                  <a:ea typeface="+mj-ea"/>
                  <a:cs typeface="+mj-cs"/>
                </a:rPr>
                <a:t>超过 500 克</a:t>
              </a:r>
            </a:p>
          </p:txBody>
        </p:sp>
      </p:grpSp>
      <p:grpSp>
        <p:nvGrpSpPr>
          <p:cNvPr id="24" name="weight-comparison"/>
          <p:cNvGrpSpPr/>
          <p:nvPr/>
        </p:nvGrpSpPr>
        <p:grpSpPr>
          <a:xfrm>
            <a:off x="6096000" y="3162300"/>
            <a:ext cx="5257800" cy="1066800"/>
            <a:chOff x="6096000" y="3162300"/>
            <a:chExt cx="5257800" cy="1066800"/>
          </a:xfrm>
        </p:grpSpPr>
        <p:sp>
          <p:nvSpPr>
            <p:cNvPr id="21" name="Rectangle 21"/>
            <p:cNvSpPr/>
            <p:nvPr/>
          </p:nvSpPr>
          <p:spPr>
            <a:xfrm>
              <a:off x="6096000" y="3162300"/>
              <a:ext cx="5257800" cy="1066800"/>
            </a:xfrm>
            <a:prstGeom prst="roundRect">
              <a:avLst>
                <a:gd name="adj" fmla="val 7143"/>
              </a:avLst>
            </a:prstGeom>
            <a:solidFill>
              <a:schemeClr val="lt2"/>
            </a:solidFill>
            <a:ln w="9525">
              <a:solidFill>
                <a:schemeClr val="accent6"/>
              </a:solidFill>
            </a:ln>
          </p:spPr>
        </p:sp>
        <p:sp>
          <p:nvSpPr>
            <p:cNvPr id="22" name="TextBox 22"/>
            <p:cNvSpPr txBox="1"/>
            <p:nvPr/>
          </p:nvSpPr>
          <p:spPr>
            <a:xfrm>
              <a:off x="6317742" y="32832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比较</a:t>
              </a:r>
            </a:p>
          </p:txBody>
        </p:sp>
        <p:sp>
          <p:nvSpPr>
            <p:cNvPr id="23" name="TextBox 23"/>
            <p:cNvSpPr txBox="1"/>
            <p:nvPr/>
          </p:nvSpPr>
          <p:spPr>
            <a:xfrm>
              <a:off x="6317742" y="3549968"/>
              <a:ext cx="327126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比成都金沙遗址出土的黄金面具更大更重，</a:t>
              </a:r>
              <a:br/>
              <a:r>
                <a:rPr lang="zh-CN" sz="1350" dirty="0">
                  <a:solidFill>
                    <a:schemeClr val="dk1"/>
                  </a:solidFill>
                  <a:latin typeface="+mn-lt"/>
                  <a:ea typeface="+mn-ea"/>
                  <a:cs typeface="+mn-cs"/>
                </a:rPr>
                <a:t>也比金杖（463 克）更重</a:t>
              </a:r>
            </a:p>
          </p:txBody>
        </p:sp>
      </p:grpSp>
      <p:grpSp>
        <p:nvGrpSpPr>
          <p:cNvPr id="27" name="fact-discovery"/>
          <p:cNvGrpSpPr/>
          <p:nvPr/>
        </p:nvGrpSpPr>
        <p:grpSpPr>
          <a:xfrm>
            <a:off x="6089142" y="4407218"/>
            <a:ext cx="2894076" cy="721233"/>
            <a:chOff x="6089142" y="4407218"/>
            <a:chExt cx="2894076" cy="721233"/>
          </a:xfrm>
        </p:grpSpPr>
        <p:sp>
          <p:nvSpPr>
            <p:cNvPr id="25" name="TextBox 25"/>
            <p:cNvSpPr txBox="1"/>
            <p:nvPr/>
          </p:nvSpPr>
          <p:spPr>
            <a:xfrm>
              <a:off x="6089142" y="44072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发现经过</a:t>
              </a:r>
            </a:p>
          </p:txBody>
        </p:sp>
        <p:sp>
          <p:nvSpPr>
            <p:cNvPr id="26" name="TextBox 26"/>
            <p:cNvSpPr txBox="1"/>
            <p:nvPr/>
          </p:nvSpPr>
          <p:spPr>
            <a:xfrm>
              <a:off x="6089142" y="4635818"/>
              <a:ext cx="289407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2021 年 1 月 5 日，四川大学考古队在</a:t>
              </a:r>
              <a:br/>
              <a:r>
                <a:rPr lang="zh-CN" sz="1350" dirty="0">
                  <a:solidFill>
                    <a:schemeClr val="dk1"/>
                  </a:solidFill>
                  <a:latin typeface="+mn-lt"/>
                  <a:ea typeface="+mn-ea"/>
                  <a:cs typeface="+mn-cs"/>
                </a:rPr>
                <a:t>5 号坑中发现半张黄金面具</a:t>
              </a:r>
            </a:p>
          </p:txBody>
        </p:sp>
      </p:grpSp>
      <p:grpSp>
        <p:nvGrpSpPr>
          <p:cNvPr id="30" name="fact-highlight"/>
          <p:cNvGrpSpPr/>
          <p:nvPr/>
        </p:nvGrpSpPr>
        <p:grpSpPr>
          <a:xfrm>
            <a:off x="831342" y="4769168"/>
            <a:ext cx="3442716" cy="949833"/>
            <a:chOff x="831342" y="4769168"/>
            <a:chExt cx="3442716" cy="949833"/>
          </a:xfrm>
        </p:grpSpPr>
        <p:sp>
          <p:nvSpPr>
            <p:cNvPr id="28" name="TextBox 28"/>
            <p:cNvSpPr txBox="1"/>
            <p:nvPr/>
          </p:nvSpPr>
          <p:spPr>
            <a:xfrm>
              <a:off x="831342" y="47691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29" name="TextBox 29"/>
            <p:cNvSpPr txBox="1"/>
            <p:nvPr/>
          </p:nvSpPr>
          <p:spPr>
            <a:xfrm>
              <a:off x="831342" y="4997768"/>
              <a:ext cx="3442716" cy="7212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出土时像被揉皱压扁的纸团，逐步清理中才辨</a:t>
              </a:r>
              <a:br/>
              <a:r>
                <a:rPr lang="zh-CN" sz="1350" dirty="0">
                  <a:solidFill>
                    <a:schemeClr val="dk1"/>
                  </a:solidFill>
                  <a:latin typeface="+mn-lt"/>
                  <a:ea typeface="+mn-ea"/>
                  <a:cs typeface="+mn-cs"/>
                </a:rPr>
                <a:t>出鼻子、耳朵；发掘领队黎海超称其为迄今发</a:t>
              </a:r>
              <a:br/>
              <a:r>
                <a:rPr lang="zh-CN" sz="1350" dirty="0">
                  <a:solidFill>
                    <a:schemeClr val="dk1"/>
                  </a:solidFill>
                  <a:latin typeface="+mn-lt"/>
                  <a:ea typeface="+mn-ea"/>
                  <a:cs typeface="+mn-cs"/>
                </a:rPr>
                <a:t>现的体量最大的一件金面具</a:t>
              </a:r>
            </a:p>
          </p:txBody>
        </p:sp>
      </p:grpSp>
      <p:grpSp>
        <p:nvGrpSpPr>
          <p:cNvPr id="33" name="caliber-note"/>
          <p:cNvGrpSpPr/>
          <p:nvPr/>
        </p:nvGrpSpPr>
        <p:grpSpPr>
          <a:xfrm>
            <a:off x="6089142" y="5245418"/>
            <a:ext cx="2966942" cy="492633"/>
            <a:chOff x="6089142" y="5245418"/>
            <a:chExt cx="2966942" cy="492633"/>
          </a:xfrm>
        </p:grpSpPr>
        <p:sp>
          <p:nvSpPr>
            <p:cNvPr id="31" name="TextBox 31"/>
            <p:cNvSpPr txBox="1"/>
            <p:nvPr/>
          </p:nvSpPr>
          <p:spPr>
            <a:xfrm>
              <a:off x="6089142" y="5245418"/>
              <a:ext cx="74066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口径提示</a:t>
              </a:r>
            </a:p>
          </p:txBody>
        </p:sp>
        <p:sp>
          <p:nvSpPr>
            <p:cNvPr id="32" name="TextBox 32"/>
            <p:cNvSpPr txBox="1"/>
            <p:nvPr/>
          </p:nvSpPr>
          <p:spPr>
            <a:xfrm>
              <a:off x="6089142" y="5474018"/>
              <a:ext cx="296694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与金杖作重量对比时采用 463 克口径</a:t>
              </a:r>
            </a:p>
          </p:txBody>
        </p:sp>
      </p:grpSp>
      <p:sp>
        <p:nvSpPr>
          <p:cNvPr id="34" name="TextBox 34"/>
          <p:cNvSpPr txBox="1"/>
          <p:nvPr/>
        </p:nvSpPr>
        <p:spPr>
          <a:xfrm>
            <a:off x="832104" y="5737860"/>
            <a:ext cx="553699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来源：中新网《亲历者揭秘「三星堆最大金面具」发现发掘幕后故事》，2022</a:t>
            </a:r>
          </a:p>
        </p:txBody>
      </p:sp>
      <p:grpSp>
        <p:nvGrpSpPr>
          <p:cNvPr id="68" name="nav-bar"/>
          <p:cNvGrpSpPr/>
          <p:nvPr/>
        </p:nvGrpSpPr>
        <p:grpSpPr>
          <a:xfrm>
            <a:off x="609600" y="6057900"/>
            <a:ext cx="10972800" cy="571500"/>
            <a:chOff x="609600" y="6057900"/>
            <a:chExt cx="10972800" cy="571500"/>
          </a:xfrm>
        </p:grpSpPr>
        <p:sp>
          <p:nvSpPr>
            <p:cNvPr id="35" name="Line 35"/>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6" name="TextBox 36"/>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12 / 16</a:t>
              </a:r>
            </a:p>
          </p:txBody>
        </p:sp>
        <p:grpSp>
          <p:nvGrpSpPr>
            <p:cNvPr id="43" name="Group 43"/>
            <p:cNvGrpSpPr/>
            <p:nvPr/>
          </p:nvGrpSpPr>
          <p:grpSpPr>
            <a:xfrm>
              <a:off x="609600" y="6172200"/>
              <a:ext cx="1428750" cy="457200"/>
              <a:chOff x="609600" y="6172200"/>
              <a:chExt cx="1428750" cy="457200"/>
            </a:xfrm>
          </p:grpSpPr>
          <p:sp>
            <p:nvSpPr>
              <p:cNvPr id="37" name="Rectangle 37">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41" name="Group 41"/>
              <p:cNvGrpSpPr/>
              <p:nvPr/>
            </p:nvGrpSpPr>
            <p:grpSpPr>
              <a:xfrm>
                <a:off x="809625" y="6315075"/>
                <a:ext cx="171450" cy="171450"/>
                <a:chOff x="809625" y="6315075"/>
                <a:chExt cx="171450" cy="171450"/>
              </a:xfrm>
            </p:grpSpPr>
            <p:sp>
              <p:nvSpPr>
                <p:cNvPr id="38" name="Freeform 38">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9" name="Freeform 39">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40" name="Freeform 40">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42" name="TextBox 42">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53" name="Group 53"/>
            <p:cNvGrpSpPr/>
            <p:nvPr/>
          </p:nvGrpSpPr>
          <p:grpSpPr>
            <a:xfrm>
              <a:off x="2286000" y="6172200"/>
              <a:ext cx="1714500" cy="457200"/>
              <a:chOff x="2286000" y="6172200"/>
              <a:chExt cx="1714500" cy="457200"/>
            </a:xfrm>
          </p:grpSpPr>
          <p:sp>
            <p:nvSpPr>
              <p:cNvPr id="44" name="Rectangle 44">
                <a:hlinkClick r:id="rId3"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51" name="Group 51"/>
              <p:cNvGrpSpPr/>
              <p:nvPr/>
            </p:nvGrpSpPr>
            <p:grpSpPr>
              <a:xfrm>
                <a:off x="2505075" y="6343650"/>
                <a:ext cx="142875" cy="123825"/>
                <a:chOff x="2505075" y="6343650"/>
                <a:chExt cx="142875" cy="123825"/>
              </a:xfrm>
            </p:grpSpPr>
            <p:sp>
              <p:nvSpPr>
                <p:cNvPr id="45" name="Freeform 45">
                  <a:hlinkClick r:id="rId3"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6" name="Freeform 46">
                  <a:hlinkClick r:id="rId3"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7" name="Freeform 47">
                  <a:hlinkClick r:id="rId3"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48" name="Freeform 48">
                  <a:hlinkClick r:id="rId3"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9" name="Freeform 49">
                  <a:hlinkClick r:id="rId3"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50" name="Freeform 50">
                  <a:hlinkClick r:id="rId3"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52" name="TextBox 52">
                <a:hlinkClick r:id="rId3"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60" name="Group 60"/>
            <p:cNvGrpSpPr/>
            <p:nvPr/>
          </p:nvGrpSpPr>
          <p:grpSpPr>
            <a:xfrm>
              <a:off x="8553450" y="6172200"/>
              <a:ext cx="1428750" cy="457200"/>
              <a:chOff x="8553450" y="6172200"/>
              <a:chExt cx="1428750" cy="457200"/>
            </a:xfrm>
          </p:grpSpPr>
          <p:sp>
            <p:nvSpPr>
              <p:cNvPr id="54" name="Rectangle 54">
                <a:hlinkClick r:id="rId4"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58" name="Group 58"/>
              <p:cNvGrpSpPr/>
              <p:nvPr/>
            </p:nvGrpSpPr>
            <p:grpSpPr>
              <a:xfrm>
                <a:off x="8772525" y="6343650"/>
                <a:ext cx="133350" cy="114300"/>
                <a:chOff x="8772525" y="6343650"/>
                <a:chExt cx="133350" cy="114300"/>
              </a:xfrm>
            </p:grpSpPr>
            <p:sp>
              <p:nvSpPr>
                <p:cNvPr id="55" name="Freeform 55">
                  <a:hlinkClick r:id="rId4"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6" name="Freeform 56">
                  <a:hlinkClick r:id="rId4"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57" name="Freeform 57">
                  <a:hlinkClick r:id="rId4"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9" name="TextBox 59">
                <a:hlinkClick r:id="rId4"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67" name="Group 67"/>
            <p:cNvGrpSpPr/>
            <p:nvPr/>
          </p:nvGrpSpPr>
          <p:grpSpPr>
            <a:xfrm>
              <a:off x="10153650" y="6172200"/>
              <a:ext cx="1428750" cy="457200"/>
              <a:chOff x="10153650" y="6172200"/>
              <a:chExt cx="1428750" cy="457200"/>
            </a:xfrm>
          </p:grpSpPr>
          <p:sp>
            <p:nvSpPr>
              <p:cNvPr id="61" name="Rectangle 61">
                <a:hlinkClick r:id="rId5"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62" name="TextBox 62">
                <a:hlinkClick r:id="rId5"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66" name="Group 66"/>
              <p:cNvGrpSpPr/>
              <p:nvPr/>
            </p:nvGrpSpPr>
            <p:grpSpPr>
              <a:xfrm>
                <a:off x="11268075" y="6343650"/>
                <a:ext cx="133350" cy="114300"/>
                <a:chOff x="11268075" y="6343650"/>
                <a:chExt cx="133350" cy="114300"/>
              </a:xfrm>
            </p:grpSpPr>
            <p:sp>
              <p:nvSpPr>
                <p:cNvPr id="63" name="Freeform 63">
                  <a:hlinkClick r:id="rId5"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64" name="Freeform 64">
                  <a:hlinkClick r:id="rId5"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65" name="Freeform 65">
                  <a:hlinkClick r:id="rId5"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23" presetClass="entr" presetSubtype="16"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p:cTn id="15" dur="600" fill="hold"/>
                                        <p:tgtEl>
                                          <p:spTgt spid="9"/>
                                        </p:tgtEl>
                                        <p:attrNameLst>
                                          <p:attrName>ppt_w</p:attrName>
                                        </p:attrNameLst>
                                      </p:cBhvr>
                                      <p:tavLst>
                                        <p:tav tm="0">
                                          <p:val>
                                            <p:fltVal val="0"/>
                                          </p:val>
                                        </p:tav>
                                        <p:tav tm="100000">
                                          <p:val>
                                            <p:strVal val="#ppt_w"/>
                                          </p:val>
                                        </p:tav>
                                      </p:tavLst>
                                    </p:anim>
                                    <p:anim calcmode="lin" valueType="num">
                                      <p:cBhvr>
                                        <p:cTn id="16" dur="600" fill="hold"/>
                                        <p:tgtEl>
                                          <p:spTgt spid="9"/>
                                        </p:tgtEl>
                                        <p:attrNameLst>
                                          <p:attrName>ppt_h</p:attrName>
                                        </p:attrNameLst>
                                      </p:cBhvr>
                                      <p:tavLst>
                                        <p:tav tm="0">
                                          <p:val>
                                            <p:fltVal val="0"/>
                                          </p:val>
                                        </p:tav>
                                        <p:tav tm="100000">
                                          <p:val>
                                            <p:strVal val="#ppt_h"/>
                                          </p:val>
                                        </p:tav>
                                      </p:tavLst>
                                    </p:anim>
                                  </p:childTnLst>
                                </p:cTn>
                              </p:par>
                            </p:childTnLst>
                          </p:cTn>
                        </p:par>
                        <p:par>
                          <p:cTn id="17" fill="hold">
                            <p:stCondLst>
                              <p:cond delay="2400"/>
                            </p:stCondLst>
                            <p:childTnLst>
                              <p:par>
                                <p:cTn xmlns:p="http://schemas.openxmlformats.org/presentationml/2006/main" id="18" presetID="10" presetClass="entr" presetSubtype="0" fill="hold" grpId="0" nodeType="after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
                                        <p:tgtEl>
                                          <p:spTgt spid="12"/>
                                        </p:tgtEl>
                                      </p:cBhvr>
                                    </p:animEffect>
                                  </p:childTnLst>
                                </p:cTn>
                              </p:par>
                            </p:childTnLst>
                          </p:cTn>
                        </p:par>
                        <p:par>
                          <p:cTn id="21" fill="hold">
                            <p:stCondLst>
                              <p:cond delay="3200"/>
                            </p:stCondLst>
                            <p:childTnLst>
                              <p:par>
                                <p:cTn xmlns:p="http://schemas.openxmlformats.org/presentationml/2006/main" id="22" presetID="10" presetClass="entr" presetSubtype="0" fill="hold" grpId="0" nodeType="afterEffect">
                                  <p:stCondLst>
                                    <p:cond delay="5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350"/>
                                        <p:tgtEl>
                                          <p:spTgt spid="16"/>
                                        </p:tgtEl>
                                      </p:cBhvr>
                                    </p:animEffect>
                                  </p:childTnLst>
                                </p:cTn>
                              </p:par>
                            </p:childTnLst>
                          </p:cTn>
                        </p:par>
                        <p:par>
                          <p:cTn id="25" fill="hold">
                            <p:stCondLst>
                              <p:cond delay="4050"/>
                            </p:stCondLst>
                            <p:childTnLst>
                              <p:par>
                                <p:cTn xmlns:p="http://schemas.openxmlformats.org/presentationml/2006/main" id="26" presetID="10" presetClass="entr" presetSubtype="0" fill="hold" grpId="0" nodeType="after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5050"/>
                            </p:stCondLst>
                            <p:childTnLst>
                              <p:par>
                                <p:cTn xmlns:p="http://schemas.openxmlformats.org/presentationml/2006/main" id="30" presetID="10" presetClass="entr" presetSubtype="0" fill="hold" grpId="0" nodeType="afterEffect">
                                  <p:stCondLst>
                                    <p:cond delay="5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350"/>
                                        <p:tgtEl>
                                          <p:spTgt spid="24"/>
                                        </p:tgtEl>
                                      </p:cBhvr>
                                    </p:animEffect>
                                  </p:childTnLst>
                                </p:cTn>
                              </p:par>
                            </p:childTnLst>
                          </p:cTn>
                        </p:par>
                        <p:par>
                          <p:cTn id="33" fill="hold">
                            <p:stCondLst>
                              <p:cond delay="590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350"/>
                                        <p:tgtEl>
                                          <p:spTgt spid="27"/>
                                        </p:tgtEl>
                                      </p:cBhvr>
                                    </p:animEffect>
                                  </p:childTnLst>
                                </p:cTn>
                              </p:par>
                            </p:childTnLst>
                          </p:cTn>
                        </p:par>
                        <p:par>
                          <p:cTn id="37" fill="hold">
                            <p:stCondLst>
                              <p:cond delay="6750"/>
                            </p:stCondLst>
                            <p:childTnLst>
                              <p:par>
                                <p:cTn xmlns:p="http://schemas.openxmlformats.org/presentationml/2006/main" id="38" presetID="10" presetClass="entr" presetSubtype="0" fill="hold" grpId="0" nodeType="afterEffect">
                                  <p:stCondLst>
                                    <p:cond delay="50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350"/>
                                        <p:tgtEl>
                                          <p:spTgt spid="30"/>
                                        </p:tgtEl>
                                      </p:cBhvr>
                                    </p:animEffect>
                                  </p:childTnLst>
                                </p:cTn>
                              </p:par>
                            </p:childTnLst>
                          </p:cTn>
                        </p:par>
                        <p:par>
                          <p:cTn id="41" fill="hold">
                            <p:stCondLst>
                              <p:cond delay="7600"/>
                            </p:stCondLst>
                            <p:childTnLst>
                              <p:par>
                                <p:cTn xmlns:p="http://schemas.openxmlformats.org/presentationml/2006/main" id="42" presetID="10" presetClass="entr" presetSubtype="0" fill="hold" grpId="0" nodeType="afterEffect">
                                  <p:stCondLst>
                                    <p:cond delay="5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3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2326767" cy="616077"/>
            <a:chOff x="838200" y="688658"/>
            <a:chExt cx="2326767"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2152269"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青铜大面具</a:t>
              </a:r>
            </a:p>
          </p:txBody>
        </p:sp>
      </p:grpSp>
      <p:grpSp>
        <p:nvGrpSpPr>
          <p:cNvPr id="6" name="page-lead"/>
          <p:cNvGrpSpPr/>
          <p:nvPr/>
        </p:nvGrpSpPr>
        <p:grpSpPr>
          <a:xfrm>
            <a:off x="827532" y="1259205"/>
            <a:ext cx="7654290" cy="410718"/>
            <a:chOff x="827532" y="1259205"/>
            <a:chExt cx="7654290" cy="410718"/>
          </a:xfrm>
        </p:grpSpPr>
        <p:sp>
          <p:nvSpPr>
            <p:cNvPr id="5" name="TextBox 5"/>
            <p:cNvSpPr txBox="1"/>
            <p:nvPr/>
          </p:nvSpPr>
          <p:spPr>
            <a:xfrm>
              <a:off x="827532" y="1259205"/>
              <a:ext cx="765429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目前已知三星堆出土体量最大、保存状况完好的大型青铜面具</a:t>
              </a:r>
            </a:p>
          </p:txBody>
        </p:sp>
      </p:grpSp>
      <p:grpSp>
        <p:nvGrpSpPr>
          <p:cNvPr id="9" name="dimension-width"/>
          <p:cNvGrpSpPr/>
          <p:nvPr/>
        </p:nvGrpSpPr>
        <p:grpSpPr>
          <a:xfrm>
            <a:off x="1646911" y="2235518"/>
            <a:ext cx="1887779" cy="1467802"/>
            <a:chOff x="1646911" y="2235518"/>
            <a:chExt cx="1887779" cy="1467802"/>
          </a:xfrm>
        </p:grpSpPr>
        <p:sp>
          <p:nvSpPr>
            <p:cNvPr id="7" name="TextBox 7"/>
            <p:cNvSpPr txBox="1"/>
            <p:nvPr/>
          </p:nvSpPr>
          <p:spPr>
            <a:xfrm>
              <a:off x="2493073" y="2235518"/>
              <a:ext cx="195453" cy="264033"/>
            </a:xfrm>
            <a:prstGeom prst="rect">
              <a:avLst/>
            </a:prstGeom>
            <a:noFill/>
            <a:ln>
              <a:noFill/>
            </a:ln>
          </p:spPr>
          <p:txBody>
            <a:bodyPr wrap="none" lIns="0" tIns="0" rIns="0" bIns="0" anchor="t" anchorCtr="0">
              <a:spAutoFit/>
            </a:bodyPr>
            <a:lstStyle/>
            <a:p>
              <a:pPr algn="ctr"/>
              <a:r>
                <a:rPr lang="zh-CN" sz="1350" dirty="0">
                  <a:solidFill>
                    <a:schemeClr val="accent2"/>
                  </a:solidFill>
                  <a:latin typeface="+mn-lt"/>
                  <a:ea typeface="+mn-ea"/>
                  <a:cs typeface="+mn-cs"/>
                </a:rPr>
                <a:t>宽</a:t>
              </a:r>
            </a:p>
          </p:txBody>
        </p:sp>
        <p:sp>
          <p:nvSpPr>
            <p:cNvPr id="8" name="TextBox 8"/>
            <p:cNvSpPr txBox="1"/>
            <p:nvPr/>
          </p:nvSpPr>
          <p:spPr>
            <a:xfrm>
              <a:off x="1646911" y="2655570"/>
              <a:ext cx="1887779" cy="1047750"/>
            </a:xfrm>
            <a:prstGeom prst="rect">
              <a:avLst/>
            </a:prstGeom>
            <a:noFill/>
            <a:ln>
              <a:noFill/>
            </a:ln>
          </p:spPr>
          <p:txBody>
            <a:bodyPr wrap="none" lIns="0" tIns="0" rIns="0" bIns="0" anchor="t" anchorCtr="0">
              <a:spAutoFit/>
            </a:bodyPr>
            <a:lstStyle/>
            <a:p>
              <a:pPr algn="ctr"/>
              <a:r>
                <a:rPr lang="zh-CN" sz="5400" dirty="0">
                  <a:solidFill>
                    <a:schemeClr val="accent1"/>
                  </a:solidFill>
                  <a:latin typeface="+mj-lt"/>
                  <a:ea typeface="+mj-ea"/>
                  <a:cs typeface="+mj-cs"/>
                </a:rPr>
                <a:t>131</a:t>
              </a:r>
              <a:r>
                <a:rPr lang="zh-CN" sz="2100" dirty="0">
                  <a:solidFill>
                    <a:schemeClr val="accent1"/>
                  </a:solidFill>
                  <a:latin typeface="+mj-lt"/>
                  <a:ea typeface="+mj-ea"/>
                  <a:cs typeface="+mj-cs"/>
                </a:rPr>
                <a:t xml:space="preserve"> 厘米</a:t>
              </a:r>
            </a:p>
          </p:txBody>
        </p:sp>
      </p:grpSp>
      <p:grpSp>
        <p:nvGrpSpPr>
          <p:cNvPr id="12" name="dimension-height"/>
          <p:cNvGrpSpPr/>
          <p:nvPr/>
        </p:nvGrpSpPr>
        <p:grpSpPr>
          <a:xfrm>
            <a:off x="5352021" y="2235518"/>
            <a:ext cx="1487957" cy="1467802"/>
            <a:chOff x="5352021" y="2235518"/>
            <a:chExt cx="1487957" cy="1467802"/>
          </a:xfrm>
        </p:grpSpPr>
        <p:sp>
          <p:nvSpPr>
            <p:cNvPr id="10" name="TextBox 10"/>
            <p:cNvSpPr txBox="1"/>
            <p:nvPr/>
          </p:nvSpPr>
          <p:spPr>
            <a:xfrm>
              <a:off x="5998274" y="2235518"/>
              <a:ext cx="195453" cy="264033"/>
            </a:xfrm>
            <a:prstGeom prst="rect">
              <a:avLst/>
            </a:prstGeom>
            <a:noFill/>
            <a:ln>
              <a:noFill/>
            </a:ln>
          </p:spPr>
          <p:txBody>
            <a:bodyPr wrap="none" lIns="0" tIns="0" rIns="0" bIns="0" anchor="t" anchorCtr="0">
              <a:spAutoFit/>
            </a:bodyPr>
            <a:lstStyle/>
            <a:p>
              <a:pPr algn="ctr"/>
              <a:r>
                <a:rPr lang="zh-CN" sz="1350" dirty="0">
                  <a:solidFill>
                    <a:schemeClr val="accent2"/>
                  </a:solidFill>
                  <a:latin typeface="+mn-lt"/>
                  <a:ea typeface="+mn-ea"/>
                  <a:cs typeface="+mn-cs"/>
                </a:rPr>
                <a:t>高</a:t>
              </a:r>
            </a:p>
          </p:txBody>
        </p:sp>
        <p:sp>
          <p:nvSpPr>
            <p:cNvPr id="11" name="TextBox 11"/>
            <p:cNvSpPr txBox="1"/>
            <p:nvPr/>
          </p:nvSpPr>
          <p:spPr>
            <a:xfrm>
              <a:off x="5352021" y="2655570"/>
              <a:ext cx="1487957" cy="1047750"/>
            </a:xfrm>
            <a:prstGeom prst="rect">
              <a:avLst/>
            </a:prstGeom>
            <a:noFill/>
            <a:ln>
              <a:noFill/>
            </a:ln>
          </p:spPr>
          <p:txBody>
            <a:bodyPr wrap="none" lIns="0" tIns="0" rIns="0" bIns="0" anchor="t" anchorCtr="0">
              <a:spAutoFit/>
            </a:bodyPr>
            <a:lstStyle/>
            <a:p>
              <a:pPr algn="ctr"/>
              <a:r>
                <a:rPr lang="zh-CN" sz="5400" dirty="0">
                  <a:solidFill>
                    <a:schemeClr val="dk1"/>
                  </a:solidFill>
                  <a:latin typeface="+mj-lt"/>
                  <a:ea typeface="+mj-ea"/>
                  <a:cs typeface="+mj-cs"/>
                </a:rPr>
                <a:t>71</a:t>
              </a:r>
              <a:r>
                <a:rPr lang="zh-CN" sz="2100" dirty="0">
                  <a:solidFill>
                    <a:schemeClr val="dk1"/>
                  </a:solidFill>
                  <a:latin typeface="+mj-lt"/>
                  <a:ea typeface="+mj-ea"/>
                  <a:cs typeface="+mj-cs"/>
                </a:rPr>
                <a:t xml:space="preserve"> 厘米</a:t>
              </a:r>
            </a:p>
          </p:txBody>
        </p:sp>
      </p:grpSp>
      <p:grpSp>
        <p:nvGrpSpPr>
          <p:cNvPr id="15" name="dimension-depth"/>
          <p:cNvGrpSpPr/>
          <p:nvPr/>
        </p:nvGrpSpPr>
        <p:grpSpPr>
          <a:xfrm>
            <a:off x="8857221" y="2235518"/>
            <a:ext cx="1487957" cy="1467802"/>
            <a:chOff x="8857221" y="2235518"/>
            <a:chExt cx="1487957" cy="1467802"/>
          </a:xfrm>
        </p:grpSpPr>
        <p:sp>
          <p:nvSpPr>
            <p:cNvPr id="13" name="TextBox 13"/>
            <p:cNvSpPr txBox="1"/>
            <p:nvPr/>
          </p:nvSpPr>
          <p:spPr>
            <a:xfrm>
              <a:off x="9503474" y="2235518"/>
              <a:ext cx="195453" cy="264033"/>
            </a:xfrm>
            <a:prstGeom prst="rect">
              <a:avLst/>
            </a:prstGeom>
            <a:noFill/>
            <a:ln>
              <a:noFill/>
            </a:ln>
          </p:spPr>
          <p:txBody>
            <a:bodyPr wrap="none" lIns="0" tIns="0" rIns="0" bIns="0" anchor="t" anchorCtr="0">
              <a:spAutoFit/>
            </a:bodyPr>
            <a:lstStyle/>
            <a:p>
              <a:pPr algn="ctr"/>
              <a:r>
                <a:rPr lang="zh-CN" sz="1350" dirty="0">
                  <a:solidFill>
                    <a:schemeClr val="accent2"/>
                  </a:solidFill>
                  <a:latin typeface="+mn-lt"/>
                  <a:ea typeface="+mn-ea"/>
                  <a:cs typeface="+mn-cs"/>
                </a:rPr>
                <a:t>深</a:t>
              </a:r>
            </a:p>
          </p:txBody>
        </p:sp>
        <p:sp>
          <p:nvSpPr>
            <p:cNvPr id="14" name="TextBox 14"/>
            <p:cNvSpPr txBox="1"/>
            <p:nvPr/>
          </p:nvSpPr>
          <p:spPr>
            <a:xfrm>
              <a:off x="8857221" y="2655570"/>
              <a:ext cx="1487957" cy="1047750"/>
            </a:xfrm>
            <a:prstGeom prst="rect">
              <a:avLst/>
            </a:prstGeom>
            <a:noFill/>
            <a:ln>
              <a:noFill/>
            </a:ln>
          </p:spPr>
          <p:txBody>
            <a:bodyPr wrap="none" lIns="0" tIns="0" rIns="0" bIns="0" anchor="t" anchorCtr="0">
              <a:spAutoFit/>
            </a:bodyPr>
            <a:lstStyle/>
            <a:p>
              <a:pPr algn="ctr"/>
              <a:r>
                <a:rPr lang="zh-CN" sz="5400" dirty="0">
                  <a:solidFill>
                    <a:schemeClr val="dk1"/>
                  </a:solidFill>
                  <a:latin typeface="+mj-lt"/>
                  <a:ea typeface="+mj-ea"/>
                  <a:cs typeface="+mj-cs"/>
                </a:rPr>
                <a:t>66</a:t>
              </a:r>
              <a:r>
                <a:rPr lang="zh-CN" sz="2100" dirty="0">
                  <a:solidFill>
                    <a:schemeClr val="dk1"/>
                  </a:solidFill>
                  <a:latin typeface="+mj-lt"/>
                  <a:ea typeface="+mj-ea"/>
                  <a:cs typeface="+mj-cs"/>
                </a:rPr>
                <a:t xml:space="preserve"> 厘米</a:t>
              </a:r>
            </a:p>
          </p:txBody>
        </p:sp>
      </p:grpSp>
      <p:grpSp>
        <p:nvGrpSpPr>
          <p:cNvPr id="18" name="fact-era-pit"/>
          <p:cNvGrpSpPr/>
          <p:nvPr/>
        </p:nvGrpSpPr>
        <p:grpSpPr>
          <a:xfrm>
            <a:off x="1057656" y="3873818"/>
            <a:ext cx="2441448" cy="589216"/>
            <a:chOff x="1057656" y="3873818"/>
            <a:chExt cx="2441448" cy="589216"/>
          </a:xfrm>
        </p:grpSpPr>
        <p:sp>
          <p:nvSpPr>
            <p:cNvPr id="16" name="TextBox 16"/>
            <p:cNvSpPr txBox="1"/>
            <p:nvPr/>
          </p:nvSpPr>
          <p:spPr>
            <a:xfrm>
              <a:off x="1059942" y="387381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年代与坑号</a:t>
              </a:r>
            </a:p>
          </p:txBody>
        </p:sp>
        <p:sp>
          <p:nvSpPr>
            <p:cNvPr id="17" name="TextBox 17"/>
            <p:cNvSpPr txBox="1"/>
            <p:nvPr/>
          </p:nvSpPr>
          <p:spPr>
            <a:xfrm>
              <a:off x="1057656" y="4110990"/>
              <a:ext cx="244144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 · 3 号祭祀坑</a:t>
              </a:r>
            </a:p>
          </p:txBody>
        </p:sp>
      </p:grpSp>
      <p:grpSp>
        <p:nvGrpSpPr>
          <p:cNvPr id="21" name="fact-weight"/>
          <p:cNvGrpSpPr/>
          <p:nvPr/>
        </p:nvGrpSpPr>
        <p:grpSpPr>
          <a:xfrm>
            <a:off x="6201156" y="3873818"/>
            <a:ext cx="733120" cy="589216"/>
            <a:chOff x="6201156" y="3873818"/>
            <a:chExt cx="733120" cy="589216"/>
          </a:xfrm>
        </p:grpSpPr>
        <p:sp>
          <p:nvSpPr>
            <p:cNvPr id="19" name="TextBox 19"/>
            <p:cNvSpPr txBox="1"/>
            <p:nvPr/>
          </p:nvSpPr>
          <p:spPr>
            <a:xfrm>
              <a:off x="6203442" y="38738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重量</a:t>
              </a:r>
            </a:p>
          </p:txBody>
        </p:sp>
        <p:sp>
          <p:nvSpPr>
            <p:cNvPr id="20" name="TextBox 20"/>
            <p:cNvSpPr txBox="1"/>
            <p:nvPr/>
          </p:nvSpPr>
          <p:spPr>
            <a:xfrm>
              <a:off x="6201156" y="4110990"/>
              <a:ext cx="73312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131 斤</a:t>
              </a:r>
            </a:p>
          </p:txBody>
        </p:sp>
      </p:grpSp>
      <p:grpSp>
        <p:nvGrpSpPr>
          <p:cNvPr id="24" name="fact-highlight"/>
          <p:cNvGrpSpPr/>
          <p:nvPr/>
        </p:nvGrpSpPr>
        <p:grpSpPr>
          <a:xfrm>
            <a:off x="1057656" y="4826318"/>
            <a:ext cx="6875831" cy="589216"/>
            <a:chOff x="1057656" y="4826318"/>
            <a:chExt cx="6875831" cy="589216"/>
          </a:xfrm>
        </p:grpSpPr>
        <p:sp>
          <p:nvSpPr>
            <p:cNvPr id="22" name="TextBox 22"/>
            <p:cNvSpPr txBox="1"/>
            <p:nvPr/>
          </p:nvSpPr>
          <p:spPr>
            <a:xfrm>
              <a:off x="1059942" y="48263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23" name="TextBox 23"/>
            <p:cNvSpPr txBox="1"/>
            <p:nvPr/>
          </p:nvSpPr>
          <p:spPr>
            <a:xfrm>
              <a:off x="1057656" y="5063490"/>
              <a:ext cx="6875831"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2021 年 6 月出土于 3 号「祭祀坑」；2022 年除夕登上央视春晚</a:t>
              </a:r>
            </a:p>
          </p:txBody>
        </p:sp>
      </p:grpSp>
      <p:sp>
        <p:nvSpPr>
          <p:cNvPr id="25" name="TextBox 25"/>
          <p:cNvSpPr txBox="1"/>
          <p:nvPr/>
        </p:nvSpPr>
        <p:spPr>
          <a:xfrm>
            <a:off x="832104" y="5737860"/>
            <a:ext cx="376001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来源：新华网《三星堆青铜大面具除夕贺岁》，2022</a:t>
            </a:r>
          </a:p>
        </p:txBody>
      </p:sp>
      <p:grpSp>
        <p:nvGrpSpPr>
          <p:cNvPr id="59" name="nav-bar"/>
          <p:cNvGrpSpPr/>
          <p:nvPr/>
        </p:nvGrpSpPr>
        <p:grpSpPr>
          <a:xfrm>
            <a:off x="609600" y="6057900"/>
            <a:ext cx="10972800" cy="571500"/>
            <a:chOff x="609600" y="6057900"/>
            <a:chExt cx="10972800" cy="571500"/>
          </a:xfrm>
        </p:grpSpPr>
        <p:sp>
          <p:nvSpPr>
            <p:cNvPr id="26" name="Line 26"/>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7" name="TextBox 27"/>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13 / 16</a:t>
              </a:r>
            </a:p>
          </p:txBody>
        </p:sp>
        <p:grpSp>
          <p:nvGrpSpPr>
            <p:cNvPr id="34" name="Group 34"/>
            <p:cNvGrpSpPr/>
            <p:nvPr/>
          </p:nvGrpSpPr>
          <p:grpSpPr>
            <a:xfrm>
              <a:off x="609600" y="6172200"/>
              <a:ext cx="1428750" cy="457200"/>
              <a:chOff x="609600" y="6172200"/>
              <a:chExt cx="1428750" cy="457200"/>
            </a:xfrm>
          </p:grpSpPr>
          <p:sp>
            <p:nvSpPr>
              <p:cNvPr id="28" name="Rectangle 28">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32" name="Group 32"/>
              <p:cNvGrpSpPr/>
              <p:nvPr/>
            </p:nvGrpSpPr>
            <p:grpSpPr>
              <a:xfrm>
                <a:off x="809625" y="6315075"/>
                <a:ext cx="171450" cy="171450"/>
                <a:chOff x="809625" y="6315075"/>
                <a:chExt cx="171450" cy="171450"/>
              </a:xfrm>
            </p:grpSpPr>
            <p:sp>
              <p:nvSpPr>
                <p:cNvPr id="29" name="Freeform 29">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30" name="Freeform 30">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31" name="Freeform 31">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33" name="TextBox 33">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44" name="Group 44"/>
            <p:cNvGrpSpPr/>
            <p:nvPr/>
          </p:nvGrpSpPr>
          <p:grpSpPr>
            <a:xfrm>
              <a:off x="2286000" y="6172200"/>
              <a:ext cx="1714500" cy="457200"/>
              <a:chOff x="2286000" y="6172200"/>
              <a:chExt cx="1714500" cy="457200"/>
            </a:xfrm>
          </p:grpSpPr>
          <p:sp>
            <p:nvSpPr>
              <p:cNvPr id="35" name="Rectangle 35">
                <a:hlinkClick r:id="rId3"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42" name="Group 42"/>
              <p:cNvGrpSpPr/>
              <p:nvPr/>
            </p:nvGrpSpPr>
            <p:grpSpPr>
              <a:xfrm>
                <a:off x="2505075" y="6343650"/>
                <a:ext cx="142875" cy="123825"/>
                <a:chOff x="2505075" y="6343650"/>
                <a:chExt cx="142875" cy="123825"/>
              </a:xfrm>
            </p:grpSpPr>
            <p:sp>
              <p:nvSpPr>
                <p:cNvPr id="36" name="Freeform 36">
                  <a:hlinkClick r:id="rId3"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37" name="Freeform 37">
                  <a:hlinkClick r:id="rId3"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38" name="Freeform 38">
                  <a:hlinkClick r:id="rId3"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39" name="Freeform 39">
                  <a:hlinkClick r:id="rId3"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0" name="Freeform 40">
                  <a:hlinkClick r:id="rId3"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41" name="Freeform 41">
                  <a:hlinkClick r:id="rId3"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43" name="TextBox 43">
                <a:hlinkClick r:id="rId3"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51" name="Group 51"/>
            <p:cNvGrpSpPr/>
            <p:nvPr/>
          </p:nvGrpSpPr>
          <p:grpSpPr>
            <a:xfrm>
              <a:off x="8553450" y="6172200"/>
              <a:ext cx="1428750" cy="457200"/>
              <a:chOff x="8553450" y="6172200"/>
              <a:chExt cx="1428750" cy="457200"/>
            </a:xfrm>
          </p:grpSpPr>
          <p:sp>
            <p:nvSpPr>
              <p:cNvPr id="45" name="Rectangle 45">
                <a:hlinkClick r:id="rId4"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49" name="Group 49"/>
              <p:cNvGrpSpPr/>
              <p:nvPr/>
            </p:nvGrpSpPr>
            <p:grpSpPr>
              <a:xfrm>
                <a:off x="8772525" y="6343650"/>
                <a:ext cx="133350" cy="114300"/>
                <a:chOff x="8772525" y="6343650"/>
                <a:chExt cx="133350" cy="114300"/>
              </a:xfrm>
            </p:grpSpPr>
            <p:sp>
              <p:nvSpPr>
                <p:cNvPr id="46" name="Freeform 46">
                  <a:hlinkClick r:id="rId4"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47" name="Freeform 47">
                  <a:hlinkClick r:id="rId4"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48" name="Freeform 48">
                  <a:hlinkClick r:id="rId4"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50" name="TextBox 50">
                <a:hlinkClick r:id="rId4"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58" name="Group 58"/>
            <p:cNvGrpSpPr/>
            <p:nvPr/>
          </p:nvGrpSpPr>
          <p:grpSpPr>
            <a:xfrm>
              <a:off x="10153650" y="6172200"/>
              <a:ext cx="1428750" cy="457200"/>
              <a:chOff x="10153650" y="6172200"/>
              <a:chExt cx="1428750" cy="457200"/>
            </a:xfrm>
          </p:grpSpPr>
          <p:sp>
            <p:nvSpPr>
              <p:cNvPr id="52" name="Rectangle 52">
                <a:hlinkClick r:id="rId5"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53" name="TextBox 53">
                <a:hlinkClick r:id="rId5"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57" name="Group 57"/>
              <p:cNvGrpSpPr/>
              <p:nvPr/>
            </p:nvGrpSpPr>
            <p:grpSpPr>
              <a:xfrm>
                <a:off x="11268075" y="6343650"/>
                <a:ext cx="133350" cy="114300"/>
                <a:chOff x="11268075" y="6343650"/>
                <a:chExt cx="133350" cy="114300"/>
              </a:xfrm>
            </p:grpSpPr>
            <p:sp>
              <p:nvSpPr>
                <p:cNvPr id="54" name="Freeform 54">
                  <a:hlinkClick r:id="rId5"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55" name="Freeform 55">
                  <a:hlinkClick r:id="rId5"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56" name="Freeform 56">
                  <a:hlinkClick r:id="rId5"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37"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450"/>
                                        <p:tgtEl>
                                          <p:spTgt spid="9"/>
                                        </p:tgtEl>
                                      </p:cBhvr>
                                    </p:animEffect>
                                    <p:anim calcmode="lin" valueType="num">
                                      <p:cBhvr>
                                        <p:cTn id="16" dur="450" fill="hold"/>
                                        <p:tgtEl>
                                          <p:spTgt spid="9"/>
                                        </p:tgtEl>
                                        <p:attrNameLst>
                                          <p:attrName>ppt_x</p:attrName>
                                        </p:attrNameLst>
                                      </p:cBhvr>
                                      <p:tavLst>
                                        <p:tav tm="0">
                                          <p:val>
                                            <p:strVal val="#ppt_x"/>
                                          </p:val>
                                        </p:tav>
                                        <p:tav tm="100000">
                                          <p:val>
                                            <p:strVal val="#ppt_x"/>
                                          </p:val>
                                        </p:tav>
                                      </p:tavLst>
                                    </p:anim>
                                    <p:anim calcmode="lin" valueType="num">
                                      <p:cBhvr>
                                        <p:cTn id="17" dur="405" decel="100000" fill="hold"/>
                                        <p:tgtEl>
                                          <p:spTgt spid="9"/>
                                        </p:tgtEl>
                                        <p:attrNameLst>
                                          <p:attrName>ppt_y</p:attrName>
                                        </p:attrNameLst>
                                      </p:cBhvr>
                                      <p:tavLst>
                                        <p:tav tm="0">
                                          <p:val>
                                            <p:strVal val="#ppt_y+1"/>
                                          </p:val>
                                        </p:tav>
                                        <p:tav tm="100000">
                                          <p:val>
                                            <p:strVal val="#ppt_y-.03"/>
                                          </p:val>
                                        </p:tav>
                                      </p:tavLst>
                                    </p:anim>
                                    <p:anim calcmode="lin" valueType="num">
                                      <p:cBhvr>
                                        <p:cTn id="18" dur="45" accel="100000" fill="hold">
                                          <p:stCondLst>
                                            <p:cond delay="405"/>
                                          </p:stCondLst>
                                        </p:cTn>
                                        <p:tgtEl>
                                          <p:spTgt spid="9"/>
                                        </p:tgtEl>
                                        <p:attrNameLst>
                                          <p:attrName>ppt_y</p:attrName>
                                        </p:attrNameLst>
                                      </p:cBhvr>
                                      <p:tavLst>
                                        <p:tav tm="0">
                                          <p:val>
                                            <p:strVal val="#ppt_y-.03"/>
                                          </p:val>
                                        </p:tav>
                                        <p:tav tm="100000">
                                          <p:val>
                                            <p:strVal val="#ppt_y"/>
                                          </p:val>
                                        </p:tav>
                                      </p:tavLst>
                                    </p:anim>
                                  </p:childTnLst>
                                </p:cTn>
                              </p:par>
                            </p:childTnLst>
                          </p:cTn>
                        </p:par>
                        <p:par>
                          <p:cTn id="19" fill="hold">
                            <p:stCondLst>
                              <p:cond delay="2250"/>
                            </p:stCondLst>
                            <p:childTnLst>
                              <p:par>
                                <p:cTn xmlns:p="http://schemas.openxmlformats.org/presentationml/2006/main" id="20" presetID="37" presetClass="entr" presetSubtype="0" fill="hold" grpId="0" nodeType="after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450"/>
                                        <p:tgtEl>
                                          <p:spTgt spid="12"/>
                                        </p:tgtEl>
                                      </p:cBhvr>
                                    </p:animEffect>
                                    <p:anim calcmode="lin" valueType="num">
                                      <p:cBhvr>
                                        <p:cTn id="23" dur="450" fill="hold"/>
                                        <p:tgtEl>
                                          <p:spTgt spid="12"/>
                                        </p:tgtEl>
                                        <p:attrNameLst>
                                          <p:attrName>ppt_x</p:attrName>
                                        </p:attrNameLst>
                                      </p:cBhvr>
                                      <p:tavLst>
                                        <p:tav tm="0">
                                          <p:val>
                                            <p:strVal val="#ppt_x"/>
                                          </p:val>
                                        </p:tav>
                                        <p:tav tm="100000">
                                          <p:val>
                                            <p:strVal val="#ppt_x"/>
                                          </p:val>
                                        </p:tav>
                                      </p:tavLst>
                                    </p:anim>
                                    <p:anim calcmode="lin" valueType="num">
                                      <p:cBhvr>
                                        <p:cTn id="24" dur="405" decel="100000" fill="hold"/>
                                        <p:tgtEl>
                                          <p:spTgt spid="12"/>
                                        </p:tgtEl>
                                        <p:attrNameLst>
                                          <p:attrName>ppt_y</p:attrName>
                                        </p:attrNameLst>
                                      </p:cBhvr>
                                      <p:tavLst>
                                        <p:tav tm="0">
                                          <p:val>
                                            <p:strVal val="#ppt_y+1"/>
                                          </p:val>
                                        </p:tav>
                                        <p:tav tm="100000">
                                          <p:val>
                                            <p:strVal val="#ppt_y-.03"/>
                                          </p:val>
                                        </p:tav>
                                      </p:tavLst>
                                    </p:anim>
                                    <p:anim calcmode="lin" valueType="num">
                                      <p:cBhvr>
                                        <p:cTn id="25" dur="45" accel="100000" fill="hold">
                                          <p:stCondLst>
                                            <p:cond delay="405"/>
                                          </p:stCondLst>
                                        </p:cTn>
                                        <p:tgtEl>
                                          <p:spTgt spid="12"/>
                                        </p:tgtEl>
                                        <p:attrNameLst>
                                          <p:attrName>ppt_y</p:attrName>
                                        </p:attrNameLst>
                                      </p:cBhvr>
                                      <p:tavLst>
                                        <p:tav tm="0">
                                          <p:val>
                                            <p:strVal val="#ppt_y-.03"/>
                                          </p:val>
                                        </p:tav>
                                        <p:tav tm="100000">
                                          <p:val>
                                            <p:strVal val="#ppt_y"/>
                                          </p:val>
                                        </p:tav>
                                      </p:tavLst>
                                    </p:anim>
                                  </p:childTnLst>
                                </p:cTn>
                              </p:par>
                            </p:childTnLst>
                          </p:cTn>
                        </p:par>
                        <p:par>
                          <p:cTn id="26" fill="hold">
                            <p:stCondLst>
                              <p:cond delay="3200"/>
                            </p:stCondLst>
                            <p:childTnLst>
                              <p:par>
                                <p:cTn xmlns:p="http://schemas.openxmlformats.org/presentationml/2006/main" id="27" presetID="37" presetClass="entr" presetSubtype="0" fill="hold" grpId="0" nodeType="afterEffect">
                                  <p:stCondLst>
                                    <p:cond delay="5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450"/>
                                        <p:tgtEl>
                                          <p:spTgt spid="15"/>
                                        </p:tgtEl>
                                      </p:cBhvr>
                                    </p:animEffect>
                                    <p:anim calcmode="lin" valueType="num">
                                      <p:cBhvr>
                                        <p:cTn id="30" dur="450" fill="hold"/>
                                        <p:tgtEl>
                                          <p:spTgt spid="15"/>
                                        </p:tgtEl>
                                        <p:attrNameLst>
                                          <p:attrName>ppt_x</p:attrName>
                                        </p:attrNameLst>
                                      </p:cBhvr>
                                      <p:tavLst>
                                        <p:tav tm="0">
                                          <p:val>
                                            <p:strVal val="#ppt_x"/>
                                          </p:val>
                                        </p:tav>
                                        <p:tav tm="100000">
                                          <p:val>
                                            <p:strVal val="#ppt_x"/>
                                          </p:val>
                                        </p:tav>
                                      </p:tavLst>
                                    </p:anim>
                                    <p:anim calcmode="lin" valueType="num">
                                      <p:cBhvr>
                                        <p:cTn id="31" dur="405" decel="100000" fill="hold"/>
                                        <p:tgtEl>
                                          <p:spTgt spid="15"/>
                                        </p:tgtEl>
                                        <p:attrNameLst>
                                          <p:attrName>ppt_y</p:attrName>
                                        </p:attrNameLst>
                                      </p:cBhvr>
                                      <p:tavLst>
                                        <p:tav tm="0">
                                          <p:val>
                                            <p:strVal val="#ppt_y+1"/>
                                          </p:val>
                                        </p:tav>
                                        <p:tav tm="100000">
                                          <p:val>
                                            <p:strVal val="#ppt_y-.03"/>
                                          </p:val>
                                        </p:tav>
                                      </p:tavLst>
                                    </p:anim>
                                    <p:anim calcmode="lin" valueType="num">
                                      <p:cBhvr>
                                        <p:cTn id="32" dur="45" accel="100000" fill="hold">
                                          <p:stCondLst>
                                            <p:cond delay="405"/>
                                          </p:stCondLst>
                                        </p:cTn>
                                        <p:tgtEl>
                                          <p:spTgt spid="15"/>
                                        </p:tgtEl>
                                        <p:attrNameLst>
                                          <p:attrName>ppt_y</p:attrName>
                                        </p:attrNameLst>
                                      </p:cBhvr>
                                      <p:tavLst>
                                        <p:tav tm="0">
                                          <p:val>
                                            <p:strVal val="#ppt_y-.03"/>
                                          </p:val>
                                        </p:tav>
                                        <p:tav tm="100000">
                                          <p:val>
                                            <p:strVal val="#ppt_y"/>
                                          </p:val>
                                        </p:tav>
                                      </p:tavLst>
                                    </p:anim>
                                  </p:childTnLst>
                                </p:cTn>
                              </p:par>
                            </p:childTnLst>
                          </p:cTn>
                        </p:par>
                        <p:par>
                          <p:cTn id="33" fill="hold">
                            <p:stCondLst>
                              <p:cond delay="415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300"/>
                                        <p:tgtEl>
                                          <p:spTgt spid="18"/>
                                        </p:tgtEl>
                                      </p:cBhvr>
                                    </p:animEffect>
                                  </p:childTnLst>
                                </p:cTn>
                              </p:par>
                            </p:childTnLst>
                          </p:cTn>
                        </p:par>
                        <p:par>
                          <p:cTn id="37" fill="hold">
                            <p:stCondLst>
                              <p:cond delay="4950"/>
                            </p:stCondLst>
                            <p:childTnLst>
                              <p:par>
                                <p:cTn xmlns:p="http://schemas.openxmlformats.org/presentationml/2006/main" id="38" presetID="10" presetClass="entr" presetSubtype="0" fill="hold" grpId="0" nodeType="afterEffect">
                                  <p:stCondLst>
                                    <p:cond delay="5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300"/>
                                        <p:tgtEl>
                                          <p:spTgt spid="21"/>
                                        </p:tgtEl>
                                      </p:cBhvr>
                                    </p:animEffect>
                                  </p:childTnLst>
                                </p:cTn>
                              </p:par>
                            </p:childTnLst>
                          </p:cTn>
                        </p:par>
                        <p:par>
                          <p:cTn id="41" fill="hold">
                            <p:stCondLst>
                              <p:cond delay="5750"/>
                            </p:stCondLst>
                            <p:childTnLst>
                              <p:par>
                                <p:cTn xmlns:p="http://schemas.openxmlformats.org/presentationml/2006/main" id="42" presetID="10" presetClass="entr" presetSubtype="0" fill="hold" grpId="0" nodeType="afterEffect">
                                  <p:stCondLst>
                                    <p:cond delay="50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artifact-title"/>
          <p:cNvGrpSpPr/>
          <p:nvPr/>
        </p:nvGrpSpPr>
        <p:grpSpPr>
          <a:xfrm>
            <a:off x="838200" y="688658"/>
            <a:ext cx="3174873" cy="616077"/>
            <a:chOff x="838200" y="688658"/>
            <a:chExt cx="3174873"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3000375"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龟背形网格状器</a:t>
              </a:r>
            </a:p>
          </p:txBody>
        </p:sp>
      </p:grpSp>
      <p:grpSp>
        <p:nvGrpSpPr>
          <p:cNvPr id="6" name="page-lead"/>
          <p:cNvGrpSpPr/>
          <p:nvPr/>
        </p:nvGrpSpPr>
        <p:grpSpPr>
          <a:xfrm>
            <a:off x="827532" y="1259205"/>
            <a:ext cx="7371588" cy="410718"/>
            <a:chOff x="827532" y="1259205"/>
            <a:chExt cx="7371588" cy="410718"/>
          </a:xfrm>
        </p:grpSpPr>
        <p:sp>
          <p:nvSpPr>
            <p:cNvPr id="5" name="TextBox 5"/>
            <p:cNvSpPr txBox="1"/>
            <p:nvPr/>
          </p:nvSpPr>
          <p:spPr>
            <a:xfrm>
              <a:off x="827532" y="1259205"/>
              <a:ext cx="7371588"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一件在整个中国青铜时代都前所未见的器物，至今无法开启</a:t>
              </a:r>
            </a:p>
          </p:txBody>
        </p:sp>
      </p:grpSp>
      <p:grpSp>
        <p:nvGrpSpPr>
          <p:cNvPr id="36" name="structure-sketch"/>
          <p:cNvGrpSpPr/>
          <p:nvPr/>
        </p:nvGrpSpPr>
        <p:grpSpPr>
          <a:xfrm>
            <a:off x="1257300" y="1778318"/>
            <a:ext cx="4212717" cy="3064383"/>
            <a:chOff x="1257300" y="1778318"/>
            <a:chExt cx="4212717" cy="3064383"/>
          </a:xfrm>
        </p:grpSpPr>
        <p:sp>
          <p:nvSpPr>
            <p:cNvPr id="7" name="TextBox 7"/>
            <p:cNvSpPr txBox="1"/>
            <p:nvPr/>
          </p:nvSpPr>
          <p:spPr>
            <a:xfrm>
              <a:off x="1326642" y="177831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上层网格</a:t>
              </a:r>
            </a:p>
          </p:txBody>
        </p:sp>
        <p:sp>
          <p:nvSpPr>
            <p:cNvPr id="8" name="Rectangle 8"/>
            <p:cNvSpPr/>
            <p:nvPr/>
          </p:nvSpPr>
          <p:spPr>
            <a:xfrm>
              <a:off x="1333500" y="2019300"/>
              <a:ext cx="3810000" cy="952500"/>
            </a:xfrm>
            <a:prstGeom prst="roundRect">
              <a:avLst>
                <a:gd name="adj" fmla="val 8000"/>
              </a:avLst>
            </a:prstGeom>
            <a:noFill/>
            <a:ln w="14288">
              <a:solidFill>
                <a:schemeClr val="accent2"/>
              </a:solidFill>
            </a:ln>
          </p:spPr>
        </p:sp>
        <p:sp>
          <p:nvSpPr>
            <p:cNvPr id="9" name="Line 9"/>
            <p:cNvSpPr/>
            <p:nvPr/>
          </p:nvSpPr>
          <p:spPr>
            <a:xfrm>
              <a:off x="180975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0" name="Line 10"/>
            <p:cNvSpPr/>
            <p:nvPr/>
          </p:nvSpPr>
          <p:spPr>
            <a:xfrm>
              <a:off x="228600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1" name="Line 11"/>
            <p:cNvSpPr/>
            <p:nvPr/>
          </p:nvSpPr>
          <p:spPr>
            <a:xfrm>
              <a:off x="276225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2" name="Line 12"/>
            <p:cNvSpPr/>
            <p:nvPr/>
          </p:nvSpPr>
          <p:spPr>
            <a:xfrm>
              <a:off x="323850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3" name="Line 13"/>
            <p:cNvSpPr/>
            <p:nvPr/>
          </p:nvSpPr>
          <p:spPr>
            <a:xfrm>
              <a:off x="371475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4" name="Line 14"/>
            <p:cNvSpPr/>
            <p:nvPr/>
          </p:nvSpPr>
          <p:spPr>
            <a:xfrm>
              <a:off x="419100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5" name="Line 15"/>
            <p:cNvSpPr/>
            <p:nvPr/>
          </p:nvSpPr>
          <p:spPr>
            <a:xfrm>
              <a:off x="4667250" y="20193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16" name="Line 16"/>
            <p:cNvSpPr/>
            <p:nvPr/>
          </p:nvSpPr>
          <p:spPr>
            <a:xfrm>
              <a:off x="1333500" y="2495550"/>
              <a:ext cx="3810000" cy="9525"/>
            </a:xfrm>
            <a:custGeom>
              <a:avLst/>
              <a:gdLst/>
              <a:ahLst/>
              <a:cxnLst/>
              <a:rect l="l" t="t" r="r" b="b"/>
              <a:pathLst>
                <a:path w="3810000" h="9525">
                  <a:moveTo>
                    <a:pt x="0" y="0"/>
                  </a:moveTo>
                  <a:lnTo>
                    <a:pt x="3810000" y="0"/>
                  </a:lnTo>
                </a:path>
              </a:pathLst>
            </a:custGeom>
            <a:noFill/>
            <a:ln w="9525">
              <a:solidFill>
                <a:schemeClr val="accent2">
                  <a:alpha val="35000"/>
                </a:schemeClr>
              </a:solidFill>
            </a:ln>
          </p:spPr>
        </p:sp>
        <p:sp>
          <p:nvSpPr>
            <p:cNvPr id="17" name="Ellipse 17"/>
            <p:cNvSpPr/>
            <p:nvPr/>
          </p:nvSpPr>
          <p:spPr>
            <a:xfrm>
              <a:off x="2381250" y="2990850"/>
              <a:ext cx="1714500" cy="495300"/>
            </a:xfrm>
            <a:prstGeom prst="ellipse">
              <a:avLst/>
            </a:prstGeom>
            <a:solidFill>
              <a:schemeClr val="accent2">
                <a:alpha val="25000"/>
              </a:schemeClr>
            </a:solidFill>
            <a:ln w="14288">
              <a:solidFill>
                <a:schemeClr val="accent2"/>
              </a:solidFill>
            </a:ln>
          </p:spPr>
        </p:sp>
        <p:sp>
          <p:nvSpPr>
            <p:cNvPr id="18" name="TextBox 18"/>
            <p:cNvSpPr txBox="1"/>
            <p:nvPr/>
          </p:nvSpPr>
          <p:spPr>
            <a:xfrm>
              <a:off x="4184142" y="3149918"/>
              <a:ext cx="128587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内置椭圆形玉器</a:t>
              </a:r>
            </a:p>
          </p:txBody>
        </p:sp>
        <p:sp>
          <p:nvSpPr>
            <p:cNvPr id="19" name="Rectangle 19"/>
            <p:cNvSpPr/>
            <p:nvPr/>
          </p:nvSpPr>
          <p:spPr>
            <a:xfrm>
              <a:off x="1409700" y="2971800"/>
              <a:ext cx="76200" cy="609600"/>
            </a:xfrm>
            <a:prstGeom prst="rect">
              <a:avLst/>
            </a:prstGeom>
            <a:solidFill>
              <a:schemeClr val="accent1"/>
            </a:solidFill>
            <a:ln>
              <a:noFill/>
            </a:ln>
          </p:spPr>
        </p:sp>
        <p:sp>
          <p:nvSpPr>
            <p:cNvPr id="20" name="Rectangle 20"/>
            <p:cNvSpPr/>
            <p:nvPr/>
          </p:nvSpPr>
          <p:spPr>
            <a:xfrm>
              <a:off x="1619250" y="2971800"/>
              <a:ext cx="76200" cy="609600"/>
            </a:xfrm>
            <a:prstGeom prst="rect">
              <a:avLst/>
            </a:prstGeom>
            <a:solidFill>
              <a:schemeClr val="accent1"/>
            </a:solidFill>
            <a:ln>
              <a:noFill/>
            </a:ln>
          </p:spPr>
        </p:sp>
        <p:sp>
          <p:nvSpPr>
            <p:cNvPr id="21" name="Rectangle 21"/>
            <p:cNvSpPr/>
            <p:nvPr/>
          </p:nvSpPr>
          <p:spPr>
            <a:xfrm>
              <a:off x="5086350" y="3124200"/>
              <a:ext cx="133350" cy="323850"/>
            </a:xfrm>
            <a:prstGeom prst="roundRect">
              <a:avLst>
                <a:gd name="adj" fmla="val 21429"/>
              </a:avLst>
            </a:prstGeom>
            <a:solidFill>
              <a:schemeClr val="accent1"/>
            </a:solidFill>
            <a:ln>
              <a:noFill/>
            </a:ln>
          </p:spPr>
        </p:sp>
        <p:sp>
          <p:nvSpPr>
            <p:cNvPr id="22" name="Rectangle 22"/>
            <p:cNvSpPr/>
            <p:nvPr/>
          </p:nvSpPr>
          <p:spPr>
            <a:xfrm>
              <a:off x="1333500" y="3581400"/>
              <a:ext cx="3810000" cy="952500"/>
            </a:xfrm>
            <a:prstGeom prst="roundRect">
              <a:avLst>
                <a:gd name="adj" fmla="val 8000"/>
              </a:avLst>
            </a:prstGeom>
            <a:noFill/>
            <a:ln w="14288">
              <a:solidFill>
                <a:schemeClr val="accent2"/>
              </a:solidFill>
            </a:ln>
          </p:spPr>
        </p:sp>
        <p:sp>
          <p:nvSpPr>
            <p:cNvPr id="23" name="Line 23"/>
            <p:cNvSpPr/>
            <p:nvPr/>
          </p:nvSpPr>
          <p:spPr>
            <a:xfrm>
              <a:off x="180975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4" name="Line 24"/>
            <p:cNvSpPr/>
            <p:nvPr/>
          </p:nvSpPr>
          <p:spPr>
            <a:xfrm>
              <a:off x="228600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5" name="Line 25"/>
            <p:cNvSpPr/>
            <p:nvPr/>
          </p:nvSpPr>
          <p:spPr>
            <a:xfrm>
              <a:off x="276225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6" name="Line 26"/>
            <p:cNvSpPr/>
            <p:nvPr/>
          </p:nvSpPr>
          <p:spPr>
            <a:xfrm>
              <a:off x="323850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7" name="Line 27"/>
            <p:cNvSpPr/>
            <p:nvPr/>
          </p:nvSpPr>
          <p:spPr>
            <a:xfrm>
              <a:off x="371475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8" name="Line 28"/>
            <p:cNvSpPr/>
            <p:nvPr/>
          </p:nvSpPr>
          <p:spPr>
            <a:xfrm>
              <a:off x="419100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29" name="Line 29"/>
            <p:cNvSpPr/>
            <p:nvPr/>
          </p:nvSpPr>
          <p:spPr>
            <a:xfrm>
              <a:off x="4667250" y="3581400"/>
              <a:ext cx="9525" cy="952500"/>
            </a:xfrm>
            <a:custGeom>
              <a:avLst/>
              <a:gdLst/>
              <a:ahLst/>
              <a:cxnLst/>
              <a:rect l="l" t="t" r="r" b="b"/>
              <a:pathLst>
                <a:path w="9525" h="952500">
                  <a:moveTo>
                    <a:pt x="0" y="0"/>
                  </a:moveTo>
                  <a:lnTo>
                    <a:pt x="0" y="952500"/>
                  </a:lnTo>
                </a:path>
              </a:pathLst>
            </a:custGeom>
            <a:noFill/>
            <a:ln w="9525">
              <a:solidFill>
                <a:schemeClr val="accent2">
                  <a:alpha val="35000"/>
                </a:schemeClr>
              </a:solidFill>
            </a:ln>
          </p:spPr>
        </p:sp>
        <p:sp>
          <p:nvSpPr>
            <p:cNvPr id="30" name="Line 30"/>
            <p:cNvSpPr/>
            <p:nvPr/>
          </p:nvSpPr>
          <p:spPr>
            <a:xfrm>
              <a:off x="1333500" y="4057650"/>
              <a:ext cx="3810000" cy="9525"/>
            </a:xfrm>
            <a:custGeom>
              <a:avLst/>
              <a:gdLst/>
              <a:ahLst/>
              <a:cxnLst/>
              <a:rect l="l" t="t" r="r" b="b"/>
              <a:pathLst>
                <a:path w="3810000" h="9525">
                  <a:moveTo>
                    <a:pt x="0" y="0"/>
                  </a:moveTo>
                  <a:lnTo>
                    <a:pt x="3810000" y="0"/>
                  </a:lnTo>
                </a:path>
              </a:pathLst>
            </a:custGeom>
            <a:noFill/>
            <a:ln w="9525">
              <a:solidFill>
                <a:schemeClr val="accent2">
                  <a:alpha val="35000"/>
                </a:schemeClr>
              </a:solidFill>
            </a:ln>
          </p:spPr>
        </p:sp>
        <p:sp>
          <p:nvSpPr>
            <p:cNvPr id="31" name="Ellipse 31"/>
            <p:cNvSpPr/>
            <p:nvPr/>
          </p:nvSpPr>
          <p:spPr>
            <a:xfrm>
              <a:off x="1257300" y="1943100"/>
              <a:ext cx="152400" cy="152400"/>
            </a:xfrm>
            <a:prstGeom prst="ellipse">
              <a:avLst/>
            </a:prstGeom>
            <a:solidFill>
              <a:schemeClr val="accent3"/>
            </a:solidFill>
            <a:ln>
              <a:noFill/>
            </a:ln>
          </p:spPr>
        </p:sp>
        <p:sp>
          <p:nvSpPr>
            <p:cNvPr id="32" name="Ellipse 32"/>
            <p:cNvSpPr/>
            <p:nvPr/>
          </p:nvSpPr>
          <p:spPr>
            <a:xfrm>
              <a:off x="5067300" y="1943100"/>
              <a:ext cx="152400" cy="152400"/>
            </a:xfrm>
            <a:prstGeom prst="ellipse">
              <a:avLst/>
            </a:prstGeom>
            <a:solidFill>
              <a:schemeClr val="accent3"/>
            </a:solidFill>
            <a:ln>
              <a:noFill/>
            </a:ln>
          </p:spPr>
        </p:sp>
        <p:sp>
          <p:nvSpPr>
            <p:cNvPr id="33" name="Ellipse 33"/>
            <p:cNvSpPr/>
            <p:nvPr/>
          </p:nvSpPr>
          <p:spPr>
            <a:xfrm>
              <a:off x="1257300" y="4457700"/>
              <a:ext cx="152400" cy="152400"/>
            </a:xfrm>
            <a:prstGeom prst="ellipse">
              <a:avLst/>
            </a:prstGeom>
            <a:solidFill>
              <a:schemeClr val="accent3"/>
            </a:solidFill>
            <a:ln>
              <a:noFill/>
            </a:ln>
          </p:spPr>
        </p:sp>
        <p:sp>
          <p:nvSpPr>
            <p:cNvPr id="34" name="Ellipse 34"/>
            <p:cNvSpPr/>
            <p:nvPr/>
          </p:nvSpPr>
          <p:spPr>
            <a:xfrm>
              <a:off x="5067300" y="4457700"/>
              <a:ext cx="152400" cy="152400"/>
            </a:xfrm>
            <a:prstGeom prst="ellipse">
              <a:avLst/>
            </a:prstGeom>
            <a:solidFill>
              <a:schemeClr val="accent3"/>
            </a:solidFill>
            <a:ln>
              <a:noFill/>
            </a:ln>
          </p:spPr>
        </p:sp>
        <p:sp>
          <p:nvSpPr>
            <p:cNvPr id="35" name="TextBox 35"/>
            <p:cNvSpPr txBox="1"/>
            <p:nvPr/>
          </p:nvSpPr>
          <p:spPr>
            <a:xfrm>
              <a:off x="1326642" y="45786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下层网格</a:t>
              </a:r>
            </a:p>
          </p:txBody>
        </p:sp>
      </p:grpSp>
      <p:grpSp>
        <p:nvGrpSpPr>
          <p:cNvPr id="38" name="sketch-caption"/>
          <p:cNvGrpSpPr/>
          <p:nvPr/>
        </p:nvGrpSpPr>
        <p:grpSpPr>
          <a:xfrm>
            <a:off x="831342" y="4997768"/>
            <a:ext cx="3442716" cy="721233"/>
            <a:chOff x="831342" y="4997768"/>
            <a:chExt cx="3442716" cy="721233"/>
          </a:xfrm>
        </p:grpSpPr>
        <p:sp>
          <p:nvSpPr>
            <p:cNvPr id="37" name="TextBox 37"/>
            <p:cNvSpPr txBox="1"/>
            <p:nvPr/>
          </p:nvSpPr>
          <p:spPr>
            <a:xfrm>
              <a:off x="831342" y="4997768"/>
              <a:ext cx="3442716" cy="7212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3"/>
                  </a:solidFill>
                  <a:latin typeface="+mn-lt"/>
                  <a:ea typeface="+mn-ea"/>
                  <a:cs typeface="+mn-cs"/>
                </a:rPr>
                <a:t>结构示意（非文物照片）：四角雕刻龙头，一</a:t>
              </a:r>
              <a:br/>
              <a:r>
                <a:rPr lang="zh-CN" sz="1350" dirty="0">
                  <a:solidFill>
                    <a:schemeClr val="accent3"/>
                  </a:solidFill>
                  <a:latin typeface="+mn-lt"/>
                  <a:ea typeface="+mn-ea"/>
                  <a:cs typeface="+mn-cs"/>
                </a:rPr>
                <a:t>侧有门合页状插销，另一侧以两条铜带连接两</a:t>
              </a:r>
              <a:br/>
              <a:r>
                <a:rPr lang="zh-CN" sz="1350" dirty="0">
                  <a:solidFill>
                    <a:schemeClr val="accent3"/>
                  </a:solidFill>
                  <a:latin typeface="+mn-lt"/>
                  <a:ea typeface="+mn-ea"/>
                  <a:cs typeface="+mn-cs"/>
                </a:rPr>
                <a:t>层网格</a:t>
              </a:r>
            </a:p>
          </p:txBody>
        </p:sp>
      </p:grpSp>
      <p:grpSp>
        <p:nvGrpSpPr>
          <p:cNvPr id="42" name="fact-era-pit"/>
          <p:cNvGrpSpPr/>
          <p:nvPr/>
        </p:nvGrpSpPr>
        <p:grpSpPr>
          <a:xfrm>
            <a:off x="6086856" y="1835468"/>
            <a:ext cx="2987402" cy="768857"/>
            <a:chOff x="6086856" y="1835468"/>
            <a:chExt cx="2987402" cy="768857"/>
          </a:xfrm>
        </p:grpSpPr>
        <p:sp>
          <p:nvSpPr>
            <p:cNvPr id="39" name="TextBox 39"/>
            <p:cNvSpPr txBox="1"/>
            <p:nvPr/>
          </p:nvSpPr>
          <p:spPr>
            <a:xfrm>
              <a:off x="6089142" y="183546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年代与坑号</a:t>
              </a:r>
            </a:p>
          </p:txBody>
        </p:sp>
        <p:sp>
          <p:nvSpPr>
            <p:cNvPr id="40" name="TextBox 40"/>
            <p:cNvSpPr txBox="1"/>
            <p:nvPr/>
          </p:nvSpPr>
          <p:spPr>
            <a:xfrm>
              <a:off x="6086856" y="2053590"/>
              <a:ext cx="244144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商代晚期 · 7 号祭祀坑</a:t>
              </a:r>
            </a:p>
          </p:txBody>
        </p:sp>
        <p:sp>
          <p:nvSpPr>
            <p:cNvPr id="41" name="TextBox 41"/>
            <p:cNvSpPr txBox="1"/>
            <p:nvPr/>
          </p:nvSpPr>
          <p:spPr>
            <a:xfrm>
              <a:off x="6089142" y="2340292"/>
              <a:ext cx="298511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2022 年 6 月 13 日随阶段性成果公布</a:t>
              </a:r>
            </a:p>
          </p:txBody>
        </p:sp>
      </p:grpSp>
      <p:grpSp>
        <p:nvGrpSpPr>
          <p:cNvPr id="45" name="fact-form"/>
          <p:cNvGrpSpPr/>
          <p:nvPr/>
        </p:nvGrpSpPr>
        <p:grpSpPr>
          <a:xfrm>
            <a:off x="6089142" y="2616518"/>
            <a:ext cx="3271266" cy="721233"/>
            <a:chOff x="6089142" y="2616518"/>
            <a:chExt cx="3271266" cy="721233"/>
          </a:xfrm>
        </p:grpSpPr>
        <p:sp>
          <p:nvSpPr>
            <p:cNvPr id="43" name="TextBox 43"/>
            <p:cNvSpPr txBox="1"/>
            <p:nvPr/>
          </p:nvSpPr>
          <p:spPr>
            <a:xfrm>
              <a:off x="6089142" y="261651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形制</a:t>
              </a:r>
            </a:p>
          </p:txBody>
        </p:sp>
        <p:sp>
          <p:nvSpPr>
            <p:cNvPr id="44" name="TextBox 44"/>
            <p:cNvSpPr txBox="1"/>
            <p:nvPr/>
          </p:nvSpPr>
          <p:spPr>
            <a:xfrm>
              <a:off x="6089142" y="2845118"/>
              <a:ext cx="327126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由一次性浑铸、分上下两层的青铜网格「盒</a:t>
              </a:r>
              <a:br/>
              <a:r>
                <a:rPr lang="zh-CN" sz="1350" dirty="0">
                  <a:solidFill>
                    <a:schemeClr val="dk1"/>
                  </a:solidFill>
                  <a:latin typeface="+mn-lt"/>
                  <a:ea typeface="+mn-ea"/>
                  <a:cs typeface="+mn-cs"/>
                </a:rPr>
                <a:t>子」与内部放置的椭圆形青绿色玉器组成</a:t>
              </a:r>
            </a:p>
          </p:txBody>
        </p:sp>
      </p:grpSp>
      <p:grpSp>
        <p:nvGrpSpPr>
          <p:cNvPr id="48" name="fact-state"/>
          <p:cNvGrpSpPr/>
          <p:nvPr/>
        </p:nvGrpSpPr>
        <p:grpSpPr>
          <a:xfrm>
            <a:off x="6089142" y="3397568"/>
            <a:ext cx="3284982" cy="492633"/>
            <a:chOff x="6089142" y="3397568"/>
            <a:chExt cx="3284982" cy="492633"/>
          </a:xfrm>
        </p:grpSpPr>
        <p:sp>
          <p:nvSpPr>
            <p:cNvPr id="46" name="TextBox 46"/>
            <p:cNvSpPr txBox="1"/>
            <p:nvPr/>
          </p:nvSpPr>
          <p:spPr>
            <a:xfrm>
              <a:off x="6089142" y="33975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状态</a:t>
              </a:r>
            </a:p>
          </p:txBody>
        </p:sp>
        <p:sp>
          <p:nvSpPr>
            <p:cNvPr id="47" name="TextBox 47"/>
            <p:cNvSpPr txBox="1"/>
            <p:nvPr/>
          </p:nvSpPr>
          <p:spPr>
            <a:xfrm>
              <a:off x="6089142" y="3626168"/>
              <a:ext cx="328498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因严重锈蚀，两角变形残破，暂无法开启</a:t>
              </a:r>
            </a:p>
          </p:txBody>
        </p:sp>
      </p:grpSp>
      <p:grpSp>
        <p:nvGrpSpPr>
          <p:cNvPr id="51" name="fact-highlight"/>
          <p:cNvGrpSpPr/>
          <p:nvPr/>
        </p:nvGrpSpPr>
        <p:grpSpPr>
          <a:xfrm>
            <a:off x="6089142" y="3969068"/>
            <a:ext cx="3442716" cy="721233"/>
            <a:chOff x="6089142" y="3969068"/>
            <a:chExt cx="3442716" cy="721233"/>
          </a:xfrm>
        </p:grpSpPr>
        <p:sp>
          <p:nvSpPr>
            <p:cNvPr id="49" name="TextBox 49"/>
            <p:cNvSpPr txBox="1"/>
            <p:nvPr/>
          </p:nvSpPr>
          <p:spPr>
            <a:xfrm>
              <a:off x="6089142" y="39690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看点</a:t>
              </a:r>
            </a:p>
          </p:txBody>
        </p:sp>
        <p:sp>
          <p:nvSpPr>
            <p:cNvPr id="50" name="TextBox 50"/>
            <p:cNvSpPr txBox="1"/>
            <p:nvPr/>
          </p:nvSpPr>
          <p:spPr>
            <a:xfrm>
              <a:off x="6089142" y="4197668"/>
              <a:ext cx="344271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发掘负责人黎海超称这件器物在整个中国青铜</a:t>
              </a:r>
              <a:br/>
              <a:r>
                <a:rPr lang="zh-CN" sz="1350" dirty="0">
                  <a:solidFill>
                    <a:schemeClr val="dk1"/>
                  </a:solidFill>
                  <a:latin typeface="+mn-lt"/>
                  <a:ea typeface="+mn-ea"/>
                  <a:cs typeface="+mn-cs"/>
                </a:rPr>
                <a:t>时代都前所未见，铸造工艺非常精湛</a:t>
              </a:r>
            </a:p>
          </p:txBody>
        </p:sp>
      </p:grpSp>
      <p:grpSp>
        <p:nvGrpSpPr>
          <p:cNvPr id="69" name="section-exit"/>
          <p:cNvGrpSpPr/>
          <p:nvPr/>
        </p:nvGrpSpPr>
        <p:grpSpPr>
          <a:xfrm>
            <a:off x="6096000" y="4857750"/>
            <a:ext cx="5257800" cy="571500"/>
            <a:chOff x="6096000" y="4857750"/>
            <a:chExt cx="5257800" cy="571500"/>
          </a:xfrm>
        </p:grpSpPr>
        <p:grpSp>
          <p:nvGrpSpPr>
            <p:cNvPr id="61" name="Group 61"/>
            <p:cNvGrpSpPr/>
            <p:nvPr/>
          </p:nvGrpSpPr>
          <p:grpSpPr>
            <a:xfrm>
              <a:off x="6096000" y="4857750"/>
              <a:ext cx="2476500" cy="571500"/>
              <a:chOff x="6096000" y="4857750"/>
              <a:chExt cx="2476500" cy="571500"/>
            </a:xfrm>
          </p:grpSpPr>
          <p:sp>
            <p:nvSpPr>
              <p:cNvPr id="52" name="Rectangle 52">
                <a:hlinkClick r:id="rId2" action="ppaction://hlinksldjump"/>
              </p:cNvPr>
              <p:cNvSpPr/>
              <p:nvPr/>
            </p:nvSpPr>
            <p:spPr>
              <a:xfrm>
                <a:off x="6096000" y="4857750"/>
                <a:ext cx="2476500" cy="571500"/>
              </a:xfrm>
              <a:prstGeom prst="roundRect">
                <a:avLst>
                  <a:gd name="adj" fmla="val 13333"/>
                </a:avLst>
              </a:prstGeom>
              <a:solidFill>
                <a:srgbClr val="1D2A24"/>
              </a:solidFill>
              <a:ln w="9525">
                <a:solidFill>
                  <a:schemeClr val="accent1">
                    <a:alpha val="60000"/>
                  </a:schemeClr>
                </a:solidFill>
              </a:ln>
            </p:spPr>
          </p:sp>
          <p:grpSp>
            <p:nvGrpSpPr>
              <p:cNvPr id="59" name="Group 59"/>
              <p:cNvGrpSpPr/>
              <p:nvPr/>
            </p:nvGrpSpPr>
            <p:grpSpPr>
              <a:xfrm>
                <a:off x="6380163" y="5076825"/>
                <a:ext cx="166688" cy="142876"/>
                <a:chOff x="6380163" y="5076825"/>
                <a:chExt cx="166688" cy="142876"/>
              </a:xfrm>
            </p:grpSpPr>
            <p:sp>
              <p:nvSpPr>
                <p:cNvPr id="53" name="Freeform 53">
                  <a:hlinkClick r:id="rId2" action="ppaction://hlinksldjump"/>
                </p:cNvPr>
                <p:cNvSpPr/>
                <p:nvPr/>
              </p:nvSpPr>
              <p:spPr>
                <a:xfrm>
                  <a:off x="6424613" y="5076825"/>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54" name="Freeform 54">
                  <a:hlinkClick r:id="rId2" action="ppaction://hlinksldjump"/>
                </p:cNvPr>
                <p:cNvSpPr/>
                <p:nvPr/>
              </p:nvSpPr>
              <p:spPr>
                <a:xfrm>
                  <a:off x="6424613" y="5143500"/>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55" name="Freeform 55">
                  <a:hlinkClick r:id="rId2" action="ppaction://hlinksldjump"/>
                </p:cNvPr>
                <p:cNvSpPr/>
                <p:nvPr/>
              </p:nvSpPr>
              <p:spPr>
                <a:xfrm>
                  <a:off x="6424613" y="5210176"/>
                  <a:ext cx="122238" cy="9525"/>
                </a:xfrm>
                <a:custGeom>
                  <a:avLst/>
                  <a:gdLst/>
                  <a:ahLst/>
                  <a:cxnLst/>
                  <a:rect l="l" t="t" r="r" b="b"/>
                  <a:pathLst>
                    <a:path w="122238" h="9525">
                      <a:moveTo>
                        <a:pt x="0" y="0"/>
                      </a:moveTo>
                      <a:lnTo>
                        <a:pt x="122238" y="0"/>
                      </a:lnTo>
                    </a:path>
                  </a:pathLst>
                </a:custGeom>
                <a:noFill/>
                <a:ln w="22225">
                  <a:solidFill>
                    <a:schemeClr val="accent1"/>
                  </a:solidFill>
                </a:ln>
              </p:spPr>
            </p:sp>
            <p:sp>
              <p:nvSpPr>
                <p:cNvPr id="56" name="Freeform 56">
                  <a:hlinkClick r:id="rId2" action="ppaction://hlinksldjump"/>
                </p:cNvPr>
                <p:cNvSpPr/>
                <p:nvPr/>
              </p:nvSpPr>
              <p:spPr>
                <a:xfrm>
                  <a:off x="6380163" y="5076825"/>
                  <a:ext cx="9525" cy="9525"/>
                </a:xfrm>
                <a:custGeom>
                  <a:avLst/>
                  <a:gdLst/>
                  <a:ahLst/>
                  <a:cxnLst/>
                  <a:rect l="l" t="t" r="r" b="b"/>
                  <a:pathLst>
                    <a:path w="9525" h="9525">
                      <a:moveTo>
                        <a:pt x="0" y="0"/>
                      </a:moveTo>
                      <a:lnTo>
                        <a:pt x="0" y="111"/>
                      </a:lnTo>
                    </a:path>
                  </a:pathLst>
                </a:custGeom>
                <a:noFill/>
                <a:ln w="22225">
                  <a:solidFill>
                    <a:schemeClr val="accent1"/>
                  </a:solidFill>
                </a:ln>
              </p:spPr>
            </p:sp>
            <p:sp>
              <p:nvSpPr>
                <p:cNvPr id="57" name="Freeform 57">
                  <a:hlinkClick r:id="rId2" action="ppaction://hlinksldjump"/>
                </p:cNvPr>
                <p:cNvSpPr/>
                <p:nvPr/>
              </p:nvSpPr>
              <p:spPr>
                <a:xfrm>
                  <a:off x="6380163" y="5143500"/>
                  <a:ext cx="9525" cy="9525"/>
                </a:xfrm>
                <a:custGeom>
                  <a:avLst/>
                  <a:gdLst/>
                  <a:ahLst/>
                  <a:cxnLst/>
                  <a:rect l="l" t="t" r="r" b="b"/>
                  <a:pathLst>
                    <a:path w="9525" h="9525">
                      <a:moveTo>
                        <a:pt x="0" y="0"/>
                      </a:moveTo>
                      <a:lnTo>
                        <a:pt x="0" y="111"/>
                      </a:lnTo>
                    </a:path>
                  </a:pathLst>
                </a:custGeom>
                <a:noFill/>
                <a:ln w="22225">
                  <a:solidFill>
                    <a:schemeClr val="accent1"/>
                  </a:solidFill>
                </a:ln>
              </p:spPr>
            </p:sp>
            <p:sp>
              <p:nvSpPr>
                <p:cNvPr id="58" name="Freeform 58">
                  <a:hlinkClick r:id="rId2" action="ppaction://hlinksldjump"/>
                </p:cNvPr>
                <p:cNvSpPr/>
                <p:nvPr/>
              </p:nvSpPr>
              <p:spPr>
                <a:xfrm>
                  <a:off x="6380163" y="5210176"/>
                  <a:ext cx="9525" cy="9525"/>
                </a:xfrm>
                <a:custGeom>
                  <a:avLst/>
                  <a:gdLst/>
                  <a:ahLst/>
                  <a:cxnLst/>
                  <a:rect l="l" t="t" r="r" b="b"/>
                  <a:pathLst>
                    <a:path w="9525" h="9525">
                      <a:moveTo>
                        <a:pt x="0" y="0"/>
                      </a:moveTo>
                      <a:lnTo>
                        <a:pt x="0" y="111"/>
                      </a:lnTo>
                    </a:path>
                  </a:pathLst>
                </a:custGeom>
                <a:noFill/>
                <a:ln w="22225">
                  <a:solidFill>
                    <a:schemeClr val="accent1"/>
                  </a:solidFill>
                </a:ln>
              </p:spPr>
            </p:sp>
          </p:grpSp>
          <p:sp>
            <p:nvSpPr>
              <p:cNvPr id="60" name="TextBox 60">
                <a:hlinkClick r:id="rId2" action="ppaction://hlinksldjump"/>
              </p:cNvPr>
              <p:cNvSpPr txBox="1"/>
              <p:nvPr/>
            </p:nvSpPr>
            <p:spPr>
              <a:xfrm>
                <a:off x="6734556" y="5044440"/>
                <a:ext cx="1472184"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返回文物目录</a:t>
                </a:r>
              </a:p>
            </p:txBody>
          </p:sp>
        </p:grpSp>
        <p:grpSp>
          <p:nvGrpSpPr>
            <p:cNvPr id="68" name="Group 68"/>
            <p:cNvGrpSpPr/>
            <p:nvPr/>
          </p:nvGrpSpPr>
          <p:grpSpPr>
            <a:xfrm>
              <a:off x="8877300" y="4857750"/>
              <a:ext cx="2476500" cy="571500"/>
              <a:chOff x="8877300" y="4857750"/>
              <a:chExt cx="2476500" cy="571500"/>
            </a:xfrm>
          </p:grpSpPr>
          <p:sp>
            <p:nvSpPr>
              <p:cNvPr id="62" name="Rectangle 62">
                <a:hlinkClick r:id="rId3" action="ppaction://hlinksldjump"/>
              </p:cNvPr>
              <p:cNvSpPr/>
              <p:nvPr/>
            </p:nvSpPr>
            <p:spPr>
              <a:xfrm>
                <a:off x="8877300" y="4857750"/>
                <a:ext cx="2476500" cy="571500"/>
              </a:xfrm>
              <a:prstGeom prst="roundRect">
                <a:avLst>
                  <a:gd name="adj" fmla="val 13333"/>
                </a:avLst>
              </a:prstGeom>
              <a:solidFill>
                <a:srgbClr val="1D2A24"/>
              </a:solidFill>
              <a:ln w="9525">
                <a:solidFill>
                  <a:schemeClr val="accent1">
                    <a:alpha val="60000"/>
                  </a:schemeClr>
                </a:solidFill>
              </a:ln>
            </p:spPr>
          </p:sp>
          <p:grpSp>
            <p:nvGrpSpPr>
              <p:cNvPr id="66" name="Group 66"/>
              <p:cNvGrpSpPr/>
              <p:nvPr/>
            </p:nvGrpSpPr>
            <p:grpSpPr>
              <a:xfrm>
                <a:off x="9139238" y="5043488"/>
                <a:ext cx="200026" cy="200025"/>
                <a:chOff x="9139238" y="5043488"/>
                <a:chExt cx="200026" cy="200025"/>
              </a:xfrm>
            </p:grpSpPr>
            <p:sp>
              <p:nvSpPr>
                <p:cNvPr id="63" name="Freeform 63">
                  <a:hlinkClick r:id="rId3" action="ppaction://hlinksldjump"/>
                </p:cNvPr>
                <p:cNvSpPr/>
                <p:nvPr/>
              </p:nvSpPr>
              <p:spPr>
                <a:xfrm>
                  <a:off x="9139238" y="5043488"/>
                  <a:ext cx="200026" cy="100013"/>
                </a:xfrm>
                <a:custGeom>
                  <a:avLst/>
                  <a:gdLst/>
                  <a:ahLst/>
                  <a:cxnLst/>
                  <a:rect l="l" t="t" r="r" b="b"/>
                  <a:pathLst>
                    <a:path w="200026" h="100013">
                      <a:moveTo>
                        <a:pt x="22225" y="100013"/>
                      </a:moveTo>
                      <a:lnTo>
                        <a:pt x="0" y="100013"/>
                      </a:lnTo>
                      <a:lnTo>
                        <a:pt x="100013" y="0"/>
                      </a:lnTo>
                      <a:lnTo>
                        <a:pt x="200026" y="100013"/>
                      </a:lnTo>
                      <a:lnTo>
                        <a:pt x="177801" y="100013"/>
                      </a:lnTo>
                    </a:path>
                  </a:pathLst>
                </a:custGeom>
                <a:noFill/>
                <a:ln w="22225">
                  <a:solidFill>
                    <a:schemeClr val="accent1"/>
                  </a:solidFill>
                </a:ln>
              </p:spPr>
            </p:sp>
            <p:sp>
              <p:nvSpPr>
                <p:cNvPr id="64" name="Freeform 64">
                  <a:hlinkClick r:id="rId3" action="ppaction://hlinksldjump"/>
                </p:cNvPr>
                <p:cNvSpPr/>
                <p:nvPr/>
              </p:nvSpPr>
              <p:spPr>
                <a:xfrm>
                  <a:off x="9161463" y="5143500"/>
                  <a:ext cx="155575" cy="100013"/>
                </a:xfrm>
                <a:custGeom>
                  <a:avLst/>
                  <a:gdLst/>
                  <a:ahLst/>
                  <a:cxnLst/>
                  <a:rect l="l" t="t" r="r" b="b"/>
                  <a:pathLst>
                    <a:path w="155575" h="100013">
                      <a:moveTo>
                        <a:pt x="0" y="0"/>
                      </a:moveTo>
                      <a:lnTo>
                        <a:pt x="0" y="77788"/>
                      </a:lnTo>
                      <a:cubicBezTo>
                        <a:pt x="0" y="90062"/>
                        <a:pt x="9950" y="100013"/>
                        <a:pt x="22225" y="100013"/>
                      </a:cubicBezTo>
                      <a:lnTo>
                        <a:pt x="133350" y="100013"/>
                      </a:lnTo>
                      <a:cubicBezTo>
                        <a:pt x="145625" y="100013"/>
                        <a:pt x="155575" y="90062"/>
                        <a:pt x="155575" y="77788"/>
                      </a:cubicBezTo>
                      <a:lnTo>
                        <a:pt x="155575" y="0"/>
                      </a:lnTo>
                    </a:path>
                  </a:pathLst>
                </a:custGeom>
                <a:noFill/>
                <a:ln w="22225">
                  <a:solidFill>
                    <a:schemeClr val="accent1"/>
                  </a:solidFill>
                </a:ln>
              </p:spPr>
            </p:sp>
            <p:sp>
              <p:nvSpPr>
                <p:cNvPr id="65" name="Freeform 65">
                  <a:hlinkClick r:id="rId3" action="ppaction://hlinksldjump"/>
                </p:cNvPr>
                <p:cNvSpPr/>
                <p:nvPr/>
              </p:nvSpPr>
              <p:spPr>
                <a:xfrm>
                  <a:off x="9205913" y="5154613"/>
                  <a:ext cx="66675" cy="88900"/>
                </a:xfrm>
                <a:custGeom>
                  <a:avLst/>
                  <a:gdLst/>
                  <a:ahLst/>
                  <a:cxnLst/>
                  <a:rect l="l" t="t" r="r" b="b"/>
                  <a:pathLst>
                    <a:path w="66675" h="88900">
                      <a:moveTo>
                        <a:pt x="0" y="88900"/>
                      </a:moveTo>
                      <a:lnTo>
                        <a:pt x="0" y="22225"/>
                      </a:lnTo>
                      <a:cubicBezTo>
                        <a:pt x="0" y="9950"/>
                        <a:pt x="9950" y="0"/>
                        <a:pt x="22225" y="0"/>
                      </a:cubicBezTo>
                      <a:lnTo>
                        <a:pt x="44450" y="0"/>
                      </a:lnTo>
                      <a:cubicBezTo>
                        <a:pt x="56725" y="0"/>
                        <a:pt x="66675" y="9950"/>
                        <a:pt x="66675" y="22225"/>
                      </a:cubicBezTo>
                      <a:lnTo>
                        <a:pt x="66675" y="88900"/>
                      </a:lnTo>
                    </a:path>
                  </a:pathLst>
                </a:custGeom>
                <a:noFill/>
                <a:ln w="22225">
                  <a:solidFill>
                    <a:schemeClr val="accent1"/>
                  </a:solidFill>
                </a:ln>
              </p:spPr>
            </p:sp>
          </p:grpSp>
          <p:sp>
            <p:nvSpPr>
              <p:cNvPr id="67" name="TextBox 67">
                <a:hlinkClick r:id="rId3" action="ppaction://hlinksldjump"/>
              </p:cNvPr>
              <p:cNvSpPr txBox="1"/>
              <p:nvPr/>
            </p:nvSpPr>
            <p:spPr>
              <a:xfrm>
                <a:off x="9515856" y="5044440"/>
                <a:ext cx="1472184"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返回展区菜单</a:t>
                </a:r>
              </a:p>
            </p:txBody>
          </p:sp>
        </p:grpSp>
      </p:grpSp>
      <p:sp>
        <p:nvSpPr>
          <p:cNvPr id="70" name="TextBox 70"/>
          <p:cNvSpPr txBox="1"/>
          <p:nvPr/>
        </p:nvSpPr>
        <p:spPr>
          <a:xfrm>
            <a:off x="832104" y="5737860"/>
            <a:ext cx="521390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来源：四川在线《这件龟背形网格状青铜器造型别致，暗藏机关》，2022</a:t>
            </a:r>
          </a:p>
        </p:txBody>
      </p:sp>
      <p:grpSp>
        <p:nvGrpSpPr>
          <p:cNvPr id="104" name="nav-bar"/>
          <p:cNvGrpSpPr/>
          <p:nvPr/>
        </p:nvGrpSpPr>
        <p:grpSpPr>
          <a:xfrm>
            <a:off x="609600" y="6057900"/>
            <a:ext cx="10972800" cy="571500"/>
            <a:chOff x="609600" y="6057900"/>
            <a:chExt cx="10972800" cy="571500"/>
          </a:xfrm>
        </p:grpSpPr>
        <p:sp>
          <p:nvSpPr>
            <p:cNvPr id="71" name="Line 71"/>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72" name="TextBox 72"/>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14 / 16</a:t>
              </a:r>
            </a:p>
          </p:txBody>
        </p:sp>
        <p:grpSp>
          <p:nvGrpSpPr>
            <p:cNvPr id="79" name="Group 79"/>
            <p:cNvGrpSpPr/>
            <p:nvPr/>
          </p:nvGrpSpPr>
          <p:grpSpPr>
            <a:xfrm>
              <a:off x="609600" y="6172200"/>
              <a:ext cx="1428750" cy="457200"/>
              <a:chOff x="609600" y="6172200"/>
              <a:chExt cx="1428750" cy="457200"/>
            </a:xfrm>
          </p:grpSpPr>
          <p:sp>
            <p:nvSpPr>
              <p:cNvPr id="73" name="Rectangle 73">
                <a:hlinkClick r:id="rId3"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77" name="Group 77"/>
              <p:cNvGrpSpPr/>
              <p:nvPr/>
            </p:nvGrpSpPr>
            <p:grpSpPr>
              <a:xfrm>
                <a:off x="809625" y="6315075"/>
                <a:ext cx="171450" cy="171450"/>
                <a:chOff x="809625" y="6315075"/>
                <a:chExt cx="171450" cy="171450"/>
              </a:xfrm>
            </p:grpSpPr>
            <p:sp>
              <p:nvSpPr>
                <p:cNvPr id="74" name="Freeform 74">
                  <a:hlinkClick r:id="rId3"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75" name="Freeform 75">
                  <a:hlinkClick r:id="rId3"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76" name="Freeform 76">
                  <a:hlinkClick r:id="rId3"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78" name="TextBox 78">
                <a:hlinkClick r:id="rId3"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89" name="Group 89"/>
            <p:cNvGrpSpPr/>
            <p:nvPr/>
          </p:nvGrpSpPr>
          <p:grpSpPr>
            <a:xfrm>
              <a:off x="2286000" y="6172200"/>
              <a:ext cx="1714500" cy="457200"/>
              <a:chOff x="2286000" y="6172200"/>
              <a:chExt cx="1714500" cy="457200"/>
            </a:xfrm>
          </p:grpSpPr>
          <p:sp>
            <p:nvSpPr>
              <p:cNvPr id="80" name="Rectangle 80">
                <a:hlinkClick r:id="rId2"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87" name="Group 87"/>
              <p:cNvGrpSpPr/>
              <p:nvPr/>
            </p:nvGrpSpPr>
            <p:grpSpPr>
              <a:xfrm>
                <a:off x="2505075" y="6343650"/>
                <a:ext cx="142875" cy="123825"/>
                <a:chOff x="2505075" y="6343650"/>
                <a:chExt cx="142875" cy="123825"/>
              </a:xfrm>
            </p:grpSpPr>
            <p:sp>
              <p:nvSpPr>
                <p:cNvPr id="81" name="Freeform 81">
                  <a:hlinkClick r:id="rId2"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82" name="Freeform 82">
                  <a:hlinkClick r:id="rId2"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83" name="Freeform 83">
                  <a:hlinkClick r:id="rId2"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84" name="Freeform 84">
                  <a:hlinkClick r:id="rId2"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85" name="Freeform 85">
                  <a:hlinkClick r:id="rId2"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86" name="Freeform 86">
                  <a:hlinkClick r:id="rId2"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88" name="TextBox 88">
                <a:hlinkClick r:id="rId2"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96" name="Group 96"/>
            <p:cNvGrpSpPr/>
            <p:nvPr/>
          </p:nvGrpSpPr>
          <p:grpSpPr>
            <a:xfrm>
              <a:off x="8553450" y="6172200"/>
              <a:ext cx="1428750" cy="457200"/>
              <a:chOff x="8553450" y="6172200"/>
              <a:chExt cx="1428750" cy="457200"/>
            </a:xfrm>
          </p:grpSpPr>
          <p:sp>
            <p:nvSpPr>
              <p:cNvPr id="90" name="Rectangle 90">
                <a:hlinkClick r:id="rId4"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94" name="Group 94"/>
              <p:cNvGrpSpPr/>
              <p:nvPr/>
            </p:nvGrpSpPr>
            <p:grpSpPr>
              <a:xfrm>
                <a:off x="8772525" y="6343650"/>
                <a:ext cx="133350" cy="114300"/>
                <a:chOff x="8772525" y="6343650"/>
                <a:chExt cx="133350" cy="114300"/>
              </a:xfrm>
            </p:grpSpPr>
            <p:sp>
              <p:nvSpPr>
                <p:cNvPr id="91" name="Freeform 91">
                  <a:hlinkClick r:id="rId4"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92" name="Freeform 92">
                  <a:hlinkClick r:id="rId4"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93" name="Freeform 93">
                  <a:hlinkClick r:id="rId4"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95" name="TextBox 95">
                <a:hlinkClick r:id="rId4"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103" name="Group 103"/>
            <p:cNvGrpSpPr/>
            <p:nvPr/>
          </p:nvGrpSpPr>
          <p:grpSpPr>
            <a:xfrm>
              <a:off x="10153650" y="6172200"/>
              <a:ext cx="1428750" cy="457200"/>
              <a:chOff x="10153650" y="6172200"/>
              <a:chExt cx="1428750" cy="457200"/>
            </a:xfrm>
          </p:grpSpPr>
          <p:sp>
            <p:nvSpPr>
              <p:cNvPr id="97" name="Rectangle 97">
                <a:hlinkClick r:id="rId5"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98" name="TextBox 98">
                <a:hlinkClick r:id="rId5"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102" name="Group 102"/>
              <p:cNvGrpSpPr/>
              <p:nvPr/>
            </p:nvGrpSpPr>
            <p:grpSpPr>
              <a:xfrm>
                <a:off x="11268075" y="6343650"/>
                <a:ext cx="133350" cy="114300"/>
                <a:chOff x="11268075" y="6343650"/>
                <a:chExt cx="133350" cy="114300"/>
              </a:xfrm>
            </p:grpSpPr>
            <p:sp>
              <p:nvSpPr>
                <p:cNvPr id="99" name="Freeform 99">
                  <a:hlinkClick r:id="rId5"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100" name="Freeform 100">
                  <a:hlinkClick r:id="rId5"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101" name="Freeform 101">
                  <a:hlinkClick r:id="rId5"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22" presetClass="entr" presetSubtype="1" fill="hold" grpId="0" nodeType="after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700"/>
                                        <p:tgtEl>
                                          <p:spTgt spid="36"/>
                                        </p:tgtEl>
                                      </p:cBhvr>
                                    </p:animEffect>
                                  </p:childTnLst>
                                </p:cTn>
                              </p:par>
                            </p:childTnLst>
                          </p:cTn>
                        </p:par>
                        <p:par>
                          <p:cTn id="16" fill="hold">
                            <p:stCondLst>
                              <p:cond delay="25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350"/>
                                        <p:tgtEl>
                                          <p:spTgt spid="38"/>
                                        </p:tgtEl>
                                      </p:cBhvr>
                                    </p:animEffect>
                                  </p:childTnLst>
                                </p:cTn>
                              </p:par>
                            </p:childTnLst>
                          </p:cTn>
                        </p:par>
                        <p:par>
                          <p:cTn id="20" fill="hold">
                            <p:stCondLst>
                              <p:cond delay="3350"/>
                            </p:stCondLst>
                            <p:childTnLst>
                              <p:par>
                                <p:cTn xmlns:p="http://schemas.openxmlformats.org/presentationml/2006/main" id="21" presetID="22" presetClass="entr" presetSubtype="2" fill="hold" grpId="0" nodeType="afterEffect">
                                  <p:stCondLst>
                                    <p:cond delay="500"/>
                                  </p:stCondLst>
                                  <p:childTnLst>
                                    <p:set>
                                      <p:cBhvr>
                                        <p:cTn id="22" dur="1" fill="hold">
                                          <p:stCondLst>
                                            <p:cond delay="0"/>
                                          </p:stCondLst>
                                        </p:cTn>
                                        <p:tgtEl>
                                          <p:spTgt spid="42"/>
                                        </p:tgtEl>
                                        <p:attrNameLst>
                                          <p:attrName>style.visibility</p:attrName>
                                        </p:attrNameLst>
                                      </p:cBhvr>
                                      <p:to>
                                        <p:strVal val="visible"/>
                                      </p:to>
                                    </p:set>
                                    <p:animEffect transition="in" filter="wipe(right)">
                                      <p:cBhvr>
                                        <p:cTn id="23" dur="300"/>
                                        <p:tgtEl>
                                          <p:spTgt spid="42"/>
                                        </p:tgtEl>
                                      </p:cBhvr>
                                    </p:animEffect>
                                  </p:childTnLst>
                                </p:cTn>
                              </p:par>
                            </p:childTnLst>
                          </p:cTn>
                        </p:par>
                        <p:par>
                          <p:cTn id="24" fill="hold">
                            <p:stCondLst>
                              <p:cond delay="4150"/>
                            </p:stCondLst>
                            <p:childTnLst>
                              <p:par>
                                <p:cTn xmlns:p="http://schemas.openxmlformats.org/presentationml/2006/main" id="25" presetID="22" presetClass="entr" presetSubtype="2" fill="hold" grpId="0" nodeType="afterEffect">
                                  <p:stCondLst>
                                    <p:cond delay="500"/>
                                  </p:stCondLst>
                                  <p:childTnLst>
                                    <p:set>
                                      <p:cBhvr>
                                        <p:cTn id="26" dur="1" fill="hold">
                                          <p:stCondLst>
                                            <p:cond delay="0"/>
                                          </p:stCondLst>
                                        </p:cTn>
                                        <p:tgtEl>
                                          <p:spTgt spid="45"/>
                                        </p:tgtEl>
                                        <p:attrNameLst>
                                          <p:attrName>style.visibility</p:attrName>
                                        </p:attrNameLst>
                                      </p:cBhvr>
                                      <p:to>
                                        <p:strVal val="visible"/>
                                      </p:to>
                                    </p:set>
                                    <p:animEffect transition="in" filter="wipe(right)">
                                      <p:cBhvr>
                                        <p:cTn id="27" dur="300"/>
                                        <p:tgtEl>
                                          <p:spTgt spid="45"/>
                                        </p:tgtEl>
                                      </p:cBhvr>
                                    </p:animEffect>
                                  </p:childTnLst>
                                </p:cTn>
                              </p:par>
                            </p:childTnLst>
                          </p:cTn>
                        </p:par>
                        <p:par>
                          <p:cTn id="28" fill="hold">
                            <p:stCondLst>
                              <p:cond delay="4950"/>
                            </p:stCondLst>
                            <p:childTnLst>
                              <p:par>
                                <p:cTn xmlns:p="http://schemas.openxmlformats.org/presentationml/2006/main" id="29" presetID="22" presetClass="entr" presetSubtype="2" fill="hold" grpId="0" nodeType="afterEffect">
                                  <p:stCondLst>
                                    <p:cond delay="500"/>
                                  </p:stCondLst>
                                  <p:childTnLst>
                                    <p:set>
                                      <p:cBhvr>
                                        <p:cTn id="30" dur="1" fill="hold">
                                          <p:stCondLst>
                                            <p:cond delay="0"/>
                                          </p:stCondLst>
                                        </p:cTn>
                                        <p:tgtEl>
                                          <p:spTgt spid="48"/>
                                        </p:tgtEl>
                                        <p:attrNameLst>
                                          <p:attrName>style.visibility</p:attrName>
                                        </p:attrNameLst>
                                      </p:cBhvr>
                                      <p:to>
                                        <p:strVal val="visible"/>
                                      </p:to>
                                    </p:set>
                                    <p:animEffect transition="in" filter="wipe(right)">
                                      <p:cBhvr>
                                        <p:cTn id="31" dur="300"/>
                                        <p:tgtEl>
                                          <p:spTgt spid="48"/>
                                        </p:tgtEl>
                                      </p:cBhvr>
                                    </p:animEffect>
                                  </p:childTnLst>
                                </p:cTn>
                              </p:par>
                            </p:childTnLst>
                          </p:cTn>
                        </p:par>
                        <p:par>
                          <p:cTn id="32" fill="hold">
                            <p:stCondLst>
                              <p:cond delay="5750"/>
                            </p:stCondLst>
                            <p:childTnLst>
                              <p:par>
                                <p:cTn xmlns:p="http://schemas.openxmlformats.org/presentationml/2006/main" id="33" presetID="10" presetClass="entr" presetSubtype="0" fill="hold" grpId="0" nodeType="afterEffect">
                                  <p:stCondLst>
                                    <p:cond delay="50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350"/>
                                        <p:tgtEl>
                                          <p:spTgt spid="51"/>
                                        </p:tgtEl>
                                      </p:cBhvr>
                                    </p:animEffect>
                                  </p:childTnLst>
                                </p:cTn>
                              </p:par>
                            </p:childTnLst>
                          </p:cTn>
                        </p:par>
                        <p:par>
                          <p:cTn id="36" fill="hold">
                            <p:stCondLst>
                              <p:cond delay="6600"/>
                            </p:stCondLst>
                            <p:childTnLst>
                              <p:par>
                                <p:cTn xmlns:p="http://schemas.openxmlformats.org/presentationml/2006/main" id="37" presetID="10" presetClass="entr" presetSubtype="0" fill="hold" grpId="0" nodeType="afterEffect">
                                  <p:stCondLst>
                                    <p:cond delay="50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3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page-header"/>
          <p:cNvGrpSpPr/>
          <p:nvPr/>
        </p:nvGrpSpPr>
        <p:grpSpPr>
          <a:xfrm>
            <a:off x="838200" y="688658"/>
            <a:ext cx="4800600" cy="616077"/>
            <a:chOff x="838200" y="688658"/>
            <a:chExt cx="4800600"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3424428"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七件重点文物速查</a:t>
              </a:r>
            </a:p>
          </p:txBody>
        </p:sp>
        <p:sp>
          <p:nvSpPr>
            <p:cNvPr id="4" name="Rectangle 4"/>
            <p:cNvSpPr/>
            <p:nvPr/>
          </p:nvSpPr>
          <p:spPr>
            <a:xfrm>
              <a:off x="4953000" y="762000"/>
              <a:ext cx="685800" cy="304800"/>
            </a:xfrm>
            <a:prstGeom prst="roundRect">
              <a:avLst>
                <a:gd name="adj" fmla="val 18750"/>
              </a:avLst>
            </a:prstGeom>
            <a:noFill/>
            <a:ln w="9525">
              <a:solidFill>
                <a:schemeClr val="accent3"/>
              </a:solidFill>
            </a:ln>
          </p:spPr>
        </p:sp>
        <p:sp>
          <p:nvSpPr>
            <p:cNvPr id="5" name="TextBox 5"/>
            <p:cNvSpPr txBox="1"/>
            <p:nvPr/>
          </p:nvSpPr>
          <p:spPr>
            <a:xfrm>
              <a:off x="5107305" y="825818"/>
              <a:ext cx="377190" cy="264033"/>
            </a:xfrm>
            <a:prstGeom prst="rect">
              <a:avLst/>
            </a:prstGeom>
            <a:noFill/>
            <a:ln>
              <a:noFill/>
            </a:ln>
          </p:spPr>
          <p:txBody>
            <a:bodyPr wrap="none" lIns="0" tIns="0" rIns="0" bIns="0" anchor="t" anchorCtr="0">
              <a:spAutoFit/>
            </a:bodyPr>
            <a:lstStyle/>
            <a:p>
              <a:pPr algn="ctr"/>
              <a:r>
                <a:rPr lang="zh-CN" sz="1350" dirty="0">
                  <a:solidFill>
                    <a:schemeClr val="accent3"/>
                  </a:solidFill>
                  <a:latin typeface="+mn-lt"/>
                  <a:ea typeface="+mn-ea"/>
                  <a:cs typeface="+mn-cs"/>
                </a:rPr>
                <a:t>整理</a:t>
              </a:r>
            </a:p>
          </p:txBody>
        </p:sp>
      </p:grpSp>
      <p:grpSp>
        <p:nvGrpSpPr>
          <p:cNvPr id="8" name="page-lead"/>
          <p:cNvGrpSpPr/>
          <p:nvPr/>
        </p:nvGrpSpPr>
        <p:grpSpPr>
          <a:xfrm>
            <a:off x="827532" y="1259205"/>
            <a:ext cx="8219694" cy="410718"/>
            <a:chOff x="827532" y="1259205"/>
            <a:chExt cx="8219694" cy="410718"/>
          </a:xfrm>
        </p:grpSpPr>
        <p:sp>
          <p:nvSpPr>
            <p:cNvPr id="7" name="TextBox 7"/>
            <p:cNvSpPr txBox="1"/>
            <p:nvPr/>
          </p:nvSpPr>
          <p:spPr>
            <a:xfrm>
              <a:off x="827532" y="1259205"/>
              <a:ext cx="8219694"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七件重点文物的年代、坑号与关键尺寸一览；各字段照录来源口径</a:t>
              </a:r>
            </a:p>
          </p:txBody>
        </p:sp>
      </p:grpSp>
      <p:grpSp>
        <p:nvGrpSpPr>
          <p:cNvPr id="51" name="artifact-quick-table"/>
          <p:cNvGrpSpPr/>
          <p:nvPr/>
        </p:nvGrpSpPr>
        <p:grpSpPr>
          <a:xfrm>
            <a:off x="838200" y="1905000"/>
            <a:ext cx="10515600" cy="3762375"/>
            <a:chOff x="838200" y="1905000"/>
            <a:chExt cx="10515600" cy="3762375"/>
          </a:xfrm>
        </p:grpSpPr>
        <p:sp>
          <p:nvSpPr>
            <p:cNvPr id="9" name="Rectangle 9"/>
            <p:cNvSpPr/>
            <p:nvPr/>
          </p:nvSpPr>
          <p:spPr>
            <a:xfrm>
              <a:off x="838200" y="1905000"/>
              <a:ext cx="10515600" cy="419100"/>
            </a:xfrm>
            <a:prstGeom prst="rect">
              <a:avLst/>
            </a:prstGeom>
            <a:solidFill>
              <a:srgbClr val="1D2A24"/>
            </a:solidFill>
            <a:ln>
              <a:noFill/>
            </a:ln>
          </p:spPr>
        </p:sp>
        <p:sp>
          <p:nvSpPr>
            <p:cNvPr id="10" name="Rectangle 10"/>
            <p:cNvSpPr/>
            <p:nvPr/>
          </p:nvSpPr>
          <p:spPr>
            <a:xfrm>
              <a:off x="838200" y="2324100"/>
              <a:ext cx="10515600" cy="3333750"/>
            </a:xfrm>
            <a:prstGeom prst="rect">
              <a:avLst/>
            </a:prstGeom>
            <a:solidFill>
              <a:schemeClr val="lt2"/>
            </a:solidFill>
            <a:ln>
              <a:noFill/>
            </a:ln>
          </p:spPr>
        </p:sp>
        <p:sp>
          <p:nvSpPr>
            <p:cNvPr id="11" name="TextBox 11"/>
            <p:cNvSpPr txBox="1"/>
            <p:nvPr/>
          </p:nvSpPr>
          <p:spPr>
            <a:xfrm>
              <a:off x="983742" y="2045018"/>
              <a:ext cx="377190"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文物</a:t>
              </a:r>
            </a:p>
          </p:txBody>
        </p:sp>
        <p:sp>
          <p:nvSpPr>
            <p:cNvPr id="12" name="TextBox 12"/>
            <p:cNvSpPr txBox="1"/>
            <p:nvPr/>
          </p:nvSpPr>
          <p:spPr>
            <a:xfrm>
              <a:off x="3841242" y="2045018"/>
              <a:ext cx="377190"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年代</a:t>
              </a:r>
            </a:p>
          </p:txBody>
        </p:sp>
        <p:sp>
          <p:nvSpPr>
            <p:cNvPr id="13" name="TextBox 13"/>
            <p:cNvSpPr txBox="1"/>
            <p:nvPr/>
          </p:nvSpPr>
          <p:spPr>
            <a:xfrm>
              <a:off x="5365242" y="2045018"/>
              <a:ext cx="740664"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出土坑号</a:t>
              </a:r>
            </a:p>
          </p:txBody>
        </p:sp>
        <p:sp>
          <p:nvSpPr>
            <p:cNvPr id="14" name="TextBox 14"/>
            <p:cNvSpPr txBox="1"/>
            <p:nvPr/>
          </p:nvSpPr>
          <p:spPr>
            <a:xfrm>
              <a:off x="7460742" y="2045018"/>
              <a:ext cx="740664"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关键尺寸</a:t>
              </a:r>
            </a:p>
          </p:txBody>
        </p:sp>
        <p:sp>
          <p:nvSpPr>
            <p:cNvPr id="15" name="TextBox 15"/>
            <p:cNvSpPr txBox="1"/>
            <p:nvPr/>
          </p:nvSpPr>
          <p:spPr>
            <a:xfrm>
              <a:off x="983742" y="2483168"/>
              <a:ext cx="1104138"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青铜大立人像</a:t>
              </a:r>
            </a:p>
          </p:txBody>
        </p:sp>
        <p:sp>
          <p:nvSpPr>
            <p:cNvPr id="16" name="TextBox 16"/>
            <p:cNvSpPr txBox="1"/>
            <p:nvPr/>
          </p:nvSpPr>
          <p:spPr>
            <a:xfrm>
              <a:off x="3841242" y="248316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17" name="TextBox 17"/>
            <p:cNvSpPr txBox="1"/>
            <p:nvPr/>
          </p:nvSpPr>
          <p:spPr>
            <a:xfrm>
              <a:off x="5365242" y="2483168"/>
              <a:ext cx="129496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2 号坑（1986）</a:t>
              </a:r>
            </a:p>
          </p:txBody>
        </p:sp>
        <p:sp>
          <p:nvSpPr>
            <p:cNvPr id="18" name="TextBox 18"/>
            <p:cNvSpPr txBox="1"/>
            <p:nvPr/>
          </p:nvSpPr>
          <p:spPr>
            <a:xfrm>
              <a:off x="7460742" y="2483168"/>
              <a:ext cx="1067791"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通高 2.61 米</a:t>
              </a:r>
            </a:p>
          </p:txBody>
        </p:sp>
        <p:sp>
          <p:nvSpPr>
            <p:cNvPr id="19" name="TextBox 19"/>
            <p:cNvSpPr txBox="1"/>
            <p:nvPr/>
          </p:nvSpPr>
          <p:spPr>
            <a:xfrm>
              <a:off x="983742" y="2959418"/>
              <a:ext cx="1104138"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一号青铜神树</a:t>
              </a:r>
            </a:p>
          </p:txBody>
        </p:sp>
        <p:sp>
          <p:nvSpPr>
            <p:cNvPr id="20" name="TextBox 20"/>
            <p:cNvSpPr txBox="1"/>
            <p:nvPr/>
          </p:nvSpPr>
          <p:spPr>
            <a:xfrm>
              <a:off x="3841242" y="295941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21" name="TextBox 21"/>
            <p:cNvSpPr txBox="1"/>
            <p:nvPr/>
          </p:nvSpPr>
          <p:spPr>
            <a:xfrm>
              <a:off x="5365242" y="2959418"/>
              <a:ext cx="129496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2 号坑（1986）</a:t>
              </a:r>
            </a:p>
          </p:txBody>
        </p:sp>
        <p:sp>
          <p:nvSpPr>
            <p:cNvPr id="22" name="TextBox 22"/>
            <p:cNvSpPr txBox="1"/>
            <p:nvPr/>
          </p:nvSpPr>
          <p:spPr>
            <a:xfrm>
              <a:off x="7460742" y="2959418"/>
              <a:ext cx="114957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通高 396 厘米</a:t>
              </a:r>
            </a:p>
          </p:txBody>
        </p:sp>
        <p:sp>
          <p:nvSpPr>
            <p:cNvPr id="23" name="TextBox 23"/>
            <p:cNvSpPr txBox="1"/>
            <p:nvPr/>
          </p:nvSpPr>
          <p:spPr>
            <a:xfrm>
              <a:off x="983742" y="3435668"/>
              <a:ext cx="1104138"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青铜纵目面具</a:t>
              </a:r>
            </a:p>
          </p:txBody>
        </p:sp>
        <p:sp>
          <p:nvSpPr>
            <p:cNvPr id="24" name="TextBox 24"/>
            <p:cNvSpPr txBox="1"/>
            <p:nvPr/>
          </p:nvSpPr>
          <p:spPr>
            <a:xfrm>
              <a:off x="3841242" y="3435668"/>
              <a:ext cx="377190"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a:t>
              </a:r>
            </a:p>
          </p:txBody>
        </p:sp>
        <p:sp>
          <p:nvSpPr>
            <p:cNvPr id="25" name="TextBox 25"/>
            <p:cNvSpPr txBox="1"/>
            <p:nvPr/>
          </p:nvSpPr>
          <p:spPr>
            <a:xfrm>
              <a:off x="5365242" y="3435668"/>
              <a:ext cx="922401"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三星堆遗址</a:t>
              </a:r>
            </a:p>
          </p:txBody>
        </p:sp>
        <p:sp>
          <p:nvSpPr>
            <p:cNvPr id="26" name="TextBox 26"/>
            <p:cNvSpPr txBox="1"/>
            <p:nvPr/>
          </p:nvSpPr>
          <p:spPr>
            <a:xfrm>
              <a:off x="7460742" y="3435668"/>
              <a:ext cx="1513046"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两耳间距 138 厘米</a:t>
              </a:r>
            </a:p>
          </p:txBody>
        </p:sp>
        <p:sp>
          <p:nvSpPr>
            <p:cNvPr id="27" name="TextBox 27"/>
            <p:cNvSpPr txBox="1"/>
            <p:nvPr/>
          </p:nvSpPr>
          <p:spPr>
            <a:xfrm>
              <a:off x="983742" y="3911918"/>
              <a:ext cx="377190"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金杖</a:t>
              </a:r>
            </a:p>
          </p:txBody>
        </p:sp>
        <p:sp>
          <p:nvSpPr>
            <p:cNvPr id="28" name="TextBox 28"/>
            <p:cNvSpPr txBox="1"/>
            <p:nvPr/>
          </p:nvSpPr>
          <p:spPr>
            <a:xfrm>
              <a:off x="3841242" y="391191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29" name="TextBox 29"/>
            <p:cNvSpPr txBox="1"/>
            <p:nvPr/>
          </p:nvSpPr>
          <p:spPr>
            <a:xfrm>
              <a:off x="5365242" y="3911918"/>
              <a:ext cx="129496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1 号坑（1986）</a:t>
              </a:r>
            </a:p>
          </p:txBody>
        </p:sp>
        <p:sp>
          <p:nvSpPr>
            <p:cNvPr id="30" name="TextBox 30"/>
            <p:cNvSpPr txBox="1"/>
            <p:nvPr/>
          </p:nvSpPr>
          <p:spPr>
            <a:xfrm>
              <a:off x="7460742" y="3911918"/>
              <a:ext cx="88605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长 1.42 米</a:t>
              </a:r>
            </a:p>
          </p:txBody>
        </p:sp>
        <p:sp>
          <p:nvSpPr>
            <p:cNvPr id="31" name="TextBox 31"/>
            <p:cNvSpPr txBox="1"/>
            <p:nvPr/>
          </p:nvSpPr>
          <p:spPr>
            <a:xfrm>
              <a:off x="983742" y="4388168"/>
              <a:ext cx="146761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黄金面具（残件）</a:t>
              </a:r>
            </a:p>
          </p:txBody>
        </p:sp>
        <p:sp>
          <p:nvSpPr>
            <p:cNvPr id="32" name="TextBox 32"/>
            <p:cNvSpPr txBox="1"/>
            <p:nvPr/>
          </p:nvSpPr>
          <p:spPr>
            <a:xfrm>
              <a:off x="3841242" y="438816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33" name="TextBox 33"/>
            <p:cNvSpPr txBox="1"/>
            <p:nvPr/>
          </p:nvSpPr>
          <p:spPr>
            <a:xfrm>
              <a:off x="5365242" y="4388168"/>
              <a:ext cx="129496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5 号坑（2021）</a:t>
              </a:r>
            </a:p>
          </p:txBody>
        </p:sp>
        <p:sp>
          <p:nvSpPr>
            <p:cNvPr id="34" name="TextBox 34"/>
            <p:cNvSpPr txBox="1"/>
            <p:nvPr/>
          </p:nvSpPr>
          <p:spPr>
            <a:xfrm>
              <a:off x="7460742" y="4388168"/>
              <a:ext cx="2267255"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宽约 23 厘米、高约 28 厘米</a:t>
              </a:r>
            </a:p>
          </p:txBody>
        </p:sp>
        <p:sp>
          <p:nvSpPr>
            <p:cNvPr id="35" name="TextBox 35"/>
            <p:cNvSpPr txBox="1"/>
            <p:nvPr/>
          </p:nvSpPr>
          <p:spPr>
            <a:xfrm>
              <a:off x="983742" y="4864418"/>
              <a:ext cx="922401"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青铜大面具</a:t>
              </a:r>
            </a:p>
          </p:txBody>
        </p:sp>
        <p:sp>
          <p:nvSpPr>
            <p:cNvPr id="36" name="TextBox 36"/>
            <p:cNvSpPr txBox="1"/>
            <p:nvPr/>
          </p:nvSpPr>
          <p:spPr>
            <a:xfrm>
              <a:off x="3841242" y="486441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37" name="TextBox 37"/>
            <p:cNvSpPr txBox="1"/>
            <p:nvPr/>
          </p:nvSpPr>
          <p:spPr>
            <a:xfrm>
              <a:off x="5365242" y="4864418"/>
              <a:ext cx="129496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3 号坑（2021）</a:t>
              </a:r>
            </a:p>
          </p:txBody>
        </p:sp>
        <p:sp>
          <p:nvSpPr>
            <p:cNvPr id="38" name="TextBox 38"/>
            <p:cNvSpPr txBox="1"/>
            <p:nvPr/>
          </p:nvSpPr>
          <p:spPr>
            <a:xfrm>
              <a:off x="7460742" y="4864418"/>
              <a:ext cx="2003736"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宽 131 厘米、高 71 厘米</a:t>
              </a:r>
            </a:p>
          </p:txBody>
        </p:sp>
        <p:sp>
          <p:nvSpPr>
            <p:cNvPr id="39" name="TextBox 39"/>
            <p:cNvSpPr txBox="1"/>
            <p:nvPr/>
          </p:nvSpPr>
          <p:spPr>
            <a:xfrm>
              <a:off x="983742" y="5340668"/>
              <a:ext cx="1285875"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龟背形网格状器</a:t>
              </a:r>
            </a:p>
          </p:txBody>
        </p:sp>
        <p:sp>
          <p:nvSpPr>
            <p:cNvPr id="40" name="TextBox 40"/>
            <p:cNvSpPr txBox="1"/>
            <p:nvPr/>
          </p:nvSpPr>
          <p:spPr>
            <a:xfrm>
              <a:off x="3841242" y="5340668"/>
              <a:ext cx="740664"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商代晚期</a:t>
              </a:r>
            </a:p>
          </p:txBody>
        </p:sp>
        <p:sp>
          <p:nvSpPr>
            <p:cNvPr id="41" name="TextBox 41"/>
            <p:cNvSpPr txBox="1"/>
            <p:nvPr/>
          </p:nvSpPr>
          <p:spPr>
            <a:xfrm>
              <a:off x="5365242" y="5340668"/>
              <a:ext cx="531666"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7 号坑</a:t>
              </a:r>
            </a:p>
          </p:txBody>
        </p:sp>
        <p:sp>
          <p:nvSpPr>
            <p:cNvPr id="42" name="TextBox 42"/>
            <p:cNvSpPr txBox="1"/>
            <p:nvPr/>
          </p:nvSpPr>
          <p:spPr>
            <a:xfrm>
              <a:off x="7460742" y="5340668"/>
              <a:ext cx="146761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尺寸未见权威公布</a:t>
              </a:r>
            </a:p>
          </p:txBody>
        </p:sp>
        <p:sp>
          <p:nvSpPr>
            <p:cNvPr id="43" name="Line 43"/>
            <p:cNvSpPr/>
            <p:nvPr/>
          </p:nvSpPr>
          <p:spPr>
            <a:xfrm>
              <a:off x="838200" y="232410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4" name="Line 44"/>
            <p:cNvSpPr/>
            <p:nvPr/>
          </p:nvSpPr>
          <p:spPr>
            <a:xfrm>
              <a:off x="838200" y="280035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5" name="Line 45"/>
            <p:cNvSpPr/>
            <p:nvPr/>
          </p:nvSpPr>
          <p:spPr>
            <a:xfrm>
              <a:off x="838200" y="327660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6" name="Line 46"/>
            <p:cNvSpPr/>
            <p:nvPr/>
          </p:nvSpPr>
          <p:spPr>
            <a:xfrm>
              <a:off x="838200" y="375285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7" name="Line 47"/>
            <p:cNvSpPr/>
            <p:nvPr/>
          </p:nvSpPr>
          <p:spPr>
            <a:xfrm>
              <a:off x="838200" y="422910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8" name="Line 48"/>
            <p:cNvSpPr/>
            <p:nvPr/>
          </p:nvSpPr>
          <p:spPr>
            <a:xfrm>
              <a:off x="838200" y="470535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49" name="Line 49"/>
            <p:cNvSpPr/>
            <p:nvPr/>
          </p:nvSpPr>
          <p:spPr>
            <a:xfrm>
              <a:off x="838200" y="5181600"/>
              <a:ext cx="10515600" cy="9525"/>
            </a:xfrm>
            <a:custGeom>
              <a:avLst/>
              <a:gdLst/>
              <a:ahLst/>
              <a:cxnLst/>
              <a:rect l="l" t="t" r="r" b="b"/>
              <a:pathLst>
                <a:path w="10515600" h="9525">
                  <a:moveTo>
                    <a:pt x="0" y="0"/>
                  </a:moveTo>
                  <a:lnTo>
                    <a:pt x="10515600" y="0"/>
                  </a:lnTo>
                </a:path>
              </a:pathLst>
            </a:custGeom>
            <a:noFill/>
            <a:ln w="9525">
              <a:solidFill>
                <a:schemeClr val="accent6"/>
              </a:solidFill>
            </a:ln>
          </p:spPr>
        </p:sp>
        <p:sp>
          <p:nvSpPr>
            <p:cNvPr id="50" name="Line 50"/>
            <p:cNvSpPr/>
            <p:nvPr/>
          </p:nvSpPr>
          <p:spPr>
            <a:xfrm>
              <a:off x="838200" y="5657850"/>
              <a:ext cx="10515600" cy="9525"/>
            </a:xfrm>
            <a:custGeom>
              <a:avLst/>
              <a:gdLst/>
              <a:ahLst/>
              <a:cxnLst/>
              <a:rect l="l" t="t" r="r" b="b"/>
              <a:pathLst>
                <a:path w="10515600" h="9525">
                  <a:moveTo>
                    <a:pt x="0" y="0"/>
                  </a:moveTo>
                  <a:lnTo>
                    <a:pt x="10515600" y="0"/>
                  </a:lnTo>
                </a:path>
              </a:pathLst>
            </a:custGeom>
            <a:noFill/>
            <a:ln w="9525">
              <a:solidFill>
                <a:schemeClr val="accent6"/>
              </a:solidFill>
            </a:ln>
          </p:spPr>
        </p:sp>
      </p:grpSp>
      <p:grpSp>
        <p:nvGrpSpPr>
          <p:cNvPr id="85" name="nav-bar"/>
          <p:cNvGrpSpPr/>
          <p:nvPr/>
        </p:nvGrpSpPr>
        <p:grpSpPr>
          <a:xfrm>
            <a:off x="609600" y="6057900"/>
            <a:ext cx="10972800" cy="571500"/>
            <a:chOff x="609600" y="6057900"/>
            <a:chExt cx="10972800" cy="571500"/>
          </a:xfrm>
        </p:grpSpPr>
        <p:sp>
          <p:nvSpPr>
            <p:cNvPr id="52" name="Line 52"/>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53" name="TextBox 53"/>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15 / 16</a:t>
              </a:r>
            </a:p>
          </p:txBody>
        </p:sp>
        <p:grpSp>
          <p:nvGrpSpPr>
            <p:cNvPr id="60" name="Group 60"/>
            <p:cNvGrpSpPr/>
            <p:nvPr/>
          </p:nvGrpSpPr>
          <p:grpSpPr>
            <a:xfrm>
              <a:off x="609600" y="6172200"/>
              <a:ext cx="1428750" cy="457200"/>
              <a:chOff x="609600" y="6172200"/>
              <a:chExt cx="1428750" cy="457200"/>
            </a:xfrm>
          </p:grpSpPr>
          <p:sp>
            <p:nvSpPr>
              <p:cNvPr id="54" name="Rectangle 54">
                <a:hlinkClick r:id="rId2"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58" name="Group 58"/>
              <p:cNvGrpSpPr/>
              <p:nvPr/>
            </p:nvGrpSpPr>
            <p:grpSpPr>
              <a:xfrm>
                <a:off x="809625" y="6315075"/>
                <a:ext cx="171450" cy="171450"/>
                <a:chOff x="809625" y="6315075"/>
                <a:chExt cx="171450" cy="171450"/>
              </a:xfrm>
            </p:grpSpPr>
            <p:sp>
              <p:nvSpPr>
                <p:cNvPr id="55" name="Freeform 55">
                  <a:hlinkClick r:id="rId2"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56" name="Freeform 56">
                  <a:hlinkClick r:id="rId2"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57" name="Freeform 57">
                  <a:hlinkClick r:id="rId2"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59" name="TextBox 59">
                <a:hlinkClick r:id="rId2"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70" name="Group 70"/>
            <p:cNvGrpSpPr/>
            <p:nvPr/>
          </p:nvGrpSpPr>
          <p:grpSpPr>
            <a:xfrm>
              <a:off x="2286000" y="6172200"/>
              <a:ext cx="1714500" cy="457200"/>
              <a:chOff x="2286000" y="6172200"/>
              <a:chExt cx="1714500" cy="457200"/>
            </a:xfrm>
          </p:grpSpPr>
          <p:sp>
            <p:nvSpPr>
              <p:cNvPr id="61" name="Rectangle 61">
                <a:hlinkClick r:id="rId3"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68" name="Group 68"/>
              <p:cNvGrpSpPr/>
              <p:nvPr/>
            </p:nvGrpSpPr>
            <p:grpSpPr>
              <a:xfrm>
                <a:off x="2505075" y="6343650"/>
                <a:ext cx="142875" cy="123825"/>
                <a:chOff x="2505075" y="6343650"/>
                <a:chExt cx="142875" cy="123825"/>
              </a:xfrm>
            </p:grpSpPr>
            <p:sp>
              <p:nvSpPr>
                <p:cNvPr id="62" name="Freeform 62">
                  <a:hlinkClick r:id="rId3"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3" name="Freeform 63">
                  <a:hlinkClick r:id="rId3"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4" name="Freeform 64">
                  <a:hlinkClick r:id="rId3"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5" name="Freeform 65">
                  <a:hlinkClick r:id="rId3"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66" name="Freeform 66">
                  <a:hlinkClick r:id="rId3"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67" name="Freeform 67">
                  <a:hlinkClick r:id="rId3"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69" name="TextBox 69">
                <a:hlinkClick r:id="rId3"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77" name="Group 77"/>
            <p:cNvGrpSpPr/>
            <p:nvPr/>
          </p:nvGrpSpPr>
          <p:grpSpPr>
            <a:xfrm>
              <a:off x="8553450" y="6172200"/>
              <a:ext cx="1428750" cy="457200"/>
              <a:chOff x="8553450" y="6172200"/>
              <a:chExt cx="1428750" cy="457200"/>
            </a:xfrm>
          </p:grpSpPr>
          <p:sp>
            <p:nvSpPr>
              <p:cNvPr id="71" name="Rectangle 71">
                <a:hlinkClick r:id="rId4"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75" name="Group 75"/>
              <p:cNvGrpSpPr/>
              <p:nvPr/>
            </p:nvGrpSpPr>
            <p:grpSpPr>
              <a:xfrm>
                <a:off x="8772525" y="6343650"/>
                <a:ext cx="133350" cy="114300"/>
                <a:chOff x="8772525" y="6343650"/>
                <a:chExt cx="133350" cy="114300"/>
              </a:xfrm>
            </p:grpSpPr>
            <p:sp>
              <p:nvSpPr>
                <p:cNvPr id="72" name="Freeform 72">
                  <a:hlinkClick r:id="rId4"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73" name="Freeform 73">
                  <a:hlinkClick r:id="rId4"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74" name="Freeform 74">
                  <a:hlinkClick r:id="rId4"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76" name="TextBox 76">
                <a:hlinkClick r:id="rId4"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nvGrpSpPr>
            <p:cNvPr id="84" name="Group 84"/>
            <p:cNvGrpSpPr/>
            <p:nvPr/>
          </p:nvGrpSpPr>
          <p:grpSpPr>
            <a:xfrm>
              <a:off x="10153650" y="6172200"/>
              <a:ext cx="1428750" cy="457200"/>
              <a:chOff x="10153650" y="6172200"/>
              <a:chExt cx="1428750" cy="457200"/>
            </a:xfrm>
          </p:grpSpPr>
          <p:sp>
            <p:nvSpPr>
              <p:cNvPr id="78" name="Rectangle 78">
                <a:hlinkClick r:id="rId5" action="ppaction://hlinksldjump"/>
              </p:cNvPr>
              <p:cNvSpPr/>
              <p:nvPr/>
            </p:nvSpPr>
            <p:spPr>
              <a:xfrm>
                <a:off x="10153650" y="6172200"/>
                <a:ext cx="1428750" cy="457200"/>
              </a:xfrm>
              <a:prstGeom prst="roundRect">
                <a:avLst>
                  <a:gd name="adj" fmla="val 16667"/>
                </a:avLst>
              </a:prstGeom>
              <a:solidFill>
                <a:schemeClr val="lt2"/>
              </a:solidFill>
              <a:ln w="9525">
                <a:solidFill>
                  <a:schemeClr val="accent1">
                    <a:alpha val="45000"/>
                  </a:schemeClr>
                </a:solidFill>
              </a:ln>
            </p:spPr>
          </p:sp>
          <p:sp>
            <p:nvSpPr>
              <p:cNvPr id="79" name="TextBox 79">
                <a:hlinkClick r:id="rId5" action="ppaction://hlinksldjump"/>
              </p:cNvPr>
              <p:cNvSpPr txBox="1"/>
              <p:nvPr/>
            </p:nvSpPr>
            <p:spPr>
              <a:xfrm>
                <a:off x="103174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下一页</a:t>
                </a:r>
              </a:p>
            </p:txBody>
          </p:sp>
          <p:grpSp>
            <p:nvGrpSpPr>
              <p:cNvPr id="83" name="Group 83"/>
              <p:cNvGrpSpPr/>
              <p:nvPr/>
            </p:nvGrpSpPr>
            <p:grpSpPr>
              <a:xfrm>
                <a:off x="11268075" y="6343650"/>
                <a:ext cx="133350" cy="114300"/>
                <a:chOff x="11268075" y="6343650"/>
                <a:chExt cx="133350" cy="114300"/>
              </a:xfrm>
            </p:grpSpPr>
            <p:sp>
              <p:nvSpPr>
                <p:cNvPr id="80" name="Freeform 80">
                  <a:hlinkClick r:id="rId5" action="ppaction://hlinksldjump"/>
                </p:cNvPr>
                <p:cNvSpPr/>
                <p:nvPr/>
              </p:nvSpPr>
              <p:spPr>
                <a:xfrm>
                  <a:off x="1126807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81" name="Freeform 81">
                  <a:hlinkClick r:id="rId5" action="ppaction://hlinksldjump"/>
                </p:cNvPr>
                <p:cNvSpPr/>
                <p:nvPr/>
              </p:nvSpPr>
              <p:spPr>
                <a:xfrm>
                  <a:off x="11344275" y="6400800"/>
                  <a:ext cx="57150" cy="57150"/>
                </a:xfrm>
                <a:custGeom>
                  <a:avLst/>
                  <a:gdLst/>
                  <a:ahLst/>
                  <a:cxnLst/>
                  <a:rect l="l" t="t" r="r" b="b"/>
                  <a:pathLst>
                    <a:path w="57150" h="57150">
                      <a:moveTo>
                        <a:pt x="0" y="57150"/>
                      </a:moveTo>
                      <a:lnTo>
                        <a:pt x="57150" y="0"/>
                      </a:lnTo>
                    </a:path>
                  </a:pathLst>
                </a:custGeom>
                <a:noFill/>
                <a:ln w="19050">
                  <a:solidFill>
                    <a:schemeClr val="accent1"/>
                  </a:solidFill>
                </a:ln>
              </p:spPr>
            </p:sp>
            <p:sp>
              <p:nvSpPr>
                <p:cNvPr id="82" name="Freeform 82">
                  <a:hlinkClick r:id="rId5" action="ppaction://hlinksldjump"/>
                </p:cNvPr>
                <p:cNvSpPr/>
                <p:nvPr/>
              </p:nvSpPr>
              <p:spPr>
                <a:xfrm>
                  <a:off x="11344275" y="6343650"/>
                  <a:ext cx="57150" cy="57150"/>
                </a:xfrm>
                <a:custGeom>
                  <a:avLst/>
                  <a:gdLst/>
                  <a:ahLst/>
                  <a:cxnLst/>
                  <a:rect l="l" t="t" r="r" b="b"/>
                  <a:pathLst>
                    <a:path w="57150" h="57150">
                      <a:moveTo>
                        <a:pt x="0" y="0"/>
                      </a:moveTo>
                      <a:lnTo>
                        <a:pt x="57150" y="57150"/>
                      </a:lnTo>
                    </a:path>
                  </a:pathLst>
                </a:custGeom>
                <a:noFill/>
                <a:ln w="19050">
                  <a:solidFill>
                    <a:schemeClr val="accent1"/>
                  </a:solidFill>
                </a:ln>
              </p:spPr>
            </p:sp>
          </p:gr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838200" y="688658"/>
            <a:ext cx="1902714" cy="616077"/>
            <a:chOff x="838200" y="688658"/>
            <a:chExt cx="1902714" cy="616077"/>
          </a:xfrm>
        </p:grpSpPr>
        <p:sp>
          <p:nvSpPr>
            <p:cNvPr id="2" name="Rectangle 2"/>
            <p:cNvSpPr/>
            <p:nvPr/>
          </p:nvSpPr>
          <p:spPr>
            <a:xfrm>
              <a:off x="838200" y="742950"/>
              <a:ext cx="38100" cy="419100"/>
            </a:xfrm>
            <a:prstGeom prst="rect">
              <a:avLst/>
            </a:prstGeom>
            <a:solidFill>
              <a:schemeClr val="accent1"/>
            </a:solidFill>
            <a:ln>
              <a:noFill/>
            </a:ln>
          </p:spPr>
        </p:sp>
        <p:sp>
          <p:nvSpPr>
            <p:cNvPr id="3" name="TextBox 3"/>
            <p:cNvSpPr txBox="1"/>
            <p:nvPr/>
          </p:nvSpPr>
          <p:spPr>
            <a:xfrm>
              <a:off x="1012698" y="688658"/>
              <a:ext cx="1728216"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参观信息</a:t>
              </a:r>
            </a:p>
          </p:txBody>
        </p:sp>
      </p:grpSp>
      <p:grpSp>
        <p:nvGrpSpPr>
          <p:cNvPr id="6" name="page-lead"/>
          <p:cNvGrpSpPr/>
          <p:nvPr/>
        </p:nvGrpSpPr>
        <p:grpSpPr>
          <a:xfrm>
            <a:off x="827532" y="1259205"/>
            <a:ext cx="5958078" cy="410718"/>
            <a:chOff x="827532" y="1259205"/>
            <a:chExt cx="5958078" cy="410718"/>
          </a:xfrm>
        </p:grpSpPr>
        <p:sp>
          <p:nvSpPr>
            <p:cNvPr id="5" name="TextBox 5"/>
            <p:cNvSpPr txBox="1"/>
            <p:nvPr/>
          </p:nvSpPr>
          <p:spPr>
            <a:xfrm>
              <a:off x="827532" y="1259205"/>
              <a:ext cx="5958078"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开放时间、票价与预约方式以官网当日公布为准</a:t>
              </a:r>
            </a:p>
          </p:txBody>
        </p:sp>
      </p:grpSp>
      <p:grpSp>
        <p:nvGrpSpPr>
          <p:cNvPr id="13" name="info-hours"/>
          <p:cNvGrpSpPr/>
          <p:nvPr/>
        </p:nvGrpSpPr>
        <p:grpSpPr>
          <a:xfrm>
            <a:off x="838200" y="1905000"/>
            <a:ext cx="2514600" cy="2476500"/>
            <a:chOff x="838200" y="1905000"/>
            <a:chExt cx="2514600" cy="2476500"/>
          </a:xfrm>
        </p:grpSpPr>
        <p:sp>
          <p:nvSpPr>
            <p:cNvPr id="7" name="Rectangle 7"/>
            <p:cNvSpPr/>
            <p:nvPr/>
          </p:nvSpPr>
          <p:spPr>
            <a:xfrm>
              <a:off x="838200" y="1905000"/>
              <a:ext cx="2514600" cy="2476500"/>
            </a:xfrm>
            <a:prstGeom prst="roundRect">
              <a:avLst>
                <a:gd name="adj" fmla="val 3077"/>
              </a:avLst>
            </a:prstGeom>
            <a:solidFill>
              <a:schemeClr val="lt2"/>
            </a:solidFill>
            <a:ln w="9525">
              <a:solidFill>
                <a:schemeClr val="accent6"/>
              </a:solidFill>
            </a:ln>
          </p:spPr>
        </p:sp>
        <p:grpSp>
          <p:nvGrpSpPr>
            <p:cNvPr id="10" name="Group 10"/>
            <p:cNvGrpSpPr/>
            <p:nvPr/>
          </p:nvGrpSpPr>
          <p:grpSpPr>
            <a:xfrm>
              <a:off x="1066800" y="2133600"/>
              <a:ext cx="228599" cy="228599"/>
              <a:chOff x="1066800" y="2133600"/>
              <a:chExt cx="228599" cy="228599"/>
            </a:xfrm>
          </p:grpSpPr>
          <p:sp>
            <p:nvSpPr>
              <p:cNvPr id="8" name="Freeform 8"/>
              <p:cNvSpPr/>
              <p:nvPr/>
            </p:nvSpPr>
            <p:spPr>
              <a:xfrm>
                <a:off x="1066800" y="2133600"/>
                <a:ext cx="228599" cy="228599"/>
              </a:xfrm>
              <a:custGeom>
                <a:avLst/>
                <a:gdLst/>
                <a:ahLst/>
                <a:cxnLst/>
                <a:rect l="l" t="t" r="r" b="b"/>
                <a:pathLst>
                  <a:path w="228599" h="228599">
                    <a:moveTo>
                      <a:pt x="0" y="114300"/>
                    </a:moveTo>
                    <a:cubicBezTo>
                      <a:pt x="0" y="177426"/>
                      <a:pt x="51174" y="228599"/>
                      <a:pt x="114300" y="228599"/>
                    </a:cubicBezTo>
                    <a:cubicBezTo>
                      <a:pt x="177426" y="228599"/>
                      <a:pt x="228599" y="177426"/>
                      <a:pt x="228599" y="114300"/>
                    </a:cubicBezTo>
                    <a:cubicBezTo>
                      <a:pt x="228599" y="51174"/>
                      <a:pt x="177426" y="0"/>
                      <a:pt x="114300" y="0"/>
                    </a:cubicBezTo>
                    <a:cubicBezTo>
                      <a:pt x="51174" y="0"/>
                      <a:pt x="0" y="51174"/>
                      <a:pt x="0" y="114300"/>
                    </a:cubicBezTo>
                  </a:path>
                </a:pathLst>
              </a:custGeom>
              <a:noFill/>
              <a:ln w="25400">
                <a:solidFill>
                  <a:schemeClr val="accent1"/>
                </a:solidFill>
              </a:ln>
            </p:spPr>
          </p:sp>
          <p:sp>
            <p:nvSpPr>
              <p:cNvPr id="9" name="Freeform 9"/>
              <p:cNvSpPr/>
              <p:nvPr/>
            </p:nvSpPr>
            <p:spPr>
              <a:xfrm>
                <a:off x="1181100" y="2184400"/>
                <a:ext cx="38100" cy="101600"/>
              </a:xfrm>
              <a:custGeom>
                <a:avLst/>
                <a:gdLst/>
                <a:ahLst/>
                <a:cxnLst/>
                <a:rect l="l" t="t" r="r" b="b"/>
                <a:pathLst>
                  <a:path w="38100" h="101600">
                    <a:moveTo>
                      <a:pt x="0" y="0"/>
                    </a:moveTo>
                    <a:lnTo>
                      <a:pt x="0" y="63500"/>
                    </a:lnTo>
                    <a:lnTo>
                      <a:pt x="38100" y="101600"/>
                    </a:lnTo>
                  </a:path>
                </a:pathLst>
              </a:custGeom>
              <a:noFill/>
              <a:ln w="25400">
                <a:solidFill>
                  <a:schemeClr val="accent1"/>
                </a:solidFill>
              </a:ln>
            </p:spPr>
          </p:sp>
        </p:grpSp>
        <p:sp>
          <p:nvSpPr>
            <p:cNvPr id="11" name="TextBox 11"/>
            <p:cNvSpPr txBox="1"/>
            <p:nvPr/>
          </p:nvSpPr>
          <p:spPr>
            <a:xfrm>
              <a:off x="1021842" y="25212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开放时间</a:t>
              </a:r>
            </a:p>
          </p:txBody>
        </p:sp>
        <p:sp>
          <p:nvSpPr>
            <p:cNvPr id="12" name="TextBox 12"/>
            <p:cNvSpPr txBox="1"/>
            <p:nvPr/>
          </p:nvSpPr>
          <p:spPr>
            <a:xfrm>
              <a:off x="1021842" y="2807018"/>
              <a:ext cx="1616774" cy="14070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新馆（陈列馆）</a:t>
              </a:r>
              <a:br/>
              <a:r>
                <a:rPr lang="zh-CN" sz="1350" dirty="0">
                  <a:solidFill>
                    <a:schemeClr val="dk1"/>
                  </a:solidFill>
                  <a:latin typeface="+mn-lt"/>
                  <a:ea typeface="+mn-ea"/>
                  <a:cs typeface="+mn-cs"/>
                </a:rPr>
                <a:t>08:30–18:00</a:t>
              </a:r>
              <a:br/>
              <a:r>
                <a:rPr lang="zh-CN" sz="1350" dirty="0">
                  <a:solidFill>
                    <a:schemeClr val="dk1"/>
                  </a:solidFill>
                  <a:latin typeface="+mn-lt"/>
                  <a:ea typeface="+mn-ea"/>
                  <a:cs typeface="+mn-cs"/>
                </a:rPr>
                <a:t>停止入馆 17:00</a:t>
              </a:r>
              <a:br/>
              <a:r>
                <a:rPr lang="zh-CN" sz="1350" dirty="0">
                  <a:solidFill>
                    <a:schemeClr val="dk1"/>
                  </a:solidFill>
                  <a:latin typeface="+mn-lt"/>
                  <a:ea typeface="+mn-ea"/>
                  <a:cs typeface="+mn-cs"/>
                </a:rPr>
                <a:t>修复馆 09:00–17:00</a:t>
              </a:r>
              <a:br/>
              <a:r>
                <a:rPr lang="zh-CN" sz="1350" dirty="0">
                  <a:solidFill>
                    <a:schemeClr val="dk1"/>
                  </a:solidFill>
                  <a:latin typeface="+mn-lt"/>
                  <a:ea typeface="+mn-ea"/>
                  <a:cs typeface="+mn-cs"/>
                </a:rPr>
                <a:t>原综合馆、青铜馆</a:t>
              </a:r>
              <a:br/>
              <a:r>
                <a:rPr lang="zh-CN" sz="1350" dirty="0">
                  <a:solidFill>
                    <a:schemeClr val="dk1"/>
                  </a:solidFill>
                  <a:latin typeface="+mn-lt"/>
                  <a:ea typeface="+mn-ea"/>
                  <a:cs typeface="+mn-cs"/>
                </a:rPr>
                <a:t>停止对外开放</a:t>
              </a:r>
            </a:p>
          </p:txBody>
        </p:sp>
      </p:grpSp>
      <p:grpSp>
        <p:nvGrpSpPr>
          <p:cNvPr id="22" name="info-tickets"/>
          <p:cNvGrpSpPr/>
          <p:nvPr/>
        </p:nvGrpSpPr>
        <p:grpSpPr>
          <a:xfrm>
            <a:off x="3505200" y="1905000"/>
            <a:ext cx="2514600" cy="2476500"/>
            <a:chOff x="3505200" y="1905000"/>
            <a:chExt cx="2514600" cy="2476500"/>
          </a:xfrm>
        </p:grpSpPr>
        <p:sp>
          <p:nvSpPr>
            <p:cNvPr id="14" name="Rectangle 14"/>
            <p:cNvSpPr/>
            <p:nvPr/>
          </p:nvSpPr>
          <p:spPr>
            <a:xfrm>
              <a:off x="3505200" y="1905000"/>
              <a:ext cx="2514600" cy="2476500"/>
            </a:xfrm>
            <a:prstGeom prst="roundRect">
              <a:avLst>
                <a:gd name="adj" fmla="val 3077"/>
              </a:avLst>
            </a:prstGeom>
            <a:solidFill>
              <a:schemeClr val="lt2"/>
            </a:solidFill>
            <a:ln w="9525">
              <a:solidFill>
                <a:schemeClr val="accent6"/>
              </a:solidFill>
            </a:ln>
          </p:spPr>
        </p:sp>
        <p:grpSp>
          <p:nvGrpSpPr>
            <p:cNvPr id="19" name="Group 19"/>
            <p:cNvGrpSpPr/>
            <p:nvPr/>
          </p:nvGrpSpPr>
          <p:grpSpPr>
            <a:xfrm>
              <a:off x="3733800" y="2159000"/>
              <a:ext cx="228599" cy="177800"/>
              <a:chOff x="3733800" y="2159000"/>
              <a:chExt cx="228599" cy="177800"/>
            </a:xfrm>
          </p:grpSpPr>
          <p:sp>
            <p:nvSpPr>
              <p:cNvPr id="15" name="Freeform 15"/>
              <p:cNvSpPr/>
              <p:nvPr/>
            </p:nvSpPr>
            <p:spPr>
              <a:xfrm>
                <a:off x="3886200" y="2159000"/>
                <a:ext cx="9525" cy="25400"/>
              </a:xfrm>
              <a:custGeom>
                <a:avLst/>
                <a:gdLst/>
                <a:ahLst/>
                <a:cxnLst/>
                <a:rect l="l" t="t" r="r" b="b"/>
                <a:pathLst>
                  <a:path w="9525" h="25400">
                    <a:moveTo>
                      <a:pt x="0" y="0"/>
                    </a:moveTo>
                    <a:lnTo>
                      <a:pt x="0" y="25400"/>
                    </a:lnTo>
                  </a:path>
                </a:pathLst>
              </a:custGeom>
              <a:noFill/>
              <a:ln w="25400">
                <a:solidFill>
                  <a:schemeClr val="accent1"/>
                </a:solidFill>
              </a:ln>
            </p:spPr>
          </p:sp>
          <p:sp>
            <p:nvSpPr>
              <p:cNvPr id="16" name="Freeform 16"/>
              <p:cNvSpPr/>
              <p:nvPr/>
            </p:nvSpPr>
            <p:spPr>
              <a:xfrm>
                <a:off x="3886200" y="2235200"/>
                <a:ext cx="9525" cy="25400"/>
              </a:xfrm>
              <a:custGeom>
                <a:avLst/>
                <a:gdLst/>
                <a:ahLst/>
                <a:cxnLst/>
                <a:rect l="l" t="t" r="r" b="b"/>
                <a:pathLst>
                  <a:path w="9525" h="25400">
                    <a:moveTo>
                      <a:pt x="0" y="0"/>
                    </a:moveTo>
                    <a:lnTo>
                      <a:pt x="0" y="25400"/>
                    </a:lnTo>
                  </a:path>
                </a:pathLst>
              </a:custGeom>
              <a:noFill/>
              <a:ln w="25400">
                <a:solidFill>
                  <a:schemeClr val="accent1"/>
                </a:solidFill>
              </a:ln>
            </p:spPr>
          </p:sp>
          <p:sp>
            <p:nvSpPr>
              <p:cNvPr id="17" name="Freeform 17"/>
              <p:cNvSpPr/>
              <p:nvPr/>
            </p:nvSpPr>
            <p:spPr>
              <a:xfrm>
                <a:off x="3886200" y="2311399"/>
                <a:ext cx="9525" cy="25400"/>
              </a:xfrm>
              <a:custGeom>
                <a:avLst/>
                <a:gdLst/>
                <a:ahLst/>
                <a:cxnLst/>
                <a:rect l="l" t="t" r="r" b="b"/>
                <a:pathLst>
                  <a:path w="9525" h="25400">
                    <a:moveTo>
                      <a:pt x="0" y="0"/>
                    </a:moveTo>
                    <a:lnTo>
                      <a:pt x="0" y="25400"/>
                    </a:lnTo>
                  </a:path>
                </a:pathLst>
              </a:custGeom>
              <a:noFill/>
              <a:ln w="25400">
                <a:solidFill>
                  <a:schemeClr val="accent1"/>
                </a:solidFill>
              </a:ln>
            </p:spPr>
          </p:sp>
          <p:sp>
            <p:nvSpPr>
              <p:cNvPr id="18" name="Freeform 18"/>
              <p:cNvSpPr/>
              <p:nvPr/>
            </p:nvSpPr>
            <p:spPr>
              <a:xfrm>
                <a:off x="3733800" y="2159000"/>
                <a:ext cx="228599" cy="177800"/>
              </a:xfrm>
              <a:custGeom>
                <a:avLst/>
                <a:gdLst/>
                <a:ahLst/>
                <a:cxnLst/>
                <a:rect l="l" t="t" r="r" b="b"/>
                <a:pathLst>
                  <a:path w="228599" h="177800">
                    <a:moveTo>
                      <a:pt x="25400" y="0"/>
                    </a:moveTo>
                    <a:lnTo>
                      <a:pt x="203199" y="0"/>
                    </a:lnTo>
                    <a:cubicBezTo>
                      <a:pt x="217227" y="0"/>
                      <a:pt x="228599" y="11372"/>
                      <a:pt x="228599" y="25400"/>
                    </a:cubicBezTo>
                    <a:lnTo>
                      <a:pt x="228599" y="63500"/>
                    </a:lnTo>
                    <a:cubicBezTo>
                      <a:pt x="214571" y="63500"/>
                      <a:pt x="203199" y="74872"/>
                      <a:pt x="203199" y="88900"/>
                    </a:cubicBezTo>
                    <a:cubicBezTo>
                      <a:pt x="203199" y="102928"/>
                      <a:pt x="214571" y="114300"/>
                      <a:pt x="228599" y="114300"/>
                    </a:cubicBezTo>
                    <a:lnTo>
                      <a:pt x="228599" y="152400"/>
                    </a:lnTo>
                    <a:cubicBezTo>
                      <a:pt x="228599" y="166428"/>
                      <a:pt x="217227" y="177800"/>
                      <a:pt x="203199" y="177800"/>
                    </a:cubicBezTo>
                    <a:lnTo>
                      <a:pt x="25400" y="177800"/>
                    </a:lnTo>
                    <a:cubicBezTo>
                      <a:pt x="11372" y="177800"/>
                      <a:pt x="0" y="166428"/>
                      <a:pt x="0" y="152400"/>
                    </a:cubicBezTo>
                    <a:lnTo>
                      <a:pt x="0" y="114300"/>
                    </a:lnTo>
                    <a:cubicBezTo>
                      <a:pt x="14028" y="114300"/>
                      <a:pt x="25400" y="102928"/>
                      <a:pt x="25400" y="88900"/>
                    </a:cubicBezTo>
                    <a:cubicBezTo>
                      <a:pt x="25400" y="74872"/>
                      <a:pt x="14028" y="63500"/>
                      <a:pt x="0" y="63500"/>
                    </a:cubicBezTo>
                    <a:lnTo>
                      <a:pt x="0" y="25400"/>
                    </a:lnTo>
                    <a:cubicBezTo>
                      <a:pt x="0" y="11372"/>
                      <a:pt x="11372" y="0"/>
                      <a:pt x="25400" y="0"/>
                    </a:cubicBezTo>
                  </a:path>
                </a:pathLst>
              </a:custGeom>
              <a:noFill/>
              <a:ln w="25400">
                <a:solidFill>
                  <a:schemeClr val="accent1"/>
                </a:solidFill>
              </a:ln>
            </p:spPr>
          </p:sp>
        </p:grpSp>
        <p:sp>
          <p:nvSpPr>
            <p:cNvPr id="20" name="TextBox 20"/>
            <p:cNvSpPr txBox="1"/>
            <p:nvPr/>
          </p:nvSpPr>
          <p:spPr>
            <a:xfrm>
              <a:off x="3688842" y="25212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票价</a:t>
              </a:r>
            </a:p>
          </p:txBody>
        </p:sp>
        <p:sp>
          <p:nvSpPr>
            <p:cNvPr id="21" name="TextBox 21"/>
            <p:cNvSpPr txBox="1"/>
            <p:nvPr/>
          </p:nvSpPr>
          <p:spPr>
            <a:xfrm>
              <a:off x="3688842" y="2807018"/>
              <a:ext cx="1042416" cy="14070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普通票 72 元</a:t>
              </a:r>
              <a:br/>
              <a:r>
                <a:rPr lang="zh-CN" sz="1350" dirty="0">
                  <a:solidFill>
                    <a:schemeClr val="dk1"/>
                  </a:solidFill>
                  <a:latin typeface="+mn-lt"/>
                  <a:ea typeface="+mn-ea"/>
                  <a:cs typeface="+mn-cs"/>
                </a:rPr>
                <a:t>学生票 36 元</a:t>
              </a:r>
              <a:br/>
              <a:r>
                <a:rPr lang="zh-CN" sz="1350" dirty="0">
                  <a:solidFill>
                    <a:schemeClr val="dk1"/>
                  </a:solidFill>
                  <a:latin typeface="+mn-lt"/>
                  <a:ea typeface="+mn-ea"/>
                  <a:cs typeface="+mn-cs"/>
                </a:rPr>
                <a:t>试运行期间暂</a:t>
              </a:r>
              <a:br/>
              <a:r>
                <a:rPr lang="zh-CN" sz="1350" dirty="0">
                  <a:solidFill>
                    <a:schemeClr val="dk1"/>
                  </a:solidFill>
                  <a:latin typeface="+mn-lt"/>
                  <a:ea typeface="+mn-ea"/>
                  <a:cs typeface="+mn-cs"/>
                </a:rPr>
                <a:t>执行原票价</a:t>
              </a:r>
              <a:br/>
              <a:r>
                <a:rPr lang="zh-CN" sz="1350" dirty="0">
                  <a:solidFill>
                    <a:schemeClr val="dk1"/>
                  </a:solidFill>
                  <a:latin typeface="+mn-lt"/>
                  <a:ea typeface="+mn-ea"/>
                  <a:cs typeface="+mn-cs"/>
                </a:rPr>
                <a:t>优惠政策详见</a:t>
              </a:r>
              <a:br/>
              <a:r>
                <a:rPr lang="zh-CN" sz="1350" dirty="0">
                  <a:solidFill>
                    <a:schemeClr val="dk1"/>
                  </a:solidFill>
                  <a:latin typeface="+mn-lt"/>
                  <a:ea typeface="+mn-ea"/>
                  <a:cs typeface="+mn-cs"/>
                </a:rPr>
                <a:t>票务预约系统</a:t>
              </a:r>
            </a:p>
          </p:txBody>
        </p:sp>
      </p:grpSp>
      <p:grpSp>
        <p:nvGrpSpPr>
          <p:cNvPr id="33" name="info-booking"/>
          <p:cNvGrpSpPr/>
          <p:nvPr/>
        </p:nvGrpSpPr>
        <p:grpSpPr>
          <a:xfrm>
            <a:off x="6172200" y="1905000"/>
            <a:ext cx="2514600" cy="2476500"/>
            <a:chOff x="6172200" y="1905000"/>
            <a:chExt cx="2514600" cy="2476500"/>
          </a:xfrm>
        </p:grpSpPr>
        <p:sp>
          <p:nvSpPr>
            <p:cNvPr id="23" name="Rectangle 23"/>
            <p:cNvSpPr/>
            <p:nvPr/>
          </p:nvSpPr>
          <p:spPr>
            <a:xfrm>
              <a:off x="6172200" y="1905000"/>
              <a:ext cx="2514600" cy="2476500"/>
            </a:xfrm>
            <a:prstGeom prst="roundRect">
              <a:avLst>
                <a:gd name="adj" fmla="val 3077"/>
              </a:avLst>
            </a:prstGeom>
            <a:solidFill>
              <a:schemeClr val="lt2"/>
            </a:solidFill>
            <a:ln w="9525">
              <a:solidFill>
                <a:schemeClr val="accent6"/>
              </a:solidFill>
            </a:ln>
          </p:spPr>
        </p:sp>
        <p:grpSp>
          <p:nvGrpSpPr>
            <p:cNvPr id="30" name="Group 30"/>
            <p:cNvGrpSpPr/>
            <p:nvPr/>
          </p:nvGrpSpPr>
          <p:grpSpPr>
            <a:xfrm>
              <a:off x="6413500" y="2133600"/>
              <a:ext cx="203199" cy="228599"/>
              <a:chOff x="6413500" y="2133600"/>
              <a:chExt cx="203199" cy="228599"/>
            </a:xfrm>
          </p:grpSpPr>
          <p:sp>
            <p:nvSpPr>
              <p:cNvPr id="24" name="Freeform 24"/>
              <p:cNvSpPr/>
              <p:nvPr/>
            </p:nvSpPr>
            <p:spPr>
              <a:xfrm>
                <a:off x="6413500" y="2159000"/>
                <a:ext cx="203199" cy="203199"/>
              </a:xfrm>
              <a:custGeom>
                <a:avLst/>
                <a:gdLst/>
                <a:ahLst/>
                <a:cxnLst/>
                <a:rect l="l" t="t" r="r" b="b"/>
                <a:pathLst>
                  <a:path w="203199" h="203199">
                    <a:moveTo>
                      <a:pt x="0" y="25400"/>
                    </a:moveTo>
                    <a:cubicBezTo>
                      <a:pt x="0" y="11372"/>
                      <a:pt x="11372" y="0"/>
                      <a:pt x="25400" y="0"/>
                    </a:cubicBezTo>
                    <a:lnTo>
                      <a:pt x="177800" y="0"/>
                    </a:lnTo>
                    <a:cubicBezTo>
                      <a:pt x="191828" y="0"/>
                      <a:pt x="203199" y="11372"/>
                      <a:pt x="203199" y="25400"/>
                    </a:cubicBezTo>
                    <a:lnTo>
                      <a:pt x="203199" y="177800"/>
                    </a:lnTo>
                    <a:cubicBezTo>
                      <a:pt x="203199" y="191828"/>
                      <a:pt x="191828" y="203199"/>
                      <a:pt x="177800" y="203199"/>
                    </a:cubicBezTo>
                    <a:lnTo>
                      <a:pt x="25400" y="203199"/>
                    </a:lnTo>
                    <a:cubicBezTo>
                      <a:pt x="11372" y="203199"/>
                      <a:pt x="0" y="191828"/>
                      <a:pt x="0" y="177800"/>
                    </a:cubicBezTo>
                    <a:lnTo>
                      <a:pt x="0" y="25400"/>
                    </a:lnTo>
                  </a:path>
                </a:pathLst>
              </a:custGeom>
              <a:noFill/>
              <a:ln w="25400">
                <a:solidFill>
                  <a:schemeClr val="accent1"/>
                </a:solidFill>
              </a:ln>
            </p:spPr>
          </p:sp>
          <p:sp>
            <p:nvSpPr>
              <p:cNvPr id="25" name="Freeform 25"/>
              <p:cNvSpPr/>
              <p:nvPr/>
            </p:nvSpPr>
            <p:spPr>
              <a:xfrm>
                <a:off x="6565899" y="2133600"/>
                <a:ext cx="9525" cy="50800"/>
              </a:xfrm>
              <a:custGeom>
                <a:avLst/>
                <a:gdLst/>
                <a:ahLst/>
                <a:cxnLst/>
                <a:rect l="l" t="t" r="r" b="b"/>
                <a:pathLst>
                  <a:path w="9525" h="50800">
                    <a:moveTo>
                      <a:pt x="0" y="0"/>
                    </a:moveTo>
                    <a:lnTo>
                      <a:pt x="0" y="50800"/>
                    </a:lnTo>
                  </a:path>
                </a:pathLst>
              </a:custGeom>
              <a:noFill/>
              <a:ln w="25400">
                <a:solidFill>
                  <a:schemeClr val="accent1"/>
                </a:solidFill>
              </a:ln>
            </p:spPr>
          </p:sp>
          <p:sp>
            <p:nvSpPr>
              <p:cNvPr id="26" name="Freeform 26"/>
              <p:cNvSpPr/>
              <p:nvPr/>
            </p:nvSpPr>
            <p:spPr>
              <a:xfrm>
                <a:off x="6464300" y="2133600"/>
                <a:ext cx="9525" cy="50800"/>
              </a:xfrm>
              <a:custGeom>
                <a:avLst/>
                <a:gdLst/>
                <a:ahLst/>
                <a:cxnLst/>
                <a:rect l="l" t="t" r="r" b="b"/>
                <a:pathLst>
                  <a:path w="9525" h="50800">
                    <a:moveTo>
                      <a:pt x="0" y="0"/>
                    </a:moveTo>
                    <a:lnTo>
                      <a:pt x="0" y="50800"/>
                    </a:lnTo>
                  </a:path>
                </a:pathLst>
              </a:custGeom>
              <a:noFill/>
              <a:ln w="25400">
                <a:solidFill>
                  <a:schemeClr val="accent1"/>
                </a:solidFill>
              </a:ln>
            </p:spPr>
          </p:sp>
          <p:sp>
            <p:nvSpPr>
              <p:cNvPr id="27" name="Freeform 27"/>
              <p:cNvSpPr/>
              <p:nvPr/>
            </p:nvSpPr>
            <p:spPr>
              <a:xfrm>
                <a:off x="6413500" y="2235200"/>
                <a:ext cx="203199" cy="9525"/>
              </a:xfrm>
              <a:custGeom>
                <a:avLst/>
                <a:gdLst/>
                <a:ahLst/>
                <a:cxnLst/>
                <a:rect l="l" t="t" r="r" b="b"/>
                <a:pathLst>
                  <a:path w="203199" h="9525">
                    <a:moveTo>
                      <a:pt x="0" y="0"/>
                    </a:moveTo>
                    <a:lnTo>
                      <a:pt x="203199" y="0"/>
                    </a:lnTo>
                  </a:path>
                </a:pathLst>
              </a:custGeom>
              <a:noFill/>
              <a:ln w="25400">
                <a:solidFill>
                  <a:schemeClr val="accent1"/>
                </a:solidFill>
              </a:ln>
            </p:spPr>
          </p:sp>
          <p:sp>
            <p:nvSpPr>
              <p:cNvPr id="28" name="Freeform 28"/>
              <p:cNvSpPr/>
              <p:nvPr/>
            </p:nvSpPr>
            <p:spPr>
              <a:xfrm>
                <a:off x="6502400" y="2286000"/>
                <a:ext cx="12700" cy="9525"/>
              </a:xfrm>
              <a:custGeom>
                <a:avLst/>
                <a:gdLst/>
                <a:ahLst/>
                <a:cxnLst/>
                <a:rect l="l" t="t" r="r" b="b"/>
                <a:pathLst>
                  <a:path w="12700" h="9525">
                    <a:moveTo>
                      <a:pt x="0" y="0"/>
                    </a:moveTo>
                    <a:lnTo>
                      <a:pt x="12700" y="0"/>
                    </a:lnTo>
                  </a:path>
                </a:pathLst>
              </a:custGeom>
              <a:noFill/>
              <a:ln w="25400">
                <a:solidFill>
                  <a:schemeClr val="accent1"/>
                </a:solidFill>
              </a:ln>
            </p:spPr>
          </p:sp>
          <p:sp>
            <p:nvSpPr>
              <p:cNvPr id="29" name="Freeform 29"/>
              <p:cNvSpPr/>
              <p:nvPr/>
            </p:nvSpPr>
            <p:spPr>
              <a:xfrm>
                <a:off x="6515100" y="2286000"/>
                <a:ext cx="9525" cy="38100"/>
              </a:xfrm>
              <a:custGeom>
                <a:avLst/>
                <a:gdLst/>
                <a:ahLst/>
                <a:cxnLst/>
                <a:rect l="l" t="t" r="r" b="b"/>
                <a:pathLst>
                  <a:path w="9525" h="38100">
                    <a:moveTo>
                      <a:pt x="0" y="0"/>
                    </a:moveTo>
                    <a:lnTo>
                      <a:pt x="0" y="38100"/>
                    </a:lnTo>
                  </a:path>
                </a:pathLst>
              </a:custGeom>
              <a:noFill/>
              <a:ln w="25400">
                <a:solidFill>
                  <a:schemeClr val="accent1"/>
                </a:solidFill>
              </a:ln>
            </p:spPr>
          </p:sp>
        </p:grpSp>
        <p:sp>
          <p:nvSpPr>
            <p:cNvPr id="31" name="TextBox 31"/>
            <p:cNvSpPr txBox="1"/>
            <p:nvPr/>
          </p:nvSpPr>
          <p:spPr>
            <a:xfrm>
              <a:off x="6355842" y="2521268"/>
              <a:ext cx="37719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预约</a:t>
              </a:r>
            </a:p>
          </p:txBody>
        </p:sp>
        <p:sp>
          <p:nvSpPr>
            <p:cNvPr id="32" name="TextBox 32"/>
            <p:cNvSpPr txBox="1"/>
            <p:nvPr/>
          </p:nvSpPr>
          <p:spPr>
            <a:xfrm>
              <a:off x="6355842" y="2807018"/>
              <a:ext cx="1556766" cy="14070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须提前通过微信公</a:t>
              </a:r>
              <a:br/>
              <a:r>
                <a:rPr lang="zh-CN" sz="1350" dirty="0">
                  <a:solidFill>
                    <a:schemeClr val="dk1"/>
                  </a:solidFill>
                  <a:latin typeface="+mn-lt"/>
                  <a:ea typeface="+mn-ea"/>
                  <a:cs typeface="+mn-cs"/>
                </a:rPr>
                <a:t>众号或官网预约购</a:t>
              </a:r>
              <a:br/>
              <a:r>
                <a:rPr lang="zh-CN" sz="1350" dirty="0">
                  <a:solidFill>
                    <a:schemeClr val="dk1"/>
                  </a:solidFill>
                  <a:latin typeface="+mn-lt"/>
                  <a:ea typeface="+mn-ea"/>
                  <a:cs typeface="+mn-cs"/>
                </a:rPr>
                <a:t>票，按预约时段入馆</a:t>
              </a:r>
              <a:br/>
              <a:r>
                <a:rPr lang="zh-CN" sz="1350" dirty="0">
                  <a:solidFill>
                    <a:schemeClr val="dk1"/>
                  </a:solidFill>
                  <a:latin typeface="+mn-lt"/>
                  <a:ea typeface="+mn-ea"/>
                  <a:cs typeface="+mn-cs"/>
                </a:rPr>
                <a:t>未授权第三方机构</a:t>
              </a:r>
              <a:br/>
              <a:r>
                <a:rPr lang="zh-CN" sz="1350" dirty="0">
                  <a:solidFill>
                    <a:schemeClr val="dk1"/>
                  </a:solidFill>
                  <a:latin typeface="+mn-lt"/>
                  <a:ea typeface="+mn-ea"/>
                  <a:cs typeface="+mn-cs"/>
                </a:rPr>
                <a:t>或个人销售门票和</a:t>
              </a:r>
              <a:br/>
              <a:r>
                <a:rPr lang="zh-CN" sz="1350" dirty="0">
                  <a:solidFill>
                    <a:schemeClr val="dk1"/>
                  </a:solidFill>
                  <a:latin typeface="+mn-lt"/>
                  <a:ea typeface="+mn-ea"/>
                  <a:cs typeface="+mn-cs"/>
                </a:rPr>
                <a:t>讲解票</a:t>
              </a:r>
            </a:p>
          </p:txBody>
        </p:sp>
      </p:grpSp>
      <p:grpSp>
        <p:nvGrpSpPr>
          <p:cNvPr id="40" name="info-contact"/>
          <p:cNvGrpSpPr/>
          <p:nvPr/>
        </p:nvGrpSpPr>
        <p:grpSpPr>
          <a:xfrm>
            <a:off x="8839200" y="1905000"/>
            <a:ext cx="2514600" cy="2476500"/>
            <a:chOff x="8839200" y="1905000"/>
            <a:chExt cx="2514600" cy="2476500"/>
          </a:xfrm>
        </p:grpSpPr>
        <p:sp>
          <p:nvSpPr>
            <p:cNvPr id="34" name="Rectangle 34"/>
            <p:cNvSpPr/>
            <p:nvPr/>
          </p:nvSpPr>
          <p:spPr>
            <a:xfrm>
              <a:off x="8839200" y="1905000"/>
              <a:ext cx="2514600" cy="2476500"/>
            </a:xfrm>
            <a:prstGeom prst="roundRect">
              <a:avLst>
                <a:gd name="adj" fmla="val 3077"/>
              </a:avLst>
            </a:prstGeom>
            <a:solidFill>
              <a:schemeClr val="lt2"/>
            </a:solidFill>
            <a:ln w="9525">
              <a:solidFill>
                <a:schemeClr val="accent6"/>
              </a:solidFill>
            </a:ln>
          </p:spPr>
        </p:sp>
        <p:grpSp>
          <p:nvGrpSpPr>
            <p:cNvPr id="37" name="Group 37"/>
            <p:cNvGrpSpPr/>
            <p:nvPr/>
          </p:nvGrpSpPr>
          <p:grpSpPr>
            <a:xfrm>
              <a:off x="9070580" y="2123685"/>
              <a:ext cx="223039" cy="247152"/>
              <a:chOff x="9070580" y="2123685"/>
              <a:chExt cx="223039" cy="247152"/>
            </a:xfrm>
          </p:grpSpPr>
          <p:sp>
            <p:nvSpPr>
              <p:cNvPr id="35" name="Freeform 35"/>
              <p:cNvSpPr/>
              <p:nvPr/>
            </p:nvSpPr>
            <p:spPr>
              <a:xfrm>
                <a:off x="9144000" y="219710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25400">
                <a:solidFill>
                  <a:schemeClr val="accent1"/>
                </a:solidFill>
              </a:ln>
            </p:spPr>
          </p:sp>
          <p:sp>
            <p:nvSpPr>
              <p:cNvPr id="36" name="Freeform 36"/>
              <p:cNvSpPr/>
              <p:nvPr/>
            </p:nvSpPr>
            <p:spPr>
              <a:xfrm>
                <a:off x="9070580" y="2123685"/>
                <a:ext cx="223039" cy="247152"/>
              </a:xfrm>
              <a:custGeom>
                <a:avLst/>
                <a:gdLst/>
                <a:ahLst/>
                <a:cxnLst/>
                <a:rect l="l" t="t" r="r" b="b"/>
                <a:pathLst>
                  <a:path w="223039" h="247152">
                    <a:moveTo>
                      <a:pt x="183363" y="183359"/>
                    </a:moveTo>
                    <a:lnTo>
                      <a:pt x="129477" y="237245"/>
                    </a:lnTo>
                    <a:cubicBezTo>
                      <a:pt x="119560" y="247152"/>
                      <a:pt x="103492" y="247152"/>
                      <a:pt x="93574" y="237245"/>
                    </a:cubicBezTo>
                    <a:lnTo>
                      <a:pt x="39676" y="183359"/>
                    </a:lnTo>
                    <a:cubicBezTo>
                      <a:pt x="0" y="143681"/>
                      <a:pt x="1" y="79353"/>
                      <a:pt x="39678" y="39676"/>
                    </a:cubicBezTo>
                    <a:cubicBezTo>
                      <a:pt x="79355" y="0"/>
                      <a:pt x="143684" y="0"/>
                      <a:pt x="183361" y="39676"/>
                    </a:cubicBezTo>
                    <a:cubicBezTo>
                      <a:pt x="223038" y="79353"/>
                      <a:pt x="223039" y="143681"/>
                      <a:pt x="183363" y="183359"/>
                    </a:cubicBezTo>
                  </a:path>
                </a:pathLst>
              </a:custGeom>
              <a:noFill/>
              <a:ln w="25400">
                <a:solidFill>
                  <a:schemeClr val="accent1"/>
                </a:solidFill>
              </a:ln>
            </p:spPr>
          </p:sp>
        </p:grpSp>
        <p:sp>
          <p:nvSpPr>
            <p:cNvPr id="38" name="TextBox 38"/>
            <p:cNvSpPr txBox="1"/>
            <p:nvPr/>
          </p:nvSpPr>
          <p:spPr>
            <a:xfrm>
              <a:off x="9022842" y="2521268"/>
              <a:ext cx="922401"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馆址与联系</a:t>
              </a:r>
            </a:p>
          </p:txBody>
        </p:sp>
        <p:sp>
          <p:nvSpPr>
            <p:cNvPr id="39" name="TextBox 39"/>
            <p:cNvSpPr txBox="1"/>
            <p:nvPr/>
          </p:nvSpPr>
          <p:spPr>
            <a:xfrm>
              <a:off x="9022842" y="2807018"/>
              <a:ext cx="1145286" cy="11784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n-lt"/>
                  <a:ea typeface="+mn-ea"/>
                  <a:cs typeface="+mn-cs"/>
                </a:rPr>
                <a:t>四川省广汉市</a:t>
              </a:r>
              <a:br/>
              <a:r>
                <a:rPr lang="zh-CN" sz="1350" dirty="0">
                  <a:solidFill>
                    <a:schemeClr val="dk1"/>
                  </a:solidFill>
                  <a:latin typeface="+mn-lt"/>
                  <a:ea typeface="+mn-ea"/>
                  <a:cs typeface="+mn-cs"/>
                </a:rPr>
                <a:t>客服电话</a:t>
              </a:r>
              <a:br/>
              <a:r>
                <a:rPr lang="zh-CN" sz="1350" dirty="0">
                  <a:solidFill>
                    <a:schemeClr val="dk1"/>
                  </a:solidFill>
                  <a:latin typeface="+mn-lt"/>
                  <a:ea typeface="+mn-ea"/>
                  <a:cs typeface="+mn-cs"/>
                </a:rPr>
                <a:t>0838-5533333</a:t>
              </a:r>
              <a:br/>
              <a:r>
                <a:rPr lang="zh-CN" sz="1350" dirty="0">
                  <a:solidFill>
                    <a:schemeClr val="dk1"/>
                  </a:solidFill>
                  <a:latin typeface="+mn-lt"/>
                  <a:ea typeface="+mn-ea"/>
                  <a:cs typeface="+mn-cs"/>
                </a:rPr>
                <a:t>人工客服时间</a:t>
              </a:r>
              <a:br/>
              <a:r>
                <a:rPr lang="zh-CN" sz="1350" dirty="0">
                  <a:solidFill>
                    <a:schemeClr val="dk1"/>
                  </a:solidFill>
                  <a:latin typeface="+mn-lt"/>
                  <a:ea typeface="+mn-ea"/>
                  <a:cs typeface="+mn-cs"/>
                </a:rPr>
                <a:t>08:30–17:00</a:t>
              </a:r>
            </a:p>
          </p:txBody>
        </p:sp>
      </p:grpSp>
      <p:grpSp>
        <p:nvGrpSpPr>
          <p:cNvPr id="50" name="official-site"/>
          <p:cNvGrpSpPr/>
          <p:nvPr/>
        </p:nvGrpSpPr>
        <p:grpSpPr>
          <a:xfrm>
            <a:off x="838200" y="4572000"/>
            <a:ext cx="10515600" cy="762000"/>
            <a:chOff x="838200" y="4572000"/>
            <a:chExt cx="10515600" cy="762000"/>
          </a:xfrm>
        </p:grpSpPr>
        <p:grpSp>
          <p:nvGrpSpPr>
            <p:cNvPr id="49" name="Group 49"/>
            <p:cNvGrpSpPr/>
            <p:nvPr/>
          </p:nvGrpSpPr>
          <p:grpSpPr>
            <a:xfrm>
              <a:off x="838200" y="4572000"/>
              <a:ext cx="10515600" cy="762000"/>
              <a:chOff x="838200" y="4572000"/>
              <a:chExt cx="10515600" cy="762000"/>
            </a:xfrm>
          </p:grpSpPr>
          <p:sp>
            <p:nvSpPr>
              <p:cNvPr id="41" name="Rectangle 41">
                <a:hlinkClick r:id="rId2"/>
              </p:cNvPr>
              <p:cNvSpPr/>
              <p:nvPr/>
            </p:nvSpPr>
            <p:spPr>
              <a:xfrm>
                <a:off x="838200" y="4572000"/>
                <a:ext cx="10515600" cy="762000"/>
              </a:xfrm>
              <a:prstGeom prst="roundRect">
                <a:avLst>
                  <a:gd name="adj" fmla="val 10000"/>
                </a:avLst>
              </a:prstGeom>
              <a:solidFill>
                <a:srgbClr val="1D2A24"/>
              </a:solidFill>
              <a:ln w="19050">
                <a:solidFill>
                  <a:schemeClr val="accent1"/>
                </a:solidFill>
              </a:ln>
            </p:spPr>
          </p:sp>
          <p:grpSp>
            <p:nvGrpSpPr>
              <p:cNvPr id="47" name="Group 47"/>
              <p:cNvGrpSpPr/>
              <p:nvPr/>
            </p:nvGrpSpPr>
            <p:grpSpPr>
              <a:xfrm>
                <a:off x="1300162" y="4824412"/>
                <a:ext cx="257175" cy="257175"/>
                <a:chOff x="1300162" y="4824412"/>
                <a:chExt cx="257175" cy="257175"/>
              </a:xfrm>
            </p:grpSpPr>
            <p:sp>
              <p:nvSpPr>
                <p:cNvPr id="42" name="Freeform 42">
                  <a:hlinkClick r:id="rId2"/>
                </p:cNvPr>
                <p:cNvSpPr/>
                <p:nvPr/>
              </p:nvSpPr>
              <p:spPr>
                <a:xfrm>
                  <a:off x="1300162" y="4824412"/>
                  <a:ext cx="257175" cy="257175"/>
                </a:xfrm>
                <a:custGeom>
                  <a:avLst/>
                  <a:gdLst/>
                  <a:ahLst/>
                  <a:cxnLst/>
                  <a:rect l="l" t="t" r="r" b="b"/>
                  <a:pathLst>
                    <a:path w="257175" h="257175">
                      <a:moveTo>
                        <a:pt x="0" y="128588"/>
                      </a:moveTo>
                      <a:cubicBezTo>
                        <a:pt x="0" y="199604"/>
                        <a:pt x="57571" y="257175"/>
                        <a:pt x="128588" y="257175"/>
                      </a:cubicBezTo>
                      <a:cubicBezTo>
                        <a:pt x="199604" y="257175"/>
                        <a:pt x="257175" y="199604"/>
                        <a:pt x="257175" y="128588"/>
                      </a:cubicBezTo>
                      <a:cubicBezTo>
                        <a:pt x="257175" y="57571"/>
                        <a:pt x="199604" y="0"/>
                        <a:pt x="128588" y="0"/>
                      </a:cubicBezTo>
                      <a:cubicBezTo>
                        <a:pt x="57571" y="0"/>
                        <a:pt x="0" y="57571"/>
                        <a:pt x="0" y="128588"/>
                      </a:cubicBezTo>
                    </a:path>
                  </a:pathLst>
                </a:custGeom>
                <a:noFill/>
                <a:ln w="28575">
                  <a:solidFill>
                    <a:schemeClr val="accent1"/>
                  </a:solidFill>
                </a:ln>
              </p:spPr>
            </p:sp>
            <p:sp>
              <p:nvSpPr>
                <p:cNvPr id="43" name="Freeform 43">
                  <a:hlinkClick r:id="rId2"/>
                </p:cNvPr>
                <p:cNvSpPr/>
                <p:nvPr/>
              </p:nvSpPr>
              <p:spPr>
                <a:xfrm>
                  <a:off x="1308735" y="4910138"/>
                  <a:ext cx="240030" cy="9525"/>
                </a:xfrm>
                <a:custGeom>
                  <a:avLst/>
                  <a:gdLst/>
                  <a:ahLst/>
                  <a:cxnLst/>
                  <a:rect l="l" t="t" r="r" b="b"/>
                  <a:pathLst>
                    <a:path w="240030" h="9525">
                      <a:moveTo>
                        <a:pt x="0" y="0"/>
                      </a:moveTo>
                      <a:lnTo>
                        <a:pt x="240030" y="0"/>
                      </a:lnTo>
                    </a:path>
                  </a:pathLst>
                </a:custGeom>
                <a:noFill/>
                <a:ln w="28575">
                  <a:solidFill>
                    <a:schemeClr val="accent1"/>
                  </a:solidFill>
                </a:ln>
              </p:spPr>
            </p:sp>
            <p:sp>
              <p:nvSpPr>
                <p:cNvPr id="44" name="Freeform 44">
                  <a:hlinkClick r:id="rId2"/>
                </p:cNvPr>
                <p:cNvSpPr/>
                <p:nvPr/>
              </p:nvSpPr>
              <p:spPr>
                <a:xfrm>
                  <a:off x="1308735" y="4995862"/>
                  <a:ext cx="240030" cy="9525"/>
                </a:xfrm>
                <a:custGeom>
                  <a:avLst/>
                  <a:gdLst/>
                  <a:ahLst/>
                  <a:cxnLst/>
                  <a:rect l="l" t="t" r="r" b="b"/>
                  <a:pathLst>
                    <a:path w="240030" h="9525">
                      <a:moveTo>
                        <a:pt x="0" y="0"/>
                      </a:moveTo>
                      <a:lnTo>
                        <a:pt x="240030" y="0"/>
                      </a:lnTo>
                    </a:path>
                  </a:pathLst>
                </a:custGeom>
                <a:noFill/>
                <a:ln w="28575">
                  <a:solidFill>
                    <a:schemeClr val="accent1"/>
                  </a:solidFill>
                </a:ln>
              </p:spPr>
            </p:sp>
            <p:sp>
              <p:nvSpPr>
                <p:cNvPr id="45" name="Freeform 45">
                  <a:hlinkClick r:id="rId2"/>
                </p:cNvPr>
                <p:cNvSpPr/>
                <p:nvPr/>
              </p:nvSpPr>
              <p:spPr>
                <a:xfrm>
                  <a:off x="1372499" y="4824412"/>
                  <a:ext cx="49107" cy="257175"/>
                </a:xfrm>
                <a:custGeom>
                  <a:avLst/>
                  <a:gdLst/>
                  <a:ahLst/>
                  <a:cxnLst/>
                  <a:rect l="l" t="t" r="r" b="b"/>
                  <a:pathLst>
                    <a:path w="49107" h="257175">
                      <a:moveTo>
                        <a:pt x="49107" y="0"/>
                      </a:moveTo>
                      <a:cubicBezTo>
                        <a:pt x="0" y="78692"/>
                        <a:pt x="0" y="178483"/>
                        <a:pt x="49107" y="257175"/>
                      </a:cubicBezTo>
                    </a:path>
                  </a:pathLst>
                </a:custGeom>
                <a:noFill/>
                <a:ln w="28575">
                  <a:solidFill>
                    <a:schemeClr val="accent1"/>
                  </a:solidFill>
                </a:ln>
              </p:spPr>
            </p:sp>
            <p:sp>
              <p:nvSpPr>
                <p:cNvPr id="46" name="Freeform 46">
                  <a:hlinkClick r:id="rId2"/>
                </p:cNvPr>
                <p:cNvSpPr/>
                <p:nvPr/>
              </p:nvSpPr>
              <p:spPr>
                <a:xfrm>
                  <a:off x="1435894" y="4824412"/>
                  <a:ext cx="49107" cy="257175"/>
                </a:xfrm>
                <a:custGeom>
                  <a:avLst/>
                  <a:gdLst/>
                  <a:ahLst/>
                  <a:cxnLst/>
                  <a:rect l="l" t="t" r="r" b="b"/>
                  <a:pathLst>
                    <a:path w="49107" h="257175">
                      <a:moveTo>
                        <a:pt x="0" y="0"/>
                      </a:moveTo>
                      <a:cubicBezTo>
                        <a:pt x="49107" y="78692"/>
                        <a:pt x="49107" y="178483"/>
                        <a:pt x="0" y="257175"/>
                      </a:cubicBezTo>
                    </a:path>
                  </a:pathLst>
                </a:custGeom>
                <a:noFill/>
                <a:ln w="28575">
                  <a:solidFill>
                    <a:schemeClr val="accent1"/>
                  </a:solidFill>
                </a:ln>
              </p:spPr>
            </p:sp>
          </p:grpSp>
          <p:sp>
            <p:nvSpPr>
              <p:cNvPr id="48" name="TextBox 48">
                <a:hlinkClick r:id="rId2"/>
              </p:cNvPr>
              <p:cNvSpPr txBox="1"/>
              <p:nvPr/>
            </p:nvSpPr>
            <p:spPr>
              <a:xfrm>
                <a:off x="1778508" y="4808220"/>
                <a:ext cx="5323027"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j-lt"/>
                    <a:ea typeface="+mj-ea"/>
                    <a:cs typeface="+mj-cs"/>
                  </a:rPr>
                  <a:t>三星堆博物馆官方网站 www.sxd.cn</a:t>
                </a:r>
              </a:p>
            </p:txBody>
          </p:sp>
        </p:grpSp>
      </p:grpSp>
      <p:grpSp>
        <p:nvGrpSpPr>
          <p:cNvPr id="52" name="validity-note"/>
          <p:cNvGrpSpPr/>
          <p:nvPr/>
        </p:nvGrpSpPr>
        <p:grpSpPr>
          <a:xfrm>
            <a:off x="831342" y="5435918"/>
            <a:ext cx="6547161" cy="264033"/>
            <a:chOff x="831342" y="5435918"/>
            <a:chExt cx="6547161" cy="264033"/>
          </a:xfrm>
        </p:grpSpPr>
        <p:sp>
          <p:nvSpPr>
            <p:cNvPr id="51" name="TextBox 51"/>
            <p:cNvSpPr txBox="1"/>
            <p:nvPr/>
          </p:nvSpPr>
          <p:spPr>
            <a:xfrm>
              <a:off x="831342" y="5435918"/>
              <a:ext cx="6547161"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以上开放时间与票价出自 2023 年 7 月博物馆试运行公告，请以官网当日公布为准</a:t>
              </a:r>
            </a:p>
          </p:txBody>
        </p:sp>
      </p:grpSp>
      <p:sp>
        <p:nvSpPr>
          <p:cNvPr id="53" name="TextBox 53"/>
          <p:cNvSpPr txBox="1"/>
          <p:nvPr/>
        </p:nvSpPr>
        <p:spPr>
          <a:xfrm>
            <a:off x="832104" y="5737860"/>
            <a:ext cx="510082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来源：广汉市人民政府</a:t>
            </a:r>
            <a:r>
              <a:rPr lang="zh-CN" sz="1200" dirty="0">
                <a:solidFill>
                  <a:schemeClr val="accent1"/>
                </a:solidFill>
                <a:latin typeface="+mn-lt"/>
                <a:ea typeface="+mn-ea"/>
                <a:cs typeface="+mn-cs"/>
                <a:hlinkClick r:id="rId3"/>
              </a:rPr>
              <a:t>《三星堆博物馆新馆试运行公告》</a:t>
            </a:r>
            <a:r>
              <a:rPr lang="zh-CN" sz="1200" dirty="0">
                <a:solidFill>
                  <a:schemeClr val="accent5"/>
                </a:solidFill>
                <a:latin typeface="+mn-lt"/>
                <a:ea typeface="+mn-ea"/>
                <a:cs typeface="+mn-cs"/>
              </a:rPr>
              <a:t>，2023-07-26</a:t>
            </a:r>
          </a:p>
        </p:txBody>
      </p:sp>
      <p:grpSp>
        <p:nvGrpSpPr>
          <p:cNvPr id="80" name="nav-bar"/>
          <p:cNvGrpSpPr/>
          <p:nvPr/>
        </p:nvGrpSpPr>
        <p:grpSpPr>
          <a:xfrm>
            <a:off x="609600" y="6057900"/>
            <a:ext cx="10972800" cy="571500"/>
            <a:chOff x="609600" y="6057900"/>
            <a:chExt cx="10972800" cy="571500"/>
          </a:xfrm>
        </p:grpSpPr>
        <p:sp>
          <p:nvSpPr>
            <p:cNvPr id="54" name="Line 54"/>
            <p:cNvSpPr/>
            <p:nvPr/>
          </p:nvSpPr>
          <p:spPr>
            <a:xfrm>
              <a:off x="609600" y="6057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55" name="TextBox 55"/>
            <p:cNvSpPr txBox="1"/>
            <p:nvPr/>
          </p:nvSpPr>
          <p:spPr>
            <a:xfrm>
              <a:off x="5628818" y="6347460"/>
              <a:ext cx="553364" cy="234696"/>
            </a:xfrm>
            <a:prstGeom prst="rect">
              <a:avLst/>
            </a:prstGeom>
            <a:noFill/>
            <a:ln>
              <a:noFill/>
            </a:ln>
          </p:spPr>
          <p:txBody>
            <a:bodyPr wrap="none" lIns="0" tIns="0" rIns="0" bIns="0" anchor="t" anchorCtr="0">
              <a:spAutoFit/>
            </a:bodyPr>
            <a:lstStyle/>
            <a:p>
              <a:pPr algn="ctr"/>
              <a:r>
                <a:rPr lang="zh-CN" sz="1200" dirty="0">
                  <a:solidFill>
                    <a:schemeClr val="accent5"/>
                  </a:solidFill>
                  <a:latin typeface="+mn-lt"/>
                  <a:ea typeface="+mn-ea"/>
                  <a:cs typeface="+mn-cs"/>
                </a:rPr>
                <a:t>16 / 16</a:t>
              </a:r>
            </a:p>
          </p:txBody>
        </p:sp>
        <p:grpSp>
          <p:nvGrpSpPr>
            <p:cNvPr id="62" name="Group 62"/>
            <p:cNvGrpSpPr/>
            <p:nvPr/>
          </p:nvGrpSpPr>
          <p:grpSpPr>
            <a:xfrm>
              <a:off x="609600" y="6172200"/>
              <a:ext cx="1428750" cy="457200"/>
              <a:chOff x="609600" y="6172200"/>
              <a:chExt cx="1428750" cy="457200"/>
            </a:xfrm>
          </p:grpSpPr>
          <p:sp>
            <p:nvSpPr>
              <p:cNvPr id="56" name="Rectangle 56">
                <a:hlinkClick r:id="rId4" action="ppaction://hlinksldjump"/>
              </p:cNvPr>
              <p:cNvSpPr/>
              <p:nvPr/>
            </p:nvSpPr>
            <p:spPr>
              <a:xfrm>
                <a:off x="609600" y="6172200"/>
                <a:ext cx="1428750" cy="457200"/>
              </a:xfrm>
              <a:prstGeom prst="roundRect">
                <a:avLst>
                  <a:gd name="adj" fmla="val 16667"/>
                </a:avLst>
              </a:prstGeom>
              <a:solidFill>
                <a:schemeClr val="lt2"/>
              </a:solidFill>
              <a:ln w="9525">
                <a:solidFill>
                  <a:schemeClr val="accent1">
                    <a:alpha val="45000"/>
                  </a:schemeClr>
                </a:solidFill>
              </a:ln>
            </p:spPr>
          </p:sp>
          <p:grpSp>
            <p:nvGrpSpPr>
              <p:cNvPr id="60" name="Group 60"/>
              <p:cNvGrpSpPr/>
              <p:nvPr/>
            </p:nvGrpSpPr>
            <p:grpSpPr>
              <a:xfrm>
                <a:off x="809625" y="6315075"/>
                <a:ext cx="171450" cy="171450"/>
                <a:chOff x="809625" y="6315075"/>
                <a:chExt cx="171450" cy="171450"/>
              </a:xfrm>
            </p:grpSpPr>
            <p:sp>
              <p:nvSpPr>
                <p:cNvPr id="57" name="Freeform 57">
                  <a:hlinkClick r:id="rId4" action="ppaction://hlinksldjump"/>
                </p:cNvPr>
                <p:cNvSpPr/>
                <p:nvPr/>
              </p:nvSpPr>
              <p:spPr>
                <a:xfrm>
                  <a:off x="809625" y="6315075"/>
                  <a:ext cx="171450" cy="85725"/>
                </a:xfrm>
                <a:custGeom>
                  <a:avLst/>
                  <a:gdLst/>
                  <a:ahLst/>
                  <a:cxnLst/>
                  <a:rect l="l" t="t" r="r" b="b"/>
                  <a:pathLst>
                    <a:path w="171450" h="85725">
                      <a:moveTo>
                        <a:pt x="19050" y="85725"/>
                      </a:moveTo>
                      <a:lnTo>
                        <a:pt x="0" y="85725"/>
                      </a:lnTo>
                      <a:lnTo>
                        <a:pt x="85725" y="0"/>
                      </a:lnTo>
                      <a:lnTo>
                        <a:pt x="171450" y="85725"/>
                      </a:lnTo>
                      <a:lnTo>
                        <a:pt x="152400" y="85725"/>
                      </a:lnTo>
                    </a:path>
                  </a:pathLst>
                </a:custGeom>
                <a:noFill/>
                <a:ln w="19050">
                  <a:solidFill>
                    <a:schemeClr val="accent1"/>
                  </a:solidFill>
                </a:ln>
              </p:spPr>
            </p:sp>
            <p:sp>
              <p:nvSpPr>
                <p:cNvPr id="58" name="Freeform 58">
                  <a:hlinkClick r:id="rId4" action="ppaction://hlinksldjump"/>
                </p:cNvPr>
                <p:cNvSpPr/>
                <p:nvPr/>
              </p:nvSpPr>
              <p:spPr>
                <a:xfrm>
                  <a:off x="828675" y="6400800"/>
                  <a:ext cx="133350" cy="85725"/>
                </a:xfrm>
                <a:custGeom>
                  <a:avLst/>
                  <a:gdLst/>
                  <a:ahLst/>
                  <a:cxnLst/>
                  <a:rect l="l" t="t" r="r" b="b"/>
                  <a:pathLst>
                    <a:path w="133350" h="85725">
                      <a:moveTo>
                        <a:pt x="0" y="0"/>
                      </a:moveTo>
                      <a:lnTo>
                        <a:pt x="0" y="66675"/>
                      </a:lnTo>
                      <a:cubicBezTo>
                        <a:pt x="0" y="77196"/>
                        <a:pt x="8529" y="85725"/>
                        <a:pt x="19050" y="85725"/>
                      </a:cubicBezTo>
                      <a:lnTo>
                        <a:pt x="114300" y="85725"/>
                      </a:lnTo>
                      <a:cubicBezTo>
                        <a:pt x="124821" y="85725"/>
                        <a:pt x="133350" y="77196"/>
                        <a:pt x="133350" y="66675"/>
                      </a:cubicBezTo>
                      <a:lnTo>
                        <a:pt x="133350" y="0"/>
                      </a:lnTo>
                    </a:path>
                  </a:pathLst>
                </a:custGeom>
                <a:noFill/>
                <a:ln w="19050">
                  <a:solidFill>
                    <a:schemeClr val="accent1"/>
                  </a:solidFill>
                </a:ln>
              </p:spPr>
            </p:sp>
            <p:sp>
              <p:nvSpPr>
                <p:cNvPr id="59" name="Freeform 59">
                  <a:hlinkClick r:id="rId4" action="ppaction://hlinksldjump"/>
                </p:cNvPr>
                <p:cNvSpPr/>
                <p:nvPr/>
              </p:nvSpPr>
              <p:spPr>
                <a:xfrm>
                  <a:off x="866775" y="6410325"/>
                  <a:ext cx="57150" cy="76200"/>
                </a:xfrm>
                <a:custGeom>
                  <a:avLst/>
                  <a:gdLst/>
                  <a:ahLst/>
                  <a:cxnLst/>
                  <a:rect l="l" t="t" r="r" b="b"/>
                  <a:pathLst>
                    <a:path w="57150" h="76200">
                      <a:moveTo>
                        <a:pt x="0" y="76200"/>
                      </a:moveTo>
                      <a:lnTo>
                        <a:pt x="0" y="19050"/>
                      </a:lnTo>
                      <a:cubicBezTo>
                        <a:pt x="0" y="8529"/>
                        <a:pt x="8529" y="0"/>
                        <a:pt x="19050" y="0"/>
                      </a:cubicBezTo>
                      <a:lnTo>
                        <a:pt x="38100" y="0"/>
                      </a:lnTo>
                      <a:cubicBezTo>
                        <a:pt x="48621" y="0"/>
                        <a:pt x="57150" y="8529"/>
                        <a:pt x="57150" y="19050"/>
                      </a:cubicBezTo>
                      <a:lnTo>
                        <a:pt x="57150" y="76200"/>
                      </a:lnTo>
                    </a:path>
                  </a:pathLst>
                </a:custGeom>
                <a:noFill/>
                <a:ln w="19050">
                  <a:solidFill>
                    <a:schemeClr val="accent1"/>
                  </a:solidFill>
                </a:ln>
              </p:spPr>
            </p:sp>
          </p:grpSp>
          <p:sp>
            <p:nvSpPr>
              <p:cNvPr id="61" name="TextBox 61">
                <a:hlinkClick r:id="rId4" action="ppaction://hlinksldjump"/>
              </p:cNvPr>
              <p:cNvSpPr txBox="1"/>
              <p:nvPr/>
            </p:nvSpPr>
            <p:spPr>
              <a:xfrm>
                <a:off x="109728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回首页</a:t>
                </a:r>
              </a:p>
            </p:txBody>
          </p:sp>
        </p:grpSp>
        <p:grpSp>
          <p:nvGrpSpPr>
            <p:cNvPr id="72" name="Group 72"/>
            <p:cNvGrpSpPr/>
            <p:nvPr/>
          </p:nvGrpSpPr>
          <p:grpSpPr>
            <a:xfrm>
              <a:off x="2286000" y="6172200"/>
              <a:ext cx="1714500" cy="457200"/>
              <a:chOff x="2286000" y="6172200"/>
              <a:chExt cx="1714500" cy="457200"/>
            </a:xfrm>
          </p:grpSpPr>
          <p:sp>
            <p:nvSpPr>
              <p:cNvPr id="63" name="Rectangle 63">
                <a:hlinkClick r:id="rId5" action="ppaction://hlinksldjump"/>
              </p:cNvPr>
              <p:cNvSpPr/>
              <p:nvPr/>
            </p:nvSpPr>
            <p:spPr>
              <a:xfrm>
                <a:off x="2286000" y="6172200"/>
                <a:ext cx="1714500" cy="457200"/>
              </a:xfrm>
              <a:prstGeom prst="roundRect">
                <a:avLst>
                  <a:gd name="adj" fmla="val 16667"/>
                </a:avLst>
              </a:prstGeom>
              <a:solidFill>
                <a:schemeClr val="lt2"/>
              </a:solidFill>
              <a:ln w="9525">
                <a:solidFill>
                  <a:schemeClr val="accent1">
                    <a:alpha val="45000"/>
                  </a:schemeClr>
                </a:solidFill>
              </a:ln>
            </p:spPr>
          </p:sp>
          <p:grpSp>
            <p:nvGrpSpPr>
              <p:cNvPr id="70" name="Group 70"/>
              <p:cNvGrpSpPr/>
              <p:nvPr/>
            </p:nvGrpSpPr>
            <p:grpSpPr>
              <a:xfrm>
                <a:off x="2505075" y="6343650"/>
                <a:ext cx="142875" cy="123825"/>
                <a:chOff x="2505075" y="6343650"/>
                <a:chExt cx="142875" cy="123825"/>
              </a:xfrm>
            </p:grpSpPr>
            <p:sp>
              <p:nvSpPr>
                <p:cNvPr id="64" name="Freeform 64">
                  <a:hlinkClick r:id="rId5" action="ppaction://hlinksldjump"/>
                </p:cNvPr>
                <p:cNvSpPr/>
                <p:nvPr/>
              </p:nvSpPr>
              <p:spPr>
                <a:xfrm>
                  <a:off x="2543175" y="63436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5" name="Freeform 65">
                  <a:hlinkClick r:id="rId5" action="ppaction://hlinksldjump"/>
                </p:cNvPr>
                <p:cNvSpPr/>
                <p:nvPr/>
              </p:nvSpPr>
              <p:spPr>
                <a:xfrm>
                  <a:off x="2543175" y="640080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6" name="Freeform 66">
                  <a:hlinkClick r:id="rId5" action="ppaction://hlinksldjump"/>
                </p:cNvPr>
                <p:cNvSpPr/>
                <p:nvPr/>
              </p:nvSpPr>
              <p:spPr>
                <a:xfrm>
                  <a:off x="2543175" y="6457950"/>
                  <a:ext cx="104775" cy="9525"/>
                </a:xfrm>
                <a:custGeom>
                  <a:avLst/>
                  <a:gdLst/>
                  <a:ahLst/>
                  <a:cxnLst/>
                  <a:rect l="l" t="t" r="r" b="b"/>
                  <a:pathLst>
                    <a:path w="104775" h="9525">
                      <a:moveTo>
                        <a:pt x="0" y="0"/>
                      </a:moveTo>
                      <a:lnTo>
                        <a:pt x="104775" y="0"/>
                      </a:lnTo>
                    </a:path>
                  </a:pathLst>
                </a:custGeom>
                <a:noFill/>
                <a:ln w="19050">
                  <a:solidFill>
                    <a:schemeClr val="accent1"/>
                  </a:solidFill>
                </a:ln>
              </p:spPr>
            </p:sp>
            <p:sp>
              <p:nvSpPr>
                <p:cNvPr id="67" name="Freeform 67">
                  <a:hlinkClick r:id="rId5" action="ppaction://hlinksldjump"/>
                </p:cNvPr>
                <p:cNvSpPr/>
                <p:nvPr/>
              </p:nvSpPr>
              <p:spPr>
                <a:xfrm>
                  <a:off x="2505075" y="634365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68" name="Freeform 68">
                  <a:hlinkClick r:id="rId5" action="ppaction://hlinksldjump"/>
                </p:cNvPr>
                <p:cNvSpPr/>
                <p:nvPr/>
              </p:nvSpPr>
              <p:spPr>
                <a:xfrm>
                  <a:off x="2505075" y="6400800"/>
                  <a:ext cx="9525" cy="9525"/>
                </a:xfrm>
                <a:custGeom>
                  <a:avLst/>
                  <a:gdLst/>
                  <a:ahLst/>
                  <a:cxnLst/>
                  <a:rect l="l" t="t" r="r" b="b"/>
                  <a:pathLst>
                    <a:path w="9525" h="9525">
                      <a:moveTo>
                        <a:pt x="0" y="0"/>
                      </a:moveTo>
                      <a:lnTo>
                        <a:pt x="0" y="95"/>
                      </a:lnTo>
                    </a:path>
                  </a:pathLst>
                </a:custGeom>
                <a:noFill/>
                <a:ln w="19050">
                  <a:solidFill>
                    <a:schemeClr val="accent1"/>
                  </a:solidFill>
                </a:ln>
              </p:spPr>
            </p:sp>
            <p:sp>
              <p:nvSpPr>
                <p:cNvPr id="69" name="Freeform 69">
                  <a:hlinkClick r:id="rId5" action="ppaction://hlinksldjump"/>
                </p:cNvPr>
                <p:cNvSpPr/>
                <p:nvPr/>
              </p:nvSpPr>
              <p:spPr>
                <a:xfrm>
                  <a:off x="2505075" y="6457950"/>
                  <a:ext cx="9525" cy="9525"/>
                </a:xfrm>
                <a:custGeom>
                  <a:avLst/>
                  <a:gdLst/>
                  <a:ahLst/>
                  <a:cxnLst/>
                  <a:rect l="l" t="t" r="r" b="b"/>
                  <a:pathLst>
                    <a:path w="9525" h="9525">
                      <a:moveTo>
                        <a:pt x="0" y="0"/>
                      </a:moveTo>
                      <a:lnTo>
                        <a:pt x="0" y="95"/>
                      </a:lnTo>
                    </a:path>
                  </a:pathLst>
                </a:custGeom>
                <a:noFill/>
                <a:ln w="19050">
                  <a:solidFill>
                    <a:schemeClr val="accent1"/>
                  </a:solidFill>
                </a:ln>
              </p:spPr>
            </p:sp>
          </p:grpSp>
          <p:sp>
            <p:nvSpPr>
              <p:cNvPr id="71" name="TextBox 71">
                <a:hlinkClick r:id="rId5" action="ppaction://hlinksldjump"/>
              </p:cNvPr>
              <p:cNvSpPr txBox="1"/>
              <p:nvPr/>
            </p:nvSpPr>
            <p:spPr>
              <a:xfrm>
                <a:off x="2773680" y="6315075"/>
                <a:ext cx="8229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文物目录</a:t>
                </a:r>
              </a:p>
            </p:txBody>
          </p:sp>
        </p:grpSp>
        <p:grpSp>
          <p:nvGrpSpPr>
            <p:cNvPr id="79" name="Group 79"/>
            <p:cNvGrpSpPr/>
            <p:nvPr/>
          </p:nvGrpSpPr>
          <p:grpSpPr>
            <a:xfrm>
              <a:off x="8553450" y="6172200"/>
              <a:ext cx="1428750" cy="457200"/>
              <a:chOff x="8553450" y="6172200"/>
              <a:chExt cx="1428750" cy="457200"/>
            </a:xfrm>
          </p:grpSpPr>
          <p:sp>
            <p:nvSpPr>
              <p:cNvPr id="73" name="Rectangle 73">
                <a:hlinkClick r:id="rId6" action="ppaction://hlinksldjump"/>
              </p:cNvPr>
              <p:cNvSpPr/>
              <p:nvPr/>
            </p:nvSpPr>
            <p:spPr>
              <a:xfrm>
                <a:off x="8553450" y="6172200"/>
                <a:ext cx="1428750" cy="457200"/>
              </a:xfrm>
              <a:prstGeom prst="roundRect">
                <a:avLst>
                  <a:gd name="adj" fmla="val 16667"/>
                </a:avLst>
              </a:prstGeom>
              <a:solidFill>
                <a:schemeClr val="lt2"/>
              </a:solidFill>
              <a:ln w="9525">
                <a:solidFill>
                  <a:schemeClr val="accent1">
                    <a:alpha val="45000"/>
                  </a:schemeClr>
                </a:solidFill>
              </a:ln>
            </p:spPr>
          </p:sp>
          <p:grpSp>
            <p:nvGrpSpPr>
              <p:cNvPr id="77" name="Group 77"/>
              <p:cNvGrpSpPr/>
              <p:nvPr/>
            </p:nvGrpSpPr>
            <p:grpSpPr>
              <a:xfrm>
                <a:off x="8772525" y="6343650"/>
                <a:ext cx="133350" cy="114300"/>
                <a:chOff x="8772525" y="6343650"/>
                <a:chExt cx="133350" cy="114300"/>
              </a:xfrm>
            </p:grpSpPr>
            <p:sp>
              <p:nvSpPr>
                <p:cNvPr id="74" name="Freeform 74">
                  <a:hlinkClick r:id="rId6" action="ppaction://hlinksldjump"/>
                </p:cNvPr>
                <p:cNvSpPr/>
                <p:nvPr/>
              </p:nvSpPr>
              <p:spPr>
                <a:xfrm>
                  <a:off x="8772525" y="6400800"/>
                  <a:ext cx="133350" cy="9525"/>
                </a:xfrm>
                <a:custGeom>
                  <a:avLst/>
                  <a:gdLst/>
                  <a:ahLst/>
                  <a:cxnLst/>
                  <a:rect l="l" t="t" r="r" b="b"/>
                  <a:pathLst>
                    <a:path w="133350" h="9525">
                      <a:moveTo>
                        <a:pt x="0" y="0"/>
                      </a:moveTo>
                      <a:lnTo>
                        <a:pt x="133350" y="0"/>
                      </a:lnTo>
                    </a:path>
                  </a:pathLst>
                </a:custGeom>
                <a:noFill/>
                <a:ln w="19050">
                  <a:solidFill>
                    <a:schemeClr val="accent1"/>
                  </a:solidFill>
                </a:ln>
              </p:spPr>
            </p:sp>
            <p:sp>
              <p:nvSpPr>
                <p:cNvPr id="75" name="Freeform 75">
                  <a:hlinkClick r:id="rId6" action="ppaction://hlinksldjump"/>
                </p:cNvPr>
                <p:cNvSpPr/>
                <p:nvPr/>
              </p:nvSpPr>
              <p:spPr>
                <a:xfrm>
                  <a:off x="8772525" y="6400800"/>
                  <a:ext cx="57150" cy="57150"/>
                </a:xfrm>
                <a:custGeom>
                  <a:avLst/>
                  <a:gdLst/>
                  <a:ahLst/>
                  <a:cxnLst/>
                  <a:rect l="l" t="t" r="r" b="b"/>
                  <a:pathLst>
                    <a:path w="57150" h="57150">
                      <a:moveTo>
                        <a:pt x="0" y="0"/>
                      </a:moveTo>
                      <a:lnTo>
                        <a:pt x="57150" y="57150"/>
                      </a:lnTo>
                    </a:path>
                  </a:pathLst>
                </a:custGeom>
                <a:noFill/>
                <a:ln w="19050">
                  <a:solidFill>
                    <a:schemeClr val="accent1"/>
                  </a:solidFill>
                </a:ln>
              </p:spPr>
            </p:sp>
            <p:sp>
              <p:nvSpPr>
                <p:cNvPr id="76" name="Freeform 76">
                  <a:hlinkClick r:id="rId6" action="ppaction://hlinksldjump"/>
                </p:cNvPr>
                <p:cNvSpPr/>
                <p:nvPr/>
              </p:nvSpPr>
              <p:spPr>
                <a:xfrm>
                  <a:off x="8772525" y="6343650"/>
                  <a:ext cx="57150" cy="57150"/>
                </a:xfrm>
                <a:custGeom>
                  <a:avLst/>
                  <a:gdLst/>
                  <a:ahLst/>
                  <a:cxnLst/>
                  <a:rect l="l" t="t" r="r" b="b"/>
                  <a:pathLst>
                    <a:path w="57150" h="57150">
                      <a:moveTo>
                        <a:pt x="0" y="57150"/>
                      </a:moveTo>
                      <a:lnTo>
                        <a:pt x="57150" y="0"/>
                      </a:lnTo>
                    </a:path>
                  </a:pathLst>
                </a:custGeom>
                <a:noFill/>
                <a:ln w="19050">
                  <a:solidFill>
                    <a:schemeClr val="accent1"/>
                  </a:solidFill>
                </a:ln>
              </p:spPr>
            </p:sp>
          </p:grpSp>
          <p:sp>
            <p:nvSpPr>
              <p:cNvPr id="78" name="TextBox 78">
                <a:hlinkClick r:id="rId6" action="ppaction://hlinksldjump"/>
              </p:cNvPr>
              <p:cNvSpPr txBox="1"/>
              <p:nvPr/>
            </p:nvSpPr>
            <p:spPr>
              <a:xfrm>
                <a:off x="9041130" y="6315075"/>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上一页</a:t>
                </a:r>
              </a:p>
            </p:txBody>
          </p:sp>
        </p:gr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350"/>
                                        <p:tgtEl>
                                          <p:spTgt spid="13"/>
                                        </p:tgtEl>
                                      </p:cBhvr>
                                    </p:animEffect>
                                  </p:childTnLst>
                                </p:cTn>
                              </p:par>
                            </p:childTnLst>
                          </p:cTn>
                        </p:par>
                        <p:par>
                          <p:cTn id="16" fill="hold">
                            <p:stCondLst>
                              <p:cond delay="215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350"/>
                                        <p:tgtEl>
                                          <p:spTgt spid="22"/>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350"/>
                                        <p:tgtEl>
                                          <p:spTgt spid="33"/>
                                        </p:tgtEl>
                                      </p:cBhvr>
                                    </p:animEffect>
                                  </p:childTnLst>
                                </p:cTn>
                              </p:par>
                            </p:childTnLst>
                          </p:cTn>
                        </p:par>
                        <p:par>
                          <p:cTn id="24" fill="hold">
                            <p:stCondLst>
                              <p:cond delay="385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350"/>
                                        <p:tgtEl>
                                          <p:spTgt spid="40"/>
                                        </p:tgtEl>
                                      </p:cBhvr>
                                    </p:animEffect>
                                  </p:childTnLst>
                                </p:cTn>
                              </p:par>
                            </p:childTnLst>
                          </p:cTn>
                        </p:par>
                        <p:par>
                          <p:cTn id="28" fill="hold">
                            <p:stCondLst>
                              <p:cond delay="4700"/>
                            </p:stCondLst>
                            <p:childTnLst>
                              <p:par>
                                <p:cTn xmlns:p="http://schemas.openxmlformats.org/presentationml/2006/main" id="29" presetID="23" presetClass="entr" presetSubtype="16" fill="hold" grpId="0" nodeType="after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600" fill="hold"/>
                                        <p:tgtEl>
                                          <p:spTgt spid="50"/>
                                        </p:tgtEl>
                                        <p:attrNameLst>
                                          <p:attrName>ppt_w</p:attrName>
                                        </p:attrNameLst>
                                      </p:cBhvr>
                                      <p:tavLst>
                                        <p:tav tm="0">
                                          <p:val>
                                            <p:fltVal val="0"/>
                                          </p:val>
                                        </p:tav>
                                        <p:tav tm="100000">
                                          <p:val>
                                            <p:strVal val="#ppt_w"/>
                                          </p:val>
                                        </p:tav>
                                      </p:tavLst>
                                    </p:anim>
                                    <p:anim calcmode="lin" valueType="num">
                                      <p:cBhvr>
                                        <p:cTn id="32" dur="600" fill="hold"/>
                                        <p:tgtEl>
                                          <p:spTgt spid="50"/>
                                        </p:tgtEl>
                                        <p:attrNameLst>
                                          <p:attrName>ppt_h</p:attrName>
                                        </p:attrNameLst>
                                      </p:cBhvr>
                                      <p:tavLst>
                                        <p:tav tm="0">
                                          <p:val>
                                            <p:fltVal val="0"/>
                                          </p:val>
                                        </p:tav>
                                        <p:tav tm="100000">
                                          <p:val>
                                            <p:strVal val="#ppt_h"/>
                                          </p:val>
                                        </p:tav>
                                      </p:tavLst>
                                    </p:anim>
                                  </p:childTnLst>
                                </p:cTn>
                              </p:par>
                            </p:childTnLst>
                          </p:cTn>
                        </p:par>
                        <p:par>
                          <p:cTn id="33" fill="hold">
                            <p:stCondLst>
                              <p:cond delay="5800"/>
                            </p:stCondLst>
                            <p:childTnLst>
                              <p:par>
                                <p:cTn xmlns:p="http://schemas.openxmlformats.org/presentationml/2006/main" id="34" presetID="10" presetClass="entr" presetSubtype="0" fill="hold" grpId="0" nodeType="afterEffect">
                                  <p:stCondLst>
                                    <p:cond delay="50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sanxingdui_kiosk_zh">
  <a:themeElements>
    <a:clrScheme name="ppt169_sanxingdui_kiosk_zh">
      <a:dk1>
        <a:srgbClr val="E9E5D9"/>
      </a:dk1>
      <a:lt1>
        <a:srgbClr val="0E1512"/>
      </a:lt1>
      <a:dk2>
        <a:srgbClr val="1F497D"/>
      </a:dk2>
      <a:lt2>
        <a:srgbClr val="17211D"/>
      </a:lt2>
      <a:accent1>
        <a:srgbClr val="C9A227"/>
      </a:accent1>
      <a:accent2>
        <a:srgbClr val="4FB9A5"/>
      </a:accent2>
      <a:accent3>
        <a:srgbClr val="C6704A"/>
      </a:accent3>
      <a:accent4>
        <a:srgbClr val="C9A227"/>
      </a:accent4>
      <a:accent5>
        <a:srgbClr val="A8A396"/>
      </a:accent5>
      <a:accent6>
        <a:srgbClr val="2A3630"/>
      </a:accent6>
      <a:hlink>
        <a:srgbClr val="4FB9A5"/>
      </a:hlink>
      <a:folHlink>
        <a:srgbClr val="C6704A"/>
      </a:folHlink>
    </a:clrScheme>
    <a:fontScheme name="ppt169_sanxingdui_kiosk_zh">
      <a:majorFont>
        <a:latin typeface="Arial"/>
        <a:ea typeface="SimHei"/>
        <a:cs typeface="Arial"/>
        <a:font script="Jpan" typeface="SimHei"/>
        <a:font script="Hang" typeface="SimHei"/>
        <a:font script="Hans" typeface="SimHei"/>
        <a:font script="Hant" typeface="Sim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anxingdui_kiosk_z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sanxingdui_kiosk_zh">
  <a:themeElements>
    <a:clrScheme name="ppt169_sanxingdui_kiosk_zh">
      <a:dk1>
        <a:srgbClr val="E9E5D9"/>
      </a:dk1>
      <a:lt1>
        <a:srgbClr val="0E1512"/>
      </a:lt1>
      <a:dk2>
        <a:srgbClr val="1F497D"/>
      </a:dk2>
      <a:lt2>
        <a:srgbClr val="17211D"/>
      </a:lt2>
      <a:accent1>
        <a:srgbClr val="C9A227"/>
      </a:accent1>
      <a:accent2>
        <a:srgbClr val="4FB9A5"/>
      </a:accent2>
      <a:accent3>
        <a:srgbClr val="C6704A"/>
      </a:accent3>
      <a:accent4>
        <a:srgbClr val="C9A227"/>
      </a:accent4>
      <a:accent5>
        <a:srgbClr val="A8A396"/>
      </a:accent5>
      <a:accent6>
        <a:srgbClr val="2A3630"/>
      </a:accent6>
      <a:hlink>
        <a:srgbClr val="4FB9A5"/>
      </a:hlink>
      <a:folHlink>
        <a:srgbClr val="C6704A"/>
      </a:folHlink>
    </a:clrScheme>
    <a:fontScheme name="ppt169_sanxingdui_kiosk_zh">
      <a:majorFont>
        <a:latin typeface="Arial"/>
        <a:ea typeface="SimHei"/>
        <a:cs typeface="Arial"/>
        <a:font script="Jpan" typeface="SimHei"/>
        <a:font script="Hang" typeface="SimHei"/>
        <a:font script="Hans" typeface="SimHei"/>
        <a:font script="Hant" typeface="Sim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anxingdui_kiosk_z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2026-09-17T23:43:41Z</dcterms:created>
  <dcterms:modified xsi:type="dcterms:W3CDTF">2026-09-17T23:43:41Z</dcterms:modified>
  <cp:category/>
  <cp:contentStatus/>
</cp:coreProperties>
</file>