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份材料要纠正一个已经过时的价格认知，同时提出一个多数人还没有接受的判断。封面上的两个数字来自同一条成本曲线：公用事业级光伏的平准化度电成本，从二零零九年到二零二六年累计下降了百分之八十一，年均复合变化率是负百分之十；但从二零二一年的低点算到二零二六年，同一条曲线又回升了百分之八十五，年均复合增长百分之十二。这两个数字都是 Lazard 的美国无补贴口径，不是两家机构的分歧。今天要回答的就是这三件事：为什么会降，为什么又涨，以及现在真正卡住它的是什么。全卷每个数字都标了来源和年份，不同机构的口径并列写出，不做平均。</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光伏的成本曲线已经转向，"会一直更便宜"不再是一个可以默认的前提。右上角这张小图是全程：二零零九年每兆瓦时三百五十九美元，一路降到二零二一年的三十六美元，那是历史最低点。左边这张放大图从二零一八年开始看，你会看到曲线在二零二一年触底之后掉头向上，二零二六年回到六十九美元。请注意二零二二年这个缺口，Lazard 那一年没有发布版本，所以序列在这里断开，我们没有做插值。转向的原因不是技术退步，是资本成本：在同一版敏感性表里，税后内部收益率从百分之四点二升到百分之十，光伏的度电成本就从五十三美元升到八十三美元，涨了大约六成，而这一项和技术进步完全无关。作为对照，同期陆上风电只降了百分之五十二，光伏仍然是所有电源里下降最快的。</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在今天这张标尺上，陆上风电和公用事业级光伏是最便宜的两种新增电源。这里全部是 Lazard 的美国无补贴口径，单位是美元每兆瓦时，条形的总长度就是区间上限，深色段是下限。光伏是四十到九十八，陆上风电三十七到九十九，天然气联合循环五十一到一百二十九，燃煤七十二到一百七十七，美国核电最贵，一百七十五到二百五十五。请特别注意三件事。第一，这张图有明确的燃料价格和资本结构假设，脚注里写着。第二，Lazard 自己声明这个分析不考虑可再生能源的间歇性特征，也不考虑新增部署带来的电网影响——这一句我们在第十四页还会回来讲。第三，"最便宜"从来不是全球均匀的：同为 IRENA 口径，中国是每千瓦时零点零三六美元，日本是零点一二三，差了将近三点七倍。换成全球口径，IRENA 的判断更强硬：二零二四年新建光伏比成本最低的化石方案还便宜百分之四十一，当年投产的新建可再生项目里有百分之九十一成本低于新建化石机组。</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下来的论证分成三条判断，它们按生产端、系统端、电网端划分，覆盖成本从产生到兑现的完整链条，彼此不重叠。顶上这条黑带是总判断：光伏的成本优势由制造规模的学习率产生，已经转移到系统侧，并且正在被电网侧的稀缺重新定价。第一条回答"便宜从哪来"——成本下降来自学习率，累计装机每翻一番，组件价格下降百分之二十。第二条回答"还会继续便宜吗"——成本中心已经从组件挪到平衡系统和储能，二零二四年组件只占系统成本的百分之三十。第三条回答"什么时候它不便宜"——真正的稀缺是并网容量与消纳空间，美国的并网中位等待已经达到六十一个月。每条判断后面用一到两页证据展开，最后一页给决策建议。</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一条判断：便宜来自学习率，不是补贴，也不是运气。这个区分很重要，因为如果百分之八十一的降幅是补贴堆出来的，那它随时可能逆转；如果它来自一条稳定的学习曲线，那它的可外推性完全不同。所以先问一个问题：如果不是补贴，那百分之八十一是从哪里来的。</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答案是一条已经持续了四十多年的定量规律：全球累计光伏装机每翻一番，组件价格就下降百分之二十。这条规律以 SunPower 创始人 Richard Swanson 的名字被称作 Swanson 定律。量级上，组件价格从一九七五年的每瓦一百三十二点三八美元降到二零二四年的零点二六五美元，都换算成二零二五年不变美元；同期全球累计装机从零点五四兆瓦增长到二十三亿七千八百万千瓦。右边这张面积图只画了二零一零年以后，因为早期价格在线性坐标上和近段没法同图呈现，横轴用的是源数据给出的年份，二零一零到二零二零是五年间隔。这一页值得单独占一页的原因在最下面那行：大多数技术并不遵循 Wright 定律，自行车、冰箱、燃煤电厂的价格都不呈指数下降，只有光伏、电池和计算机做到了价格下降速率随累计产量保持恒定。这就是"光伏便宜"和"煤电便宜"在因果结构上的根本差异。</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但是学习率解释的是长期趋势，不是今天这个具体价位。今天的组件价格里含着制造商的亏损，它不是一个可持续的均衡价。三个数字：二零二四年全球组件批发现货均价跌到每瓦零点零九美元，同比下跌将近百分之四十五；中国头部制造商的利润率是负百分之十，自二零二四年初以来累计亏损接近五十亿美元；全球组件产能利用率降到百分之五十五到六十五，短期内可能跌破一半。原因在左下角：二零二四年全球组件制造产能达到一千一百到一千三百五十吉瓦，是当年装机量的两倍以上，而这个价格低于包括中国头部企业在内的多数制造商的生产成本。右下角还有一个提醒：这个价格不是全世界都买得到的，运往美国的组件均价是每瓦零点二七美元，是全球均价的三倍，印度本土制造的组件高出全球均价大约七成。所以在讨论"还会继续便宜吗"的时候，不能只引学习率。</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二条判断：成本中心已经从组件挪到了平衡系统与储能。这一条直接影响谈判和采购的注意力分配——如果你还在为组件价格反复砍价，你是在为一个已经不占多数的成本项付出精力。问题是：组件降了九成之后，剩下的钱在哪里。</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答案是两根柱子。这是 NREL 的美国公用事业级光伏系统成本分项，都是二零二四年不变美元，单位是每直流瓦。二零一零年总成本是六点九四美元，其中组件三点零八，是最大单项；二零二四年总成本降到一点一五美元，组件只剩零点三五。组件的绝对值降了将近百分之八十九，但更关键的是份额：按 NREL 分项计算，组件从系统成本的百分之四十四降到百分之三十，已经和平衡系统加人工的零点五七发生了易位。右下角还有一个和第二页同源的事实：系统总成本本身在二零二一年见底，那一年是一点零八美元，之后在一点一四到一点二四之间震荡。全球口径请看脚注，IRENA 说总安装成本十四年降了百分之八十七至每千瓦七百零八美元，另一份 IRENA 报告给的是六百九十一，两个数出自不同报告，择一使用并注明报告名，不要平均。</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这一页要拆开一个常见的混淆：电芯便宜不等于储能便宜。左边在降：BloombergNEF 二零二五年的调查里，全球电池组均价同比下降百分之八降到每千瓦时一百零八美元的历史新低，而储能专用电池组降到七十美元，同比降了百分之四十五，是价格最低的细分市场。右边在涨：Lazard 公用事业级独立储能、一百兆瓦四小时的平准化储能成本，从二零二零年到二零二六年累计上涨了百分之三十九，二零二六年逆转了上一年的降势，主因是锂电池进口关税落地，切断了此前压低成本的低价中国电芯供应。两个方向相反，是因为电芯价格和项目级度电成本本来就是两件事。所以决策要看的是项目级指标：IRENA 今年五月提出的 firm LCOE，也就是可持续稳定供电的项目级成本，二零二五年高资源区是每兆瓦时五十四到八十二美元，中国在百分之九十可靠性要求下低到三十美元。这是回应"便宜但不可调度"这个质疑最强的单一指标。</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第三条判断，也是最反直觉的一条：稀缺的不是价格，是并网容量与消纳空间。如果价格已经不是问题，那什么是。</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是时间和位置。Berkeley Lab 的数据：二零二五年建成投运的项目，从提出并网申请到商业运行的中位耗时是六十一个月；二零一五年建成的项目是三十六个月，二零零八年是二十二个月，十七年间翻了近三倍。截至二零二五年底，美国输电并网队列里有八千二百四十四个项目、合计约两千零六十一吉瓦，其中光伏七百七十三、储能七百四十九、风电两百二十吉瓦，三者同比都在下降，而天然气容量同比激增百分之八十六。全球尺度上，至少三千吉瓦可再生项目在接入队列等待，相当于二零二二年全球新增风光装机的五倍；要实现各国既定目标，二零四零年前需要新增或更换八千万公里输配电线路，相当于再造一个现有的全球电网。而电网年投资自二零一五年以来长期停滞在三千亿美元左右，需要在二零三零年前翻倍。这个时间成本已经超过了组件降价能带来的收益。</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排队之外，还有一个更锋利的问题：卖出去的每度电正在贬值。弃电是可以治理的，中国把弃风弃光率从百分之十五降到百分之三以下，靠的是省级目标、电价机制改革和年均八百八十亿美元的电网投资；但二零二四年为缓解拥堵，把高渗透率省份的上限从百分之五提高到百分之十，当年弃光率就升到百分之三点二。加州同年弃掉风光出力三百四十万兆瓦时，同比增长百分之二十九，其中光伏占了百分之九十三。右边这张图是欧洲同月负电价小时数的同比变化，法国从九十小时涨到一百三十九，德国从七十五涨到一百二十三，西班牙从零涨到一百四十八。与之同步的是捕获系数的崩塌：法国四月从零点四二掉到零点一，德国二零二四年的捕获率是百分之五十九，二零二五年进一步降到百分之五十四，而二零二二年曾经达到百分之九十八。度电成本在跌，但每度电能卖到的钱跌得更快。要说清楚一点：这组数字支撑"约束在电网"，它并不支撑"电网成本已经抵消了光伏的成本优势"。</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在把任何一个数字带回去之前，先对齐口径。这张表列了四家机构：Lazard 是美国、无补贴、新建项目的区间值，单位是美元每兆瓦时；IRENA 是全球加权平均、实际投产项目，单位是美元每千瓦时，用报告当年的美元；NREL 是美国基准电站，单位是美分每千瓦时，二零二四年不变美元；BloombergNEF 是全球电池组价格调查。同一年，Lazard 的均值六十一美元和 IRENA 的四十三美元可以相差一倍以上，这是口径差异，不是矛盾，所以不能平均，也不能互换。左下角是这个指标本身的边界：Lazard 明确列出未纳入的因素，包括输电队列改革与网络升级、拥堵与弃电等并网整合成本，以及许可与开发成本。任何只用一张 LCOE 横条图作结论的页面，都应该同时出现这一句。右下角是正面回应：Lazard 另有一项间歇性调峰成本分析，结论是即便计入调峰成本，可再生能源与新建燃气联合循环相比总体仍具竞争力。最后那句 IEA 的原话请连限定条件一起引用——低成本融资和优质资源这两个条件是原文的一部分，删掉它们就变成了我们今天要反对的那种旧价格表思维。</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四条建议，指向同一个动作：重新排序稀缺资源。第一，不要用二零二零年前的价格表做二零二六年的决策，同一口径下光伏度电成本已经降了百分之八十一到九十，而且已经是多数市场最便宜的新增电源。第二，也不要假设它会一直更便宜，两条独立序列都在二零二一年触底并回升，当前的低组件价含着卖方亏损，而资本成本是与技术进步无关的第二个变量。第三，把重心从"买便宜组件"转向"买可调度性与并网位置"，因为成本中心已经转移，储能的度电成本正在上行，而 firm LCOE 已经是可用的决策指标。第四，稀缺资源是并网容量与消纳空间，不是价格——排在队列里的便宜电，不产生任何度电价值。底下八条来源都是可点击的原文链接，全部九十条外部事实和二十个来源页记录在项目的事实溯源文件里，检索日期是二零二六年九月四日。</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solar_cheapest_power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solar_cheapest_power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3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www.lazard.com/media/kcfconhf/lazards-lcoeplus_vf.pdf" TargetMode="External"/>
  <Relationship Id="rId3" Type="http://schemas.openxmlformats.org/officeDocument/2006/relationships/hyperlink" Target="https://iea.blob.core.windows.net/assets/76ad6eac-2aa6-4c55-9a55-b8dc0dba9f9e/Renewables2025.pdf" TargetMode="External"/>
  <Relationship Id="rId4" Type="http://schemas.openxmlformats.org/officeDocument/2006/relationships/hyperlink" Target="https://www.irena.org/Publications/2025/Jun/Renewable-Power-Generation-Costs-in-2024" TargetMode="External"/>
  <Relationship Id="rId5" Type="http://schemas.openxmlformats.org/officeDocument/2006/relationships/hyperlink" Target="https://docs.nrel.gov/docs/fy25osti/92536.pdf" TargetMode="External"/>
  <Relationship Id="rId6" Type="http://schemas.openxmlformats.org/officeDocument/2006/relationships/hyperlink" Target="https://emp.lbl.gov/publications/queued-2026-edition-characteristics" TargetMode="External"/>
  <Relationship Id="rId7" Type="http://schemas.openxmlformats.org/officeDocument/2006/relationships/hyperlink" Target="https://about.bnef.com/insights/clean-transport/lithium-ion-battery-pack-prices-fall-to-108-per-kilowatt-hour-despite-rising-metal-prices-bloombergnef/" TargetMode="External"/>
  <Relationship Id="rId8" Type="http://schemas.openxmlformats.org/officeDocument/2006/relationships/hyperlink" Target="https://ourworldindata.org/grapher/solar-pv-prices" TargetMode="External"/>
  <Relationship Id="rId9" Type="http://schemas.openxmlformats.org/officeDocument/2006/relationships/hyperlink" Target="https://www.iea.org/reports/electricity-grids-and-secure-energy-transitions/executive-summary" TargetMode="External"/>
  <Relationship Id="rId10"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723900" cy="38100"/>
            <a:chOff x="685800" y="723900"/>
            <a:chExt cx="723900" cy="38100"/>
          </a:xfrm>
        </p:grpSpPr>
        <p:sp>
          <p:nvSpPr>
            <p:cNvPr id="3" name="Rectangle 3"/>
            <p:cNvSpPr/>
            <p:nvPr/>
          </p:nvSpPr>
          <p:spPr>
            <a:xfrm>
              <a:off x="685800" y="723900"/>
              <a:ext cx="723900" cy="38100"/>
            </a:xfrm>
            <a:prstGeom prst="rect">
              <a:avLst/>
            </a:prstGeom>
            <a:solidFill>
              <a:schemeClr val="accent2"/>
            </a:solidFill>
            <a:ln>
              <a:noFill/>
            </a:ln>
          </p:spPr>
        </p:sp>
      </p:grpSp>
      <p:grpSp>
        <p:nvGrpSpPr>
          <p:cNvPr id="6" name="Group 6"/>
          <p:cNvGrpSpPr/>
          <p:nvPr/>
        </p:nvGrpSpPr>
        <p:grpSpPr>
          <a:xfrm>
            <a:off x="669036" y="977265"/>
            <a:ext cx="5481828" cy="1159764"/>
            <a:chOff x="669036" y="977265"/>
            <a:chExt cx="5481828" cy="1159764"/>
          </a:xfrm>
        </p:grpSpPr>
        <p:sp>
          <p:nvSpPr>
            <p:cNvPr id="5" name="TextBox 5"/>
            <p:cNvSpPr txBox="1"/>
            <p:nvPr/>
          </p:nvSpPr>
          <p:spPr>
            <a:xfrm>
              <a:off x="669036" y="977265"/>
              <a:ext cx="5481828"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光伏已是最便宜的新增电源，</a:t>
              </a:r>
              <a:br/>
              <a:r>
                <a:rPr lang="zh-CN" sz="3300" b="1" dirty="0">
                  <a:solidFill>
                    <a:schemeClr val="accent1"/>
                  </a:solidFill>
                  <a:latin typeface="Microsoft YaHei"/>
                  <a:ea typeface="Microsoft YaHei"/>
                  <a:cs typeface="Microsoft YaHei"/>
                </a:rPr>
                <a:t>但它不会自动更便宜</a:t>
              </a:r>
            </a:p>
          </p:txBody>
        </p:sp>
      </p:grpSp>
      <p:grpSp>
        <p:nvGrpSpPr>
          <p:cNvPr id="9" name="Group 9"/>
          <p:cNvGrpSpPr/>
          <p:nvPr/>
        </p:nvGrpSpPr>
        <p:grpSpPr>
          <a:xfrm>
            <a:off x="666750" y="2514600"/>
            <a:ext cx="4389568" cy="2366201"/>
            <a:chOff x="666750" y="2514600"/>
            <a:chExt cx="4389568" cy="2366201"/>
          </a:xfrm>
        </p:grpSpPr>
        <p:sp>
          <p:nvSpPr>
            <p:cNvPr id="7" name="TextBox 7"/>
            <p:cNvSpPr txBox="1"/>
            <p:nvPr/>
          </p:nvSpPr>
          <p:spPr>
            <a:xfrm>
              <a:off x="666750" y="2514600"/>
              <a:ext cx="4353263" cy="2305050"/>
            </a:xfrm>
            <a:prstGeom prst="rect">
              <a:avLst/>
            </a:prstGeom>
            <a:noFill/>
            <a:ln>
              <a:noFill/>
            </a:ln>
          </p:spPr>
          <p:txBody>
            <a:bodyPr wrap="none" lIns="0" tIns="0" rIns="0" bIns="0" anchor="t" anchorCtr="0">
              <a:spAutoFit/>
            </a:bodyPr>
            <a:lstStyle/>
            <a:p>
              <a:pPr algn="l"/>
              <a:r>
                <a:rPr lang="zh-CN" sz="12000" b="1" dirty="0">
                  <a:solidFill>
                    <a:schemeClr val="accent1"/>
                  </a:solidFill>
                  <a:latin typeface="Arial Black"/>
                  <a:ea typeface="Arial Black"/>
                  <a:cs typeface="Arial Black"/>
                </a:rPr>
                <a:t>−81%</a:t>
              </a:r>
            </a:p>
          </p:txBody>
        </p:sp>
        <p:sp>
          <p:nvSpPr>
            <p:cNvPr id="8" name="TextBox 8"/>
            <p:cNvSpPr txBox="1"/>
            <p:nvPr/>
          </p:nvSpPr>
          <p:spPr>
            <a:xfrm>
              <a:off x="678942" y="4616768"/>
              <a:ext cx="437737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2009 → 2026 累计降幅（Lazard 均值，CAGR −10%）</a:t>
              </a:r>
            </a:p>
          </p:txBody>
        </p:sp>
      </p:grpSp>
      <p:sp>
        <p:nvSpPr>
          <p:cNvPr id="10" name="Line 10"/>
          <p:cNvSpPr/>
          <p:nvPr/>
        </p:nvSpPr>
        <p:spPr>
          <a:xfrm>
            <a:off x="5905500" y="2571750"/>
            <a:ext cx="9525" cy="2190750"/>
          </a:xfrm>
          <a:custGeom>
            <a:avLst/>
            <a:gdLst/>
            <a:ahLst/>
            <a:cxnLst/>
            <a:rect l="l" t="t" r="r" b="b"/>
            <a:pathLst>
              <a:path w="9525" h="2190750">
                <a:moveTo>
                  <a:pt x="0" y="0"/>
                </a:moveTo>
                <a:lnTo>
                  <a:pt x="0" y="2190750"/>
                </a:lnTo>
              </a:path>
            </a:pathLst>
          </a:custGeom>
          <a:noFill/>
          <a:ln w="9525">
            <a:solidFill>
              <a:schemeClr val="accent6"/>
            </a:solidFill>
          </a:ln>
        </p:spPr>
      </p:sp>
      <p:grpSp>
        <p:nvGrpSpPr>
          <p:cNvPr id="13" name="Group 13"/>
          <p:cNvGrpSpPr/>
          <p:nvPr/>
        </p:nvGrpSpPr>
        <p:grpSpPr>
          <a:xfrm>
            <a:off x="6457950" y="2514600"/>
            <a:ext cx="4353263" cy="2366201"/>
            <a:chOff x="6457950" y="2514600"/>
            <a:chExt cx="4353263" cy="2366201"/>
          </a:xfrm>
        </p:grpSpPr>
        <p:sp>
          <p:nvSpPr>
            <p:cNvPr id="11" name="TextBox 11"/>
            <p:cNvSpPr txBox="1"/>
            <p:nvPr/>
          </p:nvSpPr>
          <p:spPr>
            <a:xfrm>
              <a:off x="6457950" y="2514600"/>
              <a:ext cx="4353263" cy="2305050"/>
            </a:xfrm>
            <a:prstGeom prst="rect">
              <a:avLst/>
            </a:prstGeom>
            <a:noFill/>
            <a:ln>
              <a:noFill/>
            </a:ln>
          </p:spPr>
          <p:txBody>
            <a:bodyPr wrap="none" lIns="0" tIns="0" rIns="0" bIns="0" anchor="t" anchorCtr="0">
              <a:spAutoFit/>
            </a:bodyPr>
            <a:lstStyle/>
            <a:p>
              <a:pPr algn="l"/>
              <a:r>
                <a:rPr lang="zh-CN" sz="12000" b="1" dirty="0">
                  <a:solidFill>
                    <a:schemeClr val="accent2"/>
                  </a:solidFill>
                  <a:latin typeface="Arial Black"/>
                  <a:ea typeface="Arial Black"/>
                  <a:cs typeface="Arial Black"/>
                </a:rPr>
                <a:t>+85%</a:t>
              </a:r>
            </a:p>
          </p:txBody>
        </p:sp>
        <p:sp>
          <p:nvSpPr>
            <p:cNvPr id="12" name="TextBox 12"/>
            <p:cNvSpPr txBox="1"/>
            <p:nvPr/>
          </p:nvSpPr>
          <p:spPr>
            <a:xfrm>
              <a:off x="6470142" y="4616768"/>
              <a:ext cx="3287725"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2021 低点 → 2026 回升（CAGR +12%）</a:t>
              </a:r>
            </a:p>
          </p:txBody>
        </p:sp>
      </p:grpSp>
      <p:grpSp>
        <p:nvGrpSpPr>
          <p:cNvPr id="15" name="Group 15"/>
          <p:cNvGrpSpPr/>
          <p:nvPr/>
        </p:nvGrpSpPr>
        <p:grpSpPr>
          <a:xfrm>
            <a:off x="673608" y="5170170"/>
            <a:ext cx="8101584" cy="469392"/>
            <a:chOff x="673608" y="5170170"/>
            <a:chExt cx="8101584" cy="469392"/>
          </a:xfrm>
        </p:grpSpPr>
        <p:sp>
          <p:nvSpPr>
            <p:cNvPr id="14" name="TextBox 14"/>
            <p:cNvSpPr txBox="1"/>
            <p:nvPr/>
          </p:nvSpPr>
          <p:spPr>
            <a:xfrm>
              <a:off x="673608" y="517017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icrosoft YaHei"/>
                  <a:ea typeface="Microsoft YaHei"/>
                  <a:cs typeface="Microsoft YaHei"/>
                </a:rPr>
                <a:t>为什么会降、为什么又涨、以及现在真正卡住它的是什么</a:t>
              </a:r>
            </a:p>
          </p:txBody>
        </p:sp>
      </p:grpSp>
      <p:sp>
        <p:nvSpPr>
          <p:cNvPr id="16" name="Line 16"/>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7" name="TextBox 17"/>
          <p:cNvSpPr txBox="1"/>
          <p:nvPr/>
        </p:nvSpPr>
        <p:spPr>
          <a:xfrm>
            <a:off x="679704" y="6385560"/>
            <a:ext cx="6290435"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全卷数值均标注来源与年份；Lazard 与 IRENA 口径不同，不做平均、不做跨口径换算</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20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1438275" cy="38100"/>
            <a:chOff x="685800" y="723900"/>
            <a:chExt cx="1438275" cy="38100"/>
          </a:xfrm>
        </p:grpSpPr>
        <p:sp>
          <p:nvSpPr>
            <p:cNvPr id="3" name="Rectangle 3"/>
            <p:cNvSpPr/>
            <p:nvPr/>
          </p:nvSpPr>
          <p:spPr>
            <a:xfrm>
              <a:off x="685800" y="723900"/>
              <a:ext cx="1438275" cy="38100"/>
            </a:xfrm>
            <a:prstGeom prst="rect">
              <a:avLst/>
            </a:prstGeom>
            <a:solidFill>
              <a:schemeClr val="accent2"/>
            </a:solidFill>
            <a:ln>
              <a:noFill/>
            </a:ln>
          </p:spPr>
        </p:sp>
      </p:grpSp>
      <p:grpSp>
        <p:nvGrpSpPr>
          <p:cNvPr id="6" name="Group 6"/>
          <p:cNvGrpSpPr/>
          <p:nvPr/>
        </p:nvGrpSpPr>
        <p:grpSpPr>
          <a:xfrm>
            <a:off x="669036" y="977265"/>
            <a:ext cx="6821900" cy="1159764"/>
            <a:chOff x="669036" y="977265"/>
            <a:chExt cx="6821900" cy="1159764"/>
          </a:xfrm>
        </p:grpSpPr>
        <p:sp>
          <p:nvSpPr>
            <p:cNvPr id="5" name="TextBox 5"/>
            <p:cNvSpPr txBox="1"/>
            <p:nvPr/>
          </p:nvSpPr>
          <p:spPr>
            <a:xfrm>
              <a:off x="669036" y="977265"/>
              <a:ext cx="6821900"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十七年降 81% 之后，</a:t>
              </a:r>
              <a:br/>
              <a:r>
                <a:rPr lang="zh-CN" sz="3300" b="1" dirty="0">
                  <a:solidFill>
                    <a:schemeClr val="accent1"/>
                  </a:solidFill>
                  <a:latin typeface="Microsoft YaHei"/>
                  <a:ea typeface="Microsoft YaHei"/>
                  <a:cs typeface="Microsoft YaHei"/>
                </a:rPr>
                <a:t>光伏成本在 2021 年触底、回升 85%</a:t>
              </a:r>
            </a:p>
          </p:txBody>
        </p:sp>
      </p:grpSp>
      <p:grpSp>
        <p:nvGrpSpPr>
          <p:cNvPr id="8" name="Group 8"/>
          <p:cNvGrpSpPr/>
          <p:nvPr/>
        </p:nvGrpSpPr>
        <p:grpSpPr>
          <a:xfrm>
            <a:off x="674370" y="2138362"/>
            <a:ext cx="5166360" cy="802005"/>
            <a:chOff x="674370" y="2138362"/>
            <a:chExt cx="5166360" cy="802005"/>
          </a:xfrm>
        </p:grpSpPr>
        <p:sp>
          <p:nvSpPr>
            <p:cNvPr id="7" name="TextBox 7"/>
            <p:cNvSpPr txBox="1"/>
            <p:nvPr/>
          </p:nvSpPr>
          <p:spPr>
            <a:xfrm>
              <a:off x="674370" y="2138362"/>
              <a:ext cx="5166360" cy="802005"/>
            </a:xfrm>
            <a:prstGeom prst="rect">
              <a:avLst/>
            </a:prstGeom>
            <a:noFill/>
            <a:ln>
              <a:noFill/>
            </a:ln>
          </p:spPr>
          <p:txBody>
            <a:bodyPr wrap="none" lIns="0" tIns="0" rIns="0" bIns="0" anchor="t" anchorCtr="0">
              <a:spAutoFit/>
            </a:bodyPr>
            <a:lstStyle/>
            <a:p>
              <a:pPr algn="l">
                <a:lnSpc>
                  <a:spcPts val="2850"/>
                </a:lnSpc>
              </a:pPr>
              <a:r>
                <a:rPr lang="zh-CN" sz="2250" dirty="0">
                  <a:solidFill>
                    <a:schemeClr val="dk1"/>
                  </a:solidFill>
                  <a:latin typeface="Microsoft YaHei"/>
                  <a:ea typeface="Microsoft YaHei"/>
                  <a:cs typeface="Microsoft YaHei"/>
                </a:rPr>
                <a:t>成本曲线已经转向，</a:t>
              </a:r>
              <a:br/>
              <a:r>
                <a:rPr lang="zh-CN" sz="2250" dirty="0">
                  <a:solidFill>
                    <a:schemeClr val="dk1"/>
                  </a:solidFill>
                  <a:latin typeface="Microsoft YaHei"/>
                  <a:ea typeface="Microsoft YaHei"/>
                  <a:cs typeface="Microsoft YaHei"/>
                </a:rPr>
                <a:t>「会一直更便宜」不再是可以默认的前提</a:t>
              </a:r>
            </a:p>
          </p:txBody>
        </p:sp>
      </p:grpSp>
      <p:grpSp>
        <p:nvGrpSpPr>
          <p:cNvPr id="43" name="Group 43"/>
          <p:cNvGrpSpPr/>
          <p:nvPr/>
        </p:nvGrpSpPr>
        <p:grpSpPr>
          <a:xfrm>
            <a:off x="1027557" y="3048000"/>
            <a:ext cx="6973443" cy="3057906"/>
            <a:chOff x="1027557" y="3048000"/>
            <a:chExt cx="6973443" cy="3057906"/>
          </a:xfrm>
        </p:grpSpPr>
        <p:grpSp>
          <p:nvGrpSpPr>
            <p:cNvPr id="42" name="Group 42"/>
            <p:cNvGrpSpPr/>
            <p:nvPr/>
          </p:nvGrpSpPr>
          <p:grpSpPr>
            <a:xfrm>
              <a:off x="1027557" y="3048000"/>
              <a:ext cx="6973443" cy="3057906"/>
              <a:chOff x="1027557" y="3048000"/>
              <a:chExt cx="6973443" cy="3057906"/>
            </a:xfrm>
          </p:grpSpPr>
          <p:sp>
            <p:nvSpPr>
              <p:cNvPr id="9" name="Line 9"/>
              <p:cNvSpPr/>
              <p:nvPr/>
            </p:nvSpPr>
            <p:spPr>
              <a:xfrm>
                <a:off x="1333500" y="3143250"/>
                <a:ext cx="6667500" cy="9525"/>
              </a:xfrm>
              <a:custGeom>
                <a:avLst/>
                <a:gdLst/>
                <a:ahLst/>
                <a:cxnLst/>
                <a:rect l="l" t="t" r="r" b="b"/>
                <a:pathLst>
                  <a:path w="6667500" h="9525">
                    <a:moveTo>
                      <a:pt x="0" y="0"/>
                    </a:moveTo>
                    <a:lnTo>
                      <a:pt x="6667500" y="0"/>
                    </a:lnTo>
                  </a:path>
                </a:pathLst>
              </a:custGeom>
              <a:noFill/>
              <a:ln w="9525">
                <a:solidFill>
                  <a:srgbClr val="E8E8E8"/>
                </a:solidFill>
              </a:ln>
            </p:spPr>
          </p:sp>
          <p:sp>
            <p:nvSpPr>
              <p:cNvPr id="10" name="Line 10"/>
              <p:cNvSpPr/>
              <p:nvPr/>
            </p:nvSpPr>
            <p:spPr>
              <a:xfrm>
                <a:off x="1333500" y="3738562"/>
                <a:ext cx="6667500" cy="9525"/>
              </a:xfrm>
              <a:custGeom>
                <a:avLst/>
                <a:gdLst/>
                <a:ahLst/>
                <a:cxnLst/>
                <a:rect l="l" t="t" r="r" b="b"/>
                <a:pathLst>
                  <a:path w="6667500" h="9525">
                    <a:moveTo>
                      <a:pt x="0" y="0"/>
                    </a:moveTo>
                    <a:lnTo>
                      <a:pt x="6667500" y="0"/>
                    </a:lnTo>
                  </a:path>
                </a:pathLst>
              </a:custGeom>
              <a:noFill/>
              <a:ln w="9525">
                <a:solidFill>
                  <a:srgbClr val="E8E8E8"/>
                </a:solidFill>
              </a:ln>
            </p:spPr>
          </p:sp>
          <p:sp>
            <p:nvSpPr>
              <p:cNvPr id="11" name="Line 11"/>
              <p:cNvSpPr/>
              <p:nvPr/>
            </p:nvSpPr>
            <p:spPr>
              <a:xfrm>
                <a:off x="1333500" y="4333875"/>
                <a:ext cx="6667500" cy="9525"/>
              </a:xfrm>
              <a:custGeom>
                <a:avLst/>
                <a:gdLst/>
                <a:ahLst/>
                <a:cxnLst/>
                <a:rect l="l" t="t" r="r" b="b"/>
                <a:pathLst>
                  <a:path w="6667500" h="9525">
                    <a:moveTo>
                      <a:pt x="0" y="0"/>
                    </a:moveTo>
                    <a:lnTo>
                      <a:pt x="6667500" y="0"/>
                    </a:lnTo>
                  </a:path>
                </a:pathLst>
              </a:custGeom>
              <a:noFill/>
              <a:ln w="9525">
                <a:solidFill>
                  <a:srgbClr val="E8E8E8"/>
                </a:solidFill>
              </a:ln>
            </p:spPr>
          </p:sp>
          <p:sp>
            <p:nvSpPr>
              <p:cNvPr id="12" name="Line 12"/>
              <p:cNvSpPr/>
              <p:nvPr/>
            </p:nvSpPr>
            <p:spPr>
              <a:xfrm>
                <a:off x="1333500" y="4929188"/>
                <a:ext cx="6667500" cy="9525"/>
              </a:xfrm>
              <a:custGeom>
                <a:avLst/>
                <a:gdLst/>
                <a:ahLst/>
                <a:cxnLst/>
                <a:rect l="l" t="t" r="r" b="b"/>
                <a:pathLst>
                  <a:path w="6667500" h="9525">
                    <a:moveTo>
                      <a:pt x="0" y="0"/>
                    </a:moveTo>
                    <a:lnTo>
                      <a:pt x="6667500" y="0"/>
                    </a:lnTo>
                  </a:path>
                </a:pathLst>
              </a:custGeom>
              <a:noFill/>
              <a:ln w="9525">
                <a:solidFill>
                  <a:srgbClr val="E8E8E8"/>
                </a:solidFill>
              </a:ln>
            </p:spPr>
          </p:sp>
          <p:sp>
            <p:nvSpPr>
              <p:cNvPr id="13" name="Line 13"/>
              <p:cNvSpPr/>
              <p:nvPr/>
            </p:nvSpPr>
            <p:spPr>
              <a:xfrm>
                <a:off x="1333500" y="3143250"/>
                <a:ext cx="9525" cy="2381250"/>
              </a:xfrm>
              <a:custGeom>
                <a:avLst/>
                <a:gdLst/>
                <a:ahLst/>
                <a:cxnLst/>
                <a:rect l="l" t="t" r="r" b="b"/>
                <a:pathLst>
                  <a:path w="9525" h="2381250">
                    <a:moveTo>
                      <a:pt x="0" y="0"/>
                    </a:moveTo>
                    <a:lnTo>
                      <a:pt x="0" y="2381250"/>
                    </a:lnTo>
                  </a:path>
                </a:pathLst>
              </a:custGeom>
              <a:noFill/>
              <a:ln w="9525">
                <a:solidFill>
                  <a:schemeClr val="accent6"/>
                </a:solidFill>
              </a:ln>
            </p:spPr>
          </p:sp>
          <p:sp>
            <p:nvSpPr>
              <p:cNvPr id="14" name="Line 14"/>
              <p:cNvSpPr/>
              <p:nvPr/>
            </p:nvSpPr>
            <p:spPr>
              <a:xfrm>
                <a:off x="1333500" y="5524500"/>
                <a:ext cx="6667500" cy="9525"/>
              </a:xfrm>
              <a:custGeom>
                <a:avLst/>
                <a:gdLst/>
                <a:ahLst/>
                <a:cxnLst/>
                <a:rect l="l" t="t" r="r" b="b"/>
                <a:pathLst>
                  <a:path w="6667500" h="9525">
                    <a:moveTo>
                      <a:pt x="0" y="0"/>
                    </a:moveTo>
                    <a:lnTo>
                      <a:pt x="6667500" y="0"/>
                    </a:lnTo>
                  </a:path>
                </a:pathLst>
              </a:custGeom>
              <a:noFill/>
              <a:ln w="9525">
                <a:solidFill>
                  <a:schemeClr val="accent6"/>
                </a:solidFill>
              </a:ln>
            </p:spPr>
          </p:sp>
          <p:sp>
            <p:nvSpPr>
              <p:cNvPr id="15" name="TextBox 15"/>
              <p:cNvSpPr txBox="1"/>
              <p:nvPr/>
            </p:nvSpPr>
            <p:spPr>
              <a:xfrm>
                <a:off x="1138618" y="542925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16" name="TextBox 16"/>
              <p:cNvSpPr txBox="1"/>
              <p:nvPr/>
            </p:nvSpPr>
            <p:spPr>
              <a:xfrm>
                <a:off x="1027557" y="4833938"/>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20</a:t>
                </a:r>
              </a:p>
            </p:txBody>
          </p:sp>
          <p:sp>
            <p:nvSpPr>
              <p:cNvPr id="17" name="TextBox 17"/>
              <p:cNvSpPr txBox="1"/>
              <p:nvPr/>
            </p:nvSpPr>
            <p:spPr>
              <a:xfrm>
                <a:off x="1027557" y="4238625"/>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40</a:t>
                </a:r>
              </a:p>
            </p:txBody>
          </p:sp>
          <p:sp>
            <p:nvSpPr>
              <p:cNvPr id="18" name="TextBox 18"/>
              <p:cNvSpPr txBox="1"/>
              <p:nvPr/>
            </p:nvSpPr>
            <p:spPr>
              <a:xfrm>
                <a:off x="1027557" y="3643312"/>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60</a:t>
                </a:r>
              </a:p>
            </p:txBody>
          </p:sp>
          <p:sp>
            <p:nvSpPr>
              <p:cNvPr id="19" name="TextBox 19"/>
              <p:cNvSpPr txBox="1"/>
              <p:nvPr/>
            </p:nvSpPr>
            <p:spPr>
              <a:xfrm>
                <a:off x="1027557" y="3048000"/>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80</a:t>
                </a:r>
              </a:p>
            </p:txBody>
          </p:sp>
          <p:sp>
            <p:nvSpPr>
              <p:cNvPr id="20" name="TextBox 20"/>
              <p:cNvSpPr txBox="1"/>
              <p:nvPr/>
            </p:nvSpPr>
            <p:spPr>
              <a:xfrm>
                <a:off x="1520952"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2018</a:t>
                </a:r>
              </a:p>
            </p:txBody>
          </p:sp>
          <p:sp>
            <p:nvSpPr>
              <p:cNvPr id="21" name="TextBox 21"/>
              <p:cNvSpPr txBox="1"/>
              <p:nvPr/>
            </p:nvSpPr>
            <p:spPr>
              <a:xfrm>
                <a:off x="2354390"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2019</a:t>
                </a:r>
              </a:p>
            </p:txBody>
          </p:sp>
          <p:sp>
            <p:nvSpPr>
              <p:cNvPr id="22" name="TextBox 22"/>
              <p:cNvSpPr txBox="1"/>
              <p:nvPr/>
            </p:nvSpPr>
            <p:spPr>
              <a:xfrm>
                <a:off x="3187827"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2020</a:t>
                </a:r>
              </a:p>
            </p:txBody>
          </p:sp>
          <p:sp>
            <p:nvSpPr>
              <p:cNvPr id="23" name="TextBox 23"/>
              <p:cNvSpPr txBox="1"/>
              <p:nvPr/>
            </p:nvSpPr>
            <p:spPr>
              <a:xfrm>
                <a:off x="4021264"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2021</a:t>
                </a:r>
              </a:p>
            </p:txBody>
          </p:sp>
          <p:sp>
            <p:nvSpPr>
              <p:cNvPr id="24" name="TextBox 24"/>
              <p:cNvSpPr txBox="1"/>
              <p:nvPr/>
            </p:nvSpPr>
            <p:spPr>
              <a:xfrm>
                <a:off x="4854702"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2023</a:t>
                </a:r>
              </a:p>
            </p:txBody>
          </p:sp>
          <p:sp>
            <p:nvSpPr>
              <p:cNvPr id="25" name="TextBox 25"/>
              <p:cNvSpPr txBox="1"/>
              <p:nvPr/>
            </p:nvSpPr>
            <p:spPr>
              <a:xfrm>
                <a:off x="5688139"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2024</a:t>
                </a:r>
              </a:p>
            </p:txBody>
          </p:sp>
          <p:sp>
            <p:nvSpPr>
              <p:cNvPr id="26" name="TextBox 26"/>
              <p:cNvSpPr txBox="1"/>
              <p:nvPr/>
            </p:nvSpPr>
            <p:spPr>
              <a:xfrm>
                <a:off x="6521577"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2025</a:t>
                </a:r>
              </a:p>
            </p:txBody>
          </p:sp>
          <p:sp>
            <p:nvSpPr>
              <p:cNvPr id="27" name="TextBox 27"/>
              <p:cNvSpPr txBox="1"/>
              <p:nvPr/>
            </p:nvSpPr>
            <p:spPr>
              <a:xfrm>
                <a:off x="7355014" y="56102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2026</a:t>
                </a:r>
              </a:p>
            </p:txBody>
          </p:sp>
          <p:sp>
            <p:nvSpPr>
              <p:cNvPr id="28" name="Polyline 28"/>
              <p:cNvSpPr/>
              <p:nvPr/>
            </p:nvSpPr>
            <p:spPr>
              <a:xfrm>
                <a:off x="1750695" y="4244340"/>
                <a:ext cx="2500312" cy="208597"/>
              </a:xfrm>
              <a:custGeom>
                <a:avLst/>
                <a:gdLst/>
                <a:ahLst/>
                <a:cxnLst/>
                <a:rect l="l" t="t" r="r" b="b"/>
                <a:pathLst>
                  <a:path w="2500312" h="208597">
                    <a:moveTo>
                      <a:pt x="0" y="0"/>
                    </a:moveTo>
                    <a:lnTo>
                      <a:pt x="833438" y="89535"/>
                    </a:lnTo>
                    <a:lnTo>
                      <a:pt x="1666875" y="179070"/>
                    </a:lnTo>
                    <a:lnTo>
                      <a:pt x="2500312" y="208597"/>
                    </a:lnTo>
                  </a:path>
                </a:pathLst>
              </a:custGeom>
              <a:noFill/>
              <a:ln w="28575">
                <a:solidFill>
                  <a:schemeClr val="accent1"/>
                </a:solidFill>
                <a:round/>
              </a:ln>
            </p:spPr>
          </p:sp>
          <p:sp>
            <p:nvSpPr>
              <p:cNvPr id="29" name="Polyline 29"/>
              <p:cNvSpPr/>
              <p:nvPr/>
            </p:nvSpPr>
            <p:spPr>
              <a:xfrm>
                <a:off x="5084445" y="3470910"/>
                <a:ext cx="2500312" cy="327660"/>
              </a:xfrm>
              <a:custGeom>
                <a:avLst/>
                <a:gdLst/>
                <a:ahLst/>
                <a:cxnLst/>
                <a:rect l="l" t="t" r="r" b="b"/>
                <a:pathLst>
                  <a:path w="2500312" h="327660">
                    <a:moveTo>
                      <a:pt x="0" y="267653"/>
                    </a:moveTo>
                    <a:lnTo>
                      <a:pt x="833438" y="238125"/>
                    </a:lnTo>
                    <a:lnTo>
                      <a:pt x="1666875" y="327660"/>
                    </a:lnTo>
                    <a:lnTo>
                      <a:pt x="2500312" y="0"/>
                    </a:lnTo>
                  </a:path>
                </a:pathLst>
              </a:custGeom>
              <a:noFill/>
              <a:ln w="28575">
                <a:solidFill>
                  <a:schemeClr val="accent1"/>
                </a:solidFill>
                <a:round/>
              </a:ln>
            </p:spPr>
          </p:sp>
          <p:sp>
            <p:nvSpPr>
              <p:cNvPr id="30" name="Ellipse 30"/>
              <p:cNvSpPr/>
              <p:nvPr/>
            </p:nvSpPr>
            <p:spPr>
              <a:xfrm>
                <a:off x="1703070" y="4196715"/>
                <a:ext cx="95250" cy="95250"/>
              </a:xfrm>
              <a:prstGeom prst="ellipse">
                <a:avLst/>
              </a:prstGeom>
              <a:solidFill>
                <a:schemeClr val="accent1"/>
              </a:solidFill>
              <a:ln>
                <a:noFill/>
              </a:ln>
            </p:spPr>
          </p:sp>
          <p:sp>
            <p:nvSpPr>
              <p:cNvPr id="31" name="Ellipse 31"/>
              <p:cNvSpPr/>
              <p:nvPr/>
            </p:nvSpPr>
            <p:spPr>
              <a:xfrm>
                <a:off x="2536508" y="4286250"/>
                <a:ext cx="95250" cy="95250"/>
              </a:xfrm>
              <a:prstGeom prst="ellipse">
                <a:avLst/>
              </a:prstGeom>
              <a:solidFill>
                <a:schemeClr val="accent1"/>
              </a:solidFill>
              <a:ln>
                <a:noFill/>
              </a:ln>
            </p:spPr>
          </p:sp>
          <p:sp>
            <p:nvSpPr>
              <p:cNvPr id="32" name="Ellipse 32"/>
              <p:cNvSpPr/>
              <p:nvPr/>
            </p:nvSpPr>
            <p:spPr>
              <a:xfrm>
                <a:off x="3369945" y="4375785"/>
                <a:ext cx="95250" cy="95250"/>
              </a:xfrm>
              <a:prstGeom prst="ellipse">
                <a:avLst/>
              </a:prstGeom>
              <a:solidFill>
                <a:schemeClr val="accent1"/>
              </a:solidFill>
              <a:ln>
                <a:noFill/>
              </a:ln>
            </p:spPr>
          </p:sp>
          <p:sp>
            <p:nvSpPr>
              <p:cNvPr id="33" name="Ellipse 33"/>
              <p:cNvSpPr/>
              <p:nvPr/>
            </p:nvSpPr>
            <p:spPr>
              <a:xfrm>
                <a:off x="4184332" y="4386262"/>
                <a:ext cx="133350" cy="133350"/>
              </a:xfrm>
              <a:prstGeom prst="ellipse">
                <a:avLst/>
              </a:prstGeom>
              <a:solidFill>
                <a:schemeClr val="accent2"/>
              </a:solidFill>
              <a:ln>
                <a:noFill/>
              </a:ln>
            </p:spPr>
          </p:sp>
          <p:sp>
            <p:nvSpPr>
              <p:cNvPr id="34" name="Ellipse 34"/>
              <p:cNvSpPr/>
              <p:nvPr/>
            </p:nvSpPr>
            <p:spPr>
              <a:xfrm>
                <a:off x="5036820" y="3690938"/>
                <a:ext cx="95250" cy="95250"/>
              </a:xfrm>
              <a:prstGeom prst="ellipse">
                <a:avLst/>
              </a:prstGeom>
              <a:solidFill>
                <a:schemeClr val="accent1"/>
              </a:solidFill>
              <a:ln>
                <a:noFill/>
              </a:ln>
            </p:spPr>
          </p:sp>
          <p:sp>
            <p:nvSpPr>
              <p:cNvPr id="35" name="Ellipse 35"/>
              <p:cNvSpPr/>
              <p:nvPr/>
            </p:nvSpPr>
            <p:spPr>
              <a:xfrm>
                <a:off x="5870258" y="3661410"/>
                <a:ext cx="95250" cy="95250"/>
              </a:xfrm>
              <a:prstGeom prst="ellipse">
                <a:avLst/>
              </a:prstGeom>
              <a:solidFill>
                <a:schemeClr val="accent1"/>
              </a:solidFill>
              <a:ln>
                <a:noFill/>
              </a:ln>
            </p:spPr>
          </p:sp>
          <p:sp>
            <p:nvSpPr>
              <p:cNvPr id="36" name="Ellipse 36"/>
              <p:cNvSpPr/>
              <p:nvPr/>
            </p:nvSpPr>
            <p:spPr>
              <a:xfrm>
                <a:off x="6703695" y="3750945"/>
                <a:ext cx="95250" cy="95250"/>
              </a:xfrm>
              <a:prstGeom prst="ellipse">
                <a:avLst/>
              </a:prstGeom>
              <a:solidFill>
                <a:schemeClr val="accent1"/>
              </a:solidFill>
              <a:ln>
                <a:noFill/>
              </a:ln>
            </p:spPr>
          </p:sp>
          <p:sp>
            <p:nvSpPr>
              <p:cNvPr id="37" name="Ellipse 37"/>
              <p:cNvSpPr/>
              <p:nvPr/>
            </p:nvSpPr>
            <p:spPr>
              <a:xfrm>
                <a:off x="7518082" y="3404235"/>
                <a:ext cx="133350" cy="133350"/>
              </a:xfrm>
              <a:prstGeom prst="ellipse">
                <a:avLst/>
              </a:prstGeom>
              <a:solidFill>
                <a:schemeClr val="accent2"/>
              </a:solidFill>
              <a:ln>
                <a:noFill/>
              </a:ln>
            </p:spPr>
          </p:sp>
          <p:sp>
            <p:nvSpPr>
              <p:cNvPr id="38" name="TextBox 38"/>
              <p:cNvSpPr txBox="1"/>
              <p:nvPr/>
            </p:nvSpPr>
            <p:spPr>
              <a:xfrm>
                <a:off x="3326892" y="4635818"/>
                <a:ext cx="1549394"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2021 $36 历史最低</a:t>
                </a:r>
              </a:p>
            </p:txBody>
          </p:sp>
          <p:sp>
            <p:nvSpPr>
              <p:cNvPr id="39" name="TextBox 39"/>
              <p:cNvSpPr txBox="1"/>
              <p:nvPr/>
            </p:nvSpPr>
            <p:spPr>
              <a:xfrm>
                <a:off x="6908292" y="3111818"/>
                <a:ext cx="767925"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2026 $69</a:t>
                </a:r>
              </a:p>
            </p:txBody>
          </p:sp>
          <p:sp>
            <p:nvSpPr>
              <p:cNvPr id="40" name="TextBox 40"/>
              <p:cNvSpPr txBox="1"/>
              <p:nvPr/>
            </p:nvSpPr>
            <p:spPr>
              <a:xfrm>
                <a:off x="1421892" y="3207068"/>
                <a:ext cx="3205772"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2022 年 Lazard 未发布，序列在此断开</a:t>
                </a:r>
              </a:p>
            </p:txBody>
          </p:sp>
          <p:sp>
            <p:nvSpPr>
              <p:cNvPr id="41" name="TextBox 41"/>
              <p:cNvSpPr txBox="1"/>
              <p:nvPr/>
            </p:nvSpPr>
            <p:spPr>
              <a:xfrm>
                <a:off x="1327404" y="5871210"/>
                <a:ext cx="731139"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n-lt"/>
                    <a:ea typeface="+mn-ea"/>
                    <a:cs typeface="+mn-cs"/>
                  </a:rPr>
                  <a:t>USD/MWh</a:t>
                </a:r>
              </a:p>
            </p:txBody>
          </p:sp>
        </p:grpSp>
      </p:grpSp>
      <p:grpSp>
        <p:nvGrpSpPr>
          <p:cNvPr id="59" name="Group 59"/>
          <p:cNvGrpSpPr/>
          <p:nvPr/>
        </p:nvGrpSpPr>
        <p:grpSpPr>
          <a:xfrm>
            <a:off x="8631746" y="3111818"/>
            <a:ext cx="2779204" cy="1816607"/>
            <a:chOff x="8631746" y="3111818"/>
            <a:chExt cx="2779204" cy="1816607"/>
          </a:xfrm>
        </p:grpSpPr>
        <p:grpSp>
          <p:nvGrpSpPr>
            <p:cNvPr id="58" name="Group 58"/>
            <p:cNvGrpSpPr/>
            <p:nvPr/>
          </p:nvGrpSpPr>
          <p:grpSpPr>
            <a:xfrm>
              <a:off x="8631746" y="3111818"/>
              <a:ext cx="2779204" cy="1816607"/>
              <a:chOff x="8631746" y="3111818"/>
              <a:chExt cx="2779204" cy="1816607"/>
            </a:xfrm>
          </p:grpSpPr>
          <p:sp>
            <p:nvSpPr>
              <p:cNvPr id="44" name="Line 44"/>
              <p:cNvSpPr/>
              <p:nvPr/>
            </p:nvSpPr>
            <p:spPr>
              <a:xfrm>
                <a:off x="9048750" y="3333750"/>
                <a:ext cx="2362200" cy="9525"/>
              </a:xfrm>
              <a:custGeom>
                <a:avLst/>
                <a:gdLst/>
                <a:ahLst/>
                <a:cxnLst/>
                <a:rect l="l" t="t" r="r" b="b"/>
                <a:pathLst>
                  <a:path w="2362200" h="9525">
                    <a:moveTo>
                      <a:pt x="0" y="0"/>
                    </a:moveTo>
                    <a:lnTo>
                      <a:pt x="2362200" y="0"/>
                    </a:lnTo>
                  </a:path>
                </a:pathLst>
              </a:custGeom>
              <a:noFill/>
              <a:ln w="9525">
                <a:solidFill>
                  <a:srgbClr val="E8E8E8"/>
                </a:solidFill>
              </a:ln>
            </p:spPr>
          </p:sp>
          <p:sp>
            <p:nvSpPr>
              <p:cNvPr id="45" name="Line 45"/>
              <p:cNvSpPr/>
              <p:nvPr/>
            </p:nvSpPr>
            <p:spPr>
              <a:xfrm>
                <a:off x="9048750" y="3952875"/>
                <a:ext cx="2362200" cy="9525"/>
              </a:xfrm>
              <a:custGeom>
                <a:avLst/>
                <a:gdLst/>
                <a:ahLst/>
                <a:cxnLst/>
                <a:rect l="l" t="t" r="r" b="b"/>
                <a:pathLst>
                  <a:path w="2362200" h="9525">
                    <a:moveTo>
                      <a:pt x="0" y="0"/>
                    </a:moveTo>
                    <a:lnTo>
                      <a:pt x="2362200" y="0"/>
                    </a:lnTo>
                  </a:path>
                </a:pathLst>
              </a:custGeom>
              <a:noFill/>
              <a:ln w="9525">
                <a:solidFill>
                  <a:srgbClr val="E8E8E8"/>
                </a:solidFill>
              </a:ln>
            </p:spPr>
          </p:sp>
          <p:sp>
            <p:nvSpPr>
              <p:cNvPr id="46" name="Line 46"/>
              <p:cNvSpPr/>
              <p:nvPr/>
            </p:nvSpPr>
            <p:spPr>
              <a:xfrm>
                <a:off x="9048750" y="3333750"/>
                <a:ext cx="9525" cy="1238250"/>
              </a:xfrm>
              <a:custGeom>
                <a:avLst/>
                <a:gdLst/>
                <a:ahLst/>
                <a:cxnLst/>
                <a:rect l="l" t="t" r="r" b="b"/>
                <a:pathLst>
                  <a:path w="9525" h="1238250">
                    <a:moveTo>
                      <a:pt x="0" y="0"/>
                    </a:moveTo>
                    <a:lnTo>
                      <a:pt x="0" y="1238250"/>
                    </a:lnTo>
                  </a:path>
                </a:pathLst>
              </a:custGeom>
              <a:noFill/>
              <a:ln w="9525">
                <a:solidFill>
                  <a:schemeClr val="accent6"/>
                </a:solidFill>
              </a:ln>
            </p:spPr>
          </p:sp>
          <p:sp>
            <p:nvSpPr>
              <p:cNvPr id="47" name="Line 47"/>
              <p:cNvSpPr/>
              <p:nvPr/>
            </p:nvSpPr>
            <p:spPr>
              <a:xfrm>
                <a:off x="9048750" y="4572000"/>
                <a:ext cx="2362200" cy="9525"/>
              </a:xfrm>
              <a:custGeom>
                <a:avLst/>
                <a:gdLst/>
                <a:ahLst/>
                <a:cxnLst/>
                <a:rect l="l" t="t" r="r" b="b"/>
                <a:pathLst>
                  <a:path w="2362200" h="9525">
                    <a:moveTo>
                      <a:pt x="0" y="0"/>
                    </a:moveTo>
                    <a:lnTo>
                      <a:pt x="2362200" y="0"/>
                    </a:lnTo>
                  </a:path>
                </a:pathLst>
              </a:custGeom>
              <a:noFill/>
              <a:ln w="9525">
                <a:solidFill>
                  <a:schemeClr val="accent6"/>
                </a:solidFill>
              </a:ln>
            </p:spPr>
          </p:sp>
          <p:sp>
            <p:nvSpPr>
              <p:cNvPr id="48" name="TextBox 48"/>
              <p:cNvSpPr txBox="1"/>
              <p:nvPr/>
            </p:nvSpPr>
            <p:spPr>
              <a:xfrm>
                <a:off x="8853868" y="447675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49" name="TextBox 49"/>
              <p:cNvSpPr txBox="1"/>
              <p:nvPr/>
            </p:nvSpPr>
            <p:spPr>
              <a:xfrm>
                <a:off x="8631746" y="3857625"/>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200</a:t>
                </a:r>
              </a:p>
            </p:txBody>
          </p:sp>
          <p:sp>
            <p:nvSpPr>
              <p:cNvPr id="50" name="TextBox 50"/>
              <p:cNvSpPr txBox="1"/>
              <p:nvPr/>
            </p:nvSpPr>
            <p:spPr>
              <a:xfrm>
                <a:off x="8631746" y="3238500"/>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400</a:t>
                </a:r>
              </a:p>
            </p:txBody>
          </p:sp>
          <p:sp>
            <p:nvSpPr>
              <p:cNvPr id="51" name="Polyline 51"/>
              <p:cNvSpPr/>
              <p:nvPr/>
            </p:nvSpPr>
            <p:spPr>
              <a:xfrm>
                <a:off x="9118282" y="3460432"/>
                <a:ext cx="1666875" cy="1000125"/>
              </a:xfrm>
              <a:custGeom>
                <a:avLst/>
                <a:gdLst/>
                <a:ahLst/>
                <a:cxnLst/>
                <a:rect l="l" t="t" r="r" b="b"/>
                <a:pathLst>
                  <a:path w="1666875" h="1000125">
                    <a:moveTo>
                      <a:pt x="0" y="0"/>
                    </a:moveTo>
                    <a:lnTo>
                      <a:pt x="139065" y="343852"/>
                    </a:lnTo>
                    <a:lnTo>
                      <a:pt x="278130" y="625792"/>
                    </a:lnTo>
                    <a:lnTo>
                      <a:pt x="416243" y="724852"/>
                    </a:lnTo>
                    <a:lnTo>
                      <a:pt x="555308" y="808672"/>
                    </a:lnTo>
                    <a:lnTo>
                      <a:pt x="694373" y="866775"/>
                    </a:lnTo>
                    <a:lnTo>
                      <a:pt x="833438" y="913447"/>
                    </a:lnTo>
                    <a:lnTo>
                      <a:pt x="972503" y="941070"/>
                    </a:lnTo>
                    <a:lnTo>
                      <a:pt x="1111568" y="957262"/>
                    </a:lnTo>
                    <a:lnTo>
                      <a:pt x="1250632" y="978217"/>
                    </a:lnTo>
                    <a:lnTo>
                      <a:pt x="1388745" y="987742"/>
                    </a:lnTo>
                    <a:lnTo>
                      <a:pt x="1527810" y="997267"/>
                    </a:lnTo>
                    <a:lnTo>
                      <a:pt x="1666875" y="1000125"/>
                    </a:lnTo>
                  </a:path>
                </a:pathLst>
              </a:custGeom>
              <a:noFill/>
              <a:ln w="19050">
                <a:solidFill>
                  <a:schemeClr val="accent1"/>
                </a:solidFill>
                <a:round/>
              </a:ln>
            </p:spPr>
          </p:sp>
          <p:sp>
            <p:nvSpPr>
              <p:cNvPr id="52" name="Polyline 52"/>
              <p:cNvSpPr/>
              <p:nvPr/>
            </p:nvSpPr>
            <p:spPr>
              <a:xfrm>
                <a:off x="10924222" y="4358640"/>
                <a:ext cx="416242" cy="34290"/>
              </a:xfrm>
              <a:custGeom>
                <a:avLst/>
                <a:gdLst/>
                <a:ahLst/>
                <a:cxnLst/>
                <a:rect l="l" t="t" r="r" b="b"/>
                <a:pathLst>
                  <a:path w="416242" h="34290">
                    <a:moveTo>
                      <a:pt x="0" y="27622"/>
                    </a:moveTo>
                    <a:lnTo>
                      <a:pt x="139065" y="24765"/>
                    </a:lnTo>
                    <a:lnTo>
                      <a:pt x="278130" y="34290"/>
                    </a:lnTo>
                    <a:lnTo>
                      <a:pt x="416242" y="0"/>
                    </a:lnTo>
                  </a:path>
                </a:pathLst>
              </a:custGeom>
              <a:noFill/>
              <a:ln w="19050">
                <a:solidFill>
                  <a:schemeClr val="accent1"/>
                </a:solidFill>
                <a:round/>
              </a:ln>
            </p:spPr>
          </p:sp>
          <p:sp>
            <p:nvSpPr>
              <p:cNvPr id="53" name="Ellipse 53"/>
              <p:cNvSpPr/>
              <p:nvPr/>
            </p:nvSpPr>
            <p:spPr>
              <a:xfrm>
                <a:off x="9080182" y="3422332"/>
                <a:ext cx="76200" cy="76200"/>
              </a:xfrm>
              <a:prstGeom prst="ellipse">
                <a:avLst/>
              </a:prstGeom>
              <a:solidFill>
                <a:schemeClr val="accent1"/>
              </a:solidFill>
              <a:ln>
                <a:noFill/>
              </a:ln>
            </p:spPr>
          </p:sp>
          <p:sp>
            <p:nvSpPr>
              <p:cNvPr id="54" name="Ellipse 54"/>
              <p:cNvSpPr/>
              <p:nvPr/>
            </p:nvSpPr>
            <p:spPr>
              <a:xfrm>
                <a:off x="11302365" y="4320540"/>
                <a:ext cx="76200" cy="76200"/>
              </a:xfrm>
              <a:prstGeom prst="ellipse">
                <a:avLst/>
              </a:prstGeom>
              <a:solidFill>
                <a:schemeClr val="accent1"/>
              </a:solidFill>
              <a:ln>
                <a:noFill/>
              </a:ln>
            </p:spPr>
          </p:sp>
          <p:sp>
            <p:nvSpPr>
              <p:cNvPr id="55" name="TextBox 55"/>
              <p:cNvSpPr txBox="1"/>
              <p:nvPr/>
            </p:nvSpPr>
            <p:spPr>
              <a:xfrm>
                <a:off x="9041892" y="3111818"/>
                <a:ext cx="867880"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2009 $359</a:t>
                </a:r>
              </a:p>
            </p:txBody>
          </p:sp>
          <p:sp>
            <p:nvSpPr>
              <p:cNvPr id="56" name="TextBox 56"/>
              <p:cNvSpPr txBox="1"/>
              <p:nvPr/>
            </p:nvSpPr>
            <p:spPr>
              <a:xfrm>
                <a:off x="10508742" y="4045268"/>
                <a:ext cx="767925"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2026 $69</a:t>
                </a:r>
              </a:p>
            </p:txBody>
          </p:sp>
          <p:sp>
            <p:nvSpPr>
              <p:cNvPr id="57" name="TextBox 57"/>
              <p:cNvSpPr txBox="1"/>
              <p:nvPr/>
            </p:nvSpPr>
            <p:spPr>
              <a:xfrm>
                <a:off x="9041892" y="4664392"/>
                <a:ext cx="1440351"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2009 → 2026 全程</a:t>
                </a:r>
              </a:p>
            </p:txBody>
          </p:sp>
        </p:grpSp>
      </p:grpSp>
      <p:grpSp>
        <p:nvGrpSpPr>
          <p:cNvPr id="62" name="Group 62"/>
          <p:cNvGrpSpPr/>
          <p:nvPr/>
        </p:nvGrpSpPr>
        <p:grpSpPr>
          <a:xfrm>
            <a:off x="8413242" y="5226368"/>
            <a:ext cx="2165414" cy="1006983"/>
            <a:chOff x="8413242" y="5226368"/>
            <a:chExt cx="2165414" cy="1006983"/>
          </a:xfrm>
        </p:grpSpPr>
        <p:sp>
          <p:nvSpPr>
            <p:cNvPr id="60" name="TextBox 60"/>
            <p:cNvSpPr txBox="1"/>
            <p:nvPr/>
          </p:nvSpPr>
          <p:spPr>
            <a:xfrm>
              <a:off x="8413242" y="5226368"/>
              <a:ext cx="1831086"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转向的原因是资本成本</a:t>
              </a:r>
            </a:p>
          </p:txBody>
        </p:sp>
        <p:sp>
          <p:nvSpPr>
            <p:cNvPr id="61" name="TextBox 61"/>
            <p:cNvSpPr txBox="1"/>
            <p:nvPr/>
          </p:nvSpPr>
          <p:spPr>
            <a:xfrm>
              <a:off x="8413242" y="5474018"/>
              <a:ext cx="2165414"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Lazard 敏感性（均值）</a:t>
              </a:r>
              <a:br/>
              <a:r>
                <a:rPr lang="zh-CN" sz="1350" dirty="0">
                  <a:solidFill>
                    <a:schemeClr val="accent3"/>
                  </a:solidFill>
                  <a:latin typeface="Microsoft YaHei"/>
                  <a:ea typeface="Microsoft YaHei"/>
                  <a:cs typeface="Microsoft YaHei"/>
                </a:rPr>
                <a:t>WACC 4.2% → $53</a:t>
              </a:r>
              <a:br/>
              <a:r>
                <a:rPr lang="zh-CN" sz="1350" dirty="0">
                  <a:solidFill>
                    <a:schemeClr val="accent3"/>
                  </a:solidFill>
                  <a:latin typeface="Microsoft YaHei"/>
                  <a:ea typeface="Microsoft YaHei"/>
                  <a:cs typeface="Microsoft YaHei"/>
                </a:rPr>
                <a:t>7.7% → $69 ｜ 10.0% → $83</a:t>
              </a:r>
            </a:p>
          </p:txBody>
        </p:sp>
      </p:grpSp>
      <p:sp>
        <p:nvSpPr>
          <p:cNvPr id="63" name="Line 63"/>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66" name="Group 66"/>
          <p:cNvGrpSpPr/>
          <p:nvPr/>
        </p:nvGrpSpPr>
        <p:grpSpPr>
          <a:xfrm>
            <a:off x="679704" y="6385560"/>
            <a:ext cx="10832592" cy="234696"/>
            <a:chOff x="679704" y="6385560"/>
            <a:chExt cx="10832592" cy="234696"/>
          </a:xfrm>
        </p:grpSpPr>
        <p:sp>
          <p:nvSpPr>
            <p:cNvPr id="64" name="TextBox 64"/>
            <p:cNvSpPr txBox="1"/>
            <p:nvPr/>
          </p:nvSpPr>
          <p:spPr>
            <a:xfrm>
              <a:off x="679704" y="6385560"/>
              <a:ext cx="7187018"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来源：Lazard LCOE+ 2026 Edition（LCOE v19.0），美国、无补贴口径｜同期陆上风电只降 52%</a:t>
              </a:r>
            </a:p>
          </p:txBody>
        </p:sp>
        <p:sp>
          <p:nvSpPr>
            <p:cNvPr id="65" name="TextBox 65"/>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childTnLst>
                                </p:cTn>
                              </p:par>
                            </p:childTnLst>
                          </p:cTn>
                        </p:par>
                        <p:par>
                          <p:cTn id="12" fill="hold">
                            <p:stCondLst>
                              <p:cond delay="1100"/>
                            </p:stCondLst>
                            <p:childTnLst>
                              <p:par>
                                <p:cTn xmlns:p="http://schemas.openxmlformats.org/presentationml/2006/main" id="13" presetID="22" presetClass="entr" presetSubtype="2" fill="hold" grpId="0" nodeType="afterEffect">
                                  <p:stCondLst>
                                    <p:cond delay="30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900"/>
                                        <p:tgtEl>
                                          <p:spTgt spid="43"/>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400"/>
                                        <p:tgtEl>
                                          <p:spTgt spid="59"/>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30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4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2162175" cy="38100"/>
            <a:chOff x="685800" y="723900"/>
            <a:chExt cx="2162175" cy="38100"/>
          </a:xfrm>
        </p:grpSpPr>
        <p:sp>
          <p:nvSpPr>
            <p:cNvPr id="3" name="Rectangle 3"/>
            <p:cNvSpPr/>
            <p:nvPr/>
          </p:nvSpPr>
          <p:spPr>
            <a:xfrm>
              <a:off x="685800" y="723900"/>
              <a:ext cx="2162175" cy="38100"/>
            </a:xfrm>
            <a:prstGeom prst="rect">
              <a:avLst/>
            </a:prstGeom>
            <a:solidFill>
              <a:schemeClr val="accent2"/>
            </a:solidFill>
            <a:ln>
              <a:noFill/>
            </a:ln>
          </p:spPr>
        </p:sp>
      </p:grpSp>
      <p:grpSp>
        <p:nvGrpSpPr>
          <p:cNvPr id="6" name="Group 6"/>
          <p:cNvGrpSpPr/>
          <p:nvPr/>
        </p:nvGrpSpPr>
        <p:grpSpPr>
          <a:xfrm>
            <a:off x="669036" y="977265"/>
            <a:ext cx="7577328" cy="1159764"/>
            <a:chOff x="669036" y="977265"/>
            <a:chExt cx="7577328" cy="1159764"/>
          </a:xfrm>
        </p:grpSpPr>
        <p:sp>
          <p:nvSpPr>
            <p:cNvPr id="5" name="TextBox 5"/>
            <p:cNvSpPr txBox="1"/>
            <p:nvPr/>
          </p:nvSpPr>
          <p:spPr>
            <a:xfrm>
              <a:off x="669036" y="977265"/>
              <a:ext cx="7577328"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在同一口径下，</a:t>
              </a:r>
              <a:br/>
              <a:r>
                <a:rPr lang="zh-CN" sz="3300" b="1" dirty="0">
                  <a:solidFill>
                    <a:schemeClr val="accent1"/>
                  </a:solidFill>
                  <a:latin typeface="Microsoft YaHei"/>
                  <a:ea typeface="Microsoft YaHei"/>
                  <a:cs typeface="Microsoft YaHei"/>
                </a:rPr>
                <a:t>光伏与陆上风电是最便宜的两种新增电源</a:t>
              </a:r>
            </a:p>
          </p:txBody>
        </p:sp>
      </p:grpSp>
      <p:grpSp>
        <p:nvGrpSpPr>
          <p:cNvPr id="48" name="Group 48"/>
          <p:cNvGrpSpPr/>
          <p:nvPr/>
        </p:nvGrpSpPr>
        <p:grpSpPr>
          <a:xfrm>
            <a:off x="1035939" y="2273618"/>
            <a:ext cx="6948774" cy="3668077"/>
            <a:chOff x="1035939" y="2273618"/>
            <a:chExt cx="6948774" cy="3668077"/>
          </a:xfrm>
        </p:grpSpPr>
        <p:grpSp>
          <p:nvGrpSpPr>
            <p:cNvPr id="47" name="Group 47"/>
            <p:cNvGrpSpPr/>
            <p:nvPr/>
          </p:nvGrpSpPr>
          <p:grpSpPr>
            <a:xfrm>
              <a:off x="1035939" y="2273618"/>
              <a:ext cx="6948774" cy="3668077"/>
              <a:chOff x="1035939" y="2273618"/>
              <a:chExt cx="6948774" cy="3668077"/>
            </a:xfrm>
          </p:grpSpPr>
          <p:sp>
            <p:nvSpPr>
              <p:cNvPr id="7" name="Line 7"/>
              <p:cNvSpPr/>
              <p:nvPr/>
            </p:nvSpPr>
            <p:spPr>
              <a:xfrm>
                <a:off x="5207318" y="2438400"/>
                <a:ext cx="9525" cy="3181350"/>
              </a:xfrm>
              <a:custGeom>
                <a:avLst/>
                <a:gdLst/>
                <a:ahLst/>
                <a:cxnLst/>
                <a:rect l="l" t="t" r="r" b="b"/>
                <a:pathLst>
                  <a:path w="9525" h="3181350">
                    <a:moveTo>
                      <a:pt x="0" y="0"/>
                    </a:moveTo>
                    <a:lnTo>
                      <a:pt x="0" y="3181350"/>
                    </a:lnTo>
                  </a:path>
                </a:pathLst>
              </a:custGeom>
              <a:noFill/>
              <a:ln w="9525">
                <a:solidFill>
                  <a:srgbClr val="E8E8E8"/>
                </a:solidFill>
              </a:ln>
            </p:spPr>
          </p:sp>
          <p:sp>
            <p:nvSpPr>
              <p:cNvPr id="8" name="Line 8"/>
              <p:cNvSpPr/>
              <p:nvPr/>
            </p:nvSpPr>
            <p:spPr>
              <a:xfrm>
                <a:off x="6508432" y="2438400"/>
                <a:ext cx="9525" cy="3181350"/>
              </a:xfrm>
              <a:custGeom>
                <a:avLst/>
                <a:gdLst/>
                <a:ahLst/>
                <a:cxnLst/>
                <a:rect l="l" t="t" r="r" b="b"/>
                <a:pathLst>
                  <a:path w="9525" h="3181350">
                    <a:moveTo>
                      <a:pt x="0" y="0"/>
                    </a:moveTo>
                    <a:lnTo>
                      <a:pt x="0" y="3181350"/>
                    </a:lnTo>
                  </a:path>
                </a:pathLst>
              </a:custGeom>
              <a:noFill/>
              <a:ln w="9525">
                <a:solidFill>
                  <a:srgbClr val="E8E8E8"/>
                </a:solidFill>
              </a:ln>
            </p:spPr>
          </p:sp>
          <p:sp>
            <p:nvSpPr>
              <p:cNvPr id="9" name="Line 9"/>
              <p:cNvSpPr/>
              <p:nvPr/>
            </p:nvSpPr>
            <p:spPr>
              <a:xfrm>
                <a:off x="7810500" y="2438400"/>
                <a:ext cx="9525" cy="3181350"/>
              </a:xfrm>
              <a:custGeom>
                <a:avLst/>
                <a:gdLst/>
                <a:ahLst/>
                <a:cxnLst/>
                <a:rect l="l" t="t" r="r" b="b"/>
                <a:pathLst>
                  <a:path w="9525" h="3181350">
                    <a:moveTo>
                      <a:pt x="0" y="0"/>
                    </a:moveTo>
                    <a:lnTo>
                      <a:pt x="0" y="3181350"/>
                    </a:lnTo>
                  </a:path>
                </a:pathLst>
              </a:custGeom>
              <a:noFill/>
              <a:ln w="9525">
                <a:solidFill>
                  <a:srgbClr val="E8E8E8"/>
                </a:solidFill>
              </a:ln>
            </p:spPr>
          </p:sp>
          <p:sp>
            <p:nvSpPr>
              <p:cNvPr id="10" name="Line 10"/>
              <p:cNvSpPr/>
              <p:nvPr/>
            </p:nvSpPr>
            <p:spPr>
              <a:xfrm>
                <a:off x="3905250" y="2438400"/>
                <a:ext cx="9525" cy="3181350"/>
              </a:xfrm>
              <a:custGeom>
                <a:avLst/>
                <a:gdLst/>
                <a:ahLst/>
                <a:cxnLst/>
                <a:rect l="l" t="t" r="r" b="b"/>
                <a:pathLst>
                  <a:path w="9525" h="3181350">
                    <a:moveTo>
                      <a:pt x="0" y="0"/>
                    </a:moveTo>
                    <a:lnTo>
                      <a:pt x="0" y="3181350"/>
                    </a:lnTo>
                  </a:path>
                </a:pathLst>
              </a:custGeom>
              <a:noFill/>
              <a:ln w="9525">
                <a:solidFill>
                  <a:schemeClr val="accent6"/>
                </a:solidFill>
              </a:ln>
            </p:spPr>
          </p:sp>
          <p:sp>
            <p:nvSpPr>
              <p:cNvPr id="11" name="Line 11"/>
              <p:cNvSpPr/>
              <p:nvPr/>
            </p:nvSpPr>
            <p:spPr>
              <a:xfrm>
                <a:off x="3905250" y="5619750"/>
                <a:ext cx="3905250" cy="9525"/>
              </a:xfrm>
              <a:custGeom>
                <a:avLst/>
                <a:gdLst/>
                <a:ahLst/>
                <a:cxnLst/>
                <a:rect l="l" t="t" r="r" b="b"/>
                <a:pathLst>
                  <a:path w="3905250" h="9525">
                    <a:moveTo>
                      <a:pt x="0" y="0"/>
                    </a:moveTo>
                    <a:lnTo>
                      <a:pt x="3905250" y="0"/>
                    </a:lnTo>
                  </a:path>
                </a:pathLst>
              </a:custGeom>
              <a:noFill/>
              <a:ln w="9525">
                <a:solidFill>
                  <a:schemeClr val="accent6"/>
                </a:solidFill>
              </a:ln>
            </p:spPr>
          </p:sp>
          <p:sp>
            <p:nvSpPr>
              <p:cNvPr id="12" name="TextBox 12"/>
              <p:cNvSpPr txBox="1"/>
              <p:nvPr/>
            </p:nvSpPr>
            <p:spPr>
              <a:xfrm>
                <a:off x="2156650" y="2514600"/>
                <a:ext cx="166097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陆上风电 $37–$99</a:t>
                </a:r>
              </a:p>
            </p:txBody>
          </p:sp>
          <p:sp>
            <p:nvSpPr>
              <p:cNvPr id="13" name="TextBox 13"/>
              <p:cNvSpPr txBox="1"/>
              <p:nvPr/>
            </p:nvSpPr>
            <p:spPr>
              <a:xfrm>
                <a:off x="1550860" y="2828925"/>
                <a:ext cx="2266760" cy="293370"/>
              </a:xfrm>
              <a:prstGeom prst="rect">
                <a:avLst/>
              </a:prstGeom>
              <a:noFill/>
              <a:ln>
                <a:noFill/>
              </a:ln>
            </p:spPr>
            <p:txBody>
              <a:bodyPr wrap="none" lIns="0" tIns="0" rIns="0" bIns="0" anchor="t" anchorCtr="0">
                <a:spAutoFit/>
              </a:bodyPr>
              <a:lstStyle/>
              <a:p>
                <a:pPr algn="r"/>
                <a:r>
                  <a:rPr lang="zh-CN" sz="1500" dirty="0">
                    <a:solidFill>
                      <a:schemeClr val="accent2"/>
                    </a:solidFill>
                    <a:latin typeface="Microsoft YaHei"/>
                    <a:ea typeface="Microsoft YaHei"/>
                    <a:cs typeface="Microsoft YaHei"/>
                  </a:rPr>
                  <a:t>公用事业级光伏 $40–$98</a:t>
                </a:r>
              </a:p>
            </p:txBody>
          </p:sp>
          <p:sp>
            <p:nvSpPr>
              <p:cNvPr id="14" name="TextBox 14"/>
              <p:cNvSpPr txBox="1"/>
              <p:nvPr/>
            </p:nvSpPr>
            <p:spPr>
              <a:xfrm>
                <a:off x="1530668" y="3143250"/>
                <a:ext cx="2286952"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陆上风电+储能 $49–$140</a:t>
                </a:r>
              </a:p>
            </p:txBody>
          </p:sp>
          <p:sp>
            <p:nvSpPr>
              <p:cNvPr id="15" name="TextBox 15"/>
              <p:cNvSpPr txBox="1"/>
              <p:nvPr/>
            </p:nvSpPr>
            <p:spPr>
              <a:xfrm>
                <a:off x="1439799" y="3457575"/>
                <a:ext cx="2377821"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天然气联合循环 $51–$129</a:t>
                </a:r>
              </a:p>
            </p:txBody>
          </p:sp>
          <p:sp>
            <p:nvSpPr>
              <p:cNvPr id="16" name="TextBox 16"/>
              <p:cNvSpPr txBox="1"/>
              <p:nvPr/>
            </p:nvSpPr>
            <p:spPr>
              <a:xfrm>
                <a:off x="1934527" y="3771900"/>
                <a:ext cx="1883093"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光伏+储能 $61–$156</a:t>
                </a:r>
              </a:p>
            </p:txBody>
          </p:sp>
          <p:sp>
            <p:nvSpPr>
              <p:cNvPr id="17" name="TextBox 17"/>
              <p:cNvSpPr txBox="1"/>
              <p:nvPr/>
            </p:nvSpPr>
            <p:spPr>
              <a:xfrm>
                <a:off x="2449449" y="4086225"/>
                <a:ext cx="1368171"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燃煤 $72–$177</a:t>
                </a:r>
              </a:p>
            </p:txBody>
          </p:sp>
          <p:sp>
            <p:nvSpPr>
              <p:cNvPr id="18" name="TextBox 18"/>
              <p:cNvSpPr txBox="1"/>
              <p:nvPr/>
            </p:nvSpPr>
            <p:spPr>
              <a:xfrm>
                <a:off x="1035939" y="4400550"/>
                <a:ext cx="2781681"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社区级与工商业光伏 $88–$197</a:t>
                </a:r>
              </a:p>
            </p:txBody>
          </p:sp>
          <p:sp>
            <p:nvSpPr>
              <p:cNvPr id="19" name="TextBox 19"/>
              <p:cNvSpPr txBox="1"/>
              <p:nvPr/>
            </p:nvSpPr>
            <p:spPr>
              <a:xfrm>
                <a:off x="1934527" y="4714875"/>
                <a:ext cx="1883093"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海上风电 $105–$167</a:t>
                </a:r>
              </a:p>
            </p:txBody>
          </p:sp>
          <p:sp>
            <p:nvSpPr>
              <p:cNvPr id="20" name="TextBox 20"/>
              <p:cNvSpPr txBox="1"/>
              <p:nvPr/>
            </p:nvSpPr>
            <p:spPr>
              <a:xfrm>
                <a:off x="1732597" y="5029200"/>
                <a:ext cx="2085022"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天然气调峰 $144–$276</a:t>
                </a:r>
              </a:p>
            </p:txBody>
          </p:sp>
          <p:sp>
            <p:nvSpPr>
              <p:cNvPr id="21" name="TextBox 21"/>
              <p:cNvSpPr txBox="1"/>
              <p:nvPr/>
            </p:nvSpPr>
            <p:spPr>
              <a:xfrm>
                <a:off x="1934527" y="5343525"/>
                <a:ext cx="1883093"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美国核电 $175–$255</a:t>
                </a:r>
              </a:p>
            </p:txBody>
          </p:sp>
          <p:sp>
            <p:nvSpPr>
              <p:cNvPr id="22" name="TextBox 22"/>
              <p:cNvSpPr txBox="1"/>
              <p:nvPr/>
            </p:nvSpPr>
            <p:spPr>
              <a:xfrm>
                <a:off x="3842099" y="5648325"/>
                <a:ext cx="126302"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0</a:t>
                </a:r>
              </a:p>
            </p:txBody>
          </p:sp>
          <p:sp>
            <p:nvSpPr>
              <p:cNvPr id="23" name="TextBox 23"/>
              <p:cNvSpPr txBox="1"/>
              <p:nvPr/>
            </p:nvSpPr>
            <p:spPr>
              <a:xfrm>
                <a:off x="5033105" y="5648325"/>
                <a:ext cx="348425"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100</a:t>
                </a:r>
              </a:p>
            </p:txBody>
          </p:sp>
          <p:sp>
            <p:nvSpPr>
              <p:cNvPr id="24" name="TextBox 24"/>
              <p:cNvSpPr txBox="1"/>
              <p:nvPr/>
            </p:nvSpPr>
            <p:spPr>
              <a:xfrm>
                <a:off x="6334220" y="5648325"/>
                <a:ext cx="348425"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200</a:t>
                </a:r>
              </a:p>
            </p:txBody>
          </p:sp>
          <p:sp>
            <p:nvSpPr>
              <p:cNvPr id="25" name="TextBox 25"/>
              <p:cNvSpPr txBox="1"/>
              <p:nvPr/>
            </p:nvSpPr>
            <p:spPr>
              <a:xfrm>
                <a:off x="7636288" y="5648325"/>
                <a:ext cx="348425"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300</a:t>
                </a:r>
              </a:p>
            </p:txBody>
          </p:sp>
          <p:sp>
            <p:nvSpPr>
              <p:cNvPr id="26" name="Rectangle 26"/>
              <p:cNvSpPr/>
              <p:nvPr/>
            </p:nvSpPr>
            <p:spPr>
              <a:xfrm>
                <a:off x="3905250" y="2533650"/>
                <a:ext cx="481965" cy="190500"/>
              </a:xfrm>
              <a:prstGeom prst="rect">
                <a:avLst/>
              </a:prstGeom>
              <a:solidFill>
                <a:schemeClr val="accent3"/>
              </a:solidFill>
              <a:ln>
                <a:noFill/>
              </a:ln>
            </p:spPr>
          </p:sp>
          <p:sp>
            <p:nvSpPr>
              <p:cNvPr id="27" name="Rectangle 27"/>
              <p:cNvSpPr/>
              <p:nvPr/>
            </p:nvSpPr>
            <p:spPr>
              <a:xfrm>
                <a:off x="4387215" y="2533650"/>
                <a:ext cx="806768" cy="190500"/>
              </a:xfrm>
              <a:prstGeom prst="rect">
                <a:avLst/>
              </a:prstGeom>
              <a:solidFill>
                <a:schemeClr val="accent6"/>
              </a:solidFill>
              <a:ln>
                <a:noFill/>
              </a:ln>
            </p:spPr>
          </p:sp>
          <p:sp>
            <p:nvSpPr>
              <p:cNvPr id="28" name="Rectangle 28"/>
              <p:cNvSpPr/>
              <p:nvPr/>
            </p:nvSpPr>
            <p:spPr>
              <a:xfrm>
                <a:off x="3905250" y="2847975"/>
                <a:ext cx="521018" cy="190500"/>
              </a:xfrm>
              <a:prstGeom prst="rect">
                <a:avLst/>
              </a:prstGeom>
              <a:solidFill>
                <a:schemeClr val="accent2"/>
              </a:solidFill>
              <a:ln>
                <a:noFill/>
              </a:ln>
            </p:spPr>
          </p:sp>
          <p:sp>
            <p:nvSpPr>
              <p:cNvPr id="29" name="Rectangle 29"/>
              <p:cNvSpPr/>
              <p:nvPr/>
            </p:nvSpPr>
            <p:spPr>
              <a:xfrm>
                <a:off x="4426268" y="2847975"/>
                <a:ext cx="755332" cy="190500"/>
              </a:xfrm>
              <a:prstGeom prst="rect">
                <a:avLst/>
              </a:prstGeom>
              <a:solidFill>
                <a:schemeClr val="accent6"/>
              </a:solidFill>
              <a:ln>
                <a:noFill/>
              </a:ln>
            </p:spPr>
          </p:sp>
          <p:sp>
            <p:nvSpPr>
              <p:cNvPr id="30" name="Rectangle 30"/>
              <p:cNvSpPr/>
              <p:nvPr/>
            </p:nvSpPr>
            <p:spPr>
              <a:xfrm>
                <a:off x="3905250" y="3162300"/>
                <a:ext cx="638175" cy="190500"/>
              </a:xfrm>
              <a:prstGeom prst="rect">
                <a:avLst/>
              </a:prstGeom>
              <a:solidFill>
                <a:schemeClr val="accent3"/>
              </a:solidFill>
              <a:ln>
                <a:noFill/>
              </a:ln>
            </p:spPr>
          </p:sp>
          <p:sp>
            <p:nvSpPr>
              <p:cNvPr id="31" name="Rectangle 31"/>
              <p:cNvSpPr/>
              <p:nvPr/>
            </p:nvSpPr>
            <p:spPr>
              <a:xfrm>
                <a:off x="4543425" y="3162300"/>
                <a:ext cx="1184910" cy="190500"/>
              </a:xfrm>
              <a:prstGeom prst="rect">
                <a:avLst/>
              </a:prstGeom>
              <a:solidFill>
                <a:schemeClr val="accent6"/>
              </a:solidFill>
              <a:ln>
                <a:noFill/>
              </a:ln>
            </p:spPr>
          </p:sp>
          <p:sp>
            <p:nvSpPr>
              <p:cNvPr id="32" name="Rectangle 32"/>
              <p:cNvSpPr/>
              <p:nvPr/>
            </p:nvSpPr>
            <p:spPr>
              <a:xfrm>
                <a:off x="3905250" y="3476625"/>
                <a:ext cx="663892" cy="190500"/>
              </a:xfrm>
              <a:prstGeom prst="rect">
                <a:avLst/>
              </a:prstGeom>
              <a:solidFill>
                <a:schemeClr val="accent3"/>
              </a:solidFill>
              <a:ln>
                <a:noFill/>
              </a:ln>
            </p:spPr>
          </p:sp>
          <p:sp>
            <p:nvSpPr>
              <p:cNvPr id="33" name="Rectangle 33"/>
              <p:cNvSpPr/>
              <p:nvPr/>
            </p:nvSpPr>
            <p:spPr>
              <a:xfrm>
                <a:off x="4569142" y="3476625"/>
                <a:ext cx="1015365" cy="190500"/>
              </a:xfrm>
              <a:prstGeom prst="rect">
                <a:avLst/>
              </a:prstGeom>
              <a:solidFill>
                <a:schemeClr val="accent6"/>
              </a:solidFill>
              <a:ln>
                <a:noFill/>
              </a:ln>
            </p:spPr>
          </p:sp>
          <p:sp>
            <p:nvSpPr>
              <p:cNvPr id="34" name="Rectangle 34"/>
              <p:cNvSpPr/>
              <p:nvPr/>
            </p:nvSpPr>
            <p:spPr>
              <a:xfrm>
                <a:off x="3905250" y="3790950"/>
                <a:ext cx="794385" cy="190500"/>
              </a:xfrm>
              <a:prstGeom prst="rect">
                <a:avLst/>
              </a:prstGeom>
              <a:solidFill>
                <a:schemeClr val="accent3"/>
              </a:solidFill>
              <a:ln>
                <a:noFill/>
              </a:ln>
            </p:spPr>
          </p:sp>
          <p:sp>
            <p:nvSpPr>
              <p:cNvPr id="35" name="Rectangle 35"/>
              <p:cNvSpPr/>
              <p:nvPr/>
            </p:nvSpPr>
            <p:spPr>
              <a:xfrm>
                <a:off x="4699635" y="3790950"/>
                <a:ext cx="1236345" cy="190500"/>
              </a:xfrm>
              <a:prstGeom prst="rect">
                <a:avLst/>
              </a:prstGeom>
              <a:solidFill>
                <a:schemeClr val="accent6"/>
              </a:solidFill>
              <a:ln>
                <a:noFill/>
              </a:ln>
            </p:spPr>
          </p:sp>
          <p:sp>
            <p:nvSpPr>
              <p:cNvPr id="36" name="Rectangle 36"/>
              <p:cNvSpPr/>
              <p:nvPr/>
            </p:nvSpPr>
            <p:spPr>
              <a:xfrm>
                <a:off x="3905250" y="4105275"/>
                <a:ext cx="937260" cy="190500"/>
              </a:xfrm>
              <a:prstGeom prst="rect">
                <a:avLst/>
              </a:prstGeom>
              <a:solidFill>
                <a:schemeClr val="accent3"/>
              </a:solidFill>
              <a:ln>
                <a:noFill/>
              </a:ln>
            </p:spPr>
          </p:sp>
          <p:sp>
            <p:nvSpPr>
              <p:cNvPr id="37" name="Rectangle 37"/>
              <p:cNvSpPr/>
              <p:nvPr/>
            </p:nvSpPr>
            <p:spPr>
              <a:xfrm>
                <a:off x="4842510" y="4105275"/>
                <a:ext cx="1366838" cy="190500"/>
              </a:xfrm>
              <a:prstGeom prst="rect">
                <a:avLst/>
              </a:prstGeom>
              <a:solidFill>
                <a:schemeClr val="accent6"/>
              </a:solidFill>
              <a:ln>
                <a:noFill/>
              </a:ln>
            </p:spPr>
          </p:sp>
          <p:sp>
            <p:nvSpPr>
              <p:cNvPr id="38" name="Rectangle 38"/>
              <p:cNvSpPr/>
              <p:nvPr/>
            </p:nvSpPr>
            <p:spPr>
              <a:xfrm>
                <a:off x="3905250" y="4419600"/>
                <a:ext cx="1145858" cy="190500"/>
              </a:xfrm>
              <a:prstGeom prst="rect">
                <a:avLst/>
              </a:prstGeom>
              <a:solidFill>
                <a:schemeClr val="accent3"/>
              </a:solidFill>
              <a:ln>
                <a:noFill/>
              </a:ln>
            </p:spPr>
          </p:sp>
          <p:sp>
            <p:nvSpPr>
              <p:cNvPr id="39" name="Rectangle 39"/>
              <p:cNvSpPr/>
              <p:nvPr/>
            </p:nvSpPr>
            <p:spPr>
              <a:xfrm>
                <a:off x="5051108" y="4419600"/>
                <a:ext cx="1419225" cy="190500"/>
              </a:xfrm>
              <a:prstGeom prst="rect">
                <a:avLst/>
              </a:prstGeom>
              <a:solidFill>
                <a:schemeClr val="accent6"/>
              </a:solidFill>
              <a:ln>
                <a:noFill/>
              </a:ln>
            </p:spPr>
          </p:sp>
          <p:sp>
            <p:nvSpPr>
              <p:cNvPr id="40" name="Rectangle 40"/>
              <p:cNvSpPr/>
              <p:nvPr/>
            </p:nvSpPr>
            <p:spPr>
              <a:xfrm>
                <a:off x="3905250" y="4733925"/>
                <a:ext cx="1366838" cy="190500"/>
              </a:xfrm>
              <a:prstGeom prst="rect">
                <a:avLst/>
              </a:prstGeom>
              <a:solidFill>
                <a:schemeClr val="accent3"/>
              </a:solidFill>
              <a:ln>
                <a:noFill/>
              </a:ln>
            </p:spPr>
          </p:sp>
          <p:sp>
            <p:nvSpPr>
              <p:cNvPr id="41" name="Rectangle 41"/>
              <p:cNvSpPr/>
              <p:nvPr/>
            </p:nvSpPr>
            <p:spPr>
              <a:xfrm>
                <a:off x="5272088" y="4733925"/>
                <a:ext cx="806768" cy="190500"/>
              </a:xfrm>
              <a:prstGeom prst="rect">
                <a:avLst/>
              </a:prstGeom>
              <a:solidFill>
                <a:schemeClr val="accent6"/>
              </a:solidFill>
              <a:ln>
                <a:noFill/>
              </a:ln>
            </p:spPr>
          </p:sp>
          <p:sp>
            <p:nvSpPr>
              <p:cNvPr id="42" name="Rectangle 42"/>
              <p:cNvSpPr/>
              <p:nvPr/>
            </p:nvSpPr>
            <p:spPr>
              <a:xfrm>
                <a:off x="3905250" y="5048250"/>
                <a:ext cx="1874520" cy="190500"/>
              </a:xfrm>
              <a:prstGeom prst="rect">
                <a:avLst/>
              </a:prstGeom>
              <a:solidFill>
                <a:schemeClr val="accent3"/>
              </a:solidFill>
              <a:ln>
                <a:noFill/>
              </a:ln>
            </p:spPr>
          </p:sp>
          <p:sp>
            <p:nvSpPr>
              <p:cNvPr id="43" name="Rectangle 43"/>
              <p:cNvSpPr/>
              <p:nvPr/>
            </p:nvSpPr>
            <p:spPr>
              <a:xfrm>
                <a:off x="5779770" y="5048250"/>
                <a:ext cx="1718310" cy="190500"/>
              </a:xfrm>
              <a:prstGeom prst="rect">
                <a:avLst/>
              </a:prstGeom>
              <a:solidFill>
                <a:schemeClr val="accent6"/>
              </a:solidFill>
              <a:ln>
                <a:noFill/>
              </a:ln>
            </p:spPr>
          </p:sp>
          <p:sp>
            <p:nvSpPr>
              <p:cNvPr id="44" name="Rectangle 44"/>
              <p:cNvSpPr/>
              <p:nvPr/>
            </p:nvSpPr>
            <p:spPr>
              <a:xfrm>
                <a:off x="3905250" y="5362575"/>
                <a:ext cx="2278380" cy="190500"/>
              </a:xfrm>
              <a:prstGeom prst="rect">
                <a:avLst/>
              </a:prstGeom>
              <a:solidFill>
                <a:schemeClr val="accent3"/>
              </a:solidFill>
              <a:ln>
                <a:noFill/>
              </a:ln>
            </p:spPr>
          </p:sp>
          <p:sp>
            <p:nvSpPr>
              <p:cNvPr id="45" name="Rectangle 45"/>
              <p:cNvSpPr/>
              <p:nvPr/>
            </p:nvSpPr>
            <p:spPr>
              <a:xfrm>
                <a:off x="6183630" y="5362575"/>
                <a:ext cx="1041082" cy="190500"/>
              </a:xfrm>
              <a:prstGeom prst="rect">
                <a:avLst/>
              </a:prstGeom>
              <a:solidFill>
                <a:schemeClr val="accent6"/>
              </a:solidFill>
              <a:ln>
                <a:noFill/>
              </a:ln>
            </p:spPr>
          </p:sp>
          <p:sp>
            <p:nvSpPr>
              <p:cNvPr id="46" name="TextBox 46"/>
              <p:cNvSpPr txBox="1"/>
              <p:nvPr/>
            </p:nvSpPr>
            <p:spPr>
              <a:xfrm>
                <a:off x="3898392" y="2273618"/>
                <a:ext cx="2754173"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条形总长 = 区间上限，USD/MWh</a:t>
                </a:r>
              </a:p>
            </p:txBody>
          </p:sp>
        </p:grpSp>
      </p:grpSp>
      <p:grpSp>
        <p:nvGrpSpPr>
          <p:cNvPr id="50" name="Group 50"/>
          <p:cNvGrpSpPr/>
          <p:nvPr/>
        </p:nvGrpSpPr>
        <p:grpSpPr>
          <a:xfrm>
            <a:off x="8298942" y="2368868"/>
            <a:ext cx="2516886" cy="1006983"/>
            <a:chOff x="8298942" y="2368868"/>
            <a:chExt cx="2516886" cy="1006983"/>
          </a:xfrm>
        </p:grpSpPr>
        <p:sp>
          <p:nvSpPr>
            <p:cNvPr id="49" name="TextBox 49"/>
            <p:cNvSpPr txBox="1"/>
            <p:nvPr/>
          </p:nvSpPr>
          <p:spPr>
            <a:xfrm>
              <a:off x="8298942" y="2368868"/>
              <a:ext cx="2516886" cy="10069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Lazard 原文：该分析不考虑部分</a:t>
              </a:r>
              <a:br/>
              <a:r>
                <a:rPr lang="zh-CN" sz="1350" dirty="0">
                  <a:solidFill>
                    <a:schemeClr val="dk1"/>
                  </a:solidFill>
                  <a:latin typeface="Microsoft YaHei"/>
                  <a:ea typeface="Microsoft YaHei"/>
                  <a:cs typeface="Microsoft YaHei"/>
                </a:rPr>
                <a:t>可再生技术的间歇性特征，也不</a:t>
              </a:r>
              <a:br/>
              <a:r>
                <a:rPr lang="zh-CN" sz="1350" dirty="0">
                  <a:solidFill>
                    <a:schemeClr val="dk1"/>
                  </a:solidFill>
                  <a:latin typeface="Microsoft YaHei"/>
                  <a:ea typeface="Microsoft YaHei"/>
                  <a:cs typeface="Microsoft YaHei"/>
                </a:rPr>
                <a:t>考虑新增可再生部署带来的电网</a:t>
              </a:r>
              <a:br/>
              <a:r>
                <a:rPr lang="zh-CN" sz="1350" dirty="0">
                  <a:solidFill>
                    <a:schemeClr val="dk1"/>
                  </a:solidFill>
                  <a:latin typeface="Microsoft YaHei"/>
                  <a:ea typeface="Microsoft YaHei"/>
                  <a:cs typeface="Microsoft YaHei"/>
                </a:rPr>
                <a:t>影响。</a:t>
              </a:r>
            </a:p>
          </p:txBody>
        </p:sp>
      </p:grpSp>
      <p:grpSp>
        <p:nvGrpSpPr>
          <p:cNvPr id="52" name="Group 52"/>
          <p:cNvGrpSpPr/>
          <p:nvPr/>
        </p:nvGrpSpPr>
        <p:grpSpPr>
          <a:xfrm>
            <a:off x="8298942" y="3740468"/>
            <a:ext cx="2481310" cy="1254633"/>
            <a:chOff x="8298942" y="3740468"/>
            <a:chExt cx="2481310" cy="1254633"/>
          </a:xfrm>
        </p:grpSpPr>
        <p:sp>
          <p:nvSpPr>
            <p:cNvPr id="51" name="TextBox 51"/>
            <p:cNvSpPr txBox="1"/>
            <p:nvPr/>
          </p:nvSpPr>
          <p:spPr>
            <a:xfrm>
              <a:off x="8298942" y="3740468"/>
              <a:ext cx="2481310" cy="12546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IRENA 全球口径（2024）：</a:t>
              </a:r>
              <a:br/>
              <a:r>
                <a:rPr lang="zh-CN" sz="1350" dirty="0">
                  <a:solidFill>
                    <a:schemeClr val="dk1"/>
                  </a:solidFill>
                  <a:latin typeface="Microsoft YaHei"/>
                  <a:ea typeface="Microsoft YaHei"/>
                  <a:cs typeface="Microsoft YaHei"/>
                </a:rPr>
                <a:t>新建光伏比最低成本化石方案</a:t>
              </a:r>
              <a:br/>
              <a:r>
                <a:rPr lang="zh-CN" sz="1350" dirty="0">
                  <a:solidFill>
                    <a:schemeClr val="dk1"/>
                  </a:solidFill>
                  <a:latin typeface="Microsoft YaHei"/>
                  <a:ea typeface="Microsoft YaHei"/>
                  <a:cs typeface="Microsoft YaHei"/>
                </a:rPr>
                <a:t xml:space="preserve">便宜 </a:t>
              </a:r>
              <a:r>
                <a:rPr lang="zh-CN" sz="1350" b="1" dirty="0">
                  <a:solidFill>
                    <a:schemeClr val="accent2"/>
                  </a:solidFill>
                  <a:latin typeface="Microsoft YaHei"/>
                  <a:ea typeface="Microsoft YaHei"/>
                  <a:cs typeface="Microsoft YaHei"/>
                </a:rPr>
                <a:t>41%</a:t>
              </a:r>
              <a:r>
                <a:rPr lang="zh-CN" sz="1350" dirty="0">
                  <a:solidFill>
                    <a:schemeClr val="dk1"/>
                  </a:solidFill>
                  <a:latin typeface="Microsoft YaHei"/>
                  <a:ea typeface="Microsoft YaHei"/>
                  <a:cs typeface="Microsoft YaHei"/>
                </a:rPr>
                <a:t>，陆上风电便宜 53%；</a:t>
              </a:r>
              <a:br/>
              <a:r>
                <a:rPr lang="zh-CN" sz="1350" dirty="0">
                  <a:solidFill>
                    <a:schemeClr val="dk1"/>
                  </a:solidFill>
                  <a:latin typeface="Microsoft YaHei"/>
                  <a:ea typeface="Microsoft YaHei"/>
                  <a:cs typeface="Microsoft YaHei"/>
                </a:rPr>
                <a:t>当年投产的新建可再生项目中，</a:t>
              </a:r>
              <a:br/>
              <a:r>
                <a:rPr lang="zh-CN" sz="1350" b="1" dirty="0">
                  <a:solidFill>
                    <a:schemeClr val="accent2"/>
                  </a:solidFill>
                  <a:latin typeface="Microsoft YaHei"/>
                  <a:ea typeface="Microsoft YaHei"/>
                  <a:cs typeface="Microsoft YaHei"/>
                </a:rPr>
                <a:t>91%</a:t>
              </a:r>
              <a:r>
                <a:rPr lang="zh-CN" sz="1350" dirty="0">
                  <a:solidFill>
                    <a:schemeClr val="dk1"/>
                  </a:solidFill>
                  <a:latin typeface="Microsoft YaHei"/>
                  <a:ea typeface="Microsoft YaHei"/>
                  <a:cs typeface="Microsoft YaHei"/>
                </a:rPr>
                <a:t xml:space="preserve"> 成本低于新建化石机组</a:t>
              </a:r>
            </a:p>
          </p:txBody>
        </p:sp>
      </p:grpSp>
      <p:grpSp>
        <p:nvGrpSpPr>
          <p:cNvPr id="54" name="Group 54"/>
          <p:cNvGrpSpPr/>
          <p:nvPr/>
        </p:nvGrpSpPr>
        <p:grpSpPr>
          <a:xfrm>
            <a:off x="8298942" y="5188268"/>
            <a:ext cx="2842641" cy="1006983"/>
            <a:chOff x="8298942" y="5188268"/>
            <a:chExt cx="2842641" cy="1006983"/>
          </a:xfrm>
        </p:grpSpPr>
        <p:sp>
          <p:nvSpPr>
            <p:cNvPr id="53" name="TextBox 53"/>
            <p:cNvSpPr txBox="1"/>
            <p:nvPr/>
          </p:nvSpPr>
          <p:spPr>
            <a:xfrm>
              <a:off x="8298942" y="5188268"/>
              <a:ext cx="2842641" cy="10069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「最便宜」不是全球均匀的</a:t>
              </a:r>
              <a:br/>
              <a:r>
                <a:rPr lang="zh-CN" sz="1350" dirty="0">
                  <a:solidFill>
                    <a:schemeClr val="accent3"/>
                  </a:solidFill>
                  <a:latin typeface="Microsoft YaHei"/>
                  <a:ea typeface="Microsoft YaHei"/>
                  <a:cs typeface="Microsoft YaHei"/>
                </a:rPr>
                <a:t>中国 0.036 ｜ 印度 0.035 ｜</a:t>
              </a:r>
              <a:br/>
              <a:r>
                <a:rPr lang="zh-CN" sz="1350" dirty="0">
                  <a:solidFill>
                    <a:schemeClr val="accent3"/>
                  </a:solidFill>
                  <a:latin typeface="Microsoft YaHei"/>
                  <a:ea typeface="Microsoft YaHei"/>
                  <a:cs typeface="Microsoft YaHei"/>
                </a:rPr>
                <a:t>美国 0.062 ｜ 德国 0.065</a:t>
              </a:r>
              <a:br/>
              <a:r>
                <a:rPr lang="zh-CN" sz="1350" dirty="0">
                  <a:solidFill>
                    <a:schemeClr val="accent3"/>
                  </a:solidFill>
                  <a:latin typeface="Microsoft YaHei"/>
                  <a:ea typeface="Microsoft YaHei"/>
                  <a:cs typeface="Microsoft YaHei"/>
                </a:rPr>
                <a:t>日本 0.123（2024，约中国 3.7 倍）</a:t>
              </a:r>
            </a:p>
          </p:txBody>
        </p:sp>
      </p:grpSp>
      <p:grpSp>
        <p:nvGrpSpPr>
          <p:cNvPr id="56" name="Group 56"/>
          <p:cNvGrpSpPr/>
          <p:nvPr/>
        </p:nvGrpSpPr>
        <p:grpSpPr>
          <a:xfrm>
            <a:off x="679704" y="5985510"/>
            <a:ext cx="5662574" cy="234696"/>
            <a:chOff x="679704" y="5985510"/>
            <a:chExt cx="5662574" cy="234696"/>
          </a:xfrm>
        </p:grpSpPr>
        <p:sp>
          <p:nvSpPr>
            <p:cNvPr id="55" name="TextBox 55"/>
            <p:cNvSpPr txBox="1"/>
            <p:nvPr/>
          </p:nvSpPr>
          <p:spPr>
            <a:xfrm>
              <a:off x="679704" y="5985510"/>
              <a:ext cx="5662574"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燃煤区间由 LCOE v14.0 按通胀调整；核电基于 Vogtle 3、4 号机组公开造价</a:t>
              </a:r>
            </a:p>
          </p:txBody>
        </p:sp>
      </p:grpSp>
      <p:sp>
        <p:nvSpPr>
          <p:cNvPr id="57" name="Line 57"/>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60" name="Group 60"/>
          <p:cNvGrpSpPr/>
          <p:nvPr/>
        </p:nvGrpSpPr>
        <p:grpSpPr>
          <a:xfrm>
            <a:off x="679704" y="6385560"/>
            <a:ext cx="10832592" cy="234696"/>
            <a:chOff x="679704" y="6385560"/>
            <a:chExt cx="10832592" cy="234696"/>
          </a:xfrm>
        </p:grpSpPr>
        <p:sp>
          <p:nvSpPr>
            <p:cNvPr id="58" name="TextBox 58"/>
            <p:cNvSpPr txBox="1"/>
            <p:nvPr/>
          </p:nvSpPr>
          <p:spPr>
            <a:xfrm>
              <a:off x="679704" y="6385560"/>
              <a:ext cx="10532783"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来源：Lazard LCOE v19.0（2026），美国、无补贴；天然气 $3.45、燃煤 $1.47、核燃料 $0.85/MMBTU，60% 债务(8%) + 40% 权益(12%)</a:t>
              </a:r>
            </a:p>
          </p:txBody>
        </p:sp>
        <p:sp>
          <p:nvSpPr>
            <p:cNvPr id="59" name="TextBox 59"/>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03</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22" presetClass="entr" presetSubtype="2" fill="hold" grpId="0" nodeType="afterEffect">
                                  <p:stCondLst>
                                    <p:cond delay="300"/>
                                  </p:stCondLst>
                                  <p:childTnLst>
                                    <p:set>
                                      <p:cBhvr>
                                        <p:cTn id="10" dur="1" fill="hold">
                                          <p:stCondLst>
                                            <p:cond delay="0"/>
                                          </p:stCondLst>
                                        </p:cTn>
                                        <p:tgtEl>
                                          <p:spTgt spid="48"/>
                                        </p:tgtEl>
                                        <p:attrNameLst>
                                          <p:attrName>style.visibility</p:attrName>
                                        </p:attrNameLst>
                                      </p:cBhvr>
                                      <p:to>
                                        <p:strVal val="visible"/>
                                      </p:to>
                                    </p:set>
                                    <p:animEffect transition="in" filter="wipe(right)">
                                      <p:cBhvr>
                                        <p:cTn id="11" dur="900"/>
                                        <p:tgtEl>
                                          <p:spTgt spid="48"/>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400"/>
                                        <p:tgtEl>
                                          <p:spTgt spid="50"/>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400"/>
                                        <p:tgtEl>
                                          <p:spTgt spid="52"/>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30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400"/>
                                        <p:tgtEl>
                                          <p:spTgt spid="54"/>
                                        </p:tgtEl>
                                      </p:cBhvr>
                                    </p:animEffect>
                                  </p:childTnLst>
                                </p:cTn>
                              </p:par>
                            </p:childTnLst>
                          </p:cTn>
                        </p:par>
                        <p:par>
                          <p:cTn id="24" fill="hold">
                            <p:stCondLst>
                              <p:cond delay="3700"/>
                            </p:stCondLst>
                            <p:childTnLst>
                              <p:par>
                                <p:cTn xmlns:p="http://schemas.openxmlformats.org/presentationml/2006/main" id="25" presetID="10" presetClass="entr" presetSubtype="0" fill="hold" grpId="0" nodeType="afterEffect">
                                  <p:stCondLst>
                                    <p:cond delay="30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4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argument-progress"/>
          <p:cNvGrpSpPr/>
          <p:nvPr/>
        </p:nvGrpSpPr>
        <p:grpSpPr>
          <a:xfrm>
            <a:off x="685800" y="723900"/>
            <a:ext cx="2886075" cy="38100"/>
            <a:chOff x="685800" y="723900"/>
            <a:chExt cx="2886075" cy="38100"/>
          </a:xfrm>
        </p:grpSpPr>
        <p:sp>
          <p:nvSpPr>
            <p:cNvPr id="3" name="Rectangle 3"/>
            <p:cNvSpPr/>
            <p:nvPr/>
          </p:nvSpPr>
          <p:spPr>
            <a:xfrm>
              <a:off x="685800" y="723900"/>
              <a:ext cx="2886075" cy="38100"/>
            </a:xfrm>
            <a:prstGeom prst="rect">
              <a:avLst/>
            </a:prstGeom>
            <a:solidFill>
              <a:schemeClr val="accent2"/>
            </a:solidFill>
            <a:ln>
              <a:noFill/>
            </a:ln>
          </p:spPr>
        </p:sp>
      </p:grpSp>
      <p:grpSp>
        <p:nvGrpSpPr>
          <p:cNvPr id="6" name="Group 6"/>
          <p:cNvGrpSpPr/>
          <p:nvPr/>
        </p:nvGrpSpPr>
        <p:grpSpPr>
          <a:xfrm>
            <a:off x="669036" y="977265"/>
            <a:ext cx="7158228" cy="1159764"/>
            <a:chOff x="669036" y="977265"/>
            <a:chExt cx="7158228" cy="1159764"/>
          </a:xfrm>
        </p:grpSpPr>
        <p:sp>
          <p:nvSpPr>
            <p:cNvPr id="5" name="TextBox 5"/>
            <p:cNvSpPr txBox="1"/>
            <p:nvPr/>
          </p:nvSpPr>
          <p:spPr>
            <a:xfrm>
              <a:off x="669036" y="977265"/>
              <a:ext cx="7158228"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三个问题，三条判断：</a:t>
              </a:r>
              <a:br/>
              <a:r>
                <a:rPr lang="zh-CN" sz="3300" b="1" dirty="0">
                  <a:solidFill>
                    <a:schemeClr val="accent1"/>
                  </a:solidFill>
                  <a:latin typeface="Microsoft YaHei"/>
                  <a:ea typeface="Microsoft YaHei"/>
                  <a:cs typeface="Microsoft YaHei"/>
                </a:rPr>
                <a:t>成本从哪来、还会不会降、真正卡在哪</a:t>
              </a:r>
            </a:p>
          </p:txBody>
        </p:sp>
      </p:grpSp>
      <p:grpSp>
        <p:nvGrpSpPr>
          <p:cNvPr id="20" name="Group 20"/>
          <p:cNvGrpSpPr/>
          <p:nvPr/>
        </p:nvGrpSpPr>
        <p:grpSpPr>
          <a:xfrm>
            <a:off x="685800" y="3200400"/>
            <a:ext cx="10829925" cy="2857500"/>
            <a:chOff x="685800" y="3200400"/>
            <a:chExt cx="10829925" cy="2857500"/>
          </a:xfrm>
        </p:grpSpPr>
        <p:sp>
          <p:nvSpPr>
            <p:cNvPr id="7" name="Line 7"/>
            <p:cNvSpPr/>
            <p:nvPr/>
          </p:nvSpPr>
          <p:spPr>
            <a:xfrm>
              <a:off x="6858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8" name="Line 8"/>
            <p:cNvSpPr/>
            <p:nvPr/>
          </p:nvSpPr>
          <p:spPr>
            <a:xfrm>
              <a:off x="16002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9" name="Line 9"/>
            <p:cNvSpPr/>
            <p:nvPr/>
          </p:nvSpPr>
          <p:spPr>
            <a:xfrm>
              <a:off x="25146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0" name="Line 10"/>
            <p:cNvSpPr/>
            <p:nvPr/>
          </p:nvSpPr>
          <p:spPr>
            <a:xfrm>
              <a:off x="34290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1" name="Line 11"/>
            <p:cNvSpPr/>
            <p:nvPr/>
          </p:nvSpPr>
          <p:spPr>
            <a:xfrm>
              <a:off x="43434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2" name="Line 12"/>
            <p:cNvSpPr/>
            <p:nvPr/>
          </p:nvSpPr>
          <p:spPr>
            <a:xfrm>
              <a:off x="52578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3" name="Line 13"/>
            <p:cNvSpPr/>
            <p:nvPr/>
          </p:nvSpPr>
          <p:spPr>
            <a:xfrm>
              <a:off x="61722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4" name="Line 14"/>
            <p:cNvSpPr/>
            <p:nvPr/>
          </p:nvSpPr>
          <p:spPr>
            <a:xfrm>
              <a:off x="70866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5" name="Line 15"/>
            <p:cNvSpPr/>
            <p:nvPr/>
          </p:nvSpPr>
          <p:spPr>
            <a:xfrm>
              <a:off x="80010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6" name="Line 16"/>
            <p:cNvSpPr/>
            <p:nvPr/>
          </p:nvSpPr>
          <p:spPr>
            <a:xfrm>
              <a:off x="89154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7" name="Line 17"/>
            <p:cNvSpPr/>
            <p:nvPr/>
          </p:nvSpPr>
          <p:spPr>
            <a:xfrm>
              <a:off x="98298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8" name="Line 18"/>
            <p:cNvSpPr/>
            <p:nvPr/>
          </p:nvSpPr>
          <p:spPr>
            <a:xfrm>
              <a:off x="107442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sp>
          <p:nvSpPr>
            <p:cNvPr id="19" name="Line 19"/>
            <p:cNvSpPr/>
            <p:nvPr/>
          </p:nvSpPr>
          <p:spPr>
            <a:xfrm>
              <a:off x="11506200" y="3200400"/>
              <a:ext cx="9525" cy="2857500"/>
            </a:xfrm>
            <a:custGeom>
              <a:avLst/>
              <a:gdLst/>
              <a:ahLst/>
              <a:cxnLst/>
              <a:rect l="l" t="t" r="r" b="b"/>
              <a:pathLst>
                <a:path w="9525" h="2857500">
                  <a:moveTo>
                    <a:pt x="0" y="0"/>
                  </a:moveTo>
                  <a:lnTo>
                    <a:pt x="0" y="2857500"/>
                  </a:lnTo>
                </a:path>
              </a:pathLst>
            </a:custGeom>
            <a:noFill/>
            <a:ln w="9525">
              <a:solidFill>
                <a:srgbClr val="E8E8E8"/>
              </a:solidFill>
            </a:ln>
          </p:spPr>
        </p:sp>
      </p:grpSp>
      <p:grpSp>
        <p:nvGrpSpPr>
          <p:cNvPr id="23" name="Group 23"/>
          <p:cNvGrpSpPr/>
          <p:nvPr/>
        </p:nvGrpSpPr>
        <p:grpSpPr>
          <a:xfrm>
            <a:off x="685800" y="2247900"/>
            <a:ext cx="10820400" cy="914400"/>
            <a:chOff x="685800" y="2247900"/>
            <a:chExt cx="10820400" cy="914400"/>
          </a:xfrm>
        </p:grpSpPr>
        <p:sp>
          <p:nvSpPr>
            <p:cNvPr id="21" name="Rectangle 21"/>
            <p:cNvSpPr/>
            <p:nvPr/>
          </p:nvSpPr>
          <p:spPr>
            <a:xfrm>
              <a:off x="685800" y="2247900"/>
              <a:ext cx="10820400" cy="914400"/>
            </a:xfrm>
            <a:prstGeom prst="rect">
              <a:avLst/>
            </a:prstGeom>
            <a:solidFill>
              <a:schemeClr val="accent1"/>
            </a:solidFill>
            <a:ln>
              <a:noFill/>
            </a:ln>
          </p:spPr>
        </p:sp>
        <p:sp>
          <p:nvSpPr>
            <p:cNvPr id="22" name="TextBox 22"/>
            <p:cNvSpPr txBox="1"/>
            <p:nvPr/>
          </p:nvSpPr>
          <p:spPr>
            <a:xfrm>
              <a:off x="981456" y="2453640"/>
              <a:ext cx="5276088" cy="694944"/>
            </a:xfrm>
            <a:prstGeom prst="rect">
              <a:avLst/>
            </a:prstGeom>
            <a:noFill/>
            <a:ln>
              <a:noFill/>
            </a:ln>
          </p:spPr>
          <p:txBody>
            <a:bodyPr wrap="none" lIns="0" tIns="0" rIns="0" bIns="0" anchor="t" anchorCtr="0">
              <a:spAutoFit/>
            </a:bodyPr>
            <a:lstStyle/>
            <a:p>
              <a:pPr algn="l">
                <a:lnSpc>
                  <a:spcPts val="2700"/>
                </a:lnSpc>
              </a:pPr>
              <a:r>
                <a:rPr lang="zh-CN" sz="1800" dirty="0">
                  <a:solidFill>
                    <a:srgbClr val="FFFFFF"/>
                  </a:solidFill>
                  <a:latin typeface="Microsoft YaHei"/>
                  <a:ea typeface="Microsoft YaHei"/>
                  <a:cs typeface="Microsoft YaHei"/>
                </a:rPr>
                <a:t>光伏的成本优势由制造规模的学习率产生，</a:t>
              </a:r>
              <a:br/>
              <a:r>
                <a:rPr lang="zh-CN" sz="1800" dirty="0">
                  <a:solidFill>
                    <a:srgbClr val="FFFFFF"/>
                  </a:solidFill>
                  <a:latin typeface="Microsoft YaHei"/>
                  <a:ea typeface="Microsoft YaHei"/>
                  <a:cs typeface="Microsoft YaHei"/>
                </a:rPr>
                <a:t>已经转移到系统侧，并正在被电网侧的稀缺重新定价</a:t>
              </a:r>
            </a:p>
          </p:txBody>
        </p:sp>
      </p:grpSp>
      <p:grpSp>
        <p:nvGrpSpPr>
          <p:cNvPr id="25" name="!!chapter-numeral"/>
          <p:cNvGrpSpPr/>
          <p:nvPr/>
        </p:nvGrpSpPr>
        <p:grpSpPr>
          <a:xfrm>
            <a:off x="666750" y="3223260"/>
            <a:ext cx="1224770" cy="1390650"/>
            <a:chOff x="666750" y="3223260"/>
            <a:chExt cx="1224770" cy="1390650"/>
          </a:xfrm>
        </p:grpSpPr>
        <p:sp>
          <p:nvSpPr>
            <p:cNvPr id="24" name="TextBox 24"/>
            <p:cNvSpPr txBox="1"/>
            <p:nvPr/>
          </p:nvSpPr>
          <p:spPr>
            <a:xfrm>
              <a:off x="666750" y="3223260"/>
              <a:ext cx="1224770" cy="1390650"/>
            </a:xfrm>
            <a:prstGeom prst="rect">
              <a:avLst/>
            </a:prstGeom>
            <a:noFill/>
            <a:ln>
              <a:noFill/>
            </a:ln>
          </p:spPr>
          <p:txBody>
            <a:bodyPr wrap="none" lIns="0" tIns="0" rIns="0" bIns="0" anchor="t" anchorCtr="0">
              <a:spAutoFit/>
            </a:bodyPr>
            <a:lstStyle/>
            <a:p>
              <a:pPr algn="l"/>
              <a:r>
                <a:rPr lang="zh-CN" sz="7200" b="1" dirty="0">
                  <a:solidFill>
                    <a:schemeClr val="accent1"/>
                  </a:solidFill>
                  <a:latin typeface="Arial Black"/>
                  <a:ea typeface="Arial Black"/>
                  <a:cs typeface="Arial Black"/>
                </a:rPr>
                <a:t>01</a:t>
              </a:r>
            </a:p>
          </p:txBody>
        </p:sp>
      </p:grpSp>
      <p:grpSp>
        <p:nvGrpSpPr>
          <p:cNvPr id="29" name="Group 29"/>
          <p:cNvGrpSpPr/>
          <p:nvPr/>
        </p:nvGrpSpPr>
        <p:grpSpPr>
          <a:xfrm>
            <a:off x="676656" y="4540568"/>
            <a:ext cx="2199132" cy="1521333"/>
            <a:chOff x="676656" y="4540568"/>
            <a:chExt cx="2199132" cy="1521333"/>
          </a:xfrm>
        </p:grpSpPr>
        <p:sp>
          <p:nvSpPr>
            <p:cNvPr id="26" name="TextBox 26"/>
            <p:cNvSpPr txBox="1"/>
            <p:nvPr/>
          </p:nvSpPr>
          <p:spPr>
            <a:xfrm>
              <a:off x="678942" y="4540568"/>
              <a:ext cx="1104138"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便宜从哪来？</a:t>
              </a:r>
            </a:p>
          </p:txBody>
        </p:sp>
        <p:sp>
          <p:nvSpPr>
            <p:cNvPr id="27" name="TextBox 27"/>
            <p:cNvSpPr txBox="1"/>
            <p:nvPr/>
          </p:nvSpPr>
          <p:spPr>
            <a:xfrm>
              <a:off x="676656" y="4853940"/>
              <a:ext cx="2199132"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成本下降来自学习率</a:t>
              </a:r>
            </a:p>
          </p:txBody>
        </p:sp>
        <p:sp>
          <p:nvSpPr>
            <p:cNvPr id="28" name="TextBox 28"/>
            <p:cNvSpPr txBox="1"/>
            <p:nvPr/>
          </p:nvSpPr>
          <p:spPr>
            <a:xfrm>
              <a:off x="678942" y="5550218"/>
              <a:ext cx="155676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累计装机每翻一番，</a:t>
              </a:r>
              <a:br/>
              <a:r>
                <a:rPr lang="zh-CN" sz="1350" dirty="0">
                  <a:solidFill>
                    <a:schemeClr val="accent3"/>
                  </a:solidFill>
                  <a:latin typeface="Microsoft YaHei"/>
                  <a:ea typeface="Microsoft YaHei"/>
                  <a:cs typeface="Microsoft YaHei"/>
                </a:rPr>
                <a:t>组件价格下降 20%</a:t>
              </a:r>
            </a:p>
          </p:txBody>
        </p:sp>
      </p:grpSp>
      <p:grpSp>
        <p:nvGrpSpPr>
          <p:cNvPr id="31" name="Group 31"/>
          <p:cNvGrpSpPr/>
          <p:nvPr/>
        </p:nvGrpSpPr>
        <p:grpSpPr>
          <a:xfrm>
            <a:off x="4324350" y="3223260"/>
            <a:ext cx="1224770" cy="1390650"/>
            <a:chOff x="4324350" y="3223260"/>
            <a:chExt cx="1224770" cy="1390650"/>
          </a:xfrm>
        </p:grpSpPr>
        <p:sp>
          <p:nvSpPr>
            <p:cNvPr id="30" name="TextBox 30"/>
            <p:cNvSpPr txBox="1"/>
            <p:nvPr/>
          </p:nvSpPr>
          <p:spPr>
            <a:xfrm>
              <a:off x="4324350" y="3223260"/>
              <a:ext cx="1224770" cy="1390650"/>
            </a:xfrm>
            <a:prstGeom prst="rect">
              <a:avLst/>
            </a:prstGeom>
            <a:noFill/>
            <a:ln>
              <a:noFill/>
            </a:ln>
          </p:spPr>
          <p:txBody>
            <a:bodyPr wrap="none" lIns="0" tIns="0" rIns="0" bIns="0" anchor="t" anchorCtr="0">
              <a:spAutoFit/>
            </a:bodyPr>
            <a:lstStyle/>
            <a:p>
              <a:pPr algn="l"/>
              <a:r>
                <a:rPr lang="zh-CN" sz="7200" b="1" dirty="0">
                  <a:solidFill>
                    <a:schemeClr val="accent1"/>
                  </a:solidFill>
                  <a:latin typeface="Arial Black"/>
                  <a:ea typeface="Arial Black"/>
                  <a:cs typeface="Arial Black"/>
                </a:rPr>
                <a:t>02</a:t>
              </a:r>
            </a:p>
          </p:txBody>
        </p:sp>
      </p:grpSp>
      <p:grpSp>
        <p:nvGrpSpPr>
          <p:cNvPr id="35" name="Group 35"/>
          <p:cNvGrpSpPr/>
          <p:nvPr/>
        </p:nvGrpSpPr>
        <p:grpSpPr>
          <a:xfrm>
            <a:off x="4334256" y="4540568"/>
            <a:ext cx="1847088" cy="1521333"/>
            <a:chOff x="4334256" y="4540568"/>
            <a:chExt cx="1847088" cy="1521333"/>
          </a:xfrm>
        </p:grpSpPr>
        <p:sp>
          <p:nvSpPr>
            <p:cNvPr id="32" name="TextBox 32"/>
            <p:cNvSpPr txBox="1"/>
            <p:nvPr/>
          </p:nvSpPr>
          <p:spPr>
            <a:xfrm>
              <a:off x="4336542" y="4540568"/>
              <a:ext cx="1467612"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还会继续便宜吗？</a:t>
              </a:r>
            </a:p>
          </p:txBody>
        </p:sp>
        <p:sp>
          <p:nvSpPr>
            <p:cNvPr id="33" name="TextBox 33"/>
            <p:cNvSpPr txBox="1"/>
            <p:nvPr/>
          </p:nvSpPr>
          <p:spPr>
            <a:xfrm>
              <a:off x="4334256" y="4853940"/>
              <a:ext cx="1847088" cy="694944"/>
            </a:xfrm>
            <a:prstGeom prst="rect">
              <a:avLst/>
            </a:prstGeom>
            <a:noFill/>
            <a:ln>
              <a:noFill/>
            </a:ln>
          </p:spPr>
          <p:txBody>
            <a:bodyPr wrap="none" lIns="0" tIns="0" rIns="0" bIns="0" anchor="t" anchorCtr="0">
              <a:spAutoFit/>
            </a:bodyPr>
            <a:lstStyle/>
            <a:p>
              <a:pPr algn="l">
                <a:lnSpc>
                  <a:spcPts val="2700"/>
                </a:lnSpc>
              </a:pPr>
              <a:r>
                <a:rPr lang="zh-CN" sz="1800" b="1" dirty="0">
                  <a:solidFill>
                    <a:schemeClr val="accent1"/>
                  </a:solidFill>
                  <a:latin typeface="Microsoft YaHei"/>
                  <a:ea typeface="Microsoft YaHei"/>
                  <a:cs typeface="Microsoft YaHei"/>
                </a:rPr>
                <a:t>成本中心已从组件</a:t>
              </a:r>
              <a:br/>
              <a:r>
                <a:rPr lang="zh-CN" sz="1800" b="1" dirty="0">
                  <a:solidFill>
                    <a:schemeClr val="accent1"/>
                  </a:solidFill>
                  <a:latin typeface="Microsoft YaHei"/>
                  <a:ea typeface="Microsoft YaHei"/>
                  <a:cs typeface="Microsoft YaHei"/>
                </a:rPr>
                <a:t>挪到 BOS 与储能</a:t>
              </a:r>
            </a:p>
          </p:txBody>
        </p:sp>
        <p:sp>
          <p:nvSpPr>
            <p:cNvPr id="34" name="TextBox 34"/>
            <p:cNvSpPr txBox="1"/>
            <p:nvPr/>
          </p:nvSpPr>
          <p:spPr>
            <a:xfrm>
              <a:off x="4336542" y="5550218"/>
              <a:ext cx="1299591"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2024 年组件只占</a:t>
              </a:r>
              <a:br/>
              <a:r>
                <a:rPr lang="zh-CN" sz="1350" dirty="0">
                  <a:solidFill>
                    <a:schemeClr val="accent3"/>
                  </a:solidFill>
                  <a:latin typeface="Microsoft YaHei"/>
                  <a:ea typeface="Microsoft YaHei"/>
                  <a:cs typeface="Microsoft YaHei"/>
                </a:rPr>
                <a:t>系统成本的 30%</a:t>
              </a:r>
            </a:p>
          </p:txBody>
        </p:sp>
      </p:grpSp>
      <p:grpSp>
        <p:nvGrpSpPr>
          <p:cNvPr id="37" name="Group 37"/>
          <p:cNvGrpSpPr/>
          <p:nvPr/>
        </p:nvGrpSpPr>
        <p:grpSpPr>
          <a:xfrm>
            <a:off x="7981950" y="3223260"/>
            <a:ext cx="1224770" cy="1390650"/>
            <a:chOff x="7981950" y="3223260"/>
            <a:chExt cx="1224770" cy="1390650"/>
          </a:xfrm>
        </p:grpSpPr>
        <p:sp>
          <p:nvSpPr>
            <p:cNvPr id="36" name="TextBox 36"/>
            <p:cNvSpPr txBox="1"/>
            <p:nvPr/>
          </p:nvSpPr>
          <p:spPr>
            <a:xfrm>
              <a:off x="7981950" y="3223260"/>
              <a:ext cx="1224770" cy="1390650"/>
            </a:xfrm>
            <a:prstGeom prst="rect">
              <a:avLst/>
            </a:prstGeom>
            <a:noFill/>
            <a:ln>
              <a:noFill/>
            </a:ln>
          </p:spPr>
          <p:txBody>
            <a:bodyPr wrap="none" lIns="0" tIns="0" rIns="0" bIns="0" anchor="t" anchorCtr="0">
              <a:spAutoFit/>
            </a:bodyPr>
            <a:lstStyle/>
            <a:p>
              <a:pPr algn="l"/>
              <a:r>
                <a:rPr lang="zh-CN" sz="7200" b="1" dirty="0">
                  <a:solidFill>
                    <a:schemeClr val="accent1"/>
                  </a:solidFill>
                  <a:latin typeface="Arial Black"/>
                  <a:ea typeface="Arial Black"/>
                  <a:cs typeface="Arial Black"/>
                </a:rPr>
                <a:t>03</a:t>
              </a:r>
            </a:p>
          </p:txBody>
        </p:sp>
      </p:grpSp>
      <p:grpSp>
        <p:nvGrpSpPr>
          <p:cNvPr id="41" name="Group 41"/>
          <p:cNvGrpSpPr/>
          <p:nvPr/>
        </p:nvGrpSpPr>
        <p:grpSpPr>
          <a:xfrm>
            <a:off x="7991856" y="4540568"/>
            <a:ext cx="1847088" cy="1521333"/>
            <a:chOff x="7991856" y="4540568"/>
            <a:chExt cx="1847088" cy="1521333"/>
          </a:xfrm>
        </p:grpSpPr>
        <p:sp>
          <p:nvSpPr>
            <p:cNvPr id="38" name="TextBox 38"/>
            <p:cNvSpPr txBox="1"/>
            <p:nvPr/>
          </p:nvSpPr>
          <p:spPr>
            <a:xfrm>
              <a:off x="7994142" y="4540568"/>
              <a:ext cx="1649349"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什么时候它不便宜？</a:t>
              </a:r>
            </a:p>
          </p:txBody>
        </p:sp>
        <p:sp>
          <p:nvSpPr>
            <p:cNvPr id="39" name="TextBox 39"/>
            <p:cNvSpPr txBox="1"/>
            <p:nvPr/>
          </p:nvSpPr>
          <p:spPr>
            <a:xfrm>
              <a:off x="7991856" y="4853940"/>
              <a:ext cx="1847088" cy="694944"/>
            </a:xfrm>
            <a:prstGeom prst="rect">
              <a:avLst/>
            </a:prstGeom>
            <a:noFill/>
            <a:ln>
              <a:noFill/>
            </a:ln>
          </p:spPr>
          <p:txBody>
            <a:bodyPr wrap="none" lIns="0" tIns="0" rIns="0" bIns="0" anchor="t" anchorCtr="0">
              <a:spAutoFit/>
            </a:bodyPr>
            <a:lstStyle/>
            <a:p>
              <a:pPr algn="l">
                <a:lnSpc>
                  <a:spcPts val="2700"/>
                </a:lnSpc>
              </a:pPr>
              <a:r>
                <a:rPr lang="zh-CN" sz="1800" b="1" dirty="0">
                  <a:solidFill>
                    <a:schemeClr val="accent1"/>
                  </a:solidFill>
                  <a:latin typeface="Microsoft YaHei"/>
                  <a:ea typeface="Microsoft YaHei"/>
                  <a:cs typeface="Microsoft YaHei"/>
                </a:rPr>
                <a:t>真正的稀缺是并网</a:t>
              </a:r>
              <a:br/>
              <a:r>
                <a:rPr lang="zh-CN" sz="1800" b="1" dirty="0">
                  <a:solidFill>
                    <a:schemeClr val="accent1"/>
                  </a:solidFill>
                  <a:latin typeface="Microsoft YaHei"/>
                  <a:ea typeface="Microsoft YaHei"/>
                  <a:cs typeface="Microsoft YaHei"/>
                </a:rPr>
                <a:t>容量与消纳空间</a:t>
              </a:r>
            </a:p>
          </p:txBody>
        </p:sp>
        <p:sp>
          <p:nvSpPr>
            <p:cNvPr id="40" name="TextBox 40"/>
            <p:cNvSpPr txBox="1"/>
            <p:nvPr/>
          </p:nvSpPr>
          <p:spPr>
            <a:xfrm>
              <a:off x="7994142" y="5550218"/>
              <a:ext cx="138531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美国并网中位等待</a:t>
              </a:r>
              <a:br/>
              <a:r>
                <a:rPr lang="zh-CN" sz="1350" dirty="0">
                  <a:solidFill>
                    <a:schemeClr val="accent3"/>
                  </a:solidFill>
                  <a:latin typeface="Microsoft YaHei"/>
                  <a:ea typeface="Microsoft YaHei"/>
                  <a:cs typeface="Microsoft YaHei"/>
                </a:rPr>
                <a:t>已达 61 个月</a:t>
              </a:r>
            </a:p>
          </p:txBody>
        </p:sp>
      </p:grpSp>
      <p:sp>
        <p:nvSpPr>
          <p:cNvPr id="42" name="Line 42"/>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45" name="Group 45"/>
          <p:cNvGrpSpPr/>
          <p:nvPr/>
        </p:nvGrpSpPr>
        <p:grpSpPr>
          <a:xfrm>
            <a:off x="679704" y="6385560"/>
            <a:ext cx="10832592" cy="234696"/>
            <a:chOff x="679704" y="6385560"/>
            <a:chExt cx="10832592" cy="234696"/>
          </a:xfrm>
        </p:grpSpPr>
        <p:sp>
          <p:nvSpPr>
            <p:cNvPr id="43" name="TextBox 43"/>
            <p:cNvSpPr txBox="1"/>
            <p:nvPr/>
          </p:nvSpPr>
          <p:spPr>
            <a:xfrm>
              <a:off x="679704" y="6385560"/>
              <a:ext cx="9398392"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三条判断按生产端 / 系统端 / 电网端划分，覆盖成本从产生到兑现的完整链条｜来源：Our World in Data、NREL、Berkeley Lab</a:t>
              </a:r>
            </a:p>
          </p:txBody>
        </p:sp>
        <p:sp>
          <p:nvSpPr>
            <p:cNvPr id="44" name="TextBox 44"/>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04</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id="9" presetID="22" presetClass="entr" presetSubtype="2" fill="hold" grpId="0" nodeType="afterEffect">
                                  <p:stCondLst>
                                    <p:cond delay="30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700"/>
                                        <p:tgtEl>
                                          <p:spTgt spid="23"/>
                                        </p:tgtEl>
                                      </p:cBhvr>
                                    </p:animEffect>
                                  </p:childTnLst>
                                </p:cTn>
                              </p:par>
                            </p:childTnLst>
                          </p:cTn>
                        </p:par>
                        <p:par>
                          <p:cTn id="12" fill="hold">
                            <p:stCondLst>
                              <p:cond delay="1400"/>
                            </p:stCondLst>
                            <p:childTnLst>
                              <p:par>
                                <p:cTn id="13" presetID="10" presetClass="entr" presetSubtype="0" fill="hold" grpId="0" nodeType="afterEffect">
                                  <p:stCondLst>
                                    <p:cond delay="30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400"/>
                                        <p:tgtEl>
                                          <p:spTgt spid="25"/>
                                        </p:tgtEl>
                                      </p:cBhvr>
                                    </p:animEffect>
                                  </p:childTnLst>
                                </p:cTn>
                              </p:par>
                            </p:childTnLst>
                          </p:cTn>
                        </p:par>
                        <p:par>
                          <p:cTn id="16" fill="hold">
                            <p:stCondLst>
                              <p:cond delay="2100"/>
                            </p:stCondLst>
                            <p:childTnLst>
                              <p:par>
                                <p:cTn id="17" presetID="10" presetClass="entr" presetSubtype="0" fill="hold" grpId="0" nodeType="afterEffect">
                                  <p:stCondLst>
                                    <p:cond delay="3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400"/>
                                        <p:tgtEl>
                                          <p:spTgt spid="29"/>
                                        </p:tgtEl>
                                      </p:cBhvr>
                                    </p:animEffect>
                                  </p:childTnLst>
                                </p:cTn>
                              </p:par>
                            </p:childTnLst>
                          </p:cTn>
                        </p:par>
                        <p:par>
                          <p:cTn id="20" fill="hold">
                            <p:stCondLst>
                              <p:cond delay="2800"/>
                            </p:stCondLst>
                            <p:childTnLst>
                              <p:par>
                                <p:cTn id="21" presetID="10" presetClass="entr" presetSubtype="0" fill="hold" grpId="0" nodeType="afterEffect">
                                  <p:stCondLst>
                                    <p:cond delay="30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400"/>
                                        <p:tgtEl>
                                          <p:spTgt spid="31"/>
                                        </p:tgtEl>
                                      </p:cBhvr>
                                    </p:animEffect>
                                  </p:childTnLst>
                                </p:cTn>
                              </p:par>
                            </p:childTnLst>
                          </p:cTn>
                        </p:par>
                        <p:par>
                          <p:cTn id="24" fill="hold">
                            <p:stCondLst>
                              <p:cond delay="3500"/>
                            </p:stCondLst>
                            <p:childTnLst>
                              <p:par>
                                <p:cTn id="25" presetID="10" presetClass="entr" presetSubtype="0" fill="hold" grpId="0" nodeType="afterEffect">
                                  <p:stCondLst>
                                    <p:cond delay="30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400"/>
                                        <p:tgtEl>
                                          <p:spTgt spid="35"/>
                                        </p:tgtEl>
                                      </p:cBhvr>
                                    </p:animEffect>
                                  </p:childTnLst>
                                </p:cTn>
                              </p:par>
                            </p:childTnLst>
                          </p:cTn>
                        </p:par>
                        <p:par>
                          <p:cTn id="28" fill="hold">
                            <p:stCondLst>
                              <p:cond delay="4200"/>
                            </p:stCondLst>
                            <p:childTnLst>
                              <p:par>
                                <p:cTn id="29" presetID="10" presetClass="entr" presetSubtype="0" fill="hold" grpId="0" nodeType="afterEffect">
                                  <p:stCondLst>
                                    <p:cond delay="30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400"/>
                                        <p:tgtEl>
                                          <p:spTgt spid="37"/>
                                        </p:tgtEl>
                                      </p:cBhvr>
                                    </p:animEffect>
                                  </p:childTnLst>
                                </p:cTn>
                              </p:par>
                            </p:childTnLst>
                          </p:cTn>
                        </p:par>
                        <p:par>
                          <p:cTn id="32" fill="hold">
                            <p:stCondLst>
                              <p:cond delay="4900"/>
                            </p:stCondLst>
                            <p:childTnLst>
                              <p:par>
                                <p:cTn id="33" presetID="10" presetClass="entr" presetSubtype="0" fill="hold" grpId="0" nodeType="afterEffect">
                                  <p:stCondLst>
                                    <p:cond delay="3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accen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3A3A3A"/>
          </a:solidFill>
          <a:ln>
            <a:noFill/>
          </a:ln>
        </p:spPr>
      </p:sp>
      <p:grpSp>
        <p:nvGrpSpPr>
          <p:cNvPr id="4" name="!!argument-progress"/>
          <p:cNvGrpSpPr/>
          <p:nvPr/>
        </p:nvGrpSpPr>
        <p:grpSpPr>
          <a:xfrm>
            <a:off x="685800" y="723900"/>
            <a:ext cx="3609975" cy="38100"/>
            <a:chOff x="685800" y="723900"/>
            <a:chExt cx="3609975" cy="38100"/>
          </a:xfrm>
        </p:grpSpPr>
        <p:sp>
          <p:nvSpPr>
            <p:cNvPr id="3" name="Rectangle 3"/>
            <p:cNvSpPr/>
            <p:nvPr/>
          </p:nvSpPr>
          <p:spPr>
            <a:xfrm>
              <a:off x="685800" y="723900"/>
              <a:ext cx="3609975" cy="38100"/>
            </a:xfrm>
            <a:prstGeom prst="rect">
              <a:avLst/>
            </a:prstGeom>
            <a:solidFill>
              <a:schemeClr val="accent2"/>
            </a:solidFill>
            <a:ln>
              <a:noFill/>
            </a:ln>
          </p:spPr>
        </p:sp>
      </p:grpSp>
      <p:grpSp>
        <p:nvGrpSpPr>
          <p:cNvPr id="12" name="Group 12"/>
          <p:cNvGrpSpPr/>
          <p:nvPr/>
        </p:nvGrpSpPr>
        <p:grpSpPr>
          <a:xfrm>
            <a:off x="11110630" y="2476500"/>
            <a:ext cx="333941" cy="238125"/>
            <a:chOff x="11110630" y="2476500"/>
            <a:chExt cx="333941" cy="238125"/>
          </a:xfrm>
        </p:grpSpPr>
        <p:grpSp>
          <p:nvGrpSpPr>
            <p:cNvPr id="11" name="Group 11"/>
            <p:cNvGrpSpPr/>
            <p:nvPr/>
          </p:nvGrpSpPr>
          <p:grpSpPr>
            <a:xfrm>
              <a:off x="11110630" y="2476500"/>
              <a:ext cx="333941" cy="238125"/>
              <a:chOff x="11110630" y="2476500"/>
              <a:chExt cx="333941" cy="238125"/>
            </a:xfrm>
          </p:grpSpPr>
          <p:sp>
            <p:nvSpPr>
              <p:cNvPr id="5" name="Freeform 5"/>
              <p:cNvSpPr/>
              <p:nvPr/>
            </p:nvSpPr>
            <p:spPr>
              <a:xfrm>
                <a:off x="11110630" y="2476500"/>
                <a:ext cx="333941" cy="152400"/>
              </a:xfrm>
              <a:custGeom>
                <a:avLst/>
                <a:gdLst/>
                <a:ahLst/>
                <a:cxnLst/>
                <a:rect l="l" t="t" r="r" b="b"/>
                <a:pathLst>
                  <a:path w="333941" h="152400">
                    <a:moveTo>
                      <a:pt x="19904" y="152400"/>
                    </a:moveTo>
                    <a:lnTo>
                      <a:pt x="314036" y="152400"/>
                    </a:lnTo>
                    <a:cubicBezTo>
                      <a:pt x="319904" y="152400"/>
                      <a:pt x="325444" y="149696"/>
                      <a:pt x="329054" y="145070"/>
                    </a:cubicBezTo>
                    <a:cubicBezTo>
                      <a:pt x="332664" y="140444"/>
                      <a:pt x="333941" y="134413"/>
                      <a:pt x="332515" y="128721"/>
                    </a:cubicBezTo>
                    <a:lnTo>
                      <a:pt x="303940" y="14421"/>
                    </a:lnTo>
                    <a:cubicBezTo>
                      <a:pt x="301817" y="5945"/>
                      <a:pt x="294199" y="0"/>
                      <a:pt x="285461" y="0"/>
                    </a:cubicBezTo>
                    <a:lnTo>
                      <a:pt x="48479" y="0"/>
                    </a:lnTo>
                    <a:cubicBezTo>
                      <a:pt x="39742" y="0"/>
                      <a:pt x="32124" y="5945"/>
                      <a:pt x="30001" y="14421"/>
                    </a:cubicBezTo>
                    <a:lnTo>
                      <a:pt x="1426" y="128721"/>
                    </a:lnTo>
                    <a:cubicBezTo>
                      <a:pt x="0" y="134413"/>
                      <a:pt x="1277" y="140444"/>
                      <a:pt x="4887" y="145070"/>
                    </a:cubicBezTo>
                    <a:cubicBezTo>
                      <a:pt x="8496" y="149696"/>
                      <a:pt x="14037" y="152400"/>
                      <a:pt x="19904" y="152400"/>
                    </a:cubicBezTo>
                  </a:path>
                </a:pathLst>
              </a:custGeom>
              <a:noFill/>
              <a:ln w="28575">
                <a:solidFill>
                  <a:schemeClr val="accent2"/>
                </a:solidFill>
              </a:ln>
            </p:spPr>
          </p:sp>
          <p:sp>
            <p:nvSpPr>
              <p:cNvPr id="6" name="Freeform 6"/>
              <p:cNvSpPr/>
              <p:nvPr/>
            </p:nvSpPr>
            <p:spPr>
              <a:xfrm>
                <a:off x="11125200" y="2552700"/>
                <a:ext cx="304800" cy="9525"/>
              </a:xfrm>
              <a:custGeom>
                <a:avLst/>
                <a:gdLst/>
                <a:ahLst/>
                <a:cxnLst/>
                <a:rect l="l" t="t" r="r" b="b"/>
                <a:pathLst>
                  <a:path w="304800" h="9525">
                    <a:moveTo>
                      <a:pt x="0" y="0"/>
                    </a:moveTo>
                    <a:lnTo>
                      <a:pt x="304800" y="0"/>
                    </a:lnTo>
                  </a:path>
                </a:pathLst>
              </a:custGeom>
              <a:noFill/>
              <a:ln w="28575">
                <a:solidFill>
                  <a:schemeClr val="accent2"/>
                </a:solidFill>
              </a:ln>
            </p:spPr>
          </p:sp>
          <p:sp>
            <p:nvSpPr>
              <p:cNvPr id="7" name="Freeform 7"/>
              <p:cNvSpPr/>
              <p:nvPr/>
            </p:nvSpPr>
            <p:spPr>
              <a:xfrm>
                <a:off x="11220450" y="2476500"/>
                <a:ext cx="19050" cy="152400"/>
              </a:xfrm>
              <a:custGeom>
                <a:avLst/>
                <a:gdLst/>
                <a:ahLst/>
                <a:cxnLst/>
                <a:rect l="l" t="t" r="r" b="b"/>
                <a:pathLst>
                  <a:path w="19050" h="152400">
                    <a:moveTo>
                      <a:pt x="19050" y="0"/>
                    </a:moveTo>
                    <a:lnTo>
                      <a:pt x="0" y="152400"/>
                    </a:lnTo>
                  </a:path>
                </a:pathLst>
              </a:custGeom>
              <a:noFill/>
              <a:ln w="28575">
                <a:solidFill>
                  <a:schemeClr val="accent2"/>
                </a:solidFill>
              </a:ln>
            </p:spPr>
          </p:sp>
          <p:sp>
            <p:nvSpPr>
              <p:cNvPr id="8" name="Freeform 8"/>
              <p:cNvSpPr/>
              <p:nvPr/>
            </p:nvSpPr>
            <p:spPr>
              <a:xfrm>
                <a:off x="11315700" y="2476500"/>
                <a:ext cx="19050" cy="152400"/>
              </a:xfrm>
              <a:custGeom>
                <a:avLst/>
                <a:gdLst/>
                <a:ahLst/>
                <a:cxnLst/>
                <a:rect l="l" t="t" r="r" b="b"/>
                <a:pathLst>
                  <a:path w="19050" h="152400">
                    <a:moveTo>
                      <a:pt x="0" y="0"/>
                    </a:moveTo>
                    <a:lnTo>
                      <a:pt x="19050" y="152400"/>
                    </a:lnTo>
                  </a:path>
                </a:pathLst>
              </a:custGeom>
              <a:noFill/>
              <a:ln w="28575">
                <a:solidFill>
                  <a:schemeClr val="accent2"/>
                </a:solidFill>
              </a:ln>
            </p:spPr>
          </p:sp>
          <p:sp>
            <p:nvSpPr>
              <p:cNvPr id="9" name="Freeform 9"/>
              <p:cNvSpPr/>
              <p:nvPr/>
            </p:nvSpPr>
            <p:spPr>
              <a:xfrm>
                <a:off x="11277600" y="2628900"/>
                <a:ext cx="9525" cy="76200"/>
              </a:xfrm>
              <a:custGeom>
                <a:avLst/>
                <a:gdLst/>
                <a:ahLst/>
                <a:cxnLst/>
                <a:rect l="l" t="t" r="r" b="b"/>
                <a:pathLst>
                  <a:path w="9525" h="76200">
                    <a:moveTo>
                      <a:pt x="0" y="0"/>
                    </a:moveTo>
                    <a:lnTo>
                      <a:pt x="0" y="76200"/>
                    </a:lnTo>
                  </a:path>
                </a:pathLst>
              </a:custGeom>
              <a:noFill/>
              <a:ln w="28575">
                <a:solidFill>
                  <a:schemeClr val="accent2"/>
                </a:solidFill>
              </a:ln>
            </p:spPr>
          </p:sp>
          <p:sp>
            <p:nvSpPr>
              <p:cNvPr id="10" name="Freeform 10"/>
              <p:cNvSpPr/>
              <p:nvPr/>
            </p:nvSpPr>
            <p:spPr>
              <a:xfrm>
                <a:off x="11182350" y="2705100"/>
                <a:ext cx="190500" cy="9525"/>
              </a:xfrm>
              <a:custGeom>
                <a:avLst/>
                <a:gdLst/>
                <a:ahLst/>
                <a:cxnLst/>
                <a:rect l="l" t="t" r="r" b="b"/>
                <a:pathLst>
                  <a:path w="190500" h="9525">
                    <a:moveTo>
                      <a:pt x="0" y="0"/>
                    </a:moveTo>
                    <a:lnTo>
                      <a:pt x="190500" y="0"/>
                    </a:lnTo>
                  </a:path>
                </a:pathLst>
              </a:custGeom>
              <a:noFill/>
              <a:ln w="28575">
                <a:solidFill>
                  <a:schemeClr val="accent2"/>
                </a:solidFill>
              </a:ln>
            </p:spPr>
          </p:sp>
        </p:grpSp>
      </p:grpSp>
      <p:grpSp>
        <p:nvGrpSpPr>
          <p:cNvPr id="14" name="!!chapter-numeral"/>
          <p:cNvGrpSpPr/>
          <p:nvPr/>
        </p:nvGrpSpPr>
        <p:grpSpPr>
          <a:xfrm>
            <a:off x="666750" y="2895600"/>
            <a:ext cx="2015883" cy="2305050"/>
            <a:chOff x="666750" y="2895600"/>
            <a:chExt cx="2015883" cy="2305050"/>
          </a:xfrm>
        </p:grpSpPr>
        <p:sp>
          <p:nvSpPr>
            <p:cNvPr id="13" name="TextBox 13"/>
            <p:cNvSpPr txBox="1"/>
            <p:nvPr/>
          </p:nvSpPr>
          <p:spPr>
            <a:xfrm>
              <a:off x="666750" y="2895600"/>
              <a:ext cx="2015883" cy="2305050"/>
            </a:xfrm>
            <a:prstGeom prst="rect">
              <a:avLst/>
            </a:prstGeom>
            <a:noFill/>
            <a:ln>
              <a:noFill/>
            </a:ln>
          </p:spPr>
          <p:txBody>
            <a:bodyPr wrap="none" lIns="0" tIns="0" rIns="0" bIns="0" anchor="t" anchorCtr="0">
              <a:spAutoFit/>
            </a:bodyPr>
            <a:lstStyle/>
            <a:p>
              <a:pPr algn="l"/>
              <a:r>
                <a:rPr lang="zh-CN" sz="12000" b="1" dirty="0">
                  <a:solidFill>
                    <a:srgbClr val="FFFFFF"/>
                  </a:solidFill>
                  <a:latin typeface="Arial Black"/>
                  <a:ea typeface="Arial Black"/>
                  <a:cs typeface="Arial Black"/>
                </a:rPr>
                <a:t>01</a:t>
              </a:r>
            </a:p>
          </p:txBody>
        </p:sp>
      </p:grpSp>
      <p:sp>
        <p:nvSpPr>
          <p:cNvPr id="15" name="Line 15"/>
          <p:cNvSpPr/>
          <p:nvPr/>
        </p:nvSpPr>
        <p:spPr>
          <a:xfrm>
            <a:off x="2971800" y="2895600"/>
            <a:ext cx="9525" cy="2343150"/>
          </a:xfrm>
          <a:custGeom>
            <a:avLst/>
            <a:gdLst/>
            <a:ahLst/>
            <a:cxnLst/>
            <a:rect l="l" t="t" r="r" b="b"/>
            <a:pathLst>
              <a:path w="9525" h="2343150">
                <a:moveTo>
                  <a:pt x="0" y="0"/>
                </a:moveTo>
                <a:lnTo>
                  <a:pt x="0" y="2343150"/>
                </a:lnTo>
              </a:path>
            </a:pathLst>
          </a:custGeom>
          <a:noFill/>
          <a:ln w="9525">
            <a:solidFill>
              <a:srgbClr val="3A3A3A"/>
            </a:solidFill>
          </a:ln>
        </p:spPr>
      </p:sp>
      <p:grpSp>
        <p:nvGrpSpPr>
          <p:cNvPr id="17" name="Group 17"/>
          <p:cNvGrpSpPr/>
          <p:nvPr/>
        </p:nvGrpSpPr>
        <p:grpSpPr>
          <a:xfrm>
            <a:off x="3412236" y="3453765"/>
            <a:ext cx="4224528" cy="1159764"/>
            <a:chOff x="3412236" y="3453765"/>
            <a:chExt cx="4224528" cy="1159764"/>
          </a:xfrm>
        </p:grpSpPr>
        <p:sp>
          <p:nvSpPr>
            <p:cNvPr id="16" name="TextBox 16"/>
            <p:cNvSpPr txBox="1"/>
            <p:nvPr/>
          </p:nvSpPr>
          <p:spPr>
            <a:xfrm>
              <a:off x="3412236" y="3453765"/>
              <a:ext cx="4224528" cy="1159764"/>
            </a:xfrm>
            <a:prstGeom prst="rect">
              <a:avLst/>
            </a:prstGeom>
            <a:noFill/>
            <a:ln>
              <a:noFill/>
            </a:ln>
          </p:spPr>
          <p:txBody>
            <a:bodyPr wrap="none" lIns="0" tIns="0" rIns="0" bIns="0" anchor="t" anchorCtr="0">
              <a:spAutoFit/>
            </a:bodyPr>
            <a:lstStyle/>
            <a:p>
              <a:pPr algn="l">
                <a:lnSpc>
                  <a:spcPts val="4050"/>
                </a:lnSpc>
              </a:pPr>
              <a:r>
                <a:rPr lang="zh-CN" sz="3300" b="1" dirty="0">
                  <a:solidFill>
                    <a:srgbClr val="FFFFFF"/>
                  </a:solidFill>
                  <a:latin typeface="Microsoft YaHei"/>
                  <a:ea typeface="Microsoft YaHei"/>
                  <a:cs typeface="Microsoft YaHei"/>
                </a:rPr>
                <a:t>便宜来自学习率，</a:t>
              </a:r>
              <a:br/>
              <a:r>
                <a:rPr lang="zh-CN" sz="3300" b="1" dirty="0">
                  <a:solidFill>
                    <a:srgbClr val="FFFFFF"/>
                  </a:solidFill>
                  <a:latin typeface="Microsoft YaHei"/>
                  <a:ea typeface="Microsoft YaHei"/>
                  <a:cs typeface="Microsoft YaHei"/>
                </a:rPr>
                <a:t>不是补贴，也不是运气</a:t>
              </a:r>
            </a:p>
          </p:txBody>
        </p:sp>
      </p:grpSp>
      <p:grpSp>
        <p:nvGrpSpPr>
          <p:cNvPr id="19" name="Group 19"/>
          <p:cNvGrpSpPr/>
          <p:nvPr/>
        </p:nvGrpSpPr>
        <p:grpSpPr>
          <a:xfrm>
            <a:off x="3417570" y="4900612"/>
            <a:ext cx="5033501" cy="440055"/>
            <a:chOff x="3417570" y="4900612"/>
            <a:chExt cx="5033501" cy="440055"/>
          </a:xfrm>
        </p:grpSpPr>
        <p:sp>
          <p:nvSpPr>
            <p:cNvPr id="18" name="TextBox 18"/>
            <p:cNvSpPr txBox="1"/>
            <p:nvPr/>
          </p:nvSpPr>
          <p:spPr>
            <a:xfrm>
              <a:off x="3417570" y="4900612"/>
              <a:ext cx="5033501" cy="440055"/>
            </a:xfrm>
            <a:prstGeom prst="rect">
              <a:avLst/>
            </a:prstGeom>
            <a:noFill/>
            <a:ln>
              <a:noFill/>
            </a:ln>
          </p:spPr>
          <p:txBody>
            <a:bodyPr wrap="none" lIns="0" tIns="0" rIns="0" bIns="0" anchor="t" anchorCtr="0">
              <a:spAutoFit/>
            </a:bodyPr>
            <a:lstStyle/>
            <a:p>
              <a:pPr algn="l"/>
              <a:r>
                <a:rPr lang="zh-CN" sz="2250" dirty="0">
                  <a:solidFill>
                    <a:schemeClr val="accent6"/>
                  </a:solidFill>
                  <a:latin typeface="Microsoft YaHei"/>
                  <a:ea typeface="Microsoft YaHei"/>
                  <a:cs typeface="Microsoft YaHei"/>
                </a:rPr>
                <a:t xml:space="preserve">如果不是补贴，那 </a:t>
              </a:r>
              <a:r>
                <a:rPr lang="zh-CN" sz="2250" b="1" dirty="0">
                  <a:solidFill>
                    <a:schemeClr val="accent2"/>
                  </a:solidFill>
                  <a:latin typeface="Microsoft YaHei"/>
                  <a:ea typeface="Microsoft YaHei"/>
                  <a:cs typeface="Microsoft YaHei"/>
                </a:rPr>
                <a:t>81%</a:t>
              </a:r>
              <a:r>
                <a:rPr lang="zh-CN" sz="2250" dirty="0">
                  <a:solidFill>
                    <a:schemeClr val="accent6"/>
                  </a:solidFill>
                  <a:latin typeface="Microsoft YaHei"/>
                  <a:ea typeface="Microsoft YaHei"/>
                  <a:cs typeface="Microsoft YaHei"/>
                </a:rPr>
                <a:t xml:space="preserve"> 是从哪里来的</a:t>
              </a:r>
            </a:p>
          </p:txBody>
        </p:sp>
      </p:grpSp>
      <p:sp>
        <p:nvSpPr>
          <p:cNvPr id="20" name="Line 20"/>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rgbClr val="3A3A3A"/>
            </a:solidFill>
          </a:ln>
        </p:spPr>
      </p:sp>
      <p:grpSp>
        <p:nvGrpSpPr>
          <p:cNvPr id="23" name="Group 23"/>
          <p:cNvGrpSpPr/>
          <p:nvPr/>
        </p:nvGrpSpPr>
        <p:grpSpPr>
          <a:xfrm>
            <a:off x="679704" y="6385560"/>
            <a:ext cx="10832592" cy="234696"/>
            <a:chOff x="679704" y="6385560"/>
            <a:chExt cx="10832592" cy="234696"/>
          </a:xfrm>
        </p:grpSpPr>
        <p:sp>
          <p:nvSpPr>
            <p:cNvPr id="21" name="TextBox 21"/>
            <p:cNvSpPr txBox="1"/>
            <p:nvPr/>
          </p:nvSpPr>
          <p:spPr>
            <a:xfrm>
              <a:off x="679704" y="6385560"/>
              <a:ext cx="197495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icrosoft YaHei"/>
                  <a:ea typeface="Microsoft YaHei"/>
                  <a:cs typeface="Microsoft YaHei"/>
                </a:rPr>
                <a:t>判断一 · 便宜来自制造规模</a:t>
              </a:r>
            </a:p>
          </p:txBody>
        </p:sp>
        <p:sp>
          <p:nvSpPr>
            <p:cNvPr id="22" name="TextBox 22"/>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icrosoft YaHei"/>
                  <a:ea typeface="Microsoft YaHei"/>
                  <a:cs typeface="Microsoft YaHei"/>
                </a:rPr>
                <a:t>05</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400"/>
                                        <p:tgtEl>
                                          <p:spTgt spid="17"/>
                                        </p:tgtEl>
                                      </p:cBhvr>
                                    </p:animEffect>
                                  </p:childTnLst>
                                </p:cTn>
                              </p:par>
                            </p:childTnLst>
                          </p:cTn>
                        </p:par>
                        <p:par>
                          <p:cTn id="8" fill="hold">
                            <p:stCondLst>
                              <p:cond delay="800"/>
                            </p:stCondLst>
                            <p:childTnLst>
                              <p:par>
                                <p:cTn id="9" presetID="10" presetClass="entr" presetSubtype="0" fill="hold" grpId="0" nodeType="afterEffect">
                                  <p:stCondLst>
                                    <p:cond delay="3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4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3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4333875" cy="38100"/>
            <a:chOff x="685800" y="723900"/>
            <a:chExt cx="4333875" cy="38100"/>
          </a:xfrm>
        </p:grpSpPr>
        <p:sp>
          <p:nvSpPr>
            <p:cNvPr id="3" name="Rectangle 3"/>
            <p:cNvSpPr/>
            <p:nvPr/>
          </p:nvSpPr>
          <p:spPr>
            <a:xfrm>
              <a:off x="685800" y="723900"/>
              <a:ext cx="4333875" cy="38100"/>
            </a:xfrm>
            <a:prstGeom prst="rect">
              <a:avLst/>
            </a:prstGeom>
            <a:solidFill>
              <a:schemeClr val="accent2"/>
            </a:solidFill>
            <a:ln>
              <a:noFill/>
            </a:ln>
          </p:spPr>
        </p:sp>
      </p:grpSp>
      <p:grpSp>
        <p:nvGrpSpPr>
          <p:cNvPr id="6" name="Group 6"/>
          <p:cNvGrpSpPr/>
          <p:nvPr/>
        </p:nvGrpSpPr>
        <p:grpSpPr>
          <a:xfrm>
            <a:off x="669036" y="977265"/>
            <a:ext cx="6073807" cy="1159764"/>
            <a:chOff x="669036" y="977265"/>
            <a:chExt cx="6073807" cy="1159764"/>
          </a:xfrm>
        </p:grpSpPr>
        <p:sp>
          <p:nvSpPr>
            <p:cNvPr id="5" name="TextBox 5"/>
            <p:cNvSpPr txBox="1"/>
            <p:nvPr/>
          </p:nvSpPr>
          <p:spPr>
            <a:xfrm>
              <a:off x="669036" y="977265"/>
              <a:ext cx="6073807"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累计装机每翻一番，</a:t>
              </a:r>
              <a:br/>
              <a:r>
                <a:rPr lang="zh-CN" sz="3300" b="1" dirty="0">
                  <a:solidFill>
                    <a:schemeClr val="accent1"/>
                  </a:solidFill>
                  <a:latin typeface="Microsoft YaHei"/>
                  <a:ea typeface="Microsoft YaHei"/>
                  <a:cs typeface="Microsoft YaHei"/>
                </a:rPr>
                <a:t>组件价格下降 20%——四十年未变</a:t>
              </a:r>
            </a:p>
          </p:txBody>
        </p:sp>
      </p:grpSp>
      <p:grpSp>
        <p:nvGrpSpPr>
          <p:cNvPr id="9" name="Group 9"/>
          <p:cNvGrpSpPr/>
          <p:nvPr/>
        </p:nvGrpSpPr>
        <p:grpSpPr>
          <a:xfrm>
            <a:off x="666750" y="2461260"/>
            <a:ext cx="3697224" cy="1811274"/>
            <a:chOff x="666750" y="2461260"/>
            <a:chExt cx="3697224" cy="1811274"/>
          </a:xfrm>
        </p:grpSpPr>
        <p:sp>
          <p:nvSpPr>
            <p:cNvPr id="7" name="TextBox 7"/>
            <p:cNvSpPr txBox="1"/>
            <p:nvPr/>
          </p:nvSpPr>
          <p:spPr>
            <a:xfrm>
              <a:off x="666750" y="2461260"/>
              <a:ext cx="2033863" cy="1390650"/>
            </a:xfrm>
            <a:prstGeom prst="rect">
              <a:avLst/>
            </a:prstGeom>
            <a:noFill/>
            <a:ln>
              <a:noFill/>
            </a:ln>
          </p:spPr>
          <p:txBody>
            <a:bodyPr wrap="none" lIns="0" tIns="0" rIns="0" bIns="0" anchor="t" anchorCtr="0">
              <a:spAutoFit/>
            </a:bodyPr>
            <a:lstStyle/>
            <a:p>
              <a:pPr algn="l"/>
              <a:r>
                <a:rPr lang="zh-CN" sz="7200" b="1" dirty="0">
                  <a:solidFill>
                    <a:schemeClr val="accent2"/>
                  </a:solidFill>
                  <a:latin typeface="Arial Black"/>
                  <a:ea typeface="Arial Black"/>
                  <a:cs typeface="Arial Black"/>
                </a:rPr>
                <a:t>20%</a:t>
              </a:r>
            </a:p>
          </p:txBody>
        </p:sp>
        <p:sp>
          <p:nvSpPr>
            <p:cNvPr id="8" name="TextBox 8"/>
            <p:cNvSpPr txBox="1"/>
            <p:nvPr/>
          </p:nvSpPr>
          <p:spPr>
            <a:xfrm>
              <a:off x="676656" y="3577590"/>
              <a:ext cx="3687318" cy="694944"/>
            </a:xfrm>
            <a:prstGeom prst="rect">
              <a:avLst/>
            </a:prstGeom>
            <a:noFill/>
            <a:ln>
              <a:noFill/>
            </a:ln>
          </p:spPr>
          <p:txBody>
            <a:bodyPr wrap="none" lIns="0" tIns="0" rIns="0" bIns="0" anchor="t" anchorCtr="0">
              <a:spAutoFit/>
            </a:bodyPr>
            <a:lstStyle/>
            <a:p>
              <a:pPr algn="l">
                <a:lnSpc>
                  <a:spcPts val="2700"/>
                </a:lnSpc>
              </a:pPr>
              <a:r>
                <a:rPr lang="zh-CN" sz="1800" dirty="0">
                  <a:solidFill>
                    <a:schemeClr val="dk1"/>
                  </a:solidFill>
                  <a:latin typeface="Microsoft YaHei"/>
                  <a:ea typeface="Microsoft YaHei"/>
                  <a:cs typeface="Microsoft YaHei"/>
                </a:rPr>
                <a:t>累计装机每翻一番的价格降幅，</a:t>
              </a:r>
              <a:br/>
              <a:r>
                <a:rPr lang="zh-CN" sz="1800" dirty="0">
                  <a:solidFill>
                    <a:schemeClr val="dk1"/>
                  </a:solidFill>
                  <a:latin typeface="Microsoft YaHei"/>
                  <a:ea typeface="Microsoft YaHei"/>
                  <a:cs typeface="Microsoft YaHei"/>
                </a:rPr>
                <a:t>已持续四十余年（Swanson's law）</a:t>
              </a:r>
            </a:p>
          </p:txBody>
        </p:sp>
      </p:grpSp>
      <p:sp>
        <p:nvSpPr>
          <p:cNvPr id="10" name="Line 10"/>
          <p:cNvSpPr/>
          <p:nvPr/>
        </p:nvSpPr>
        <p:spPr>
          <a:xfrm>
            <a:off x="685800" y="4476750"/>
            <a:ext cx="4076700" cy="9525"/>
          </a:xfrm>
          <a:custGeom>
            <a:avLst/>
            <a:gdLst/>
            <a:ahLst/>
            <a:cxnLst/>
            <a:rect l="l" t="t" r="r" b="b"/>
            <a:pathLst>
              <a:path w="4076700" h="9525">
                <a:moveTo>
                  <a:pt x="0" y="0"/>
                </a:moveTo>
                <a:lnTo>
                  <a:pt x="4076700" y="0"/>
                </a:lnTo>
              </a:path>
            </a:pathLst>
          </a:custGeom>
          <a:noFill/>
          <a:ln w="9525">
            <a:solidFill>
              <a:schemeClr val="accent6"/>
            </a:solidFill>
          </a:ln>
        </p:spPr>
      </p:sp>
      <p:grpSp>
        <p:nvGrpSpPr>
          <p:cNvPr id="16" name="Group 16"/>
          <p:cNvGrpSpPr/>
          <p:nvPr/>
        </p:nvGrpSpPr>
        <p:grpSpPr>
          <a:xfrm>
            <a:off x="676656" y="4720590"/>
            <a:ext cx="4519070" cy="1112711"/>
            <a:chOff x="676656" y="4720590"/>
            <a:chExt cx="4519070" cy="1112711"/>
          </a:xfrm>
        </p:grpSpPr>
        <p:sp>
          <p:nvSpPr>
            <p:cNvPr id="11" name="TextBox 11"/>
            <p:cNvSpPr txBox="1"/>
            <p:nvPr/>
          </p:nvSpPr>
          <p:spPr>
            <a:xfrm>
              <a:off x="676656" y="4720590"/>
              <a:ext cx="551383" cy="352044"/>
            </a:xfrm>
            <a:prstGeom prst="rect">
              <a:avLst/>
            </a:prstGeom>
            <a:noFill/>
            <a:ln>
              <a:noFill/>
            </a:ln>
          </p:spPr>
          <p:txBody>
            <a:bodyPr wrap="none" lIns="0" tIns="0" rIns="0" bIns="0" anchor="t" anchorCtr="0">
              <a:spAutoFit/>
            </a:bodyPr>
            <a:lstStyle/>
            <a:p>
              <a:pPr algn="l"/>
              <a:r>
                <a:rPr lang="zh-CN" sz="1800" dirty="0">
                  <a:solidFill>
                    <a:schemeClr val="accent3"/>
                  </a:solidFill>
                  <a:latin typeface="Microsoft YaHei"/>
                  <a:ea typeface="Microsoft YaHei"/>
                  <a:cs typeface="Microsoft YaHei"/>
                </a:rPr>
                <a:t>1975</a:t>
              </a:r>
            </a:p>
          </p:txBody>
        </p:sp>
        <p:sp>
          <p:nvSpPr>
            <p:cNvPr id="12" name="TextBox 12"/>
            <p:cNvSpPr txBox="1"/>
            <p:nvPr/>
          </p:nvSpPr>
          <p:spPr>
            <a:xfrm>
              <a:off x="1819656" y="4720590"/>
              <a:ext cx="1532763"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$132.38 / 瓦</a:t>
              </a:r>
            </a:p>
          </p:txBody>
        </p:sp>
        <p:sp>
          <p:nvSpPr>
            <p:cNvPr id="13" name="TextBox 13"/>
            <p:cNvSpPr txBox="1"/>
            <p:nvPr/>
          </p:nvSpPr>
          <p:spPr>
            <a:xfrm>
              <a:off x="676656" y="5158740"/>
              <a:ext cx="551383" cy="352044"/>
            </a:xfrm>
            <a:prstGeom prst="rect">
              <a:avLst/>
            </a:prstGeom>
            <a:noFill/>
            <a:ln>
              <a:noFill/>
            </a:ln>
          </p:spPr>
          <p:txBody>
            <a:bodyPr wrap="none" lIns="0" tIns="0" rIns="0" bIns="0" anchor="t" anchorCtr="0">
              <a:spAutoFit/>
            </a:bodyPr>
            <a:lstStyle/>
            <a:p>
              <a:pPr algn="l"/>
              <a:r>
                <a:rPr lang="zh-CN" sz="1800" dirty="0">
                  <a:solidFill>
                    <a:schemeClr val="accent3"/>
                  </a:solidFill>
                  <a:latin typeface="Microsoft YaHei"/>
                  <a:ea typeface="Microsoft YaHei"/>
                  <a:cs typeface="Microsoft YaHei"/>
                </a:rPr>
                <a:t>2024</a:t>
              </a:r>
            </a:p>
          </p:txBody>
        </p:sp>
        <p:sp>
          <p:nvSpPr>
            <p:cNvPr id="14" name="TextBox 14"/>
            <p:cNvSpPr txBox="1"/>
            <p:nvPr/>
          </p:nvSpPr>
          <p:spPr>
            <a:xfrm>
              <a:off x="1819656" y="5158740"/>
              <a:ext cx="139282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$0.265 / 瓦</a:t>
              </a:r>
            </a:p>
          </p:txBody>
        </p:sp>
        <p:sp>
          <p:nvSpPr>
            <p:cNvPr id="15" name="TextBox 15"/>
            <p:cNvSpPr txBox="1"/>
            <p:nvPr/>
          </p:nvSpPr>
          <p:spPr>
            <a:xfrm>
              <a:off x="678942" y="5569268"/>
              <a:ext cx="451678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constant 2025 USD｜累计装机 0.54 → 2,378,042 MW</a:t>
              </a:r>
            </a:p>
          </p:txBody>
        </p:sp>
      </p:grpSp>
      <p:grpSp>
        <p:nvGrpSpPr>
          <p:cNvPr id="39" name="Group 39"/>
          <p:cNvGrpSpPr/>
          <p:nvPr/>
        </p:nvGrpSpPr>
        <p:grpSpPr>
          <a:xfrm>
            <a:off x="5678996" y="2559368"/>
            <a:ext cx="5560504" cy="3153727"/>
            <a:chOff x="5678996" y="2559368"/>
            <a:chExt cx="5560504" cy="3153727"/>
          </a:xfrm>
        </p:grpSpPr>
        <p:grpSp>
          <p:nvGrpSpPr>
            <p:cNvPr id="38" name="Group 38"/>
            <p:cNvGrpSpPr/>
            <p:nvPr/>
          </p:nvGrpSpPr>
          <p:grpSpPr>
            <a:xfrm>
              <a:off x="5678996" y="2559368"/>
              <a:ext cx="5560504" cy="3153727"/>
              <a:chOff x="5678996" y="2559368"/>
              <a:chExt cx="5560504" cy="3153727"/>
            </a:xfrm>
          </p:grpSpPr>
          <p:sp>
            <p:nvSpPr>
              <p:cNvPr id="17" name="Line 17"/>
              <p:cNvSpPr/>
              <p:nvPr/>
            </p:nvSpPr>
            <p:spPr>
              <a:xfrm>
                <a:off x="6096000" y="2857500"/>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8" name="Line 18"/>
              <p:cNvSpPr/>
              <p:nvPr/>
            </p:nvSpPr>
            <p:spPr>
              <a:xfrm>
                <a:off x="6096000" y="3683318"/>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9" name="Line 19"/>
              <p:cNvSpPr/>
              <p:nvPr/>
            </p:nvSpPr>
            <p:spPr>
              <a:xfrm>
                <a:off x="6096000" y="4508182"/>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20" name="Line 20"/>
              <p:cNvSpPr/>
              <p:nvPr/>
            </p:nvSpPr>
            <p:spPr>
              <a:xfrm>
                <a:off x="6096000" y="2857500"/>
                <a:ext cx="9525" cy="2476500"/>
              </a:xfrm>
              <a:custGeom>
                <a:avLst/>
                <a:gdLst/>
                <a:ahLst/>
                <a:cxnLst/>
                <a:rect l="l" t="t" r="r" b="b"/>
                <a:pathLst>
                  <a:path w="9525" h="2476500">
                    <a:moveTo>
                      <a:pt x="0" y="0"/>
                    </a:moveTo>
                    <a:lnTo>
                      <a:pt x="0" y="2476500"/>
                    </a:lnTo>
                  </a:path>
                </a:pathLst>
              </a:custGeom>
              <a:noFill/>
              <a:ln w="9525">
                <a:solidFill>
                  <a:schemeClr val="accent6"/>
                </a:solidFill>
              </a:ln>
            </p:spPr>
          </p:sp>
          <p:sp>
            <p:nvSpPr>
              <p:cNvPr id="21" name="Line 21"/>
              <p:cNvSpPr/>
              <p:nvPr/>
            </p:nvSpPr>
            <p:spPr>
              <a:xfrm>
                <a:off x="6096000" y="5334000"/>
                <a:ext cx="5143500" cy="9525"/>
              </a:xfrm>
              <a:custGeom>
                <a:avLst/>
                <a:gdLst/>
                <a:ahLst/>
                <a:cxnLst/>
                <a:rect l="l" t="t" r="r" b="b"/>
                <a:pathLst>
                  <a:path w="5143500" h="9525">
                    <a:moveTo>
                      <a:pt x="0" y="0"/>
                    </a:moveTo>
                    <a:lnTo>
                      <a:pt x="5143500" y="0"/>
                    </a:lnTo>
                  </a:path>
                </a:pathLst>
              </a:custGeom>
              <a:noFill/>
              <a:ln w="9525">
                <a:solidFill>
                  <a:schemeClr val="accent6"/>
                </a:solidFill>
              </a:ln>
            </p:spPr>
          </p:sp>
          <p:sp>
            <p:nvSpPr>
              <p:cNvPr id="22" name="TextBox 22"/>
              <p:cNvSpPr txBox="1"/>
              <p:nvPr/>
            </p:nvSpPr>
            <p:spPr>
              <a:xfrm>
                <a:off x="5901119" y="523875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23" name="TextBox 23"/>
              <p:cNvSpPr txBox="1"/>
              <p:nvPr/>
            </p:nvSpPr>
            <p:spPr>
              <a:xfrm>
                <a:off x="5678996" y="4412932"/>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1.0</a:t>
                </a:r>
              </a:p>
            </p:txBody>
          </p:sp>
          <p:sp>
            <p:nvSpPr>
              <p:cNvPr id="24" name="TextBox 24"/>
              <p:cNvSpPr txBox="1"/>
              <p:nvPr/>
            </p:nvSpPr>
            <p:spPr>
              <a:xfrm>
                <a:off x="5678996" y="3588068"/>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2.0</a:t>
                </a:r>
              </a:p>
            </p:txBody>
          </p:sp>
          <p:sp>
            <p:nvSpPr>
              <p:cNvPr id="25" name="TextBox 25"/>
              <p:cNvSpPr txBox="1"/>
              <p:nvPr/>
            </p:nvSpPr>
            <p:spPr>
              <a:xfrm>
                <a:off x="5678996" y="2762250"/>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3.0</a:t>
                </a:r>
              </a:p>
            </p:txBody>
          </p:sp>
          <p:sp>
            <p:nvSpPr>
              <p:cNvPr id="26" name="TextBox 26"/>
              <p:cNvSpPr txBox="1"/>
              <p:nvPr/>
            </p:nvSpPr>
            <p:spPr>
              <a:xfrm>
                <a:off x="6233922"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2010</a:t>
                </a:r>
              </a:p>
            </p:txBody>
          </p:sp>
          <p:sp>
            <p:nvSpPr>
              <p:cNvPr id="27" name="TextBox 27"/>
              <p:cNvSpPr txBox="1"/>
              <p:nvPr/>
            </p:nvSpPr>
            <p:spPr>
              <a:xfrm>
                <a:off x="6968300"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2015</a:t>
                </a:r>
              </a:p>
            </p:txBody>
          </p:sp>
          <p:sp>
            <p:nvSpPr>
              <p:cNvPr id="28" name="TextBox 28"/>
              <p:cNvSpPr txBox="1"/>
              <p:nvPr/>
            </p:nvSpPr>
            <p:spPr>
              <a:xfrm>
                <a:off x="7703630"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2020</a:t>
                </a:r>
              </a:p>
            </p:txBody>
          </p:sp>
          <p:sp>
            <p:nvSpPr>
              <p:cNvPr id="29" name="TextBox 29"/>
              <p:cNvSpPr txBox="1"/>
              <p:nvPr/>
            </p:nvSpPr>
            <p:spPr>
              <a:xfrm>
                <a:off x="8438007"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2021</a:t>
                </a:r>
              </a:p>
            </p:txBody>
          </p:sp>
          <p:sp>
            <p:nvSpPr>
              <p:cNvPr id="30" name="TextBox 30"/>
              <p:cNvSpPr txBox="1"/>
              <p:nvPr/>
            </p:nvSpPr>
            <p:spPr>
              <a:xfrm>
                <a:off x="9172384"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2022</a:t>
                </a:r>
              </a:p>
            </p:txBody>
          </p:sp>
          <p:sp>
            <p:nvSpPr>
              <p:cNvPr id="31" name="TextBox 31"/>
              <p:cNvSpPr txBox="1"/>
              <p:nvPr/>
            </p:nvSpPr>
            <p:spPr>
              <a:xfrm>
                <a:off x="9907714"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2023</a:t>
                </a:r>
              </a:p>
            </p:txBody>
          </p:sp>
          <p:sp>
            <p:nvSpPr>
              <p:cNvPr id="32" name="TextBox 32"/>
              <p:cNvSpPr txBox="1"/>
              <p:nvPr/>
            </p:nvSpPr>
            <p:spPr>
              <a:xfrm>
                <a:off x="10642092" y="541972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2024</a:t>
                </a:r>
              </a:p>
            </p:txBody>
          </p:sp>
          <p:sp>
            <p:nvSpPr>
              <p:cNvPr id="33" name="Freeform 33"/>
              <p:cNvSpPr/>
              <p:nvPr/>
            </p:nvSpPr>
            <p:spPr>
              <a:xfrm>
                <a:off x="6463665" y="3262312"/>
                <a:ext cx="4408170" cy="2071688"/>
              </a:xfrm>
              <a:custGeom>
                <a:avLst/>
                <a:gdLst/>
                <a:ahLst/>
                <a:cxnLst/>
                <a:rect l="l" t="t" r="r" b="b"/>
                <a:pathLst>
                  <a:path w="4408170" h="2071688">
                    <a:moveTo>
                      <a:pt x="0" y="0"/>
                    </a:moveTo>
                    <a:lnTo>
                      <a:pt x="734378" y="1463992"/>
                    </a:lnTo>
                    <a:lnTo>
                      <a:pt x="1469707" y="1765935"/>
                    </a:lnTo>
                    <a:lnTo>
                      <a:pt x="2204085" y="1797368"/>
                    </a:lnTo>
                    <a:lnTo>
                      <a:pt x="2938462" y="1769745"/>
                    </a:lnTo>
                    <a:lnTo>
                      <a:pt x="3673792" y="1805940"/>
                    </a:lnTo>
                    <a:lnTo>
                      <a:pt x="4408170" y="1852612"/>
                    </a:lnTo>
                    <a:lnTo>
                      <a:pt x="4408170" y="2071688"/>
                    </a:lnTo>
                    <a:lnTo>
                      <a:pt x="0" y="2071688"/>
                    </a:lnTo>
                    <a:close/>
                  </a:path>
                </a:pathLst>
              </a:custGeom>
              <a:solidFill>
                <a:schemeClr val="accent1">
                  <a:alpha val="14000"/>
                </a:schemeClr>
              </a:solidFill>
              <a:ln>
                <a:noFill/>
              </a:ln>
            </p:spPr>
          </p:sp>
          <p:sp>
            <p:nvSpPr>
              <p:cNvPr id="34" name="Polyline 34"/>
              <p:cNvSpPr/>
              <p:nvPr/>
            </p:nvSpPr>
            <p:spPr>
              <a:xfrm>
                <a:off x="6463665" y="3262312"/>
                <a:ext cx="4408170" cy="1852612"/>
              </a:xfrm>
              <a:custGeom>
                <a:avLst/>
                <a:gdLst/>
                <a:ahLst/>
                <a:cxnLst/>
                <a:rect l="l" t="t" r="r" b="b"/>
                <a:pathLst>
                  <a:path w="4408170" h="1852612">
                    <a:moveTo>
                      <a:pt x="0" y="0"/>
                    </a:moveTo>
                    <a:lnTo>
                      <a:pt x="734378" y="1463992"/>
                    </a:lnTo>
                    <a:lnTo>
                      <a:pt x="1469707" y="1765935"/>
                    </a:lnTo>
                    <a:lnTo>
                      <a:pt x="2204085" y="1797368"/>
                    </a:lnTo>
                    <a:lnTo>
                      <a:pt x="2938462" y="1769745"/>
                    </a:lnTo>
                    <a:lnTo>
                      <a:pt x="3673792" y="1805940"/>
                    </a:lnTo>
                    <a:lnTo>
                      <a:pt x="4408170" y="1852612"/>
                    </a:lnTo>
                  </a:path>
                </a:pathLst>
              </a:custGeom>
              <a:noFill/>
              <a:ln w="28575">
                <a:solidFill>
                  <a:schemeClr val="accent1"/>
                </a:solidFill>
                <a:round/>
              </a:ln>
            </p:spPr>
          </p:sp>
          <p:sp>
            <p:nvSpPr>
              <p:cNvPr id="35" name="Ellipse 35"/>
              <p:cNvSpPr/>
              <p:nvPr/>
            </p:nvSpPr>
            <p:spPr>
              <a:xfrm>
                <a:off x="6416040" y="3214688"/>
                <a:ext cx="95250" cy="95250"/>
              </a:xfrm>
              <a:prstGeom prst="ellipse">
                <a:avLst/>
              </a:prstGeom>
              <a:solidFill>
                <a:schemeClr val="accent1"/>
              </a:solidFill>
              <a:ln>
                <a:noFill/>
              </a:ln>
            </p:spPr>
          </p:sp>
          <p:sp>
            <p:nvSpPr>
              <p:cNvPr id="36" name="Ellipse 36"/>
              <p:cNvSpPr/>
              <p:nvPr/>
            </p:nvSpPr>
            <p:spPr>
              <a:xfrm>
                <a:off x="10824210" y="5067300"/>
                <a:ext cx="95250" cy="95250"/>
              </a:xfrm>
              <a:prstGeom prst="ellipse">
                <a:avLst/>
              </a:prstGeom>
              <a:solidFill>
                <a:schemeClr val="accent2"/>
              </a:solidFill>
              <a:ln>
                <a:noFill/>
              </a:ln>
            </p:spPr>
          </p:sp>
          <p:sp>
            <p:nvSpPr>
              <p:cNvPr id="37" name="TextBox 37"/>
              <p:cNvSpPr txBox="1"/>
              <p:nvPr/>
            </p:nvSpPr>
            <p:spPr>
              <a:xfrm>
                <a:off x="6089142" y="2559368"/>
                <a:ext cx="4291051"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USD/W（constant 2025）｜2010–2020 为五年间隔</a:t>
                </a:r>
              </a:p>
            </p:txBody>
          </p:sp>
        </p:grpSp>
      </p:grpSp>
      <p:grpSp>
        <p:nvGrpSpPr>
          <p:cNvPr id="41" name="Group 41"/>
          <p:cNvGrpSpPr/>
          <p:nvPr/>
        </p:nvGrpSpPr>
        <p:grpSpPr>
          <a:xfrm>
            <a:off x="679704" y="5966460"/>
            <a:ext cx="7674376" cy="234696"/>
            <a:chOff x="679704" y="5966460"/>
            <a:chExt cx="7674376" cy="234696"/>
          </a:xfrm>
        </p:grpSpPr>
        <p:sp>
          <p:nvSpPr>
            <p:cNvPr id="40" name="TextBox 40"/>
            <p:cNvSpPr txBox="1"/>
            <p:nvPr/>
          </p:nvSpPr>
          <p:spPr>
            <a:xfrm>
              <a:off x="679704" y="5966460"/>
              <a:ext cx="7674376" cy="234696"/>
            </a:xfrm>
            <a:prstGeom prst="rect">
              <a:avLst/>
            </a:prstGeom>
            <a:noFill/>
            <a:ln>
              <a:noFill/>
            </a:ln>
          </p:spPr>
          <p:txBody>
            <a:bodyPr wrap="none" lIns="0" tIns="0" rIns="0" bIns="0" anchor="t" anchorCtr="0">
              <a:spAutoFit/>
            </a:bodyPr>
            <a:lstStyle/>
            <a:p>
              <a:pPr algn="l"/>
              <a:r>
                <a:rPr lang="zh-CN" sz="1200" dirty="0">
                  <a:solidFill>
                    <a:schemeClr val="dk1"/>
                  </a:solidFill>
                  <a:latin typeface="Microsoft YaHei"/>
                  <a:ea typeface="Microsoft YaHei"/>
                  <a:cs typeface="Microsoft YaHei"/>
                </a:rPr>
                <a:t>大多数技术不遵循 Wright's Law——自行车、冰箱、燃煤电厂都不呈指数下降；光伏、电池与计算机做到了</a:t>
              </a:r>
            </a:p>
          </p:txBody>
        </p:sp>
      </p:grpSp>
      <p:sp>
        <p:nvSpPr>
          <p:cNvPr id="42" name="Line 42"/>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45" name="Group 45"/>
          <p:cNvGrpSpPr/>
          <p:nvPr/>
        </p:nvGrpSpPr>
        <p:grpSpPr>
          <a:xfrm>
            <a:off x="679704" y="6385560"/>
            <a:ext cx="10832592" cy="234696"/>
            <a:chOff x="679704" y="6385560"/>
            <a:chExt cx="10832592" cy="234696"/>
          </a:xfrm>
        </p:grpSpPr>
        <p:sp>
          <p:nvSpPr>
            <p:cNvPr id="43" name="TextBox 43"/>
            <p:cNvSpPr txBox="1"/>
            <p:nvPr/>
          </p:nvSpPr>
          <p:spPr>
            <a:xfrm>
              <a:off x="679704" y="6385560"/>
              <a:ext cx="9080576"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来源：Our World in Data（组件价格、累计装机、学习曲线）；Swanson's law 以 SunPower 创始人 Richard Swanson 命名</a:t>
              </a:r>
            </a:p>
          </p:txBody>
        </p:sp>
        <p:sp>
          <p:nvSpPr>
            <p:cNvPr id="44" name="TextBox 44"/>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06</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200"/>
                            </p:stCondLst>
                            <p:childTnLst>
                              <p:par>
                                <p:cTn xmlns:p="http://schemas.openxmlformats.org/presentationml/2006/main" id="13" presetID="22" presetClass="entr" presetSubtype="2" fill="hold" grpId="0" nodeType="afterEffect">
                                  <p:stCondLst>
                                    <p:cond delay="30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900"/>
                                        <p:tgtEl>
                                          <p:spTgt spid="39"/>
                                        </p:tgtEl>
                                      </p:cBhvr>
                                    </p:animEffect>
                                  </p:childTnLst>
                                </p:cTn>
                              </p:par>
                            </p:childTnLst>
                          </p:cTn>
                        </p:par>
                        <p:par>
                          <p:cTn id="16" fill="hold">
                            <p:stCondLst>
                              <p:cond delay="24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400"/>
                                        <p:tgtEl>
                                          <p:spTgt spid="16"/>
                                        </p:tgtEl>
                                      </p:cBhvr>
                                    </p:animEffect>
                                  </p:childTnLst>
                                </p:cTn>
                              </p:par>
                            </p:childTnLst>
                          </p:cTn>
                        </p:par>
                        <p:par>
                          <p:cTn id="20" fill="hold">
                            <p:stCondLst>
                              <p:cond delay="3100"/>
                            </p:stCondLst>
                            <p:childTnLst>
                              <p:par>
                                <p:cTn xmlns:p="http://schemas.openxmlformats.org/presentationml/2006/main" id="21" presetID="10" presetClass="entr" presetSubtype="0" fill="hold" grpId="0" nodeType="afterEffect">
                                  <p:stCondLst>
                                    <p:cond delay="30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argument-progress"/>
          <p:cNvGrpSpPr/>
          <p:nvPr/>
        </p:nvGrpSpPr>
        <p:grpSpPr>
          <a:xfrm>
            <a:off x="685800" y="723900"/>
            <a:ext cx="5048250" cy="38100"/>
            <a:chOff x="685800" y="723900"/>
            <a:chExt cx="5048250" cy="38100"/>
          </a:xfrm>
        </p:grpSpPr>
        <p:sp>
          <p:nvSpPr>
            <p:cNvPr id="3" name="Rectangle 3"/>
            <p:cNvSpPr/>
            <p:nvPr/>
          </p:nvSpPr>
          <p:spPr>
            <a:xfrm>
              <a:off x="685800" y="723900"/>
              <a:ext cx="5048250" cy="38100"/>
            </a:xfrm>
            <a:prstGeom prst="rect">
              <a:avLst/>
            </a:prstGeom>
            <a:solidFill>
              <a:schemeClr val="accent2"/>
            </a:solidFill>
            <a:ln>
              <a:noFill/>
            </a:ln>
          </p:spPr>
        </p:sp>
      </p:grpSp>
      <p:grpSp>
        <p:nvGrpSpPr>
          <p:cNvPr id="6" name="Group 6"/>
          <p:cNvGrpSpPr/>
          <p:nvPr/>
        </p:nvGrpSpPr>
        <p:grpSpPr>
          <a:xfrm>
            <a:off x="669036" y="977265"/>
            <a:ext cx="7158228" cy="1159764"/>
            <a:chOff x="669036" y="977265"/>
            <a:chExt cx="7158228" cy="1159764"/>
          </a:xfrm>
        </p:grpSpPr>
        <p:sp>
          <p:nvSpPr>
            <p:cNvPr id="5" name="TextBox 5"/>
            <p:cNvSpPr txBox="1"/>
            <p:nvPr/>
          </p:nvSpPr>
          <p:spPr>
            <a:xfrm>
              <a:off x="669036" y="977265"/>
              <a:ext cx="7158228"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今天的组件价格里含着制造商的亏损，</a:t>
              </a:r>
              <a:br/>
              <a:r>
                <a:rPr lang="zh-CN" sz="3300" b="1" dirty="0">
                  <a:solidFill>
                    <a:schemeClr val="accent1"/>
                  </a:solidFill>
                  <a:latin typeface="Microsoft YaHei"/>
                  <a:ea typeface="Microsoft YaHei"/>
                  <a:cs typeface="Microsoft YaHei"/>
                </a:rPr>
                <a:t>它不是可持续的均衡价</a:t>
              </a:r>
            </a:p>
          </p:txBody>
        </p:sp>
      </p:grpSp>
      <p:grpSp>
        <p:nvGrpSpPr>
          <p:cNvPr id="9" name="Group 9"/>
          <p:cNvGrpSpPr/>
          <p:nvPr/>
        </p:nvGrpSpPr>
        <p:grpSpPr>
          <a:xfrm>
            <a:off x="666750" y="2232660"/>
            <a:ext cx="3004775" cy="1714691"/>
            <a:chOff x="666750" y="2232660"/>
            <a:chExt cx="3004775" cy="1714691"/>
          </a:xfrm>
        </p:grpSpPr>
        <p:sp>
          <p:nvSpPr>
            <p:cNvPr id="7" name="TextBox 7"/>
            <p:cNvSpPr txBox="1"/>
            <p:nvPr/>
          </p:nvSpPr>
          <p:spPr>
            <a:xfrm>
              <a:off x="666750" y="2232660"/>
              <a:ext cx="3004775" cy="1390650"/>
            </a:xfrm>
            <a:prstGeom prst="rect">
              <a:avLst/>
            </a:prstGeom>
            <a:noFill/>
            <a:ln>
              <a:noFill/>
            </a:ln>
          </p:spPr>
          <p:txBody>
            <a:bodyPr wrap="none" lIns="0" tIns="0" rIns="0" bIns="0" anchor="t" anchorCtr="0">
              <a:spAutoFit/>
            </a:bodyPr>
            <a:lstStyle/>
            <a:p>
              <a:pPr algn="l"/>
              <a:r>
                <a:rPr lang="zh-CN" sz="7200" b="1" dirty="0">
                  <a:solidFill>
                    <a:schemeClr val="accent2"/>
                  </a:solidFill>
                  <a:latin typeface="Arial Black"/>
                  <a:ea typeface="Arial Black"/>
                  <a:cs typeface="Arial Black"/>
                </a:rPr>
                <a:t>$0.09</a:t>
              </a:r>
            </a:p>
          </p:txBody>
        </p:sp>
        <p:sp>
          <p:nvSpPr>
            <p:cNvPr id="8" name="TextBox 8"/>
            <p:cNvSpPr txBox="1"/>
            <p:nvPr/>
          </p:nvSpPr>
          <p:spPr>
            <a:xfrm>
              <a:off x="678942" y="3435668"/>
              <a:ext cx="2602611"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2024 年全球组件批发现货均价 /W</a:t>
              </a:r>
              <a:br/>
              <a:r>
                <a:rPr lang="zh-CN" sz="1350" dirty="0">
                  <a:solidFill>
                    <a:schemeClr val="accent3"/>
                  </a:solidFill>
                  <a:latin typeface="Microsoft YaHei"/>
                  <a:ea typeface="Microsoft YaHei"/>
                  <a:cs typeface="Microsoft YaHei"/>
                </a:rPr>
                <a:t>同比 −45%，2025 上半年持平</a:t>
              </a:r>
            </a:p>
          </p:txBody>
        </p:sp>
      </p:grpSp>
      <p:grpSp>
        <p:nvGrpSpPr>
          <p:cNvPr id="12" name="Group 12"/>
          <p:cNvGrpSpPr/>
          <p:nvPr/>
        </p:nvGrpSpPr>
        <p:grpSpPr>
          <a:xfrm>
            <a:off x="4095750" y="2232660"/>
            <a:ext cx="2734818" cy="1714691"/>
            <a:chOff x="4095750" y="2232660"/>
            <a:chExt cx="2734818" cy="1714691"/>
          </a:xfrm>
        </p:grpSpPr>
        <p:sp>
          <p:nvSpPr>
            <p:cNvPr id="10" name="TextBox 10"/>
            <p:cNvSpPr txBox="1"/>
            <p:nvPr/>
          </p:nvSpPr>
          <p:spPr>
            <a:xfrm>
              <a:off x="4095750" y="2232660"/>
              <a:ext cx="2627198" cy="1390650"/>
            </a:xfrm>
            <a:prstGeom prst="rect">
              <a:avLst/>
            </a:prstGeom>
            <a:noFill/>
            <a:ln>
              <a:noFill/>
            </a:ln>
          </p:spPr>
          <p:txBody>
            <a:bodyPr wrap="none" lIns="0" tIns="0" rIns="0" bIns="0" anchor="t" anchorCtr="0">
              <a:spAutoFit/>
            </a:bodyPr>
            <a:lstStyle/>
            <a:p>
              <a:pPr algn="l"/>
              <a:r>
                <a:rPr lang="zh-CN" sz="7200" b="1" dirty="0">
                  <a:solidFill>
                    <a:schemeClr val="accent1"/>
                  </a:solidFill>
                  <a:latin typeface="Arial Black"/>
                  <a:ea typeface="Arial Black"/>
                  <a:cs typeface="Arial Black"/>
                </a:rPr>
                <a:t>−10%</a:t>
              </a:r>
            </a:p>
          </p:txBody>
        </p:sp>
        <p:sp>
          <p:nvSpPr>
            <p:cNvPr id="11" name="TextBox 11"/>
            <p:cNvSpPr txBox="1"/>
            <p:nvPr/>
          </p:nvSpPr>
          <p:spPr>
            <a:xfrm>
              <a:off x="4107942" y="3435668"/>
              <a:ext cx="272262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中国头部制造商利润率，自 2024 年</a:t>
              </a:r>
              <a:br/>
              <a:r>
                <a:rPr lang="zh-CN" sz="1350" dirty="0">
                  <a:solidFill>
                    <a:schemeClr val="accent3"/>
                  </a:solidFill>
                  <a:latin typeface="Microsoft YaHei"/>
                  <a:ea typeface="Microsoft YaHei"/>
                  <a:cs typeface="Microsoft YaHei"/>
                </a:rPr>
                <a:t>初累计亏损近 USD 50 亿</a:t>
              </a:r>
            </a:p>
          </p:txBody>
        </p:sp>
      </p:grpSp>
      <p:grpSp>
        <p:nvGrpSpPr>
          <p:cNvPr id="15" name="Group 15"/>
          <p:cNvGrpSpPr/>
          <p:nvPr/>
        </p:nvGrpSpPr>
        <p:grpSpPr>
          <a:xfrm>
            <a:off x="7524750" y="2232660"/>
            <a:ext cx="3813868" cy="1714691"/>
            <a:chOff x="7524750" y="2232660"/>
            <a:chExt cx="3813868" cy="1714691"/>
          </a:xfrm>
        </p:grpSpPr>
        <p:sp>
          <p:nvSpPr>
            <p:cNvPr id="13" name="TextBox 13"/>
            <p:cNvSpPr txBox="1"/>
            <p:nvPr/>
          </p:nvSpPr>
          <p:spPr>
            <a:xfrm>
              <a:off x="7524750" y="2232660"/>
              <a:ext cx="3813868" cy="1390650"/>
            </a:xfrm>
            <a:prstGeom prst="rect">
              <a:avLst/>
            </a:prstGeom>
            <a:noFill/>
            <a:ln>
              <a:noFill/>
            </a:ln>
          </p:spPr>
          <p:txBody>
            <a:bodyPr wrap="none" lIns="0" tIns="0" rIns="0" bIns="0" anchor="t" anchorCtr="0">
              <a:spAutoFit/>
            </a:bodyPr>
            <a:lstStyle/>
            <a:p>
              <a:pPr algn="l"/>
              <a:r>
                <a:rPr lang="zh-CN" sz="7200" b="1" dirty="0">
                  <a:solidFill>
                    <a:schemeClr val="accent1"/>
                  </a:solidFill>
                  <a:latin typeface="Arial Black"/>
                  <a:ea typeface="Arial Black"/>
                  <a:cs typeface="Arial Black"/>
                </a:rPr>
                <a:t>55–65%</a:t>
              </a:r>
            </a:p>
          </p:txBody>
        </p:sp>
        <p:sp>
          <p:nvSpPr>
            <p:cNvPr id="14" name="TextBox 14"/>
            <p:cNvSpPr txBox="1"/>
            <p:nvPr/>
          </p:nvSpPr>
          <p:spPr>
            <a:xfrm>
              <a:off x="7536942" y="3435668"/>
              <a:ext cx="3005518"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2024 年全球组件产能利用率</a:t>
              </a:r>
              <a:br/>
              <a:r>
                <a:rPr lang="zh-CN" sz="1350" dirty="0">
                  <a:solidFill>
                    <a:schemeClr val="accent3"/>
                  </a:solidFill>
                  <a:latin typeface="Microsoft YaHei"/>
                  <a:ea typeface="Microsoft YaHei"/>
                  <a:cs typeface="Microsoft YaHei"/>
                </a:rPr>
                <a:t>（2023 年为 60–80%，可能跌破 50%）</a:t>
              </a:r>
            </a:p>
          </p:txBody>
        </p:sp>
      </p:grpSp>
      <p:sp>
        <p:nvSpPr>
          <p:cNvPr id="16" name="Line 16"/>
          <p:cNvSpPr/>
          <p:nvPr/>
        </p:nvSpPr>
        <p:spPr>
          <a:xfrm>
            <a:off x="685800" y="40386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18" name="Group 18"/>
          <p:cNvGrpSpPr/>
          <p:nvPr/>
        </p:nvGrpSpPr>
        <p:grpSpPr>
          <a:xfrm>
            <a:off x="678942" y="4140518"/>
            <a:ext cx="8963406" cy="511683"/>
            <a:chOff x="678942" y="4140518"/>
            <a:chExt cx="8963406" cy="511683"/>
          </a:xfrm>
        </p:grpSpPr>
        <p:sp>
          <p:nvSpPr>
            <p:cNvPr id="17" name="TextBox 17"/>
            <p:cNvSpPr txBox="1"/>
            <p:nvPr/>
          </p:nvSpPr>
          <p:spPr>
            <a:xfrm>
              <a:off x="678942" y="4140518"/>
              <a:ext cx="896340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 xml:space="preserve">2025 年全球新增光伏 </a:t>
              </a:r>
              <a:r>
                <a:rPr lang="zh-CN" sz="1350" b="1" dirty="0">
                  <a:solidFill>
                    <a:schemeClr val="accent1"/>
                  </a:solidFill>
                  <a:latin typeface="Microsoft YaHei"/>
                  <a:ea typeface="Microsoft YaHei"/>
                  <a:cs typeface="Microsoft YaHei"/>
                </a:rPr>
                <a:t>647 GW</a:t>
              </a:r>
              <a:r>
                <a:rPr lang="zh-CN" sz="1350" dirty="0">
                  <a:solidFill>
                    <a:schemeClr val="dk1"/>
                  </a:solidFill>
                  <a:latin typeface="Microsoft YaHei"/>
                  <a:ea typeface="Microsoft YaHei"/>
                  <a:cs typeface="Microsoft YaHei"/>
                </a:rPr>
                <a:t>（+11%，Ember）｜IEA 口径首次突破 600 GW，2030 年将达 700 GW/年</a:t>
              </a:r>
              <a:br/>
              <a:r>
                <a:rPr lang="zh-CN" sz="1350" dirty="0">
                  <a:solidFill>
                    <a:schemeClr val="dk1"/>
                  </a:solidFill>
                  <a:latin typeface="Microsoft YaHei"/>
                  <a:ea typeface="Microsoft YaHei"/>
                  <a:cs typeface="Microsoft YaHei"/>
                </a:rPr>
                <a:t>光伏占当年全球可再生电力新增装机近 80%｜中国 2025 年投运近 370 GW（IEA）/ 378 GWdc（Ember，占全球 58%）</a:t>
              </a:r>
            </a:p>
          </p:txBody>
        </p:sp>
      </p:grpSp>
      <p:grpSp>
        <p:nvGrpSpPr>
          <p:cNvPr id="21" name="Group 21"/>
          <p:cNvGrpSpPr/>
          <p:nvPr/>
        </p:nvGrpSpPr>
        <p:grpSpPr>
          <a:xfrm>
            <a:off x="676656" y="4796790"/>
            <a:ext cx="4130802" cy="1150811"/>
            <a:chOff x="676656" y="4796790"/>
            <a:chExt cx="4130802" cy="1150811"/>
          </a:xfrm>
        </p:grpSpPr>
        <p:sp>
          <p:nvSpPr>
            <p:cNvPr id="19" name="TextBox 19"/>
            <p:cNvSpPr txBox="1"/>
            <p:nvPr/>
          </p:nvSpPr>
          <p:spPr>
            <a:xfrm>
              <a:off x="676656" y="4796790"/>
              <a:ext cx="195681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低价里的三个成分</a:t>
              </a:r>
            </a:p>
          </p:txBody>
        </p:sp>
        <p:sp>
          <p:nvSpPr>
            <p:cNvPr id="20" name="TextBox 20"/>
            <p:cNvSpPr txBox="1"/>
            <p:nvPr/>
          </p:nvSpPr>
          <p:spPr>
            <a:xfrm>
              <a:off x="678942" y="5188268"/>
              <a:ext cx="4128516"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产能 1,100–1,350 GW，是当年装机量的两倍以上</a:t>
              </a:r>
              <a:br/>
              <a:r>
                <a:rPr lang="zh-CN" sz="1350" dirty="0">
                  <a:solidFill>
                    <a:schemeClr val="dk1"/>
                  </a:solidFill>
                  <a:latin typeface="Microsoft YaHei"/>
                  <a:ea typeface="Microsoft YaHei"/>
                  <a:cs typeface="Microsoft YaHei"/>
                </a:rPr>
                <a:t>该价格低于多数制造商（含中国头部企业）的生产成本</a:t>
              </a:r>
              <a:br/>
              <a:r>
                <a:rPr lang="zh-CN" sz="1350" dirty="0">
                  <a:solidFill>
                    <a:schemeClr val="dk1"/>
                  </a:solidFill>
                  <a:latin typeface="Microsoft YaHei"/>
                  <a:ea typeface="Microsoft YaHei"/>
                  <a:cs typeface="Microsoft YaHei"/>
                </a:rPr>
                <a:t>中国价格自 2023 年跌超 60%，累计亏损近 USD 50 亿</a:t>
              </a:r>
            </a:p>
          </p:txBody>
        </p:sp>
      </p:grpSp>
      <p:sp>
        <p:nvSpPr>
          <p:cNvPr id="22" name="Line 22"/>
          <p:cNvSpPr/>
          <p:nvPr/>
        </p:nvSpPr>
        <p:spPr>
          <a:xfrm>
            <a:off x="6858000" y="4762500"/>
            <a:ext cx="9525" cy="1219200"/>
          </a:xfrm>
          <a:custGeom>
            <a:avLst/>
            <a:gdLst/>
            <a:ahLst/>
            <a:cxnLst/>
            <a:rect l="l" t="t" r="r" b="b"/>
            <a:pathLst>
              <a:path w="9525" h="1219200">
                <a:moveTo>
                  <a:pt x="0" y="0"/>
                </a:moveTo>
                <a:lnTo>
                  <a:pt x="0" y="1219200"/>
                </a:lnTo>
              </a:path>
            </a:pathLst>
          </a:custGeom>
          <a:noFill/>
          <a:ln w="9525">
            <a:solidFill>
              <a:schemeClr val="accent6"/>
            </a:solidFill>
          </a:ln>
        </p:spPr>
      </p:sp>
      <p:grpSp>
        <p:nvGrpSpPr>
          <p:cNvPr id="25" name="Group 25"/>
          <p:cNvGrpSpPr/>
          <p:nvPr/>
        </p:nvGrpSpPr>
        <p:grpSpPr>
          <a:xfrm>
            <a:off x="7153656" y="4796790"/>
            <a:ext cx="2844927" cy="1150811"/>
            <a:chOff x="7153656" y="4796790"/>
            <a:chExt cx="2844927" cy="1150811"/>
          </a:xfrm>
        </p:grpSpPr>
        <p:sp>
          <p:nvSpPr>
            <p:cNvPr id="23" name="TextBox 23"/>
            <p:cNvSpPr txBox="1"/>
            <p:nvPr/>
          </p:nvSpPr>
          <p:spPr>
            <a:xfrm>
              <a:off x="7153656" y="4796790"/>
              <a:ext cx="195681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但不是谁都买得到</a:t>
              </a:r>
            </a:p>
          </p:txBody>
        </p:sp>
        <p:sp>
          <p:nvSpPr>
            <p:cNvPr id="24" name="TextBox 24"/>
            <p:cNvSpPr txBox="1"/>
            <p:nvPr/>
          </p:nvSpPr>
          <p:spPr>
            <a:xfrm>
              <a:off x="7155942" y="5188268"/>
              <a:ext cx="2842641"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运往美国 $0.27/W（全球均价三倍）</a:t>
              </a:r>
              <a:br/>
              <a:r>
                <a:rPr lang="zh-CN" sz="1350" dirty="0">
                  <a:solidFill>
                    <a:schemeClr val="dk1"/>
                  </a:solidFill>
                  <a:latin typeface="Microsoft YaHei"/>
                  <a:ea typeface="Microsoft YaHei"/>
                  <a:cs typeface="Microsoft YaHei"/>
                </a:rPr>
                <a:t>印度本土制造 $0.15/W（高约 70%）</a:t>
              </a:r>
              <a:br/>
              <a:r>
                <a:rPr lang="zh-CN" sz="1350" dirty="0">
                  <a:solidFill>
                    <a:schemeClr val="dk1"/>
                  </a:solidFill>
                  <a:latin typeface="Microsoft YaHei"/>
                  <a:ea typeface="Microsoft YaHei"/>
                  <a:cs typeface="Microsoft YaHei"/>
                </a:rPr>
                <a:t>2030 年中国仍占供应链产能 75–95%</a:t>
              </a:r>
            </a:p>
          </p:txBody>
        </p:sp>
      </p:grpSp>
      <p:sp>
        <p:nvSpPr>
          <p:cNvPr id="26" name="Line 26"/>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29" name="Group 29"/>
          <p:cNvGrpSpPr/>
          <p:nvPr/>
        </p:nvGrpSpPr>
        <p:grpSpPr>
          <a:xfrm>
            <a:off x="679704" y="6385560"/>
            <a:ext cx="10832592" cy="234696"/>
            <a:chOff x="679704" y="6385560"/>
            <a:chExt cx="10832592" cy="234696"/>
          </a:xfrm>
        </p:grpSpPr>
        <p:sp>
          <p:nvSpPr>
            <p:cNvPr id="27" name="TextBox 27"/>
            <p:cNvSpPr txBox="1"/>
            <p:nvPr/>
          </p:nvSpPr>
          <p:spPr>
            <a:xfrm>
              <a:off x="679704" y="6385560"/>
              <a:ext cx="6624777"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来源：IEA《Renewables 2025》（产能、价格、利用率、地区价差）；Ember（新增装机）</a:t>
              </a:r>
            </a:p>
          </p:txBody>
        </p:sp>
        <p:sp>
          <p:nvSpPr>
            <p:cNvPr id="28" name="TextBox 28"/>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07</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id="9" presetID="10" presetClass="entr" presetSubtype="0"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childTnLst>
                          </p:cTn>
                        </p:par>
                        <p:par>
                          <p:cTn id="12" fill="hold">
                            <p:stCondLst>
                              <p:cond delay="1100"/>
                            </p:stCondLst>
                            <p:childTnLst>
                              <p:par>
                                <p:cTn id="13" presetID="10" presetClass="entr" presetSubtype="0" fill="hold" grpId="0" nodeType="afterEffect">
                                  <p:stCondLst>
                                    <p:cond delay="3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p:tgtEl>
                                          <p:spTgt spid="12"/>
                                        </p:tgtEl>
                                      </p:cBhvr>
                                    </p:animEffect>
                                  </p:childTnLst>
                                </p:cTn>
                              </p:par>
                            </p:childTnLst>
                          </p:cTn>
                        </p:par>
                        <p:par>
                          <p:cTn id="16" fill="hold">
                            <p:stCondLst>
                              <p:cond delay="1800"/>
                            </p:stCondLst>
                            <p:childTnLst>
                              <p:par>
                                <p:cTn id="17" presetID="10" presetClass="entr" presetSubtype="0" fill="hold" grpId="0" nodeType="afterEffect">
                                  <p:stCondLst>
                                    <p:cond delay="3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childTnLst>
                          </p:cTn>
                        </p:par>
                        <p:par>
                          <p:cTn id="20" fill="hold">
                            <p:stCondLst>
                              <p:cond delay="2500"/>
                            </p:stCondLst>
                            <p:childTnLst>
                              <p:par>
                                <p:cTn id="21" presetID="10" presetClass="entr" presetSubtype="0" fill="hold" grpId="0" nodeType="afterEffect">
                                  <p:stCondLst>
                                    <p:cond delay="3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400"/>
                                        <p:tgtEl>
                                          <p:spTgt spid="18"/>
                                        </p:tgtEl>
                                      </p:cBhvr>
                                    </p:animEffect>
                                  </p:childTnLst>
                                </p:cTn>
                              </p:par>
                            </p:childTnLst>
                          </p:cTn>
                        </p:par>
                        <p:par>
                          <p:cTn id="24" fill="hold">
                            <p:stCondLst>
                              <p:cond delay="3200"/>
                            </p:stCondLst>
                            <p:childTnLst>
                              <p:par>
                                <p:cTn id="25" presetID="10" presetClass="entr" presetSubtype="0" fill="hold" grpId="0" nodeType="afterEffect">
                                  <p:stCondLst>
                                    <p:cond delay="3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400"/>
                                        <p:tgtEl>
                                          <p:spTgt spid="21"/>
                                        </p:tgtEl>
                                      </p:cBhvr>
                                    </p:animEffect>
                                  </p:childTnLst>
                                </p:cTn>
                              </p:par>
                            </p:childTnLst>
                          </p:cTn>
                        </p:par>
                        <p:par>
                          <p:cTn id="28" fill="hold">
                            <p:stCondLst>
                              <p:cond delay="3900"/>
                            </p:stCondLst>
                            <p:childTnLst>
                              <p:par>
                                <p:cTn id="29" presetID="10" presetClass="entr" presetSubtype="0" fill="hold" grpId="0" nodeType="afterEffect">
                                  <p:stCondLst>
                                    <p:cond delay="3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accen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3A3A3A"/>
          </a:solidFill>
          <a:ln>
            <a:noFill/>
          </a:ln>
        </p:spPr>
      </p:sp>
      <p:grpSp>
        <p:nvGrpSpPr>
          <p:cNvPr id="4" name="!!argument-progress"/>
          <p:cNvGrpSpPr/>
          <p:nvPr/>
        </p:nvGrpSpPr>
        <p:grpSpPr>
          <a:xfrm>
            <a:off x="685800" y="723900"/>
            <a:ext cx="5772150" cy="38100"/>
            <a:chOff x="685800" y="723900"/>
            <a:chExt cx="5772150" cy="38100"/>
          </a:xfrm>
        </p:grpSpPr>
        <p:sp>
          <p:nvSpPr>
            <p:cNvPr id="3" name="Rectangle 3"/>
            <p:cNvSpPr/>
            <p:nvPr/>
          </p:nvSpPr>
          <p:spPr>
            <a:xfrm>
              <a:off x="685800" y="723900"/>
              <a:ext cx="5772150" cy="38100"/>
            </a:xfrm>
            <a:prstGeom prst="rect">
              <a:avLst/>
            </a:prstGeom>
            <a:solidFill>
              <a:schemeClr val="accent2"/>
            </a:solidFill>
            <a:ln>
              <a:noFill/>
            </a:ln>
          </p:spPr>
        </p:sp>
      </p:grpSp>
      <p:grpSp>
        <p:nvGrpSpPr>
          <p:cNvPr id="10" name="Group 10"/>
          <p:cNvGrpSpPr/>
          <p:nvPr/>
        </p:nvGrpSpPr>
        <p:grpSpPr>
          <a:xfrm>
            <a:off x="11125200" y="2495550"/>
            <a:ext cx="304800" cy="190500"/>
            <a:chOff x="11125200" y="2495550"/>
            <a:chExt cx="304800" cy="190500"/>
          </a:xfrm>
        </p:grpSpPr>
        <p:grpSp>
          <p:nvGrpSpPr>
            <p:cNvPr id="9" name="Group 9"/>
            <p:cNvGrpSpPr/>
            <p:nvPr/>
          </p:nvGrpSpPr>
          <p:grpSpPr>
            <a:xfrm>
              <a:off x="11125200" y="2495550"/>
              <a:ext cx="304800" cy="190500"/>
              <a:chOff x="11125200" y="2495550"/>
              <a:chExt cx="304800" cy="190500"/>
            </a:xfrm>
          </p:grpSpPr>
          <p:sp>
            <p:nvSpPr>
              <p:cNvPr id="5" name="Freeform 5"/>
              <p:cNvSpPr/>
              <p:nvPr/>
            </p:nvSpPr>
            <p:spPr>
              <a:xfrm>
                <a:off x="11125200" y="2495550"/>
                <a:ext cx="304800" cy="190500"/>
              </a:xfrm>
              <a:custGeom>
                <a:avLst/>
                <a:gdLst/>
                <a:ahLst/>
                <a:cxnLst/>
                <a:rect l="l" t="t" r="r" b="b"/>
                <a:pathLst>
                  <a:path w="304800" h="190500">
                    <a:moveTo>
                      <a:pt x="38100" y="0"/>
                    </a:moveTo>
                    <a:lnTo>
                      <a:pt x="247650" y="0"/>
                    </a:lnTo>
                    <a:cubicBezTo>
                      <a:pt x="268692" y="0"/>
                      <a:pt x="285750" y="17058"/>
                      <a:pt x="285750" y="38100"/>
                    </a:cubicBezTo>
                    <a:lnTo>
                      <a:pt x="285750" y="47625"/>
                    </a:lnTo>
                    <a:cubicBezTo>
                      <a:pt x="285750" y="52886"/>
                      <a:pt x="290014" y="57150"/>
                      <a:pt x="295275" y="57150"/>
                    </a:cubicBezTo>
                    <a:cubicBezTo>
                      <a:pt x="300536" y="57150"/>
                      <a:pt x="304800" y="61414"/>
                      <a:pt x="304800" y="66675"/>
                    </a:cubicBezTo>
                    <a:lnTo>
                      <a:pt x="304800" y="123825"/>
                    </a:lnTo>
                    <a:cubicBezTo>
                      <a:pt x="304800" y="129086"/>
                      <a:pt x="300536" y="133350"/>
                      <a:pt x="295275" y="133350"/>
                    </a:cubicBezTo>
                    <a:cubicBezTo>
                      <a:pt x="290014" y="133350"/>
                      <a:pt x="285750" y="137614"/>
                      <a:pt x="285750" y="142875"/>
                    </a:cubicBezTo>
                    <a:lnTo>
                      <a:pt x="285750" y="152400"/>
                    </a:lnTo>
                    <a:cubicBezTo>
                      <a:pt x="285750" y="173442"/>
                      <a:pt x="268692" y="190500"/>
                      <a:pt x="247650" y="190500"/>
                    </a:cubicBezTo>
                    <a:lnTo>
                      <a:pt x="38100" y="190500"/>
                    </a:lnTo>
                    <a:cubicBezTo>
                      <a:pt x="17058" y="190500"/>
                      <a:pt x="0" y="173442"/>
                      <a:pt x="0" y="152400"/>
                    </a:cubicBezTo>
                    <a:lnTo>
                      <a:pt x="0" y="38100"/>
                    </a:lnTo>
                    <a:cubicBezTo>
                      <a:pt x="0" y="17058"/>
                      <a:pt x="17058" y="0"/>
                      <a:pt x="38100" y="0"/>
                    </a:cubicBezTo>
                  </a:path>
                </a:pathLst>
              </a:custGeom>
              <a:noFill/>
              <a:ln w="28575">
                <a:solidFill>
                  <a:schemeClr val="accent2"/>
                </a:solidFill>
              </a:ln>
            </p:spPr>
          </p:sp>
          <p:sp>
            <p:nvSpPr>
              <p:cNvPr id="6" name="Freeform 6"/>
              <p:cNvSpPr/>
              <p:nvPr/>
            </p:nvSpPr>
            <p:spPr>
              <a:xfrm>
                <a:off x="11182350" y="2552700"/>
                <a:ext cx="9525" cy="76200"/>
              </a:xfrm>
              <a:custGeom>
                <a:avLst/>
                <a:gdLst/>
                <a:ahLst/>
                <a:cxnLst/>
                <a:rect l="l" t="t" r="r" b="b"/>
                <a:pathLst>
                  <a:path w="9525" h="76200">
                    <a:moveTo>
                      <a:pt x="0" y="0"/>
                    </a:moveTo>
                    <a:lnTo>
                      <a:pt x="0" y="76200"/>
                    </a:lnTo>
                  </a:path>
                </a:pathLst>
              </a:custGeom>
              <a:noFill/>
              <a:ln w="28575">
                <a:solidFill>
                  <a:schemeClr val="accent2"/>
                </a:solidFill>
              </a:ln>
            </p:spPr>
          </p:sp>
          <p:sp>
            <p:nvSpPr>
              <p:cNvPr id="7" name="Freeform 7"/>
              <p:cNvSpPr/>
              <p:nvPr/>
            </p:nvSpPr>
            <p:spPr>
              <a:xfrm>
                <a:off x="11239500" y="2552700"/>
                <a:ext cx="9525" cy="76200"/>
              </a:xfrm>
              <a:custGeom>
                <a:avLst/>
                <a:gdLst/>
                <a:ahLst/>
                <a:cxnLst/>
                <a:rect l="l" t="t" r="r" b="b"/>
                <a:pathLst>
                  <a:path w="9525" h="76200">
                    <a:moveTo>
                      <a:pt x="0" y="0"/>
                    </a:moveTo>
                    <a:lnTo>
                      <a:pt x="0" y="76200"/>
                    </a:lnTo>
                  </a:path>
                </a:pathLst>
              </a:custGeom>
              <a:noFill/>
              <a:ln w="28575">
                <a:solidFill>
                  <a:schemeClr val="accent2"/>
                </a:solidFill>
              </a:ln>
            </p:spPr>
          </p:sp>
          <p:sp>
            <p:nvSpPr>
              <p:cNvPr id="8" name="Freeform 8"/>
              <p:cNvSpPr/>
              <p:nvPr/>
            </p:nvSpPr>
            <p:spPr>
              <a:xfrm>
                <a:off x="11296650" y="2552700"/>
                <a:ext cx="9525" cy="76200"/>
              </a:xfrm>
              <a:custGeom>
                <a:avLst/>
                <a:gdLst/>
                <a:ahLst/>
                <a:cxnLst/>
                <a:rect l="l" t="t" r="r" b="b"/>
                <a:pathLst>
                  <a:path w="9525" h="76200">
                    <a:moveTo>
                      <a:pt x="0" y="0"/>
                    </a:moveTo>
                    <a:lnTo>
                      <a:pt x="0" y="76200"/>
                    </a:lnTo>
                  </a:path>
                </a:pathLst>
              </a:custGeom>
              <a:noFill/>
              <a:ln w="28575">
                <a:solidFill>
                  <a:schemeClr val="accent2"/>
                </a:solidFill>
              </a:ln>
            </p:spPr>
          </p:sp>
        </p:grpSp>
      </p:grpSp>
      <p:grpSp>
        <p:nvGrpSpPr>
          <p:cNvPr id="12" name="Group 12"/>
          <p:cNvGrpSpPr/>
          <p:nvPr/>
        </p:nvGrpSpPr>
        <p:grpSpPr>
          <a:xfrm>
            <a:off x="666750" y="2895600"/>
            <a:ext cx="2015883" cy="2305050"/>
            <a:chOff x="666750" y="2895600"/>
            <a:chExt cx="2015883" cy="2305050"/>
          </a:xfrm>
        </p:grpSpPr>
        <p:sp>
          <p:nvSpPr>
            <p:cNvPr id="11" name="TextBox 11"/>
            <p:cNvSpPr txBox="1"/>
            <p:nvPr/>
          </p:nvSpPr>
          <p:spPr>
            <a:xfrm>
              <a:off x="666750" y="2895600"/>
              <a:ext cx="2015883" cy="2305050"/>
            </a:xfrm>
            <a:prstGeom prst="rect">
              <a:avLst/>
            </a:prstGeom>
            <a:noFill/>
            <a:ln>
              <a:noFill/>
            </a:ln>
          </p:spPr>
          <p:txBody>
            <a:bodyPr wrap="none" lIns="0" tIns="0" rIns="0" bIns="0" anchor="t" anchorCtr="0">
              <a:spAutoFit/>
            </a:bodyPr>
            <a:lstStyle/>
            <a:p>
              <a:pPr algn="l"/>
              <a:r>
                <a:rPr lang="zh-CN" sz="12000" b="1" dirty="0">
                  <a:solidFill>
                    <a:srgbClr val="FFFFFF"/>
                  </a:solidFill>
                  <a:latin typeface="Arial Black"/>
                  <a:ea typeface="Arial Black"/>
                  <a:cs typeface="Arial Black"/>
                </a:rPr>
                <a:t>02</a:t>
              </a:r>
            </a:p>
          </p:txBody>
        </p:sp>
      </p:grpSp>
      <p:sp>
        <p:nvSpPr>
          <p:cNvPr id="13" name="Line 13"/>
          <p:cNvSpPr/>
          <p:nvPr/>
        </p:nvSpPr>
        <p:spPr>
          <a:xfrm>
            <a:off x="2971800" y="2895600"/>
            <a:ext cx="9525" cy="2343150"/>
          </a:xfrm>
          <a:custGeom>
            <a:avLst/>
            <a:gdLst/>
            <a:ahLst/>
            <a:cxnLst/>
            <a:rect l="l" t="t" r="r" b="b"/>
            <a:pathLst>
              <a:path w="9525" h="2343150">
                <a:moveTo>
                  <a:pt x="0" y="0"/>
                </a:moveTo>
                <a:lnTo>
                  <a:pt x="0" y="2343150"/>
                </a:lnTo>
              </a:path>
            </a:pathLst>
          </a:custGeom>
          <a:noFill/>
          <a:ln w="9525">
            <a:solidFill>
              <a:srgbClr val="3A3A3A"/>
            </a:solidFill>
          </a:ln>
        </p:spPr>
      </p:sp>
      <p:grpSp>
        <p:nvGrpSpPr>
          <p:cNvPr id="15" name="Group 15"/>
          <p:cNvGrpSpPr/>
          <p:nvPr/>
        </p:nvGrpSpPr>
        <p:grpSpPr>
          <a:xfrm>
            <a:off x="3412236" y="3453765"/>
            <a:ext cx="3805428" cy="1159764"/>
            <a:chOff x="3412236" y="3453765"/>
            <a:chExt cx="3805428" cy="1159764"/>
          </a:xfrm>
        </p:grpSpPr>
        <p:sp>
          <p:nvSpPr>
            <p:cNvPr id="14" name="TextBox 14"/>
            <p:cNvSpPr txBox="1"/>
            <p:nvPr/>
          </p:nvSpPr>
          <p:spPr>
            <a:xfrm>
              <a:off x="3412236" y="3453765"/>
              <a:ext cx="3805428" cy="1159764"/>
            </a:xfrm>
            <a:prstGeom prst="rect">
              <a:avLst/>
            </a:prstGeom>
            <a:noFill/>
            <a:ln>
              <a:noFill/>
            </a:ln>
          </p:spPr>
          <p:txBody>
            <a:bodyPr wrap="none" lIns="0" tIns="0" rIns="0" bIns="0" anchor="t" anchorCtr="0">
              <a:spAutoFit/>
            </a:bodyPr>
            <a:lstStyle/>
            <a:p>
              <a:pPr algn="l">
                <a:lnSpc>
                  <a:spcPts val="4050"/>
                </a:lnSpc>
              </a:pPr>
              <a:r>
                <a:rPr lang="zh-CN" sz="3300" b="1" dirty="0">
                  <a:solidFill>
                    <a:srgbClr val="FFFFFF"/>
                  </a:solidFill>
                  <a:latin typeface="Microsoft YaHei"/>
                  <a:ea typeface="Microsoft YaHei"/>
                  <a:cs typeface="Microsoft YaHei"/>
                </a:rPr>
                <a:t>成本中心已经从组件</a:t>
              </a:r>
              <a:br/>
              <a:r>
                <a:rPr lang="zh-CN" sz="3300" b="1" dirty="0">
                  <a:solidFill>
                    <a:srgbClr val="FFFFFF"/>
                  </a:solidFill>
                  <a:latin typeface="Microsoft YaHei"/>
                  <a:ea typeface="Microsoft YaHei"/>
                  <a:cs typeface="Microsoft YaHei"/>
                </a:rPr>
                <a:t>挪到了 BOS 与储能</a:t>
              </a:r>
            </a:p>
          </p:txBody>
        </p:sp>
      </p:grpSp>
      <p:grpSp>
        <p:nvGrpSpPr>
          <p:cNvPr id="17" name="Group 17"/>
          <p:cNvGrpSpPr/>
          <p:nvPr/>
        </p:nvGrpSpPr>
        <p:grpSpPr>
          <a:xfrm>
            <a:off x="3417570" y="4900612"/>
            <a:ext cx="4869180" cy="440055"/>
            <a:chOff x="3417570" y="4900612"/>
            <a:chExt cx="4869180" cy="440055"/>
          </a:xfrm>
        </p:grpSpPr>
        <p:sp>
          <p:nvSpPr>
            <p:cNvPr id="16" name="TextBox 16"/>
            <p:cNvSpPr txBox="1"/>
            <p:nvPr/>
          </p:nvSpPr>
          <p:spPr>
            <a:xfrm>
              <a:off x="3417570" y="4900612"/>
              <a:ext cx="4869180" cy="440055"/>
            </a:xfrm>
            <a:prstGeom prst="rect">
              <a:avLst/>
            </a:prstGeom>
            <a:noFill/>
            <a:ln>
              <a:noFill/>
            </a:ln>
          </p:spPr>
          <p:txBody>
            <a:bodyPr wrap="none" lIns="0" tIns="0" rIns="0" bIns="0" anchor="t" anchorCtr="0">
              <a:spAutoFit/>
            </a:bodyPr>
            <a:lstStyle/>
            <a:p>
              <a:pPr algn="l"/>
              <a:r>
                <a:rPr lang="zh-CN" sz="2250" dirty="0">
                  <a:solidFill>
                    <a:schemeClr val="accent6"/>
                  </a:solidFill>
                  <a:latin typeface="Microsoft YaHei"/>
                  <a:ea typeface="Microsoft YaHei"/>
                  <a:cs typeface="Microsoft YaHei"/>
                </a:rPr>
                <a:t>组件降了九成之后，剩下的钱在哪里</a:t>
              </a:r>
            </a:p>
          </p:txBody>
        </p:sp>
      </p:grpSp>
      <p:sp>
        <p:nvSpPr>
          <p:cNvPr id="18" name="Line 18"/>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rgbClr val="3A3A3A"/>
            </a:solidFill>
          </a:ln>
        </p:spPr>
      </p:sp>
      <p:grpSp>
        <p:nvGrpSpPr>
          <p:cNvPr id="21" name="Group 21"/>
          <p:cNvGrpSpPr/>
          <p:nvPr/>
        </p:nvGrpSpPr>
        <p:grpSpPr>
          <a:xfrm>
            <a:off x="679704" y="6385560"/>
            <a:ext cx="10832592" cy="234696"/>
            <a:chOff x="679704" y="6385560"/>
            <a:chExt cx="10832592" cy="234696"/>
          </a:xfrm>
        </p:grpSpPr>
        <p:sp>
          <p:nvSpPr>
            <p:cNvPr id="19" name="TextBox 19"/>
            <p:cNvSpPr txBox="1"/>
            <p:nvPr/>
          </p:nvSpPr>
          <p:spPr>
            <a:xfrm>
              <a:off x="679704" y="6385560"/>
              <a:ext cx="197495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icrosoft YaHei"/>
                  <a:ea typeface="Microsoft YaHei"/>
                  <a:cs typeface="Microsoft YaHei"/>
                </a:rPr>
                <a:t>判断二 · 钱已经从组件挪走</a:t>
              </a:r>
            </a:p>
          </p:txBody>
        </p:sp>
        <p:sp>
          <p:nvSpPr>
            <p:cNvPr id="20" name="TextBox 20"/>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icrosoft YaHei"/>
                  <a:ea typeface="Microsoft YaHei"/>
                  <a:cs typeface="Microsoft YaHei"/>
                </a:rPr>
                <a:t>08</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800"/>
                            </p:stCondLst>
                            <p:childTnLst>
                              <p:par>
                                <p:cTn id="9" presetID="10" presetClass="entr" presetSubtype="0" fill="hold" grpId="0" nodeType="afterEffect">
                                  <p:stCondLst>
                                    <p:cond delay="3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400"/>
                                        <p:tgtEl>
                                          <p:spTgt spid="17"/>
                                        </p:tgtEl>
                                      </p:cBhvr>
                                    </p:animEffect>
                                  </p:childTnLst>
                                </p:cTn>
                              </p:par>
                            </p:childTnLst>
                          </p:cTn>
                        </p:par>
                        <p:par>
                          <p:cTn id="12" fill="hold">
                            <p:stCondLst>
                              <p:cond delay="1500"/>
                            </p:stCondLst>
                            <p:childTnLst>
                              <p:par>
                                <p:cTn id="13" presetID="10" presetClass="entr" presetSubtype="0" fill="hold" grpId="0" nodeType="afterEffect">
                                  <p:stCondLst>
                                    <p:cond delay="3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6496050" cy="38100"/>
            <a:chOff x="685800" y="723900"/>
            <a:chExt cx="6496050" cy="38100"/>
          </a:xfrm>
        </p:grpSpPr>
        <p:sp>
          <p:nvSpPr>
            <p:cNvPr id="3" name="Rectangle 3"/>
            <p:cNvSpPr/>
            <p:nvPr/>
          </p:nvSpPr>
          <p:spPr>
            <a:xfrm>
              <a:off x="685800" y="723900"/>
              <a:ext cx="6496050" cy="38100"/>
            </a:xfrm>
            <a:prstGeom prst="rect">
              <a:avLst/>
            </a:prstGeom>
            <a:solidFill>
              <a:schemeClr val="accent2"/>
            </a:solidFill>
            <a:ln>
              <a:noFill/>
            </a:ln>
          </p:spPr>
        </p:sp>
      </p:grpSp>
      <p:grpSp>
        <p:nvGrpSpPr>
          <p:cNvPr id="6" name="Group 6"/>
          <p:cNvGrpSpPr/>
          <p:nvPr/>
        </p:nvGrpSpPr>
        <p:grpSpPr>
          <a:xfrm>
            <a:off x="669036" y="977265"/>
            <a:ext cx="6667881" cy="1159764"/>
            <a:chOff x="669036" y="977265"/>
            <a:chExt cx="6667881" cy="1159764"/>
          </a:xfrm>
        </p:grpSpPr>
        <p:sp>
          <p:nvSpPr>
            <p:cNvPr id="5" name="TextBox 5"/>
            <p:cNvSpPr txBox="1"/>
            <p:nvPr/>
          </p:nvSpPr>
          <p:spPr>
            <a:xfrm>
              <a:off x="669036" y="977265"/>
              <a:ext cx="6667881"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组件从系统成本的 44% 降到 30%，</a:t>
              </a:r>
              <a:br/>
              <a:r>
                <a:rPr lang="zh-CN" sz="3300" b="1" dirty="0">
                  <a:solidFill>
                    <a:schemeClr val="accent1"/>
                  </a:solidFill>
                  <a:latin typeface="Microsoft YaHei"/>
                  <a:ea typeface="Microsoft YaHei"/>
                  <a:cs typeface="Microsoft YaHei"/>
                </a:rPr>
                <a:t>系统总成本却在 2021 年见底</a:t>
              </a:r>
            </a:p>
          </p:txBody>
        </p:sp>
      </p:grpSp>
      <p:grpSp>
        <p:nvGrpSpPr>
          <p:cNvPr id="34" name="Group 34"/>
          <p:cNvGrpSpPr/>
          <p:nvPr/>
        </p:nvGrpSpPr>
        <p:grpSpPr>
          <a:xfrm>
            <a:off x="1329118" y="2273618"/>
            <a:ext cx="5338382" cy="3534727"/>
            <a:chOff x="1329118" y="2273618"/>
            <a:chExt cx="5338382" cy="3534727"/>
          </a:xfrm>
        </p:grpSpPr>
        <p:grpSp>
          <p:nvGrpSpPr>
            <p:cNvPr id="33" name="Group 33"/>
            <p:cNvGrpSpPr/>
            <p:nvPr/>
          </p:nvGrpSpPr>
          <p:grpSpPr>
            <a:xfrm>
              <a:off x="1329118" y="2273618"/>
              <a:ext cx="5338382" cy="3534727"/>
              <a:chOff x="1329118" y="2273618"/>
              <a:chExt cx="5338382" cy="3534727"/>
            </a:xfrm>
          </p:grpSpPr>
          <p:sp>
            <p:nvSpPr>
              <p:cNvPr id="7" name="Line 7"/>
              <p:cNvSpPr/>
              <p:nvPr/>
            </p:nvSpPr>
            <p:spPr>
              <a:xfrm>
                <a:off x="1524000" y="2571750"/>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8" name="Line 8"/>
              <p:cNvSpPr/>
              <p:nvPr/>
            </p:nvSpPr>
            <p:spPr>
              <a:xfrm>
                <a:off x="1524000" y="3286125"/>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9" name="Line 9"/>
              <p:cNvSpPr/>
              <p:nvPr/>
            </p:nvSpPr>
            <p:spPr>
              <a:xfrm>
                <a:off x="1524000" y="4000500"/>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0" name="Line 10"/>
              <p:cNvSpPr/>
              <p:nvPr/>
            </p:nvSpPr>
            <p:spPr>
              <a:xfrm>
                <a:off x="1524000" y="4714875"/>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1" name="Line 11"/>
              <p:cNvSpPr/>
              <p:nvPr/>
            </p:nvSpPr>
            <p:spPr>
              <a:xfrm>
                <a:off x="1524000" y="2571750"/>
                <a:ext cx="9525" cy="2857500"/>
              </a:xfrm>
              <a:custGeom>
                <a:avLst/>
                <a:gdLst/>
                <a:ahLst/>
                <a:cxnLst/>
                <a:rect l="l" t="t" r="r" b="b"/>
                <a:pathLst>
                  <a:path w="9525" h="2857500">
                    <a:moveTo>
                      <a:pt x="0" y="0"/>
                    </a:moveTo>
                    <a:lnTo>
                      <a:pt x="0" y="2857500"/>
                    </a:lnTo>
                  </a:path>
                </a:pathLst>
              </a:custGeom>
              <a:noFill/>
              <a:ln w="9525">
                <a:solidFill>
                  <a:schemeClr val="accent6"/>
                </a:solidFill>
              </a:ln>
            </p:spPr>
          </p:sp>
          <p:sp>
            <p:nvSpPr>
              <p:cNvPr id="12" name="Line 12"/>
              <p:cNvSpPr/>
              <p:nvPr/>
            </p:nvSpPr>
            <p:spPr>
              <a:xfrm>
                <a:off x="1524000" y="5429250"/>
                <a:ext cx="5143500" cy="9525"/>
              </a:xfrm>
              <a:custGeom>
                <a:avLst/>
                <a:gdLst/>
                <a:ahLst/>
                <a:cxnLst/>
                <a:rect l="l" t="t" r="r" b="b"/>
                <a:pathLst>
                  <a:path w="5143500" h="9525">
                    <a:moveTo>
                      <a:pt x="0" y="0"/>
                    </a:moveTo>
                    <a:lnTo>
                      <a:pt x="5143500" y="0"/>
                    </a:lnTo>
                  </a:path>
                </a:pathLst>
              </a:custGeom>
              <a:noFill/>
              <a:ln w="9525">
                <a:solidFill>
                  <a:schemeClr val="accent6"/>
                </a:solidFill>
              </a:ln>
            </p:spPr>
          </p:sp>
          <p:sp>
            <p:nvSpPr>
              <p:cNvPr id="13" name="TextBox 13"/>
              <p:cNvSpPr txBox="1"/>
              <p:nvPr/>
            </p:nvSpPr>
            <p:spPr>
              <a:xfrm>
                <a:off x="1329118" y="533400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14" name="TextBox 14"/>
              <p:cNvSpPr txBox="1"/>
              <p:nvPr/>
            </p:nvSpPr>
            <p:spPr>
              <a:xfrm>
                <a:off x="1329118" y="4619625"/>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2</a:t>
                </a:r>
              </a:p>
            </p:txBody>
          </p:sp>
          <p:sp>
            <p:nvSpPr>
              <p:cNvPr id="15" name="TextBox 15"/>
              <p:cNvSpPr txBox="1"/>
              <p:nvPr/>
            </p:nvSpPr>
            <p:spPr>
              <a:xfrm>
                <a:off x="1329118" y="390525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4</a:t>
                </a:r>
              </a:p>
            </p:txBody>
          </p:sp>
          <p:sp>
            <p:nvSpPr>
              <p:cNvPr id="16" name="TextBox 16"/>
              <p:cNvSpPr txBox="1"/>
              <p:nvPr/>
            </p:nvSpPr>
            <p:spPr>
              <a:xfrm>
                <a:off x="1329118" y="3190875"/>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6</a:t>
                </a:r>
              </a:p>
            </p:txBody>
          </p:sp>
          <p:sp>
            <p:nvSpPr>
              <p:cNvPr id="17" name="TextBox 17"/>
              <p:cNvSpPr txBox="1"/>
              <p:nvPr/>
            </p:nvSpPr>
            <p:spPr>
              <a:xfrm>
                <a:off x="1329118" y="247650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8</a:t>
                </a:r>
              </a:p>
            </p:txBody>
          </p:sp>
          <p:sp>
            <p:nvSpPr>
              <p:cNvPr id="18" name="TextBox 18"/>
              <p:cNvSpPr txBox="1"/>
              <p:nvPr/>
            </p:nvSpPr>
            <p:spPr>
              <a:xfrm>
                <a:off x="2580132" y="55149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2010</a:t>
                </a:r>
              </a:p>
            </p:txBody>
          </p:sp>
          <p:sp>
            <p:nvSpPr>
              <p:cNvPr id="19" name="TextBox 19"/>
              <p:cNvSpPr txBox="1"/>
              <p:nvPr/>
            </p:nvSpPr>
            <p:spPr>
              <a:xfrm>
                <a:off x="5151882" y="55149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2024</a:t>
                </a:r>
              </a:p>
            </p:txBody>
          </p:sp>
          <p:sp>
            <p:nvSpPr>
              <p:cNvPr id="20" name="Rectangle 20"/>
              <p:cNvSpPr/>
              <p:nvPr/>
            </p:nvSpPr>
            <p:spPr>
              <a:xfrm>
                <a:off x="2047875" y="4329112"/>
                <a:ext cx="1524000" cy="1100138"/>
              </a:xfrm>
              <a:prstGeom prst="rect">
                <a:avLst/>
              </a:prstGeom>
              <a:solidFill>
                <a:schemeClr val="accent2"/>
              </a:solidFill>
              <a:ln>
                <a:noFill/>
              </a:ln>
            </p:spPr>
          </p:sp>
          <p:sp>
            <p:nvSpPr>
              <p:cNvPr id="21" name="Rectangle 21"/>
              <p:cNvSpPr/>
              <p:nvPr/>
            </p:nvSpPr>
            <p:spPr>
              <a:xfrm>
                <a:off x="2047875" y="4204335"/>
                <a:ext cx="1524000" cy="124778"/>
              </a:xfrm>
              <a:prstGeom prst="rect">
                <a:avLst/>
              </a:prstGeom>
              <a:solidFill>
                <a:srgbClr val="9E9E9E"/>
              </a:solidFill>
              <a:ln>
                <a:noFill/>
              </a:ln>
            </p:spPr>
          </p:sp>
          <p:sp>
            <p:nvSpPr>
              <p:cNvPr id="22" name="Rectangle 22"/>
              <p:cNvSpPr/>
              <p:nvPr/>
            </p:nvSpPr>
            <p:spPr>
              <a:xfrm>
                <a:off x="2047875" y="3861435"/>
                <a:ext cx="1524000" cy="342900"/>
              </a:xfrm>
              <a:prstGeom prst="rect">
                <a:avLst/>
              </a:prstGeom>
              <a:solidFill>
                <a:schemeClr val="accent1"/>
              </a:solidFill>
              <a:ln>
                <a:noFill/>
              </a:ln>
            </p:spPr>
          </p:sp>
          <p:sp>
            <p:nvSpPr>
              <p:cNvPr id="23" name="Rectangle 23"/>
              <p:cNvSpPr/>
              <p:nvPr/>
            </p:nvSpPr>
            <p:spPr>
              <a:xfrm>
                <a:off x="2047875" y="3578542"/>
                <a:ext cx="1524000" cy="282892"/>
              </a:xfrm>
              <a:prstGeom prst="rect">
                <a:avLst/>
              </a:prstGeom>
              <a:solidFill>
                <a:schemeClr val="accent3"/>
              </a:solidFill>
              <a:ln>
                <a:noFill/>
              </a:ln>
            </p:spPr>
          </p:sp>
          <p:sp>
            <p:nvSpPr>
              <p:cNvPr id="24" name="Rectangle 24"/>
              <p:cNvSpPr/>
              <p:nvPr/>
            </p:nvSpPr>
            <p:spPr>
              <a:xfrm>
                <a:off x="2047875" y="2949892"/>
                <a:ext cx="1524000" cy="628650"/>
              </a:xfrm>
              <a:prstGeom prst="rect">
                <a:avLst/>
              </a:prstGeom>
              <a:solidFill>
                <a:schemeClr val="accent6"/>
              </a:solidFill>
              <a:ln>
                <a:noFill/>
              </a:ln>
            </p:spPr>
          </p:sp>
          <p:sp>
            <p:nvSpPr>
              <p:cNvPr id="25" name="Rectangle 25"/>
              <p:cNvSpPr/>
              <p:nvPr/>
            </p:nvSpPr>
            <p:spPr>
              <a:xfrm>
                <a:off x="4619625" y="5304472"/>
                <a:ext cx="1524000" cy="124778"/>
              </a:xfrm>
              <a:prstGeom prst="rect">
                <a:avLst/>
              </a:prstGeom>
              <a:solidFill>
                <a:schemeClr val="accent2"/>
              </a:solidFill>
              <a:ln>
                <a:noFill/>
              </a:ln>
            </p:spPr>
          </p:sp>
          <p:sp>
            <p:nvSpPr>
              <p:cNvPr id="26" name="Rectangle 26"/>
              <p:cNvSpPr/>
              <p:nvPr/>
            </p:nvSpPr>
            <p:spPr>
              <a:xfrm>
                <a:off x="4619625" y="5293995"/>
                <a:ext cx="1524000" cy="10478"/>
              </a:xfrm>
              <a:prstGeom prst="rect">
                <a:avLst/>
              </a:prstGeom>
              <a:solidFill>
                <a:srgbClr val="9E9E9E"/>
              </a:solidFill>
              <a:ln>
                <a:noFill/>
              </a:ln>
            </p:spPr>
          </p:sp>
          <p:sp>
            <p:nvSpPr>
              <p:cNvPr id="27" name="Rectangle 27"/>
              <p:cNvSpPr/>
              <p:nvPr/>
            </p:nvSpPr>
            <p:spPr>
              <a:xfrm>
                <a:off x="4619625" y="5175885"/>
                <a:ext cx="1524000" cy="118110"/>
              </a:xfrm>
              <a:prstGeom prst="rect">
                <a:avLst/>
              </a:prstGeom>
              <a:solidFill>
                <a:schemeClr val="accent1"/>
              </a:solidFill>
              <a:ln>
                <a:noFill/>
              </a:ln>
            </p:spPr>
          </p:sp>
          <p:sp>
            <p:nvSpPr>
              <p:cNvPr id="28" name="Rectangle 28"/>
              <p:cNvSpPr/>
              <p:nvPr/>
            </p:nvSpPr>
            <p:spPr>
              <a:xfrm>
                <a:off x="4619625" y="5090160"/>
                <a:ext cx="1524000" cy="85725"/>
              </a:xfrm>
              <a:prstGeom prst="rect">
                <a:avLst/>
              </a:prstGeom>
              <a:solidFill>
                <a:schemeClr val="accent3"/>
              </a:solidFill>
              <a:ln>
                <a:noFill/>
              </a:ln>
            </p:spPr>
          </p:sp>
          <p:sp>
            <p:nvSpPr>
              <p:cNvPr id="29" name="Rectangle 29"/>
              <p:cNvSpPr/>
              <p:nvPr/>
            </p:nvSpPr>
            <p:spPr>
              <a:xfrm>
                <a:off x="4619625" y="5018722"/>
                <a:ext cx="1524000" cy="71438"/>
              </a:xfrm>
              <a:prstGeom prst="rect">
                <a:avLst/>
              </a:prstGeom>
              <a:solidFill>
                <a:schemeClr val="accent6"/>
              </a:solidFill>
              <a:ln>
                <a:noFill/>
              </a:ln>
            </p:spPr>
          </p:sp>
          <p:sp>
            <p:nvSpPr>
              <p:cNvPr id="30" name="TextBox 30"/>
              <p:cNvSpPr txBox="1"/>
              <p:nvPr/>
            </p:nvSpPr>
            <p:spPr>
              <a:xfrm>
                <a:off x="1517142" y="2273618"/>
                <a:ext cx="1729931"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$/Wdc（2024 USD）</a:t>
                </a:r>
              </a:p>
            </p:txBody>
          </p:sp>
          <p:sp>
            <p:nvSpPr>
              <p:cNvPr id="31" name="TextBox 31"/>
              <p:cNvSpPr txBox="1"/>
              <p:nvPr/>
            </p:nvSpPr>
            <p:spPr>
              <a:xfrm>
                <a:off x="2326767" y="2711768"/>
                <a:ext cx="513493"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$6.94</a:t>
                </a:r>
              </a:p>
            </p:txBody>
          </p:sp>
          <p:sp>
            <p:nvSpPr>
              <p:cNvPr id="32" name="TextBox 32"/>
              <p:cNvSpPr txBox="1"/>
              <p:nvPr/>
            </p:nvSpPr>
            <p:spPr>
              <a:xfrm>
                <a:off x="4898517" y="4778692"/>
                <a:ext cx="513493"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$1.15</a:t>
                </a:r>
              </a:p>
            </p:txBody>
          </p:sp>
        </p:grpSp>
      </p:grpSp>
      <p:grpSp>
        <p:nvGrpSpPr>
          <p:cNvPr id="58" name="Group 58"/>
          <p:cNvGrpSpPr/>
          <p:nvPr/>
        </p:nvGrpSpPr>
        <p:grpSpPr>
          <a:xfrm>
            <a:off x="7353300" y="2251710"/>
            <a:ext cx="4083558" cy="2057591"/>
            <a:chOff x="7353300" y="2251710"/>
            <a:chExt cx="4083558" cy="2057591"/>
          </a:xfrm>
        </p:grpSpPr>
        <p:sp>
          <p:nvSpPr>
            <p:cNvPr id="35" name="TextBox 35"/>
            <p:cNvSpPr txBox="1"/>
            <p:nvPr/>
          </p:nvSpPr>
          <p:spPr>
            <a:xfrm>
              <a:off x="7613904" y="2251710"/>
              <a:ext cx="1156106"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分项（$/Wdc）</a:t>
              </a:r>
            </a:p>
          </p:txBody>
        </p:sp>
        <p:sp>
          <p:nvSpPr>
            <p:cNvPr id="36" name="TextBox 36"/>
            <p:cNvSpPr txBox="1"/>
            <p:nvPr/>
          </p:nvSpPr>
          <p:spPr>
            <a:xfrm>
              <a:off x="9925507" y="2251710"/>
              <a:ext cx="367589"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2010</a:t>
              </a:r>
            </a:p>
          </p:txBody>
        </p:sp>
        <p:sp>
          <p:nvSpPr>
            <p:cNvPr id="37" name="TextBox 37"/>
            <p:cNvSpPr txBox="1"/>
            <p:nvPr/>
          </p:nvSpPr>
          <p:spPr>
            <a:xfrm>
              <a:off x="11068507" y="2251710"/>
              <a:ext cx="367589"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2024</a:t>
              </a:r>
            </a:p>
          </p:txBody>
        </p:sp>
        <p:sp>
          <p:nvSpPr>
            <p:cNvPr id="38" name="Rectangle 38"/>
            <p:cNvSpPr/>
            <p:nvPr/>
          </p:nvSpPr>
          <p:spPr>
            <a:xfrm>
              <a:off x="7353300" y="2619375"/>
              <a:ext cx="152400" cy="152400"/>
            </a:xfrm>
            <a:prstGeom prst="rect">
              <a:avLst/>
            </a:prstGeom>
            <a:solidFill>
              <a:schemeClr val="accent2"/>
            </a:solidFill>
            <a:ln>
              <a:noFill/>
            </a:ln>
          </p:spPr>
        </p:sp>
        <p:sp>
          <p:nvSpPr>
            <p:cNvPr id="39" name="TextBox 39"/>
            <p:cNvSpPr txBox="1"/>
            <p:nvPr/>
          </p:nvSpPr>
          <p:spPr>
            <a:xfrm>
              <a:off x="7613142" y="2597468"/>
              <a:ext cx="103187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组件 Module</a:t>
              </a:r>
            </a:p>
          </p:txBody>
        </p:sp>
        <p:sp>
          <p:nvSpPr>
            <p:cNvPr id="40" name="TextBox 40"/>
            <p:cNvSpPr txBox="1"/>
            <p:nvPr/>
          </p:nvSpPr>
          <p:spPr>
            <a:xfrm>
              <a:off x="9780365" y="25974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$3.08</a:t>
              </a:r>
            </a:p>
          </p:txBody>
        </p:sp>
        <p:sp>
          <p:nvSpPr>
            <p:cNvPr id="41" name="TextBox 41"/>
            <p:cNvSpPr txBox="1"/>
            <p:nvPr/>
          </p:nvSpPr>
          <p:spPr>
            <a:xfrm>
              <a:off x="10923365" y="25974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$0.35</a:t>
              </a:r>
            </a:p>
          </p:txBody>
        </p:sp>
        <p:sp>
          <p:nvSpPr>
            <p:cNvPr id="42" name="Rectangle 42"/>
            <p:cNvSpPr/>
            <p:nvPr/>
          </p:nvSpPr>
          <p:spPr>
            <a:xfrm>
              <a:off x="7353300" y="2981325"/>
              <a:ext cx="152400" cy="152400"/>
            </a:xfrm>
            <a:prstGeom prst="rect">
              <a:avLst/>
            </a:prstGeom>
            <a:solidFill>
              <a:srgbClr val="9E9E9E"/>
            </a:solidFill>
            <a:ln>
              <a:noFill/>
            </a:ln>
          </p:spPr>
        </p:sp>
        <p:sp>
          <p:nvSpPr>
            <p:cNvPr id="43" name="TextBox 43"/>
            <p:cNvSpPr txBox="1"/>
            <p:nvPr/>
          </p:nvSpPr>
          <p:spPr>
            <a:xfrm>
              <a:off x="7613142" y="2959418"/>
              <a:ext cx="1377236"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逆变器 Inverter</a:t>
              </a:r>
            </a:p>
          </p:txBody>
        </p:sp>
        <p:sp>
          <p:nvSpPr>
            <p:cNvPr id="44" name="TextBox 44"/>
            <p:cNvSpPr txBox="1"/>
            <p:nvPr/>
          </p:nvSpPr>
          <p:spPr>
            <a:xfrm>
              <a:off x="9780365" y="295941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$0.35</a:t>
              </a:r>
            </a:p>
          </p:txBody>
        </p:sp>
        <p:sp>
          <p:nvSpPr>
            <p:cNvPr id="45" name="TextBox 45"/>
            <p:cNvSpPr txBox="1"/>
            <p:nvPr/>
          </p:nvSpPr>
          <p:spPr>
            <a:xfrm>
              <a:off x="10923365" y="295941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$0.03</a:t>
              </a:r>
            </a:p>
          </p:txBody>
        </p:sp>
        <p:sp>
          <p:nvSpPr>
            <p:cNvPr id="46" name="Rectangle 46"/>
            <p:cNvSpPr/>
            <p:nvPr/>
          </p:nvSpPr>
          <p:spPr>
            <a:xfrm>
              <a:off x="7353300" y="3343275"/>
              <a:ext cx="152400" cy="152400"/>
            </a:xfrm>
            <a:prstGeom prst="rect">
              <a:avLst/>
            </a:prstGeom>
            <a:solidFill>
              <a:schemeClr val="accent1"/>
            </a:solidFill>
            <a:ln>
              <a:noFill/>
            </a:ln>
          </p:spPr>
        </p:sp>
        <p:sp>
          <p:nvSpPr>
            <p:cNvPr id="47" name="TextBox 47"/>
            <p:cNvSpPr txBox="1"/>
            <p:nvPr/>
          </p:nvSpPr>
          <p:spPr>
            <a:xfrm>
              <a:off x="7613142" y="3321368"/>
              <a:ext cx="368960"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BOS</a:t>
              </a:r>
            </a:p>
          </p:txBody>
        </p:sp>
        <p:sp>
          <p:nvSpPr>
            <p:cNvPr id="48" name="TextBox 48"/>
            <p:cNvSpPr txBox="1"/>
            <p:nvPr/>
          </p:nvSpPr>
          <p:spPr>
            <a:xfrm>
              <a:off x="9780365" y="33213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$0.96</a:t>
              </a:r>
            </a:p>
          </p:txBody>
        </p:sp>
        <p:sp>
          <p:nvSpPr>
            <p:cNvPr id="49" name="TextBox 49"/>
            <p:cNvSpPr txBox="1"/>
            <p:nvPr/>
          </p:nvSpPr>
          <p:spPr>
            <a:xfrm>
              <a:off x="10923365" y="33213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$0.33</a:t>
              </a:r>
            </a:p>
          </p:txBody>
        </p:sp>
        <p:sp>
          <p:nvSpPr>
            <p:cNvPr id="50" name="Rectangle 50"/>
            <p:cNvSpPr/>
            <p:nvPr/>
          </p:nvSpPr>
          <p:spPr>
            <a:xfrm>
              <a:off x="7353300" y="3705225"/>
              <a:ext cx="152400" cy="152400"/>
            </a:xfrm>
            <a:prstGeom prst="rect">
              <a:avLst/>
            </a:prstGeom>
            <a:solidFill>
              <a:schemeClr val="accent3"/>
            </a:solidFill>
            <a:ln>
              <a:noFill/>
            </a:ln>
          </p:spPr>
        </p:sp>
        <p:sp>
          <p:nvSpPr>
            <p:cNvPr id="51" name="TextBox 51"/>
            <p:cNvSpPr txBox="1"/>
            <p:nvPr/>
          </p:nvSpPr>
          <p:spPr>
            <a:xfrm>
              <a:off x="7613142" y="3683318"/>
              <a:ext cx="941878"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人工 Labor</a:t>
              </a:r>
            </a:p>
          </p:txBody>
        </p:sp>
        <p:sp>
          <p:nvSpPr>
            <p:cNvPr id="52" name="TextBox 52"/>
            <p:cNvSpPr txBox="1"/>
            <p:nvPr/>
          </p:nvSpPr>
          <p:spPr>
            <a:xfrm>
              <a:off x="9780365" y="368331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$0.79</a:t>
              </a:r>
            </a:p>
          </p:txBody>
        </p:sp>
        <p:sp>
          <p:nvSpPr>
            <p:cNvPr id="53" name="TextBox 53"/>
            <p:cNvSpPr txBox="1"/>
            <p:nvPr/>
          </p:nvSpPr>
          <p:spPr>
            <a:xfrm>
              <a:off x="10923365" y="368331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$0.24</a:t>
              </a:r>
            </a:p>
          </p:txBody>
        </p:sp>
        <p:sp>
          <p:nvSpPr>
            <p:cNvPr id="54" name="Rectangle 54"/>
            <p:cNvSpPr/>
            <p:nvPr/>
          </p:nvSpPr>
          <p:spPr>
            <a:xfrm>
              <a:off x="7353300" y="4067175"/>
              <a:ext cx="152400" cy="152400"/>
            </a:xfrm>
            <a:prstGeom prst="rect">
              <a:avLst/>
            </a:prstGeom>
            <a:solidFill>
              <a:schemeClr val="accent6"/>
            </a:solidFill>
            <a:ln>
              <a:noFill/>
            </a:ln>
          </p:spPr>
        </p:sp>
        <p:sp>
          <p:nvSpPr>
            <p:cNvPr id="55" name="TextBox 55"/>
            <p:cNvSpPr txBox="1"/>
            <p:nvPr/>
          </p:nvSpPr>
          <p:spPr>
            <a:xfrm>
              <a:off x="7613142" y="4045268"/>
              <a:ext cx="1587113"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软成本 Soft Costs</a:t>
              </a:r>
            </a:p>
          </p:txBody>
        </p:sp>
        <p:sp>
          <p:nvSpPr>
            <p:cNvPr id="56" name="TextBox 56"/>
            <p:cNvSpPr txBox="1"/>
            <p:nvPr/>
          </p:nvSpPr>
          <p:spPr>
            <a:xfrm>
              <a:off x="9780365" y="40452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$1.77</a:t>
              </a:r>
            </a:p>
          </p:txBody>
        </p:sp>
        <p:sp>
          <p:nvSpPr>
            <p:cNvPr id="57" name="TextBox 57"/>
            <p:cNvSpPr txBox="1"/>
            <p:nvPr/>
          </p:nvSpPr>
          <p:spPr>
            <a:xfrm>
              <a:off x="10923365" y="4045268"/>
              <a:ext cx="513493" cy="264033"/>
            </a:xfrm>
            <a:prstGeom prst="rect">
              <a:avLst/>
            </a:prstGeom>
            <a:noFill/>
            <a:ln>
              <a:noFill/>
            </a:ln>
          </p:spPr>
          <p:txBody>
            <a:bodyPr wrap="none" lIns="0" tIns="0" rIns="0" bIns="0" anchor="t" anchorCtr="0">
              <a:spAutoFit/>
            </a:bodyPr>
            <a:lstStyle/>
            <a:p>
              <a:pPr algn="r"/>
              <a:r>
                <a:rPr lang="zh-CN" sz="1350" dirty="0">
                  <a:solidFill>
                    <a:schemeClr val="dk1"/>
                  </a:solidFill>
                  <a:latin typeface="+mn-lt"/>
                  <a:ea typeface="+mn-ea"/>
                  <a:cs typeface="+mn-cs"/>
                </a:rPr>
                <a:t>$0.20</a:t>
              </a:r>
            </a:p>
          </p:txBody>
        </p:sp>
      </p:grpSp>
      <p:grpSp>
        <p:nvGrpSpPr>
          <p:cNvPr id="61" name="Group 61"/>
          <p:cNvGrpSpPr/>
          <p:nvPr/>
        </p:nvGrpSpPr>
        <p:grpSpPr>
          <a:xfrm>
            <a:off x="7344156" y="4472940"/>
            <a:ext cx="3676551" cy="655511"/>
            <a:chOff x="7344156" y="4472940"/>
            <a:chExt cx="3676551" cy="655511"/>
          </a:xfrm>
        </p:grpSpPr>
        <p:sp>
          <p:nvSpPr>
            <p:cNvPr id="59" name="TextBox 59"/>
            <p:cNvSpPr txBox="1"/>
            <p:nvPr/>
          </p:nvSpPr>
          <p:spPr>
            <a:xfrm>
              <a:off x="7344156" y="4472940"/>
              <a:ext cx="3676551"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系统总成本 $6.94 → $1.15/Wdc</a:t>
              </a:r>
            </a:p>
          </p:txBody>
        </p:sp>
        <p:sp>
          <p:nvSpPr>
            <p:cNvPr id="60" name="TextBox 60"/>
            <p:cNvSpPr txBox="1"/>
            <p:nvPr/>
          </p:nvSpPr>
          <p:spPr>
            <a:xfrm>
              <a:off x="7346442" y="4864418"/>
              <a:ext cx="3619832" cy="264033"/>
            </a:xfrm>
            <a:prstGeom prst="rect">
              <a:avLst/>
            </a:prstGeom>
            <a:noFill/>
            <a:ln>
              <a:noFill/>
            </a:ln>
          </p:spPr>
          <p:txBody>
            <a:bodyPr wrap="none" lIns="0" tIns="0" rIns="0" bIns="0" anchor="t" anchorCtr="0">
              <a:spAutoFit/>
            </a:bodyPr>
            <a:lstStyle/>
            <a:p>
              <a:pPr algn="l"/>
              <a:r>
                <a:rPr lang="zh-CN" sz="1350" dirty="0">
                  <a:solidFill>
                    <a:schemeClr val="dk1"/>
                  </a:solidFill>
                  <a:latin typeface="Microsoft YaHei"/>
                  <a:ea typeface="Microsoft YaHei"/>
                  <a:cs typeface="Microsoft YaHei"/>
                </a:rPr>
                <a:t xml:space="preserve">组件绝对值降 </a:t>
              </a:r>
              <a:r>
                <a:rPr lang="zh-CN" sz="1350" b="1" dirty="0">
                  <a:solidFill>
                    <a:schemeClr val="accent2"/>
                  </a:solidFill>
                  <a:latin typeface="Microsoft YaHei"/>
                  <a:ea typeface="Microsoft YaHei"/>
                  <a:cs typeface="Microsoft YaHei"/>
                </a:rPr>
                <a:t>89%</a:t>
              </a:r>
              <a:r>
                <a:rPr lang="zh-CN" sz="1350" dirty="0">
                  <a:solidFill>
                    <a:schemeClr val="dk1"/>
                  </a:solidFill>
                  <a:latin typeface="Microsoft YaHei"/>
                  <a:ea typeface="Microsoft YaHei"/>
                  <a:cs typeface="Microsoft YaHei"/>
                </a:rPr>
                <a:t>，但份额从 44% 降到 30%</a:t>
              </a:r>
            </a:p>
          </p:txBody>
        </p:sp>
      </p:grpSp>
      <p:grpSp>
        <p:nvGrpSpPr>
          <p:cNvPr id="63" name="Group 63"/>
          <p:cNvGrpSpPr/>
          <p:nvPr/>
        </p:nvGrpSpPr>
        <p:grpSpPr>
          <a:xfrm>
            <a:off x="7346442" y="5378768"/>
            <a:ext cx="3511296" cy="759333"/>
            <a:chOff x="7346442" y="5378768"/>
            <a:chExt cx="3511296" cy="759333"/>
          </a:xfrm>
        </p:grpSpPr>
        <p:sp>
          <p:nvSpPr>
            <p:cNvPr id="62" name="TextBox 62"/>
            <p:cNvSpPr txBox="1"/>
            <p:nvPr/>
          </p:nvSpPr>
          <p:spPr>
            <a:xfrm>
              <a:off x="7346442" y="5378768"/>
              <a:ext cx="3511296"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accent3"/>
                  </a:solidFill>
                  <a:latin typeface="Microsoft YaHei"/>
                  <a:ea typeface="Microsoft YaHei"/>
                  <a:cs typeface="Microsoft YaHei"/>
                </a:rPr>
                <a:t>总成本序列（$/Wdc）：2010 6.94 ·</a:t>
              </a:r>
              <a:br/>
              <a:r>
                <a:rPr lang="zh-CN" sz="1350" dirty="0">
                  <a:solidFill>
                    <a:schemeClr val="accent3"/>
                  </a:solidFill>
                  <a:latin typeface="Microsoft YaHei"/>
                  <a:ea typeface="Microsoft YaHei"/>
                  <a:cs typeface="Microsoft YaHei"/>
                </a:rPr>
                <a:t>2016 1.99 · 2020 1.23 · 2021 1.08（最低）</a:t>
              </a:r>
            </a:p>
            <a:p>
              <a:pPr algn="l" marL="145732" indent="-145732">
                <a:lnSpc>
                  <a:spcPts val="1950"/>
                </a:lnSpc>
                <a:buClr>
                  <a:schemeClr val="accent3"/>
                </a:buClr>
                <a:buSzTx/>
                <a:buFontTx/>
                <a:buChar char="•"/>
              </a:pPr>
              <a:r>
                <a:rPr lang="zh-CN" sz="1350" dirty="0">
                  <a:solidFill>
                    <a:schemeClr val="accent3"/>
                  </a:solidFill>
                  <a:latin typeface="Microsoft YaHei"/>
                  <a:ea typeface="Microsoft YaHei"/>
                  <a:cs typeface="Microsoft YaHei"/>
                </a:rPr>
                <a:t>2022 1.14 · 2023 1.24 · 2024 1.15</a:t>
              </a:r>
            </a:p>
          </p:txBody>
        </p:sp>
      </p:grpSp>
      <p:sp>
        <p:nvSpPr>
          <p:cNvPr id="64" name="Line 64"/>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67" name="Group 67"/>
          <p:cNvGrpSpPr/>
          <p:nvPr/>
        </p:nvGrpSpPr>
        <p:grpSpPr>
          <a:xfrm>
            <a:off x="679704" y="6347460"/>
            <a:ext cx="10832592" cy="444246"/>
            <a:chOff x="679704" y="6347460"/>
            <a:chExt cx="10832592" cy="444246"/>
          </a:xfrm>
        </p:grpSpPr>
        <p:sp>
          <p:nvSpPr>
            <p:cNvPr id="65" name="TextBox 65"/>
            <p:cNvSpPr txBox="1"/>
            <p:nvPr/>
          </p:nvSpPr>
          <p:spPr>
            <a:xfrm>
              <a:off x="679704" y="6347460"/>
              <a:ext cx="8729472" cy="444246"/>
            </a:xfrm>
            <a:prstGeom prst="rect">
              <a:avLst/>
            </a:prstGeom>
            <a:noFill/>
            <a:ln>
              <a:noFill/>
            </a:ln>
          </p:spPr>
          <p:txBody>
            <a:bodyPr wrap="none" lIns="0" tIns="0" rIns="0" bIns="0" anchor="t" anchorCtr="0">
              <a:spAutoFit/>
            </a:bodyPr>
            <a:lstStyle/>
            <a:p>
              <a:pPr algn="l">
                <a:lnSpc>
                  <a:spcPts val="1650"/>
                </a:lnSpc>
              </a:pPr>
              <a:r>
                <a:rPr lang="zh-CN" sz="1200" dirty="0">
                  <a:solidFill>
                    <a:schemeClr val="accent3"/>
                  </a:solidFill>
                  <a:latin typeface="Microsoft YaHei"/>
                  <a:ea typeface="Microsoft YaHei"/>
                  <a:cs typeface="Microsoft YaHei"/>
                </a:rPr>
                <a:t>来源：NREL/TP-7A40-92536（2024 USD，100 MWdc 单轴跟踪基准）；组件份额 44% → 30% 为本卷据 NREL 分项计算</a:t>
              </a:r>
              <a:br/>
              <a:r>
                <a:rPr lang="zh-CN" sz="1200" dirty="0">
                  <a:solidFill>
                    <a:schemeClr val="accent3"/>
                  </a:solidFill>
                  <a:latin typeface="Microsoft YaHei"/>
                  <a:ea typeface="Microsoft YaHei"/>
                  <a:cs typeface="Microsoft YaHei"/>
                </a:rPr>
                <a:t>IRENA 全球口径：总安装成本 2010–2024 年降 87% 至 USD 708/kW；另一份 IRENA 报告给出 2024 年 USD 691/kW，两者不做平均</a:t>
              </a:r>
            </a:p>
          </p:txBody>
        </p:sp>
        <p:sp>
          <p:nvSpPr>
            <p:cNvPr id="66" name="TextBox 66"/>
            <p:cNvSpPr txBox="1"/>
            <p:nvPr/>
          </p:nvSpPr>
          <p:spPr>
            <a:xfrm>
              <a:off x="11322406" y="63474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09</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22" presetClass="entr" presetSubtype="1" fill="hold" grpId="0" nodeType="afterEffect">
                                  <p:stCondLst>
                                    <p:cond delay="30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900"/>
                                        <p:tgtEl>
                                          <p:spTgt spid="34"/>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400"/>
                                        <p:tgtEl>
                                          <p:spTgt spid="58"/>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400"/>
                                        <p:tgtEl>
                                          <p:spTgt spid="61"/>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30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argument-progress"/>
          <p:cNvGrpSpPr/>
          <p:nvPr/>
        </p:nvGrpSpPr>
        <p:grpSpPr>
          <a:xfrm>
            <a:off x="685800" y="723900"/>
            <a:ext cx="7210425" cy="38100"/>
            <a:chOff x="685800" y="723900"/>
            <a:chExt cx="7210425" cy="38100"/>
          </a:xfrm>
        </p:grpSpPr>
        <p:sp>
          <p:nvSpPr>
            <p:cNvPr id="3" name="Rectangle 3"/>
            <p:cNvSpPr/>
            <p:nvPr/>
          </p:nvSpPr>
          <p:spPr>
            <a:xfrm>
              <a:off x="685800" y="723900"/>
              <a:ext cx="7210425" cy="38100"/>
            </a:xfrm>
            <a:prstGeom prst="rect">
              <a:avLst/>
            </a:prstGeom>
            <a:solidFill>
              <a:schemeClr val="accent2"/>
            </a:solidFill>
            <a:ln>
              <a:noFill/>
            </a:ln>
          </p:spPr>
        </p:sp>
      </p:grpSp>
      <p:grpSp>
        <p:nvGrpSpPr>
          <p:cNvPr id="6" name="Group 6"/>
          <p:cNvGrpSpPr/>
          <p:nvPr/>
        </p:nvGrpSpPr>
        <p:grpSpPr>
          <a:xfrm>
            <a:off x="669036" y="977265"/>
            <a:ext cx="9032841" cy="645414"/>
            <a:chOff x="669036" y="977265"/>
            <a:chExt cx="9032841" cy="645414"/>
          </a:xfrm>
        </p:grpSpPr>
        <p:sp>
          <p:nvSpPr>
            <p:cNvPr id="5" name="TextBox 5"/>
            <p:cNvSpPr txBox="1"/>
            <p:nvPr/>
          </p:nvSpPr>
          <p:spPr>
            <a:xfrm>
              <a:off x="669036" y="977265"/>
              <a:ext cx="9032841"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icrosoft YaHei"/>
                  <a:ea typeface="Microsoft YaHei"/>
                  <a:cs typeface="Microsoft YaHei"/>
                </a:rPr>
                <a:t>电芯价格在创新低，储能度电成本却涨了 39%</a:t>
              </a:r>
            </a:p>
          </p:txBody>
        </p:sp>
      </p:grpSp>
      <p:grpSp>
        <p:nvGrpSpPr>
          <p:cNvPr id="10" name="Group 10"/>
          <p:cNvGrpSpPr/>
          <p:nvPr/>
        </p:nvGrpSpPr>
        <p:grpSpPr>
          <a:xfrm>
            <a:off x="666750" y="1863090"/>
            <a:ext cx="3360610" cy="3112961"/>
            <a:chOff x="666750" y="1863090"/>
            <a:chExt cx="3360610" cy="3112961"/>
          </a:xfrm>
        </p:grpSpPr>
        <p:sp>
          <p:nvSpPr>
            <p:cNvPr id="7" name="TextBox 7"/>
            <p:cNvSpPr txBox="1"/>
            <p:nvPr/>
          </p:nvSpPr>
          <p:spPr>
            <a:xfrm>
              <a:off x="676656" y="1863090"/>
              <a:ext cx="1280149"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在降 · 电芯</a:t>
              </a:r>
            </a:p>
          </p:txBody>
        </p:sp>
        <p:sp>
          <p:nvSpPr>
            <p:cNvPr id="8" name="TextBox 8"/>
            <p:cNvSpPr txBox="1"/>
            <p:nvPr/>
          </p:nvSpPr>
          <p:spPr>
            <a:xfrm>
              <a:off x="666750" y="2270760"/>
              <a:ext cx="1818105" cy="1390650"/>
            </a:xfrm>
            <a:prstGeom prst="rect">
              <a:avLst/>
            </a:prstGeom>
            <a:noFill/>
            <a:ln>
              <a:noFill/>
            </a:ln>
          </p:spPr>
          <p:txBody>
            <a:bodyPr wrap="none" lIns="0" tIns="0" rIns="0" bIns="0" anchor="t" anchorCtr="0">
              <a:spAutoFit/>
            </a:bodyPr>
            <a:lstStyle/>
            <a:p>
              <a:pPr algn="l"/>
              <a:r>
                <a:rPr lang="zh-CN" sz="7200" b="1" dirty="0">
                  <a:solidFill>
                    <a:schemeClr val="accent2"/>
                  </a:solidFill>
                  <a:latin typeface="Arial Black"/>
                  <a:ea typeface="Arial Black"/>
                  <a:cs typeface="Arial Black"/>
                </a:rPr>
                <a:t>$70</a:t>
              </a:r>
            </a:p>
          </p:txBody>
        </p:sp>
        <p:sp>
          <p:nvSpPr>
            <p:cNvPr id="9" name="TextBox 9"/>
            <p:cNvSpPr txBox="1"/>
            <p:nvPr/>
          </p:nvSpPr>
          <p:spPr>
            <a:xfrm>
              <a:off x="678942" y="3473768"/>
              <a:ext cx="3348418" cy="15022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储能专用电池组，2025 年，同比 −45%</a:t>
              </a:r>
              <a:br/>
              <a:r>
                <a:rPr lang="zh-CN" sz="1350" dirty="0">
                  <a:solidFill>
                    <a:schemeClr val="accent3"/>
                  </a:solidFill>
                  <a:latin typeface="Microsoft YaHei"/>
                  <a:ea typeface="Microsoft YaHei"/>
                  <a:cs typeface="Microsoft YaHei"/>
                </a:rPr>
                <a:t>全球电池组均价 USD 108/kWh（同比 −8%，</a:t>
              </a:r>
              <a:br/>
              <a:r>
                <a:rPr lang="zh-CN" sz="1350" dirty="0">
                  <a:solidFill>
                    <a:schemeClr val="accent3"/>
                  </a:solidFill>
                  <a:latin typeface="Microsoft YaHei"/>
                  <a:ea typeface="Microsoft YaHei"/>
                  <a:cs typeface="Microsoft YaHei"/>
                </a:rPr>
                <a:t>自 2010 年约 1,474 降 93%）</a:t>
              </a:r>
              <a:br/>
              <a:r>
                <a:rPr lang="zh-CN" sz="1350" dirty="0">
                  <a:solidFill>
                    <a:schemeClr val="accent3"/>
                  </a:solidFill>
                  <a:latin typeface="Microsoft YaHei"/>
                  <a:ea typeface="Microsoft YaHei"/>
                  <a:cs typeface="Microsoft YaHei"/>
                </a:rPr>
                <a:t>IRENA：电池储能系统成本 2010–2024</a:t>
              </a:r>
              <a:br/>
              <a:r>
                <a:rPr lang="zh-CN" sz="1350" dirty="0">
                  <a:solidFill>
                    <a:schemeClr val="accent3"/>
                  </a:solidFill>
                  <a:latin typeface="Microsoft YaHei"/>
                  <a:ea typeface="Microsoft YaHei"/>
                  <a:cs typeface="Microsoft YaHei"/>
                </a:rPr>
                <a:t>降 93%，2,634 → 197 USD/kWh</a:t>
              </a:r>
              <a:br/>
              <a:r>
                <a:rPr lang="zh-CN" sz="1350" dirty="0">
                  <a:solidFill>
                    <a:schemeClr val="accent3"/>
                  </a:solidFill>
                  <a:latin typeface="Microsoft YaHei"/>
                  <a:ea typeface="Microsoft YaHei"/>
                  <a:cs typeface="Microsoft YaHei"/>
                </a:rPr>
                <a:t>2025 年再降约 30%</a:t>
              </a:r>
            </a:p>
          </p:txBody>
        </p:sp>
      </p:grpSp>
      <p:sp>
        <p:nvSpPr>
          <p:cNvPr id="11" name="Line 11"/>
          <p:cNvSpPr/>
          <p:nvPr/>
        </p:nvSpPr>
        <p:spPr>
          <a:xfrm>
            <a:off x="5200650" y="1809750"/>
            <a:ext cx="9525" cy="3238500"/>
          </a:xfrm>
          <a:custGeom>
            <a:avLst/>
            <a:gdLst/>
            <a:ahLst/>
            <a:cxnLst/>
            <a:rect l="l" t="t" r="r" b="b"/>
            <a:pathLst>
              <a:path w="9525" h="3238500">
                <a:moveTo>
                  <a:pt x="0" y="0"/>
                </a:moveTo>
                <a:lnTo>
                  <a:pt x="0" y="3238500"/>
                </a:lnTo>
              </a:path>
            </a:pathLst>
          </a:custGeom>
          <a:noFill/>
          <a:ln w="9525">
            <a:solidFill>
              <a:schemeClr val="accent6"/>
            </a:solidFill>
          </a:ln>
        </p:spPr>
      </p:sp>
      <p:grpSp>
        <p:nvGrpSpPr>
          <p:cNvPr id="35" name="Group 35"/>
          <p:cNvGrpSpPr/>
          <p:nvPr/>
        </p:nvGrpSpPr>
        <p:grpSpPr>
          <a:xfrm>
            <a:off x="5678996" y="1987868"/>
            <a:ext cx="5629656" cy="3083433"/>
            <a:chOff x="5678996" y="1987868"/>
            <a:chExt cx="5629656" cy="3083433"/>
          </a:xfrm>
        </p:grpSpPr>
        <p:grpSp>
          <p:nvGrpSpPr>
            <p:cNvPr id="34" name="Group 34"/>
            <p:cNvGrpSpPr/>
            <p:nvPr/>
          </p:nvGrpSpPr>
          <p:grpSpPr>
            <a:xfrm>
              <a:off x="5678996" y="1987868"/>
              <a:ext cx="5629656" cy="3083433"/>
              <a:chOff x="5678996" y="1987868"/>
              <a:chExt cx="5629656" cy="3083433"/>
            </a:xfrm>
          </p:grpSpPr>
          <p:sp>
            <p:nvSpPr>
              <p:cNvPr id="12" name="Line 12"/>
              <p:cNvSpPr/>
              <p:nvPr/>
            </p:nvSpPr>
            <p:spPr>
              <a:xfrm>
                <a:off x="6096000" y="2286000"/>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3" name="Line 13"/>
              <p:cNvSpPr/>
              <p:nvPr/>
            </p:nvSpPr>
            <p:spPr>
              <a:xfrm>
                <a:off x="6096000" y="3016568"/>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4" name="Line 14"/>
              <p:cNvSpPr/>
              <p:nvPr/>
            </p:nvSpPr>
            <p:spPr>
              <a:xfrm>
                <a:off x="6096000" y="3746182"/>
                <a:ext cx="5143500" cy="9525"/>
              </a:xfrm>
              <a:custGeom>
                <a:avLst/>
                <a:gdLst/>
                <a:ahLst/>
                <a:cxnLst/>
                <a:rect l="l" t="t" r="r" b="b"/>
                <a:pathLst>
                  <a:path w="5143500" h="9525">
                    <a:moveTo>
                      <a:pt x="0" y="0"/>
                    </a:moveTo>
                    <a:lnTo>
                      <a:pt x="5143500" y="0"/>
                    </a:lnTo>
                  </a:path>
                </a:pathLst>
              </a:custGeom>
              <a:noFill/>
              <a:ln w="9525">
                <a:solidFill>
                  <a:srgbClr val="E8E8E8"/>
                </a:solidFill>
              </a:ln>
            </p:spPr>
          </p:sp>
          <p:sp>
            <p:nvSpPr>
              <p:cNvPr id="15" name="Line 15"/>
              <p:cNvSpPr/>
              <p:nvPr/>
            </p:nvSpPr>
            <p:spPr>
              <a:xfrm>
                <a:off x="6096000" y="2286000"/>
                <a:ext cx="9525" cy="2190750"/>
              </a:xfrm>
              <a:custGeom>
                <a:avLst/>
                <a:gdLst/>
                <a:ahLst/>
                <a:cxnLst/>
                <a:rect l="l" t="t" r="r" b="b"/>
                <a:pathLst>
                  <a:path w="9525" h="2190750">
                    <a:moveTo>
                      <a:pt x="0" y="0"/>
                    </a:moveTo>
                    <a:lnTo>
                      <a:pt x="0" y="2190750"/>
                    </a:lnTo>
                  </a:path>
                </a:pathLst>
              </a:custGeom>
              <a:noFill/>
              <a:ln w="9525">
                <a:solidFill>
                  <a:schemeClr val="accent6"/>
                </a:solidFill>
              </a:ln>
            </p:spPr>
          </p:sp>
          <p:sp>
            <p:nvSpPr>
              <p:cNvPr id="16" name="Line 16"/>
              <p:cNvSpPr/>
              <p:nvPr/>
            </p:nvSpPr>
            <p:spPr>
              <a:xfrm>
                <a:off x="6096000" y="4476750"/>
                <a:ext cx="5143500" cy="9525"/>
              </a:xfrm>
              <a:custGeom>
                <a:avLst/>
                <a:gdLst/>
                <a:ahLst/>
                <a:cxnLst/>
                <a:rect l="l" t="t" r="r" b="b"/>
                <a:pathLst>
                  <a:path w="5143500" h="9525">
                    <a:moveTo>
                      <a:pt x="0" y="0"/>
                    </a:moveTo>
                    <a:lnTo>
                      <a:pt x="5143500" y="0"/>
                    </a:lnTo>
                  </a:path>
                </a:pathLst>
              </a:custGeom>
              <a:noFill/>
              <a:ln w="9525">
                <a:solidFill>
                  <a:schemeClr val="accent6"/>
                </a:solidFill>
              </a:ln>
            </p:spPr>
          </p:sp>
          <p:sp>
            <p:nvSpPr>
              <p:cNvPr id="17" name="TextBox 17"/>
              <p:cNvSpPr txBox="1"/>
              <p:nvPr/>
            </p:nvSpPr>
            <p:spPr>
              <a:xfrm>
                <a:off x="5901119" y="438150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18" name="TextBox 18"/>
              <p:cNvSpPr txBox="1"/>
              <p:nvPr/>
            </p:nvSpPr>
            <p:spPr>
              <a:xfrm>
                <a:off x="5678996" y="3650932"/>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150</a:t>
                </a:r>
              </a:p>
            </p:txBody>
          </p:sp>
          <p:sp>
            <p:nvSpPr>
              <p:cNvPr id="19" name="TextBox 19"/>
              <p:cNvSpPr txBox="1"/>
              <p:nvPr/>
            </p:nvSpPr>
            <p:spPr>
              <a:xfrm>
                <a:off x="5678996" y="2921318"/>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300</a:t>
                </a:r>
              </a:p>
            </p:txBody>
          </p:sp>
          <p:sp>
            <p:nvSpPr>
              <p:cNvPr id="20" name="TextBox 20"/>
              <p:cNvSpPr txBox="1"/>
              <p:nvPr/>
            </p:nvSpPr>
            <p:spPr>
              <a:xfrm>
                <a:off x="5678996" y="2190750"/>
                <a:ext cx="348425"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450</a:t>
                </a:r>
              </a:p>
            </p:txBody>
          </p:sp>
          <p:sp>
            <p:nvSpPr>
              <p:cNvPr id="21" name="TextBox 21"/>
              <p:cNvSpPr txBox="1"/>
              <p:nvPr/>
            </p:nvSpPr>
            <p:spPr>
              <a:xfrm>
                <a:off x="629488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2020</a:t>
                </a:r>
              </a:p>
            </p:txBody>
          </p:sp>
          <p:sp>
            <p:nvSpPr>
              <p:cNvPr id="22" name="TextBox 22"/>
              <p:cNvSpPr txBox="1"/>
              <p:nvPr/>
            </p:nvSpPr>
            <p:spPr>
              <a:xfrm>
                <a:off x="715213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2021</a:t>
                </a:r>
              </a:p>
            </p:txBody>
          </p:sp>
          <p:sp>
            <p:nvSpPr>
              <p:cNvPr id="23" name="TextBox 23"/>
              <p:cNvSpPr txBox="1"/>
              <p:nvPr/>
            </p:nvSpPr>
            <p:spPr>
              <a:xfrm>
                <a:off x="800938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2023</a:t>
                </a:r>
              </a:p>
            </p:txBody>
          </p:sp>
          <p:sp>
            <p:nvSpPr>
              <p:cNvPr id="24" name="TextBox 24"/>
              <p:cNvSpPr txBox="1"/>
              <p:nvPr/>
            </p:nvSpPr>
            <p:spPr>
              <a:xfrm>
                <a:off x="886663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2024</a:t>
                </a:r>
              </a:p>
            </p:txBody>
          </p:sp>
          <p:sp>
            <p:nvSpPr>
              <p:cNvPr id="25" name="TextBox 25"/>
              <p:cNvSpPr txBox="1"/>
              <p:nvPr/>
            </p:nvSpPr>
            <p:spPr>
              <a:xfrm>
                <a:off x="972388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2025</a:t>
                </a:r>
              </a:p>
            </p:txBody>
          </p:sp>
          <p:sp>
            <p:nvSpPr>
              <p:cNvPr id="26" name="TextBox 26"/>
              <p:cNvSpPr txBox="1"/>
              <p:nvPr/>
            </p:nvSpPr>
            <p:spPr>
              <a:xfrm>
                <a:off x="10581132" y="45624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2026</a:t>
                </a:r>
              </a:p>
            </p:txBody>
          </p:sp>
          <p:sp>
            <p:nvSpPr>
              <p:cNvPr id="27" name="Polyline 27"/>
              <p:cNvSpPr/>
              <p:nvPr/>
            </p:nvSpPr>
            <p:spPr>
              <a:xfrm>
                <a:off x="6524625" y="3454718"/>
                <a:ext cx="4286250" cy="461962"/>
              </a:xfrm>
              <a:custGeom>
                <a:avLst/>
                <a:gdLst/>
                <a:ahLst/>
                <a:cxnLst/>
                <a:rect l="l" t="t" r="r" b="b"/>
                <a:pathLst>
                  <a:path w="4286250" h="461962">
                    <a:moveTo>
                      <a:pt x="0" y="379095"/>
                    </a:moveTo>
                    <a:lnTo>
                      <a:pt x="857250" y="384810"/>
                    </a:lnTo>
                    <a:lnTo>
                      <a:pt x="1714500" y="48578"/>
                    </a:lnTo>
                    <a:lnTo>
                      <a:pt x="2571750" y="194310"/>
                    </a:lnTo>
                    <a:lnTo>
                      <a:pt x="3429000" y="461962"/>
                    </a:lnTo>
                    <a:lnTo>
                      <a:pt x="4286250" y="0"/>
                    </a:lnTo>
                  </a:path>
                </a:pathLst>
              </a:custGeom>
              <a:noFill/>
              <a:ln w="28575">
                <a:solidFill>
                  <a:schemeClr val="accent3"/>
                </a:solidFill>
                <a:round/>
              </a:ln>
            </p:spPr>
          </p:sp>
          <p:sp>
            <p:nvSpPr>
              <p:cNvPr id="28" name="Polyline 28"/>
              <p:cNvSpPr/>
              <p:nvPr/>
            </p:nvSpPr>
            <p:spPr>
              <a:xfrm>
                <a:off x="6524625" y="3035618"/>
                <a:ext cx="4286250" cy="311467"/>
              </a:xfrm>
              <a:custGeom>
                <a:avLst/>
                <a:gdLst/>
                <a:ahLst/>
                <a:cxnLst/>
                <a:rect l="l" t="t" r="r" b="b"/>
                <a:pathLst>
                  <a:path w="4286250" h="311467">
                    <a:moveTo>
                      <a:pt x="0" y="248603"/>
                    </a:moveTo>
                    <a:lnTo>
                      <a:pt x="857250" y="311467"/>
                    </a:lnTo>
                    <a:lnTo>
                      <a:pt x="1714500" y="189548"/>
                    </a:lnTo>
                    <a:lnTo>
                      <a:pt x="2571750" y="0"/>
                    </a:lnTo>
                    <a:lnTo>
                      <a:pt x="3429000" y="204788"/>
                    </a:lnTo>
                    <a:lnTo>
                      <a:pt x="4286250" y="20003"/>
                    </a:lnTo>
                  </a:path>
                </a:pathLst>
              </a:custGeom>
              <a:noFill/>
              <a:ln w="28575">
                <a:solidFill>
                  <a:schemeClr val="accent1"/>
                </a:solidFill>
                <a:round/>
              </a:ln>
            </p:spPr>
          </p:sp>
          <p:sp>
            <p:nvSpPr>
              <p:cNvPr id="29" name="Ellipse 29"/>
              <p:cNvSpPr/>
              <p:nvPr/>
            </p:nvSpPr>
            <p:spPr>
              <a:xfrm>
                <a:off x="10753725" y="3397568"/>
                <a:ext cx="114300" cy="114300"/>
              </a:xfrm>
              <a:prstGeom prst="ellipse">
                <a:avLst/>
              </a:prstGeom>
              <a:solidFill>
                <a:schemeClr val="accent2"/>
              </a:solidFill>
              <a:ln>
                <a:noFill/>
              </a:ln>
            </p:spPr>
          </p:sp>
          <p:sp>
            <p:nvSpPr>
              <p:cNvPr id="30" name="Ellipse 30"/>
              <p:cNvSpPr/>
              <p:nvPr/>
            </p:nvSpPr>
            <p:spPr>
              <a:xfrm>
                <a:off x="10753725" y="2998470"/>
                <a:ext cx="114300" cy="114300"/>
              </a:xfrm>
              <a:prstGeom prst="ellipse">
                <a:avLst/>
              </a:prstGeom>
              <a:solidFill>
                <a:schemeClr val="accent2"/>
              </a:solidFill>
              <a:ln>
                <a:noFill/>
              </a:ln>
            </p:spPr>
          </p:sp>
          <p:sp>
            <p:nvSpPr>
              <p:cNvPr id="31" name="TextBox 31"/>
              <p:cNvSpPr txBox="1"/>
              <p:nvPr/>
            </p:nvSpPr>
            <p:spPr>
              <a:xfrm>
                <a:off x="6089142" y="1987868"/>
                <a:ext cx="492661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$/MWh｜公用事业级独立储能 100 MW/4h；2022 年无版本</a:t>
                </a:r>
              </a:p>
            </p:txBody>
          </p:sp>
          <p:sp>
            <p:nvSpPr>
              <p:cNvPr id="32" name="TextBox 32"/>
              <p:cNvSpPr txBox="1"/>
              <p:nvPr/>
            </p:nvSpPr>
            <p:spPr>
              <a:xfrm>
                <a:off x="6660642" y="2559368"/>
                <a:ext cx="4648010" cy="264033"/>
              </a:xfrm>
              <a:prstGeom prst="rect">
                <a:avLst/>
              </a:prstGeom>
              <a:noFill/>
              <a:ln>
                <a:noFill/>
              </a:ln>
            </p:spPr>
            <p:txBody>
              <a:bodyPr wrap="none" lIns="0" tIns="0" rIns="0" bIns="0" anchor="t" anchorCtr="0">
                <a:spAutoFit/>
              </a:bodyPr>
              <a:lstStyle/>
              <a:p>
                <a:pPr algn="l"/>
                <a:r>
                  <a:rPr lang="zh-CN" sz="1350" dirty="0">
                    <a:solidFill>
                      <a:schemeClr val="accent2"/>
                    </a:solidFill>
                    <a:latin typeface="Microsoft YaHei"/>
                    <a:ea typeface="Microsoft YaHei"/>
                    <a:cs typeface="Microsoft YaHei"/>
                  </a:rPr>
                  <a:t>2026 逆转上一年降势：锂电池进口关税切断低价中国电芯</a:t>
                </a:r>
              </a:p>
            </p:txBody>
          </p:sp>
          <p:sp>
            <p:nvSpPr>
              <p:cNvPr id="33" name="TextBox 33"/>
              <p:cNvSpPr txBox="1"/>
              <p:nvPr/>
            </p:nvSpPr>
            <p:spPr>
              <a:xfrm>
                <a:off x="6089142" y="4807268"/>
                <a:ext cx="3153308"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2020 → 2026 累计 +39%（CAGR 6%）</a:t>
                </a:r>
              </a:p>
            </p:txBody>
          </p:sp>
        </p:grpSp>
      </p:grpSp>
      <p:grpSp>
        <p:nvGrpSpPr>
          <p:cNvPr id="38" name="Group 38"/>
          <p:cNvGrpSpPr/>
          <p:nvPr/>
        </p:nvGrpSpPr>
        <p:grpSpPr>
          <a:xfrm>
            <a:off x="676656" y="5292090"/>
            <a:ext cx="8279892" cy="884111"/>
            <a:chOff x="676656" y="5292090"/>
            <a:chExt cx="8279892" cy="884111"/>
          </a:xfrm>
        </p:grpSpPr>
        <p:sp>
          <p:nvSpPr>
            <p:cNvPr id="36" name="TextBox 36"/>
            <p:cNvSpPr txBox="1"/>
            <p:nvPr/>
          </p:nvSpPr>
          <p:spPr>
            <a:xfrm>
              <a:off x="676656" y="5292090"/>
              <a:ext cx="3280599"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可用的合成指标：firm LCOE</a:t>
              </a:r>
            </a:p>
          </p:txBody>
        </p:sp>
        <p:sp>
          <p:nvSpPr>
            <p:cNvPr id="37" name="TextBox 37"/>
            <p:cNvSpPr txBox="1"/>
            <p:nvPr/>
          </p:nvSpPr>
          <p:spPr>
            <a:xfrm>
              <a:off x="678942" y="5664518"/>
              <a:ext cx="8277606"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IRENA（2026-05）：2025 年高资源区 firm LCOE 为 USD 54–82/MWh，2030 年再降约 30%、2035 年约 40%</a:t>
              </a:r>
              <a:br/>
              <a:r>
                <a:rPr lang="zh-CN" sz="1350" dirty="0">
                  <a:solidFill>
                    <a:schemeClr val="accent3"/>
                  </a:solidFill>
                  <a:latin typeface="Microsoft YaHei"/>
                  <a:ea typeface="Microsoft YaHei"/>
                  <a:cs typeface="Microsoft YaHei"/>
                </a:rPr>
                <a:t>中国 90% 可靠性下 USD 30/MWh、99% 下约 46；巴西、印度、南非、澳大利亚与海湾 USD 65–82</a:t>
              </a:r>
            </a:p>
          </p:txBody>
        </p:sp>
      </p:grpSp>
      <p:sp>
        <p:nvSpPr>
          <p:cNvPr id="39" name="Line 39"/>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42" name="Group 42"/>
          <p:cNvGrpSpPr/>
          <p:nvPr/>
        </p:nvGrpSpPr>
        <p:grpSpPr>
          <a:xfrm>
            <a:off x="679704" y="6385560"/>
            <a:ext cx="10832592" cy="234696"/>
            <a:chOff x="679704" y="6385560"/>
            <a:chExt cx="10832592" cy="234696"/>
          </a:xfrm>
        </p:grpSpPr>
        <p:sp>
          <p:nvSpPr>
            <p:cNvPr id="40" name="TextBox 40"/>
            <p:cNvSpPr txBox="1"/>
            <p:nvPr/>
          </p:nvSpPr>
          <p:spPr>
            <a:xfrm>
              <a:off x="679704" y="6385560"/>
              <a:ext cx="10018672"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来源：BloombergNEF 2025 锂电池价格调查；Lazard LCOS v11.0；IRENA《24/7 renewables》；Lazard「光伏+储能」$61–$156/MWh</a:t>
              </a:r>
            </a:p>
          </p:txBody>
        </p:sp>
        <p:sp>
          <p:nvSpPr>
            <p:cNvPr id="41" name="TextBox 41"/>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10</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id="9" presetID="10" presetClass="entr" presetSubtype="0"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400"/>
                                        <p:tgtEl>
                                          <p:spTgt spid="10"/>
                                        </p:tgtEl>
                                      </p:cBhvr>
                                    </p:animEffect>
                                  </p:childTnLst>
                                </p:cTn>
                              </p:par>
                            </p:childTnLst>
                          </p:cTn>
                        </p:par>
                        <p:par>
                          <p:cTn id="12" fill="hold">
                            <p:stCondLst>
                              <p:cond delay="1100"/>
                            </p:stCondLst>
                            <p:childTnLst>
                              <p:par>
                                <p:cTn id="13" presetID="22" presetClass="entr" presetSubtype="2" fill="hold" grpId="0" nodeType="afterEffect">
                                  <p:stCondLst>
                                    <p:cond delay="30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900"/>
                                        <p:tgtEl>
                                          <p:spTgt spid="35"/>
                                        </p:tgtEl>
                                      </p:cBhvr>
                                    </p:animEffect>
                                  </p:childTnLst>
                                </p:cTn>
                              </p:par>
                            </p:childTnLst>
                          </p:cTn>
                        </p:par>
                        <p:par>
                          <p:cTn id="16" fill="hold">
                            <p:stCondLst>
                              <p:cond delay="2300"/>
                            </p:stCondLst>
                            <p:childTnLst>
                              <p:par>
                                <p:cTn id="17" presetID="10" presetClass="entr" presetSubtype="0" fill="hold" grpId="0" nodeType="afterEffect">
                                  <p:stCondLst>
                                    <p:cond delay="3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4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accen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3A3A3A"/>
          </a:solidFill>
          <a:ln>
            <a:noFill/>
          </a:ln>
        </p:spPr>
      </p:sp>
      <p:grpSp>
        <p:nvGrpSpPr>
          <p:cNvPr id="4" name="!!argument-progress"/>
          <p:cNvGrpSpPr/>
          <p:nvPr/>
        </p:nvGrpSpPr>
        <p:grpSpPr>
          <a:xfrm>
            <a:off x="685800" y="723900"/>
            <a:ext cx="7934325" cy="38100"/>
            <a:chOff x="685800" y="723900"/>
            <a:chExt cx="7934325" cy="38100"/>
          </a:xfrm>
        </p:grpSpPr>
        <p:sp>
          <p:nvSpPr>
            <p:cNvPr id="3" name="Rectangle 3"/>
            <p:cNvSpPr/>
            <p:nvPr/>
          </p:nvSpPr>
          <p:spPr>
            <a:xfrm>
              <a:off x="685800" y="723900"/>
              <a:ext cx="7934325" cy="38100"/>
            </a:xfrm>
            <a:prstGeom prst="rect">
              <a:avLst/>
            </a:prstGeom>
            <a:solidFill>
              <a:schemeClr val="accent2"/>
            </a:solidFill>
            <a:ln>
              <a:noFill/>
            </a:ln>
          </p:spPr>
        </p:sp>
      </p:grpSp>
      <p:grpSp>
        <p:nvGrpSpPr>
          <p:cNvPr id="12" name="Group 12"/>
          <p:cNvGrpSpPr/>
          <p:nvPr/>
        </p:nvGrpSpPr>
        <p:grpSpPr>
          <a:xfrm>
            <a:off x="11106150" y="2419350"/>
            <a:ext cx="342900" cy="342900"/>
            <a:chOff x="11106150" y="2419350"/>
            <a:chExt cx="342900" cy="342900"/>
          </a:xfrm>
        </p:grpSpPr>
        <p:grpSp>
          <p:nvGrpSpPr>
            <p:cNvPr id="11" name="Group 11"/>
            <p:cNvGrpSpPr/>
            <p:nvPr/>
          </p:nvGrpSpPr>
          <p:grpSpPr>
            <a:xfrm>
              <a:off x="11106150" y="2419350"/>
              <a:ext cx="342900" cy="342900"/>
              <a:chOff x="11106150" y="2419350"/>
              <a:chExt cx="342900" cy="342900"/>
            </a:xfrm>
          </p:grpSpPr>
          <p:sp>
            <p:nvSpPr>
              <p:cNvPr id="5" name="Freeform 5"/>
              <p:cNvSpPr/>
              <p:nvPr/>
            </p:nvSpPr>
            <p:spPr>
              <a:xfrm>
                <a:off x="11129299" y="2590800"/>
                <a:ext cx="148301" cy="148301"/>
              </a:xfrm>
              <a:custGeom>
                <a:avLst/>
                <a:gdLst/>
                <a:ahLst/>
                <a:cxnLst/>
                <a:rect l="l" t="t" r="r" b="b"/>
                <a:pathLst>
                  <a:path w="148301" h="148301">
                    <a:moveTo>
                      <a:pt x="53051" y="0"/>
                    </a:moveTo>
                    <a:lnTo>
                      <a:pt x="148301" y="95250"/>
                    </a:lnTo>
                    <a:lnTo>
                      <a:pt x="119726" y="123825"/>
                    </a:lnTo>
                    <a:cubicBezTo>
                      <a:pt x="102806" y="141303"/>
                      <a:pt x="77777" y="148301"/>
                      <a:pt x="54246" y="142132"/>
                    </a:cubicBezTo>
                    <a:cubicBezTo>
                      <a:pt x="30715" y="135963"/>
                      <a:pt x="12338" y="117586"/>
                      <a:pt x="6169" y="94055"/>
                    </a:cubicBezTo>
                    <a:cubicBezTo>
                      <a:pt x="0" y="70524"/>
                      <a:pt x="6998" y="45495"/>
                      <a:pt x="24476" y="28575"/>
                    </a:cubicBezTo>
                    <a:lnTo>
                      <a:pt x="53051" y="0"/>
                    </a:lnTo>
                  </a:path>
                </a:pathLst>
              </a:custGeom>
              <a:noFill/>
              <a:ln w="28575">
                <a:solidFill>
                  <a:schemeClr val="accent2"/>
                </a:solidFill>
              </a:ln>
            </p:spPr>
          </p:sp>
          <p:sp>
            <p:nvSpPr>
              <p:cNvPr id="6" name="Freeform 6"/>
              <p:cNvSpPr/>
              <p:nvPr/>
            </p:nvSpPr>
            <p:spPr>
              <a:xfrm>
                <a:off x="11277600" y="2442499"/>
                <a:ext cx="148301" cy="148301"/>
              </a:xfrm>
              <a:custGeom>
                <a:avLst/>
                <a:gdLst/>
                <a:ahLst/>
                <a:cxnLst/>
                <a:rect l="l" t="t" r="r" b="b"/>
                <a:pathLst>
                  <a:path w="148301" h="148301">
                    <a:moveTo>
                      <a:pt x="95250" y="148301"/>
                    </a:moveTo>
                    <a:lnTo>
                      <a:pt x="0" y="53051"/>
                    </a:lnTo>
                    <a:lnTo>
                      <a:pt x="28575" y="24476"/>
                    </a:lnTo>
                    <a:cubicBezTo>
                      <a:pt x="45495" y="6998"/>
                      <a:pt x="70524" y="0"/>
                      <a:pt x="94055" y="6169"/>
                    </a:cubicBezTo>
                    <a:cubicBezTo>
                      <a:pt x="117586" y="12338"/>
                      <a:pt x="135963" y="30715"/>
                      <a:pt x="142132" y="54246"/>
                    </a:cubicBezTo>
                    <a:cubicBezTo>
                      <a:pt x="148301" y="77777"/>
                      <a:pt x="141303" y="102806"/>
                      <a:pt x="123825" y="119726"/>
                    </a:cubicBezTo>
                    <a:lnTo>
                      <a:pt x="95250" y="148301"/>
                    </a:lnTo>
                  </a:path>
                </a:pathLst>
              </a:custGeom>
              <a:noFill/>
              <a:ln w="28575">
                <a:solidFill>
                  <a:schemeClr val="accent2"/>
                </a:solidFill>
              </a:ln>
            </p:spPr>
          </p:sp>
          <p:sp>
            <p:nvSpPr>
              <p:cNvPr id="7" name="Freeform 7"/>
              <p:cNvSpPr/>
              <p:nvPr/>
            </p:nvSpPr>
            <p:spPr>
              <a:xfrm>
                <a:off x="11106150" y="2714625"/>
                <a:ext cx="47625" cy="47625"/>
              </a:xfrm>
              <a:custGeom>
                <a:avLst/>
                <a:gdLst/>
                <a:ahLst/>
                <a:cxnLst/>
                <a:rect l="l" t="t" r="r" b="b"/>
                <a:pathLst>
                  <a:path w="47625" h="47625">
                    <a:moveTo>
                      <a:pt x="0" y="47625"/>
                    </a:moveTo>
                    <a:lnTo>
                      <a:pt x="47625" y="0"/>
                    </a:lnTo>
                  </a:path>
                </a:pathLst>
              </a:custGeom>
              <a:noFill/>
              <a:ln w="28575">
                <a:solidFill>
                  <a:schemeClr val="accent2"/>
                </a:solidFill>
              </a:ln>
            </p:spPr>
          </p:sp>
          <p:sp>
            <p:nvSpPr>
              <p:cNvPr id="8" name="Freeform 8"/>
              <p:cNvSpPr/>
              <p:nvPr/>
            </p:nvSpPr>
            <p:spPr>
              <a:xfrm>
                <a:off x="11401425" y="2419350"/>
                <a:ext cx="47625" cy="47625"/>
              </a:xfrm>
              <a:custGeom>
                <a:avLst/>
                <a:gdLst/>
                <a:ahLst/>
                <a:cxnLst/>
                <a:rect l="l" t="t" r="r" b="b"/>
                <a:pathLst>
                  <a:path w="47625" h="47625">
                    <a:moveTo>
                      <a:pt x="0" y="47625"/>
                    </a:moveTo>
                    <a:lnTo>
                      <a:pt x="47625" y="0"/>
                    </a:lnTo>
                  </a:path>
                </a:pathLst>
              </a:custGeom>
              <a:noFill/>
              <a:ln w="28575">
                <a:solidFill>
                  <a:schemeClr val="accent2"/>
                </a:solidFill>
              </a:ln>
            </p:spPr>
          </p:sp>
          <p:sp>
            <p:nvSpPr>
              <p:cNvPr id="9" name="Freeform 9"/>
              <p:cNvSpPr/>
              <p:nvPr/>
            </p:nvSpPr>
            <p:spPr>
              <a:xfrm>
                <a:off x="11201400" y="2571750"/>
                <a:ext cx="38100" cy="38100"/>
              </a:xfrm>
              <a:custGeom>
                <a:avLst/>
                <a:gdLst/>
                <a:ahLst/>
                <a:cxnLst/>
                <a:rect l="l" t="t" r="r" b="b"/>
                <a:pathLst>
                  <a:path w="38100" h="38100">
                    <a:moveTo>
                      <a:pt x="38100" y="0"/>
                    </a:moveTo>
                    <a:lnTo>
                      <a:pt x="0" y="38100"/>
                    </a:lnTo>
                  </a:path>
                </a:pathLst>
              </a:custGeom>
              <a:noFill/>
              <a:ln w="28575">
                <a:solidFill>
                  <a:schemeClr val="accent2"/>
                </a:solidFill>
              </a:ln>
            </p:spPr>
          </p:sp>
          <p:sp>
            <p:nvSpPr>
              <p:cNvPr id="10" name="Freeform 10"/>
              <p:cNvSpPr/>
              <p:nvPr/>
            </p:nvSpPr>
            <p:spPr>
              <a:xfrm>
                <a:off x="11258550" y="2628900"/>
                <a:ext cx="38100" cy="38100"/>
              </a:xfrm>
              <a:custGeom>
                <a:avLst/>
                <a:gdLst/>
                <a:ahLst/>
                <a:cxnLst/>
                <a:rect l="l" t="t" r="r" b="b"/>
                <a:pathLst>
                  <a:path w="38100" h="38100">
                    <a:moveTo>
                      <a:pt x="38100" y="0"/>
                    </a:moveTo>
                    <a:lnTo>
                      <a:pt x="0" y="38100"/>
                    </a:lnTo>
                  </a:path>
                </a:pathLst>
              </a:custGeom>
              <a:noFill/>
              <a:ln w="28575">
                <a:solidFill>
                  <a:schemeClr val="accent2"/>
                </a:solidFill>
              </a:ln>
            </p:spPr>
          </p:sp>
        </p:grpSp>
      </p:grpSp>
      <p:grpSp>
        <p:nvGrpSpPr>
          <p:cNvPr id="14" name="Group 14"/>
          <p:cNvGrpSpPr/>
          <p:nvPr/>
        </p:nvGrpSpPr>
        <p:grpSpPr>
          <a:xfrm>
            <a:off x="666750" y="2895600"/>
            <a:ext cx="2015883" cy="2305050"/>
            <a:chOff x="666750" y="2895600"/>
            <a:chExt cx="2015883" cy="2305050"/>
          </a:xfrm>
        </p:grpSpPr>
        <p:sp>
          <p:nvSpPr>
            <p:cNvPr id="13" name="TextBox 13"/>
            <p:cNvSpPr txBox="1"/>
            <p:nvPr/>
          </p:nvSpPr>
          <p:spPr>
            <a:xfrm>
              <a:off x="666750" y="2895600"/>
              <a:ext cx="2015883" cy="2305050"/>
            </a:xfrm>
            <a:prstGeom prst="rect">
              <a:avLst/>
            </a:prstGeom>
            <a:noFill/>
            <a:ln>
              <a:noFill/>
            </a:ln>
          </p:spPr>
          <p:txBody>
            <a:bodyPr wrap="none" lIns="0" tIns="0" rIns="0" bIns="0" anchor="t" anchorCtr="0">
              <a:spAutoFit/>
            </a:bodyPr>
            <a:lstStyle/>
            <a:p>
              <a:pPr algn="l"/>
              <a:r>
                <a:rPr lang="zh-CN" sz="12000" b="1" dirty="0">
                  <a:solidFill>
                    <a:srgbClr val="FFFFFF"/>
                  </a:solidFill>
                  <a:latin typeface="Arial Black"/>
                  <a:ea typeface="Arial Black"/>
                  <a:cs typeface="Arial Black"/>
                </a:rPr>
                <a:t>03</a:t>
              </a:r>
            </a:p>
          </p:txBody>
        </p:sp>
      </p:grpSp>
      <p:sp>
        <p:nvSpPr>
          <p:cNvPr id="15" name="Line 15"/>
          <p:cNvSpPr/>
          <p:nvPr/>
        </p:nvSpPr>
        <p:spPr>
          <a:xfrm>
            <a:off x="2971800" y="2895600"/>
            <a:ext cx="9525" cy="2343150"/>
          </a:xfrm>
          <a:custGeom>
            <a:avLst/>
            <a:gdLst/>
            <a:ahLst/>
            <a:cxnLst/>
            <a:rect l="l" t="t" r="r" b="b"/>
            <a:pathLst>
              <a:path w="9525" h="2343150">
                <a:moveTo>
                  <a:pt x="0" y="0"/>
                </a:moveTo>
                <a:lnTo>
                  <a:pt x="0" y="2343150"/>
                </a:lnTo>
              </a:path>
            </a:pathLst>
          </a:custGeom>
          <a:noFill/>
          <a:ln w="9525">
            <a:solidFill>
              <a:srgbClr val="3A3A3A"/>
            </a:solidFill>
          </a:ln>
        </p:spPr>
      </p:sp>
      <p:grpSp>
        <p:nvGrpSpPr>
          <p:cNvPr id="17" name="Group 17"/>
          <p:cNvGrpSpPr/>
          <p:nvPr/>
        </p:nvGrpSpPr>
        <p:grpSpPr>
          <a:xfrm>
            <a:off x="3412236" y="3453765"/>
            <a:ext cx="4224528" cy="1159764"/>
            <a:chOff x="3412236" y="3453765"/>
            <a:chExt cx="4224528" cy="1159764"/>
          </a:xfrm>
        </p:grpSpPr>
        <p:sp>
          <p:nvSpPr>
            <p:cNvPr id="16" name="TextBox 16"/>
            <p:cNvSpPr txBox="1"/>
            <p:nvPr/>
          </p:nvSpPr>
          <p:spPr>
            <a:xfrm>
              <a:off x="3412236" y="3453765"/>
              <a:ext cx="4224528" cy="1159764"/>
            </a:xfrm>
            <a:prstGeom prst="rect">
              <a:avLst/>
            </a:prstGeom>
            <a:noFill/>
            <a:ln>
              <a:noFill/>
            </a:ln>
          </p:spPr>
          <p:txBody>
            <a:bodyPr wrap="none" lIns="0" tIns="0" rIns="0" bIns="0" anchor="t" anchorCtr="0">
              <a:spAutoFit/>
            </a:bodyPr>
            <a:lstStyle/>
            <a:p>
              <a:pPr algn="l">
                <a:lnSpc>
                  <a:spcPts val="4050"/>
                </a:lnSpc>
              </a:pPr>
              <a:r>
                <a:rPr lang="zh-CN" sz="3300" b="1" dirty="0">
                  <a:solidFill>
                    <a:srgbClr val="FFFFFF"/>
                  </a:solidFill>
                  <a:latin typeface="Microsoft YaHei"/>
                  <a:ea typeface="Microsoft YaHei"/>
                  <a:cs typeface="Microsoft YaHei"/>
                </a:rPr>
                <a:t>稀缺的不是价格，</a:t>
              </a:r>
              <a:br/>
              <a:r>
                <a:rPr lang="zh-CN" sz="3300" b="1" dirty="0">
                  <a:solidFill>
                    <a:srgbClr val="FFFFFF"/>
                  </a:solidFill>
                  <a:latin typeface="Microsoft YaHei"/>
                  <a:ea typeface="Microsoft YaHei"/>
                  <a:cs typeface="Microsoft YaHei"/>
                </a:rPr>
                <a:t>是并网容量与消纳空间</a:t>
              </a:r>
            </a:p>
          </p:txBody>
        </p:sp>
      </p:grpSp>
      <p:grpSp>
        <p:nvGrpSpPr>
          <p:cNvPr id="19" name="Group 19"/>
          <p:cNvGrpSpPr/>
          <p:nvPr/>
        </p:nvGrpSpPr>
        <p:grpSpPr>
          <a:xfrm>
            <a:off x="3417570" y="4900612"/>
            <a:ext cx="4566285" cy="440055"/>
            <a:chOff x="3417570" y="4900612"/>
            <a:chExt cx="4566285" cy="440055"/>
          </a:xfrm>
        </p:grpSpPr>
        <p:sp>
          <p:nvSpPr>
            <p:cNvPr id="18" name="TextBox 18"/>
            <p:cNvSpPr txBox="1"/>
            <p:nvPr/>
          </p:nvSpPr>
          <p:spPr>
            <a:xfrm>
              <a:off x="3417570" y="4900612"/>
              <a:ext cx="4566285" cy="440055"/>
            </a:xfrm>
            <a:prstGeom prst="rect">
              <a:avLst/>
            </a:prstGeom>
            <a:noFill/>
            <a:ln>
              <a:noFill/>
            </a:ln>
          </p:spPr>
          <p:txBody>
            <a:bodyPr wrap="none" lIns="0" tIns="0" rIns="0" bIns="0" anchor="t" anchorCtr="0">
              <a:spAutoFit/>
            </a:bodyPr>
            <a:lstStyle/>
            <a:p>
              <a:pPr algn="l"/>
              <a:r>
                <a:rPr lang="zh-CN" sz="2250" dirty="0">
                  <a:solidFill>
                    <a:schemeClr val="accent6"/>
                  </a:solidFill>
                  <a:latin typeface="Microsoft YaHei"/>
                  <a:ea typeface="Microsoft YaHei"/>
                  <a:cs typeface="Microsoft YaHei"/>
                </a:rPr>
                <a:t>如果价格已经不是问题，那什么是</a:t>
              </a:r>
            </a:p>
          </p:txBody>
        </p:sp>
      </p:grpSp>
      <p:sp>
        <p:nvSpPr>
          <p:cNvPr id="20" name="Line 20"/>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rgbClr val="3A3A3A"/>
            </a:solidFill>
          </a:ln>
        </p:spPr>
      </p:sp>
      <p:grpSp>
        <p:nvGrpSpPr>
          <p:cNvPr id="23" name="Group 23"/>
          <p:cNvGrpSpPr/>
          <p:nvPr/>
        </p:nvGrpSpPr>
        <p:grpSpPr>
          <a:xfrm>
            <a:off x="679704" y="6385560"/>
            <a:ext cx="10832592" cy="234696"/>
            <a:chOff x="679704" y="6385560"/>
            <a:chExt cx="10832592" cy="234696"/>
          </a:xfrm>
        </p:grpSpPr>
        <p:sp>
          <p:nvSpPr>
            <p:cNvPr id="21" name="TextBox 21"/>
            <p:cNvSpPr txBox="1"/>
            <p:nvPr/>
          </p:nvSpPr>
          <p:spPr>
            <a:xfrm>
              <a:off x="679704" y="6385560"/>
              <a:ext cx="197495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icrosoft YaHei"/>
                  <a:ea typeface="Microsoft YaHei"/>
                  <a:cs typeface="Microsoft YaHei"/>
                </a:rPr>
                <a:t>判断三 · 真正的约束在电网</a:t>
              </a:r>
            </a:p>
          </p:txBody>
        </p:sp>
        <p:sp>
          <p:nvSpPr>
            <p:cNvPr id="22" name="TextBox 22"/>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6"/>
                  </a:solidFill>
                  <a:latin typeface="Microsoft YaHei"/>
                  <a:ea typeface="Microsoft YaHei"/>
                  <a:cs typeface="Microsoft YaHei"/>
                </a:rPr>
                <a:t>11</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400"/>
                                        <p:tgtEl>
                                          <p:spTgt spid="17"/>
                                        </p:tgtEl>
                                      </p:cBhvr>
                                    </p:animEffect>
                                  </p:childTnLst>
                                </p:cTn>
                              </p:par>
                            </p:childTnLst>
                          </p:cTn>
                        </p:par>
                        <p:par>
                          <p:cTn id="8" fill="hold">
                            <p:stCondLst>
                              <p:cond delay="800"/>
                            </p:stCondLst>
                            <p:childTnLst>
                              <p:par>
                                <p:cTn id="9" presetID="10" presetClass="entr" presetSubtype="0" fill="hold" grpId="0" nodeType="afterEffect">
                                  <p:stCondLst>
                                    <p:cond delay="30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4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3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8658225" cy="38100"/>
            <a:chOff x="685800" y="723900"/>
            <a:chExt cx="8658225" cy="38100"/>
          </a:xfrm>
        </p:grpSpPr>
        <p:sp>
          <p:nvSpPr>
            <p:cNvPr id="3" name="Rectangle 3"/>
            <p:cNvSpPr/>
            <p:nvPr/>
          </p:nvSpPr>
          <p:spPr>
            <a:xfrm>
              <a:off x="685800" y="723900"/>
              <a:ext cx="8658225" cy="38100"/>
            </a:xfrm>
            <a:prstGeom prst="rect">
              <a:avLst/>
            </a:prstGeom>
            <a:solidFill>
              <a:schemeClr val="accent2"/>
            </a:solidFill>
            <a:ln>
              <a:noFill/>
            </a:ln>
          </p:spPr>
        </p:sp>
      </p:grpSp>
      <p:grpSp>
        <p:nvGrpSpPr>
          <p:cNvPr id="6" name="Group 6"/>
          <p:cNvGrpSpPr/>
          <p:nvPr/>
        </p:nvGrpSpPr>
        <p:grpSpPr>
          <a:xfrm>
            <a:off x="669036" y="977265"/>
            <a:ext cx="7816215" cy="1159764"/>
            <a:chOff x="669036" y="977265"/>
            <a:chExt cx="7816215" cy="1159764"/>
          </a:xfrm>
        </p:grpSpPr>
        <p:sp>
          <p:nvSpPr>
            <p:cNvPr id="5" name="TextBox 5"/>
            <p:cNvSpPr txBox="1"/>
            <p:nvPr/>
          </p:nvSpPr>
          <p:spPr>
            <a:xfrm>
              <a:off x="669036" y="977265"/>
              <a:ext cx="7816215"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并网中位等待从 22 个月拉长到 61 个月，</a:t>
              </a:r>
              <a:br/>
              <a:r>
                <a:rPr lang="zh-CN" sz="3300" b="1" dirty="0">
                  <a:solidFill>
                    <a:schemeClr val="accent1"/>
                  </a:solidFill>
                  <a:latin typeface="Microsoft YaHei"/>
                  <a:ea typeface="Microsoft YaHei"/>
                  <a:cs typeface="Microsoft YaHei"/>
                </a:rPr>
                <a:t>排队里压着 2,061 GW</a:t>
              </a:r>
            </a:p>
          </p:txBody>
        </p:sp>
      </p:grpSp>
      <p:grpSp>
        <p:nvGrpSpPr>
          <p:cNvPr id="27" name="Group 27"/>
          <p:cNvGrpSpPr/>
          <p:nvPr/>
        </p:nvGrpSpPr>
        <p:grpSpPr>
          <a:xfrm>
            <a:off x="1122807" y="2311718"/>
            <a:ext cx="4592193" cy="3496627"/>
            <a:chOff x="1122807" y="2311718"/>
            <a:chExt cx="4592193" cy="3496627"/>
          </a:xfrm>
        </p:grpSpPr>
        <p:grpSp>
          <p:nvGrpSpPr>
            <p:cNvPr id="26" name="Group 26"/>
            <p:cNvGrpSpPr/>
            <p:nvPr/>
          </p:nvGrpSpPr>
          <p:grpSpPr>
            <a:xfrm>
              <a:off x="1122807" y="2311718"/>
              <a:ext cx="4592193" cy="3496627"/>
              <a:chOff x="1122807" y="2311718"/>
              <a:chExt cx="4592193" cy="3496627"/>
            </a:xfrm>
          </p:grpSpPr>
          <p:sp>
            <p:nvSpPr>
              <p:cNvPr id="7" name="Line 7"/>
              <p:cNvSpPr/>
              <p:nvPr/>
            </p:nvSpPr>
            <p:spPr>
              <a:xfrm>
                <a:off x="1428750" y="3061335"/>
                <a:ext cx="4286250" cy="9525"/>
              </a:xfrm>
              <a:custGeom>
                <a:avLst/>
                <a:gdLst/>
                <a:ahLst/>
                <a:cxnLst/>
                <a:rect l="l" t="t" r="r" b="b"/>
                <a:pathLst>
                  <a:path w="4286250" h="9525">
                    <a:moveTo>
                      <a:pt x="0" y="0"/>
                    </a:moveTo>
                    <a:lnTo>
                      <a:pt x="4286250" y="0"/>
                    </a:lnTo>
                  </a:path>
                </a:pathLst>
              </a:custGeom>
              <a:noFill/>
              <a:ln w="9525">
                <a:solidFill>
                  <a:srgbClr val="E8E8E8"/>
                </a:solidFill>
              </a:ln>
            </p:spPr>
          </p:sp>
          <p:sp>
            <p:nvSpPr>
              <p:cNvPr id="8" name="Line 8"/>
              <p:cNvSpPr/>
              <p:nvPr/>
            </p:nvSpPr>
            <p:spPr>
              <a:xfrm>
                <a:off x="1428750" y="3850958"/>
                <a:ext cx="4286250" cy="9525"/>
              </a:xfrm>
              <a:custGeom>
                <a:avLst/>
                <a:gdLst/>
                <a:ahLst/>
                <a:cxnLst/>
                <a:rect l="l" t="t" r="r" b="b"/>
                <a:pathLst>
                  <a:path w="4286250" h="9525">
                    <a:moveTo>
                      <a:pt x="0" y="0"/>
                    </a:moveTo>
                    <a:lnTo>
                      <a:pt x="4286250" y="0"/>
                    </a:lnTo>
                  </a:path>
                </a:pathLst>
              </a:custGeom>
              <a:noFill/>
              <a:ln w="9525">
                <a:solidFill>
                  <a:srgbClr val="E8E8E8"/>
                </a:solidFill>
              </a:ln>
            </p:spPr>
          </p:sp>
          <p:sp>
            <p:nvSpPr>
              <p:cNvPr id="9" name="Line 9"/>
              <p:cNvSpPr/>
              <p:nvPr/>
            </p:nvSpPr>
            <p:spPr>
              <a:xfrm>
                <a:off x="1428750" y="4639628"/>
                <a:ext cx="4286250" cy="9525"/>
              </a:xfrm>
              <a:custGeom>
                <a:avLst/>
                <a:gdLst/>
                <a:ahLst/>
                <a:cxnLst/>
                <a:rect l="l" t="t" r="r" b="b"/>
                <a:pathLst>
                  <a:path w="4286250" h="9525">
                    <a:moveTo>
                      <a:pt x="0" y="0"/>
                    </a:moveTo>
                    <a:lnTo>
                      <a:pt x="4286250" y="0"/>
                    </a:lnTo>
                  </a:path>
                </a:pathLst>
              </a:custGeom>
              <a:noFill/>
              <a:ln w="9525">
                <a:solidFill>
                  <a:srgbClr val="E8E8E8"/>
                </a:solidFill>
              </a:ln>
            </p:spPr>
          </p:sp>
          <p:sp>
            <p:nvSpPr>
              <p:cNvPr id="10" name="Line 10"/>
              <p:cNvSpPr/>
              <p:nvPr/>
            </p:nvSpPr>
            <p:spPr>
              <a:xfrm>
                <a:off x="1428750" y="2667000"/>
                <a:ext cx="9525" cy="2762250"/>
              </a:xfrm>
              <a:custGeom>
                <a:avLst/>
                <a:gdLst/>
                <a:ahLst/>
                <a:cxnLst/>
                <a:rect l="l" t="t" r="r" b="b"/>
                <a:pathLst>
                  <a:path w="9525" h="2762250">
                    <a:moveTo>
                      <a:pt x="0" y="0"/>
                    </a:moveTo>
                    <a:lnTo>
                      <a:pt x="0" y="2762250"/>
                    </a:lnTo>
                  </a:path>
                </a:pathLst>
              </a:custGeom>
              <a:noFill/>
              <a:ln w="9525">
                <a:solidFill>
                  <a:schemeClr val="accent6"/>
                </a:solidFill>
              </a:ln>
            </p:spPr>
          </p:sp>
          <p:sp>
            <p:nvSpPr>
              <p:cNvPr id="11" name="Line 11"/>
              <p:cNvSpPr/>
              <p:nvPr/>
            </p:nvSpPr>
            <p:spPr>
              <a:xfrm>
                <a:off x="1428750" y="5429250"/>
                <a:ext cx="4286250" cy="9525"/>
              </a:xfrm>
              <a:custGeom>
                <a:avLst/>
                <a:gdLst/>
                <a:ahLst/>
                <a:cxnLst/>
                <a:rect l="l" t="t" r="r" b="b"/>
                <a:pathLst>
                  <a:path w="4286250" h="9525">
                    <a:moveTo>
                      <a:pt x="0" y="0"/>
                    </a:moveTo>
                    <a:lnTo>
                      <a:pt x="4286250" y="0"/>
                    </a:lnTo>
                  </a:path>
                </a:pathLst>
              </a:custGeom>
              <a:noFill/>
              <a:ln w="9525">
                <a:solidFill>
                  <a:schemeClr val="accent6"/>
                </a:solidFill>
              </a:ln>
            </p:spPr>
          </p:sp>
          <p:sp>
            <p:nvSpPr>
              <p:cNvPr id="12" name="TextBox 12"/>
              <p:cNvSpPr txBox="1"/>
              <p:nvPr/>
            </p:nvSpPr>
            <p:spPr>
              <a:xfrm>
                <a:off x="1233868" y="5334000"/>
                <a:ext cx="126302"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0</a:t>
                </a:r>
              </a:p>
            </p:txBody>
          </p:sp>
          <p:sp>
            <p:nvSpPr>
              <p:cNvPr id="13" name="TextBox 13"/>
              <p:cNvSpPr txBox="1"/>
              <p:nvPr/>
            </p:nvSpPr>
            <p:spPr>
              <a:xfrm>
                <a:off x="1122807" y="4544378"/>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20</a:t>
                </a:r>
              </a:p>
            </p:txBody>
          </p:sp>
          <p:sp>
            <p:nvSpPr>
              <p:cNvPr id="14" name="TextBox 14"/>
              <p:cNvSpPr txBox="1"/>
              <p:nvPr/>
            </p:nvSpPr>
            <p:spPr>
              <a:xfrm>
                <a:off x="1122807" y="3755708"/>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40</a:t>
                </a:r>
              </a:p>
            </p:txBody>
          </p:sp>
          <p:sp>
            <p:nvSpPr>
              <p:cNvPr id="15" name="TextBox 15"/>
              <p:cNvSpPr txBox="1"/>
              <p:nvPr/>
            </p:nvSpPr>
            <p:spPr>
              <a:xfrm>
                <a:off x="1122807" y="2966085"/>
                <a:ext cx="237363" cy="293370"/>
              </a:xfrm>
              <a:prstGeom prst="rect">
                <a:avLst/>
              </a:prstGeom>
              <a:noFill/>
              <a:ln>
                <a:noFill/>
              </a:ln>
            </p:spPr>
            <p:txBody>
              <a:bodyPr wrap="none" lIns="0" tIns="0" rIns="0" bIns="0" anchor="t" anchorCtr="0">
                <a:spAutoFit/>
              </a:bodyPr>
              <a:lstStyle/>
              <a:p>
                <a:pPr algn="r"/>
                <a:r>
                  <a:rPr lang="zh-CN" sz="1500" dirty="0">
                    <a:solidFill>
                      <a:schemeClr val="accent3"/>
                    </a:solidFill>
                    <a:latin typeface="+mn-lt"/>
                    <a:ea typeface="+mn-ea"/>
                    <a:cs typeface="+mn-cs"/>
                  </a:rPr>
                  <a:t>60</a:t>
                </a:r>
              </a:p>
            </p:txBody>
          </p:sp>
          <p:sp>
            <p:nvSpPr>
              <p:cNvPr id="16" name="TextBox 16"/>
              <p:cNvSpPr txBox="1"/>
              <p:nvPr/>
            </p:nvSpPr>
            <p:spPr>
              <a:xfrm>
                <a:off x="1913382" y="55149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2008</a:t>
                </a:r>
              </a:p>
            </p:txBody>
          </p:sp>
          <p:sp>
            <p:nvSpPr>
              <p:cNvPr id="17" name="TextBox 17"/>
              <p:cNvSpPr txBox="1"/>
              <p:nvPr/>
            </p:nvSpPr>
            <p:spPr>
              <a:xfrm>
                <a:off x="3342132" y="55149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2015</a:t>
                </a:r>
              </a:p>
            </p:txBody>
          </p:sp>
          <p:sp>
            <p:nvSpPr>
              <p:cNvPr id="18" name="TextBox 18"/>
              <p:cNvSpPr txBox="1"/>
              <p:nvPr/>
            </p:nvSpPr>
            <p:spPr>
              <a:xfrm>
                <a:off x="4770882" y="5514975"/>
                <a:ext cx="459486"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2025</a:t>
                </a:r>
              </a:p>
            </p:txBody>
          </p:sp>
          <p:sp>
            <p:nvSpPr>
              <p:cNvPr id="19" name="Rectangle 19"/>
              <p:cNvSpPr/>
              <p:nvPr/>
            </p:nvSpPr>
            <p:spPr>
              <a:xfrm>
                <a:off x="1714500" y="4561522"/>
                <a:ext cx="857250" cy="867728"/>
              </a:xfrm>
              <a:prstGeom prst="rect">
                <a:avLst/>
              </a:prstGeom>
              <a:solidFill>
                <a:schemeClr val="accent3"/>
              </a:solidFill>
              <a:ln>
                <a:noFill/>
              </a:ln>
            </p:spPr>
          </p:sp>
          <p:sp>
            <p:nvSpPr>
              <p:cNvPr id="20" name="Rectangle 20"/>
              <p:cNvSpPr/>
              <p:nvPr/>
            </p:nvSpPr>
            <p:spPr>
              <a:xfrm>
                <a:off x="3143250" y="4009072"/>
                <a:ext cx="857250" cy="1420178"/>
              </a:xfrm>
              <a:prstGeom prst="rect">
                <a:avLst/>
              </a:prstGeom>
              <a:solidFill>
                <a:schemeClr val="accent3"/>
              </a:solidFill>
              <a:ln>
                <a:noFill/>
              </a:ln>
            </p:spPr>
          </p:sp>
          <p:sp>
            <p:nvSpPr>
              <p:cNvPr id="21" name="Rectangle 21"/>
              <p:cNvSpPr/>
              <p:nvPr/>
            </p:nvSpPr>
            <p:spPr>
              <a:xfrm>
                <a:off x="4572000" y="3022282"/>
                <a:ext cx="857250" cy="2406968"/>
              </a:xfrm>
              <a:prstGeom prst="rect">
                <a:avLst/>
              </a:prstGeom>
              <a:solidFill>
                <a:schemeClr val="accent2"/>
              </a:solidFill>
              <a:ln>
                <a:noFill/>
              </a:ln>
            </p:spPr>
          </p:sp>
          <p:sp>
            <p:nvSpPr>
              <p:cNvPr id="22" name="TextBox 22"/>
              <p:cNvSpPr txBox="1"/>
              <p:nvPr/>
            </p:nvSpPr>
            <p:spPr>
              <a:xfrm>
                <a:off x="2024444" y="4304348"/>
                <a:ext cx="237363" cy="293370"/>
              </a:xfrm>
              <a:prstGeom prst="rect">
                <a:avLst/>
              </a:prstGeom>
              <a:noFill/>
              <a:ln>
                <a:noFill/>
              </a:ln>
            </p:spPr>
            <p:txBody>
              <a:bodyPr wrap="none" lIns="0" tIns="0" rIns="0" bIns="0" anchor="t" anchorCtr="0">
                <a:spAutoFit/>
              </a:bodyPr>
              <a:lstStyle/>
              <a:p>
                <a:pPr algn="ctr"/>
                <a:r>
                  <a:rPr lang="zh-CN" sz="1500" dirty="0">
                    <a:solidFill>
                      <a:schemeClr val="accent1"/>
                    </a:solidFill>
                    <a:latin typeface="+mn-lt"/>
                    <a:ea typeface="+mn-ea"/>
                    <a:cs typeface="+mn-cs"/>
                  </a:rPr>
                  <a:t>22</a:t>
                </a:r>
              </a:p>
            </p:txBody>
          </p:sp>
          <p:sp>
            <p:nvSpPr>
              <p:cNvPr id="23" name="TextBox 23"/>
              <p:cNvSpPr txBox="1"/>
              <p:nvPr/>
            </p:nvSpPr>
            <p:spPr>
              <a:xfrm>
                <a:off x="3453193" y="3751898"/>
                <a:ext cx="237363" cy="293370"/>
              </a:xfrm>
              <a:prstGeom prst="rect">
                <a:avLst/>
              </a:prstGeom>
              <a:noFill/>
              <a:ln>
                <a:noFill/>
              </a:ln>
            </p:spPr>
            <p:txBody>
              <a:bodyPr wrap="none" lIns="0" tIns="0" rIns="0" bIns="0" anchor="t" anchorCtr="0">
                <a:spAutoFit/>
              </a:bodyPr>
              <a:lstStyle/>
              <a:p>
                <a:pPr algn="ctr"/>
                <a:r>
                  <a:rPr lang="zh-CN" sz="1500" dirty="0">
                    <a:solidFill>
                      <a:schemeClr val="accent1"/>
                    </a:solidFill>
                    <a:latin typeface="+mn-lt"/>
                    <a:ea typeface="+mn-ea"/>
                    <a:cs typeface="+mn-cs"/>
                  </a:rPr>
                  <a:t>36</a:t>
                </a:r>
              </a:p>
            </p:txBody>
          </p:sp>
          <p:sp>
            <p:nvSpPr>
              <p:cNvPr id="24" name="TextBox 24"/>
              <p:cNvSpPr txBox="1"/>
              <p:nvPr/>
            </p:nvSpPr>
            <p:spPr>
              <a:xfrm>
                <a:off x="4881944" y="2765108"/>
                <a:ext cx="237363" cy="293370"/>
              </a:xfrm>
              <a:prstGeom prst="rect">
                <a:avLst/>
              </a:prstGeom>
              <a:noFill/>
              <a:ln>
                <a:noFill/>
              </a:ln>
            </p:spPr>
            <p:txBody>
              <a:bodyPr wrap="none" lIns="0" tIns="0" rIns="0" bIns="0" anchor="t" anchorCtr="0">
                <a:spAutoFit/>
              </a:bodyPr>
              <a:lstStyle/>
              <a:p>
                <a:pPr algn="ctr"/>
                <a:r>
                  <a:rPr lang="zh-CN" sz="1500" dirty="0">
                    <a:solidFill>
                      <a:schemeClr val="accent1"/>
                    </a:solidFill>
                    <a:latin typeface="+mn-lt"/>
                    <a:ea typeface="+mn-ea"/>
                    <a:cs typeface="+mn-cs"/>
                  </a:rPr>
                  <a:t>61</a:t>
                </a:r>
              </a:p>
            </p:txBody>
          </p:sp>
          <p:sp>
            <p:nvSpPr>
              <p:cNvPr id="25" name="TextBox 25"/>
              <p:cNvSpPr txBox="1"/>
              <p:nvPr/>
            </p:nvSpPr>
            <p:spPr>
              <a:xfrm>
                <a:off x="1421892" y="2311718"/>
                <a:ext cx="3648456"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从提出并网申请到商业运行的中位耗时（月）</a:t>
                </a:r>
              </a:p>
            </p:txBody>
          </p:sp>
        </p:grpSp>
      </p:grpSp>
      <p:sp>
        <p:nvSpPr>
          <p:cNvPr id="28" name="Line 28"/>
          <p:cNvSpPr/>
          <p:nvPr/>
        </p:nvSpPr>
        <p:spPr>
          <a:xfrm>
            <a:off x="6210300" y="2247900"/>
            <a:ext cx="9525" cy="3657600"/>
          </a:xfrm>
          <a:custGeom>
            <a:avLst/>
            <a:gdLst/>
            <a:ahLst/>
            <a:cxnLst/>
            <a:rect l="l" t="t" r="r" b="b"/>
            <a:pathLst>
              <a:path w="9525" h="3657600">
                <a:moveTo>
                  <a:pt x="0" y="0"/>
                </a:moveTo>
                <a:lnTo>
                  <a:pt x="0" y="3657600"/>
                </a:lnTo>
              </a:path>
            </a:pathLst>
          </a:custGeom>
          <a:noFill/>
          <a:ln w="9525">
            <a:solidFill>
              <a:schemeClr val="accent6"/>
            </a:solidFill>
          </a:ln>
        </p:spPr>
      </p:sp>
      <p:grpSp>
        <p:nvGrpSpPr>
          <p:cNvPr id="31" name="Group 31"/>
          <p:cNvGrpSpPr/>
          <p:nvPr/>
        </p:nvGrpSpPr>
        <p:grpSpPr>
          <a:xfrm>
            <a:off x="6391656" y="2320290"/>
            <a:ext cx="3745040" cy="1417511"/>
            <a:chOff x="6391656" y="2320290"/>
            <a:chExt cx="3745040" cy="1417511"/>
          </a:xfrm>
        </p:grpSpPr>
        <p:sp>
          <p:nvSpPr>
            <p:cNvPr id="29" name="TextBox 29"/>
            <p:cNvSpPr txBox="1"/>
            <p:nvPr/>
          </p:nvSpPr>
          <p:spPr>
            <a:xfrm>
              <a:off x="6391656" y="2320290"/>
              <a:ext cx="1472184"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队列里有什么</a:t>
              </a:r>
            </a:p>
          </p:txBody>
        </p:sp>
        <p:sp>
          <p:nvSpPr>
            <p:cNvPr id="30" name="TextBox 30"/>
            <p:cNvSpPr txBox="1"/>
            <p:nvPr/>
          </p:nvSpPr>
          <p:spPr>
            <a:xfrm>
              <a:off x="6393942" y="2730818"/>
              <a:ext cx="3742754" cy="10069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 xml:space="preserve">8,244 个项目、约 </a:t>
              </a:r>
              <a:r>
                <a:rPr lang="zh-CN" sz="1350" b="1" dirty="0">
                  <a:solidFill>
                    <a:schemeClr val="accent2"/>
                  </a:solidFill>
                  <a:latin typeface="Microsoft YaHei"/>
                  <a:ea typeface="Microsoft YaHei"/>
                  <a:cs typeface="Microsoft YaHei"/>
                </a:rPr>
                <a:t>2,061 GW</a:t>
              </a:r>
              <a:r>
                <a:rPr lang="zh-CN" sz="1350" dirty="0">
                  <a:solidFill>
                    <a:schemeClr val="dk1"/>
                  </a:solidFill>
                  <a:latin typeface="Microsoft YaHei"/>
                  <a:ea typeface="Microsoft YaHei"/>
                  <a:cs typeface="Microsoft YaHei"/>
                </a:rPr>
                <a:t>（2025 年底）</a:t>
              </a:r>
              <a:br/>
              <a:r>
                <a:rPr lang="zh-CN" sz="1350" dirty="0">
                  <a:solidFill>
                    <a:schemeClr val="accent3"/>
                  </a:solidFill>
                  <a:latin typeface="Microsoft YaHei"/>
                  <a:ea typeface="Microsoft YaHei"/>
                  <a:cs typeface="Microsoft YaHei"/>
                </a:rPr>
                <a:t>光伏 773 GW（−19%）· 储能 749 GW（−16%）</a:t>
              </a:r>
              <a:br/>
              <a:r>
                <a:rPr lang="zh-CN" sz="1350" dirty="0">
                  <a:solidFill>
                    <a:schemeClr val="accent3"/>
                  </a:solidFill>
                  <a:latin typeface="Microsoft YaHei"/>
                  <a:ea typeface="Microsoft YaHei"/>
                  <a:cs typeface="Microsoft YaHei"/>
                </a:rPr>
                <a:t>风电 220 GW（−19%）· 天然气 253 GW（+86%）</a:t>
              </a:r>
              <a:br/>
              <a:r>
                <a:rPr lang="zh-CN" sz="1350" dirty="0">
                  <a:solidFill>
                    <a:schemeClr val="accent3"/>
                  </a:solidFill>
                  <a:latin typeface="Microsoft YaHei"/>
                  <a:ea typeface="Microsoft YaHei"/>
                  <a:cs typeface="Microsoft YaHei"/>
                </a:rPr>
                <a:t>另有 549 GW 已签或已出草签并网协议未投运</a:t>
              </a:r>
            </a:p>
          </p:txBody>
        </p:sp>
      </p:grpSp>
      <p:grpSp>
        <p:nvGrpSpPr>
          <p:cNvPr id="35" name="Group 35"/>
          <p:cNvGrpSpPr/>
          <p:nvPr/>
        </p:nvGrpSpPr>
        <p:grpSpPr>
          <a:xfrm>
            <a:off x="6391656" y="4072890"/>
            <a:ext cx="3436430" cy="1760411"/>
            <a:chOff x="6391656" y="4072890"/>
            <a:chExt cx="3436430" cy="1760411"/>
          </a:xfrm>
        </p:grpSpPr>
        <p:sp>
          <p:nvSpPr>
            <p:cNvPr id="32" name="TextBox 32"/>
            <p:cNvSpPr txBox="1"/>
            <p:nvPr/>
          </p:nvSpPr>
          <p:spPr>
            <a:xfrm>
              <a:off x="6391656" y="4072890"/>
              <a:ext cx="987552"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全球尺度</a:t>
              </a:r>
            </a:p>
          </p:txBody>
        </p:sp>
        <p:sp>
          <p:nvSpPr>
            <p:cNvPr id="33" name="TextBox 33"/>
            <p:cNvSpPr txBox="1"/>
            <p:nvPr/>
          </p:nvSpPr>
          <p:spPr>
            <a:xfrm>
              <a:off x="6393942" y="4483418"/>
              <a:ext cx="3434144" cy="7593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至少 3,000 GW 可再生项目在接入队列等待，</a:t>
              </a:r>
              <a:br/>
              <a:r>
                <a:rPr lang="zh-CN" sz="1350" dirty="0">
                  <a:solidFill>
                    <a:schemeClr val="dk1"/>
                  </a:solidFill>
                  <a:latin typeface="Microsoft YaHei"/>
                  <a:ea typeface="Microsoft YaHei"/>
                  <a:cs typeface="Microsoft YaHei"/>
                </a:rPr>
                <a:t>其中 1,500 GW 已进入后期阶段——相当于</a:t>
              </a:r>
              <a:br/>
              <a:r>
                <a:rPr lang="zh-CN" sz="1350" dirty="0">
                  <a:solidFill>
                    <a:schemeClr val="dk1"/>
                  </a:solidFill>
                  <a:latin typeface="Microsoft YaHei"/>
                  <a:ea typeface="Microsoft YaHei"/>
                  <a:cs typeface="Microsoft YaHei"/>
                </a:rPr>
                <a:t>2022 年全球新增风光装机的五倍</a:t>
              </a:r>
            </a:p>
          </p:txBody>
        </p:sp>
        <p:sp>
          <p:nvSpPr>
            <p:cNvPr id="34" name="TextBox 34"/>
            <p:cNvSpPr txBox="1"/>
            <p:nvPr/>
          </p:nvSpPr>
          <p:spPr>
            <a:xfrm>
              <a:off x="6393942" y="5321618"/>
              <a:ext cx="3271695" cy="5116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 xml:space="preserve">2040 年前需新增或更换 </a:t>
              </a:r>
              <a:r>
                <a:rPr lang="zh-CN" sz="1350" b="1" dirty="0">
                  <a:solidFill>
                    <a:schemeClr val="accent2"/>
                  </a:solidFill>
                  <a:latin typeface="Microsoft YaHei"/>
                  <a:ea typeface="Microsoft YaHei"/>
                  <a:cs typeface="Microsoft YaHei"/>
                </a:rPr>
                <a:t>8,000 万公里</a:t>
              </a:r>
              <a:r>
                <a:rPr lang="zh-CN" sz="1350" dirty="0">
                  <a:solidFill>
                    <a:schemeClr val="dk1"/>
                  </a:solidFill>
                  <a:latin typeface="Microsoft YaHei"/>
                  <a:ea typeface="Microsoft YaHei"/>
                  <a:cs typeface="Microsoft YaHei"/>
                </a:rPr>
                <a:t>输配</a:t>
              </a:r>
              <a:br/>
              <a:r>
                <a:rPr lang="zh-CN" sz="1350" dirty="0">
                  <a:solidFill>
                    <a:schemeClr val="dk1"/>
                  </a:solidFill>
                  <a:latin typeface="Microsoft YaHei"/>
                  <a:ea typeface="Microsoft YaHei"/>
                  <a:cs typeface="Microsoft YaHei"/>
                </a:rPr>
                <a:t>电线路，相当于现有全球电网的总长度</a:t>
              </a:r>
            </a:p>
          </p:txBody>
        </p:sp>
      </p:grpSp>
      <p:sp>
        <p:nvSpPr>
          <p:cNvPr id="36" name="Line 36"/>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39" name="Group 39"/>
          <p:cNvGrpSpPr/>
          <p:nvPr/>
        </p:nvGrpSpPr>
        <p:grpSpPr>
          <a:xfrm>
            <a:off x="679704" y="6347460"/>
            <a:ext cx="10832592" cy="444246"/>
            <a:chOff x="679704" y="6347460"/>
            <a:chExt cx="10832592" cy="444246"/>
          </a:xfrm>
        </p:grpSpPr>
        <p:sp>
          <p:nvSpPr>
            <p:cNvPr id="37" name="TextBox 37"/>
            <p:cNvSpPr txBox="1"/>
            <p:nvPr/>
          </p:nvSpPr>
          <p:spPr>
            <a:xfrm>
              <a:off x="679704" y="6347460"/>
              <a:ext cx="8881872" cy="444246"/>
            </a:xfrm>
            <a:prstGeom prst="rect">
              <a:avLst/>
            </a:prstGeom>
            <a:noFill/>
            <a:ln>
              <a:noFill/>
            </a:ln>
          </p:spPr>
          <p:txBody>
            <a:bodyPr wrap="none" lIns="0" tIns="0" rIns="0" bIns="0" anchor="t" anchorCtr="0">
              <a:spAutoFit/>
            </a:bodyPr>
            <a:lstStyle/>
            <a:p>
              <a:pPr algn="l">
                <a:lnSpc>
                  <a:spcPts val="1650"/>
                </a:lnSpc>
              </a:pPr>
              <a:r>
                <a:rPr lang="zh-CN" sz="1200" dirty="0">
                  <a:solidFill>
                    <a:schemeClr val="accent3"/>
                  </a:solidFill>
                  <a:latin typeface="Microsoft YaHei"/>
                  <a:ea typeface="Microsoft YaHei"/>
                  <a:cs typeface="Microsoft YaHei"/>
                </a:rPr>
                <a:t>来源：Berkeley Lab《Queued Up: 2026 Edition》（美国并网队列）；IEA《Electricity Grids and Secure Energy Transitions》</a:t>
              </a:r>
              <a:br/>
              <a:r>
                <a:rPr lang="zh-CN" sz="1200" dirty="0">
                  <a:solidFill>
                    <a:schemeClr val="accent3"/>
                  </a:solidFill>
                  <a:latin typeface="Microsoft YaHei"/>
                  <a:ea typeface="Microsoft YaHei"/>
                  <a:cs typeface="Microsoft YaHei"/>
                </a:rPr>
                <a:t>电网年投资自 2015 年以来长期停滞在约 USD 3,000 亿，需在 2030 年前翻倍至每年 USD 6,000 亿以上</a:t>
              </a:r>
            </a:p>
          </p:txBody>
        </p:sp>
        <p:sp>
          <p:nvSpPr>
            <p:cNvPr id="38" name="TextBox 38"/>
            <p:cNvSpPr txBox="1"/>
            <p:nvPr/>
          </p:nvSpPr>
          <p:spPr>
            <a:xfrm>
              <a:off x="11322406" y="63474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22" presetClass="entr" presetSubtype="1" fill="hold" grpId="0" nodeType="afterEffect">
                                  <p:stCondLst>
                                    <p:cond delay="300"/>
                                  </p:stCondLst>
                                  <p:childTnLst>
                                    <p:set>
                                      <p:cBhvr>
                                        <p:cTn id="10" dur="1" fill="hold">
                                          <p:stCondLst>
                                            <p:cond delay="0"/>
                                          </p:stCondLst>
                                        </p:cTn>
                                        <p:tgtEl>
                                          <p:spTgt spid="27"/>
                                        </p:tgtEl>
                                        <p:attrNameLst>
                                          <p:attrName>style.visibility</p:attrName>
                                        </p:attrNameLst>
                                      </p:cBhvr>
                                      <p:to>
                                        <p:strVal val="visible"/>
                                      </p:to>
                                    </p:set>
                                    <p:animEffect transition="in" filter="wipe(up)">
                                      <p:cBhvr>
                                        <p:cTn id="11" dur="900"/>
                                        <p:tgtEl>
                                          <p:spTgt spid="27"/>
                                        </p:tgtEl>
                                      </p:cBhvr>
                                    </p:animEffect>
                                  </p:childTnLst>
                                </p:cTn>
                              </p:par>
                            </p:childTnLst>
                          </p:cTn>
                        </p:par>
                        <p:par>
                          <p:cTn id="12" fill="hold">
                            <p:stCondLst>
                              <p:cond delay="16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400"/>
                                        <p:tgtEl>
                                          <p:spTgt spid="31"/>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3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Group 4"/>
          <p:cNvGrpSpPr/>
          <p:nvPr/>
        </p:nvGrpSpPr>
        <p:grpSpPr>
          <a:xfrm>
            <a:off x="685800" y="723900"/>
            <a:ext cx="9382125" cy="38100"/>
            <a:chOff x="685800" y="723900"/>
            <a:chExt cx="9382125" cy="38100"/>
          </a:xfrm>
        </p:grpSpPr>
        <p:sp>
          <p:nvSpPr>
            <p:cNvPr id="3" name="Rectangle 3"/>
            <p:cNvSpPr/>
            <p:nvPr/>
          </p:nvSpPr>
          <p:spPr>
            <a:xfrm>
              <a:off x="685800" y="723900"/>
              <a:ext cx="9382125" cy="38100"/>
            </a:xfrm>
            <a:prstGeom prst="rect">
              <a:avLst/>
            </a:prstGeom>
            <a:solidFill>
              <a:schemeClr val="accent2"/>
            </a:solidFill>
            <a:ln>
              <a:noFill/>
            </a:ln>
          </p:spPr>
        </p:sp>
      </p:grpSp>
      <p:grpSp>
        <p:nvGrpSpPr>
          <p:cNvPr id="6" name="Group 6"/>
          <p:cNvGrpSpPr/>
          <p:nvPr/>
        </p:nvGrpSpPr>
        <p:grpSpPr>
          <a:xfrm>
            <a:off x="669036" y="977265"/>
            <a:ext cx="5062728" cy="1159764"/>
            <a:chOff x="669036" y="977265"/>
            <a:chExt cx="5062728" cy="1159764"/>
          </a:xfrm>
        </p:grpSpPr>
        <p:sp>
          <p:nvSpPr>
            <p:cNvPr id="5" name="TextBox 5"/>
            <p:cNvSpPr txBox="1"/>
            <p:nvPr/>
          </p:nvSpPr>
          <p:spPr>
            <a:xfrm>
              <a:off x="669036" y="977265"/>
              <a:ext cx="5062728" cy="1159764"/>
            </a:xfrm>
            <a:prstGeom prst="rect">
              <a:avLst/>
            </a:prstGeom>
            <a:noFill/>
            <a:ln>
              <a:noFill/>
            </a:ln>
          </p:spPr>
          <p:txBody>
            <a:bodyPr wrap="none" lIns="0" tIns="0" rIns="0" bIns="0" anchor="t" anchorCtr="0">
              <a:spAutoFit/>
            </a:bodyPr>
            <a:lstStyle/>
            <a:p>
              <a:pPr algn="l">
                <a:lnSpc>
                  <a:spcPts val="4050"/>
                </a:lnSpc>
              </a:pPr>
              <a:r>
                <a:rPr lang="zh-CN" sz="3300" b="1" dirty="0">
                  <a:solidFill>
                    <a:schemeClr val="accent1"/>
                  </a:solidFill>
                  <a:latin typeface="Microsoft YaHei"/>
                  <a:ea typeface="Microsoft YaHei"/>
                  <a:cs typeface="Microsoft YaHei"/>
                </a:rPr>
                <a:t>弃电与负电价同步上升，</a:t>
              </a:r>
              <a:br/>
              <a:r>
                <a:rPr lang="zh-CN" sz="3300" b="1" dirty="0">
                  <a:solidFill>
                    <a:schemeClr val="accent1"/>
                  </a:solidFill>
                  <a:latin typeface="Microsoft YaHei"/>
                  <a:ea typeface="Microsoft YaHei"/>
                  <a:cs typeface="Microsoft YaHei"/>
                </a:rPr>
                <a:t>光伏卖出的每度电正在贬值</a:t>
              </a:r>
            </a:p>
          </p:txBody>
        </p:sp>
      </p:grpSp>
      <p:grpSp>
        <p:nvGrpSpPr>
          <p:cNvPr id="9" name="Group 9"/>
          <p:cNvGrpSpPr/>
          <p:nvPr/>
        </p:nvGrpSpPr>
        <p:grpSpPr>
          <a:xfrm>
            <a:off x="676656" y="2320290"/>
            <a:ext cx="4147947" cy="1912811"/>
            <a:chOff x="676656" y="2320290"/>
            <a:chExt cx="4147947" cy="1912811"/>
          </a:xfrm>
        </p:grpSpPr>
        <p:sp>
          <p:nvSpPr>
            <p:cNvPr id="7" name="TextBox 7"/>
            <p:cNvSpPr txBox="1"/>
            <p:nvPr/>
          </p:nvSpPr>
          <p:spPr>
            <a:xfrm>
              <a:off x="676656" y="2320290"/>
              <a:ext cx="316839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弃电：可治理，但治理有代价</a:t>
              </a:r>
            </a:p>
          </p:txBody>
        </p:sp>
        <p:sp>
          <p:nvSpPr>
            <p:cNvPr id="8" name="TextBox 8"/>
            <p:cNvSpPr txBox="1"/>
            <p:nvPr/>
          </p:nvSpPr>
          <p:spPr>
            <a:xfrm>
              <a:off x="678942" y="2730818"/>
              <a:ext cx="4145661" cy="150228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中国 2010 年代初弃风弃光率曾达 15%，经省级</a:t>
              </a:r>
              <a:br/>
              <a:r>
                <a:rPr lang="zh-CN" sz="1350" dirty="0">
                  <a:solidFill>
                    <a:schemeClr val="dk1"/>
                  </a:solidFill>
                  <a:latin typeface="Microsoft YaHei"/>
                  <a:ea typeface="Microsoft YaHei"/>
                  <a:cs typeface="Microsoft YaHei"/>
                </a:rPr>
                <a:t>&lt;5% 目标、电价改革与年均 USD 880 亿电网投资</a:t>
              </a:r>
              <a:br/>
              <a:r>
                <a:rPr lang="zh-CN" sz="1350" dirty="0">
                  <a:solidFill>
                    <a:schemeClr val="dk1"/>
                  </a:solidFill>
                  <a:latin typeface="Microsoft YaHei"/>
                  <a:ea typeface="Microsoft YaHei"/>
                  <a:cs typeface="Microsoft YaHei"/>
                </a:rPr>
                <a:t>降至 3% 以下；2024 年为缓解拥堵将高渗透率省</a:t>
              </a:r>
              <a:br/>
              <a:r>
                <a:rPr lang="zh-CN" sz="1350" dirty="0">
                  <a:solidFill>
                    <a:schemeClr val="dk1"/>
                  </a:solidFill>
                  <a:latin typeface="Microsoft YaHei"/>
                  <a:ea typeface="Microsoft YaHei"/>
                  <a:cs typeface="Microsoft YaHei"/>
                </a:rPr>
                <a:t xml:space="preserve">份上限由 5% 提高到 10%，弃光率升至 </a:t>
              </a:r>
              <a:r>
                <a:rPr lang="zh-CN" sz="1350" b="1" dirty="0">
                  <a:solidFill>
                    <a:schemeClr val="accent2"/>
                  </a:solidFill>
                  <a:latin typeface="Microsoft YaHei"/>
                  <a:ea typeface="Microsoft YaHei"/>
                  <a:cs typeface="Microsoft YaHei"/>
                </a:rPr>
                <a:t>3.2%</a:t>
              </a:r>
              <a:br/>
              <a:r>
                <a:rPr lang="zh-CN" sz="1350" dirty="0">
                  <a:solidFill>
                    <a:schemeClr val="dk1"/>
                  </a:solidFill>
                  <a:latin typeface="Microsoft YaHei"/>
                  <a:ea typeface="Microsoft YaHei"/>
                  <a:cs typeface="Microsoft YaHei"/>
                </a:rPr>
                <a:t>加州 2024 年 CAISO 弃电 340 万 MWh（+29%），光伏</a:t>
              </a:r>
              <a:br/>
              <a:r>
                <a:rPr lang="zh-CN" sz="1350" dirty="0">
                  <a:solidFill>
                    <a:schemeClr val="dk1"/>
                  </a:solidFill>
                  <a:latin typeface="Microsoft YaHei"/>
                  <a:ea typeface="Microsoft YaHei"/>
                  <a:cs typeface="Microsoft YaHei"/>
                </a:rPr>
                <a:t>占 93%；WEIM 当年避免逾 274,000 MWh 弃电</a:t>
              </a:r>
            </a:p>
          </p:txBody>
        </p:sp>
      </p:grpSp>
      <p:grpSp>
        <p:nvGrpSpPr>
          <p:cNvPr id="12" name="Group 12"/>
          <p:cNvGrpSpPr/>
          <p:nvPr/>
        </p:nvGrpSpPr>
        <p:grpSpPr>
          <a:xfrm>
            <a:off x="676656" y="4453890"/>
            <a:ext cx="4628007" cy="1665161"/>
            <a:chOff x="676656" y="4453890"/>
            <a:chExt cx="4628007" cy="1665161"/>
          </a:xfrm>
        </p:grpSpPr>
        <p:sp>
          <p:nvSpPr>
            <p:cNvPr id="10" name="TextBox 10"/>
            <p:cNvSpPr txBox="1"/>
            <p:nvPr/>
          </p:nvSpPr>
          <p:spPr>
            <a:xfrm>
              <a:off x="676656" y="4453890"/>
              <a:ext cx="2926080"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价值贬损：捕获率同步崩塌</a:t>
              </a:r>
            </a:p>
          </p:txBody>
        </p:sp>
        <p:sp>
          <p:nvSpPr>
            <p:cNvPr id="11" name="TextBox 11"/>
            <p:cNvSpPr txBox="1"/>
            <p:nvPr/>
          </p:nvSpPr>
          <p:spPr>
            <a:xfrm>
              <a:off x="678942" y="4864418"/>
              <a:ext cx="4625721" cy="12546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 xml:space="preserve">捕获系数（2025 → 2026 同月）：法国 </a:t>
              </a:r>
              <a:r>
                <a:rPr lang="zh-CN" sz="1350" b="1" dirty="0">
                  <a:solidFill>
                    <a:schemeClr val="accent2"/>
                  </a:solidFill>
                  <a:latin typeface="Microsoft YaHei"/>
                  <a:ea typeface="Microsoft YaHei"/>
                  <a:cs typeface="Microsoft YaHei"/>
                </a:rPr>
                <a:t>0.42 → 0.10</a:t>
              </a:r>
              <a:br/>
              <a:r>
                <a:rPr lang="zh-CN" sz="1350" dirty="0">
                  <a:solidFill>
                    <a:schemeClr val="dk1"/>
                  </a:solidFill>
                  <a:latin typeface="Microsoft YaHei"/>
                  <a:ea typeface="Microsoft YaHei"/>
                  <a:cs typeface="Microsoft YaHei"/>
                </a:rPr>
                <a:t>德国 0.40 → 0.26 · 波兰 0.54 → 0.40</a:t>
              </a:r>
              <a:br/>
              <a:r>
                <a:rPr lang="zh-CN" sz="1350" dirty="0">
                  <a:solidFill>
                    <a:schemeClr val="dk1"/>
                  </a:solidFill>
                  <a:latin typeface="Microsoft YaHei"/>
                  <a:ea typeface="Microsoft YaHei"/>
                  <a:cs typeface="Microsoft YaHei"/>
                </a:rPr>
                <a:t>意大利 0.75 → 0.71 · 西班牙 0.71 → 0.18</a:t>
              </a:r>
              <a:br/>
              <a:r>
                <a:rPr lang="zh-CN" sz="1350" dirty="0">
                  <a:solidFill>
                    <a:schemeClr val="dk1"/>
                  </a:solidFill>
                  <a:latin typeface="Microsoft YaHei"/>
                  <a:ea typeface="Microsoft YaHei"/>
                  <a:cs typeface="Microsoft YaHei"/>
                </a:rPr>
                <a:t>德国 2024 捕获电价 EUR 47/MWh、捕获率 59%（欧洲最低）</a:t>
              </a:r>
              <a:br/>
              <a:r>
                <a:rPr lang="zh-CN" sz="1350" dirty="0">
                  <a:solidFill>
                    <a:schemeClr val="dk1"/>
                  </a:solidFill>
                  <a:latin typeface="Microsoft YaHei"/>
                  <a:ea typeface="Microsoft YaHei"/>
                  <a:cs typeface="Microsoft YaHei"/>
                </a:rPr>
                <a:t>2025 年约 54%，2022 年曾达 98%</a:t>
              </a:r>
            </a:p>
          </p:txBody>
        </p:sp>
      </p:grpSp>
      <p:sp>
        <p:nvSpPr>
          <p:cNvPr id="13" name="Line 13"/>
          <p:cNvSpPr/>
          <p:nvPr/>
        </p:nvSpPr>
        <p:spPr>
          <a:xfrm>
            <a:off x="6210300" y="2247900"/>
            <a:ext cx="9525" cy="3657600"/>
          </a:xfrm>
          <a:custGeom>
            <a:avLst/>
            <a:gdLst/>
            <a:ahLst/>
            <a:cxnLst/>
            <a:rect l="l" t="t" r="r" b="b"/>
            <a:pathLst>
              <a:path w="9525" h="3657600">
                <a:moveTo>
                  <a:pt x="0" y="0"/>
                </a:moveTo>
                <a:lnTo>
                  <a:pt x="0" y="3657600"/>
                </a:lnTo>
              </a:path>
            </a:pathLst>
          </a:custGeom>
          <a:noFill/>
          <a:ln w="9525">
            <a:solidFill>
              <a:schemeClr val="accent6"/>
            </a:solidFill>
          </a:ln>
        </p:spPr>
      </p:sp>
      <p:grpSp>
        <p:nvGrpSpPr>
          <p:cNvPr id="46" name="Group 46"/>
          <p:cNvGrpSpPr/>
          <p:nvPr/>
        </p:nvGrpSpPr>
        <p:grpSpPr>
          <a:xfrm>
            <a:off x="6496240" y="2311718"/>
            <a:ext cx="4917473" cy="3401377"/>
            <a:chOff x="6496240" y="2311718"/>
            <a:chExt cx="4917473" cy="3401377"/>
          </a:xfrm>
        </p:grpSpPr>
        <p:grpSp>
          <p:nvGrpSpPr>
            <p:cNvPr id="45" name="Group 45"/>
            <p:cNvGrpSpPr/>
            <p:nvPr/>
          </p:nvGrpSpPr>
          <p:grpSpPr>
            <a:xfrm>
              <a:off x="6496240" y="2311718"/>
              <a:ext cx="4917473" cy="3401377"/>
              <a:chOff x="6496240" y="2311718"/>
              <a:chExt cx="4917473" cy="3401377"/>
            </a:xfrm>
          </p:grpSpPr>
          <p:sp>
            <p:nvSpPr>
              <p:cNvPr id="14" name="Line 14"/>
              <p:cNvSpPr/>
              <p:nvPr/>
            </p:nvSpPr>
            <p:spPr>
              <a:xfrm>
                <a:off x="8524875" y="2667000"/>
                <a:ext cx="9525" cy="2667000"/>
              </a:xfrm>
              <a:custGeom>
                <a:avLst/>
                <a:gdLst/>
                <a:ahLst/>
                <a:cxnLst/>
                <a:rect l="l" t="t" r="r" b="b"/>
                <a:pathLst>
                  <a:path w="9525" h="2667000">
                    <a:moveTo>
                      <a:pt x="0" y="0"/>
                    </a:moveTo>
                    <a:lnTo>
                      <a:pt x="0" y="2667000"/>
                    </a:lnTo>
                  </a:path>
                </a:pathLst>
              </a:custGeom>
              <a:noFill/>
              <a:ln w="9525">
                <a:solidFill>
                  <a:srgbClr val="E8E8E8"/>
                </a:solidFill>
              </a:ln>
            </p:spPr>
          </p:sp>
          <p:sp>
            <p:nvSpPr>
              <p:cNvPr id="15" name="Line 15"/>
              <p:cNvSpPr/>
              <p:nvPr/>
            </p:nvSpPr>
            <p:spPr>
              <a:xfrm>
                <a:off x="9429750" y="2667000"/>
                <a:ext cx="9525" cy="2667000"/>
              </a:xfrm>
              <a:custGeom>
                <a:avLst/>
                <a:gdLst/>
                <a:ahLst/>
                <a:cxnLst/>
                <a:rect l="l" t="t" r="r" b="b"/>
                <a:pathLst>
                  <a:path w="9525" h="2667000">
                    <a:moveTo>
                      <a:pt x="0" y="0"/>
                    </a:moveTo>
                    <a:lnTo>
                      <a:pt x="0" y="2667000"/>
                    </a:lnTo>
                  </a:path>
                </a:pathLst>
              </a:custGeom>
              <a:noFill/>
              <a:ln w="9525">
                <a:solidFill>
                  <a:srgbClr val="E8E8E8"/>
                </a:solidFill>
              </a:ln>
            </p:spPr>
          </p:sp>
          <p:sp>
            <p:nvSpPr>
              <p:cNvPr id="16" name="Line 16"/>
              <p:cNvSpPr/>
              <p:nvPr/>
            </p:nvSpPr>
            <p:spPr>
              <a:xfrm>
                <a:off x="10334625" y="2667000"/>
                <a:ext cx="9525" cy="2667000"/>
              </a:xfrm>
              <a:custGeom>
                <a:avLst/>
                <a:gdLst/>
                <a:ahLst/>
                <a:cxnLst/>
                <a:rect l="l" t="t" r="r" b="b"/>
                <a:pathLst>
                  <a:path w="9525" h="2667000">
                    <a:moveTo>
                      <a:pt x="0" y="0"/>
                    </a:moveTo>
                    <a:lnTo>
                      <a:pt x="0" y="2667000"/>
                    </a:lnTo>
                  </a:path>
                </a:pathLst>
              </a:custGeom>
              <a:noFill/>
              <a:ln w="9525">
                <a:solidFill>
                  <a:srgbClr val="E8E8E8"/>
                </a:solidFill>
              </a:ln>
            </p:spPr>
          </p:sp>
          <p:sp>
            <p:nvSpPr>
              <p:cNvPr id="17" name="Line 17"/>
              <p:cNvSpPr/>
              <p:nvPr/>
            </p:nvSpPr>
            <p:spPr>
              <a:xfrm>
                <a:off x="11239500" y="2667000"/>
                <a:ext cx="9525" cy="2667000"/>
              </a:xfrm>
              <a:custGeom>
                <a:avLst/>
                <a:gdLst/>
                <a:ahLst/>
                <a:cxnLst/>
                <a:rect l="l" t="t" r="r" b="b"/>
                <a:pathLst>
                  <a:path w="9525" h="2667000">
                    <a:moveTo>
                      <a:pt x="0" y="0"/>
                    </a:moveTo>
                    <a:lnTo>
                      <a:pt x="0" y="2667000"/>
                    </a:lnTo>
                  </a:path>
                </a:pathLst>
              </a:custGeom>
              <a:noFill/>
              <a:ln w="9525">
                <a:solidFill>
                  <a:srgbClr val="E8E8E8"/>
                </a:solidFill>
              </a:ln>
            </p:spPr>
          </p:sp>
          <p:sp>
            <p:nvSpPr>
              <p:cNvPr id="18" name="Line 18"/>
              <p:cNvSpPr/>
              <p:nvPr/>
            </p:nvSpPr>
            <p:spPr>
              <a:xfrm>
                <a:off x="7620000" y="2667000"/>
                <a:ext cx="9525" cy="2667000"/>
              </a:xfrm>
              <a:custGeom>
                <a:avLst/>
                <a:gdLst/>
                <a:ahLst/>
                <a:cxnLst/>
                <a:rect l="l" t="t" r="r" b="b"/>
                <a:pathLst>
                  <a:path w="9525" h="2667000">
                    <a:moveTo>
                      <a:pt x="0" y="0"/>
                    </a:moveTo>
                    <a:lnTo>
                      <a:pt x="0" y="2667000"/>
                    </a:lnTo>
                  </a:path>
                </a:pathLst>
              </a:custGeom>
              <a:noFill/>
              <a:ln w="9525">
                <a:solidFill>
                  <a:schemeClr val="accent6"/>
                </a:solidFill>
              </a:ln>
            </p:spPr>
          </p:sp>
          <p:sp>
            <p:nvSpPr>
              <p:cNvPr id="19" name="Line 19"/>
              <p:cNvSpPr/>
              <p:nvPr/>
            </p:nvSpPr>
            <p:spPr>
              <a:xfrm>
                <a:off x="7620000" y="5334000"/>
                <a:ext cx="3619500" cy="9525"/>
              </a:xfrm>
              <a:custGeom>
                <a:avLst/>
                <a:gdLst/>
                <a:ahLst/>
                <a:cxnLst/>
                <a:rect l="l" t="t" r="r" b="b"/>
                <a:pathLst>
                  <a:path w="3619500" h="9525">
                    <a:moveTo>
                      <a:pt x="0" y="0"/>
                    </a:moveTo>
                    <a:lnTo>
                      <a:pt x="3619500" y="0"/>
                    </a:lnTo>
                  </a:path>
                </a:pathLst>
              </a:custGeom>
              <a:noFill/>
              <a:ln w="9525">
                <a:solidFill>
                  <a:schemeClr val="accent6"/>
                </a:solidFill>
              </a:ln>
            </p:spPr>
          </p:sp>
          <p:sp>
            <p:nvSpPr>
              <p:cNvPr id="20" name="TextBox 20"/>
              <p:cNvSpPr txBox="1"/>
              <p:nvPr/>
            </p:nvSpPr>
            <p:spPr>
              <a:xfrm>
                <a:off x="6698170" y="2952750"/>
                <a:ext cx="85325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法国 4 月</a:t>
                </a:r>
              </a:p>
            </p:txBody>
          </p:sp>
          <p:sp>
            <p:nvSpPr>
              <p:cNvPr id="21" name="TextBox 21"/>
              <p:cNvSpPr txBox="1"/>
              <p:nvPr/>
            </p:nvSpPr>
            <p:spPr>
              <a:xfrm>
                <a:off x="6698170" y="3619500"/>
                <a:ext cx="85325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德国 4 月</a:t>
                </a:r>
              </a:p>
            </p:txBody>
          </p:sp>
          <p:sp>
            <p:nvSpPr>
              <p:cNvPr id="22" name="TextBox 22"/>
              <p:cNvSpPr txBox="1"/>
              <p:nvPr/>
            </p:nvSpPr>
            <p:spPr>
              <a:xfrm>
                <a:off x="6698170" y="4286250"/>
                <a:ext cx="85325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波兰 4 月</a:t>
                </a:r>
              </a:p>
            </p:txBody>
          </p:sp>
          <p:sp>
            <p:nvSpPr>
              <p:cNvPr id="23" name="TextBox 23"/>
              <p:cNvSpPr txBox="1"/>
              <p:nvPr/>
            </p:nvSpPr>
            <p:spPr>
              <a:xfrm>
                <a:off x="6496240" y="4953000"/>
                <a:ext cx="1055180" cy="293370"/>
              </a:xfrm>
              <a:prstGeom prst="rect">
                <a:avLst/>
              </a:prstGeom>
              <a:noFill/>
              <a:ln>
                <a:noFill/>
              </a:ln>
            </p:spPr>
            <p:txBody>
              <a:bodyPr wrap="none" lIns="0" tIns="0" rIns="0" bIns="0" anchor="t" anchorCtr="0">
                <a:spAutoFit/>
              </a:bodyPr>
              <a:lstStyle/>
              <a:p>
                <a:pPr algn="r"/>
                <a:r>
                  <a:rPr lang="zh-CN" sz="1500" dirty="0">
                    <a:solidFill>
                      <a:schemeClr val="dk1"/>
                    </a:solidFill>
                    <a:latin typeface="Microsoft YaHei"/>
                    <a:ea typeface="Microsoft YaHei"/>
                    <a:cs typeface="Microsoft YaHei"/>
                  </a:rPr>
                  <a:t>西班牙 2 月</a:t>
                </a:r>
              </a:p>
            </p:txBody>
          </p:sp>
          <p:sp>
            <p:nvSpPr>
              <p:cNvPr id="24" name="TextBox 24"/>
              <p:cNvSpPr txBox="1"/>
              <p:nvPr/>
            </p:nvSpPr>
            <p:spPr>
              <a:xfrm>
                <a:off x="7556849" y="5419725"/>
                <a:ext cx="126302"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0</a:t>
                </a:r>
              </a:p>
            </p:txBody>
          </p:sp>
          <p:sp>
            <p:nvSpPr>
              <p:cNvPr id="25" name="TextBox 25"/>
              <p:cNvSpPr txBox="1"/>
              <p:nvPr/>
            </p:nvSpPr>
            <p:spPr>
              <a:xfrm>
                <a:off x="8406194" y="5419725"/>
                <a:ext cx="237363"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40</a:t>
                </a:r>
              </a:p>
            </p:txBody>
          </p:sp>
          <p:sp>
            <p:nvSpPr>
              <p:cNvPr id="26" name="TextBox 26"/>
              <p:cNvSpPr txBox="1"/>
              <p:nvPr/>
            </p:nvSpPr>
            <p:spPr>
              <a:xfrm>
                <a:off x="9311068" y="5419725"/>
                <a:ext cx="237363"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80</a:t>
                </a:r>
              </a:p>
            </p:txBody>
          </p:sp>
          <p:sp>
            <p:nvSpPr>
              <p:cNvPr id="27" name="TextBox 27"/>
              <p:cNvSpPr txBox="1"/>
              <p:nvPr/>
            </p:nvSpPr>
            <p:spPr>
              <a:xfrm>
                <a:off x="10160413" y="5419725"/>
                <a:ext cx="348425"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120</a:t>
                </a:r>
              </a:p>
            </p:txBody>
          </p:sp>
          <p:sp>
            <p:nvSpPr>
              <p:cNvPr id="28" name="TextBox 28"/>
              <p:cNvSpPr txBox="1"/>
              <p:nvPr/>
            </p:nvSpPr>
            <p:spPr>
              <a:xfrm>
                <a:off x="11065288" y="5419725"/>
                <a:ext cx="348425" cy="293370"/>
              </a:xfrm>
              <a:prstGeom prst="rect">
                <a:avLst/>
              </a:prstGeom>
              <a:noFill/>
              <a:ln>
                <a:noFill/>
              </a:ln>
            </p:spPr>
            <p:txBody>
              <a:bodyPr wrap="none" lIns="0" tIns="0" rIns="0" bIns="0" anchor="t" anchorCtr="0">
                <a:spAutoFit/>
              </a:bodyPr>
              <a:lstStyle/>
              <a:p>
                <a:pPr algn="ctr"/>
                <a:r>
                  <a:rPr lang="zh-CN" sz="1500" dirty="0">
                    <a:solidFill>
                      <a:schemeClr val="accent3"/>
                    </a:solidFill>
                    <a:latin typeface="+mn-lt"/>
                    <a:ea typeface="+mn-ea"/>
                    <a:cs typeface="+mn-cs"/>
                  </a:rPr>
                  <a:t>160</a:t>
                </a:r>
              </a:p>
            </p:txBody>
          </p:sp>
          <p:sp>
            <p:nvSpPr>
              <p:cNvPr id="29" name="Rectangle 29"/>
              <p:cNvSpPr/>
              <p:nvPr/>
            </p:nvSpPr>
            <p:spPr>
              <a:xfrm>
                <a:off x="7620000" y="2752725"/>
                <a:ext cx="2036445" cy="228600"/>
              </a:xfrm>
              <a:prstGeom prst="rect">
                <a:avLst/>
              </a:prstGeom>
              <a:solidFill>
                <a:schemeClr val="accent6"/>
              </a:solidFill>
              <a:ln>
                <a:noFill/>
              </a:ln>
            </p:spPr>
          </p:sp>
          <p:sp>
            <p:nvSpPr>
              <p:cNvPr id="30" name="Rectangle 30"/>
              <p:cNvSpPr/>
              <p:nvPr/>
            </p:nvSpPr>
            <p:spPr>
              <a:xfrm>
                <a:off x="7620000" y="3019425"/>
                <a:ext cx="3144202" cy="228600"/>
              </a:xfrm>
              <a:prstGeom prst="rect">
                <a:avLst/>
              </a:prstGeom>
              <a:solidFill>
                <a:schemeClr val="accent2"/>
              </a:solidFill>
              <a:ln>
                <a:noFill/>
              </a:ln>
            </p:spPr>
          </p:sp>
          <p:sp>
            <p:nvSpPr>
              <p:cNvPr id="31" name="Rectangle 31"/>
              <p:cNvSpPr/>
              <p:nvPr/>
            </p:nvSpPr>
            <p:spPr>
              <a:xfrm>
                <a:off x="7620000" y="3419475"/>
                <a:ext cx="1696402" cy="228600"/>
              </a:xfrm>
              <a:prstGeom prst="rect">
                <a:avLst/>
              </a:prstGeom>
              <a:solidFill>
                <a:schemeClr val="accent6"/>
              </a:solidFill>
              <a:ln>
                <a:noFill/>
              </a:ln>
            </p:spPr>
          </p:sp>
          <p:sp>
            <p:nvSpPr>
              <p:cNvPr id="32" name="Rectangle 32"/>
              <p:cNvSpPr/>
              <p:nvPr/>
            </p:nvSpPr>
            <p:spPr>
              <a:xfrm>
                <a:off x="7620000" y="3686175"/>
                <a:ext cx="2782252" cy="228600"/>
              </a:xfrm>
              <a:prstGeom prst="rect">
                <a:avLst/>
              </a:prstGeom>
              <a:solidFill>
                <a:schemeClr val="accent2"/>
              </a:solidFill>
              <a:ln>
                <a:noFill/>
              </a:ln>
            </p:spPr>
          </p:sp>
          <p:sp>
            <p:nvSpPr>
              <p:cNvPr id="33" name="Rectangle 33"/>
              <p:cNvSpPr/>
              <p:nvPr/>
            </p:nvSpPr>
            <p:spPr>
              <a:xfrm>
                <a:off x="7620000" y="4086225"/>
                <a:ext cx="1696402" cy="228600"/>
              </a:xfrm>
              <a:prstGeom prst="rect">
                <a:avLst/>
              </a:prstGeom>
              <a:solidFill>
                <a:schemeClr val="accent6"/>
              </a:solidFill>
              <a:ln>
                <a:noFill/>
              </a:ln>
            </p:spPr>
          </p:sp>
          <p:sp>
            <p:nvSpPr>
              <p:cNvPr id="34" name="Rectangle 34"/>
              <p:cNvSpPr/>
              <p:nvPr/>
            </p:nvSpPr>
            <p:spPr>
              <a:xfrm>
                <a:off x="7620000" y="4352925"/>
                <a:ext cx="1967865" cy="228600"/>
              </a:xfrm>
              <a:prstGeom prst="rect">
                <a:avLst/>
              </a:prstGeom>
              <a:solidFill>
                <a:schemeClr val="accent2"/>
              </a:solidFill>
              <a:ln>
                <a:noFill/>
              </a:ln>
            </p:spPr>
          </p:sp>
          <p:sp>
            <p:nvSpPr>
              <p:cNvPr id="35" name="Rectangle 35"/>
              <p:cNvSpPr/>
              <p:nvPr/>
            </p:nvSpPr>
            <p:spPr>
              <a:xfrm>
                <a:off x="7620000" y="5019675"/>
                <a:ext cx="3348038" cy="228600"/>
              </a:xfrm>
              <a:prstGeom prst="rect">
                <a:avLst/>
              </a:prstGeom>
              <a:solidFill>
                <a:schemeClr val="accent2"/>
              </a:solidFill>
              <a:ln>
                <a:noFill/>
              </a:ln>
            </p:spPr>
          </p:sp>
          <p:sp>
            <p:nvSpPr>
              <p:cNvPr id="36" name="TextBox 36"/>
              <p:cNvSpPr txBox="1"/>
              <p:nvPr/>
            </p:nvSpPr>
            <p:spPr>
              <a:xfrm>
                <a:off x="9725787" y="2768918"/>
                <a:ext cx="21362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90</a:t>
                </a:r>
              </a:p>
            </p:txBody>
          </p:sp>
          <p:sp>
            <p:nvSpPr>
              <p:cNvPr id="37" name="TextBox 37"/>
              <p:cNvSpPr txBox="1"/>
              <p:nvPr/>
            </p:nvSpPr>
            <p:spPr>
              <a:xfrm>
                <a:off x="10833544" y="3035618"/>
                <a:ext cx="313582"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139</a:t>
                </a:r>
              </a:p>
            </p:txBody>
          </p:sp>
          <p:sp>
            <p:nvSpPr>
              <p:cNvPr id="38" name="TextBox 38"/>
              <p:cNvSpPr txBox="1"/>
              <p:nvPr/>
            </p:nvSpPr>
            <p:spPr>
              <a:xfrm>
                <a:off x="9385744" y="3435668"/>
                <a:ext cx="21362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75</a:t>
                </a:r>
              </a:p>
            </p:txBody>
          </p:sp>
          <p:sp>
            <p:nvSpPr>
              <p:cNvPr id="39" name="TextBox 39"/>
              <p:cNvSpPr txBox="1"/>
              <p:nvPr/>
            </p:nvSpPr>
            <p:spPr>
              <a:xfrm>
                <a:off x="10471594" y="3702368"/>
                <a:ext cx="313582"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123</a:t>
                </a:r>
              </a:p>
            </p:txBody>
          </p:sp>
          <p:sp>
            <p:nvSpPr>
              <p:cNvPr id="40" name="TextBox 40"/>
              <p:cNvSpPr txBox="1"/>
              <p:nvPr/>
            </p:nvSpPr>
            <p:spPr>
              <a:xfrm>
                <a:off x="9385744" y="4102418"/>
                <a:ext cx="21362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75</a:t>
                </a:r>
              </a:p>
            </p:txBody>
          </p:sp>
          <p:sp>
            <p:nvSpPr>
              <p:cNvPr id="41" name="TextBox 41"/>
              <p:cNvSpPr txBox="1"/>
              <p:nvPr/>
            </p:nvSpPr>
            <p:spPr>
              <a:xfrm>
                <a:off x="9657207" y="4369118"/>
                <a:ext cx="213627"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87</a:t>
                </a:r>
              </a:p>
            </p:txBody>
          </p:sp>
          <p:sp>
            <p:nvSpPr>
              <p:cNvPr id="42" name="TextBox 42"/>
              <p:cNvSpPr txBox="1"/>
              <p:nvPr/>
            </p:nvSpPr>
            <p:spPr>
              <a:xfrm>
                <a:off x="7689342" y="4769168"/>
                <a:ext cx="113671"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0</a:t>
                </a:r>
              </a:p>
            </p:txBody>
          </p:sp>
          <p:sp>
            <p:nvSpPr>
              <p:cNvPr id="43" name="TextBox 43"/>
              <p:cNvSpPr txBox="1"/>
              <p:nvPr/>
            </p:nvSpPr>
            <p:spPr>
              <a:xfrm>
                <a:off x="11037380" y="5035868"/>
                <a:ext cx="313582"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n-lt"/>
                    <a:ea typeface="+mn-ea"/>
                    <a:cs typeface="+mn-cs"/>
                  </a:rPr>
                  <a:t>148</a:t>
                </a:r>
              </a:p>
            </p:txBody>
          </p:sp>
          <p:sp>
            <p:nvSpPr>
              <p:cNvPr id="44" name="TextBox 44"/>
              <p:cNvSpPr txBox="1"/>
              <p:nvPr/>
            </p:nvSpPr>
            <p:spPr>
              <a:xfrm>
                <a:off x="7613142" y="2311718"/>
                <a:ext cx="2649245"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月度负电价小时数（Pexapark）</a:t>
                </a:r>
              </a:p>
            </p:txBody>
          </p:sp>
        </p:grpSp>
      </p:grpSp>
      <p:sp>
        <p:nvSpPr>
          <p:cNvPr id="47" name="Line 47"/>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50" name="Group 50"/>
          <p:cNvGrpSpPr/>
          <p:nvPr/>
        </p:nvGrpSpPr>
        <p:grpSpPr>
          <a:xfrm>
            <a:off x="679704" y="6347460"/>
            <a:ext cx="10832592" cy="444246"/>
            <a:chOff x="679704" y="6347460"/>
            <a:chExt cx="10832592" cy="444246"/>
          </a:xfrm>
        </p:grpSpPr>
        <p:sp>
          <p:nvSpPr>
            <p:cNvPr id="48" name="TextBox 48"/>
            <p:cNvSpPr txBox="1"/>
            <p:nvPr/>
          </p:nvSpPr>
          <p:spPr>
            <a:xfrm>
              <a:off x="679704" y="6347460"/>
              <a:ext cx="9445752" cy="444246"/>
            </a:xfrm>
            <a:prstGeom prst="rect">
              <a:avLst/>
            </a:prstGeom>
            <a:noFill/>
            <a:ln>
              <a:noFill/>
            </a:ln>
          </p:spPr>
          <p:txBody>
            <a:bodyPr wrap="none" lIns="0" tIns="0" rIns="0" bIns="0" anchor="t" anchorCtr="0">
              <a:spAutoFit/>
            </a:bodyPr>
            <a:lstStyle/>
            <a:p>
              <a:pPr algn="l">
                <a:lnSpc>
                  <a:spcPts val="1650"/>
                </a:lnSpc>
              </a:pPr>
              <a:r>
                <a:rPr lang="zh-CN" sz="1200" dirty="0">
                  <a:solidFill>
                    <a:schemeClr val="accent3"/>
                  </a:solidFill>
                  <a:latin typeface="Microsoft YaHei"/>
                  <a:ea typeface="Microsoft YaHei"/>
                  <a:cs typeface="Microsoft YaHei"/>
                </a:rPr>
                <a:t>来源：IEA《Renewables 2025》、美国 EIA（CAISO）、Pexapark（经 pv magazine 转述）；IEA：弃电与负电价是系统灵活性不足的信号</a:t>
              </a:r>
              <a:br/>
              <a:r>
                <a:rPr lang="zh-CN" sz="1200" dirty="0">
                  <a:solidFill>
                    <a:schemeClr val="accent3"/>
                  </a:solidFill>
                  <a:latin typeface="Microsoft YaHei"/>
                  <a:ea typeface="Microsoft YaHei"/>
                  <a:cs typeface="Microsoft YaHei"/>
                </a:rPr>
                <a:t>拥堵成本已出现但仍不大：德国 &gt;EUR 5/MWh、西班牙约 4；约占居民电费 0.5–1.5%；美国 ISO New England &lt;USD 1 到 MISO USD 12/MWh</a:t>
              </a:r>
            </a:p>
          </p:txBody>
        </p:sp>
        <p:sp>
          <p:nvSpPr>
            <p:cNvPr id="49" name="TextBox 49"/>
            <p:cNvSpPr txBox="1"/>
            <p:nvPr/>
          </p:nvSpPr>
          <p:spPr>
            <a:xfrm>
              <a:off x="11322406" y="63474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13</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childTnLst>
                          </p:cTn>
                        </p:par>
                        <p:par>
                          <p:cTn id="12" fill="hold">
                            <p:stCondLst>
                              <p:cond delay="11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p:tgtEl>
                                          <p:spTgt spid="12"/>
                                        </p:tgtEl>
                                      </p:cBhvr>
                                    </p:animEffect>
                                  </p:childTnLst>
                                </p:cTn>
                              </p:par>
                            </p:childTnLst>
                          </p:cTn>
                        </p:par>
                        <p:par>
                          <p:cTn id="16" fill="hold">
                            <p:stCondLst>
                              <p:cond delay="1800"/>
                            </p:stCondLst>
                            <p:childTnLst>
                              <p:par>
                                <p:cTn xmlns:p="http://schemas.openxmlformats.org/presentationml/2006/main" id="17" presetID="22" presetClass="entr" presetSubtype="2" fill="hold" grpId="0" nodeType="afterEffect">
                                  <p:stCondLst>
                                    <p:cond delay="300"/>
                                  </p:stCondLst>
                                  <p:childTnLst>
                                    <p:set>
                                      <p:cBhvr>
                                        <p:cTn id="18" dur="1" fill="hold">
                                          <p:stCondLst>
                                            <p:cond delay="0"/>
                                          </p:stCondLst>
                                        </p:cTn>
                                        <p:tgtEl>
                                          <p:spTgt spid="46"/>
                                        </p:tgtEl>
                                        <p:attrNameLst>
                                          <p:attrName>style.visibility</p:attrName>
                                        </p:attrNameLst>
                                      </p:cBhvr>
                                      <p:to>
                                        <p:strVal val="visible"/>
                                      </p:to>
                                    </p:set>
                                    <p:animEffect transition="in" filter="wipe(right)">
                                      <p:cBhvr>
                                        <p:cTn id="19" dur="9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argument-progress"/>
          <p:cNvGrpSpPr/>
          <p:nvPr/>
        </p:nvGrpSpPr>
        <p:grpSpPr>
          <a:xfrm>
            <a:off x="685800" y="723900"/>
            <a:ext cx="10106025" cy="38100"/>
            <a:chOff x="685800" y="723900"/>
            <a:chExt cx="10106025" cy="38100"/>
          </a:xfrm>
        </p:grpSpPr>
        <p:sp>
          <p:nvSpPr>
            <p:cNvPr id="3" name="Rectangle 3"/>
            <p:cNvSpPr/>
            <p:nvPr/>
          </p:nvSpPr>
          <p:spPr>
            <a:xfrm>
              <a:off x="685800" y="723900"/>
              <a:ext cx="10106025" cy="38100"/>
            </a:xfrm>
            <a:prstGeom prst="rect">
              <a:avLst/>
            </a:prstGeom>
            <a:solidFill>
              <a:schemeClr val="accent2"/>
            </a:solidFill>
            <a:ln>
              <a:noFill/>
            </a:ln>
          </p:spPr>
        </p:sp>
      </p:grpSp>
      <p:grpSp>
        <p:nvGrpSpPr>
          <p:cNvPr id="18" name="Group 18"/>
          <p:cNvGrpSpPr/>
          <p:nvPr/>
        </p:nvGrpSpPr>
        <p:grpSpPr>
          <a:xfrm>
            <a:off x="685800" y="1866900"/>
            <a:ext cx="10829925" cy="4267200"/>
            <a:chOff x="685800" y="1866900"/>
            <a:chExt cx="10829925" cy="4267200"/>
          </a:xfrm>
        </p:grpSpPr>
        <p:sp>
          <p:nvSpPr>
            <p:cNvPr id="5" name="Line 5"/>
            <p:cNvSpPr/>
            <p:nvPr/>
          </p:nvSpPr>
          <p:spPr>
            <a:xfrm>
              <a:off x="6858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6" name="Line 6"/>
            <p:cNvSpPr/>
            <p:nvPr/>
          </p:nvSpPr>
          <p:spPr>
            <a:xfrm>
              <a:off x="16002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7" name="Line 7"/>
            <p:cNvSpPr/>
            <p:nvPr/>
          </p:nvSpPr>
          <p:spPr>
            <a:xfrm>
              <a:off x="25146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8" name="Line 8"/>
            <p:cNvSpPr/>
            <p:nvPr/>
          </p:nvSpPr>
          <p:spPr>
            <a:xfrm>
              <a:off x="34290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9" name="Line 9"/>
            <p:cNvSpPr/>
            <p:nvPr/>
          </p:nvSpPr>
          <p:spPr>
            <a:xfrm>
              <a:off x="43434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0" name="Line 10"/>
            <p:cNvSpPr/>
            <p:nvPr/>
          </p:nvSpPr>
          <p:spPr>
            <a:xfrm>
              <a:off x="52578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1" name="Line 11"/>
            <p:cNvSpPr/>
            <p:nvPr/>
          </p:nvSpPr>
          <p:spPr>
            <a:xfrm>
              <a:off x="61722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2" name="Line 12"/>
            <p:cNvSpPr/>
            <p:nvPr/>
          </p:nvSpPr>
          <p:spPr>
            <a:xfrm>
              <a:off x="70866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3" name="Line 13"/>
            <p:cNvSpPr/>
            <p:nvPr/>
          </p:nvSpPr>
          <p:spPr>
            <a:xfrm>
              <a:off x="80010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4" name="Line 14"/>
            <p:cNvSpPr/>
            <p:nvPr/>
          </p:nvSpPr>
          <p:spPr>
            <a:xfrm>
              <a:off x="89154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5" name="Line 15"/>
            <p:cNvSpPr/>
            <p:nvPr/>
          </p:nvSpPr>
          <p:spPr>
            <a:xfrm>
              <a:off x="98298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6" name="Line 16"/>
            <p:cNvSpPr/>
            <p:nvPr/>
          </p:nvSpPr>
          <p:spPr>
            <a:xfrm>
              <a:off x="107442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sp>
          <p:nvSpPr>
            <p:cNvPr id="17" name="Line 17"/>
            <p:cNvSpPr/>
            <p:nvPr/>
          </p:nvSpPr>
          <p:spPr>
            <a:xfrm>
              <a:off x="11506200" y="1866900"/>
              <a:ext cx="9525" cy="4267200"/>
            </a:xfrm>
            <a:custGeom>
              <a:avLst/>
              <a:gdLst/>
              <a:ahLst/>
              <a:cxnLst/>
              <a:rect l="l" t="t" r="r" b="b"/>
              <a:pathLst>
                <a:path w="9525" h="4267200">
                  <a:moveTo>
                    <a:pt x="0" y="0"/>
                  </a:moveTo>
                  <a:lnTo>
                    <a:pt x="0" y="4267200"/>
                  </a:lnTo>
                </a:path>
              </a:pathLst>
            </a:custGeom>
            <a:noFill/>
            <a:ln w="9525">
              <a:solidFill>
                <a:srgbClr val="E8E8E8"/>
              </a:solidFill>
            </a:ln>
          </p:spPr>
        </p:sp>
      </p:grpSp>
      <p:grpSp>
        <p:nvGrpSpPr>
          <p:cNvPr id="20" name="Group 20"/>
          <p:cNvGrpSpPr/>
          <p:nvPr/>
        </p:nvGrpSpPr>
        <p:grpSpPr>
          <a:xfrm>
            <a:off x="669036" y="977265"/>
            <a:ext cx="10251186" cy="645414"/>
            <a:chOff x="669036" y="977265"/>
            <a:chExt cx="10251186" cy="645414"/>
          </a:xfrm>
        </p:grpSpPr>
        <p:sp>
          <p:nvSpPr>
            <p:cNvPr id="19" name="TextBox 19"/>
            <p:cNvSpPr txBox="1"/>
            <p:nvPr/>
          </p:nvSpPr>
          <p:spPr>
            <a:xfrm>
              <a:off x="669036" y="977265"/>
              <a:ext cx="10251186"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icrosoft YaHei"/>
                  <a:ea typeface="Microsoft YaHei"/>
                  <a:cs typeface="Microsoft YaHei"/>
                </a:rPr>
                <a:t>「最便宜」有四种口径，它们不可平均、也不可互换</a:t>
              </a:r>
            </a:p>
          </p:txBody>
        </p:sp>
      </p:grpSp>
      <p:grpSp>
        <p:nvGrpSpPr>
          <p:cNvPr id="47" name="Group 47"/>
          <p:cNvGrpSpPr/>
          <p:nvPr/>
        </p:nvGrpSpPr>
        <p:grpSpPr>
          <a:xfrm>
            <a:off x="685800" y="1905000"/>
            <a:ext cx="10820400" cy="2295525"/>
            <a:chOff x="685800" y="1905000"/>
            <a:chExt cx="10820400" cy="2295525"/>
          </a:xfrm>
        </p:grpSpPr>
        <p:sp>
          <p:nvSpPr>
            <p:cNvPr id="21" name="Line 21"/>
            <p:cNvSpPr/>
            <p:nvPr/>
          </p:nvSpPr>
          <p:spPr>
            <a:xfrm>
              <a:off x="685800" y="1905000"/>
              <a:ext cx="10820400" cy="9525"/>
            </a:xfrm>
            <a:custGeom>
              <a:avLst/>
              <a:gdLst/>
              <a:ahLst/>
              <a:cxnLst/>
              <a:rect l="l" t="t" r="r" b="b"/>
              <a:pathLst>
                <a:path w="10820400" h="9525">
                  <a:moveTo>
                    <a:pt x="0" y="0"/>
                  </a:moveTo>
                  <a:lnTo>
                    <a:pt x="10820400" y="0"/>
                  </a:lnTo>
                </a:path>
              </a:pathLst>
            </a:custGeom>
            <a:noFill/>
            <a:ln w="19050">
              <a:solidFill>
                <a:schemeClr val="accent1"/>
              </a:solidFill>
            </a:ln>
          </p:spPr>
        </p:sp>
        <p:sp>
          <p:nvSpPr>
            <p:cNvPr id="22" name="Line 22"/>
            <p:cNvSpPr/>
            <p:nvPr/>
          </p:nvSpPr>
          <p:spPr>
            <a:xfrm>
              <a:off x="685800" y="2362200"/>
              <a:ext cx="10820400" cy="9525"/>
            </a:xfrm>
            <a:custGeom>
              <a:avLst/>
              <a:gdLst/>
              <a:ahLst/>
              <a:cxnLst/>
              <a:rect l="l" t="t" r="r" b="b"/>
              <a:pathLst>
                <a:path w="10820400" h="9525">
                  <a:moveTo>
                    <a:pt x="0" y="0"/>
                  </a:moveTo>
                  <a:lnTo>
                    <a:pt x="10820400" y="0"/>
                  </a:lnTo>
                </a:path>
              </a:pathLst>
            </a:custGeom>
            <a:noFill/>
            <a:ln w="19050">
              <a:solidFill>
                <a:schemeClr val="accent1"/>
              </a:solidFill>
            </a:ln>
          </p:spPr>
        </p:sp>
        <p:sp>
          <p:nvSpPr>
            <p:cNvPr id="23" name="Line 23"/>
            <p:cNvSpPr/>
            <p:nvPr/>
          </p:nvSpPr>
          <p:spPr>
            <a:xfrm>
              <a:off x="685800" y="28194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4" name="Line 24"/>
            <p:cNvSpPr/>
            <p:nvPr/>
          </p:nvSpPr>
          <p:spPr>
            <a:xfrm>
              <a:off x="685800" y="32766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5" name="Line 25"/>
            <p:cNvSpPr/>
            <p:nvPr/>
          </p:nvSpPr>
          <p:spPr>
            <a:xfrm>
              <a:off x="685800" y="37338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6" name="Line 26"/>
            <p:cNvSpPr/>
            <p:nvPr/>
          </p:nvSpPr>
          <p:spPr>
            <a:xfrm>
              <a:off x="685800" y="4191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7" name="TextBox 27"/>
            <p:cNvSpPr txBox="1"/>
            <p:nvPr/>
          </p:nvSpPr>
          <p:spPr>
            <a:xfrm>
              <a:off x="830580" y="2038350"/>
              <a:ext cx="41910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机构</a:t>
              </a:r>
            </a:p>
          </p:txBody>
        </p:sp>
        <p:sp>
          <p:nvSpPr>
            <p:cNvPr id="28" name="TextBox 28"/>
            <p:cNvSpPr txBox="1"/>
            <p:nvPr/>
          </p:nvSpPr>
          <p:spPr>
            <a:xfrm>
              <a:off x="2659380" y="2038350"/>
              <a:ext cx="102489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地域与口径</a:t>
              </a:r>
            </a:p>
          </p:txBody>
        </p:sp>
        <p:sp>
          <p:nvSpPr>
            <p:cNvPr id="29" name="TextBox 29"/>
            <p:cNvSpPr txBox="1"/>
            <p:nvPr/>
          </p:nvSpPr>
          <p:spPr>
            <a:xfrm>
              <a:off x="5402580" y="2038350"/>
              <a:ext cx="102489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单位与基年</a:t>
              </a:r>
            </a:p>
          </p:txBody>
        </p:sp>
        <p:sp>
          <p:nvSpPr>
            <p:cNvPr id="30" name="TextBox 30"/>
            <p:cNvSpPr txBox="1"/>
            <p:nvPr/>
          </p:nvSpPr>
          <p:spPr>
            <a:xfrm>
              <a:off x="8145780" y="2038350"/>
              <a:ext cx="62103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最新值</a:t>
              </a:r>
            </a:p>
          </p:txBody>
        </p:sp>
        <p:sp>
          <p:nvSpPr>
            <p:cNvPr id="31" name="TextBox 31"/>
            <p:cNvSpPr txBox="1"/>
            <p:nvPr/>
          </p:nvSpPr>
          <p:spPr>
            <a:xfrm>
              <a:off x="830580" y="2495550"/>
              <a:ext cx="1372495"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Lazard v19.0</a:t>
              </a:r>
            </a:p>
          </p:txBody>
        </p:sp>
        <p:sp>
          <p:nvSpPr>
            <p:cNvPr id="32" name="TextBox 32"/>
            <p:cNvSpPr txBox="1"/>
            <p:nvPr/>
          </p:nvSpPr>
          <p:spPr>
            <a:xfrm>
              <a:off x="2659380" y="2495550"/>
              <a:ext cx="203454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美国、无补贴、区间值</a:t>
              </a:r>
            </a:p>
          </p:txBody>
        </p:sp>
        <p:sp>
          <p:nvSpPr>
            <p:cNvPr id="33" name="TextBox 33"/>
            <p:cNvSpPr txBox="1"/>
            <p:nvPr/>
          </p:nvSpPr>
          <p:spPr>
            <a:xfrm>
              <a:off x="5402580" y="2495550"/>
              <a:ext cx="913924"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USD/MWh</a:t>
              </a:r>
            </a:p>
          </p:txBody>
        </p:sp>
        <p:sp>
          <p:nvSpPr>
            <p:cNvPr id="34" name="TextBox 34"/>
            <p:cNvSpPr txBox="1"/>
            <p:nvPr/>
          </p:nvSpPr>
          <p:spPr>
            <a:xfrm>
              <a:off x="8145780" y="2495550"/>
              <a:ext cx="2848318" cy="293370"/>
            </a:xfrm>
            <a:prstGeom prst="rect">
              <a:avLst/>
            </a:prstGeom>
            <a:noFill/>
            <a:ln>
              <a:noFill/>
            </a:ln>
          </p:spPr>
          <p:txBody>
            <a:bodyPr wrap="none" lIns="0" tIns="0" rIns="0" bIns="0" anchor="t" anchorCtr="0">
              <a:spAutoFit/>
            </a:bodyPr>
            <a:lstStyle/>
            <a:p>
              <a:pPr algn="l"/>
              <a:r>
                <a:rPr lang="zh-CN" sz="1500" b="1" dirty="0">
                  <a:solidFill>
                    <a:schemeClr val="accent2"/>
                  </a:solidFill>
                  <a:latin typeface="Microsoft YaHei"/>
                  <a:ea typeface="Microsoft YaHei"/>
                  <a:cs typeface="Microsoft YaHei"/>
                </a:rPr>
                <a:t>2026 年 $40–$98（均值 $69）</a:t>
              </a:r>
            </a:p>
          </p:txBody>
        </p:sp>
        <p:sp>
          <p:nvSpPr>
            <p:cNvPr id="35" name="TextBox 35"/>
            <p:cNvSpPr txBox="1"/>
            <p:nvPr/>
          </p:nvSpPr>
          <p:spPr>
            <a:xfrm>
              <a:off x="830580" y="2952750"/>
              <a:ext cx="575310"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IRENA</a:t>
              </a:r>
            </a:p>
          </p:txBody>
        </p:sp>
        <p:sp>
          <p:nvSpPr>
            <p:cNvPr id="36" name="TextBox 36"/>
            <p:cNvSpPr txBox="1"/>
            <p:nvPr/>
          </p:nvSpPr>
          <p:spPr>
            <a:xfrm>
              <a:off x="2659380" y="2952750"/>
              <a:ext cx="223647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全球加权平均、实际投产</a:t>
              </a:r>
            </a:p>
          </p:txBody>
        </p:sp>
        <p:sp>
          <p:nvSpPr>
            <p:cNvPr id="37" name="TextBox 37"/>
            <p:cNvSpPr txBox="1"/>
            <p:nvPr/>
          </p:nvSpPr>
          <p:spPr>
            <a:xfrm>
              <a:off x="5402580" y="2952750"/>
              <a:ext cx="2330768"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USD/kWh，报告当年美元</a:t>
              </a:r>
            </a:p>
          </p:txBody>
        </p:sp>
        <p:sp>
          <p:nvSpPr>
            <p:cNvPr id="38" name="TextBox 38"/>
            <p:cNvSpPr txBox="1"/>
            <p:nvPr/>
          </p:nvSpPr>
          <p:spPr>
            <a:xfrm>
              <a:off x="8145780" y="2952750"/>
              <a:ext cx="2862453"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2024 年 0.043；2025 年 0.044</a:t>
              </a:r>
            </a:p>
          </p:txBody>
        </p:sp>
        <p:sp>
          <p:nvSpPr>
            <p:cNvPr id="39" name="TextBox 39"/>
            <p:cNvSpPr txBox="1"/>
            <p:nvPr/>
          </p:nvSpPr>
          <p:spPr>
            <a:xfrm>
              <a:off x="830580" y="3409950"/>
              <a:ext cx="508102"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NREL</a:t>
              </a:r>
            </a:p>
          </p:txBody>
        </p:sp>
        <p:sp>
          <p:nvSpPr>
            <p:cNvPr id="40" name="TextBox 40"/>
            <p:cNvSpPr txBox="1"/>
            <p:nvPr/>
          </p:nvSpPr>
          <p:spPr>
            <a:xfrm>
              <a:off x="2659380" y="3409950"/>
              <a:ext cx="2268188"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美国基准电站 100 MWdc</a:t>
              </a:r>
            </a:p>
          </p:txBody>
        </p:sp>
        <p:sp>
          <p:nvSpPr>
            <p:cNvPr id="41" name="TextBox 41"/>
            <p:cNvSpPr txBox="1"/>
            <p:nvPr/>
          </p:nvSpPr>
          <p:spPr>
            <a:xfrm>
              <a:off x="5402580" y="3409950"/>
              <a:ext cx="1712595"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¢/kWh，2024 USD</a:t>
              </a:r>
            </a:p>
          </p:txBody>
        </p:sp>
        <p:sp>
          <p:nvSpPr>
            <p:cNvPr id="42" name="TextBox 42"/>
            <p:cNvSpPr txBox="1"/>
            <p:nvPr/>
          </p:nvSpPr>
          <p:spPr>
            <a:xfrm>
              <a:off x="8145780" y="3409950"/>
              <a:ext cx="122682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2024 年 4.8¢</a:t>
              </a:r>
            </a:p>
          </p:txBody>
        </p:sp>
        <p:sp>
          <p:nvSpPr>
            <p:cNvPr id="43" name="TextBox 43"/>
            <p:cNvSpPr txBox="1"/>
            <p:nvPr/>
          </p:nvSpPr>
          <p:spPr>
            <a:xfrm>
              <a:off x="830580" y="3867150"/>
              <a:ext cx="1430217" cy="293370"/>
            </a:xfrm>
            <a:prstGeom prst="rect">
              <a:avLst/>
            </a:prstGeom>
            <a:noFill/>
            <a:ln>
              <a:noFill/>
            </a:ln>
          </p:spPr>
          <p:txBody>
            <a:bodyPr wrap="none" lIns="0" tIns="0" rIns="0" bIns="0" anchor="t" anchorCtr="0">
              <a:spAutoFit/>
            </a:bodyPr>
            <a:lstStyle/>
            <a:p>
              <a:pPr algn="l"/>
              <a:r>
                <a:rPr lang="zh-CN" sz="1500" b="1" dirty="0">
                  <a:solidFill>
                    <a:schemeClr val="accent1"/>
                  </a:solidFill>
                  <a:latin typeface="Microsoft YaHei"/>
                  <a:ea typeface="Microsoft YaHei"/>
                  <a:cs typeface="Microsoft YaHei"/>
                </a:rPr>
                <a:t>BloombergNEF</a:t>
              </a:r>
            </a:p>
          </p:txBody>
        </p:sp>
        <p:sp>
          <p:nvSpPr>
            <p:cNvPr id="44" name="TextBox 44"/>
            <p:cNvSpPr txBox="1"/>
            <p:nvPr/>
          </p:nvSpPr>
          <p:spPr>
            <a:xfrm>
              <a:off x="2659380" y="3867150"/>
              <a:ext cx="1832610"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全球电池组价格调查</a:t>
              </a:r>
            </a:p>
          </p:txBody>
        </p:sp>
        <p:sp>
          <p:nvSpPr>
            <p:cNvPr id="45" name="TextBox 45"/>
            <p:cNvSpPr txBox="1"/>
            <p:nvPr/>
          </p:nvSpPr>
          <p:spPr>
            <a:xfrm>
              <a:off x="5402580" y="3867150"/>
              <a:ext cx="2435542"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USD/kWh，2025 实际美元</a:t>
              </a:r>
            </a:p>
          </p:txBody>
        </p:sp>
        <p:sp>
          <p:nvSpPr>
            <p:cNvPr id="46" name="TextBox 46"/>
            <p:cNvSpPr txBox="1"/>
            <p:nvPr/>
          </p:nvSpPr>
          <p:spPr>
            <a:xfrm>
              <a:off x="8145780" y="3867150"/>
              <a:ext cx="2610041" cy="293370"/>
            </a:xfrm>
            <a:prstGeom prst="rect">
              <a:avLst/>
            </a:prstGeom>
            <a:noFill/>
            <a:ln>
              <a:noFill/>
            </a:ln>
          </p:spPr>
          <p:txBody>
            <a:bodyPr wrap="none" lIns="0" tIns="0" rIns="0" bIns="0" anchor="t" anchorCtr="0">
              <a:spAutoFit/>
            </a:bodyPr>
            <a:lstStyle/>
            <a:p>
              <a:pPr algn="l"/>
              <a:r>
                <a:rPr lang="zh-CN" sz="1500" dirty="0">
                  <a:solidFill>
                    <a:schemeClr val="dk1"/>
                  </a:solidFill>
                  <a:latin typeface="Microsoft YaHei"/>
                  <a:ea typeface="Microsoft YaHei"/>
                  <a:cs typeface="Microsoft YaHei"/>
                </a:rPr>
                <a:t>2025 年 108（储能专用 70）</a:t>
              </a:r>
            </a:p>
          </p:txBody>
        </p:sp>
      </p:grpSp>
      <p:grpSp>
        <p:nvGrpSpPr>
          <p:cNvPr id="54" name="Group 54"/>
          <p:cNvGrpSpPr/>
          <p:nvPr/>
        </p:nvGrpSpPr>
        <p:grpSpPr>
          <a:xfrm>
            <a:off x="676656" y="4453890"/>
            <a:ext cx="4140757" cy="1665161"/>
            <a:chOff x="676656" y="4453890"/>
            <a:chExt cx="4140757" cy="1665161"/>
          </a:xfrm>
        </p:grpSpPr>
        <p:sp>
          <p:nvSpPr>
            <p:cNvPr id="48" name="TextBox 48"/>
            <p:cNvSpPr txBox="1"/>
            <p:nvPr/>
          </p:nvSpPr>
          <p:spPr>
            <a:xfrm>
              <a:off x="676656" y="4453890"/>
              <a:ext cx="2792395"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LCOE 这个指标没算什么</a:t>
              </a:r>
            </a:p>
          </p:txBody>
        </p:sp>
        <p:grpSp>
          <p:nvGrpSpPr>
            <p:cNvPr id="52" name="Group 52"/>
            <p:cNvGrpSpPr/>
            <p:nvPr/>
          </p:nvGrpSpPr>
          <p:grpSpPr>
            <a:xfrm>
              <a:off x="4593279" y="4468296"/>
              <a:ext cx="224134" cy="192560"/>
              <a:chOff x="4593279" y="4468296"/>
              <a:chExt cx="224134" cy="192560"/>
            </a:xfrm>
          </p:grpSpPr>
          <p:sp>
            <p:nvSpPr>
              <p:cNvPr id="49" name="Freeform 49"/>
              <p:cNvSpPr/>
              <p:nvPr/>
            </p:nvSpPr>
            <p:spPr>
              <a:xfrm>
                <a:off x="4705350" y="4538663"/>
                <a:ext cx="9525" cy="44450"/>
              </a:xfrm>
              <a:custGeom>
                <a:avLst/>
                <a:gdLst/>
                <a:ahLst/>
                <a:cxnLst/>
                <a:rect l="l" t="t" r="r" b="b"/>
                <a:pathLst>
                  <a:path w="9525" h="44450">
                    <a:moveTo>
                      <a:pt x="0" y="0"/>
                    </a:moveTo>
                    <a:lnTo>
                      <a:pt x="0" y="44450"/>
                    </a:lnTo>
                  </a:path>
                </a:pathLst>
              </a:custGeom>
              <a:noFill/>
              <a:ln w="16669">
                <a:solidFill>
                  <a:schemeClr val="accent2"/>
                </a:solidFill>
              </a:ln>
            </p:spPr>
          </p:sp>
          <p:sp>
            <p:nvSpPr>
              <p:cNvPr id="50" name="Freeform 50"/>
              <p:cNvSpPr/>
              <p:nvPr/>
            </p:nvSpPr>
            <p:spPr>
              <a:xfrm>
                <a:off x="4593279" y="4468296"/>
                <a:ext cx="224134" cy="192560"/>
              </a:xfrm>
              <a:custGeom>
                <a:avLst/>
                <a:gdLst/>
                <a:ahLst/>
                <a:cxnLst/>
                <a:rect l="l" t="t" r="r" b="b"/>
                <a:pathLst>
                  <a:path w="224134" h="192560">
                    <a:moveTo>
                      <a:pt x="93880" y="10259"/>
                    </a:moveTo>
                    <a:lnTo>
                      <a:pt x="3802" y="160656"/>
                    </a:lnTo>
                    <a:cubicBezTo>
                      <a:pt x="23" y="167200"/>
                      <a:pt x="0" y="175257"/>
                      <a:pt x="3741" y="181823"/>
                    </a:cubicBezTo>
                    <a:cubicBezTo>
                      <a:pt x="7482" y="188388"/>
                      <a:pt x="14426" y="192476"/>
                      <a:pt x="21982" y="192560"/>
                    </a:cubicBezTo>
                    <a:lnTo>
                      <a:pt x="202160" y="192560"/>
                    </a:lnTo>
                    <a:cubicBezTo>
                      <a:pt x="209713" y="192473"/>
                      <a:pt x="216653" y="188387"/>
                      <a:pt x="220393" y="181826"/>
                    </a:cubicBezTo>
                    <a:cubicBezTo>
                      <a:pt x="224134" y="175264"/>
                      <a:pt x="224114" y="167211"/>
                      <a:pt x="220341" y="160667"/>
                    </a:cubicBezTo>
                    <a:lnTo>
                      <a:pt x="130262" y="10248"/>
                    </a:lnTo>
                    <a:cubicBezTo>
                      <a:pt x="126408" y="3886"/>
                      <a:pt x="119510" y="0"/>
                      <a:pt x="112071" y="0"/>
                    </a:cubicBezTo>
                    <a:cubicBezTo>
                      <a:pt x="104633" y="0"/>
                      <a:pt x="97734" y="3886"/>
                      <a:pt x="93880" y="10248"/>
                    </a:cubicBezTo>
                  </a:path>
                </a:pathLst>
              </a:custGeom>
              <a:noFill/>
              <a:ln w="16669">
                <a:solidFill>
                  <a:schemeClr val="accent2"/>
                </a:solidFill>
              </a:ln>
            </p:spPr>
          </p:sp>
          <p:sp>
            <p:nvSpPr>
              <p:cNvPr id="51" name="Freeform 51"/>
              <p:cNvSpPr/>
              <p:nvPr/>
            </p:nvSpPr>
            <p:spPr>
              <a:xfrm>
                <a:off x="4705350" y="4616451"/>
                <a:ext cx="9525" cy="9525"/>
              </a:xfrm>
              <a:custGeom>
                <a:avLst/>
                <a:gdLst/>
                <a:ahLst/>
                <a:cxnLst/>
                <a:rect l="l" t="t" r="r" b="b"/>
                <a:pathLst>
                  <a:path w="9525" h="9525">
                    <a:moveTo>
                      <a:pt x="0" y="0"/>
                    </a:moveTo>
                    <a:lnTo>
                      <a:pt x="111" y="0"/>
                    </a:lnTo>
                  </a:path>
                </a:pathLst>
              </a:custGeom>
              <a:noFill/>
              <a:ln w="16669">
                <a:solidFill>
                  <a:schemeClr val="accent2"/>
                </a:solidFill>
              </a:ln>
            </p:spPr>
          </p:sp>
        </p:grpSp>
        <p:sp>
          <p:nvSpPr>
            <p:cNvPr id="53" name="TextBox 53"/>
            <p:cNvSpPr txBox="1"/>
            <p:nvPr/>
          </p:nvSpPr>
          <p:spPr>
            <a:xfrm>
              <a:off x="678942" y="4864418"/>
              <a:ext cx="3957066" cy="1254633"/>
            </a:xfrm>
            <a:prstGeom prst="rect">
              <a:avLst/>
            </a:prstGeom>
            <a:noFill/>
            <a:ln>
              <a:noFill/>
            </a:ln>
          </p:spPr>
          <p:txBody>
            <a:bodyPr wrap="none" lIns="0" tIns="0" rIns="0" bIns="0" anchor="t" anchorCtr="0">
              <a:spAutoFit/>
            </a:bodyPr>
            <a:lstStyle/>
            <a:p>
              <a:pPr algn="l">
                <a:lnSpc>
                  <a:spcPts val="1950"/>
                </a:lnSpc>
              </a:pPr>
              <a:r>
                <a:rPr lang="zh-CN" sz="1350" dirty="0">
                  <a:solidFill>
                    <a:schemeClr val="dk1"/>
                  </a:solidFill>
                  <a:latin typeface="Microsoft YaHei"/>
                  <a:ea typeface="Microsoft YaHei"/>
                  <a:cs typeface="Microsoft YaHei"/>
                </a:rPr>
                <a:t>Lazard 明确列出未纳入的因素：</a:t>
              </a:r>
            </a:p>
            <a:p>
              <a:pPr algn="l" marL="145732" indent="-145732">
                <a:lnSpc>
                  <a:spcPts val="1950"/>
                </a:lnSpc>
                <a:buClr>
                  <a:schemeClr val="accent3"/>
                </a:buClr>
                <a:buSzTx/>
                <a:buFontTx/>
                <a:buChar char="•"/>
              </a:pPr>
              <a:r>
                <a:rPr lang="zh-CN" sz="1350" dirty="0">
                  <a:solidFill>
                    <a:schemeClr val="accent3"/>
                  </a:solidFill>
                  <a:latin typeface="Microsoft YaHei"/>
                  <a:ea typeface="Microsoft YaHei"/>
                  <a:cs typeface="Microsoft YaHei"/>
                </a:rPr>
                <a:t>输电队列改革与网络升级等输电事项</a:t>
              </a:r>
            </a:p>
            <a:p>
              <a:pPr algn="l" marL="145732" indent="-145732">
                <a:lnSpc>
                  <a:spcPts val="1950"/>
                </a:lnSpc>
                <a:buClr>
                  <a:schemeClr val="accent3"/>
                </a:buClr>
                <a:buSzTx/>
                <a:buFontTx/>
                <a:buChar char="•"/>
              </a:pPr>
              <a:r>
                <a:rPr lang="zh-CN" sz="1350" dirty="0">
                  <a:solidFill>
                    <a:schemeClr val="accent3"/>
                  </a:solidFill>
                  <a:latin typeface="Microsoft YaHei"/>
                  <a:ea typeface="Microsoft YaHei"/>
                  <a:cs typeface="Microsoft YaHei"/>
                </a:rPr>
                <a:t>拥堵、弃电或其他并网整合成本</a:t>
              </a:r>
            </a:p>
            <a:p>
              <a:pPr algn="l" marL="145732" indent="-145732">
                <a:lnSpc>
                  <a:spcPts val="1950"/>
                </a:lnSpc>
                <a:buClr>
                  <a:schemeClr val="accent3"/>
                </a:buClr>
                <a:buSzTx/>
                <a:buFontTx/>
                <a:buChar char="•"/>
              </a:pPr>
              <a:r>
                <a:rPr lang="zh-CN" sz="1350" dirty="0">
                  <a:solidFill>
                    <a:schemeClr val="accent3"/>
                  </a:solidFill>
                  <a:latin typeface="Microsoft YaHei"/>
                  <a:ea typeface="Microsoft YaHei"/>
                  <a:cs typeface="Microsoft YaHei"/>
                </a:rPr>
                <a:t>许可与其他开发成本</a:t>
              </a:r>
              <a:br/>
              <a:r>
                <a:rPr lang="zh-CN" sz="1350" dirty="0">
                  <a:solidFill>
                    <a:schemeClr val="dk1"/>
                  </a:solidFill>
                  <a:latin typeface="Microsoft YaHei"/>
                  <a:ea typeface="Microsoft YaHei"/>
                  <a:cs typeface="Microsoft YaHei"/>
                </a:rPr>
                <a:t>任何只用 LCOE 横条作结论的页，都应同时出现这句</a:t>
              </a:r>
            </a:p>
          </p:txBody>
        </p:sp>
      </p:grpSp>
      <p:sp>
        <p:nvSpPr>
          <p:cNvPr id="55" name="Line 55"/>
          <p:cNvSpPr/>
          <p:nvPr/>
        </p:nvSpPr>
        <p:spPr>
          <a:xfrm>
            <a:off x="5715000" y="4400550"/>
            <a:ext cx="9525" cy="1733550"/>
          </a:xfrm>
          <a:custGeom>
            <a:avLst/>
            <a:gdLst/>
            <a:ahLst/>
            <a:cxnLst/>
            <a:rect l="l" t="t" r="r" b="b"/>
            <a:pathLst>
              <a:path w="9525" h="1733550">
                <a:moveTo>
                  <a:pt x="0" y="0"/>
                </a:moveTo>
                <a:lnTo>
                  <a:pt x="0" y="1733550"/>
                </a:lnTo>
              </a:path>
            </a:pathLst>
          </a:custGeom>
          <a:noFill/>
          <a:ln w="9525">
            <a:solidFill>
              <a:schemeClr val="accent6"/>
            </a:solidFill>
          </a:ln>
        </p:spPr>
      </p:sp>
      <p:grpSp>
        <p:nvGrpSpPr>
          <p:cNvPr id="59" name="Group 59"/>
          <p:cNvGrpSpPr/>
          <p:nvPr/>
        </p:nvGrpSpPr>
        <p:grpSpPr>
          <a:xfrm>
            <a:off x="6010656" y="4453890"/>
            <a:ext cx="4782312" cy="1627061"/>
            <a:chOff x="6010656" y="4453890"/>
            <a:chExt cx="4782312" cy="1627061"/>
          </a:xfrm>
        </p:grpSpPr>
        <p:sp>
          <p:nvSpPr>
            <p:cNvPr id="56" name="TextBox 56"/>
            <p:cNvSpPr txBox="1"/>
            <p:nvPr/>
          </p:nvSpPr>
          <p:spPr>
            <a:xfrm>
              <a:off x="6010656" y="4453890"/>
              <a:ext cx="2199132"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正面回应与权威原话</a:t>
              </a:r>
            </a:p>
          </p:txBody>
        </p:sp>
        <p:sp>
          <p:nvSpPr>
            <p:cNvPr id="57" name="TextBox 57"/>
            <p:cNvSpPr txBox="1"/>
            <p:nvPr/>
          </p:nvSpPr>
          <p:spPr>
            <a:xfrm>
              <a:off x="6012942" y="4826318"/>
              <a:ext cx="4780026" cy="492633"/>
            </a:xfrm>
            <a:prstGeom prst="rect">
              <a:avLst/>
            </a:prstGeom>
            <a:noFill/>
            <a:ln>
              <a:noFill/>
            </a:ln>
          </p:spPr>
          <p:txBody>
            <a:bodyPr wrap="none" lIns="0" tIns="0" rIns="0" bIns="0" anchor="t" anchorCtr="0">
              <a:spAutoFit/>
            </a:bodyPr>
            <a:lstStyle/>
            <a:p>
              <a:pPr algn="l">
                <a:lnSpc>
                  <a:spcPts val="1800"/>
                </a:lnSpc>
              </a:pPr>
              <a:r>
                <a:rPr lang="zh-CN" sz="1350" dirty="0">
                  <a:solidFill>
                    <a:schemeClr val="dk1"/>
                  </a:solidFill>
                  <a:latin typeface="Microsoft YaHei"/>
                  <a:ea typeface="Microsoft YaHei"/>
                  <a:cs typeface="Microsoft YaHei"/>
                </a:rPr>
                <a:t>Lazard 另有 Cost of Firming Intermittency 分析：即便计入</a:t>
              </a:r>
              <a:br/>
              <a:r>
                <a:rPr lang="zh-CN" sz="1350" dirty="0">
                  <a:solidFill>
                    <a:schemeClr val="dk1"/>
                  </a:solidFill>
                  <a:latin typeface="Microsoft YaHei"/>
                  <a:ea typeface="Microsoft YaHei"/>
                  <a:cs typeface="Microsoft YaHei"/>
                </a:rPr>
                <a:t>调峰成本，可再生与新建燃气联合循环相比总体仍具竞争力</a:t>
              </a:r>
            </a:p>
          </p:txBody>
        </p:sp>
        <p:sp>
          <p:nvSpPr>
            <p:cNvPr id="58" name="TextBox 58"/>
            <p:cNvSpPr txBox="1"/>
            <p:nvPr/>
          </p:nvSpPr>
          <p:spPr>
            <a:xfrm>
              <a:off x="6012942" y="5359718"/>
              <a:ext cx="4582858" cy="721233"/>
            </a:xfrm>
            <a:prstGeom prst="rect">
              <a:avLst/>
            </a:prstGeom>
            <a:noFill/>
            <a:ln>
              <a:noFill/>
            </a:ln>
          </p:spPr>
          <p:txBody>
            <a:bodyPr wrap="none" lIns="0" tIns="0" rIns="0" bIns="0" anchor="t" anchorCtr="0">
              <a:spAutoFit/>
            </a:bodyPr>
            <a:lstStyle/>
            <a:p>
              <a:pPr algn="l">
                <a:lnSpc>
                  <a:spcPts val="1800"/>
                </a:lnSpc>
              </a:pPr>
              <a:r>
                <a:rPr lang="zh-CN" sz="1350" dirty="0">
                  <a:solidFill>
                    <a:schemeClr val="accent2"/>
                  </a:solidFill>
                  <a:latin typeface="Microsoft YaHei"/>
                  <a:ea typeface="Microsoft YaHei"/>
                  <a:cs typeface="Microsoft YaHei"/>
                </a:rPr>
                <a:t>“solar PV is now the cheapest source</a:t>
              </a:r>
              <a:br/>
              <a:r>
                <a:rPr lang="zh-CN" sz="1350" dirty="0">
                  <a:solidFill>
                    <a:schemeClr val="accent2"/>
                  </a:solidFill>
                  <a:latin typeface="Microsoft YaHei"/>
                  <a:ea typeface="Microsoft YaHei"/>
                  <a:cs typeface="Microsoft YaHei"/>
                </a:rPr>
                <a:t>of electricity in history.”</a:t>
              </a:r>
              <a:br/>
              <a:r>
                <a:rPr lang="zh-CN" sz="1350" dirty="0">
                  <a:solidFill>
                    <a:schemeClr val="accent3"/>
                  </a:solidFill>
                  <a:latin typeface="Microsoft YaHei"/>
                  <a:ea typeface="Microsoft YaHei"/>
                  <a:cs typeface="Microsoft YaHei"/>
                </a:rPr>
                <a:t>—— IEA WEO 2020（原文含低成本融资与优质资源两个限定）</a:t>
              </a:r>
            </a:p>
          </p:txBody>
        </p:sp>
      </p:grpSp>
      <p:sp>
        <p:nvSpPr>
          <p:cNvPr id="60" name="Line 60"/>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63" name="Group 63"/>
          <p:cNvGrpSpPr/>
          <p:nvPr/>
        </p:nvGrpSpPr>
        <p:grpSpPr>
          <a:xfrm>
            <a:off x="679704" y="6385560"/>
            <a:ext cx="10832592" cy="234696"/>
            <a:chOff x="679704" y="6385560"/>
            <a:chExt cx="10832592" cy="234696"/>
          </a:xfrm>
        </p:grpSpPr>
        <p:sp>
          <p:nvSpPr>
            <p:cNvPr id="61" name="TextBox 61"/>
            <p:cNvSpPr txBox="1"/>
            <p:nvPr/>
          </p:nvSpPr>
          <p:spPr>
            <a:xfrm>
              <a:off x="679704" y="6385560"/>
              <a:ext cx="7256643"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口径警告：同一年 Lazard 均值 $61/MWh 与 IRENA $43/MWh 相差一倍以上，是口径差异不是矛盾</a:t>
              </a:r>
            </a:p>
          </p:txBody>
        </p:sp>
        <p:sp>
          <p:nvSpPr>
            <p:cNvPr id="62" name="TextBox 62"/>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14</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00"/>
                                        <p:tgtEl>
                                          <p:spTgt spid="20"/>
                                        </p:tgtEl>
                                      </p:cBhvr>
                                    </p:animEffect>
                                  </p:childTnLst>
                                </p:cTn>
                              </p:par>
                            </p:childTnLst>
                          </p:cTn>
                        </p:par>
                        <p:par>
                          <p:cTn id="8" fill="hold">
                            <p:stCondLst>
                              <p:cond delay="400"/>
                            </p:stCondLst>
                            <p:childTnLst>
                              <p:par>
                                <p:cTn id="9" presetID="22" presetClass="entr" presetSubtype="4" fill="hold" grpId="0" nodeType="afterEffect">
                                  <p:stCondLst>
                                    <p:cond delay="30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900"/>
                                        <p:tgtEl>
                                          <p:spTgt spid="47"/>
                                        </p:tgtEl>
                                      </p:cBhvr>
                                    </p:animEffect>
                                  </p:childTnLst>
                                </p:cTn>
                              </p:par>
                            </p:childTnLst>
                          </p:cTn>
                        </p:par>
                        <p:par>
                          <p:cTn id="12" fill="hold">
                            <p:stCondLst>
                              <p:cond delay="1600"/>
                            </p:stCondLst>
                            <p:childTnLst>
                              <p:par>
                                <p:cTn id="13" presetID="10" presetClass="entr" presetSubtype="0" fill="hold" grpId="0" nodeType="afterEffect">
                                  <p:stCondLst>
                                    <p:cond delay="30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400"/>
                                        <p:tgtEl>
                                          <p:spTgt spid="54"/>
                                        </p:tgtEl>
                                      </p:cBhvr>
                                    </p:animEffect>
                                  </p:childTnLst>
                                </p:cTn>
                              </p:par>
                            </p:childTnLst>
                          </p:cTn>
                        </p:par>
                        <p:par>
                          <p:cTn id="16" fill="hold">
                            <p:stCondLst>
                              <p:cond delay="2300"/>
                            </p:stCondLst>
                            <p:childTnLst>
                              <p:par>
                                <p:cTn id="17" presetID="10" presetClass="entr" presetSubtype="0" fill="hold" grpId="0" nodeType="afterEffect">
                                  <p:stCondLst>
                                    <p:cond delay="3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685800" y="723900"/>
            <a:ext cx="10820400" cy="38100"/>
          </a:xfrm>
          <a:prstGeom prst="rect">
            <a:avLst/>
          </a:prstGeom>
          <a:solidFill>
            <a:srgbClr val="E8E8E8"/>
          </a:solidFill>
          <a:ln>
            <a:noFill/>
          </a:ln>
        </p:spPr>
      </p:sp>
      <p:grpSp>
        <p:nvGrpSpPr>
          <p:cNvPr id="4" name="!!argument-progress"/>
          <p:cNvGrpSpPr/>
          <p:nvPr/>
        </p:nvGrpSpPr>
        <p:grpSpPr>
          <a:xfrm>
            <a:off x="685800" y="723900"/>
            <a:ext cx="10820400" cy="38100"/>
            <a:chOff x="685800" y="723900"/>
            <a:chExt cx="10820400" cy="38100"/>
          </a:xfrm>
        </p:grpSpPr>
        <p:sp>
          <p:nvSpPr>
            <p:cNvPr id="3" name="Rectangle 3"/>
            <p:cNvSpPr/>
            <p:nvPr/>
          </p:nvSpPr>
          <p:spPr>
            <a:xfrm>
              <a:off x="685800" y="723900"/>
              <a:ext cx="10820400" cy="38100"/>
            </a:xfrm>
            <a:prstGeom prst="rect">
              <a:avLst/>
            </a:prstGeom>
            <a:solidFill>
              <a:schemeClr val="accent2"/>
            </a:solidFill>
            <a:ln>
              <a:noFill/>
            </a:ln>
          </p:spPr>
        </p:sp>
      </p:grpSp>
      <p:grpSp>
        <p:nvGrpSpPr>
          <p:cNvPr id="6" name="Group 6"/>
          <p:cNvGrpSpPr/>
          <p:nvPr/>
        </p:nvGrpSpPr>
        <p:grpSpPr>
          <a:xfrm>
            <a:off x="669036" y="977265"/>
            <a:ext cx="8918448" cy="645414"/>
            <a:chOff x="669036" y="977265"/>
            <a:chExt cx="8918448" cy="645414"/>
          </a:xfrm>
        </p:grpSpPr>
        <p:sp>
          <p:nvSpPr>
            <p:cNvPr id="5" name="TextBox 5"/>
            <p:cNvSpPr txBox="1"/>
            <p:nvPr/>
          </p:nvSpPr>
          <p:spPr>
            <a:xfrm>
              <a:off x="669036" y="977265"/>
              <a:ext cx="8918448"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icrosoft YaHei"/>
                  <a:ea typeface="Microsoft YaHei"/>
                  <a:cs typeface="Microsoft YaHei"/>
                </a:rPr>
                <a:t>把预算从最便宜的组件，移到最好的并网位置</a:t>
              </a:r>
            </a:p>
          </p:txBody>
        </p:sp>
      </p:grpSp>
      <p:grpSp>
        <p:nvGrpSpPr>
          <p:cNvPr id="10" name="Group 10"/>
          <p:cNvGrpSpPr/>
          <p:nvPr/>
        </p:nvGrpSpPr>
        <p:grpSpPr>
          <a:xfrm>
            <a:off x="676656" y="1901190"/>
            <a:ext cx="6731965" cy="617411"/>
            <a:chOff x="676656" y="1901190"/>
            <a:chExt cx="6731965" cy="617411"/>
          </a:xfrm>
        </p:grpSpPr>
        <p:sp>
          <p:nvSpPr>
            <p:cNvPr id="7" name="TextBox 7"/>
            <p:cNvSpPr txBox="1"/>
            <p:nvPr/>
          </p:nvSpPr>
          <p:spPr>
            <a:xfrm>
              <a:off x="676656" y="1901190"/>
              <a:ext cx="314955"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Arial Black"/>
                  <a:ea typeface="Arial Black"/>
                  <a:cs typeface="Arial Black"/>
                </a:rPr>
                <a:t>01</a:t>
              </a:r>
            </a:p>
          </p:txBody>
        </p:sp>
        <p:sp>
          <p:nvSpPr>
            <p:cNvPr id="8" name="TextBox 8"/>
            <p:cNvSpPr txBox="1"/>
            <p:nvPr/>
          </p:nvSpPr>
          <p:spPr>
            <a:xfrm>
              <a:off x="1286256" y="1901190"/>
              <a:ext cx="4835530"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不要用 2020 年前的价格表做 2026 年的决策</a:t>
              </a:r>
            </a:p>
          </p:txBody>
        </p:sp>
        <p:sp>
          <p:nvSpPr>
            <p:cNvPr id="9" name="TextBox 9"/>
            <p:cNvSpPr txBox="1"/>
            <p:nvPr/>
          </p:nvSpPr>
          <p:spPr>
            <a:xfrm>
              <a:off x="1288542" y="2254568"/>
              <a:ext cx="6120079"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同一口径下光伏 LCOE 已降 81–90%，且已是多数市场最便宜的新增电源</a:t>
              </a:r>
            </a:p>
          </p:txBody>
        </p:sp>
      </p:grpSp>
      <p:sp>
        <p:nvSpPr>
          <p:cNvPr id="11" name="Line 11"/>
          <p:cNvSpPr/>
          <p:nvPr/>
        </p:nvSpPr>
        <p:spPr>
          <a:xfrm>
            <a:off x="685800" y="25527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15" name="Group 15"/>
          <p:cNvGrpSpPr/>
          <p:nvPr/>
        </p:nvGrpSpPr>
        <p:grpSpPr>
          <a:xfrm>
            <a:off x="676656" y="2644140"/>
            <a:ext cx="8796223" cy="617411"/>
            <a:chOff x="676656" y="2644140"/>
            <a:chExt cx="8796223" cy="617411"/>
          </a:xfrm>
        </p:grpSpPr>
        <p:sp>
          <p:nvSpPr>
            <p:cNvPr id="12" name="TextBox 12"/>
            <p:cNvSpPr txBox="1"/>
            <p:nvPr/>
          </p:nvSpPr>
          <p:spPr>
            <a:xfrm>
              <a:off x="676656" y="2644140"/>
              <a:ext cx="314955"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Arial Black"/>
                  <a:ea typeface="Arial Black"/>
                  <a:cs typeface="Arial Black"/>
                </a:rPr>
                <a:t>02</a:t>
              </a:r>
            </a:p>
          </p:txBody>
        </p:sp>
        <p:sp>
          <p:nvSpPr>
            <p:cNvPr id="13" name="TextBox 13"/>
            <p:cNvSpPr txBox="1"/>
            <p:nvPr/>
          </p:nvSpPr>
          <p:spPr>
            <a:xfrm>
              <a:off x="1286256" y="2644140"/>
              <a:ext cx="3168396"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但也不要假设它会一直更便宜</a:t>
              </a:r>
            </a:p>
          </p:txBody>
        </p:sp>
        <p:sp>
          <p:nvSpPr>
            <p:cNvPr id="14" name="TextBox 14"/>
            <p:cNvSpPr txBox="1"/>
            <p:nvPr/>
          </p:nvSpPr>
          <p:spPr>
            <a:xfrm>
              <a:off x="1288542" y="2997518"/>
              <a:ext cx="8184337"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两条独立序列都在 2021 年触底并回升；低价含卖方亏损；WACC 4.2%→10.0% 使 LCOE $53→$83</a:t>
              </a:r>
            </a:p>
          </p:txBody>
        </p:sp>
      </p:grpSp>
      <p:sp>
        <p:nvSpPr>
          <p:cNvPr id="16" name="Line 16"/>
          <p:cNvSpPr/>
          <p:nvPr/>
        </p:nvSpPr>
        <p:spPr>
          <a:xfrm>
            <a:off x="685800" y="329565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20" name="Group 20"/>
          <p:cNvGrpSpPr/>
          <p:nvPr/>
        </p:nvGrpSpPr>
        <p:grpSpPr>
          <a:xfrm>
            <a:off x="676656" y="3387090"/>
            <a:ext cx="10483487" cy="617411"/>
            <a:chOff x="676656" y="3387090"/>
            <a:chExt cx="10483487" cy="617411"/>
          </a:xfrm>
        </p:grpSpPr>
        <p:sp>
          <p:nvSpPr>
            <p:cNvPr id="17" name="TextBox 17"/>
            <p:cNvSpPr txBox="1"/>
            <p:nvPr/>
          </p:nvSpPr>
          <p:spPr>
            <a:xfrm>
              <a:off x="676656" y="3387090"/>
              <a:ext cx="314955"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Arial Black"/>
                  <a:ea typeface="Arial Black"/>
                  <a:cs typeface="Arial Black"/>
                </a:rPr>
                <a:t>03</a:t>
              </a:r>
            </a:p>
          </p:txBody>
        </p:sp>
        <p:sp>
          <p:nvSpPr>
            <p:cNvPr id="18" name="TextBox 18"/>
            <p:cNvSpPr txBox="1"/>
            <p:nvPr/>
          </p:nvSpPr>
          <p:spPr>
            <a:xfrm>
              <a:off x="1286256" y="3387090"/>
              <a:ext cx="6076188"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把重心从「买便宜组件」转向「买可调度性与并网位置」</a:t>
              </a:r>
            </a:p>
          </p:txBody>
        </p:sp>
        <p:sp>
          <p:nvSpPr>
            <p:cNvPr id="19" name="TextBox 19"/>
            <p:cNvSpPr txBox="1"/>
            <p:nvPr/>
          </p:nvSpPr>
          <p:spPr>
            <a:xfrm>
              <a:off x="1288542" y="3740468"/>
              <a:ext cx="9871601"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成本中心已从组件转向 BOS 与储能；储能 LCOS 2020–2026 上涨 39%；firm LCOE（USD 54–82/MWh）已是可用指标</a:t>
              </a:r>
            </a:p>
          </p:txBody>
        </p:sp>
      </p:grpSp>
      <p:sp>
        <p:nvSpPr>
          <p:cNvPr id="21" name="Line 21"/>
          <p:cNvSpPr/>
          <p:nvPr/>
        </p:nvSpPr>
        <p:spPr>
          <a:xfrm>
            <a:off x="685800" y="40386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25" name="Group 25"/>
          <p:cNvGrpSpPr/>
          <p:nvPr/>
        </p:nvGrpSpPr>
        <p:grpSpPr>
          <a:xfrm>
            <a:off x="676656" y="4130040"/>
            <a:ext cx="8047330" cy="617411"/>
            <a:chOff x="676656" y="4130040"/>
            <a:chExt cx="8047330" cy="617411"/>
          </a:xfrm>
        </p:grpSpPr>
        <p:sp>
          <p:nvSpPr>
            <p:cNvPr id="22" name="TextBox 22"/>
            <p:cNvSpPr txBox="1"/>
            <p:nvPr/>
          </p:nvSpPr>
          <p:spPr>
            <a:xfrm>
              <a:off x="676656" y="4130040"/>
              <a:ext cx="314955" cy="352044"/>
            </a:xfrm>
            <a:prstGeom prst="rect">
              <a:avLst/>
            </a:prstGeom>
            <a:noFill/>
            <a:ln>
              <a:noFill/>
            </a:ln>
          </p:spPr>
          <p:txBody>
            <a:bodyPr wrap="none" lIns="0" tIns="0" rIns="0" bIns="0" anchor="t" anchorCtr="0">
              <a:spAutoFit/>
            </a:bodyPr>
            <a:lstStyle/>
            <a:p>
              <a:pPr algn="l"/>
              <a:r>
                <a:rPr lang="zh-CN" sz="1800" b="1" dirty="0">
                  <a:solidFill>
                    <a:schemeClr val="accent2"/>
                  </a:solidFill>
                  <a:latin typeface="Arial Black"/>
                  <a:ea typeface="Arial Black"/>
                  <a:cs typeface="Arial Black"/>
                </a:rPr>
                <a:t>04</a:t>
              </a:r>
            </a:p>
          </p:txBody>
        </p:sp>
        <p:sp>
          <p:nvSpPr>
            <p:cNvPr id="23" name="TextBox 23"/>
            <p:cNvSpPr txBox="1"/>
            <p:nvPr/>
          </p:nvSpPr>
          <p:spPr>
            <a:xfrm>
              <a:off x="1286256" y="4130040"/>
              <a:ext cx="4622292" cy="352044"/>
            </a:xfrm>
            <a:prstGeom prst="rect">
              <a:avLst/>
            </a:prstGeom>
            <a:noFill/>
            <a:ln>
              <a:noFill/>
            </a:ln>
          </p:spPr>
          <p:txBody>
            <a:bodyPr wrap="none" lIns="0" tIns="0" rIns="0" bIns="0" anchor="t" anchorCtr="0">
              <a:spAutoFit/>
            </a:bodyPr>
            <a:lstStyle/>
            <a:p>
              <a:pPr algn="l"/>
              <a:r>
                <a:rPr lang="zh-CN" sz="1800" b="1" dirty="0">
                  <a:solidFill>
                    <a:schemeClr val="accent1"/>
                  </a:solidFill>
                  <a:latin typeface="Microsoft YaHei"/>
                  <a:ea typeface="Microsoft YaHei"/>
                  <a:cs typeface="Microsoft YaHei"/>
                </a:rPr>
                <a:t>稀缺资源是并网容量与消纳空间，不是价格</a:t>
              </a:r>
            </a:p>
          </p:txBody>
        </p:sp>
        <p:sp>
          <p:nvSpPr>
            <p:cNvPr id="24" name="TextBox 24"/>
            <p:cNvSpPr txBox="1"/>
            <p:nvPr/>
          </p:nvSpPr>
          <p:spPr>
            <a:xfrm>
              <a:off x="1288542" y="4483418"/>
              <a:ext cx="7435444" cy="264033"/>
            </a:xfrm>
            <a:prstGeom prst="rect">
              <a:avLst/>
            </a:prstGeom>
            <a:noFill/>
            <a:ln>
              <a:noFill/>
            </a:ln>
          </p:spPr>
          <p:txBody>
            <a:bodyPr wrap="none" lIns="0" tIns="0" rIns="0" bIns="0" anchor="t" anchorCtr="0">
              <a:spAutoFit/>
            </a:bodyPr>
            <a:lstStyle/>
            <a:p>
              <a:pPr algn="l"/>
              <a:r>
                <a:rPr lang="zh-CN" sz="1350" dirty="0">
                  <a:solidFill>
                    <a:schemeClr val="accent3"/>
                  </a:solidFill>
                  <a:latin typeface="Microsoft YaHei"/>
                  <a:ea typeface="Microsoft YaHei"/>
                  <a:cs typeface="Microsoft YaHei"/>
                </a:rPr>
                <a:t>美国队列中位等待 61 个月、全球 3,000 GW 排队；排在队列里的便宜电不产生度电价值</a:t>
              </a:r>
            </a:p>
          </p:txBody>
        </p:sp>
      </p:grpSp>
      <p:grpSp>
        <p:nvGrpSpPr>
          <p:cNvPr id="51" name="Group 51"/>
          <p:cNvGrpSpPr/>
          <p:nvPr/>
        </p:nvGrpSpPr>
        <p:grpSpPr>
          <a:xfrm>
            <a:off x="678942" y="5035868"/>
            <a:ext cx="10090048" cy="1241488"/>
            <a:chOff x="678942" y="5035868"/>
            <a:chExt cx="10090048" cy="1241488"/>
          </a:xfrm>
        </p:grpSpPr>
        <p:sp>
          <p:nvSpPr>
            <p:cNvPr id="26" name="TextBox 26"/>
            <p:cNvSpPr txBox="1"/>
            <p:nvPr/>
          </p:nvSpPr>
          <p:spPr>
            <a:xfrm>
              <a:off x="678942" y="5035868"/>
              <a:ext cx="8010144" cy="264033"/>
            </a:xfrm>
            <a:prstGeom prst="rect">
              <a:avLst/>
            </a:prstGeom>
            <a:noFill/>
            <a:ln>
              <a:noFill/>
            </a:ln>
          </p:spPr>
          <p:txBody>
            <a:bodyPr wrap="none" lIns="0" tIns="0" rIns="0" bIns="0" anchor="t" anchorCtr="0">
              <a:spAutoFit/>
            </a:bodyPr>
            <a:lstStyle/>
            <a:p>
              <a:pPr algn="l"/>
              <a:r>
                <a:rPr lang="zh-CN" sz="1350" dirty="0">
                  <a:solidFill>
                    <a:schemeClr val="accent1"/>
                  </a:solidFill>
                  <a:latin typeface="Microsoft YaHei"/>
                  <a:ea typeface="Microsoft YaHei"/>
                  <a:cs typeface="Microsoft YaHei"/>
                </a:rPr>
                <a:t>来源（可点击）｜每个数字均标注来源与年份；不同机构口径并列写出，不做平均、不做跨口径换算</a:t>
              </a:r>
            </a:p>
          </p:txBody>
        </p:sp>
        <p:grpSp>
          <p:nvGrpSpPr>
            <p:cNvPr id="29" name="Group 29"/>
            <p:cNvGrpSpPr/>
            <p:nvPr/>
          </p:nvGrpSpPr>
          <p:grpSpPr>
            <a:xfrm>
              <a:off x="685800" y="5356860"/>
              <a:ext cx="4606629" cy="234696"/>
              <a:chOff x="685800" y="5356860"/>
              <a:chExt cx="4606629" cy="234696"/>
            </a:xfrm>
          </p:grpSpPr>
          <p:sp>
            <p:nvSpPr>
              <p:cNvPr id="27" name="Rectangle 27">
                <a:hlinkClick r:id="rId2"/>
              </p:cNvPr>
              <p:cNvSpPr/>
              <p:nvPr/>
            </p:nvSpPr>
            <p:spPr>
              <a:xfrm>
                <a:off x="685800" y="5372100"/>
                <a:ext cx="76200" cy="28575"/>
              </a:xfrm>
              <a:prstGeom prst="rect">
                <a:avLst/>
              </a:prstGeom>
              <a:solidFill>
                <a:schemeClr val="accent2"/>
              </a:solidFill>
              <a:ln>
                <a:noFill/>
              </a:ln>
            </p:spPr>
          </p:sp>
          <p:sp>
            <p:nvSpPr>
              <p:cNvPr id="28" name="TextBox 28">
                <a:hlinkClick r:id="rId2"/>
              </p:cNvPr>
              <p:cNvSpPr txBox="1"/>
              <p:nvPr/>
            </p:nvSpPr>
            <p:spPr>
              <a:xfrm>
                <a:off x="832104" y="5356860"/>
                <a:ext cx="4460325"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Lazard LCOE+ 2026 Edition（LCOE v19.0 / LCOS v11.0）</a:t>
                </a:r>
              </a:p>
            </p:txBody>
          </p:sp>
        </p:grpSp>
        <p:grpSp>
          <p:nvGrpSpPr>
            <p:cNvPr id="32" name="Group 32"/>
            <p:cNvGrpSpPr/>
            <p:nvPr/>
          </p:nvGrpSpPr>
          <p:grpSpPr>
            <a:xfrm>
              <a:off x="685800" y="5585460"/>
              <a:ext cx="2023954" cy="234696"/>
              <a:chOff x="685800" y="5585460"/>
              <a:chExt cx="2023954" cy="234696"/>
            </a:xfrm>
          </p:grpSpPr>
          <p:sp>
            <p:nvSpPr>
              <p:cNvPr id="30" name="Rectangle 30">
                <a:hlinkClick r:id="rId3"/>
              </p:cNvPr>
              <p:cNvSpPr/>
              <p:nvPr/>
            </p:nvSpPr>
            <p:spPr>
              <a:xfrm>
                <a:off x="685800" y="5600700"/>
                <a:ext cx="76200" cy="28575"/>
              </a:xfrm>
              <a:prstGeom prst="rect">
                <a:avLst/>
              </a:prstGeom>
              <a:solidFill>
                <a:schemeClr val="accent2"/>
              </a:solidFill>
              <a:ln>
                <a:noFill/>
              </a:ln>
            </p:spPr>
          </p:sp>
          <p:sp>
            <p:nvSpPr>
              <p:cNvPr id="31" name="TextBox 31">
                <a:hlinkClick r:id="rId3"/>
              </p:cNvPr>
              <p:cNvSpPr txBox="1"/>
              <p:nvPr/>
            </p:nvSpPr>
            <p:spPr>
              <a:xfrm>
                <a:off x="832104" y="5585460"/>
                <a:ext cx="1877650"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IEA《Renewables 2025》</a:t>
                </a:r>
              </a:p>
            </p:txBody>
          </p:sp>
        </p:grpSp>
        <p:grpSp>
          <p:nvGrpSpPr>
            <p:cNvPr id="35" name="Group 35"/>
            <p:cNvGrpSpPr/>
            <p:nvPr/>
          </p:nvGrpSpPr>
          <p:grpSpPr>
            <a:xfrm>
              <a:off x="685800" y="5814060"/>
              <a:ext cx="4237863" cy="234696"/>
              <a:chOff x="685800" y="5814060"/>
              <a:chExt cx="4237863" cy="234696"/>
            </a:xfrm>
          </p:grpSpPr>
          <p:sp>
            <p:nvSpPr>
              <p:cNvPr id="33" name="Rectangle 33">
                <a:hlinkClick r:id="rId4"/>
              </p:cNvPr>
              <p:cNvSpPr/>
              <p:nvPr/>
            </p:nvSpPr>
            <p:spPr>
              <a:xfrm>
                <a:off x="685800" y="5829300"/>
                <a:ext cx="76200" cy="28575"/>
              </a:xfrm>
              <a:prstGeom prst="rect">
                <a:avLst/>
              </a:prstGeom>
              <a:solidFill>
                <a:schemeClr val="accent2"/>
              </a:solidFill>
              <a:ln>
                <a:noFill/>
              </a:ln>
            </p:spPr>
          </p:sp>
          <p:sp>
            <p:nvSpPr>
              <p:cNvPr id="34" name="TextBox 34">
                <a:hlinkClick r:id="rId4"/>
              </p:cNvPr>
              <p:cNvSpPr txBox="1"/>
              <p:nvPr/>
            </p:nvSpPr>
            <p:spPr>
              <a:xfrm>
                <a:off x="832104" y="5814060"/>
                <a:ext cx="4091559"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IRENA《Renewable Power Generation Costs in 2024》</a:t>
                </a:r>
              </a:p>
            </p:txBody>
          </p:sp>
        </p:grpSp>
        <p:grpSp>
          <p:nvGrpSpPr>
            <p:cNvPr id="38" name="Group 38"/>
            <p:cNvGrpSpPr/>
            <p:nvPr/>
          </p:nvGrpSpPr>
          <p:grpSpPr>
            <a:xfrm>
              <a:off x="685800" y="6042660"/>
              <a:ext cx="3623462" cy="234696"/>
              <a:chOff x="685800" y="6042660"/>
              <a:chExt cx="3623462" cy="234696"/>
            </a:xfrm>
          </p:grpSpPr>
          <p:sp>
            <p:nvSpPr>
              <p:cNvPr id="36" name="Rectangle 36">
                <a:hlinkClick r:id="rId5"/>
              </p:cNvPr>
              <p:cNvSpPr/>
              <p:nvPr/>
            </p:nvSpPr>
            <p:spPr>
              <a:xfrm>
                <a:off x="685800" y="6057900"/>
                <a:ext cx="76200" cy="28575"/>
              </a:xfrm>
              <a:prstGeom prst="rect">
                <a:avLst/>
              </a:prstGeom>
              <a:solidFill>
                <a:schemeClr val="accent2"/>
              </a:solidFill>
              <a:ln>
                <a:noFill/>
              </a:ln>
            </p:spPr>
          </p:sp>
          <p:sp>
            <p:nvSpPr>
              <p:cNvPr id="37" name="TextBox 37">
                <a:hlinkClick r:id="rId5"/>
              </p:cNvPr>
              <p:cNvSpPr txBox="1"/>
              <p:nvPr/>
            </p:nvSpPr>
            <p:spPr>
              <a:xfrm>
                <a:off x="832104" y="6042660"/>
                <a:ext cx="3477158"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NREL/TP-7A40-92536（15 年成本下降记录）</a:t>
                </a:r>
              </a:p>
            </p:txBody>
          </p:sp>
        </p:grpSp>
        <p:grpSp>
          <p:nvGrpSpPr>
            <p:cNvPr id="41" name="Group 41"/>
            <p:cNvGrpSpPr/>
            <p:nvPr/>
          </p:nvGrpSpPr>
          <p:grpSpPr>
            <a:xfrm>
              <a:off x="6286500" y="5356860"/>
              <a:ext cx="3375554" cy="234696"/>
              <a:chOff x="6286500" y="5356860"/>
              <a:chExt cx="3375554" cy="234696"/>
            </a:xfrm>
          </p:grpSpPr>
          <p:sp>
            <p:nvSpPr>
              <p:cNvPr id="39" name="Rectangle 39">
                <a:hlinkClick r:id="rId6"/>
              </p:cNvPr>
              <p:cNvSpPr/>
              <p:nvPr/>
            </p:nvSpPr>
            <p:spPr>
              <a:xfrm>
                <a:off x="6286500" y="5372100"/>
                <a:ext cx="76200" cy="28575"/>
              </a:xfrm>
              <a:prstGeom prst="rect">
                <a:avLst/>
              </a:prstGeom>
              <a:solidFill>
                <a:schemeClr val="accent2"/>
              </a:solidFill>
              <a:ln>
                <a:noFill/>
              </a:ln>
            </p:spPr>
          </p:sp>
          <p:sp>
            <p:nvSpPr>
              <p:cNvPr id="40" name="TextBox 40">
                <a:hlinkClick r:id="rId6"/>
              </p:cNvPr>
              <p:cNvSpPr txBox="1"/>
              <p:nvPr/>
            </p:nvSpPr>
            <p:spPr>
              <a:xfrm>
                <a:off x="6432804" y="5356860"/>
                <a:ext cx="3229250"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Berkeley Lab《Queued Up: 2026 Edition》</a:t>
                </a:r>
              </a:p>
            </p:txBody>
          </p:sp>
        </p:grpSp>
        <p:grpSp>
          <p:nvGrpSpPr>
            <p:cNvPr id="44" name="Group 44"/>
            <p:cNvGrpSpPr/>
            <p:nvPr/>
          </p:nvGrpSpPr>
          <p:grpSpPr>
            <a:xfrm>
              <a:off x="6286500" y="5585460"/>
              <a:ext cx="3014167" cy="234696"/>
              <a:chOff x="6286500" y="5585460"/>
              <a:chExt cx="3014167" cy="234696"/>
            </a:xfrm>
          </p:grpSpPr>
          <p:sp>
            <p:nvSpPr>
              <p:cNvPr id="42" name="Rectangle 42">
                <a:hlinkClick r:id="rId7"/>
              </p:cNvPr>
              <p:cNvSpPr/>
              <p:nvPr/>
            </p:nvSpPr>
            <p:spPr>
              <a:xfrm>
                <a:off x="6286500" y="5600700"/>
                <a:ext cx="76200" cy="28575"/>
              </a:xfrm>
              <a:prstGeom prst="rect">
                <a:avLst/>
              </a:prstGeom>
              <a:solidFill>
                <a:schemeClr val="accent2"/>
              </a:solidFill>
              <a:ln>
                <a:noFill/>
              </a:ln>
            </p:spPr>
          </p:sp>
          <p:sp>
            <p:nvSpPr>
              <p:cNvPr id="43" name="TextBox 43">
                <a:hlinkClick r:id="rId7"/>
              </p:cNvPr>
              <p:cNvSpPr txBox="1"/>
              <p:nvPr/>
            </p:nvSpPr>
            <p:spPr>
              <a:xfrm>
                <a:off x="6432804" y="5585460"/>
                <a:ext cx="2867863"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BloombergNEF 2025 年锂电池价格调查</a:t>
                </a:r>
              </a:p>
            </p:txBody>
          </p:sp>
        </p:grpSp>
        <p:grpSp>
          <p:nvGrpSpPr>
            <p:cNvPr id="47" name="Group 47"/>
            <p:cNvGrpSpPr/>
            <p:nvPr/>
          </p:nvGrpSpPr>
          <p:grpSpPr>
            <a:xfrm>
              <a:off x="6286500" y="5814060"/>
              <a:ext cx="3346813" cy="234696"/>
              <a:chOff x="6286500" y="5814060"/>
              <a:chExt cx="3346813" cy="234696"/>
            </a:xfrm>
          </p:grpSpPr>
          <p:sp>
            <p:nvSpPr>
              <p:cNvPr id="45" name="Rectangle 45">
                <a:hlinkClick r:id="rId8"/>
              </p:cNvPr>
              <p:cNvSpPr/>
              <p:nvPr/>
            </p:nvSpPr>
            <p:spPr>
              <a:xfrm>
                <a:off x="6286500" y="5829300"/>
                <a:ext cx="76200" cy="28575"/>
              </a:xfrm>
              <a:prstGeom prst="rect">
                <a:avLst/>
              </a:prstGeom>
              <a:solidFill>
                <a:schemeClr val="accent2"/>
              </a:solidFill>
              <a:ln>
                <a:noFill/>
              </a:ln>
            </p:spPr>
          </p:sp>
          <p:sp>
            <p:nvSpPr>
              <p:cNvPr id="46" name="TextBox 46">
                <a:hlinkClick r:id="rId8"/>
              </p:cNvPr>
              <p:cNvSpPr txBox="1"/>
              <p:nvPr/>
            </p:nvSpPr>
            <p:spPr>
              <a:xfrm>
                <a:off x="6432804" y="5814060"/>
                <a:ext cx="3200509"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Our World in Data（组件价格与学习曲线）</a:t>
                </a:r>
              </a:p>
            </p:txBody>
          </p:sp>
        </p:grpSp>
        <p:grpSp>
          <p:nvGrpSpPr>
            <p:cNvPr id="50" name="Group 50"/>
            <p:cNvGrpSpPr/>
            <p:nvPr/>
          </p:nvGrpSpPr>
          <p:grpSpPr>
            <a:xfrm>
              <a:off x="6286500" y="6042660"/>
              <a:ext cx="4482490" cy="234696"/>
              <a:chOff x="6286500" y="6042660"/>
              <a:chExt cx="4482490" cy="234696"/>
            </a:xfrm>
          </p:grpSpPr>
          <p:sp>
            <p:nvSpPr>
              <p:cNvPr id="48" name="Rectangle 48">
                <a:hlinkClick r:id="rId9"/>
              </p:cNvPr>
              <p:cNvSpPr/>
              <p:nvPr/>
            </p:nvSpPr>
            <p:spPr>
              <a:xfrm>
                <a:off x="6286500" y="6057900"/>
                <a:ext cx="76200" cy="28575"/>
              </a:xfrm>
              <a:prstGeom prst="rect">
                <a:avLst/>
              </a:prstGeom>
              <a:solidFill>
                <a:schemeClr val="accent2"/>
              </a:solidFill>
              <a:ln>
                <a:noFill/>
              </a:ln>
            </p:spPr>
          </p:sp>
          <p:sp>
            <p:nvSpPr>
              <p:cNvPr id="49" name="TextBox 49">
                <a:hlinkClick r:id="rId9"/>
              </p:cNvPr>
              <p:cNvSpPr txBox="1"/>
              <p:nvPr/>
            </p:nvSpPr>
            <p:spPr>
              <a:xfrm>
                <a:off x="6432804" y="6042660"/>
                <a:ext cx="4336186" cy="234696"/>
              </a:xfrm>
              <a:prstGeom prst="rect">
                <a:avLst/>
              </a:prstGeom>
              <a:noFill/>
              <a:ln>
                <a:noFill/>
              </a:ln>
            </p:spPr>
            <p:txBody>
              <a:bodyPr wrap="none" lIns="0" tIns="0" rIns="0" bIns="0" anchor="t" anchorCtr="0">
                <a:spAutoFit/>
              </a:bodyPr>
              <a:lstStyle/>
              <a:p>
                <a:pPr algn="l"/>
                <a:r>
                  <a:rPr lang="zh-CN" sz="1200" u="sng" dirty="0">
                    <a:solidFill>
                      <a:schemeClr val="accent1"/>
                    </a:solidFill>
                    <a:latin typeface="Microsoft YaHei"/>
                    <a:ea typeface="Microsoft YaHei"/>
                    <a:cs typeface="Microsoft YaHei"/>
                  </a:rPr>
                  <a:t>IEA《Electricity Grids and Secure Energy Transitions》</a:t>
                </a:r>
              </a:p>
            </p:txBody>
          </p:sp>
        </p:grpSp>
      </p:grpSp>
      <p:sp>
        <p:nvSpPr>
          <p:cNvPr id="52" name="Line 52"/>
          <p:cNvSpPr/>
          <p:nvPr/>
        </p:nvSpPr>
        <p:spPr>
          <a:xfrm>
            <a:off x="685800" y="62865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nvGrpSpPr>
          <p:cNvPr id="55" name="Group 55"/>
          <p:cNvGrpSpPr/>
          <p:nvPr/>
        </p:nvGrpSpPr>
        <p:grpSpPr>
          <a:xfrm>
            <a:off x="679704" y="6385560"/>
            <a:ext cx="10832592" cy="234696"/>
            <a:chOff x="679704" y="6385560"/>
            <a:chExt cx="10832592" cy="234696"/>
          </a:xfrm>
        </p:grpSpPr>
        <p:sp>
          <p:nvSpPr>
            <p:cNvPr id="53" name="TextBox 53"/>
            <p:cNvSpPr txBox="1"/>
            <p:nvPr/>
          </p:nvSpPr>
          <p:spPr>
            <a:xfrm>
              <a:off x="679704" y="6385560"/>
              <a:ext cx="7217054" cy="234696"/>
            </a:xfrm>
            <a:prstGeom prst="rect">
              <a:avLst/>
            </a:prstGeom>
            <a:noFill/>
            <a:ln>
              <a:noFill/>
            </a:ln>
          </p:spPr>
          <p:txBody>
            <a:bodyPr wrap="none" lIns="0" tIns="0" rIns="0" bIns="0" anchor="t" anchorCtr="0">
              <a:spAutoFit/>
            </a:bodyPr>
            <a:lstStyle/>
            <a:p>
              <a:pPr algn="l"/>
              <a:r>
                <a:rPr lang="zh-CN" sz="1200" dirty="0">
                  <a:solidFill>
                    <a:schemeClr val="accent3"/>
                  </a:solidFill>
                  <a:latin typeface="Microsoft YaHei"/>
                  <a:ea typeface="Microsoft YaHei"/>
                  <a:cs typeface="Microsoft YaHei"/>
                </a:rPr>
                <a:t>检索日期 2026-09-04｜90 条外部事实、20 个来源页，全部记录在项目 sources/ 的事实溯源文件中</a:t>
              </a:r>
            </a:p>
          </p:txBody>
        </p:sp>
        <p:sp>
          <p:nvSpPr>
            <p:cNvPr id="54" name="TextBox 54"/>
            <p:cNvSpPr txBox="1"/>
            <p:nvPr/>
          </p:nvSpPr>
          <p:spPr>
            <a:xfrm>
              <a:off x="11322406" y="6385560"/>
              <a:ext cx="189890" cy="234696"/>
            </a:xfrm>
            <a:prstGeom prst="rect">
              <a:avLst/>
            </a:prstGeom>
            <a:noFill/>
            <a:ln>
              <a:noFill/>
            </a:ln>
          </p:spPr>
          <p:txBody>
            <a:bodyPr wrap="none" lIns="0" tIns="0" rIns="0" bIns="0" anchor="t" anchorCtr="0">
              <a:spAutoFit/>
            </a:bodyPr>
            <a:lstStyle/>
            <a:p>
              <a:pPr algn="r"/>
              <a:r>
                <a:rPr lang="zh-CN" sz="1200" dirty="0">
                  <a:solidFill>
                    <a:schemeClr val="accent3"/>
                  </a:solidFill>
                  <a:latin typeface="Microsoft YaHei"/>
                  <a:ea typeface="Microsoft YaHei"/>
                  <a:cs typeface="Microsoft YaHei"/>
                </a:rPr>
                <a:t>15</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par>
                          <p:cTn id="8" fill="hold">
                            <p:stCondLst>
                              <p:cond delay="800"/>
                            </p:stCondLst>
                            <p:childTnLst>
                              <p:par>
                                <p:cTn id="9" presetID="10" presetClass="entr" presetSubtype="0" fill="hold" grpId="0" nodeType="after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400"/>
                                        <p:tgtEl>
                                          <p:spTgt spid="10"/>
                                        </p:tgtEl>
                                      </p:cBhvr>
                                    </p:animEffect>
                                  </p:childTnLst>
                                </p:cTn>
                              </p:par>
                            </p:childTnLst>
                          </p:cTn>
                        </p:par>
                        <p:par>
                          <p:cTn id="12" fill="hold">
                            <p:stCondLst>
                              <p:cond delay="1500"/>
                            </p:stCondLst>
                            <p:childTnLst>
                              <p:par>
                                <p:cTn id="13" presetID="10" presetClass="entr" presetSubtype="0" fill="hold" grpId="0" nodeType="afterEffect">
                                  <p:stCondLst>
                                    <p:cond delay="3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400"/>
                                        <p:tgtEl>
                                          <p:spTgt spid="15"/>
                                        </p:tgtEl>
                                      </p:cBhvr>
                                    </p:animEffect>
                                  </p:childTnLst>
                                </p:cTn>
                              </p:par>
                            </p:childTnLst>
                          </p:cTn>
                        </p:par>
                        <p:par>
                          <p:cTn id="16" fill="hold">
                            <p:stCondLst>
                              <p:cond delay="2200"/>
                            </p:stCondLst>
                            <p:childTnLst>
                              <p:par>
                                <p:cTn id="17" presetID="10" presetClass="entr" presetSubtype="0" fill="hold" grpId="0" nodeType="afterEffect">
                                  <p:stCondLst>
                                    <p:cond delay="3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400"/>
                                        <p:tgtEl>
                                          <p:spTgt spid="20"/>
                                        </p:tgtEl>
                                      </p:cBhvr>
                                    </p:animEffect>
                                  </p:childTnLst>
                                </p:cTn>
                              </p:par>
                            </p:childTnLst>
                          </p:cTn>
                        </p:par>
                        <p:par>
                          <p:cTn id="20" fill="hold">
                            <p:stCondLst>
                              <p:cond delay="2900"/>
                            </p:stCondLst>
                            <p:childTnLst>
                              <p:par>
                                <p:cTn id="21" presetID="10" presetClass="entr" presetSubtype="0" fill="hold" grpId="0" nodeType="afterEffect">
                                  <p:stCondLst>
                                    <p:cond delay="3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400"/>
                                        <p:tgtEl>
                                          <p:spTgt spid="25"/>
                                        </p:tgtEl>
                                      </p:cBhvr>
                                    </p:animEffect>
                                  </p:childTnLst>
                                </p:cTn>
                              </p:par>
                            </p:childTnLst>
                          </p:cTn>
                        </p:par>
                        <p:par>
                          <p:cTn id="24" fill="hold">
                            <p:stCondLst>
                              <p:cond delay="3600"/>
                            </p:stCondLst>
                            <p:childTnLst>
                              <p:par>
                                <p:cTn id="25" presetID="10" presetClass="entr" presetSubtype="0" fill="hold" grpId="0" nodeType="afterEffect">
                                  <p:stCondLst>
                                    <p:cond delay="30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4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solar_cheapest_power">
  <a:themeElements>
    <a:clrScheme name="ppt169_solar_cheapest_power">
      <a:dk1>
        <a:srgbClr val="1A1A1A"/>
      </a:dk1>
      <a:lt1>
        <a:srgbClr val="FFFFFF"/>
      </a:lt1>
      <a:dk2>
        <a:srgbClr val="1F497D"/>
      </a:dk2>
      <a:lt2>
        <a:srgbClr val="F2F2F2"/>
      </a:lt2>
      <a:accent1>
        <a:srgbClr val="111111"/>
      </a:accent1>
      <a:accent2>
        <a:srgbClr val="C8102E"/>
      </a:accent2>
      <a:accent3>
        <a:srgbClr val="6E6E6E"/>
      </a:accent3>
      <a:accent4>
        <a:srgbClr val="111111"/>
      </a:accent4>
      <a:accent5>
        <a:srgbClr val="6E6E6E"/>
      </a:accent5>
      <a:accent6>
        <a:srgbClr val="D4D4D4"/>
      </a:accent6>
      <a:hlink>
        <a:srgbClr val="C8102E"/>
      </a:hlink>
      <a:folHlink>
        <a:srgbClr val="6E6E6E"/>
      </a:folHlink>
    </a:clrScheme>
    <a:fontScheme name="ppt169_solar_cheapest_pow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olar_cheapest_pow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solar_cheapest_power">
  <a:themeElements>
    <a:clrScheme name="ppt169_solar_cheapest_power">
      <a:dk1>
        <a:srgbClr val="1A1A1A"/>
      </a:dk1>
      <a:lt1>
        <a:srgbClr val="FFFFFF"/>
      </a:lt1>
      <a:dk2>
        <a:srgbClr val="1F497D"/>
      </a:dk2>
      <a:lt2>
        <a:srgbClr val="F2F2F2"/>
      </a:lt2>
      <a:accent1>
        <a:srgbClr val="111111"/>
      </a:accent1>
      <a:accent2>
        <a:srgbClr val="C8102E"/>
      </a:accent2>
      <a:accent3>
        <a:srgbClr val="6E6E6E"/>
      </a:accent3>
      <a:accent4>
        <a:srgbClr val="111111"/>
      </a:accent4>
      <a:accent5>
        <a:srgbClr val="6E6E6E"/>
      </a:accent5>
      <a:accent6>
        <a:srgbClr val="D4D4D4"/>
      </a:accent6>
      <a:hlink>
        <a:srgbClr val="C8102E"/>
      </a:hlink>
      <a:folHlink>
        <a:srgbClr val="6E6E6E"/>
      </a:folHlink>
    </a:clrScheme>
    <a:fontScheme name="ppt169_solar_cheapest_pow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olar_cheapest_pow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2026-09-05T04:30:28Z</dcterms:created>
  <dcterms:modified xsi:type="dcterms:W3CDTF">2026-09-05T04:30:28Z</dcterms:modified>
  <cp:category/>
  <cp:contentStatus/>
</cp:coreProperties>
</file>