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solar_terms_yea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solar_terms_yea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21e20fcd98e0a5f.png"/>
  <Relationship Id="rId3" Type="http://schemas.openxmlformats.org/officeDocument/2006/relationships/image" Target="../media/image_1e9730d5e0340356.png"/>
  <Relationship Id="rId4" Type="http://schemas.openxmlformats.org/officeDocument/2006/relationships/image" Target="../media/image_a70882f9c73f1eae.pn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21e20fcd98e0a5f.pn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5030a69aa2cdcf2.png"/>
  <Relationship Id="rId3" Type="http://schemas.openxmlformats.org/officeDocument/2006/relationships/image" Target="../media/image_0cf251705056acc0.png"/>
  <Relationship Id="rId4" Type="http://schemas.openxmlformats.org/officeDocument/2006/relationships/image" Target="../media/image_fa610c7fba180bca.png"/>
  <Relationship Id="rId5" Type="http://schemas.openxmlformats.org/officeDocument/2006/relationships/image" Target="../media/image_6e972be93824f8b6.png"/>
  <Relationship Id="rId6" Type="http://schemas.openxmlformats.org/officeDocument/2006/relationships/image" Target="../media/image_6a4f87879366de52.png"/>
  <Relationship Id="rId7" Type="http://schemas.openxmlformats.org/officeDocument/2006/relationships/image" Target="../media/image_1b2d35fc9f8358d0.png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f6557956b294cc4.png"/>
  <Relationship Id="rId3" Type="http://schemas.openxmlformats.org/officeDocument/2006/relationships/image" Target="../media/image_e5030a69aa2cdcf2.png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07b4967595f35b8.png"/>
  <Relationship Id="rId3" Type="http://schemas.openxmlformats.org/officeDocument/2006/relationships/image" Target="../media/image_0cf251705056acc0.png"/>
  <Relationship Id="rId4" Type="http://schemas.openxmlformats.org/officeDocument/2006/relationships/image" Target="../media/image_f3f644c9864251fc.png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a610c7fba180bca.png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0597000cc674bd0.png"/>
  <Relationship Id="rId3" Type="http://schemas.openxmlformats.org/officeDocument/2006/relationships/image" Target="../media/image_6e972be93824f8b6.png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3c168ffaecd5946.png"/>
  <Relationship Id="rId3" Type="http://schemas.openxmlformats.org/officeDocument/2006/relationships/image" Target="../media/image_6a4f87879366de52.png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6385b4ef89a0e11.png"/>
  <Relationship Id="rId3" Type="http://schemas.openxmlformats.org/officeDocument/2006/relationships/image" Target="../media/image_1b2d35fc9f8358d0.png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56063d7cc4d3237.png"/>
  <Relationship Id="rId3" Type="http://schemas.openxmlformats.org/officeDocument/2006/relationships/image" Target="../media/image_e838aab27238d4a3.png"/>
  <Relationship Id="rId4" Type="http://schemas.openxmlformats.org/officeDocument/2006/relationships/image" Target="../media/image_ddd4de2ace2a66d8.png"/>
  <Relationship Id="rId5" Type="http://schemas.openxmlformats.org/officeDocument/2006/relationships/image" Target="../media/image_8abfb51d1576c105.png"/>
  <Relationship Id="rId6" Type="http://schemas.openxmlformats.org/officeDocument/2006/relationships/image" Target="../media/image_469d21d2ef5607d7.png"/>
  <Relationship Id="rId7" Type="http://schemas.openxmlformats.org/officeDocument/2006/relationships/image" Target="../media/image_8653ff93e76e40f4.png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77f132c60aa33f9.png"/>
  <Relationship Id="rId3" Type="http://schemas.openxmlformats.org/officeDocument/2006/relationships/image" Target="../media/image_356063d7cc4d3237.png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35a731c775ba65b.png"/>
  <Relationship Id="rId3" Type="http://schemas.openxmlformats.org/officeDocument/2006/relationships/image" Target="../media/image_e838aab27238d4a3.png"/>
  <Relationship Id="rId4" Type="http://schemas.openxmlformats.org/officeDocument/2006/relationships/image" Target="../media/image_f3f644c9864251fc.png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884584c6869648d.png"/>
  <Relationship Id="rId3" Type="http://schemas.openxmlformats.org/officeDocument/2006/relationships/image" Target="../media/image_ddd4de2ace2a66d8.png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bfafe4d90f7db91.png"/>
  <Relationship Id="rId3" Type="http://schemas.openxmlformats.org/officeDocument/2006/relationships/image" Target="../media/image_8abfb51d1576c105.png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eff42a81f6d596d.png"/>
  <Relationship Id="rId3" Type="http://schemas.openxmlformats.org/officeDocument/2006/relationships/image" Target="../media/image_469d21d2ef5607d7.png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38f0958585c5977.png"/>
  <Relationship Id="rId3" Type="http://schemas.openxmlformats.org/officeDocument/2006/relationships/image" Target="../media/image_8653ff93e76e40f4.png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25a3437b93da469.png"/>
  <Relationship Id="rId3" Type="http://schemas.openxmlformats.org/officeDocument/2006/relationships/image" Target="../media/image_469e010f145fa1e4.png"/>
  <Relationship Id="rId4" Type="http://schemas.openxmlformats.org/officeDocument/2006/relationships/image" Target="../media/image_95e0fe9e3aa9a9d6.png"/>
  <Relationship Id="rId5" Type="http://schemas.openxmlformats.org/officeDocument/2006/relationships/image" Target="../media/image_0c54cec5b6b92e7d.png"/>
  <Relationship Id="rId6" Type="http://schemas.openxmlformats.org/officeDocument/2006/relationships/image" Target="../media/image_4879a0893e93b200.png"/>
  <Relationship Id="rId7" Type="http://schemas.openxmlformats.org/officeDocument/2006/relationships/image" Target="../media/image_5ec959527dd75c95.png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89aeb5724244115.png"/>
  <Relationship Id="rId3" Type="http://schemas.openxmlformats.org/officeDocument/2006/relationships/image" Target="../media/image_e25a3437b93da469.png"/>
</Relationships>
</file>

<file path=ppt/slides/_rels/slide1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6cfac947e70a223.png"/>
  <Relationship Id="rId3" Type="http://schemas.openxmlformats.org/officeDocument/2006/relationships/image" Target="../media/image_469e010f145fa1e4.png"/>
  <Relationship Id="rId4" Type="http://schemas.openxmlformats.org/officeDocument/2006/relationships/image" Target="../media/image_f3f644c9864251fc.png"/>
</Relationships>
</file>

<file path=ppt/slides/_rels/slide2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d586942446d29c6.png"/>
  <Relationship Id="rId3" Type="http://schemas.openxmlformats.org/officeDocument/2006/relationships/image" Target="../media/image_95e0fe9e3aa9a9d6.png"/>
</Relationships>
</file>

<file path=ppt/slides/_rels/slide2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949f1317e71b2b17.png"/>
  <Relationship Id="rId3" Type="http://schemas.openxmlformats.org/officeDocument/2006/relationships/image" Target="../media/image_0c54cec5b6b92e7d.png"/>
</Relationships>
</file>

<file path=ppt/slides/_rels/slide2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1979a0cc60befd5.png"/>
  <Relationship Id="rId3" Type="http://schemas.openxmlformats.org/officeDocument/2006/relationships/image" Target="../media/image_4879a0893e93b200.png"/>
</Relationships>
</file>

<file path=ppt/slides/_rels/slide2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a024eecece323fe.png"/>
  <Relationship Id="rId3" Type="http://schemas.openxmlformats.org/officeDocument/2006/relationships/image" Target="../media/image_5ec959527dd75c95.png"/>
</Relationships>
</file>

<file path=ppt/slides/_rels/slide2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f14479001eddb2f.png"/>
  <Relationship Id="rId3" Type="http://schemas.openxmlformats.org/officeDocument/2006/relationships/image" Target="../media/image_e1ed15d3c769eda7.png"/>
  <Relationship Id="rId4" Type="http://schemas.openxmlformats.org/officeDocument/2006/relationships/image" Target="../media/image_0b601a9a17d7dde4.png"/>
  <Relationship Id="rId5" Type="http://schemas.openxmlformats.org/officeDocument/2006/relationships/image" Target="../media/image_a78fa60eed54fadc.png"/>
  <Relationship Id="rId6" Type="http://schemas.openxmlformats.org/officeDocument/2006/relationships/image" Target="../media/image_38448ff60a88ffda.png"/>
  <Relationship Id="rId7" Type="http://schemas.openxmlformats.org/officeDocument/2006/relationships/image" Target="../media/image_1857bb4c1e58f6f4.png"/>
</Relationships>
</file>

<file path=ppt/slides/_rels/slide2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431ed512b2b5c6d.png"/>
  <Relationship Id="rId3" Type="http://schemas.openxmlformats.org/officeDocument/2006/relationships/image" Target="../media/image_bf14479001eddb2f.png"/>
</Relationships>
</file>

<file path=ppt/slides/_rels/slide2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f609d8c77a4adb9.png"/>
  <Relationship Id="rId3" Type="http://schemas.openxmlformats.org/officeDocument/2006/relationships/image" Target="../media/image_e1ed15d3c769eda7.png"/>
  <Relationship Id="rId4" Type="http://schemas.openxmlformats.org/officeDocument/2006/relationships/image" Target="../media/image_f3f644c9864251fc.png"/>
</Relationships>
</file>

<file path=ppt/slides/_rels/slide2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a25149668f29965.png"/>
  <Relationship Id="rId3" Type="http://schemas.openxmlformats.org/officeDocument/2006/relationships/image" Target="../media/image_0b601a9a17d7dde4.png"/>
</Relationships>
</file>

<file path=ppt/slides/_rels/slide2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a78f5f4e9f115aa.png"/>
  <Relationship Id="rId3" Type="http://schemas.openxmlformats.org/officeDocument/2006/relationships/image" Target="../media/image_a78fa60eed54fadc.png"/>
</Relationships>
</file>

<file path=ppt/slides/_rels/slide2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707472d8ae03227.png"/>
  <Relationship Id="rId3" Type="http://schemas.openxmlformats.org/officeDocument/2006/relationships/image" Target="../media/image_38448ff60a88ffda.png"/>
</Relationships>
</file>

<file path=ppt/slides/_rels/slide3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9c9f2c2b6ed90602.png"/>
  <Relationship Id="rId3" Type="http://schemas.openxmlformats.org/officeDocument/2006/relationships/image" Target="../media/image_1857bb4c1e58f6f4.png"/>
</Relationships>
</file>

<file path=ppt/slides/_rels/slide3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3f644c9864251fc.png"/>
  <Relationship Id="rId3" Type="http://schemas.openxmlformats.org/officeDocument/2006/relationships/hyperlink" Target="https://finance.sina.com.cn/jjxw/2026-01-05/doc-inhffsfn9506531.shtml" TargetMode="External"/>
  <Relationship Id="rId4" Type="http://schemas.openxmlformats.org/officeDocument/2006/relationships/hyperlink" Target="https://www.hko.gov.hk/en/gts/astron2026/files/2026SolarTerms24.pdf" TargetMode="External"/>
  <Relationship Id="rId5" Type="http://schemas.openxmlformats.org/officeDocument/2006/relationships/hyperlink" Target="https://finance.sina.com.cn/jjxw/2026-02-03/doc-inhkpvfi7233217.shtml" TargetMode="External"/>
  <Relationship Id="rId6" Type="http://schemas.openxmlformats.org/officeDocument/2006/relationships/hyperlink" Target="https://zh.wikisource.org/wiki/%E6%9C%88%E4%BB%A4%E4%B8%83%E5%8D%81%E4%BA%8C%E5%80%99%E9%9B%86%E8%A7%A3" TargetMode="External"/>
  <Relationship Id="rId7" Type="http://schemas.openxmlformats.org/officeDocument/2006/relationships/hyperlink" Target="https://www.cma.gov.cn/ztbd/2025zt/24jq/lichun/index.html" TargetMode="External"/>
  <Relationship Id="rId8" Type="http://schemas.openxmlformats.org/officeDocument/2006/relationships/hyperlink" Target="https://www.unesco.org/zh/articles/ershisijieqiruxuanrenleifeiwuzhiwenhuayichandaibiaominglu" TargetMode="External"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0267950" y="226247"/>
            <a:ext cx="1752600" cy="1033406"/>
          </a:xfrm>
          <a:prstGeom prst="rect">
            <a:avLst/>
          </a:prstGeom>
        </p:spPr>
      </p:pic>
      <p:pic>
        <p:nvPicPr>
          <p:cNvPr id="3" name="Image 3"/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571500" y="5575697"/>
            <a:ext cx="914400" cy="73580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895350" y="1333500"/>
            <a:ext cx="4884420" cy="1943862"/>
            <a:chOff x="895350" y="1333500"/>
            <a:chExt cx="4884420" cy="1943862"/>
          </a:xfrm>
        </p:grpSpPr>
        <p:sp>
          <p:nvSpPr>
            <p:cNvPr id="4" name="Rectangle 4"/>
            <p:cNvSpPr/>
            <p:nvPr/>
          </p:nvSpPr>
          <p:spPr>
            <a:xfrm>
              <a:off x="914400" y="1333500"/>
              <a:ext cx="685800" cy="76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95350" y="1718310"/>
              <a:ext cx="4884420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二十四节气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807970"/>
              <a:ext cx="23990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全年手账 · </a:t>
              </a:r>
              <a:r>
                <a:rPr lang="zh-CN" sz="24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2026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2970" y="3719512"/>
            <a:ext cx="5331095" cy="440055"/>
            <a:chOff x="902970" y="3719512"/>
            <a:chExt cx="533109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3719512"/>
              <a:ext cx="53310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2026 年的春天，始于 </a:t>
              </a:r>
              <a:r>
                <a:rPr lang="zh-CN" sz="2250" b="1" dirty="0">
                  <a:solidFill>
                    <a:schemeClr val="accent2"/>
                  </a:solidFill>
                  <a:latin typeface="Trebuchet MS"/>
                  <a:ea typeface="Microsoft YaHei"/>
                  <a:cs typeface="Trebuchet MS"/>
                </a:rPr>
                <a:t>2 月 4 日 4:02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4400" y="4533900"/>
            <a:ext cx="6096000" cy="1219200"/>
            <a:chOff x="914400" y="4533900"/>
            <a:chExt cx="6096000" cy="1219200"/>
          </a:xfrm>
        </p:grpSpPr>
        <p:sp>
          <p:nvSpPr>
            <p:cNvPr id="10" name="Rectangle 10"/>
            <p:cNvSpPr/>
            <p:nvPr/>
          </p:nvSpPr>
          <p:spPr>
            <a:xfrm>
              <a:off x="914400" y="4533900"/>
              <a:ext cx="6096000" cy="12192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318260" y="4781550"/>
              <a:ext cx="567309" cy="746951"/>
              <a:chOff x="1318260" y="4781550"/>
              <a:chExt cx="567309" cy="746951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1318260" y="4781550"/>
                <a:ext cx="496938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3000" b="1" dirty="0">
                    <a:solidFill>
                      <a:srgbClr val="6FA46B"/>
                    </a:solidFill>
                    <a:latin typeface="Trebuchet MS"/>
                    <a:ea typeface="Trebuchet MS"/>
                    <a:cs typeface="Trebuchet MS"/>
                  </a:rPr>
                  <a:t>24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326642" y="5264468"/>
                <a:ext cx="5589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格节气</a:t>
                </a:r>
              </a:p>
            </p:txBody>
          </p:sp>
        </p:grpSp>
        <p:sp>
          <p:nvSpPr>
            <p:cNvPr id="14" name="Line 14"/>
            <p:cNvSpPr/>
            <p:nvPr/>
          </p:nvSpPr>
          <p:spPr>
            <a:xfrm>
              <a:off x="2743200" y="4800600"/>
              <a:ext cx="9525" cy="685800"/>
            </a:xfrm>
            <a:custGeom>
              <a:avLst/>
              <a:gdLst/>
              <a:ahLst/>
              <a:cxnLst/>
              <a:rect l="l" t="t" r="r" b="b"/>
              <a:pathLst>
                <a:path w="9525"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3147060" y="4781550"/>
              <a:ext cx="567309" cy="746951"/>
              <a:chOff x="3147060" y="4781550"/>
              <a:chExt cx="567309" cy="746951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3147060" y="4781550"/>
                <a:ext cx="496938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3000" b="1" dirty="0">
                    <a:solidFill>
                      <a:srgbClr val="D99A2B"/>
                    </a:solidFill>
                    <a:latin typeface="Trebuchet MS"/>
                    <a:ea typeface="Trebuchet MS"/>
                    <a:cs typeface="Trebuchet MS"/>
                  </a:rPr>
                  <a:t>72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3155442" y="5264468"/>
                <a:ext cx="5589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候物候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4572000" y="4800600"/>
              <a:ext cx="9525" cy="685800"/>
            </a:xfrm>
            <a:custGeom>
              <a:avLst/>
              <a:gdLst/>
              <a:ahLst/>
              <a:cxnLst/>
              <a:rect l="l" t="t" r="r" b="b"/>
              <a:pathLst>
                <a:path w="9525"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4975860" y="4781550"/>
              <a:ext cx="1475994" cy="746951"/>
              <a:chOff x="4975860" y="4781550"/>
              <a:chExt cx="1475994" cy="746951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4975860" y="4781550"/>
                <a:ext cx="263709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3000" b="1" dirty="0">
                    <a:solidFill>
                      <a:srgbClr val="5C7FA3"/>
                    </a:solidFill>
                    <a:latin typeface="Trebuchet MS"/>
                    <a:ea typeface="Trebuchet MS"/>
                    <a:cs typeface="Trebuchet M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4984242" y="5264468"/>
                <a:ext cx="14676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整年，精确到分钟</a:t>
                </a:r>
              </a:p>
            </p:txBody>
          </p:sp>
        </p:grpSp>
      </p:grpSp>
      <p:grpSp>
        <p:nvGrpSpPr>
          <p:cNvPr id="59" name="!!yearring"/>
          <p:cNvGrpSpPr/>
          <p:nvPr/>
        </p:nvGrpSpPr>
        <p:grpSpPr>
          <a:xfrm>
            <a:off x="7505700" y="1244918"/>
            <a:ext cx="3810000" cy="4089082"/>
            <a:chOff x="7505700" y="1244918"/>
            <a:chExt cx="3810000" cy="4089082"/>
          </a:xfrm>
        </p:grpSpPr>
        <p:sp>
          <p:nvSpPr>
            <p:cNvPr id="23" name="Ellipse 23"/>
            <p:cNvSpPr/>
            <p:nvPr/>
          </p:nvSpPr>
          <p:spPr>
            <a:xfrm>
              <a:off x="7505700" y="1524000"/>
              <a:ext cx="3810000" cy="3810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4">
              <a:alphaModFix amt="22000"/>
            </a:blip>
            <a:stretch>
              <a:fillRect/>
            </a:stretch>
          </p:blipFill>
          <p:spPr>
            <a:xfrm>
              <a:off x="7791450" y="1809750"/>
              <a:ext cx="3238500" cy="3238500"/>
            </a:xfrm>
            <a:prstGeom prst="rect">
              <a:avLst/>
            </a:prstGeom>
          </p:spPr>
        </p:pic>
        <p:sp>
          <p:nvSpPr>
            <p:cNvPr id="25" name="Freeform 25"/>
            <p:cNvSpPr/>
            <p:nvPr/>
          </p:nvSpPr>
          <p:spPr>
            <a:xfrm>
              <a:off x="7696200" y="1714500"/>
              <a:ext cx="3429000" cy="3429000"/>
            </a:xfrm>
            <a:prstGeom prst="blockArc">
              <a:avLst>
                <a:gd name="adj1" fmla="val 16200000"/>
                <a:gd name="adj2" fmla="val 21600000"/>
                <a:gd name="adj3" fmla="val 11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26" name="Freeform 26"/>
            <p:cNvSpPr/>
            <p:nvPr/>
          </p:nvSpPr>
          <p:spPr>
            <a:xfrm>
              <a:off x="7696200" y="1714500"/>
              <a:ext cx="3429000" cy="3429000"/>
            </a:xfrm>
            <a:prstGeom prst="blockArc">
              <a:avLst>
                <a:gd name="adj1" fmla="val 0"/>
                <a:gd name="adj2" fmla="val 5400000"/>
                <a:gd name="adj3" fmla="val 11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7696200" y="1714500"/>
              <a:ext cx="3429000" cy="3429000"/>
            </a:xfrm>
            <a:prstGeom prst="blockArc">
              <a:avLst>
                <a:gd name="adj1" fmla="val 5400000"/>
                <a:gd name="adj2" fmla="val 10800000"/>
                <a:gd name="adj3" fmla="val 11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28" name="Freeform 28"/>
            <p:cNvSpPr/>
            <p:nvPr/>
          </p:nvSpPr>
          <p:spPr>
            <a:xfrm>
              <a:off x="7696200" y="1714500"/>
              <a:ext cx="3429000" cy="3429000"/>
            </a:xfrm>
            <a:prstGeom prst="blockArc">
              <a:avLst>
                <a:gd name="adj1" fmla="val 10800000"/>
                <a:gd name="adj2" fmla="val 16200000"/>
                <a:gd name="adj3" fmla="val 11000"/>
              </a:avLst>
            </a:prstGeom>
            <a:solidFill>
              <a:srgbClr val="5C7FA3"/>
            </a:solidFill>
            <a:ln>
              <a:noFill/>
            </a:ln>
          </p:spPr>
        </p:sp>
        <p:grpSp>
          <p:nvGrpSpPr>
            <p:cNvPr id="53" name="Group 53"/>
            <p:cNvGrpSpPr/>
            <p:nvPr/>
          </p:nvGrpSpPr>
          <p:grpSpPr>
            <a:xfrm>
              <a:off x="7515225" y="1533525"/>
              <a:ext cx="3790950" cy="3790950"/>
              <a:chOff x="7515225" y="1533525"/>
              <a:chExt cx="3790950" cy="3790950"/>
            </a:xfrm>
          </p:grpSpPr>
          <p:sp>
            <p:nvSpPr>
              <p:cNvPr id="29" name="Line 29"/>
              <p:cNvSpPr/>
              <p:nvPr/>
            </p:nvSpPr>
            <p:spPr>
              <a:xfrm>
                <a:off x="9410700" y="1533525"/>
                <a:ext cx="95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3825">
                    <a:moveTo>
                      <a:pt x="0" y="12382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0" name="Line 30"/>
              <p:cNvSpPr/>
              <p:nvPr/>
            </p:nvSpPr>
            <p:spPr>
              <a:xfrm>
                <a:off x="9868852" y="1598295"/>
                <a:ext cx="32385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32385" h="119062">
                    <a:moveTo>
                      <a:pt x="0" y="119062"/>
                    </a:moveTo>
                    <a:lnTo>
                      <a:pt x="32385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1" name="Line 31"/>
              <p:cNvSpPr/>
              <p:nvPr/>
            </p:nvSpPr>
            <p:spPr>
              <a:xfrm>
                <a:off x="10296525" y="1787842"/>
                <a:ext cx="61912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106680">
                    <a:moveTo>
                      <a:pt x="0" y="106680"/>
                    </a:moveTo>
                    <a:lnTo>
                      <a:pt x="61912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2" name="Line 32"/>
              <p:cNvSpPr/>
              <p:nvPr/>
            </p:nvSpPr>
            <p:spPr>
              <a:xfrm>
                <a:off x="10663238" y="2088832"/>
                <a:ext cx="87630" cy="87630"/>
              </a:xfrm>
              <a:custGeom>
                <a:avLst/>
                <a:gdLst/>
                <a:ahLst/>
                <a:cxnLst/>
                <a:rect l="l" t="t" r="r" b="b"/>
                <a:pathLst>
                  <a:path w="87630" h="87630">
                    <a:moveTo>
                      <a:pt x="0" y="87630"/>
                    </a:moveTo>
                    <a:lnTo>
                      <a:pt x="8763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3" name="Line 33"/>
              <p:cNvSpPr/>
              <p:nvPr/>
            </p:nvSpPr>
            <p:spPr>
              <a:xfrm>
                <a:off x="10945178" y="2481262"/>
                <a:ext cx="106680" cy="61912"/>
              </a:xfrm>
              <a:custGeom>
                <a:avLst/>
                <a:gdLst/>
                <a:ahLst/>
                <a:cxnLst/>
                <a:rect l="l" t="t" r="r" b="b"/>
                <a:pathLst>
                  <a:path w="106680" h="61912">
                    <a:moveTo>
                      <a:pt x="0" y="61912"/>
                    </a:moveTo>
                    <a:lnTo>
                      <a:pt x="10668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4" name="Line 34"/>
              <p:cNvSpPr/>
              <p:nvPr/>
            </p:nvSpPr>
            <p:spPr>
              <a:xfrm>
                <a:off x="11122342" y="2938462"/>
                <a:ext cx="119062" cy="32385"/>
              </a:xfrm>
              <a:custGeom>
                <a:avLst/>
                <a:gdLst/>
                <a:ahLst/>
                <a:cxnLst/>
                <a:rect l="l" t="t" r="r" b="b"/>
                <a:pathLst>
                  <a:path w="119062" h="32385">
                    <a:moveTo>
                      <a:pt x="0" y="32385"/>
                    </a:moveTo>
                    <a:lnTo>
                      <a:pt x="119062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5" name="Line 35"/>
              <p:cNvSpPr/>
              <p:nvPr/>
            </p:nvSpPr>
            <p:spPr>
              <a:xfrm>
                <a:off x="11182350" y="3429000"/>
                <a:ext cx="123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9525">
                    <a:moveTo>
                      <a:pt x="0" y="0"/>
                    </a:moveTo>
                    <a:lnTo>
                      <a:pt x="123825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6" name="Line 36"/>
              <p:cNvSpPr/>
              <p:nvPr/>
            </p:nvSpPr>
            <p:spPr>
              <a:xfrm>
                <a:off x="11122342" y="3887152"/>
                <a:ext cx="119062" cy="32385"/>
              </a:xfrm>
              <a:custGeom>
                <a:avLst/>
                <a:gdLst/>
                <a:ahLst/>
                <a:cxnLst/>
                <a:rect l="l" t="t" r="r" b="b"/>
                <a:pathLst>
                  <a:path w="119062" h="32385">
                    <a:moveTo>
                      <a:pt x="0" y="0"/>
                    </a:moveTo>
                    <a:lnTo>
                      <a:pt x="119062" y="3238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7" name="Line 37"/>
              <p:cNvSpPr/>
              <p:nvPr/>
            </p:nvSpPr>
            <p:spPr>
              <a:xfrm>
                <a:off x="10945178" y="4314825"/>
                <a:ext cx="106680" cy="61912"/>
              </a:xfrm>
              <a:custGeom>
                <a:avLst/>
                <a:gdLst/>
                <a:ahLst/>
                <a:cxnLst/>
                <a:rect l="l" t="t" r="r" b="b"/>
                <a:pathLst>
                  <a:path w="106680" h="61912">
                    <a:moveTo>
                      <a:pt x="0" y="0"/>
                    </a:moveTo>
                    <a:lnTo>
                      <a:pt x="106680" y="61912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8" name="Line 38"/>
              <p:cNvSpPr/>
              <p:nvPr/>
            </p:nvSpPr>
            <p:spPr>
              <a:xfrm>
                <a:off x="10663238" y="4681538"/>
                <a:ext cx="87630" cy="87630"/>
              </a:xfrm>
              <a:custGeom>
                <a:avLst/>
                <a:gdLst/>
                <a:ahLst/>
                <a:cxnLst/>
                <a:rect l="l" t="t" r="r" b="b"/>
                <a:pathLst>
                  <a:path w="87630" h="87630">
                    <a:moveTo>
                      <a:pt x="0" y="0"/>
                    </a:moveTo>
                    <a:lnTo>
                      <a:pt x="87630" y="8763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9" name="Line 39"/>
              <p:cNvSpPr/>
              <p:nvPr/>
            </p:nvSpPr>
            <p:spPr>
              <a:xfrm>
                <a:off x="10296525" y="4963478"/>
                <a:ext cx="61912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106680">
                    <a:moveTo>
                      <a:pt x="0" y="0"/>
                    </a:moveTo>
                    <a:lnTo>
                      <a:pt x="61912" y="10668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0" name="Line 40"/>
              <p:cNvSpPr/>
              <p:nvPr/>
            </p:nvSpPr>
            <p:spPr>
              <a:xfrm>
                <a:off x="9868852" y="5140642"/>
                <a:ext cx="32385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32385" h="119062">
                    <a:moveTo>
                      <a:pt x="0" y="0"/>
                    </a:moveTo>
                    <a:lnTo>
                      <a:pt x="32385" y="119062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1" name="Line 41"/>
              <p:cNvSpPr/>
              <p:nvPr/>
            </p:nvSpPr>
            <p:spPr>
              <a:xfrm>
                <a:off x="9410700" y="5200650"/>
                <a:ext cx="95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3825">
                    <a:moveTo>
                      <a:pt x="0" y="0"/>
                    </a:moveTo>
                    <a:lnTo>
                      <a:pt x="0" y="12382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2" name="Line 42"/>
              <p:cNvSpPr/>
              <p:nvPr/>
            </p:nvSpPr>
            <p:spPr>
              <a:xfrm>
                <a:off x="8920162" y="5140642"/>
                <a:ext cx="32385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32385" h="119062">
                    <a:moveTo>
                      <a:pt x="32385" y="0"/>
                    </a:moveTo>
                    <a:lnTo>
                      <a:pt x="0" y="119062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3" name="Line 43"/>
              <p:cNvSpPr/>
              <p:nvPr/>
            </p:nvSpPr>
            <p:spPr>
              <a:xfrm>
                <a:off x="8462962" y="4963478"/>
                <a:ext cx="61912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106680">
                    <a:moveTo>
                      <a:pt x="61912" y="0"/>
                    </a:moveTo>
                    <a:lnTo>
                      <a:pt x="0" y="10668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4" name="Line 44"/>
              <p:cNvSpPr/>
              <p:nvPr/>
            </p:nvSpPr>
            <p:spPr>
              <a:xfrm>
                <a:off x="8070532" y="4681538"/>
                <a:ext cx="87630" cy="87630"/>
              </a:xfrm>
              <a:custGeom>
                <a:avLst/>
                <a:gdLst/>
                <a:ahLst/>
                <a:cxnLst/>
                <a:rect l="l" t="t" r="r" b="b"/>
                <a:pathLst>
                  <a:path w="87630" h="87630">
                    <a:moveTo>
                      <a:pt x="87630" y="0"/>
                    </a:moveTo>
                    <a:lnTo>
                      <a:pt x="0" y="8763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5" name="Line 45"/>
              <p:cNvSpPr/>
              <p:nvPr/>
            </p:nvSpPr>
            <p:spPr>
              <a:xfrm>
                <a:off x="7769542" y="4314825"/>
                <a:ext cx="106680" cy="61912"/>
              </a:xfrm>
              <a:custGeom>
                <a:avLst/>
                <a:gdLst/>
                <a:ahLst/>
                <a:cxnLst/>
                <a:rect l="l" t="t" r="r" b="b"/>
                <a:pathLst>
                  <a:path w="106680" h="61912">
                    <a:moveTo>
                      <a:pt x="106680" y="0"/>
                    </a:moveTo>
                    <a:lnTo>
                      <a:pt x="0" y="61912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6" name="Line 46"/>
              <p:cNvSpPr/>
              <p:nvPr/>
            </p:nvSpPr>
            <p:spPr>
              <a:xfrm>
                <a:off x="7579995" y="3887152"/>
                <a:ext cx="119062" cy="32385"/>
              </a:xfrm>
              <a:custGeom>
                <a:avLst/>
                <a:gdLst/>
                <a:ahLst/>
                <a:cxnLst/>
                <a:rect l="l" t="t" r="r" b="b"/>
                <a:pathLst>
                  <a:path w="119062" h="32385">
                    <a:moveTo>
                      <a:pt x="119062" y="0"/>
                    </a:moveTo>
                    <a:lnTo>
                      <a:pt x="0" y="3238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7" name="Line 47"/>
              <p:cNvSpPr/>
              <p:nvPr/>
            </p:nvSpPr>
            <p:spPr>
              <a:xfrm>
                <a:off x="7515225" y="3429000"/>
                <a:ext cx="1238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9525">
                    <a:moveTo>
                      <a:pt x="123825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8" name="Line 48"/>
              <p:cNvSpPr/>
              <p:nvPr/>
            </p:nvSpPr>
            <p:spPr>
              <a:xfrm>
                <a:off x="7579995" y="2938462"/>
                <a:ext cx="119062" cy="32385"/>
              </a:xfrm>
              <a:custGeom>
                <a:avLst/>
                <a:gdLst/>
                <a:ahLst/>
                <a:cxnLst/>
                <a:rect l="l" t="t" r="r" b="b"/>
                <a:pathLst>
                  <a:path w="119062" h="32385">
                    <a:moveTo>
                      <a:pt x="119062" y="3238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49" name="Line 49"/>
              <p:cNvSpPr/>
              <p:nvPr/>
            </p:nvSpPr>
            <p:spPr>
              <a:xfrm>
                <a:off x="7769542" y="2481262"/>
                <a:ext cx="106680" cy="61912"/>
              </a:xfrm>
              <a:custGeom>
                <a:avLst/>
                <a:gdLst/>
                <a:ahLst/>
                <a:cxnLst/>
                <a:rect l="l" t="t" r="r" b="b"/>
                <a:pathLst>
                  <a:path w="106680" h="61912">
                    <a:moveTo>
                      <a:pt x="106680" y="61912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50" name="Line 50"/>
              <p:cNvSpPr/>
              <p:nvPr/>
            </p:nvSpPr>
            <p:spPr>
              <a:xfrm>
                <a:off x="8070532" y="2088832"/>
                <a:ext cx="87630" cy="87630"/>
              </a:xfrm>
              <a:custGeom>
                <a:avLst/>
                <a:gdLst/>
                <a:ahLst/>
                <a:cxnLst/>
                <a:rect l="l" t="t" r="r" b="b"/>
                <a:pathLst>
                  <a:path w="87630" h="87630">
                    <a:moveTo>
                      <a:pt x="87630" y="8763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51" name="Line 51"/>
              <p:cNvSpPr/>
              <p:nvPr/>
            </p:nvSpPr>
            <p:spPr>
              <a:xfrm>
                <a:off x="8462962" y="1787842"/>
                <a:ext cx="61912" cy="106680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106680">
                    <a:moveTo>
                      <a:pt x="61912" y="10668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52" name="Line 52"/>
              <p:cNvSpPr/>
              <p:nvPr/>
            </p:nvSpPr>
            <p:spPr>
              <a:xfrm>
                <a:off x="8920162" y="1598295"/>
                <a:ext cx="32385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32385" h="119062">
                    <a:moveTo>
                      <a:pt x="32385" y="119062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</p:grpSp>
        <p:grpSp>
          <p:nvGrpSpPr>
            <p:cNvPr id="56" name="Group 56"/>
            <p:cNvGrpSpPr/>
            <p:nvPr/>
          </p:nvGrpSpPr>
          <p:grpSpPr>
            <a:xfrm>
              <a:off x="9222105" y="1244918"/>
              <a:ext cx="377190" cy="364807"/>
              <a:chOff x="9222105" y="1244918"/>
              <a:chExt cx="377190" cy="364807"/>
            </a:xfrm>
          </p:grpSpPr>
          <p:sp>
            <p:nvSpPr>
              <p:cNvPr id="54" name="Ellipse 54"/>
              <p:cNvSpPr/>
              <p:nvPr/>
            </p:nvSpPr>
            <p:spPr>
              <a:xfrm>
                <a:off x="9324975" y="1438275"/>
                <a:ext cx="171450" cy="1714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222105" y="1244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立春</a:t>
                </a:r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9138285" y="31422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一年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8754132" y="3530918"/>
              <a:ext cx="131313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四季 · 二十四格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08304" y="6153150"/>
            <a:ext cx="10369296" cy="390906"/>
            <a:chOff x="908304" y="6153150"/>
            <a:chExt cx="10369296" cy="390906"/>
          </a:xfrm>
        </p:grpSpPr>
        <p:sp>
          <p:nvSpPr>
            <p:cNvPr id="60" name="Line 60"/>
            <p:cNvSpPr/>
            <p:nvPr/>
          </p:nvSpPr>
          <p:spPr>
            <a:xfrm>
              <a:off x="914400" y="6153150"/>
              <a:ext cx="10363200" cy="9525"/>
            </a:xfrm>
            <a:custGeom>
              <a:avLst/>
              <a:gdLst/>
              <a:ahLst/>
              <a:cxnLst/>
              <a:rect l="l" t="t" r="r" b="b"/>
              <a:pathLst>
                <a:path w="10363200" h="9525">
                  <a:moveTo>
                    <a:pt x="0" y="0"/>
                  </a:moveTo>
                  <a:lnTo>
                    <a:pt x="103632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908304" y="6309360"/>
              <a:ext cx="82751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交节时刻据中国科学院紫金山天文台发布，三候原文出自《月令七十二候集解》，习俗据中国气象网 · 详见末页来源</a:t>
              </a:r>
            </a:p>
          </p:txBody>
        </p:sp>
      </p:grpSp>
    </p:spTree>
  </p:cSld>
  <p:clrMapOvr>
    <a:masterClrMapping/>
  </p:clrMapOvr>
  <p:transition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2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>
            <a:alphaModFix amt="28000"/>
          </a:blip>
          <a:stretch>
            <a:fillRect/>
          </a:stretch>
        </p:blipFill>
        <p:spPr>
          <a:xfrm>
            <a:off x="10668000" y="5760007"/>
            <a:ext cx="1333500" cy="786287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92836" y="653415"/>
            <a:ext cx="10989564" cy="645414"/>
            <a:chOff x="592836" y="653415"/>
            <a:chExt cx="10989564" cy="645414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653415"/>
              <a:ext cx="26990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一年是一个环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610356" y="815340"/>
              <a:ext cx="57611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二十四节气是太阳在黄道上到达 24 个既定位置的时刻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</p:grpSp>
      <p:grpSp>
        <p:nvGrpSpPr>
          <p:cNvPr id="54" name="!!yearring"/>
          <p:cNvGrpSpPr/>
          <p:nvPr/>
        </p:nvGrpSpPr>
        <p:grpSpPr>
          <a:xfrm>
            <a:off x="935355" y="1578292"/>
            <a:ext cx="4606290" cy="4493133"/>
            <a:chOff x="935355" y="1578292"/>
            <a:chExt cx="4606290" cy="4493133"/>
          </a:xfrm>
        </p:grpSpPr>
        <p:sp>
          <p:nvSpPr>
            <p:cNvPr id="7" name="Ellipse 7"/>
            <p:cNvSpPr/>
            <p:nvPr/>
          </p:nvSpPr>
          <p:spPr>
            <a:xfrm>
              <a:off x="1333500" y="1866900"/>
              <a:ext cx="3810000" cy="3810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Freeform 8"/>
            <p:cNvSpPr/>
            <p:nvPr/>
          </p:nvSpPr>
          <p:spPr>
            <a:xfrm>
              <a:off x="1524000" y="2057400"/>
              <a:ext cx="3429000" cy="3429000"/>
            </a:xfrm>
            <a:prstGeom prst="blockArc">
              <a:avLst>
                <a:gd name="adj1" fmla="val 16200000"/>
                <a:gd name="adj2" fmla="val 21600000"/>
                <a:gd name="adj3" fmla="val 11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9" name="Freeform 9"/>
            <p:cNvSpPr/>
            <p:nvPr/>
          </p:nvSpPr>
          <p:spPr>
            <a:xfrm>
              <a:off x="1524000" y="2057400"/>
              <a:ext cx="3429000" cy="3429000"/>
            </a:xfrm>
            <a:prstGeom prst="blockArc">
              <a:avLst>
                <a:gd name="adj1" fmla="val 0"/>
                <a:gd name="adj2" fmla="val 5400000"/>
                <a:gd name="adj3" fmla="val 11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10" name="Freeform 10"/>
            <p:cNvSpPr/>
            <p:nvPr/>
          </p:nvSpPr>
          <p:spPr>
            <a:xfrm>
              <a:off x="1524000" y="2057400"/>
              <a:ext cx="3429000" cy="3429000"/>
            </a:xfrm>
            <a:prstGeom prst="blockArc">
              <a:avLst>
                <a:gd name="adj1" fmla="val 5400000"/>
                <a:gd name="adj2" fmla="val 10800000"/>
                <a:gd name="adj3" fmla="val 11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1524000" y="2057400"/>
              <a:ext cx="3429000" cy="3429000"/>
            </a:xfrm>
            <a:prstGeom prst="blockArc">
              <a:avLst>
                <a:gd name="adj1" fmla="val 10800000"/>
                <a:gd name="adj2" fmla="val 16200000"/>
                <a:gd name="adj3" fmla="val 11000"/>
              </a:avLst>
            </a:prstGeom>
            <a:solidFill>
              <a:srgbClr val="5C7FA3"/>
            </a:solidFill>
            <a:ln>
              <a:noFill/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314450" y="1847850"/>
              <a:ext cx="3848100" cy="3848100"/>
              <a:chOff x="1314450" y="1847850"/>
              <a:chExt cx="3848100" cy="3848100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3238500" y="1847850"/>
                <a:ext cx="952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">
                    <a:moveTo>
                      <a:pt x="0" y="15240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3696652" y="1968818"/>
                <a:ext cx="24765" cy="91440"/>
              </a:xfrm>
              <a:custGeom>
                <a:avLst/>
                <a:gdLst/>
                <a:ahLst/>
                <a:cxnLst/>
                <a:rect l="l" t="t" r="r" b="b"/>
                <a:pathLst>
                  <a:path w="24765" h="91440">
                    <a:moveTo>
                      <a:pt x="0" y="91440"/>
                    </a:moveTo>
                    <a:lnTo>
                      <a:pt x="24765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4124325" y="2155508"/>
                <a:ext cx="47625" cy="8191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81915">
                    <a:moveTo>
                      <a:pt x="0" y="81915"/>
                    </a:moveTo>
                    <a:lnTo>
                      <a:pt x="47625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4491038" y="2411730"/>
                <a:ext cx="107633" cy="107633"/>
              </a:xfrm>
              <a:custGeom>
                <a:avLst/>
                <a:gdLst/>
                <a:ahLst/>
                <a:cxnLst/>
                <a:rect l="l" t="t" r="r" b="b"/>
                <a:pathLst>
                  <a:path w="107633" h="107633">
                    <a:moveTo>
                      <a:pt x="0" y="107633"/>
                    </a:moveTo>
                    <a:lnTo>
                      <a:pt x="107633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4772978" y="2838450"/>
                <a:ext cx="8191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81915" h="47625">
                    <a:moveTo>
                      <a:pt x="0" y="47625"/>
                    </a:moveTo>
                    <a:lnTo>
                      <a:pt x="81915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4950142" y="3288982"/>
                <a:ext cx="91440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91440" h="24765">
                    <a:moveTo>
                      <a:pt x="0" y="24765"/>
                    </a:moveTo>
                    <a:lnTo>
                      <a:pt x="9144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5010150" y="3771900"/>
                <a:ext cx="152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9525">
                    <a:moveTo>
                      <a:pt x="0" y="0"/>
                    </a:moveTo>
                    <a:lnTo>
                      <a:pt x="15240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4950142" y="4230052"/>
                <a:ext cx="91440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91440" h="24765">
                    <a:moveTo>
                      <a:pt x="0" y="0"/>
                    </a:moveTo>
                    <a:lnTo>
                      <a:pt x="91440" y="2476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4772978" y="4657725"/>
                <a:ext cx="8191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81915" h="47625">
                    <a:moveTo>
                      <a:pt x="0" y="0"/>
                    </a:moveTo>
                    <a:lnTo>
                      <a:pt x="81915" y="4762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4491038" y="5024438"/>
                <a:ext cx="107633" cy="107632"/>
              </a:xfrm>
              <a:custGeom>
                <a:avLst/>
                <a:gdLst/>
                <a:ahLst/>
                <a:cxnLst/>
                <a:rect l="l" t="t" r="r" b="b"/>
                <a:pathLst>
                  <a:path w="107633" h="107632">
                    <a:moveTo>
                      <a:pt x="0" y="0"/>
                    </a:moveTo>
                    <a:lnTo>
                      <a:pt x="107633" y="107632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4124325" y="5306378"/>
                <a:ext cx="47625" cy="8191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81915">
                    <a:moveTo>
                      <a:pt x="0" y="0"/>
                    </a:moveTo>
                    <a:lnTo>
                      <a:pt x="47625" y="8191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3696652" y="5483542"/>
                <a:ext cx="24765" cy="91440"/>
              </a:xfrm>
              <a:custGeom>
                <a:avLst/>
                <a:gdLst/>
                <a:ahLst/>
                <a:cxnLst/>
                <a:rect l="l" t="t" r="r" b="b"/>
                <a:pathLst>
                  <a:path w="24765" h="91440">
                    <a:moveTo>
                      <a:pt x="0" y="0"/>
                    </a:moveTo>
                    <a:lnTo>
                      <a:pt x="24765" y="9144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4" name="Line 24"/>
              <p:cNvSpPr/>
              <p:nvPr/>
            </p:nvSpPr>
            <p:spPr>
              <a:xfrm>
                <a:off x="3238500" y="5543550"/>
                <a:ext cx="952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2400">
                    <a:moveTo>
                      <a:pt x="0" y="0"/>
                    </a:moveTo>
                    <a:lnTo>
                      <a:pt x="0" y="15240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5" name="Line 25"/>
              <p:cNvSpPr/>
              <p:nvPr/>
            </p:nvSpPr>
            <p:spPr>
              <a:xfrm>
                <a:off x="2755582" y="5483542"/>
                <a:ext cx="24765" cy="91440"/>
              </a:xfrm>
              <a:custGeom>
                <a:avLst/>
                <a:gdLst/>
                <a:ahLst/>
                <a:cxnLst/>
                <a:rect l="l" t="t" r="r" b="b"/>
                <a:pathLst>
                  <a:path w="24765" h="91440">
                    <a:moveTo>
                      <a:pt x="24765" y="0"/>
                    </a:moveTo>
                    <a:lnTo>
                      <a:pt x="0" y="9144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6" name="Line 26"/>
              <p:cNvSpPr/>
              <p:nvPr/>
            </p:nvSpPr>
            <p:spPr>
              <a:xfrm>
                <a:off x="2305050" y="5306378"/>
                <a:ext cx="47625" cy="8191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81915">
                    <a:moveTo>
                      <a:pt x="47625" y="0"/>
                    </a:moveTo>
                    <a:lnTo>
                      <a:pt x="0" y="8191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1878330" y="5024438"/>
                <a:ext cx="107633" cy="107632"/>
              </a:xfrm>
              <a:custGeom>
                <a:avLst/>
                <a:gdLst/>
                <a:ahLst/>
                <a:cxnLst/>
                <a:rect l="l" t="t" r="r" b="b"/>
                <a:pathLst>
                  <a:path w="107633" h="107632">
                    <a:moveTo>
                      <a:pt x="107633" y="0"/>
                    </a:moveTo>
                    <a:lnTo>
                      <a:pt x="0" y="107632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8" name="Line 28"/>
              <p:cNvSpPr/>
              <p:nvPr/>
            </p:nvSpPr>
            <p:spPr>
              <a:xfrm>
                <a:off x="1622108" y="4657725"/>
                <a:ext cx="8191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81915" h="47625">
                    <a:moveTo>
                      <a:pt x="81915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29" name="Line 29"/>
              <p:cNvSpPr/>
              <p:nvPr/>
            </p:nvSpPr>
            <p:spPr>
              <a:xfrm>
                <a:off x="1435418" y="4230052"/>
                <a:ext cx="91440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91440" h="24765">
                    <a:moveTo>
                      <a:pt x="91440" y="0"/>
                    </a:moveTo>
                    <a:lnTo>
                      <a:pt x="0" y="24765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0" name="Line 30"/>
              <p:cNvSpPr/>
              <p:nvPr/>
            </p:nvSpPr>
            <p:spPr>
              <a:xfrm>
                <a:off x="1314450" y="3771900"/>
                <a:ext cx="152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9525">
                    <a:moveTo>
                      <a:pt x="152400" y="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1" name="Line 31"/>
              <p:cNvSpPr/>
              <p:nvPr/>
            </p:nvSpPr>
            <p:spPr>
              <a:xfrm>
                <a:off x="1435418" y="3288982"/>
                <a:ext cx="91440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91440" h="24765">
                    <a:moveTo>
                      <a:pt x="91440" y="2476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2" name="Line 32"/>
              <p:cNvSpPr/>
              <p:nvPr/>
            </p:nvSpPr>
            <p:spPr>
              <a:xfrm>
                <a:off x="1622108" y="2838450"/>
                <a:ext cx="8191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81915" h="47625">
                    <a:moveTo>
                      <a:pt x="81915" y="4762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3" name="Line 33"/>
              <p:cNvSpPr/>
              <p:nvPr/>
            </p:nvSpPr>
            <p:spPr>
              <a:xfrm>
                <a:off x="1878330" y="2411730"/>
                <a:ext cx="107633" cy="107633"/>
              </a:xfrm>
              <a:custGeom>
                <a:avLst/>
                <a:gdLst/>
                <a:ahLst/>
                <a:cxnLst/>
                <a:rect l="l" t="t" r="r" b="b"/>
                <a:pathLst>
                  <a:path w="107633" h="107633">
                    <a:moveTo>
                      <a:pt x="107633" y="107633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4" name="Line 34"/>
              <p:cNvSpPr/>
              <p:nvPr/>
            </p:nvSpPr>
            <p:spPr>
              <a:xfrm>
                <a:off x="2305050" y="2155508"/>
                <a:ext cx="47625" cy="8191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81915">
                    <a:moveTo>
                      <a:pt x="47625" y="81915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  <p:sp>
            <p:nvSpPr>
              <p:cNvPr id="35" name="Line 35"/>
              <p:cNvSpPr/>
              <p:nvPr/>
            </p:nvSpPr>
            <p:spPr>
              <a:xfrm>
                <a:off x="2755582" y="1968818"/>
                <a:ext cx="24765" cy="91440"/>
              </a:xfrm>
              <a:custGeom>
                <a:avLst/>
                <a:gdLst/>
                <a:ahLst/>
                <a:cxnLst/>
                <a:rect l="l" t="t" r="r" b="b"/>
                <a:pathLst>
                  <a:path w="24765" h="91440">
                    <a:moveTo>
                      <a:pt x="24765" y="91440"/>
                    </a:move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</a:ln>
            </p:spPr>
          </p:sp>
        </p:grpSp>
        <p:grpSp>
          <p:nvGrpSpPr>
            <p:cNvPr id="45" name="Group 45"/>
            <p:cNvGrpSpPr/>
            <p:nvPr/>
          </p:nvGrpSpPr>
          <p:grpSpPr>
            <a:xfrm>
              <a:off x="935355" y="1578292"/>
              <a:ext cx="4606290" cy="4493133"/>
              <a:chOff x="935355" y="1578292"/>
              <a:chExt cx="4606290" cy="4493133"/>
            </a:xfrm>
          </p:grpSpPr>
          <p:sp>
            <p:nvSpPr>
              <p:cNvPr id="37" name="TextBox 37"/>
              <p:cNvSpPr txBox="1"/>
              <p:nvPr/>
            </p:nvSpPr>
            <p:spPr>
              <a:xfrm>
                <a:off x="3049905" y="157829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立春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4545330" y="21974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春分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5164455" y="369284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立夏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4545330" y="51882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夏至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3049905" y="580739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立秋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1554480" y="51882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秋分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935355" y="369284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立冬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1554480" y="21974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冬至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2014156" y="2566988"/>
              <a:ext cx="2448688" cy="2570606"/>
              <a:chOff x="2014156" y="2566988"/>
              <a:chExt cx="2448688" cy="2570606"/>
            </a:xfrm>
          </p:grpSpPr>
          <p:sp>
            <p:nvSpPr>
              <p:cNvPr id="46" name="TextBox 46"/>
              <p:cNvSpPr txBox="1"/>
              <p:nvPr/>
            </p:nvSpPr>
            <p:spPr>
              <a:xfrm>
                <a:off x="4115372" y="2566988"/>
                <a:ext cx="347472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rgbClr val="6FA46B"/>
                    </a:solidFill>
                    <a:latin typeface="+mn-lt"/>
                    <a:ea typeface="+mn-ea"/>
                    <a:cs typeface="+mn-cs"/>
                  </a:rPr>
                  <a:t>春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4115372" y="4668202"/>
                <a:ext cx="347472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rgbClr val="CC5B4C"/>
                    </a:solidFill>
                    <a:latin typeface="+mn-lt"/>
                    <a:ea typeface="+mn-ea"/>
                    <a:cs typeface="+mn-cs"/>
                  </a:rPr>
                  <a:t>夏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2014156" y="4668202"/>
                <a:ext cx="347472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rgbClr val="D99A2B"/>
                    </a:solidFill>
                    <a:latin typeface="+mn-lt"/>
                    <a:ea typeface="+mn-ea"/>
                    <a:cs typeface="+mn-cs"/>
                  </a:rPr>
                  <a:t>秋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2014156" y="2566988"/>
                <a:ext cx="347472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rgbClr val="5C7FA3"/>
                    </a:solidFill>
                    <a:latin typeface="+mn-lt"/>
                    <a:ea typeface="+mn-ea"/>
                    <a:cs typeface="+mn-cs"/>
                  </a:rPr>
                  <a:t>冬</a:t>
                </a:r>
              </a:p>
            </p:txBody>
          </p:sp>
        </p:grpSp>
        <p:sp>
          <p:nvSpPr>
            <p:cNvPr id="51" name="Ellipse 51"/>
            <p:cNvSpPr/>
            <p:nvPr/>
          </p:nvSpPr>
          <p:spPr>
            <a:xfrm>
              <a:off x="3152775" y="1781175"/>
              <a:ext cx="171450" cy="171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2185121" y="3485198"/>
              <a:ext cx="21067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 中气 + 12 节气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2232088" y="387381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相间排列，一圈正好一年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6048756" y="1520190"/>
            <a:ext cx="5320284" cy="2890266"/>
            <a:chOff x="6048756" y="1520190"/>
            <a:chExt cx="5320284" cy="2890266"/>
          </a:xfrm>
        </p:grpSpPr>
        <p:sp>
          <p:nvSpPr>
            <p:cNvPr id="55" name="TextBox 55"/>
            <p:cNvSpPr txBox="1"/>
            <p:nvPr/>
          </p:nvSpPr>
          <p:spPr>
            <a:xfrm>
              <a:off x="6048756" y="15201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太阳走的那条弧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6051804" y="1813560"/>
              <a:ext cx="36307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个中气日的太阳上中天仰角（香港，单位：度）</a:t>
              </a:r>
            </a:p>
          </p:txBody>
        </p:sp>
        <p:grpSp>
          <p:nvGrpSpPr>
            <p:cNvPr id="100" name="Group 100"/>
            <p:cNvGrpSpPr/>
            <p:nvPr/>
          </p:nvGrpSpPr>
          <p:grpSpPr>
            <a:xfrm>
              <a:off x="6312256" y="2023110"/>
              <a:ext cx="5056784" cy="2101596"/>
              <a:chOff x="6312256" y="2023110"/>
              <a:chExt cx="5056784" cy="2101596"/>
            </a:xfrm>
          </p:grpSpPr>
          <p:grpSp>
            <p:nvGrpSpPr>
              <p:cNvPr id="62" name="Group 62"/>
              <p:cNvGrpSpPr/>
              <p:nvPr/>
            </p:nvGrpSpPr>
            <p:grpSpPr>
              <a:xfrm>
                <a:off x="6572250" y="2105978"/>
                <a:ext cx="4724400" cy="1357312"/>
                <a:chOff x="6572250" y="2105978"/>
                <a:chExt cx="4724400" cy="1357312"/>
              </a:xfrm>
            </p:grpSpPr>
            <p:sp>
              <p:nvSpPr>
                <p:cNvPr id="57" name="Line 57"/>
                <p:cNvSpPr/>
                <p:nvPr/>
              </p:nvSpPr>
              <p:spPr>
                <a:xfrm>
                  <a:off x="6572250" y="3453765"/>
                  <a:ext cx="4724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4400" h="9525">
                      <a:moveTo>
                        <a:pt x="0" y="0"/>
                      </a:moveTo>
                      <a:lnTo>
                        <a:pt x="4724400" y="0"/>
                      </a:lnTo>
                    </a:path>
                  </a:pathLst>
                </a:custGeom>
                <a:noFill/>
                <a:ln w="9525">
                  <a:solidFill>
                    <a:srgbClr val="EFE8DC"/>
                  </a:solidFill>
                </a:ln>
              </p:spPr>
            </p:sp>
            <p:sp>
              <p:nvSpPr>
                <p:cNvPr id="58" name="Line 58"/>
                <p:cNvSpPr/>
                <p:nvPr/>
              </p:nvSpPr>
              <p:spPr>
                <a:xfrm>
                  <a:off x="6572250" y="3116580"/>
                  <a:ext cx="4724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4400" h="9525">
                      <a:moveTo>
                        <a:pt x="0" y="0"/>
                      </a:moveTo>
                      <a:lnTo>
                        <a:pt x="4724400" y="0"/>
                      </a:lnTo>
                    </a:path>
                  </a:pathLst>
                </a:custGeom>
                <a:noFill/>
                <a:ln w="9525">
                  <a:solidFill>
                    <a:srgbClr val="EFE8DC"/>
                  </a:solidFill>
                </a:ln>
              </p:spPr>
            </p:sp>
            <p:sp>
              <p:nvSpPr>
                <p:cNvPr id="59" name="Line 59"/>
                <p:cNvSpPr/>
                <p:nvPr/>
              </p:nvSpPr>
              <p:spPr>
                <a:xfrm>
                  <a:off x="6572250" y="2779395"/>
                  <a:ext cx="4724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4400" h="9525">
                      <a:moveTo>
                        <a:pt x="0" y="0"/>
                      </a:moveTo>
                      <a:lnTo>
                        <a:pt x="4724400" y="0"/>
                      </a:lnTo>
                    </a:path>
                  </a:pathLst>
                </a:custGeom>
                <a:noFill/>
                <a:ln w="9525">
                  <a:solidFill>
                    <a:srgbClr val="EFE8DC"/>
                  </a:solidFill>
                </a:ln>
              </p:spPr>
            </p:sp>
            <p:sp>
              <p:nvSpPr>
                <p:cNvPr id="60" name="Line 60"/>
                <p:cNvSpPr/>
                <p:nvPr/>
              </p:nvSpPr>
              <p:spPr>
                <a:xfrm>
                  <a:off x="6572250" y="2443162"/>
                  <a:ext cx="4724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4400" h="9525">
                      <a:moveTo>
                        <a:pt x="0" y="0"/>
                      </a:moveTo>
                      <a:lnTo>
                        <a:pt x="4724400" y="0"/>
                      </a:lnTo>
                    </a:path>
                  </a:pathLst>
                </a:custGeom>
                <a:noFill/>
                <a:ln w="9525">
                  <a:solidFill>
                    <a:srgbClr val="EFE8DC"/>
                  </a:solidFill>
                </a:ln>
              </p:spPr>
            </p:sp>
            <p:sp>
              <p:nvSpPr>
                <p:cNvPr id="61" name="Line 61"/>
                <p:cNvSpPr/>
                <p:nvPr/>
              </p:nvSpPr>
              <p:spPr>
                <a:xfrm>
                  <a:off x="6572250" y="2105978"/>
                  <a:ext cx="4724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4400" h="9525">
                      <a:moveTo>
                        <a:pt x="0" y="0"/>
                      </a:moveTo>
                      <a:lnTo>
                        <a:pt x="4724400" y="0"/>
                      </a:lnTo>
                    </a:path>
                  </a:pathLst>
                </a:custGeom>
                <a:noFill/>
                <a:ln w="9525">
                  <a:solidFill>
                    <a:srgbClr val="EFE8DC"/>
                  </a:solidFill>
                </a:ln>
              </p:spPr>
            </p:sp>
          </p:grpSp>
          <p:grpSp>
            <p:nvGrpSpPr>
              <p:cNvPr id="65" name="Group 65"/>
              <p:cNvGrpSpPr/>
              <p:nvPr/>
            </p:nvGrpSpPr>
            <p:grpSpPr>
              <a:xfrm>
                <a:off x="6572250" y="2038350"/>
                <a:ext cx="4724400" cy="1762125"/>
                <a:chOff x="6572250" y="2038350"/>
                <a:chExt cx="4724400" cy="1762125"/>
              </a:xfrm>
            </p:grpSpPr>
            <p:sp>
              <p:nvSpPr>
                <p:cNvPr id="63" name="Line 63"/>
                <p:cNvSpPr/>
                <p:nvPr/>
              </p:nvSpPr>
              <p:spPr>
                <a:xfrm>
                  <a:off x="6572250" y="2038350"/>
                  <a:ext cx="9525" cy="175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752600">
                      <a:moveTo>
                        <a:pt x="0" y="0"/>
                      </a:moveTo>
                      <a:lnTo>
                        <a:pt x="0" y="1752600"/>
                      </a:lnTo>
                    </a:path>
                  </a:pathLst>
                </a:custGeom>
                <a:noFill/>
                <a:ln w="19050">
                  <a:solidFill>
                    <a:schemeClr val="accent3"/>
                  </a:solidFill>
                </a:ln>
              </p:spPr>
            </p:sp>
            <p:sp>
              <p:nvSpPr>
                <p:cNvPr id="64" name="Line 64"/>
                <p:cNvSpPr/>
                <p:nvPr/>
              </p:nvSpPr>
              <p:spPr>
                <a:xfrm>
                  <a:off x="6572250" y="3790950"/>
                  <a:ext cx="47244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24400" h="9525">
                      <a:moveTo>
                        <a:pt x="0" y="0"/>
                      </a:moveTo>
                      <a:lnTo>
                        <a:pt x="4724400" y="0"/>
                      </a:lnTo>
                    </a:path>
                  </a:pathLst>
                </a:custGeom>
                <a:noFill/>
                <a:ln w="19050">
                  <a:solidFill>
                    <a:schemeClr val="accent3"/>
                  </a:solidFill>
                </a:ln>
              </p:spPr>
            </p:sp>
          </p:grpSp>
          <p:grpSp>
            <p:nvGrpSpPr>
              <p:cNvPr id="72" name="Group 72"/>
              <p:cNvGrpSpPr/>
              <p:nvPr/>
            </p:nvGrpSpPr>
            <p:grpSpPr>
              <a:xfrm>
                <a:off x="6312256" y="2023110"/>
                <a:ext cx="189890" cy="1920621"/>
                <a:chOff x="6312256" y="2023110"/>
                <a:chExt cx="189890" cy="1920621"/>
              </a:xfrm>
            </p:grpSpPr>
            <p:sp>
              <p:nvSpPr>
                <p:cNvPr id="66" name="TextBox 66"/>
                <p:cNvSpPr txBox="1"/>
                <p:nvPr/>
              </p:nvSpPr>
              <p:spPr>
                <a:xfrm>
                  <a:off x="6312256" y="3709035"/>
                  <a:ext cx="18989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200" dirty="0">
                      <a:solidFill>
                        <a:schemeClr val="accent5"/>
                      </a:solidFill>
                      <a:latin typeface="Trebuchet MS"/>
                      <a:ea typeface="Trebuchet MS"/>
                      <a:cs typeface="Trebuchet MS"/>
                    </a:rPr>
                    <a:t>40</a:t>
                  </a:r>
                </a:p>
              </p:txBody>
            </p:sp>
            <p:sp>
              <p:nvSpPr>
                <p:cNvPr id="67" name="TextBox 67"/>
                <p:cNvSpPr txBox="1"/>
                <p:nvPr/>
              </p:nvSpPr>
              <p:spPr>
                <a:xfrm>
                  <a:off x="6312256" y="3375660"/>
                  <a:ext cx="18989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200" dirty="0">
                      <a:solidFill>
                        <a:schemeClr val="accent5"/>
                      </a:solidFill>
                      <a:latin typeface="Trebuchet MS"/>
                      <a:ea typeface="Trebuchet MS"/>
                      <a:cs typeface="Trebuchet MS"/>
                    </a:rPr>
                    <a:t>50</a:t>
                  </a:r>
                </a:p>
              </p:txBody>
            </p:sp>
            <p:sp>
              <p:nvSpPr>
                <p:cNvPr id="68" name="TextBox 68"/>
                <p:cNvSpPr txBox="1"/>
                <p:nvPr/>
              </p:nvSpPr>
              <p:spPr>
                <a:xfrm>
                  <a:off x="6312256" y="3032760"/>
                  <a:ext cx="18989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200" dirty="0">
                      <a:solidFill>
                        <a:schemeClr val="accent5"/>
                      </a:solidFill>
                      <a:latin typeface="Trebuchet MS"/>
                      <a:ea typeface="Trebuchet MS"/>
                      <a:cs typeface="Trebuchet MS"/>
                    </a:rPr>
                    <a:t>60</a:t>
                  </a:r>
                </a:p>
              </p:txBody>
            </p:sp>
            <p:sp>
              <p:nvSpPr>
                <p:cNvPr id="69" name="TextBox 69"/>
                <p:cNvSpPr txBox="1"/>
                <p:nvPr/>
              </p:nvSpPr>
              <p:spPr>
                <a:xfrm>
                  <a:off x="6312256" y="2699385"/>
                  <a:ext cx="18989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200" dirty="0">
                      <a:solidFill>
                        <a:schemeClr val="accent5"/>
                      </a:solidFill>
                      <a:latin typeface="Trebuchet MS"/>
                      <a:ea typeface="Trebuchet MS"/>
                      <a:cs typeface="Trebuchet MS"/>
                    </a:rPr>
                    <a:t>70</a:t>
                  </a:r>
                </a:p>
              </p:txBody>
            </p:sp>
            <p:sp>
              <p:nvSpPr>
                <p:cNvPr id="70" name="TextBox 70"/>
                <p:cNvSpPr txBox="1"/>
                <p:nvPr/>
              </p:nvSpPr>
              <p:spPr>
                <a:xfrm>
                  <a:off x="6312256" y="2366010"/>
                  <a:ext cx="18989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200" dirty="0">
                      <a:solidFill>
                        <a:schemeClr val="accent5"/>
                      </a:solidFill>
                      <a:latin typeface="Trebuchet MS"/>
                      <a:ea typeface="Trebuchet MS"/>
                      <a:cs typeface="Trebuchet MS"/>
                    </a:rPr>
                    <a:t>80</a:t>
                  </a:r>
                </a:p>
              </p:txBody>
            </p:sp>
            <p:sp>
              <p:nvSpPr>
                <p:cNvPr id="71" name="TextBox 71"/>
                <p:cNvSpPr txBox="1"/>
                <p:nvPr/>
              </p:nvSpPr>
              <p:spPr>
                <a:xfrm>
                  <a:off x="6312256" y="2023110"/>
                  <a:ext cx="18989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200" dirty="0">
                      <a:solidFill>
                        <a:schemeClr val="accent5"/>
                      </a:solidFill>
                      <a:latin typeface="Trebuchet MS"/>
                      <a:ea typeface="Trebuchet MS"/>
                      <a:cs typeface="Trebuchet MS"/>
                    </a:rPr>
                    <a:t>90</a:t>
                  </a:r>
                </a:p>
              </p:txBody>
            </p:sp>
          </p:grpSp>
          <p:sp>
            <p:nvSpPr>
              <p:cNvPr id="73" name="Polyline 73"/>
              <p:cNvSpPr/>
              <p:nvPr/>
            </p:nvSpPr>
            <p:spPr>
              <a:xfrm>
                <a:off x="6781800" y="2139315"/>
                <a:ext cx="4419600" cy="1516380"/>
              </a:xfrm>
              <a:custGeom>
                <a:avLst/>
                <a:gdLst/>
                <a:ahLst/>
                <a:cxnLst/>
                <a:rect l="l" t="t" r="r" b="b"/>
                <a:pathLst>
                  <a:path w="4419600" h="1516380">
                    <a:moveTo>
                      <a:pt x="0" y="1382078"/>
                    </a:moveTo>
                    <a:lnTo>
                      <a:pt x="401955" y="1112520"/>
                    </a:lnTo>
                    <a:lnTo>
                      <a:pt x="803910" y="707707"/>
                    </a:lnTo>
                    <a:lnTo>
                      <a:pt x="1204912" y="337185"/>
                    </a:lnTo>
                    <a:lnTo>
                      <a:pt x="1606868" y="34290"/>
                    </a:lnTo>
                    <a:lnTo>
                      <a:pt x="2008822" y="0"/>
                    </a:lnTo>
                    <a:lnTo>
                      <a:pt x="2410778" y="34290"/>
                    </a:lnTo>
                    <a:lnTo>
                      <a:pt x="2812732" y="337185"/>
                    </a:lnTo>
                    <a:lnTo>
                      <a:pt x="3214688" y="707707"/>
                    </a:lnTo>
                    <a:lnTo>
                      <a:pt x="3615690" y="1112520"/>
                    </a:lnTo>
                    <a:lnTo>
                      <a:pt x="4017645" y="1382078"/>
                    </a:lnTo>
                    <a:lnTo>
                      <a:pt x="4419600" y="1516380"/>
                    </a:lnTo>
                  </a:path>
                </a:pathLst>
              </a:custGeom>
              <a:noFill/>
              <a:ln w="28575" cap="rnd">
                <a:solidFill>
                  <a:schemeClr val="accent1"/>
                </a:solidFill>
                <a:round/>
              </a:ln>
            </p:spPr>
          </p:sp>
          <p:grpSp>
            <p:nvGrpSpPr>
              <p:cNvPr id="86" name="Group 86"/>
              <p:cNvGrpSpPr/>
              <p:nvPr/>
            </p:nvGrpSpPr>
            <p:grpSpPr>
              <a:xfrm>
                <a:off x="6743700" y="2082165"/>
                <a:ext cx="4514850" cy="1630680"/>
                <a:chOff x="6743700" y="2082165"/>
                <a:chExt cx="4514850" cy="1630680"/>
              </a:xfrm>
            </p:grpSpPr>
            <p:sp>
              <p:nvSpPr>
                <p:cNvPr id="74" name="Ellipse 74"/>
                <p:cNvSpPr/>
                <p:nvPr/>
              </p:nvSpPr>
              <p:spPr>
                <a:xfrm>
                  <a:off x="6743700" y="3483292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75" name="Ellipse 75"/>
                <p:cNvSpPr/>
                <p:nvPr/>
              </p:nvSpPr>
              <p:spPr>
                <a:xfrm>
                  <a:off x="7145655" y="3213735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76" name="Ellipse 76"/>
                <p:cNvSpPr/>
                <p:nvPr/>
              </p:nvSpPr>
              <p:spPr>
                <a:xfrm>
                  <a:off x="7547610" y="2808922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77" name="Ellipse 77"/>
                <p:cNvSpPr/>
                <p:nvPr/>
              </p:nvSpPr>
              <p:spPr>
                <a:xfrm>
                  <a:off x="7948612" y="2438400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78" name="Ellipse 78"/>
                <p:cNvSpPr/>
                <p:nvPr/>
              </p:nvSpPr>
              <p:spPr>
                <a:xfrm>
                  <a:off x="8350568" y="2135505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79" name="Ellipse 79"/>
                <p:cNvSpPr/>
                <p:nvPr/>
              </p:nvSpPr>
              <p:spPr>
                <a:xfrm>
                  <a:off x="8733472" y="2082165"/>
                  <a:ext cx="114300" cy="114300"/>
                </a:xfrm>
                <a:prstGeom prst="ellipse">
                  <a:avLst/>
                </a:prstGeom>
                <a:solidFill>
                  <a:srgbClr val="CC5B4C"/>
                </a:solidFill>
                <a:ln>
                  <a:noFill/>
                </a:ln>
              </p:spPr>
            </p:sp>
            <p:sp>
              <p:nvSpPr>
                <p:cNvPr id="80" name="Ellipse 80"/>
                <p:cNvSpPr/>
                <p:nvPr/>
              </p:nvSpPr>
              <p:spPr>
                <a:xfrm>
                  <a:off x="9154478" y="2135505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81" name="Ellipse 81"/>
                <p:cNvSpPr/>
                <p:nvPr/>
              </p:nvSpPr>
              <p:spPr>
                <a:xfrm>
                  <a:off x="9556432" y="2438400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82" name="Ellipse 82"/>
                <p:cNvSpPr/>
                <p:nvPr/>
              </p:nvSpPr>
              <p:spPr>
                <a:xfrm>
                  <a:off x="9958388" y="2808922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83" name="Ellipse 83"/>
                <p:cNvSpPr/>
                <p:nvPr/>
              </p:nvSpPr>
              <p:spPr>
                <a:xfrm>
                  <a:off x="10359390" y="3213735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84" name="Ellipse 84"/>
                <p:cNvSpPr/>
                <p:nvPr/>
              </p:nvSpPr>
              <p:spPr>
                <a:xfrm>
                  <a:off x="10761345" y="3483292"/>
                  <a:ext cx="76200" cy="762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85" name="Ellipse 85"/>
                <p:cNvSpPr/>
                <p:nvPr/>
              </p:nvSpPr>
              <p:spPr>
                <a:xfrm>
                  <a:off x="11144250" y="3598545"/>
                  <a:ext cx="114300" cy="114300"/>
                </a:xfrm>
                <a:prstGeom prst="ellipse">
                  <a:avLst/>
                </a:prstGeom>
                <a:solidFill>
                  <a:srgbClr val="5C7FA3"/>
                </a:solidFill>
                <a:ln>
                  <a:noFill/>
                </a:ln>
              </p:spPr>
            </p:sp>
          </p:grpSp>
          <p:grpSp>
            <p:nvGrpSpPr>
              <p:cNvPr id="99" name="Group 99"/>
              <p:cNvGrpSpPr/>
              <p:nvPr/>
            </p:nvGrpSpPr>
            <p:grpSpPr>
              <a:xfrm>
                <a:off x="6614160" y="3890010"/>
                <a:ext cx="4754880" cy="234696"/>
                <a:chOff x="6614160" y="3890010"/>
                <a:chExt cx="4754880" cy="234696"/>
              </a:xfrm>
            </p:grpSpPr>
            <p:sp>
              <p:nvSpPr>
                <p:cNvPr id="87" name="TextBox 87"/>
                <p:cNvSpPr txBox="1"/>
                <p:nvPr/>
              </p:nvSpPr>
              <p:spPr>
                <a:xfrm>
                  <a:off x="6614160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大寒</a:t>
                  </a:r>
                </a:p>
              </p:txBody>
            </p:sp>
            <p:sp>
              <p:nvSpPr>
                <p:cNvPr id="88" name="TextBox 88"/>
                <p:cNvSpPr txBox="1"/>
                <p:nvPr/>
              </p:nvSpPr>
              <p:spPr>
                <a:xfrm>
                  <a:off x="7016115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雨水</a:t>
                  </a:r>
                </a:p>
              </p:txBody>
            </p:sp>
            <p:sp>
              <p:nvSpPr>
                <p:cNvPr id="89" name="TextBox 89"/>
                <p:cNvSpPr txBox="1"/>
                <p:nvPr/>
              </p:nvSpPr>
              <p:spPr>
                <a:xfrm>
                  <a:off x="7418070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春分</a:t>
                  </a:r>
                </a:p>
              </p:txBody>
            </p:sp>
            <p:sp>
              <p:nvSpPr>
                <p:cNvPr id="90" name="TextBox 90"/>
                <p:cNvSpPr txBox="1"/>
                <p:nvPr/>
              </p:nvSpPr>
              <p:spPr>
                <a:xfrm>
                  <a:off x="7819072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谷雨</a:t>
                  </a:r>
                </a:p>
              </p:txBody>
            </p:sp>
            <p:sp>
              <p:nvSpPr>
                <p:cNvPr id="91" name="TextBox 91"/>
                <p:cNvSpPr txBox="1"/>
                <p:nvPr/>
              </p:nvSpPr>
              <p:spPr>
                <a:xfrm>
                  <a:off x="8221028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小满</a:t>
                  </a:r>
                </a:p>
              </p:txBody>
            </p:sp>
            <p:sp>
              <p:nvSpPr>
                <p:cNvPr id="92" name="TextBox 92"/>
                <p:cNvSpPr txBox="1"/>
                <p:nvPr/>
              </p:nvSpPr>
              <p:spPr>
                <a:xfrm>
                  <a:off x="8622982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夏至</a:t>
                  </a:r>
                </a:p>
              </p:txBody>
            </p:sp>
            <p:sp>
              <p:nvSpPr>
                <p:cNvPr id="93" name="TextBox 93"/>
                <p:cNvSpPr txBox="1"/>
                <p:nvPr/>
              </p:nvSpPr>
              <p:spPr>
                <a:xfrm>
                  <a:off x="9024938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大暑</a:t>
                  </a:r>
                </a:p>
              </p:txBody>
            </p:sp>
            <p:sp>
              <p:nvSpPr>
                <p:cNvPr id="94" name="TextBox 94"/>
                <p:cNvSpPr txBox="1"/>
                <p:nvPr/>
              </p:nvSpPr>
              <p:spPr>
                <a:xfrm>
                  <a:off x="9426892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处暑</a:t>
                  </a:r>
                </a:p>
              </p:txBody>
            </p:sp>
            <p:sp>
              <p:nvSpPr>
                <p:cNvPr id="95" name="TextBox 95"/>
                <p:cNvSpPr txBox="1"/>
                <p:nvPr/>
              </p:nvSpPr>
              <p:spPr>
                <a:xfrm>
                  <a:off x="9828847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秋分</a:t>
                  </a:r>
                </a:p>
              </p:txBody>
            </p:sp>
            <p:sp>
              <p:nvSpPr>
                <p:cNvPr id="96" name="TextBox 96"/>
                <p:cNvSpPr txBox="1"/>
                <p:nvPr/>
              </p:nvSpPr>
              <p:spPr>
                <a:xfrm>
                  <a:off x="10229850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霜降</a:t>
                  </a:r>
                </a:p>
              </p:txBody>
            </p:sp>
            <p:sp>
              <p:nvSpPr>
                <p:cNvPr id="97" name="TextBox 97"/>
                <p:cNvSpPr txBox="1"/>
                <p:nvPr/>
              </p:nvSpPr>
              <p:spPr>
                <a:xfrm>
                  <a:off x="10631805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小雪</a:t>
                  </a:r>
                </a:p>
              </p:txBody>
            </p:sp>
            <p:sp>
              <p:nvSpPr>
                <p:cNvPr id="98" name="TextBox 98"/>
                <p:cNvSpPr txBox="1"/>
                <p:nvPr/>
              </p:nvSpPr>
              <p:spPr>
                <a:xfrm>
                  <a:off x="11033760" y="3890010"/>
                  <a:ext cx="335280" cy="234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冬至</a:t>
                  </a:r>
                </a:p>
              </p:txBody>
            </p:sp>
          </p:grpSp>
        </p:grpSp>
        <p:sp>
          <p:nvSpPr>
            <p:cNvPr id="101" name="TextBox 101"/>
            <p:cNvSpPr txBox="1"/>
            <p:nvPr/>
          </p:nvSpPr>
          <p:spPr>
            <a:xfrm>
              <a:off x="6051804" y="4175760"/>
              <a:ext cx="23061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来源：《香港天文台年曆2026》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6057900" y="4552950"/>
            <a:ext cx="5524500" cy="1661351"/>
            <a:chOff x="6057900" y="4552950"/>
            <a:chExt cx="5524500" cy="1661351"/>
          </a:xfrm>
        </p:grpSpPr>
        <p:sp>
          <p:nvSpPr>
            <p:cNvPr id="103" name="Rectangle 103"/>
            <p:cNvSpPr/>
            <p:nvPr/>
          </p:nvSpPr>
          <p:spPr>
            <a:xfrm>
              <a:off x="6057900" y="4552950"/>
              <a:ext cx="5524500" cy="16573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4" name="TextBox 104"/>
            <p:cNvSpPr txBox="1"/>
            <p:nvPr/>
          </p:nvSpPr>
          <p:spPr>
            <a:xfrm>
              <a:off x="6353556" y="46824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怎么读这两张图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6353556" y="5025390"/>
              <a:ext cx="419023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曲线最高的一格是</a:t>
              </a:r>
              <a:r>
                <a:rPr lang="zh-CN" sz="1800" b="1" dirty="0">
                  <a:solidFill>
                    <a:srgbClr val="CC5B4C"/>
                  </a:solidFill>
                  <a:latin typeface="+mn-lt"/>
                  <a:ea typeface="+mn-ea"/>
                  <a:cs typeface="+mn-cs"/>
                </a:rPr>
                <a:t>夏至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，最低的是</a:t>
              </a:r>
              <a:r>
                <a:rPr lang="zh-CN" sz="1800" b="1" dirty="0">
                  <a:solidFill>
                    <a:srgbClr val="5C7FA3"/>
                  </a:solidFill>
                  <a:latin typeface="+mn-lt"/>
                  <a:ea typeface="+mn-ea"/>
                  <a:cs typeface="+mn-cs"/>
                </a:rPr>
                <a:t>冬至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两次经过 68° 的地方，正是春分与秋分。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6355842" y="5702618"/>
              <a:ext cx="3614166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2016 年 11 月 30 日，二十四节气列入联合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国教科文组织人类非物质文化遗产代表作名录。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603504" y="6442710"/>
            <a:ext cx="10984992" cy="234696"/>
            <a:chOff x="603504" y="6442710"/>
            <a:chExt cx="10984992" cy="234696"/>
          </a:xfrm>
        </p:grpSpPr>
        <p:sp>
          <p:nvSpPr>
            <p:cNvPr id="108" name="TextBox 108"/>
            <p:cNvSpPr txBox="1"/>
            <p:nvPr/>
          </p:nvSpPr>
          <p:spPr>
            <a:xfrm>
              <a:off x="603504" y="644271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全年总览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11035132" y="64427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02 / 31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2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"/>
                            </p:stCondLst>
                            <p:childTnLst>
                              <p:par>
                                <p:cTn id="13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60" decel="100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6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6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6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40" accel="10000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40" accel="100000" fill="hold">
                                          <p:stCondLst>
                                            <p:cond delay="56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!!seasonfield"/>
          <p:cNvGrpSpPr/>
          <p:nvPr/>
        </p:nvGrpSpPr>
        <p:grpSpPr>
          <a:xfrm>
            <a:off x="-3143250" y="-762000"/>
            <a:ext cx="8382000" cy="8382000"/>
            <a:chOff x="-3143250" y="-762000"/>
            <a:chExt cx="8382000" cy="8382000"/>
          </a:xfrm>
        </p:grpSpPr>
        <p:sp>
          <p:nvSpPr>
            <p:cNvPr id="2" name="Ellipse 2"/>
            <p:cNvSpPr/>
            <p:nvPr/>
          </p:nvSpPr>
          <p:spPr>
            <a:xfrm>
              <a:off x="-3143250" y="-762000"/>
              <a:ext cx="8382000" cy="8382000"/>
            </a:xfrm>
            <a:prstGeom prst="ellipse">
              <a:avLst/>
            </a:prstGeom>
            <a:gradFill>
              <a:gsLst>
                <a:gs pos="0">
                  <a:srgbClr val="7DB278"/>
                </a:gs>
                <a:gs pos="100000">
                  <a:srgbClr val="5F9159"/>
                </a:gs>
              </a:gsLst>
              <a:lin ang="2978127" scaled="1"/>
            </a:gra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95350" y="1946910"/>
              <a:ext cx="100736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春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045208" y="2465070"/>
              <a:ext cx="101909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FFFFF">
                      <a:alphaMod val="85000"/>
                    </a:srgbClr>
                  </a:solidFill>
                  <a:latin typeface="Trebuchet MS"/>
                  <a:ea typeface="Trebuchet MS"/>
                  <a:cs typeface="Trebuchet MS"/>
                </a:rPr>
                <a:t>Spring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05256" y="3158490"/>
              <a:ext cx="321868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春天从 </a:t>
              </a:r>
              <a:r>
                <a:rPr lang="zh-CN" sz="1800" b="1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2 月 4 日 4:02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 开始，</a:t>
              </a:r>
              <a:br/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>六格里草木先动、雷起、雨落。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914400" y="4038600"/>
              <a:ext cx="1943100" cy="9525"/>
            </a:xfrm>
            <a:custGeom>
              <a:avLst/>
              <a:gdLst/>
              <a:ahLst/>
              <a:cxnLst/>
              <a:rect l="l" t="t" r="r" b="b"/>
              <a:pathLst>
                <a:path w="1943100" h="9525">
                  <a:moveTo>
                    <a:pt x="0" y="0"/>
                  </a:moveTo>
                  <a:lnTo>
                    <a:pt x="1943100" y="0"/>
                  </a:lnTo>
                </a:path>
              </a:pathLst>
            </a:custGeom>
            <a:noFill/>
            <a:ln w="19050">
              <a:solidFill>
                <a:srgbClr val="FFFFFF">
                  <a:alpha val="55000"/>
                </a:srgbClr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5256" y="4282440"/>
              <a:ext cx="2075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立春 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2月4日 04:02</a:t>
              </a:r>
              <a:br/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谷雨 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4月20日 09:39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07542" y="5150168"/>
              <a:ext cx="11495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全年第 1–6 格</a:t>
              </a:r>
            </a:p>
          </p:txBody>
        </p:sp>
      </p:grpSp>
      <p:grpSp>
        <p:nvGrpSpPr>
          <p:cNvPr id="13" name="!!yearring"/>
          <p:cNvGrpSpPr/>
          <p:nvPr/>
        </p:nvGrpSpPr>
        <p:grpSpPr>
          <a:xfrm>
            <a:off x="10610850" y="457200"/>
            <a:ext cx="723900" cy="781050"/>
            <a:chOff x="10610850" y="457200"/>
            <a:chExt cx="723900" cy="781050"/>
          </a:xfrm>
        </p:grpSpPr>
        <p:sp>
          <p:nvSpPr>
            <p:cNvPr id="10" name="Ellipse 10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6200000"/>
                <a:gd name="adj2" fmla="val 21600000"/>
                <a:gd name="adj3" fmla="val 26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0915650" y="45720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5334000" y="1676400"/>
            <a:ext cx="6248400" cy="4686300"/>
            <a:chOff x="5334000" y="1676400"/>
            <a:chExt cx="6248400" cy="4686300"/>
          </a:xfrm>
        </p:grpSpPr>
        <p:grpSp>
          <p:nvGrpSpPr>
            <p:cNvPr id="18" name="Group 18"/>
            <p:cNvGrpSpPr/>
            <p:nvPr/>
          </p:nvGrpSpPr>
          <p:grpSpPr>
            <a:xfrm>
              <a:off x="5334000" y="1676400"/>
              <a:ext cx="1905000" cy="2209800"/>
              <a:chOff x="5334000" y="1676400"/>
              <a:chExt cx="1905000" cy="22098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3340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15" name="Image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10250" y="1946173"/>
                <a:ext cx="952500" cy="946355"/>
              </a:xfrm>
              <a:prstGeom prst="rect">
                <a:avLst/>
              </a:prstGeom>
            </p:spPr>
          </p:pic>
          <p:sp>
            <p:nvSpPr>
              <p:cNvPr id="16" name="TextBox 16"/>
              <p:cNvSpPr txBox="1"/>
              <p:nvPr/>
            </p:nvSpPr>
            <p:spPr>
              <a:xfrm>
                <a:off x="59512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立春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852560" y="34928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2/4 04:02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5700" y="1676400"/>
              <a:ext cx="1905000" cy="2209800"/>
              <a:chOff x="7505700" y="1676400"/>
              <a:chExt cx="1905000" cy="22098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5057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20" name="Image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81950" y="2007379"/>
                <a:ext cx="952500" cy="823942"/>
              </a:xfrm>
              <a:prstGeom prst="rect">
                <a:avLst/>
              </a:prstGeom>
            </p:spPr>
          </p:pic>
          <p:sp>
            <p:nvSpPr>
              <p:cNvPr id="21" name="TextBox 21"/>
              <p:cNvSpPr txBox="1"/>
              <p:nvPr/>
            </p:nvSpPr>
            <p:spPr>
              <a:xfrm>
                <a:off x="81229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雨水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974282" y="34928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2/18 23:52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677400" y="1676400"/>
              <a:ext cx="1905000" cy="2209800"/>
              <a:chOff x="9677400" y="1676400"/>
              <a:chExt cx="1905000" cy="22098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96774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25" name="Image 2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53650" y="1943100"/>
                <a:ext cx="952500" cy="952500"/>
              </a:xfrm>
              <a:prstGeom prst="rect">
                <a:avLst/>
              </a:prstGeom>
            </p:spPr>
          </p:pic>
          <p:sp>
            <p:nvSpPr>
              <p:cNvPr id="26" name="TextBox 26"/>
              <p:cNvSpPr txBox="1"/>
              <p:nvPr/>
            </p:nvSpPr>
            <p:spPr>
              <a:xfrm>
                <a:off x="102946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惊蛰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0195960" y="34928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3/5 21:59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334000" y="4152900"/>
              <a:ext cx="1905000" cy="2209800"/>
              <a:chOff x="5334000" y="4152900"/>
              <a:chExt cx="1905000" cy="22098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3340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30" name="Image 3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94570" y="4419600"/>
                <a:ext cx="783861" cy="952500"/>
              </a:xfrm>
              <a:prstGeom prst="rect">
                <a:avLst/>
              </a:prstGeom>
            </p:spPr>
          </p:pic>
          <p:sp>
            <p:nvSpPr>
              <p:cNvPr id="31" name="TextBox 31"/>
              <p:cNvSpPr txBox="1"/>
              <p:nvPr/>
            </p:nvSpPr>
            <p:spPr>
              <a:xfrm>
                <a:off x="59512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春分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802582" y="59693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3/20 22:46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7505700" y="4152900"/>
              <a:ext cx="1905000" cy="2209800"/>
              <a:chOff x="7505700" y="4152900"/>
              <a:chExt cx="1905000" cy="22098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5057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35" name="Image 3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81950" y="4419600"/>
                <a:ext cx="952500" cy="952500"/>
              </a:xfrm>
              <a:prstGeom prst="rect">
                <a:avLst/>
              </a:prstGeom>
            </p:spPr>
          </p:pic>
          <p:sp>
            <p:nvSpPr>
              <p:cNvPr id="36" name="TextBox 36"/>
              <p:cNvSpPr txBox="1"/>
              <p:nvPr/>
            </p:nvSpPr>
            <p:spPr>
              <a:xfrm>
                <a:off x="81229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清明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8024260" y="59693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4/5 02:40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677400" y="4152900"/>
              <a:ext cx="1905000" cy="2209800"/>
              <a:chOff x="9677400" y="4152900"/>
              <a:chExt cx="1905000" cy="220980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96774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40" name="Image 4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53650" y="4442719"/>
                <a:ext cx="952500" cy="906262"/>
              </a:xfrm>
              <a:prstGeom prst="rect">
                <a:avLst/>
              </a:prstGeom>
            </p:spPr>
          </p:pic>
          <p:sp>
            <p:nvSpPr>
              <p:cNvPr id="41" name="TextBox 41"/>
              <p:cNvSpPr txBox="1"/>
              <p:nvPr/>
            </p:nvSpPr>
            <p:spPr>
              <a:xfrm>
                <a:off x="102946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谷雨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10145982" y="59693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4/20 09:39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5327904" y="6518910"/>
            <a:ext cx="6260592" cy="234696"/>
            <a:chOff x="5327904" y="6518910"/>
            <a:chExt cx="6260592" cy="234696"/>
          </a:xfrm>
        </p:grpSpPr>
        <p:sp>
          <p:nvSpPr>
            <p:cNvPr id="45" name="TextBox 45"/>
            <p:cNvSpPr txBox="1"/>
            <p:nvPr/>
          </p:nvSpPr>
          <p:spPr>
            <a:xfrm>
              <a:off x="5327904" y="651891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春 · 立春到谷雨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1035132" y="65189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03 / 31</a:t>
              </a:r>
            </a:p>
          </p:txBody>
        </p:sp>
      </p:grpSp>
    </p:spTree>
  </p:cSld>
  <p:clrMapOvr>
    <a:masterClrMapping/>
  </p:clrMapOvr>
  <p:transition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!!seasonfield"/>
          <p:cNvGrpSpPr/>
          <p:nvPr/>
        </p:nvGrpSpPr>
        <p:grpSpPr>
          <a:xfrm>
            <a:off x="-571500" y="0"/>
            <a:ext cx="4000500" cy="6858000"/>
            <a:chOff x="-571500" y="0"/>
            <a:chExt cx="4000500" cy="6858000"/>
          </a:xfrm>
        </p:grpSpPr>
        <p:sp>
          <p:nvSpPr>
            <p:cNvPr id="2" name="Rectangle 2"/>
            <p:cNvSpPr/>
            <p:nvPr/>
          </p:nvSpPr>
          <p:spPr>
            <a:xfrm>
              <a:off x="-571500" y="0"/>
              <a:ext cx="4000500" cy="6858000"/>
            </a:xfrm>
            <a:prstGeom prst="roundRect">
              <a:avLst>
                <a:gd name="adj" fmla="val 9524"/>
              </a:avLst>
            </a:prstGeom>
            <a:solidFill>
              <a:srgbClr val="6FA46B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251975"/>
              <a:ext cx="2133600" cy="1058400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750" y="3111172"/>
              <a:ext cx="1866900" cy="185485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831342" y="5759768"/>
              <a:ext cx="922401" cy="5688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春 · 第 1 格</a:t>
              </a:r>
              <a:br/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全年第 1 格</a:t>
              </a:r>
            </a:p>
          </p:txBody>
        </p:sp>
      </p:grpSp>
      <p:grpSp>
        <p:nvGrpSpPr>
          <p:cNvPr id="10" name="!!yearring"/>
          <p:cNvGrpSpPr/>
          <p:nvPr/>
        </p:nvGrpSpPr>
        <p:grpSpPr>
          <a:xfrm>
            <a:off x="10610850" y="457200"/>
            <a:ext cx="723900" cy="781050"/>
            <a:chOff x="10610850" y="457200"/>
            <a:chExt cx="723900" cy="781050"/>
          </a:xfrm>
        </p:grpSpPr>
        <p:sp>
          <p:nvSpPr>
            <p:cNvPr id="7" name="Ellipse 7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6200000"/>
                <a:gd name="adj2" fmla="val 21600000"/>
                <a:gd name="adj3" fmla="val 26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915650" y="45720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3869436" y="748665"/>
            <a:ext cx="4021836" cy="798386"/>
            <a:chOff x="3869436" y="748665"/>
            <a:chExt cx="4021836" cy="798386"/>
          </a:xfrm>
        </p:grpSpPr>
        <p:sp>
          <p:nvSpPr>
            <p:cNvPr id="11" name="TextBox 11"/>
            <p:cNvSpPr txBox="1"/>
            <p:nvPr/>
          </p:nvSpPr>
          <p:spPr>
            <a:xfrm>
              <a:off x="3869436" y="748665"/>
              <a:ext cx="235191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立春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Start of Spring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79342" y="1283018"/>
              <a:ext cx="40119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春天不是暖起来才开始的，是从这一分钟起算的。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886200" y="1638300"/>
            <a:ext cx="7696200" cy="876300"/>
            <a:chOff x="3886200" y="1638300"/>
            <a:chExt cx="7696200" cy="876300"/>
          </a:xfrm>
        </p:grpSpPr>
        <p:sp>
          <p:nvSpPr>
            <p:cNvPr id="14" name="Rectangle 14"/>
            <p:cNvSpPr/>
            <p:nvPr/>
          </p:nvSpPr>
          <p:spPr>
            <a:xfrm>
              <a:off x="3886200" y="1638300"/>
              <a:ext cx="76962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4219575" y="1927175"/>
              <a:ext cx="300466" cy="300958"/>
            </a:xfrm>
            <a:custGeom>
              <a:avLst/>
              <a:gdLst/>
              <a:ahLst/>
              <a:cxnLst/>
              <a:rect l="l" t="t" r="r" b="b"/>
              <a:pathLst>
                <a:path w="300466" h="300958">
                  <a:moveTo>
                    <a:pt x="214312" y="25545"/>
                  </a:moveTo>
                  <a:cubicBezTo>
                    <a:pt x="273854" y="59924"/>
                    <a:pt x="300466" y="131835"/>
                    <a:pt x="277649" y="196693"/>
                  </a:cubicBezTo>
                  <a:cubicBezTo>
                    <a:pt x="254832" y="261550"/>
                    <a:pt x="189056" y="300958"/>
                    <a:pt x="121104" y="290484"/>
                  </a:cubicBezTo>
                  <a:cubicBezTo>
                    <a:pt x="53153" y="280009"/>
                    <a:pt x="2298" y="222622"/>
                    <a:pt x="71" y="153904"/>
                  </a:cubicBezTo>
                  <a:lnTo>
                    <a:pt x="0" y="149275"/>
                  </a:lnTo>
                  <a:lnTo>
                    <a:pt x="71" y="144646"/>
                  </a:lnTo>
                  <a:cubicBezTo>
                    <a:pt x="1699" y="94454"/>
                    <a:pt x="29558" y="48801"/>
                    <a:pt x="73450" y="24400"/>
                  </a:cubicBezTo>
                  <a:cubicBezTo>
                    <a:pt x="117343" y="0"/>
                    <a:pt x="170823" y="435"/>
                    <a:pt x="214312" y="25545"/>
                  </a:cubicBezTo>
                  <a:close/>
                  <a:moveTo>
                    <a:pt x="142875" y="63550"/>
                  </a:moveTo>
                  <a:cubicBezTo>
                    <a:pt x="135632" y="63551"/>
                    <a:pt x="129535" y="68972"/>
                    <a:pt x="128688" y="76166"/>
                  </a:cubicBezTo>
                  <a:lnTo>
                    <a:pt x="128588" y="77837"/>
                  </a:lnTo>
                  <a:lnTo>
                    <a:pt x="128588" y="149275"/>
                  </a:lnTo>
                  <a:lnTo>
                    <a:pt x="128716" y="151147"/>
                  </a:lnTo>
                  <a:cubicBezTo>
                    <a:pt x="129042" y="153625"/>
                    <a:pt x="130012" y="155975"/>
                    <a:pt x="131531" y="157962"/>
                  </a:cubicBezTo>
                  <a:lnTo>
                    <a:pt x="132774" y="159390"/>
                  </a:lnTo>
                  <a:lnTo>
                    <a:pt x="175636" y="202253"/>
                  </a:lnTo>
                  <a:lnTo>
                    <a:pt x="176979" y="203425"/>
                  </a:lnTo>
                  <a:cubicBezTo>
                    <a:pt x="182133" y="207423"/>
                    <a:pt x="189342" y="207423"/>
                    <a:pt x="194496" y="203425"/>
                  </a:cubicBezTo>
                  <a:lnTo>
                    <a:pt x="195839" y="202239"/>
                  </a:lnTo>
                  <a:lnTo>
                    <a:pt x="197025" y="200896"/>
                  </a:lnTo>
                  <a:cubicBezTo>
                    <a:pt x="201024" y="195742"/>
                    <a:pt x="201024" y="188533"/>
                    <a:pt x="197025" y="183379"/>
                  </a:cubicBezTo>
                  <a:lnTo>
                    <a:pt x="195839" y="182036"/>
                  </a:lnTo>
                  <a:lnTo>
                    <a:pt x="157162" y="143346"/>
                  </a:lnTo>
                  <a:lnTo>
                    <a:pt x="157162" y="77837"/>
                  </a:lnTo>
                  <a:lnTo>
                    <a:pt x="157062" y="76166"/>
                  </a:lnTo>
                  <a:cubicBezTo>
                    <a:pt x="156215" y="68972"/>
                    <a:pt x="150118" y="63551"/>
                    <a:pt x="142875" y="63550"/>
                  </a:cubicBezTo>
                  <a:close/>
                </a:path>
              </a:pathLst>
            </a:custGeom>
            <a:solidFill>
              <a:srgbClr val="6FA46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712208" y="1931670"/>
              <a:ext cx="26220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2 月 4 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47660" y="19050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6FA46B"/>
                  </a:solidFill>
                  <a:latin typeface="Trebuchet MS"/>
                  <a:ea typeface="Trebuchet MS"/>
                  <a:cs typeface="Trebuchet MS"/>
                </a:rPr>
                <a:t>04:02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137142" y="204501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879342" y="2616518"/>
            <a:ext cx="7684008" cy="1593532"/>
            <a:chOff x="3879342" y="2616518"/>
            <a:chExt cx="7684008" cy="1593532"/>
          </a:xfrm>
        </p:grpSpPr>
        <p:sp>
          <p:nvSpPr>
            <p:cNvPr id="20" name="TextBox 20"/>
            <p:cNvSpPr txBox="1"/>
            <p:nvPr/>
          </p:nvSpPr>
          <p:spPr>
            <a:xfrm>
              <a:off x="3879342" y="26165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3886200" y="2876550"/>
              <a:ext cx="2152650" cy="1333500"/>
              <a:chOff x="3886200" y="2876550"/>
              <a:chExt cx="2152650" cy="13335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388620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4114800" y="3105150"/>
                <a:ext cx="266700" cy="266700"/>
              </a:xfrm>
              <a:prstGeom prst="ellipse">
                <a:avLst/>
              </a:prstGeom>
              <a:solidFill>
                <a:srgbClr val="6FA46B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416128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一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448894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一候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104894" y="36375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东风解冻</a:t>
                </a: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6153150" y="3352800"/>
              <a:ext cx="381000" cy="381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648450" y="2876550"/>
              <a:ext cx="2152650" cy="1333500"/>
              <a:chOff x="6648450" y="2876550"/>
              <a:chExt cx="2152650" cy="13335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64845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6877050" y="3105150"/>
                <a:ext cx="266700" cy="266700"/>
              </a:xfrm>
              <a:prstGeom prst="ellipse">
                <a:avLst/>
              </a:prstGeom>
              <a:solidFill>
                <a:srgbClr val="6FA46B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692353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25119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二候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867144" y="36375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蛰虫始振</a:t>
                </a:r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8915400" y="3352800"/>
              <a:ext cx="381000" cy="381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410700" y="2876550"/>
              <a:ext cx="2152650" cy="1333500"/>
              <a:chOff x="9410700" y="2876550"/>
              <a:chExt cx="2152650" cy="1333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41070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6" name="Ellipse 36"/>
              <p:cNvSpPr/>
              <p:nvPr/>
            </p:nvSpPr>
            <p:spPr>
              <a:xfrm>
                <a:off x="9639300" y="3105150"/>
                <a:ext cx="266700" cy="266700"/>
              </a:xfrm>
              <a:prstGeom prst="ellipse">
                <a:avLst/>
              </a:prstGeom>
              <a:solidFill>
                <a:srgbClr val="6FA46B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968578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三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1001344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三候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629394" y="36375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鱼陟负冰</a:t>
                </a:r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3886200" y="4438650"/>
            <a:ext cx="7696200" cy="895350"/>
            <a:chOff x="3886200" y="4438650"/>
            <a:chExt cx="7696200" cy="895350"/>
          </a:xfrm>
        </p:grpSpPr>
        <p:sp>
          <p:nvSpPr>
            <p:cNvPr id="42" name="Rectangle 42"/>
            <p:cNvSpPr/>
            <p:nvPr/>
          </p:nvSpPr>
          <p:spPr>
            <a:xfrm>
              <a:off x="3886200" y="4438650"/>
              <a:ext cx="7696200" cy="895350"/>
            </a:xfrm>
            <a:prstGeom prst="roundRect">
              <a:avLst>
                <a:gd name="adj" fmla="val 42553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4219575" y="4747099"/>
              <a:ext cx="285750" cy="272576"/>
              <a:chOff x="4219575" y="4747099"/>
              <a:chExt cx="285750" cy="272576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4219575" y="4848225"/>
                <a:ext cx="2857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71450">
                    <a:moveTo>
                      <a:pt x="257175" y="0"/>
                    </a:moveTo>
                    <a:cubicBezTo>
                      <a:pt x="272957" y="0"/>
                      <a:pt x="285750" y="12793"/>
                      <a:pt x="285750" y="28575"/>
                    </a:cubicBezTo>
                    <a:lnTo>
                      <a:pt x="285750" y="35719"/>
                    </a:lnTo>
                    <a:cubicBezTo>
                      <a:pt x="285750" y="59922"/>
                      <a:pt x="253646" y="114157"/>
                      <a:pt x="228843" y="135488"/>
                    </a:cubicBezTo>
                    <a:lnTo>
                      <a:pt x="228600" y="135674"/>
                    </a:lnTo>
                    <a:lnTo>
                      <a:pt x="228600" y="142875"/>
                    </a:lnTo>
                    <a:cubicBezTo>
                      <a:pt x="228605" y="157829"/>
                      <a:pt x="217080" y="170257"/>
                      <a:pt x="202168" y="171379"/>
                    </a:cubicBezTo>
                    <a:lnTo>
                      <a:pt x="200025" y="171450"/>
                    </a:lnTo>
                    <a:lnTo>
                      <a:pt x="85725" y="171450"/>
                    </a:lnTo>
                    <a:cubicBezTo>
                      <a:pt x="69943" y="171450"/>
                      <a:pt x="57150" y="158657"/>
                      <a:pt x="57150" y="142875"/>
                    </a:cubicBezTo>
                    <a:lnTo>
                      <a:pt x="57150" y="135788"/>
                    </a:lnTo>
                    <a:lnTo>
                      <a:pt x="56221" y="135031"/>
                    </a:lnTo>
                    <a:cubicBezTo>
                      <a:pt x="31075" y="113657"/>
                      <a:pt x="2015" y="64094"/>
                      <a:pt x="100" y="38305"/>
                    </a:cubicBezTo>
                    <a:lnTo>
                      <a:pt x="0" y="35719"/>
                    </a:lnTo>
                    <a:lnTo>
                      <a:pt x="0" y="28575"/>
                    </a:lnTo>
                    <a:cubicBezTo>
                      <a:pt x="0" y="12793"/>
                      <a:pt x="12793" y="0"/>
                      <a:pt x="285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433354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439069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427639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4677156" y="4644390"/>
              <a:ext cx="44163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咬春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：吃春饼、赠春盘、品尝春菜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679442" y="4997768"/>
              <a:ext cx="36484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另有鞭土牛的「打春」礼，祭芒神、劝课农桑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886200" y="5524500"/>
            <a:ext cx="7696200" cy="837629"/>
            <a:chOff x="3886200" y="5524500"/>
            <a:chExt cx="7696200" cy="837629"/>
          </a:xfrm>
        </p:grpSpPr>
        <p:sp>
          <p:nvSpPr>
            <p:cNvPr id="51" name="Freeform 51"/>
            <p:cNvSpPr/>
            <p:nvPr/>
          </p:nvSpPr>
          <p:spPr>
            <a:xfrm>
              <a:off x="3886200" y="5524500"/>
              <a:ext cx="7696200" cy="800100"/>
            </a:xfrm>
            <a:prstGeom prst="wedgeRoundRectCallout">
              <a:avLst>
                <a:gd name="adj1" fmla="val -32000"/>
                <a:gd name="adj2" fmla="val -68000"/>
                <a:gd name="adj3" fmla="val 16667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4184142" y="57216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181094" y="598074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买张春饼，把第一口春天咬进嘴里。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3880104" y="6537960"/>
            <a:ext cx="7708392" cy="234696"/>
            <a:chOff x="3880104" y="6537960"/>
            <a:chExt cx="7708392" cy="234696"/>
          </a:xfrm>
        </p:grpSpPr>
        <p:sp>
          <p:nvSpPr>
            <p:cNvPr id="55" name="TextBox 55"/>
            <p:cNvSpPr txBox="1"/>
            <p:nvPr/>
          </p:nvSpPr>
          <p:spPr>
            <a:xfrm>
              <a:off x="3880104" y="6537960"/>
              <a:ext cx="52300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04 / 31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8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-571500" y="-571500"/>
            <a:ext cx="10668000" cy="2467356"/>
            <a:chOff x="-571500" y="-571500"/>
            <a:chExt cx="10668000" cy="2467356"/>
          </a:xfrm>
        </p:grpSpPr>
        <p:sp>
          <p:nvSpPr>
            <p:cNvPr id="2" name="Rectangle 2"/>
            <p:cNvSpPr/>
            <p:nvPr/>
          </p:nvSpPr>
          <p:spPr>
            <a:xfrm>
              <a:off x="-571500" y="-571500"/>
              <a:ext cx="10668000" cy="2438400"/>
            </a:xfrm>
            <a:prstGeom prst="roundRect">
              <a:avLst>
                <a:gd name="adj" fmla="val 15625"/>
              </a:avLst>
            </a:prstGeom>
            <a:solidFill>
              <a:srgbClr val="6FA46B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485046"/>
              <a:ext cx="1905000" cy="934908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2840736" y="558165"/>
              <a:ext cx="193414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雨水</a:t>
              </a:r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Trebuchet MS"/>
                  <a:ea typeface="Trebuchet MS"/>
                  <a:cs typeface="Trebuchet MS"/>
                </a:rPr>
                <a:t xml:space="preserve"> Rain Water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850642" y="1111568"/>
              <a:ext cx="36484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85000"/>
                    </a:srgbClr>
                  </a:solidFill>
                  <a:latin typeface="+mn-lt"/>
                  <a:ea typeface="+mn-ea"/>
                  <a:cs typeface="+mn-cs"/>
                </a:rPr>
                <a:t>降水接替降雪，草木在看不见的地方先动了。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905500" y="1047750"/>
              <a:ext cx="3810000" cy="647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  <a:effectLst>
              <a:outerShdw blurRad="152400" dist="57150" dir="5400000" algn="ctr" rotWithShape="0">
                <a:srgbClr val="000000">
                  <a:alpha val="9000"/>
                </a:srgbClr>
              </a:outerShdw>
            </a:effectLst>
          </p:spPr>
        </p:sp>
        <p:sp>
          <p:nvSpPr>
            <p:cNvPr id="7" name="Freeform 7"/>
            <p:cNvSpPr/>
            <p:nvPr/>
          </p:nvSpPr>
          <p:spPr>
            <a:xfrm>
              <a:off x="6178550" y="1238911"/>
              <a:ext cx="267081" cy="267518"/>
            </a:xfrm>
            <a:custGeom>
              <a:avLst/>
              <a:gdLst/>
              <a:ahLst/>
              <a:cxnLst/>
              <a:rect l="l" t="t" r="r" b="b"/>
              <a:pathLst>
                <a:path w="267081" h="267518">
                  <a:moveTo>
                    <a:pt x="190500" y="22707"/>
                  </a:moveTo>
                  <a:cubicBezTo>
                    <a:pt x="243425" y="53266"/>
                    <a:pt x="267081" y="117187"/>
                    <a:pt x="246798" y="174837"/>
                  </a:cubicBezTo>
                  <a:cubicBezTo>
                    <a:pt x="226516" y="232488"/>
                    <a:pt x="168049" y="267518"/>
                    <a:pt x="107648" y="258207"/>
                  </a:cubicBezTo>
                  <a:cubicBezTo>
                    <a:pt x="47247" y="248896"/>
                    <a:pt x="2043" y="197886"/>
                    <a:pt x="63" y="136803"/>
                  </a:cubicBezTo>
                  <a:lnTo>
                    <a:pt x="0" y="132688"/>
                  </a:lnTo>
                  <a:lnTo>
                    <a:pt x="63" y="128574"/>
                  </a:lnTo>
                  <a:cubicBezTo>
                    <a:pt x="1510" y="83958"/>
                    <a:pt x="26274" y="43379"/>
                    <a:pt x="65289" y="21689"/>
                  </a:cubicBezTo>
                  <a:cubicBezTo>
                    <a:pt x="104304" y="0"/>
                    <a:pt x="151842" y="386"/>
                    <a:pt x="190500" y="22707"/>
                  </a:cubicBezTo>
                  <a:close/>
                  <a:moveTo>
                    <a:pt x="127000" y="56489"/>
                  </a:moveTo>
                  <a:cubicBezTo>
                    <a:pt x="120561" y="56490"/>
                    <a:pt x="115142" y="61308"/>
                    <a:pt x="114389" y="67703"/>
                  </a:cubicBezTo>
                  <a:lnTo>
                    <a:pt x="114300" y="69189"/>
                  </a:lnTo>
                  <a:lnTo>
                    <a:pt x="114300" y="132688"/>
                  </a:lnTo>
                  <a:lnTo>
                    <a:pt x="114414" y="134352"/>
                  </a:lnTo>
                  <a:cubicBezTo>
                    <a:pt x="114704" y="136556"/>
                    <a:pt x="115566" y="138644"/>
                    <a:pt x="116916" y="140410"/>
                  </a:cubicBezTo>
                  <a:lnTo>
                    <a:pt x="118021" y="141680"/>
                  </a:lnTo>
                  <a:lnTo>
                    <a:pt x="156121" y="179780"/>
                  </a:lnTo>
                  <a:lnTo>
                    <a:pt x="157315" y="180821"/>
                  </a:lnTo>
                  <a:cubicBezTo>
                    <a:pt x="161896" y="184376"/>
                    <a:pt x="168303" y="184376"/>
                    <a:pt x="172885" y="180821"/>
                  </a:cubicBezTo>
                  <a:lnTo>
                    <a:pt x="174078" y="179767"/>
                  </a:lnTo>
                  <a:lnTo>
                    <a:pt x="175133" y="178573"/>
                  </a:lnTo>
                  <a:cubicBezTo>
                    <a:pt x="178687" y="173992"/>
                    <a:pt x="178687" y="167585"/>
                    <a:pt x="175133" y="163003"/>
                  </a:cubicBezTo>
                  <a:lnTo>
                    <a:pt x="174078" y="161810"/>
                  </a:lnTo>
                  <a:lnTo>
                    <a:pt x="139700" y="127418"/>
                  </a:lnTo>
                  <a:lnTo>
                    <a:pt x="139700" y="69189"/>
                  </a:lnTo>
                  <a:lnTo>
                    <a:pt x="139611" y="67703"/>
                  </a:lnTo>
                  <a:cubicBezTo>
                    <a:pt x="138857" y="61308"/>
                    <a:pt x="133438" y="56490"/>
                    <a:pt x="127000" y="56489"/>
                  </a:cubicBezTo>
                  <a:close/>
                </a:path>
              </a:pathLst>
            </a:custGeom>
            <a:solidFill>
              <a:srgbClr val="6FA46B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563106" y="125349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2 月 18 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98433" y="1207770"/>
              <a:ext cx="9573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6FA46B"/>
                  </a:solidFill>
                  <a:latin typeface="Trebuchet MS"/>
                  <a:ea typeface="Trebuchet MS"/>
                  <a:cs typeface="Trebuchet MS"/>
                </a:rPr>
                <a:t>23:52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851404" y="1661160"/>
              <a:ext cx="36819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北京时间（UTC+8） · 春 · 第 2 格 · 全年第 2 格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610850" y="469582"/>
            <a:ext cx="723900" cy="768668"/>
            <a:chOff x="10610850" y="469582"/>
            <a:chExt cx="723900" cy="768668"/>
          </a:xfrm>
        </p:grpSpPr>
        <p:sp>
          <p:nvSpPr>
            <p:cNvPr id="12" name="Ellipse 1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6200000"/>
                <a:gd name="adj2" fmla="val 21600000"/>
                <a:gd name="adj3" fmla="val 26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1008995" y="469582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609600" y="2209800"/>
            <a:ext cx="3448050" cy="4038600"/>
            <a:chOff x="609600" y="2209800"/>
            <a:chExt cx="3448050" cy="4038600"/>
          </a:xfrm>
        </p:grpSpPr>
        <p:sp>
          <p:nvSpPr>
            <p:cNvPr id="16" name="Rectangle 16"/>
            <p:cNvSpPr/>
            <p:nvPr/>
          </p:nvSpPr>
          <p:spPr>
            <a:xfrm>
              <a:off x="60960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1342" y="24641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8200" y="28194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59942" y="29784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56894" y="32756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獭祭鱼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838200" y="38100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9942" y="39690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56894" y="42662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候雁北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38200" y="48006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59942" y="49596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56894" y="52568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草木萌动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2104" y="5890260"/>
              <a:ext cx="22738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五日为一候，三候合成一个节气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362450" y="2209800"/>
            <a:ext cx="3448050" cy="4038600"/>
            <a:chOff x="4362450" y="2209800"/>
            <a:chExt cx="3448050" cy="4038600"/>
          </a:xfrm>
        </p:grpSpPr>
        <p:sp>
          <p:nvSpPr>
            <p:cNvPr id="29" name="Rectangle 29"/>
            <p:cNvSpPr/>
            <p:nvPr/>
          </p:nvSpPr>
          <p:spPr>
            <a:xfrm>
              <a:off x="436245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584192" y="2464118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时令 · 一条可查的习俗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4475" y="2865097"/>
              <a:ext cx="1524000" cy="1318307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4581906" y="4606290"/>
              <a:ext cx="2761488" cy="1075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川西一带的节日习俗：出嫁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的女儿带上礼物回娘家，拜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望父母。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581906" y="42824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「雨水节，回娘家」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15300" y="2209800"/>
            <a:ext cx="3448050" cy="4038600"/>
            <a:chOff x="8115300" y="2209800"/>
            <a:chExt cx="3448050" cy="4038600"/>
          </a:xfrm>
        </p:grpSpPr>
        <p:sp>
          <p:nvSpPr>
            <p:cNvPr id="35" name="Rectangle 35"/>
            <p:cNvSpPr/>
            <p:nvPr/>
          </p:nvSpPr>
          <p:spPr>
            <a:xfrm>
              <a:off x="811530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337042" y="2464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pic>
          <p:nvPicPr>
            <p:cNvPr id="37" name="Image 37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8343900" y="2793262"/>
              <a:ext cx="1143000" cy="318977"/>
            </a:xfrm>
            <a:prstGeom prst="rect">
              <a:avLst/>
            </a:prstGeom>
          </p:spPr>
        </p:pic>
        <p:sp>
          <p:nvSpPr>
            <p:cNvPr id="38" name="TextBox 38"/>
            <p:cNvSpPr txBox="1"/>
            <p:nvPr/>
          </p:nvSpPr>
          <p:spPr>
            <a:xfrm>
              <a:off x="8333994" y="3523298"/>
              <a:ext cx="2248662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给爸妈打个电话，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或者干脆回一趟家。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8343900" y="4476750"/>
              <a:ext cx="2990850" cy="9525"/>
            </a:xfrm>
            <a:custGeom>
              <a:avLst/>
              <a:gdLst/>
              <a:ahLst/>
              <a:cxnLst/>
              <a:rect l="l" t="t" r="r" b="b"/>
              <a:pathLst>
                <a:path w="2990850" h="9525">
                  <a:moveTo>
                    <a:pt x="0" y="0"/>
                  </a:moveTo>
                  <a:lnTo>
                    <a:pt x="29908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337042" y="4692968"/>
              <a:ext cx="2242566" cy="8355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雨水之后，冷空气仍在，但降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水的形态变了——这是春天最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早的实证。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2" name="TextBox 42"/>
            <p:cNvSpPr txBox="1"/>
            <p:nvPr/>
          </p:nvSpPr>
          <p:spPr>
            <a:xfrm>
              <a:off x="603504" y="6537960"/>
              <a:ext cx="52300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05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50"/>
                            </p:stCondLst>
                            <p:childTnLst>
                              <p:par>
                                <p:cTn xmlns:p="http://schemas.openxmlformats.org/presentationml/2006/main" id="13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8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22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667500" y="1524000"/>
            <a:ext cx="6096000" cy="5905500"/>
            <a:chOff x="6667500" y="1524000"/>
            <a:chExt cx="6096000" cy="5905500"/>
          </a:xfrm>
        </p:grpSpPr>
        <p:sp>
          <p:nvSpPr>
            <p:cNvPr id="2" name="Rectangle 2"/>
            <p:cNvSpPr/>
            <p:nvPr/>
          </p:nvSpPr>
          <p:spPr>
            <a:xfrm>
              <a:off x="6667500" y="1524000"/>
              <a:ext cx="6096000" cy="5905500"/>
            </a:xfrm>
            <a:prstGeom prst="roundRect">
              <a:avLst>
                <a:gd name="adj" fmla="val 7742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105650" y="1813560"/>
              <a:ext cx="197662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惊蛰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117842" y="282606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雷声是发令枪，蛰伏一冬的都被叫醒。</a:t>
              </a:r>
            </a:p>
          </p:txBody>
        </p:sp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90633" y="3352800"/>
              <a:ext cx="2430534" cy="2438400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7117842" y="6178868"/>
              <a:ext cx="21218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春 · 第 3 格 · 全年第 3 格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610850" y="505778"/>
            <a:ext cx="723900" cy="732472"/>
            <a:chOff x="10610850" y="505778"/>
            <a:chExt cx="723900" cy="732472"/>
          </a:xfrm>
        </p:grpSpPr>
        <p:sp>
          <p:nvSpPr>
            <p:cNvPr id="8" name="Ellipse 8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9" name="Freeform 9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6200000"/>
                <a:gd name="adj2" fmla="val 21600000"/>
                <a:gd name="adj3" fmla="val 26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11096625" y="505778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92836" y="710565"/>
            <a:ext cx="3658362" cy="798386"/>
            <a:chOff x="592836" y="710565"/>
            <a:chExt cx="3658362" cy="798386"/>
          </a:xfrm>
        </p:grpSpPr>
        <p:sp>
          <p:nvSpPr>
            <p:cNvPr id="12" name="TextBox 12"/>
            <p:cNvSpPr txBox="1"/>
            <p:nvPr/>
          </p:nvSpPr>
          <p:spPr>
            <a:xfrm>
              <a:off x="592836" y="710565"/>
              <a:ext cx="284226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惊蛰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Awakening of Insects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02742" y="1244918"/>
              <a:ext cx="36484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春季第三格，一声春雷，把蛰伏的虫都叫醒。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9600" y="1676400"/>
            <a:ext cx="5676900" cy="876300"/>
            <a:chOff x="609600" y="1676400"/>
            <a:chExt cx="5676900" cy="876300"/>
          </a:xfrm>
        </p:grpSpPr>
        <p:sp>
          <p:nvSpPr>
            <p:cNvPr id="15" name="Rectangle 15"/>
            <p:cNvSpPr/>
            <p:nvPr/>
          </p:nvSpPr>
          <p:spPr>
            <a:xfrm>
              <a:off x="609600" y="1676400"/>
              <a:ext cx="56769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Freeform 16"/>
            <p:cNvSpPr/>
            <p:nvPr/>
          </p:nvSpPr>
          <p:spPr>
            <a:xfrm>
              <a:off x="942975" y="1965275"/>
              <a:ext cx="300466" cy="300958"/>
            </a:xfrm>
            <a:custGeom>
              <a:avLst/>
              <a:gdLst/>
              <a:ahLst/>
              <a:cxnLst/>
              <a:rect l="l" t="t" r="r" b="b"/>
              <a:pathLst>
                <a:path w="300466" h="300958">
                  <a:moveTo>
                    <a:pt x="214312" y="25545"/>
                  </a:moveTo>
                  <a:cubicBezTo>
                    <a:pt x="273854" y="59924"/>
                    <a:pt x="300466" y="131835"/>
                    <a:pt x="277649" y="196693"/>
                  </a:cubicBezTo>
                  <a:cubicBezTo>
                    <a:pt x="254832" y="261550"/>
                    <a:pt x="189056" y="300958"/>
                    <a:pt x="121104" y="290484"/>
                  </a:cubicBezTo>
                  <a:cubicBezTo>
                    <a:pt x="53153" y="280009"/>
                    <a:pt x="2298" y="222622"/>
                    <a:pt x="71" y="153904"/>
                  </a:cubicBezTo>
                  <a:lnTo>
                    <a:pt x="0" y="149275"/>
                  </a:lnTo>
                  <a:lnTo>
                    <a:pt x="71" y="144646"/>
                  </a:lnTo>
                  <a:cubicBezTo>
                    <a:pt x="1699" y="94454"/>
                    <a:pt x="29558" y="48801"/>
                    <a:pt x="73450" y="24400"/>
                  </a:cubicBezTo>
                  <a:cubicBezTo>
                    <a:pt x="117343" y="0"/>
                    <a:pt x="170823" y="435"/>
                    <a:pt x="214312" y="25545"/>
                  </a:cubicBezTo>
                  <a:close/>
                  <a:moveTo>
                    <a:pt x="142875" y="63550"/>
                  </a:moveTo>
                  <a:cubicBezTo>
                    <a:pt x="135632" y="63551"/>
                    <a:pt x="129535" y="68972"/>
                    <a:pt x="128688" y="76166"/>
                  </a:cubicBezTo>
                  <a:lnTo>
                    <a:pt x="128588" y="77837"/>
                  </a:lnTo>
                  <a:lnTo>
                    <a:pt x="128588" y="149275"/>
                  </a:lnTo>
                  <a:lnTo>
                    <a:pt x="128716" y="151147"/>
                  </a:lnTo>
                  <a:cubicBezTo>
                    <a:pt x="129042" y="153625"/>
                    <a:pt x="130012" y="155975"/>
                    <a:pt x="131531" y="157962"/>
                  </a:cubicBezTo>
                  <a:lnTo>
                    <a:pt x="132774" y="159390"/>
                  </a:lnTo>
                  <a:lnTo>
                    <a:pt x="175636" y="202253"/>
                  </a:lnTo>
                  <a:lnTo>
                    <a:pt x="176979" y="203425"/>
                  </a:lnTo>
                  <a:cubicBezTo>
                    <a:pt x="182133" y="207423"/>
                    <a:pt x="189342" y="207423"/>
                    <a:pt x="194496" y="203425"/>
                  </a:cubicBezTo>
                  <a:lnTo>
                    <a:pt x="195839" y="202239"/>
                  </a:lnTo>
                  <a:lnTo>
                    <a:pt x="197025" y="200896"/>
                  </a:lnTo>
                  <a:cubicBezTo>
                    <a:pt x="201024" y="195742"/>
                    <a:pt x="201024" y="188533"/>
                    <a:pt x="197025" y="183379"/>
                  </a:cubicBezTo>
                  <a:lnTo>
                    <a:pt x="195839" y="182036"/>
                  </a:lnTo>
                  <a:lnTo>
                    <a:pt x="157162" y="143346"/>
                  </a:lnTo>
                  <a:lnTo>
                    <a:pt x="157162" y="77837"/>
                  </a:lnTo>
                  <a:lnTo>
                    <a:pt x="157062" y="76166"/>
                  </a:lnTo>
                  <a:cubicBezTo>
                    <a:pt x="156215" y="68972"/>
                    <a:pt x="150118" y="63551"/>
                    <a:pt x="142875" y="63550"/>
                  </a:cubicBezTo>
                  <a:close/>
                </a:path>
              </a:pathLst>
            </a:custGeom>
            <a:solidFill>
              <a:srgbClr val="6FA46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438656" y="1920240"/>
              <a:ext cx="19665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3 月 5 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440942" y="22545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914614" y="19431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6FA46B"/>
                  </a:solidFill>
                  <a:latin typeface="Trebuchet MS"/>
                  <a:ea typeface="Trebuchet MS"/>
                  <a:cs typeface="Trebuchet MS"/>
                </a:rPr>
                <a:t>21:59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02742" y="2616518"/>
            <a:ext cx="5493258" cy="2145982"/>
            <a:chOff x="602742" y="2616518"/>
            <a:chExt cx="5493258" cy="2145982"/>
          </a:xfrm>
        </p:grpSpPr>
        <p:sp>
          <p:nvSpPr>
            <p:cNvPr id="21" name="TextBox 21"/>
            <p:cNvSpPr txBox="1"/>
            <p:nvPr/>
          </p:nvSpPr>
          <p:spPr>
            <a:xfrm>
              <a:off x="602742" y="26165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609600" y="2781300"/>
              <a:ext cx="304800" cy="1981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19050">
              <a:solidFill>
                <a:schemeClr val="accent3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1136142" y="2951798"/>
              <a:ext cx="1375791" cy="381381"/>
              <a:chOff x="1136142" y="2951798"/>
              <a:chExt cx="1375791" cy="381381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1136142" y="29975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一候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704594" y="29517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桃始华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36142" y="3656648"/>
              <a:ext cx="1375791" cy="381381"/>
              <a:chOff x="1136142" y="3656648"/>
              <a:chExt cx="1375791" cy="381381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1136142" y="37023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二候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704594" y="365664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仓庚鸣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136142" y="4361498"/>
              <a:ext cx="1638300" cy="381381"/>
              <a:chOff x="1136142" y="4361498"/>
              <a:chExt cx="1638300" cy="381381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1136142" y="44072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三候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1704594" y="43614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鹰化为鸠</a:t>
                </a:r>
              </a:p>
            </p:txBody>
          </p:sp>
        </p:grpSp>
        <p:sp>
          <p:nvSpPr>
            <p:cNvPr id="32" name="Line 32"/>
            <p:cNvSpPr/>
            <p:nvPr/>
          </p:nvSpPr>
          <p:spPr>
            <a:xfrm>
              <a:off x="1143000" y="33528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EFE8DC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1143000" y="40576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EFE8DC"/>
              </a:solidFill>
            </a:ln>
          </p:spPr>
        </p:sp>
      </p:grpSp>
      <p:grpSp>
        <p:nvGrpSpPr>
          <p:cNvPr id="39" name="Group 39"/>
          <p:cNvGrpSpPr/>
          <p:nvPr/>
        </p:nvGrpSpPr>
        <p:grpSpPr>
          <a:xfrm>
            <a:off x="609600" y="4762500"/>
            <a:ext cx="5676900" cy="762000"/>
            <a:chOff x="609600" y="4762500"/>
            <a:chExt cx="5676900" cy="762000"/>
          </a:xfrm>
        </p:grpSpPr>
        <p:sp>
          <p:nvSpPr>
            <p:cNvPr id="35" name="Freeform 35"/>
            <p:cNvSpPr/>
            <p:nvPr/>
          </p:nvSpPr>
          <p:spPr>
            <a:xfrm>
              <a:off x="609600" y="4762500"/>
              <a:ext cx="5676900" cy="762000"/>
            </a:xfrm>
            <a:prstGeom prst="round1Rect">
              <a:avLst>
                <a:gd name="adj" fmla="val 3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Freeform 36"/>
            <p:cNvSpPr/>
            <p:nvPr/>
          </p:nvSpPr>
          <p:spPr>
            <a:xfrm>
              <a:off x="939800" y="5060950"/>
              <a:ext cx="253999" cy="152400"/>
            </a:xfrm>
            <a:custGeom>
              <a:avLst/>
              <a:gdLst/>
              <a:ahLst/>
              <a:cxnLst/>
              <a:rect l="l" t="t" r="r" b="b"/>
              <a:pathLst>
                <a:path w="253999" h="152400">
                  <a:moveTo>
                    <a:pt x="228599" y="0"/>
                  </a:moveTo>
                  <a:cubicBezTo>
                    <a:pt x="242627" y="0"/>
                    <a:pt x="253999" y="11372"/>
                    <a:pt x="253999" y="25400"/>
                  </a:cubicBezTo>
                  <a:lnTo>
                    <a:pt x="253999" y="31750"/>
                  </a:lnTo>
                  <a:cubicBezTo>
                    <a:pt x="253999" y="53264"/>
                    <a:pt x="225463" y="101473"/>
                    <a:pt x="203415" y="120434"/>
                  </a:cubicBezTo>
                  <a:lnTo>
                    <a:pt x="203199" y="120599"/>
                  </a:lnTo>
                  <a:lnTo>
                    <a:pt x="203199" y="127000"/>
                  </a:lnTo>
                  <a:cubicBezTo>
                    <a:pt x="203204" y="140292"/>
                    <a:pt x="192959" y="151339"/>
                    <a:pt x="179705" y="152336"/>
                  </a:cubicBezTo>
                  <a:lnTo>
                    <a:pt x="177800" y="152400"/>
                  </a:lnTo>
                  <a:lnTo>
                    <a:pt x="76200" y="152400"/>
                  </a:lnTo>
                  <a:cubicBezTo>
                    <a:pt x="62172" y="152400"/>
                    <a:pt x="50800" y="141028"/>
                    <a:pt x="50800" y="127000"/>
                  </a:cubicBezTo>
                  <a:lnTo>
                    <a:pt x="50800" y="120700"/>
                  </a:lnTo>
                  <a:lnTo>
                    <a:pt x="49974" y="120027"/>
                  </a:lnTo>
                  <a:cubicBezTo>
                    <a:pt x="27622" y="101028"/>
                    <a:pt x="1791" y="56972"/>
                    <a:pt x="89" y="34049"/>
                  </a:cubicBezTo>
                  <a:lnTo>
                    <a:pt x="0" y="31750"/>
                  </a:ln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362456" y="4892040"/>
              <a:ext cx="29624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惊蛰吃梨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，滋阴清肺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364742" y="520731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「梨」谐「离」，取远离害虫灾病之意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09600" y="5562600"/>
            <a:ext cx="5676900" cy="761429"/>
            <a:chOff x="609600" y="5562600"/>
            <a:chExt cx="5676900" cy="761429"/>
          </a:xfrm>
        </p:grpSpPr>
        <p:sp>
          <p:nvSpPr>
            <p:cNvPr id="40" name="Freeform 40"/>
            <p:cNvSpPr/>
            <p:nvPr/>
          </p:nvSpPr>
          <p:spPr>
            <a:xfrm>
              <a:off x="609600" y="5562600"/>
              <a:ext cx="5676900" cy="723900"/>
            </a:xfrm>
            <a:prstGeom prst="snip1Rect">
              <a:avLst>
                <a:gd name="adj" fmla="val 26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907542" y="56645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04494" y="5942648"/>
              <a:ext cx="44824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吃个梨，顺手把冬天积下的灰扫干净。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03504" y="6499860"/>
            <a:ext cx="5689092" cy="234696"/>
            <a:chOff x="603504" y="6499860"/>
            <a:chExt cx="5689092" cy="234696"/>
          </a:xfrm>
        </p:grpSpPr>
        <p:sp>
          <p:nvSpPr>
            <p:cNvPr id="44" name="TextBox 44"/>
            <p:cNvSpPr txBox="1"/>
            <p:nvPr/>
          </p:nvSpPr>
          <p:spPr>
            <a:xfrm>
              <a:off x="603504" y="6499860"/>
              <a:ext cx="37519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739232" y="64998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06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4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xmlns:p="http://schemas.openxmlformats.org/presentationml/2006/main" id="16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20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50"/>
                            </p:stCondLst>
                            <p:childTnLst>
                              <p:par>
                                <p:cTn xmlns:p="http://schemas.openxmlformats.org/presentationml/2006/main" id="24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8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8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8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8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33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610850" y="514350"/>
            <a:ext cx="723900" cy="723900"/>
            <a:chOff x="10610850" y="514350"/>
            <a:chExt cx="723900" cy="723900"/>
          </a:xfrm>
        </p:grpSpPr>
        <p:sp>
          <p:nvSpPr>
            <p:cNvPr id="2" name="Ellipse 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6200000"/>
                <a:gd name="adj2" fmla="val 21600000"/>
                <a:gd name="adj3" fmla="val 26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11171872" y="562928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02742" y="616248"/>
            <a:ext cx="4679581" cy="1635653"/>
            <a:chOff x="602742" y="616248"/>
            <a:chExt cx="4679581" cy="1635653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616248"/>
              <a:ext cx="2190750" cy="1072555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031236" y="843915"/>
              <a:ext cx="225108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春分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Spring Equinox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41142" y="1416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春天走到正中间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2742" y="1987868"/>
              <a:ext cx="43754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昼夜均分。此后北半球白天一天比一天长，直到夏至。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9600" y="2419350"/>
            <a:ext cx="5676900" cy="876300"/>
            <a:chOff x="609600" y="2419350"/>
            <a:chExt cx="5676900" cy="876300"/>
          </a:xfrm>
        </p:grpSpPr>
        <p:sp>
          <p:nvSpPr>
            <p:cNvPr id="11" name="Rectangle 11"/>
            <p:cNvSpPr/>
            <p:nvPr/>
          </p:nvSpPr>
          <p:spPr>
            <a:xfrm>
              <a:off x="609600" y="2419350"/>
              <a:ext cx="56769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942975" y="2708225"/>
              <a:ext cx="300466" cy="300958"/>
            </a:xfrm>
            <a:custGeom>
              <a:avLst/>
              <a:gdLst/>
              <a:ahLst/>
              <a:cxnLst/>
              <a:rect l="l" t="t" r="r" b="b"/>
              <a:pathLst>
                <a:path w="300466" h="300958">
                  <a:moveTo>
                    <a:pt x="214312" y="25545"/>
                  </a:moveTo>
                  <a:cubicBezTo>
                    <a:pt x="273854" y="59924"/>
                    <a:pt x="300466" y="131835"/>
                    <a:pt x="277649" y="196693"/>
                  </a:cubicBezTo>
                  <a:cubicBezTo>
                    <a:pt x="254832" y="261550"/>
                    <a:pt x="189056" y="300958"/>
                    <a:pt x="121104" y="290484"/>
                  </a:cubicBezTo>
                  <a:cubicBezTo>
                    <a:pt x="53153" y="280009"/>
                    <a:pt x="2298" y="222622"/>
                    <a:pt x="71" y="153904"/>
                  </a:cubicBezTo>
                  <a:lnTo>
                    <a:pt x="0" y="149275"/>
                  </a:lnTo>
                  <a:lnTo>
                    <a:pt x="71" y="144646"/>
                  </a:lnTo>
                  <a:cubicBezTo>
                    <a:pt x="1699" y="94454"/>
                    <a:pt x="29558" y="48801"/>
                    <a:pt x="73450" y="24400"/>
                  </a:cubicBezTo>
                  <a:cubicBezTo>
                    <a:pt x="117343" y="0"/>
                    <a:pt x="170823" y="435"/>
                    <a:pt x="214312" y="25545"/>
                  </a:cubicBezTo>
                  <a:close/>
                  <a:moveTo>
                    <a:pt x="142875" y="63550"/>
                  </a:moveTo>
                  <a:cubicBezTo>
                    <a:pt x="135632" y="63551"/>
                    <a:pt x="129535" y="68972"/>
                    <a:pt x="128688" y="76166"/>
                  </a:cubicBezTo>
                  <a:lnTo>
                    <a:pt x="128588" y="77837"/>
                  </a:lnTo>
                  <a:lnTo>
                    <a:pt x="128588" y="149275"/>
                  </a:lnTo>
                  <a:lnTo>
                    <a:pt x="128716" y="151147"/>
                  </a:lnTo>
                  <a:cubicBezTo>
                    <a:pt x="129042" y="153625"/>
                    <a:pt x="130012" y="155975"/>
                    <a:pt x="131531" y="157962"/>
                  </a:cubicBezTo>
                  <a:lnTo>
                    <a:pt x="132774" y="159390"/>
                  </a:lnTo>
                  <a:lnTo>
                    <a:pt x="175636" y="202253"/>
                  </a:lnTo>
                  <a:lnTo>
                    <a:pt x="176979" y="203425"/>
                  </a:lnTo>
                  <a:cubicBezTo>
                    <a:pt x="182133" y="207423"/>
                    <a:pt x="189342" y="207423"/>
                    <a:pt x="194496" y="203425"/>
                  </a:cubicBezTo>
                  <a:lnTo>
                    <a:pt x="195839" y="202239"/>
                  </a:lnTo>
                  <a:lnTo>
                    <a:pt x="197025" y="200896"/>
                  </a:lnTo>
                  <a:cubicBezTo>
                    <a:pt x="201024" y="195742"/>
                    <a:pt x="201024" y="188533"/>
                    <a:pt x="197025" y="183379"/>
                  </a:cubicBezTo>
                  <a:lnTo>
                    <a:pt x="195839" y="182036"/>
                  </a:lnTo>
                  <a:lnTo>
                    <a:pt x="157162" y="143346"/>
                  </a:lnTo>
                  <a:lnTo>
                    <a:pt x="157162" y="77837"/>
                  </a:lnTo>
                  <a:lnTo>
                    <a:pt x="157062" y="76166"/>
                  </a:lnTo>
                  <a:cubicBezTo>
                    <a:pt x="156215" y="68972"/>
                    <a:pt x="150118" y="63551"/>
                    <a:pt x="142875" y="63550"/>
                  </a:cubicBezTo>
                  <a:close/>
                </a:path>
              </a:pathLst>
            </a:custGeom>
            <a:solidFill>
              <a:srgbClr val="6FA46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38656" y="266319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3 月 20 日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40942" y="299751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914614" y="268605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6FA46B"/>
                  </a:solidFill>
                  <a:latin typeface="Trebuchet MS"/>
                  <a:ea typeface="Trebuchet MS"/>
                  <a:cs typeface="Trebuchet MS"/>
                </a:rPr>
                <a:t>22:46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9600" y="3486150"/>
            <a:ext cx="5676900" cy="914400"/>
            <a:chOff x="609600" y="3486150"/>
            <a:chExt cx="5676900" cy="914400"/>
          </a:xfrm>
        </p:grpSpPr>
        <p:sp>
          <p:nvSpPr>
            <p:cNvPr id="17" name="Freeform 17"/>
            <p:cNvSpPr/>
            <p:nvPr/>
          </p:nvSpPr>
          <p:spPr>
            <a:xfrm>
              <a:off x="609600" y="3486150"/>
              <a:ext cx="5676900" cy="914400"/>
            </a:xfrm>
            <a:prstGeom prst="round2SameRect">
              <a:avLst>
                <a:gd name="adj1" fmla="val 34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Freeform 18"/>
            <p:cNvSpPr/>
            <p:nvPr/>
          </p:nvSpPr>
          <p:spPr>
            <a:xfrm>
              <a:off x="926439" y="3746526"/>
              <a:ext cx="280581" cy="267415"/>
            </a:xfrm>
            <a:custGeom>
              <a:avLst/>
              <a:gdLst/>
              <a:ahLst/>
              <a:cxnLst/>
              <a:rect l="l" t="t" r="r" b="b"/>
              <a:pathLst>
                <a:path w="280581" h="267415">
                  <a:moveTo>
                    <a:pt x="92647" y="80492"/>
                  </a:moveTo>
                  <a:lnTo>
                    <a:pt x="11621" y="92239"/>
                  </a:lnTo>
                  <a:lnTo>
                    <a:pt x="10186" y="92532"/>
                  </a:lnTo>
                  <a:cubicBezTo>
                    <a:pt x="5763" y="93706"/>
                    <a:pt x="2314" y="97168"/>
                    <a:pt x="1157" y="101596"/>
                  </a:cubicBezTo>
                  <a:cubicBezTo>
                    <a:pt x="0" y="106023"/>
                    <a:pt x="1314" y="110731"/>
                    <a:pt x="4598" y="113918"/>
                  </a:cubicBezTo>
                  <a:lnTo>
                    <a:pt x="63297" y="171055"/>
                  </a:lnTo>
                  <a:lnTo>
                    <a:pt x="49454" y="251764"/>
                  </a:lnTo>
                  <a:lnTo>
                    <a:pt x="49289" y="253161"/>
                  </a:lnTo>
                  <a:cubicBezTo>
                    <a:pt x="49018" y="257735"/>
                    <a:pt x="51233" y="262101"/>
                    <a:pt x="55084" y="264585"/>
                  </a:cubicBezTo>
                  <a:cubicBezTo>
                    <a:pt x="58936" y="267068"/>
                    <a:pt x="63826" y="267284"/>
                    <a:pt x="67882" y="265150"/>
                  </a:cubicBezTo>
                  <a:lnTo>
                    <a:pt x="140348" y="227050"/>
                  </a:lnTo>
                  <a:lnTo>
                    <a:pt x="212649" y="265150"/>
                  </a:lnTo>
                  <a:lnTo>
                    <a:pt x="213919" y="265734"/>
                  </a:lnTo>
                  <a:cubicBezTo>
                    <a:pt x="218187" y="267415"/>
                    <a:pt x="223030" y="266664"/>
                    <a:pt x="226588" y="263769"/>
                  </a:cubicBezTo>
                  <a:cubicBezTo>
                    <a:pt x="230146" y="260874"/>
                    <a:pt x="231867" y="256285"/>
                    <a:pt x="231089" y="251764"/>
                  </a:cubicBezTo>
                  <a:lnTo>
                    <a:pt x="217233" y="171055"/>
                  </a:lnTo>
                  <a:lnTo>
                    <a:pt x="275958" y="113906"/>
                  </a:lnTo>
                  <a:lnTo>
                    <a:pt x="276949" y="112826"/>
                  </a:lnTo>
                  <a:cubicBezTo>
                    <a:pt x="279829" y="109278"/>
                    <a:pt x="280581" y="104456"/>
                    <a:pt x="278918" y="100199"/>
                  </a:cubicBezTo>
                  <a:cubicBezTo>
                    <a:pt x="277255" y="95942"/>
                    <a:pt x="273433" y="92907"/>
                    <a:pt x="268909" y="92252"/>
                  </a:cubicBezTo>
                  <a:lnTo>
                    <a:pt x="187884" y="80492"/>
                  </a:lnTo>
                  <a:lnTo>
                    <a:pt x="151663" y="7086"/>
                  </a:lnTo>
                  <a:cubicBezTo>
                    <a:pt x="149525" y="2748"/>
                    <a:pt x="145108" y="0"/>
                    <a:pt x="140271" y="0"/>
                  </a:cubicBezTo>
                  <a:cubicBezTo>
                    <a:pt x="135435" y="0"/>
                    <a:pt x="131018" y="2748"/>
                    <a:pt x="128880" y="7086"/>
                  </a:cubicBezTo>
                  <a:lnTo>
                    <a:pt x="92647" y="804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362456" y="3710940"/>
              <a:ext cx="34470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「春分到，蛋儿俏」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竖蛋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64742" y="4064318"/>
              <a:ext cx="42118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另有踏青、放风筝、吃春菜——应时采摘各种鲜嫩春芽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09600" y="4591050"/>
            <a:ext cx="5676900" cy="1142429"/>
            <a:chOff x="609600" y="4591050"/>
            <a:chExt cx="5676900" cy="1142429"/>
          </a:xfrm>
        </p:grpSpPr>
        <p:sp>
          <p:nvSpPr>
            <p:cNvPr id="22" name="Freeform 22"/>
            <p:cNvSpPr/>
            <p:nvPr/>
          </p:nvSpPr>
          <p:spPr>
            <a:xfrm>
              <a:off x="609600" y="4591050"/>
              <a:ext cx="5676900" cy="1085850"/>
            </a:xfrm>
            <a:prstGeom prst="round2SameRect">
              <a:avLst>
                <a:gd name="adj1" fmla="val 0"/>
                <a:gd name="adj2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07542" y="4750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04494" y="5047298"/>
              <a:ext cx="274396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找颗新鲜鸡蛋立在桌上，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成不成都算春天开场。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660642" y="1721168"/>
            <a:ext cx="4229862" cy="3708082"/>
            <a:chOff x="6660642" y="1721168"/>
            <a:chExt cx="4229862" cy="3708082"/>
          </a:xfrm>
        </p:grpSpPr>
        <p:sp>
          <p:nvSpPr>
            <p:cNvPr id="26" name="TextBox 26"/>
            <p:cNvSpPr txBox="1"/>
            <p:nvPr/>
          </p:nvSpPr>
          <p:spPr>
            <a:xfrm>
              <a:off x="6660642" y="172116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7334250" y="2190750"/>
              <a:ext cx="3238500" cy="3238500"/>
            </a:xfrm>
            <a:prstGeom prst="donut">
              <a:avLst>
                <a:gd name="adj" fmla="val 6000"/>
              </a:avLst>
            </a:prstGeom>
            <a:solidFill>
              <a:srgbClr val="EFE8DC"/>
            </a:solidFill>
            <a:ln>
              <a:noFill/>
            </a:ln>
          </p:spPr>
        </p:sp>
        <p:sp>
          <p:nvSpPr>
            <p:cNvPr id="28" name="Freeform 28"/>
            <p:cNvSpPr/>
            <p:nvPr/>
          </p:nvSpPr>
          <p:spPr>
            <a:xfrm>
              <a:off x="7334250" y="2190750"/>
              <a:ext cx="3238500" cy="3238500"/>
            </a:xfrm>
            <a:prstGeom prst="blockArc">
              <a:avLst>
                <a:gd name="adj1" fmla="val 16200000"/>
                <a:gd name="adj2" fmla="val 21600000"/>
                <a:gd name="adj3" fmla="val 6000"/>
              </a:avLst>
            </a:prstGeom>
            <a:solidFill>
              <a:srgbClr val="6FA46B"/>
            </a:solidFill>
            <a:ln>
              <a:noFill/>
            </a:ln>
          </p:spPr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8025" y="2952750"/>
              <a:ext cx="1410949" cy="1714500"/>
            </a:xfrm>
            <a:prstGeom prst="rect">
              <a:avLst/>
            </a:prstGeom>
          </p:spPr>
        </p:pic>
        <p:grpSp>
          <p:nvGrpSpPr>
            <p:cNvPr id="33" name="Group 33"/>
            <p:cNvGrpSpPr/>
            <p:nvPr/>
          </p:nvGrpSpPr>
          <p:grpSpPr>
            <a:xfrm>
              <a:off x="8549830" y="1808798"/>
              <a:ext cx="807339" cy="591502"/>
              <a:chOff x="8549830" y="1808798"/>
              <a:chExt cx="807339" cy="591502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8743950" y="1981200"/>
                <a:ext cx="419100" cy="419100"/>
              </a:xfrm>
              <a:prstGeom prst="ellipse">
                <a:avLst/>
              </a:prstGeom>
              <a:solidFill>
                <a:srgbClr val="6FA46B"/>
              </a:solidFill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8855774" y="2121218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一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549830" y="18087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玄鸟至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820656" y="4410075"/>
              <a:ext cx="1069848" cy="904304"/>
              <a:chOff x="9820656" y="4410075"/>
              <a:chExt cx="1069848" cy="904304"/>
            </a:xfrm>
          </p:grpSpPr>
          <p:sp>
            <p:nvSpPr>
              <p:cNvPr id="34" name="Ellipse 34"/>
              <p:cNvSpPr/>
              <p:nvPr/>
            </p:nvSpPr>
            <p:spPr>
              <a:xfrm>
                <a:off x="10146030" y="4410075"/>
                <a:ext cx="419100" cy="419100"/>
              </a:xfrm>
              <a:prstGeom prst="ellipse">
                <a:avLst/>
              </a:prstGeom>
              <a:solidFill>
                <a:srgbClr val="6FA46B"/>
              </a:solidFill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257854" y="4550092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9820656" y="49329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雷乃发声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7279005" y="4410075"/>
              <a:ext cx="544830" cy="904304"/>
              <a:chOff x="7279005" y="4410075"/>
              <a:chExt cx="544830" cy="904304"/>
            </a:xfrm>
          </p:grpSpPr>
          <p:sp>
            <p:nvSpPr>
              <p:cNvPr id="38" name="Ellipse 38"/>
              <p:cNvSpPr/>
              <p:nvPr/>
            </p:nvSpPr>
            <p:spPr>
              <a:xfrm>
                <a:off x="7341870" y="4410075"/>
                <a:ext cx="419100" cy="419100"/>
              </a:xfrm>
              <a:prstGeom prst="ellipse">
                <a:avLst/>
              </a:prstGeom>
              <a:solidFill>
                <a:srgbClr val="6FA46B"/>
              </a:solidFill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7453694" y="4550092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三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279005" y="4932998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始电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603504" y="6271260"/>
            <a:ext cx="10984992" cy="234696"/>
            <a:chOff x="603504" y="6271260"/>
            <a:chExt cx="109849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271260"/>
              <a:ext cx="72897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 · 春 · 第 4 格 · 全年第 4 格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035132" y="62712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07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8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8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8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8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25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xmlns:p="http://schemas.openxmlformats.org/presentationml/2006/main" id="31" presetID="21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-1143000" y="-1143000"/>
            <a:ext cx="4953000" cy="3429000"/>
          </a:xfrm>
          <a:prstGeom prst="roundRect">
            <a:avLst>
              <a:gd name="adj" fmla="val 13333"/>
            </a:avLst>
          </a:prstGeom>
          <a:solidFill>
            <a:srgbClr val="6FA46B">
              <a:alpha val="14000"/>
            </a:srgbClr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10610850" y="514350"/>
            <a:ext cx="732472" cy="723900"/>
            <a:chOff x="10610850" y="514350"/>
            <a:chExt cx="732472" cy="723900"/>
          </a:xfrm>
        </p:grpSpPr>
        <p:sp>
          <p:nvSpPr>
            <p:cNvPr id="3" name="Ellipse 3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6200000"/>
                <a:gd name="adj2" fmla="val 21600000"/>
                <a:gd name="adj3" fmla="val 26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5" name="Ellipse 5"/>
            <p:cNvSpPr/>
            <p:nvPr/>
          </p:nvSpPr>
          <p:spPr>
            <a:xfrm>
              <a:off x="11229022" y="63817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09600" y="621475"/>
            <a:ext cx="5226558" cy="1382776"/>
            <a:chOff x="609600" y="621475"/>
            <a:chExt cx="5226558" cy="1382776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621475"/>
              <a:ext cx="2571750" cy="1309751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3412236" y="882015"/>
              <a:ext cx="240599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清明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Clear and Bright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422142" y="1454468"/>
              <a:ext cx="2414016" cy="5497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唯一既是节气又是节日的一天：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既向后看，也往前走。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10500" y="419100"/>
            <a:ext cx="2057400" cy="2057400"/>
            <a:chOff x="7810500" y="419100"/>
            <a:chExt cx="2057400" cy="2057400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10500" y="419100"/>
              <a:ext cx="2057400" cy="2057400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7620000" y="2743200"/>
            <a:ext cx="3962400" cy="876300"/>
            <a:chOff x="7620000" y="2743200"/>
            <a:chExt cx="3962400" cy="876300"/>
          </a:xfrm>
        </p:grpSpPr>
        <p:sp>
          <p:nvSpPr>
            <p:cNvPr id="13" name="Rectangle 13"/>
            <p:cNvSpPr/>
            <p:nvPr/>
          </p:nvSpPr>
          <p:spPr>
            <a:xfrm>
              <a:off x="7620000" y="2743200"/>
              <a:ext cx="39624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7929561" y="3038072"/>
              <a:ext cx="257178" cy="286154"/>
              <a:chOff x="7929561" y="3038072"/>
              <a:chExt cx="257178" cy="28615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7929561" y="3038072"/>
                <a:ext cx="257178" cy="286154"/>
              </a:xfrm>
              <a:custGeom>
                <a:avLst/>
                <a:gdLst/>
                <a:ahLst/>
                <a:cxnLst/>
                <a:rect l="l" t="t" r="r" b="b"/>
                <a:pathLst>
                  <a:path w="257178" h="286154">
                    <a:moveTo>
                      <a:pt x="185739" y="403"/>
                    </a:moveTo>
                    <a:cubicBezTo>
                      <a:pt x="192982" y="404"/>
                      <a:pt x="199079" y="5825"/>
                      <a:pt x="199926" y="13018"/>
                    </a:cubicBezTo>
                    <a:lnTo>
                      <a:pt x="200026" y="14690"/>
                    </a:lnTo>
                    <a:lnTo>
                      <a:pt x="200026" y="28978"/>
                    </a:lnTo>
                    <a:lnTo>
                      <a:pt x="214314" y="28978"/>
                    </a:lnTo>
                    <a:cubicBezTo>
                      <a:pt x="237010" y="28976"/>
                      <a:pt x="255773" y="46668"/>
                      <a:pt x="257105" y="69326"/>
                    </a:cubicBezTo>
                    <a:lnTo>
                      <a:pt x="257176" y="71840"/>
                    </a:lnTo>
                    <a:lnTo>
                      <a:pt x="257176" y="243290"/>
                    </a:lnTo>
                    <a:cubicBezTo>
                      <a:pt x="257178" y="265987"/>
                      <a:pt x="239486" y="284750"/>
                      <a:pt x="216828" y="286081"/>
                    </a:cubicBezTo>
                    <a:lnTo>
                      <a:pt x="214314" y="286153"/>
                    </a:lnTo>
                    <a:lnTo>
                      <a:pt x="42864" y="286153"/>
                    </a:lnTo>
                    <a:cubicBezTo>
                      <a:pt x="20167" y="286154"/>
                      <a:pt x="1404" y="268462"/>
                      <a:pt x="73" y="245805"/>
                    </a:cubicBezTo>
                    <a:lnTo>
                      <a:pt x="1" y="243290"/>
                    </a:lnTo>
                    <a:lnTo>
                      <a:pt x="1" y="71840"/>
                    </a:lnTo>
                    <a:cubicBezTo>
                      <a:pt x="0" y="49144"/>
                      <a:pt x="17692" y="30381"/>
                      <a:pt x="40349" y="29049"/>
                    </a:cubicBezTo>
                    <a:lnTo>
                      <a:pt x="42864" y="28978"/>
                    </a:lnTo>
                    <a:lnTo>
                      <a:pt x="57151" y="28978"/>
                    </a:lnTo>
                    <a:lnTo>
                      <a:pt x="57151" y="14690"/>
                    </a:lnTo>
                    <a:cubicBezTo>
                      <a:pt x="57160" y="7131"/>
                      <a:pt x="63055" y="886"/>
                      <a:pt x="70601" y="443"/>
                    </a:cubicBezTo>
                    <a:cubicBezTo>
                      <a:pt x="78148" y="0"/>
                      <a:pt x="84733" y="5512"/>
                      <a:pt x="85626" y="13018"/>
                    </a:cubicBezTo>
                    <a:lnTo>
                      <a:pt x="85726" y="14690"/>
                    </a:lnTo>
                    <a:lnTo>
                      <a:pt x="85726" y="28978"/>
                    </a:lnTo>
                    <a:lnTo>
                      <a:pt x="171451" y="28978"/>
                    </a:lnTo>
                    <a:lnTo>
                      <a:pt x="171451" y="14690"/>
                    </a:lnTo>
                    <a:cubicBezTo>
                      <a:pt x="171451" y="6799"/>
                      <a:pt x="177848" y="403"/>
                      <a:pt x="185739" y="403"/>
                    </a:cubicBezTo>
                    <a:close/>
                    <a:moveTo>
                      <a:pt x="228601" y="100415"/>
                    </a:moveTo>
                    <a:lnTo>
                      <a:pt x="28576" y="100415"/>
                    </a:lnTo>
                    <a:lnTo>
                      <a:pt x="28576" y="237932"/>
                    </a:lnTo>
                    <a:cubicBezTo>
                      <a:pt x="28576" y="248005"/>
                      <a:pt x="34091" y="256306"/>
                      <a:pt x="41192" y="257449"/>
                    </a:cubicBezTo>
                    <a:lnTo>
                      <a:pt x="42864" y="257578"/>
                    </a:lnTo>
                    <a:lnTo>
                      <a:pt x="214314" y="257578"/>
                    </a:lnTo>
                    <a:cubicBezTo>
                      <a:pt x="221643" y="257578"/>
                      <a:pt x="227687" y="250005"/>
                      <a:pt x="228501" y="240218"/>
                    </a:cubicBezTo>
                    <a:lnTo>
                      <a:pt x="228601" y="237932"/>
                    </a:lnTo>
                    <a:lnTo>
                      <a:pt x="228601" y="100415"/>
                    </a:lnTo>
                    <a:close/>
                  </a:path>
                </a:pathLst>
              </a:custGeom>
              <a:solidFill>
                <a:srgbClr val="6FA46B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8029172" y="3181350"/>
                <a:ext cx="43265" cy="71840"/>
              </a:xfrm>
              <a:custGeom>
                <a:avLst/>
                <a:gdLst/>
                <a:ahLst/>
                <a:cxnLst/>
                <a:rect l="l" t="t" r="r" b="b"/>
                <a:pathLst>
                  <a:path w="43265" h="71840">
                    <a:moveTo>
                      <a:pt x="28978" y="0"/>
                    </a:moveTo>
                    <a:cubicBezTo>
                      <a:pt x="36221" y="1"/>
                      <a:pt x="42318" y="5422"/>
                      <a:pt x="43165" y="12616"/>
                    </a:cubicBezTo>
                    <a:lnTo>
                      <a:pt x="43265" y="14288"/>
                    </a:lnTo>
                    <a:lnTo>
                      <a:pt x="43265" y="57150"/>
                    </a:lnTo>
                    <a:cubicBezTo>
                      <a:pt x="43257" y="64709"/>
                      <a:pt x="37361" y="70954"/>
                      <a:pt x="29815" y="71397"/>
                    </a:cubicBezTo>
                    <a:cubicBezTo>
                      <a:pt x="22269" y="71840"/>
                      <a:pt x="15683" y="66328"/>
                      <a:pt x="14790" y="58822"/>
                    </a:cubicBezTo>
                    <a:lnTo>
                      <a:pt x="14690" y="57150"/>
                    </a:lnTo>
                    <a:lnTo>
                      <a:pt x="14690" y="28575"/>
                    </a:lnTo>
                    <a:cubicBezTo>
                      <a:pt x="7131" y="28567"/>
                      <a:pt x="886" y="22671"/>
                      <a:pt x="443" y="15125"/>
                    </a:cubicBezTo>
                    <a:cubicBezTo>
                      <a:pt x="0" y="7578"/>
                      <a:pt x="5512" y="993"/>
                      <a:pt x="13018" y="100"/>
                    </a:cubicBezTo>
                    <a:lnTo>
                      <a:pt x="14690" y="0"/>
                    </a:lnTo>
                    <a:lnTo>
                      <a:pt x="28978" y="0"/>
                    </a:lnTo>
                    <a:close/>
                  </a:path>
                </a:pathLst>
              </a:custGeom>
              <a:solidFill>
                <a:srgbClr val="6FA46B"/>
              </a:solidFill>
              <a:ln>
                <a:noFill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8410956" y="2948940"/>
              <a:ext cx="19665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4 月 5 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413242" y="32832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72414" y="29718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6FA46B"/>
                  </a:solidFill>
                  <a:latin typeface="Trebuchet MS"/>
                  <a:ea typeface="Trebuchet MS"/>
                  <a:cs typeface="Trebuchet MS"/>
                </a:rPr>
                <a:t>02:40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620000" y="3810000"/>
            <a:ext cx="3962400" cy="1238250"/>
            <a:chOff x="7620000" y="3810000"/>
            <a:chExt cx="3962400" cy="1238250"/>
          </a:xfrm>
        </p:grpSpPr>
        <p:sp>
          <p:nvSpPr>
            <p:cNvPr id="21" name="Freeform 21"/>
            <p:cNvSpPr/>
            <p:nvPr/>
          </p:nvSpPr>
          <p:spPr>
            <a:xfrm>
              <a:off x="7620000" y="3810000"/>
              <a:ext cx="3962400" cy="1238250"/>
            </a:xfrm>
            <a:prstGeom prst="foldedCorner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879842" y="4007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时令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877556" y="4282440"/>
              <a:ext cx="230428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扫墓祭祖之外，还有踏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青、插柳；食青团。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20000" y="5238750"/>
            <a:ext cx="3962400" cy="1123379"/>
            <a:chOff x="7620000" y="5238750"/>
            <a:chExt cx="3962400" cy="1123379"/>
          </a:xfrm>
        </p:grpSpPr>
        <p:sp>
          <p:nvSpPr>
            <p:cNvPr id="25" name="Rectangle 25"/>
            <p:cNvSpPr/>
            <p:nvPr/>
          </p:nvSpPr>
          <p:spPr>
            <a:xfrm>
              <a:off x="7620000" y="5238750"/>
              <a:ext cx="3962400" cy="1028700"/>
            </a:xfrm>
            <a:prstGeom prst="roundRect">
              <a:avLst>
                <a:gd name="adj" fmla="val 22222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879842" y="54168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876794" y="5694998"/>
              <a:ext cx="2496312" cy="66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出门走一段有树的路，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回来蒸一屉青团。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02742" y="2445068"/>
            <a:ext cx="5836158" cy="3250882"/>
            <a:chOff x="602742" y="2445068"/>
            <a:chExt cx="5836158" cy="3250882"/>
          </a:xfrm>
        </p:grpSpPr>
        <p:sp>
          <p:nvSpPr>
            <p:cNvPr id="29" name="TextBox 29"/>
            <p:cNvSpPr txBox="1"/>
            <p:nvPr/>
          </p:nvSpPr>
          <p:spPr>
            <a:xfrm>
              <a:off x="602742" y="2445068"/>
              <a:ext cx="44299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 · 一候接一候，各约五日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609600" y="26860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21842" y="2921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80794" y="28755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桐始华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21842" y="32261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桐树开始开花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1047750" y="37528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459992" y="39881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218944" y="39423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田鼠化为鴽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459992" y="42929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田鼠避暑，鹌鹑类出没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1485900" y="48196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898142" y="50549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657094" y="50091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虹始见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898142" y="53597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雨后始见彩虹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3504" y="6461760"/>
            <a:ext cx="10984992" cy="234696"/>
            <a:chOff x="603504" y="6461760"/>
            <a:chExt cx="109849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461760"/>
              <a:ext cx="68051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三候释义为本手账整理 · 时刻据紫金山天文台 · 习俗据中国气象网 · 春 · 第 5 格 · 全年第 5 格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035132" y="64617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08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5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5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22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8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8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8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8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xmlns:p="http://schemas.openxmlformats.org/presentationml/2006/main" id="31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xmlns:p="http://schemas.openxmlformats.org/presentationml/2006/main" id="3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610850" y="514350"/>
            <a:ext cx="768668" cy="723900"/>
            <a:chOff x="10610850" y="514350"/>
            <a:chExt cx="768668" cy="723900"/>
          </a:xfrm>
        </p:grpSpPr>
        <p:sp>
          <p:nvSpPr>
            <p:cNvPr id="2" name="Ellipse 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6200000"/>
                <a:gd name="adj2" fmla="val 21600000"/>
                <a:gd name="adj3" fmla="val 26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11265218" y="72580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609600" y="633663"/>
            <a:ext cx="4921758" cy="1275338"/>
            <a:chOff x="609600" y="633663"/>
            <a:chExt cx="4921758" cy="1275338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633663"/>
              <a:ext cx="2286000" cy="1094874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107436" y="805815"/>
              <a:ext cx="185133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谷雨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Grain Rain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117342" y="1359218"/>
              <a:ext cx="2414016" cy="5497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雨生百谷，春天把最后一份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力气交给土地。春季最后一格。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667500" y="1524000"/>
            <a:ext cx="4762500" cy="876300"/>
            <a:chOff x="6667500" y="1524000"/>
            <a:chExt cx="4762500" cy="876300"/>
          </a:xfrm>
        </p:grpSpPr>
        <p:sp>
          <p:nvSpPr>
            <p:cNvPr id="10" name="Rectangle 10"/>
            <p:cNvSpPr/>
            <p:nvPr/>
          </p:nvSpPr>
          <p:spPr>
            <a:xfrm>
              <a:off x="6667500" y="1524000"/>
              <a:ext cx="47625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6962775" y="1812875"/>
              <a:ext cx="300466" cy="300958"/>
            </a:xfrm>
            <a:custGeom>
              <a:avLst/>
              <a:gdLst/>
              <a:ahLst/>
              <a:cxnLst/>
              <a:rect l="l" t="t" r="r" b="b"/>
              <a:pathLst>
                <a:path w="300466" h="300958">
                  <a:moveTo>
                    <a:pt x="214312" y="25545"/>
                  </a:moveTo>
                  <a:cubicBezTo>
                    <a:pt x="273854" y="59924"/>
                    <a:pt x="300466" y="131835"/>
                    <a:pt x="277649" y="196693"/>
                  </a:cubicBezTo>
                  <a:cubicBezTo>
                    <a:pt x="254832" y="261550"/>
                    <a:pt x="189056" y="300958"/>
                    <a:pt x="121104" y="290484"/>
                  </a:cubicBezTo>
                  <a:cubicBezTo>
                    <a:pt x="53153" y="280009"/>
                    <a:pt x="2298" y="222622"/>
                    <a:pt x="71" y="153904"/>
                  </a:cubicBezTo>
                  <a:lnTo>
                    <a:pt x="0" y="149275"/>
                  </a:lnTo>
                  <a:lnTo>
                    <a:pt x="71" y="144646"/>
                  </a:lnTo>
                  <a:cubicBezTo>
                    <a:pt x="1699" y="94454"/>
                    <a:pt x="29558" y="48801"/>
                    <a:pt x="73450" y="24400"/>
                  </a:cubicBezTo>
                  <a:cubicBezTo>
                    <a:pt x="117343" y="0"/>
                    <a:pt x="170823" y="435"/>
                    <a:pt x="214312" y="25545"/>
                  </a:cubicBezTo>
                  <a:close/>
                  <a:moveTo>
                    <a:pt x="142875" y="63550"/>
                  </a:moveTo>
                  <a:cubicBezTo>
                    <a:pt x="135632" y="63551"/>
                    <a:pt x="129535" y="68972"/>
                    <a:pt x="128688" y="76166"/>
                  </a:cubicBezTo>
                  <a:lnTo>
                    <a:pt x="128588" y="77837"/>
                  </a:lnTo>
                  <a:lnTo>
                    <a:pt x="128588" y="149275"/>
                  </a:lnTo>
                  <a:lnTo>
                    <a:pt x="128716" y="151147"/>
                  </a:lnTo>
                  <a:cubicBezTo>
                    <a:pt x="129042" y="153625"/>
                    <a:pt x="130012" y="155975"/>
                    <a:pt x="131531" y="157962"/>
                  </a:cubicBezTo>
                  <a:lnTo>
                    <a:pt x="132774" y="159390"/>
                  </a:lnTo>
                  <a:lnTo>
                    <a:pt x="175636" y="202253"/>
                  </a:lnTo>
                  <a:lnTo>
                    <a:pt x="176979" y="203425"/>
                  </a:lnTo>
                  <a:cubicBezTo>
                    <a:pt x="182133" y="207423"/>
                    <a:pt x="189342" y="207423"/>
                    <a:pt x="194496" y="203425"/>
                  </a:cubicBezTo>
                  <a:lnTo>
                    <a:pt x="195839" y="202239"/>
                  </a:lnTo>
                  <a:lnTo>
                    <a:pt x="197025" y="200896"/>
                  </a:lnTo>
                  <a:cubicBezTo>
                    <a:pt x="201024" y="195742"/>
                    <a:pt x="201024" y="188533"/>
                    <a:pt x="197025" y="183379"/>
                  </a:cubicBezTo>
                  <a:lnTo>
                    <a:pt x="195839" y="182036"/>
                  </a:lnTo>
                  <a:lnTo>
                    <a:pt x="157162" y="143346"/>
                  </a:lnTo>
                  <a:lnTo>
                    <a:pt x="157162" y="77837"/>
                  </a:lnTo>
                  <a:lnTo>
                    <a:pt x="157062" y="76166"/>
                  </a:lnTo>
                  <a:cubicBezTo>
                    <a:pt x="156215" y="68972"/>
                    <a:pt x="150118" y="63551"/>
                    <a:pt x="142875" y="63550"/>
                  </a:cubicBezTo>
                  <a:close/>
                </a:path>
              </a:pathLst>
            </a:custGeom>
            <a:solidFill>
              <a:srgbClr val="6FA46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58456" y="172974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4 月 20 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60742" y="20640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020014" y="17526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6FA46B"/>
                  </a:solidFill>
                  <a:latin typeface="Trebuchet MS"/>
                  <a:ea typeface="Trebuchet MS"/>
                  <a:cs typeface="Trebuchet MS"/>
                </a:rPr>
                <a:t>09:39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09600" y="2628900"/>
            <a:ext cx="8915400" cy="2247900"/>
            <a:chOff x="609600" y="2628900"/>
            <a:chExt cx="8915400" cy="2247900"/>
          </a:xfrm>
        </p:grpSpPr>
        <p:sp>
          <p:nvSpPr>
            <p:cNvPr id="16" name="Rectangle 16"/>
            <p:cNvSpPr/>
            <p:nvPr/>
          </p:nvSpPr>
          <p:spPr>
            <a:xfrm>
              <a:off x="609600" y="2628900"/>
              <a:ext cx="8915400" cy="2247900"/>
            </a:xfrm>
            <a:prstGeom prst="roundRect">
              <a:avLst>
                <a:gd name="adj" fmla="val 1016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1342" y="26546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82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9069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91830" y="36375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萍始生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43431" y="40833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浮萍开始生长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7338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025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324922" y="36375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鸣鸠拂其羽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439031" y="40833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布谷理羽而鸣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66294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981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20522" y="36375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戴胜降于桑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243762" y="4083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戴胜鸟落于桑树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829800" y="2900964"/>
            <a:ext cx="1790700" cy="1703773"/>
            <a:chOff x="9829800" y="2900964"/>
            <a:chExt cx="1790700" cy="1703773"/>
          </a:xfrm>
        </p:grpSpPr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29800" y="2900964"/>
              <a:ext cx="1790700" cy="1703773"/>
            </a:xfrm>
            <a:prstGeom prst="rect">
              <a:avLst/>
            </a:prstGeom>
          </p:spPr>
        </p:pic>
      </p:grpSp>
      <p:grpSp>
        <p:nvGrpSpPr>
          <p:cNvPr id="37" name="Group 37"/>
          <p:cNvGrpSpPr/>
          <p:nvPr/>
        </p:nvGrpSpPr>
        <p:grpSpPr>
          <a:xfrm>
            <a:off x="609600" y="5067300"/>
            <a:ext cx="5334000" cy="1181100"/>
            <a:chOff x="609600" y="5067300"/>
            <a:chExt cx="5334000" cy="1181100"/>
          </a:xfrm>
        </p:grpSpPr>
        <p:sp>
          <p:nvSpPr>
            <p:cNvPr id="33" name="Rectangle 33"/>
            <p:cNvSpPr/>
            <p:nvPr/>
          </p:nvSpPr>
          <p:spPr>
            <a:xfrm>
              <a:off x="609600" y="5067300"/>
              <a:ext cx="5334000" cy="1181100"/>
            </a:xfrm>
            <a:prstGeom prst="roundRect">
              <a:avLst>
                <a:gd name="adj" fmla="val 3225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Freeform 34"/>
            <p:cNvSpPr/>
            <p:nvPr/>
          </p:nvSpPr>
          <p:spPr>
            <a:xfrm>
              <a:off x="952279" y="5353050"/>
              <a:ext cx="228820" cy="242053"/>
            </a:xfrm>
            <a:custGeom>
              <a:avLst/>
              <a:gdLst/>
              <a:ahLst/>
              <a:cxnLst/>
              <a:rect l="l" t="t" r="r" b="b"/>
              <a:pathLst>
                <a:path w="228820" h="242053">
                  <a:moveTo>
                    <a:pt x="919" y="143865"/>
                  </a:moveTo>
                  <a:lnTo>
                    <a:pt x="691" y="141732"/>
                  </a:lnTo>
                  <a:lnTo>
                    <a:pt x="640" y="141186"/>
                  </a:lnTo>
                  <a:cubicBezTo>
                    <a:pt x="199" y="136457"/>
                    <a:pt x="0" y="131710"/>
                    <a:pt x="43" y="126962"/>
                  </a:cubicBezTo>
                  <a:cubicBezTo>
                    <a:pt x="272" y="47079"/>
                    <a:pt x="54526" y="0"/>
                    <a:pt x="165142" y="0"/>
                  </a:cubicBezTo>
                  <a:lnTo>
                    <a:pt x="216120" y="0"/>
                  </a:lnTo>
                  <a:cubicBezTo>
                    <a:pt x="223134" y="0"/>
                    <a:pt x="228820" y="5686"/>
                    <a:pt x="228820" y="12700"/>
                  </a:cubicBezTo>
                  <a:lnTo>
                    <a:pt x="228795" y="38824"/>
                  </a:lnTo>
                  <a:cubicBezTo>
                    <a:pt x="222470" y="149326"/>
                    <a:pt x="168597" y="203199"/>
                    <a:pt x="76421" y="203199"/>
                  </a:cubicBezTo>
                  <a:lnTo>
                    <a:pt x="43007" y="203199"/>
                  </a:lnTo>
                  <a:cubicBezTo>
                    <a:pt x="40822" y="212015"/>
                    <a:pt x="39231" y="220968"/>
                    <a:pt x="38244" y="229996"/>
                  </a:cubicBezTo>
                  <a:cubicBezTo>
                    <a:pt x="37745" y="234506"/>
                    <a:pt x="34878" y="238408"/>
                    <a:pt x="30723" y="240230"/>
                  </a:cubicBezTo>
                  <a:cubicBezTo>
                    <a:pt x="26567" y="242053"/>
                    <a:pt x="21755" y="241521"/>
                    <a:pt x="18099" y="238833"/>
                  </a:cubicBezTo>
                  <a:cubicBezTo>
                    <a:pt x="14443" y="236146"/>
                    <a:pt x="12498" y="231712"/>
                    <a:pt x="12997" y="227202"/>
                  </a:cubicBezTo>
                  <a:cubicBezTo>
                    <a:pt x="14470" y="213927"/>
                    <a:pt x="16925" y="201451"/>
                    <a:pt x="20363" y="189776"/>
                  </a:cubicBezTo>
                  <a:lnTo>
                    <a:pt x="18864" y="187921"/>
                  </a:lnTo>
                  <a:lnTo>
                    <a:pt x="16223" y="184365"/>
                  </a:lnTo>
                  <a:lnTo>
                    <a:pt x="14229" y="181457"/>
                  </a:lnTo>
                  <a:lnTo>
                    <a:pt x="11917" y="177736"/>
                  </a:lnTo>
                  <a:lnTo>
                    <a:pt x="10673" y="175564"/>
                  </a:lnTo>
                  <a:lnTo>
                    <a:pt x="9847" y="174015"/>
                  </a:lnTo>
                  <a:cubicBezTo>
                    <a:pt x="7830" y="170182"/>
                    <a:pt x="6143" y="166184"/>
                    <a:pt x="4805" y="162064"/>
                  </a:cubicBezTo>
                  <a:lnTo>
                    <a:pt x="3891" y="159054"/>
                  </a:lnTo>
                  <a:lnTo>
                    <a:pt x="2812" y="154902"/>
                  </a:lnTo>
                  <a:lnTo>
                    <a:pt x="2088" y="151498"/>
                  </a:lnTo>
                  <a:lnTo>
                    <a:pt x="1542" y="148425"/>
                  </a:lnTo>
                  <a:close/>
                  <a:moveTo>
                    <a:pt x="109364" y="89992"/>
                  </a:moveTo>
                  <a:cubicBezTo>
                    <a:pt x="73233" y="106057"/>
                    <a:pt x="47719" y="129743"/>
                    <a:pt x="31793" y="160896"/>
                  </a:cubicBezTo>
                  <a:cubicBezTo>
                    <a:pt x="32623" y="162589"/>
                    <a:pt x="33545" y="164283"/>
                    <a:pt x="34561" y="165976"/>
                  </a:cubicBezTo>
                  <a:lnTo>
                    <a:pt x="36911" y="169545"/>
                  </a:lnTo>
                  <a:lnTo>
                    <a:pt x="37800" y="170776"/>
                  </a:lnTo>
                  <a:cubicBezTo>
                    <a:pt x="38816" y="172165"/>
                    <a:pt x="39908" y="173558"/>
                    <a:pt x="41077" y="174955"/>
                  </a:cubicBezTo>
                  <a:lnTo>
                    <a:pt x="43578" y="177800"/>
                  </a:lnTo>
                  <a:lnTo>
                    <a:pt x="51821" y="177800"/>
                  </a:lnTo>
                  <a:cubicBezTo>
                    <a:pt x="64991" y="148958"/>
                    <a:pt x="87088" y="127685"/>
                    <a:pt x="119677" y="113208"/>
                  </a:cubicBezTo>
                  <a:cubicBezTo>
                    <a:pt x="126087" y="110360"/>
                    <a:pt x="128976" y="102854"/>
                    <a:pt x="126128" y="96444"/>
                  </a:cubicBezTo>
                  <a:cubicBezTo>
                    <a:pt x="123281" y="90033"/>
                    <a:pt x="115775" y="87144"/>
                    <a:pt x="109364" y="8999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362456" y="5292090"/>
              <a:ext cx="22354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谷雨茶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香椿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07542" y="5683568"/>
              <a:ext cx="344271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南方喝谷雨茶，细嫩清香；北方食香椿，亦称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「吃春」。另有赏牡丹、走谷雨。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172200" y="5067300"/>
            <a:ext cx="5410200" cy="1256729"/>
            <a:chOff x="6172200" y="5067300"/>
            <a:chExt cx="5410200" cy="1256729"/>
          </a:xfrm>
        </p:grpSpPr>
        <p:sp>
          <p:nvSpPr>
            <p:cNvPr id="38" name="Freeform 38"/>
            <p:cNvSpPr/>
            <p:nvPr/>
          </p:nvSpPr>
          <p:spPr>
            <a:xfrm>
              <a:off x="6172200" y="5067300"/>
              <a:ext cx="5410200" cy="1181100"/>
            </a:xfrm>
            <a:prstGeom prst="round2DiagRect">
              <a:avLst>
                <a:gd name="adj1" fmla="val 30000"/>
                <a:gd name="adj2" fmla="val 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546342" y="53025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543294" y="5656898"/>
              <a:ext cx="2496312" cy="66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泡一杯今年的新茶，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或者炒一盘香椿鸡蛋。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2" name="TextBox 42"/>
            <p:cNvSpPr txBox="1"/>
            <p:nvPr/>
          </p:nvSpPr>
          <p:spPr>
            <a:xfrm>
              <a:off x="603504" y="6537960"/>
              <a:ext cx="68051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三候释义为本手账整理 · 时刻据紫金山天文台 · 习俗据中国气象网 · 春 · 第 6 格 · 全年第 6 格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09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20" presetID="5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50"/>
                            </p:stCondLst>
                            <p:childTnLst>
                              <p:par>
                                <p:cTn xmlns:p="http://schemas.openxmlformats.org/presentationml/2006/main" id="2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8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35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!!seasonfield"/>
          <p:cNvGrpSpPr/>
          <p:nvPr/>
        </p:nvGrpSpPr>
        <p:grpSpPr>
          <a:xfrm>
            <a:off x="-3143250" y="-762000"/>
            <a:ext cx="8382000" cy="8382000"/>
            <a:chOff x="-3143250" y="-762000"/>
            <a:chExt cx="8382000" cy="8382000"/>
          </a:xfrm>
        </p:grpSpPr>
        <p:sp>
          <p:nvSpPr>
            <p:cNvPr id="2" name="Ellipse 2"/>
            <p:cNvSpPr/>
            <p:nvPr/>
          </p:nvSpPr>
          <p:spPr>
            <a:xfrm>
              <a:off x="-3143250" y="-762000"/>
              <a:ext cx="8382000" cy="8382000"/>
            </a:xfrm>
            <a:prstGeom prst="ellipse">
              <a:avLst/>
            </a:prstGeom>
            <a:gradFill>
              <a:gsLst>
                <a:gs pos="0">
                  <a:srgbClr val="D66C5D"/>
                </a:gs>
                <a:gs pos="100000">
                  <a:srgbClr val="B94A3C"/>
                </a:gs>
              </a:gsLst>
              <a:lin ang="2978127" scaled="1"/>
            </a:gra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95350" y="1946910"/>
              <a:ext cx="100736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夏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045208" y="2465070"/>
              <a:ext cx="12310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FFFFF">
                      <a:alphaMod val="85000"/>
                    </a:srgbClr>
                  </a:solidFill>
                  <a:latin typeface="Trebuchet MS"/>
                  <a:ea typeface="Trebuchet MS"/>
                  <a:cs typeface="Trebuchet MS"/>
                </a:rPr>
                <a:t>Summer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05256" y="3158490"/>
              <a:ext cx="3196400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夏天从 </a:t>
              </a:r>
              <a:r>
                <a:rPr lang="zh-CN" sz="1800" b="1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5 月 5 日 19:49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 开始，</a:t>
              </a:r>
              <a:br/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>六格里从将满走到最热。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914400" y="4038600"/>
              <a:ext cx="1943100" cy="9525"/>
            </a:xfrm>
            <a:custGeom>
              <a:avLst/>
              <a:gdLst/>
              <a:ahLst/>
              <a:cxnLst/>
              <a:rect l="l" t="t" r="r" b="b"/>
              <a:pathLst>
                <a:path w="1943100" h="9525">
                  <a:moveTo>
                    <a:pt x="0" y="0"/>
                  </a:moveTo>
                  <a:lnTo>
                    <a:pt x="1943100" y="0"/>
                  </a:lnTo>
                </a:path>
              </a:pathLst>
            </a:custGeom>
            <a:noFill/>
            <a:ln w="19050">
              <a:solidFill>
                <a:srgbClr val="FFFFFF">
                  <a:alpha val="55000"/>
                </a:srgbClr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5256" y="4282440"/>
              <a:ext cx="2075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立夏 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5月5日 19:49</a:t>
              </a:r>
              <a:br/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大暑 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7月23日 03:13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07542" y="5150168"/>
              <a:ext cx="12495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全年第 7–12 格</a:t>
              </a:r>
            </a:p>
          </p:txBody>
        </p:sp>
      </p:grpSp>
      <p:grpSp>
        <p:nvGrpSpPr>
          <p:cNvPr id="13" name="!!yearring"/>
          <p:cNvGrpSpPr/>
          <p:nvPr/>
        </p:nvGrpSpPr>
        <p:grpSpPr>
          <a:xfrm>
            <a:off x="10610850" y="514350"/>
            <a:ext cx="781050" cy="723900"/>
            <a:chOff x="10610850" y="514350"/>
            <a:chExt cx="781050" cy="723900"/>
          </a:xfrm>
        </p:grpSpPr>
        <p:sp>
          <p:nvSpPr>
            <p:cNvPr id="10" name="Ellipse 10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0"/>
                <a:gd name="adj2" fmla="val 5400000"/>
                <a:gd name="adj3" fmla="val 26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1277600" y="81915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5334000" y="1676400"/>
            <a:ext cx="6248400" cy="4686300"/>
            <a:chOff x="5334000" y="1676400"/>
            <a:chExt cx="6248400" cy="4686300"/>
          </a:xfrm>
        </p:grpSpPr>
        <p:grpSp>
          <p:nvGrpSpPr>
            <p:cNvPr id="18" name="Group 18"/>
            <p:cNvGrpSpPr/>
            <p:nvPr/>
          </p:nvGrpSpPr>
          <p:grpSpPr>
            <a:xfrm>
              <a:off x="5334000" y="1676400"/>
              <a:ext cx="1905000" cy="2209800"/>
              <a:chOff x="5334000" y="1676400"/>
              <a:chExt cx="1905000" cy="22098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3340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15" name="Image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10250" y="1946133"/>
                <a:ext cx="952500" cy="946433"/>
              </a:xfrm>
              <a:prstGeom prst="rect">
                <a:avLst/>
              </a:prstGeom>
            </p:spPr>
          </p:pic>
          <p:sp>
            <p:nvSpPr>
              <p:cNvPr id="16" name="TextBox 16"/>
              <p:cNvSpPr txBox="1"/>
              <p:nvPr/>
            </p:nvSpPr>
            <p:spPr>
              <a:xfrm>
                <a:off x="59512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立夏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852560" y="34928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5/5 19:49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5700" y="1676400"/>
              <a:ext cx="1905000" cy="2209800"/>
              <a:chOff x="7505700" y="1676400"/>
              <a:chExt cx="1905000" cy="22098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5057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20" name="Image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39872" y="1943100"/>
                <a:ext cx="836655" cy="952500"/>
              </a:xfrm>
              <a:prstGeom prst="rect">
                <a:avLst/>
              </a:prstGeom>
            </p:spPr>
          </p:pic>
          <p:sp>
            <p:nvSpPr>
              <p:cNvPr id="21" name="TextBox 21"/>
              <p:cNvSpPr txBox="1"/>
              <p:nvPr/>
            </p:nvSpPr>
            <p:spPr>
              <a:xfrm>
                <a:off x="81229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小满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974282" y="34928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5/21 08:37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677400" y="1676400"/>
              <a:ext cx="1905000" cy="2209800"/>
              <a:chOff x="9677400" y="1676400"/>
              <a:chExt cx="1905000" cy="22098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96774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25" name="Image 2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61162" y="1943100"/>
                <a:ext cx="937476" cy="952500"/>
              </a:xfrm>
              <a:prstGeom prst="rect">
                <a:avLst/>
              </a:prstGeom>
            </p:spPr>
          </p:pic>
          <p:sp>
            <p:nvSpPr>
              <p:cNvPr id="26" name="TextBox 26"/>
              <p:cNvSpPr txBox="1"/>
              <p:nvPr/>
            </p:nvSpPr>
            <p:spPr>
              <a:xfrm>
                <a:off x="102946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芒种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0195960" y="34928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6/5 23:48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334000" y="4152900"/>
              <a:ext cx="1905000" cy="2209800"/>
              <a:chOff x="5334000" y="4152900"/>
              <a:chExt cx="1905000" cy="22098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3340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30" name="Image 3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44158" y="4419600"/>
                <a:ext cx="884684" cy="952500"/>
              </a:xfrm>
              <a:prstGeom prst="rect">
                <a:avLst/>
              </a:prstGeom>
            </p:spPr>
          </p:pic>
          <p:sp>
            <p:nvSpPr>
              <p:cNvPr id="31" name="TextBox 31"/>
              <p:cNvSpPr txBox="1"/>
              <p:nvPr/>
            </p:nvSpPr>
            <p:spPr>
              <a:xfrm>
                <a:off x="59512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夏至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802582" y="59693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6/21 16:25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7505700" y="4152900"/>
              <a:ext cx="1905000" cy="2209800"/>
              <a:chOff x="7505700" y="4152900"/>
              <a:chExt cx="1905000" cy="22098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5057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35" name="Image 3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81950" y="4431544"/>
                <a:ext cx="952500" cy="928613"/>
              </a:xfrm>
              <a:prstGeom prst="rect">
                <a:avLst/>
              </a:prstGeom>
            </p:spPr>
          </p:pic>
          <p:sp>
            <p:nvSpPr>
              <p:cNvPr id="36" name="TextBox 36"/>
              <p:cNvSpPr txBox="1"/>
              <p:nvPr/>
            </p:nvSpPr>
            <p:spPr>
              <a:xfrm>
                <a:off x="81229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小暑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8024260" y="59693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7/7 09:57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677400" y="4152900"/>
              <a:ext cx="1905000" cy="2209800"/>
              <a:chOff x="9677400" y="4152900"/>
              <a:chExt cx="1905000" cy="220980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96774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40" name="Image 4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08205" y="4419600"/>
                <a:ext cx="843390" cy="952500"/>
              </a:xfrm>
              <a:prstGeom prst="rect">
                <a:avLst/>
              </a:prstGeom>
            </p:spPr>
          </p:pic>
          <p:sp>
            <p:nvSpPr>
              <p:cNvPr id="41" name="TextBox 41"/>
              <p:cNvSpPr txBox="1"/>
              <p:nvPr/>
            </p:nvSpPr>
            <p:spPr>
              <a:xfrm>
                <a:off x="102946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大暑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10145982" y="59693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7/23 03:13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5327904" y="6518910"/>
            <a:ext cx="6260592" cy="234696"/>
            <a:chOff x="5327904" y="6518910"/>
            <a:chExt cx="6260592" cy="234696"/>
          </a:xfrm>
        </p:grpSpPr>
        <p:sp>
          <p:nvSpPr>
            <p:cNvPr id="45" name="TextBox 45"/>
            <p:cNvSpPr txBox="1"/>
            <p:nvPr/>
          </p:nvSpPr>
          <p:spPr>
            <a:xfrm>
              <a:off x="5327904" y="651891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夏 · 立夏到大暑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1035132" y="65189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10 / 31</a:t>
              </a:r>
            </a:p>
          </p:txBody>
        </p:sp>
      </p:grpSp>
    </p:spTree>
  </p:cSld>
  <p:clrMapOvr>
    <a:masterClrMapping/>
  </p:clrMapOvr>
  <p:transition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!!seasonfield"/>
          <p:cNvGrpSpPr/>
          <p:nvPr/>
        </p:nvGrpSpPr>
        <p:grpSpPr>
          <a:xfrm>
            <a:off x="-571500" y="0"/>
            <a:ext cx="4000500" cy="6858000"/>
            <a:chOff x="-571500" y="0"/>
            <a:chExt cx="4000500" cy="6858000"/>
          </a:xfrm>
        </p:grpSpPr>
        <p:sp>
          <p:nvSpPr>
            <p:cNvPr id="2" name="Rectangle 2"/>
            <p:cNvSpPr/>
            <p:nvPr/>
          </p:nvSpPr>
          <p:spPr>
            <a:xfrm>
              <a:off x="-571500" y="0"/>
              <a:ext cx="4000500" cy="6858000"/>
            </a:xfrm>
            <a:prstGeom prst="roundRect">
              <a:avLst>
                <a:gd name="adj" fmla="val 9524"/>
              </a:avLst>
            </a:prstGeom>
            <a:solidFill>
              <a:srgbClr val="CC5B4C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297731"/>
              <a:ext cx="2133600" cy="966888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750" y="3111096"/>
              <a:ext cx="1866900" cy="1855009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831342" y="5759768"/>
              <a:ext cx="922401" cy="5688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夏 · 第 1 格</a:t>
              </a:r>
              <a:br/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全年第 7 格</a:t>
              </a:r>
            </a:p>
          </p:txBody>
        </p:sp>
      </p:grpSp>
      <p:grpSp>
        <p:nvGrpSpPr>
          <p:cNvPr id="10" name="!!yearring"/>
          <p:cNvGrpSpPr/>
          <p:nvPr/>
        </p:nvGrpSpPr>
        <p:grpSpPr>
          <a:xfrm>
            <a:off x="10610850" y="514350"/>
            <a:ext cx="781050" cy="723900"/>
            <a:chOff x="10610850" y="514350"/>
            <a:chExt cx="781050" cy="723900"/>
          </a:xfrm>
        </p:grpSpPr>
        <p:sp>
          <p:nvSpPr>
            <p:cNvPr id="7" name="Ellipse 7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0"/>
                <a:gd name="adj2" fmla="val 5400000"/>
                <a:gd name="adj3" fmla="val 26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1277600" y="81915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3869436" y="748665"/>
            <a:ext cx="2749677" cy="798386"/>
            <a:chOff x="3869436" y="748665"/>
            <a:chExt cx="2749677" cy="798386"/>
          </a:xfrm>
        </p:grpSpPr>
        <p:sp>
          <p:nvSpPr>
            <p:cNvPr id="11" name="TextBox 11"/>
            <p:cNvSpPr txBox="1"/>
            <p:nvPr/>
          </p:nvSpPr>
          <p:spPr>
            <a:xfrm>
              <a:off x="3869436" y="748665"/>
              <a:ext cx="247107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立夏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Start of Summer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79342" y="128301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夏天开门，万物开始比谁长得快。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886200" y="1638300"/>
            <a:ext cx="7696200" cy="876300"/>
            <a:chOff x="3886200" y="1638300"/>
            <a:chExt cx="7696200" cy="876300"/>
          </a:xfrm>
        </p:grpSpPr>
        <p:sp>
          <p:nvSpPr>
            <p:cNvPr id="14" name="Rectangle 14"/>
            <p:cNvSpPr/>
            <p:nvPr/>
          </p:nvSpPr>
          <p:spPr>
            <a:xfrm>
              <a:off x="3886200" y="1638300"/>
              <a:ext cx="76962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4219575" y="1927175"/>
              <a:ext cx="300466" cy="300958"/>
            </a:xfrm>
            <a:custGeom>
              <a:avLst/>
              <a:gdLst/>
              <a:ahLst/>
              <a:cxnLst/>
              <a:rect l="l" t="t" r="r" b="b"/>
              <a:pathLst>
                <a:path w="300466" h="300958">
                  <a:moveTo>
                    <a:pt x="214312" y="25545"/>
                  </a:moveTo>
                  <a:cubicBezTo>
                    <a:pt x="273854" y="59924"/>
                    <a:pt x="300466" y="131835"/>
                    <a:pt x="277649" y="196693"/>
                  </a:cubicBezTo>
                  <a:cubicBezTo>
                    <a:pt x="254832" y="261550"/>
                    <a:pt x="189056" y="300958"/>
                    <a:pt x="121104" y="290484"/>
                  </a:cubicBezTo>
                  <a:cubicBezTo>
                    <a:pt x="53153" y="280009"/>
                    <a:pt x="2298" y="222622"/>
                    <a:pt x="71" y="153904"/>
                  </a:cubicBezTo>
                  <a:lnTo>
                    <a:pt x="0" y="149275"/>
                  </a:lnTo>
                  <a:lnTo>
                    <a:pt x="71" y="144646"/>
                  </a:lnTo>
                  <a:cubicBezTo>
                    <a:pt x="1699" y="94454"/>
                    <a:pt x="29558" y="48801"/>
                    <a:pt x="73450" y="24400"/>
                  </a:cubicBezTo>
                  <a:cubicBezTo>
                    <a:pt x="117343" y="0"/>
                    <a:pt x="170823" y="435"/>
                    <a:pt x="214312" y="25545"/>
                  </a:cubicBezTo>
                  <a:close/>
                  <a:moveTo>
                    <a:pt x="142875" y="63550"/>
                  </a:moveTo>
                  <a:cubicBezTo>
                    <a:pt x="135632" y="63551"/>
                    <a:pt x="129535" y="68972"/>
                    <a:pt x="128688" y="76166"/>
                  </a:cubicBezTo>
                  <a:lnTo>
                    <a:pt x="128588" y="77837"/>
                  </a:lnTo>
                  <a:lnTo>
                    <a:pt x="128588" y="149275"/>
                  </a:lnTo>
                  <a:lnTo>
                    <a:pt x="128716" y="151147"/>
                  </a:lnTo>
                  <a:cubicBezTo>
                    <a:pt x="129042" y="153625"/>
                    <a:pt x="130012" y="155975"/>
                    <a:pt x="131531" y="157962"/>
                  </a:cubicBezTo>
                  <a:lnTo>
                    <a:pt x="132774" y="159390"/>
                  </a:lnTo>
                  <a:lnTo>
                    <a:pt x="175636" y="202253"/>
                  </a:lnTo>
                  <a:lnTo>
                    <a:pt x="176979" y="203425"/>
                  </a:lnTo>
                  <a:cubicBezTo>
                    <a:pt x="182133" y="207423"/>
                    <a:pt x="189342" y="207423"/>
                    <a:pt x="194496" y="203425"/>
                  </a:cubicBezTo>
                  <a:lnTo>
                    <a:pt x="195839" y="202239"/>
                  </a:lnTo>
                  <a:lnTo>
                    <a:pt x="197025" y="200896"/>
                  </a:lnTo>
                  <a:cubicBezTo>
                    <a:pt x="201024" y="195742"/>
                    <a:pt x="201024" y="188533"/>
                    <a:pt x="197025" y="183379"/>
                  </a:cubicBezTo>
                  <a:lnTo>
                    <a:pt x="195839" y="182036"/>
                  </a:lnTo>
                  <a:lnTo>
                    <a:pt x="157162" y="143346"/>
                  </a:lnTo>
                  <a:lnTo>
                    <a:pt x="157162" y="77837"/>
                  </a:lnTo>
                  <a:lnTo>
                    <a:pt x="157062" y="76166"/>
                  </a:lnTo>
                  <a:cubicBezTo>
                    <a:pt x="156215" y="68972"/>
                    <a:pt x="150118" y="63551"/>
                    <a:pt x="142875" y="63550"/>
                  </a:cubicBezTo>
                  <a:close/>
                </a:path>
              </a:pathLst>
            </a:custGeom>
            <a:solidFill>
              <a:srgbClr val="CC5B4C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712208" y="1931670"/>
              <a:ext cx="26220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5 月 5 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47660" y="19050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CC5B4C"/>
                  </a:solidFill>
                  <a:latin typeface="Trebuchet MS"/>
                  <a:ea typeface="Trebuchet MS"/>
                  <a:cs typeface="Trebuchet MS"/>
                </a:rPr>
                <a:t>19:49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137142" y="204501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879342" y="2616518"/>
            <a:ext cx="7684008" cy="1593532"/>
            <a:chOff x="3879342" y="2616518"/>
            <a:chExt cx="7684008" cy="1593532"/>
          </a:xfrm>
        </p:grpSpPr>
        <p:sp>
          <p:nvSpPr>
            <p:cNvPr id="20" name="TextBox 20"/>
            <p:cNvSpPr txBox="1"/>
            <p:nvPr/>
          </p:nvSpPr>
          <p:spPr>
            <a:xfrm>
              <a:off x="3879342" y="26165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3886200" y="2876550"/>
              <a:ext cx="2152650" cy="1333500"/>
              <a:chOff x="3886200" y="2876550"/>
              <a:chExt cx="2152650" cy="13335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388620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4114800" y="3105150"/>
                <a:ext cx="266700" cy="266700"/>
              </a:xfrm>
              <a:prstGeom prst="ellipse">
                <a:avLst/>
              </a:pr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416128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一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448894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一候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104894" y="36375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蝼蝈鸣</a:t>
                </a: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6153150" y="3352800"/>
              <a:ext cx="381000" cy="381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648450" y="2876550"/>
              <a:ext cx="2152650" cy="1333500"/>
              <a:chOff x="6648450" y="2876550"/>
              <a:chExt cx="2152650" cy="13335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64845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6877050" y="3105150"/>
                <a:ext cx="266700" cy="266700"/>
              </a:xfrm>
              <a:prstGeom prst="ellipse">
                <a:avLst/>
              </a:pr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692353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25119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二候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867144" y="36375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蚯蚓出</a:t>
                </a:r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8915400" y="3352800"/>
              <a:ext cx="381000" cy="381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410700" y="2876550"/>
              <a:ext cx="2152650" cy="1333500"/>
              <a:chOff x="9410700" y="2876550"/>
              <a:chExt cx="2152650" cy="1333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41070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6" name="Ellipse 36"/>
              <p:cNvSpPr/>
              <p:nvPr/>
            </p:nvSpPr>
            <p:spPr>
              <a:xfrm>
                <a:off x="9639300" y="3105150"/>
                <a:ext cx="266700" cy="266700"/>
              </a:xfrm>
              <a:prstGeom prst="ellipse">
                <a:avLst/>
              </a:pr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968578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三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1001344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三候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629394" y="36375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王瓜生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3886200" y="4438650"/>
            <a:ext cx="7696200" cy="895350"/>
            <a:chOff x="3886200" y="4438650"/>
            <a:chExt cx="7696200" cy="895350"/>
          </a:xfrm>
        </p:grpSpPr>
        <p:sp>
          <p:nvSpPr>
            <p:cNvPr id="42" name="Rectangle 42"/>
            <p:cNvSpPr/>
            <p:nvPr/>
          </p:nvSpPr>
          <p:spPr>
            <a:xfrm>
              <a:off x="3886200" y="4438650"/>
              <a:ext cx="7696200" cy="895350"/>
            </a:xfrm>
            <a:prstGeom prst="roundRect">
              <a:avLst>
                <a:gd name="adj" fmla="val 4255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Freeform 43"/>
            <p:cNvSpPr/>
            <p:nvPr/>
          </p:nvSpPr>
          <p:spPr>
            <a:xfrm>
              <a:off x="4204544" y="4719667"/>
              <a:ext cx="315655" cy="300843"/>
            </a:xfrm>
            <a:custGeom>
              <a:avLst/>
              <a:gdLst/>
              <a:ahLst/>
              <a:cxnLst/>
              <a:rect l="l" t="t" r="r" b="b"/>
              <a:pathLst>
                <a:path w="315655" h="300843">
                  <a:moveTo>
                    <a:pt x="104228" y="90554"/>
                  </a:moveTo>
                  <a:lnTo>
                    <a:pt x="13073" y="103770"/>
                  </a:lnTo>
                  <a:lnTo>
                    <a:pt x="11459" y="104098"/>
                  </a:lnTo>
                  <a:cubicBezTo>
                    <a:pt x="6483" y="105419"/>
                    <a:pt x="2603" y="109315"/>
                    <a:pt x="1301" y="114296"/>
                  </a:cubicBezTo>
                  <a:cubicBezTo>
                    <a:pt x="0" y="119277"/>
                    <a:pt x="1479" y="124572"/>
                    <a:pt x="5172" y="128158"/>
                  </a:cubicBezTo>
                  <a:lnTo>
                    <a:pt x="71209" y="192438"/>
                  </a:lnTo>
                  <a:lnTo>
                    <a:pt x="55636" y="283235"/>
                  </a:lnTo>
                  <a:lnTo>
                    <a:pt x="55450" y="284807"/>
                  </a:lnTo>
                  <a:cubicBezTo>
                    <a:pt x="55146" y="289953"/>
                    <a:pt x="57637" y="294865"/>
                    <a:pt x="61970" y="297658"/>
                  </a:cubicBezTo>
                  <a:cubicBezTo>
                    <a:pt x="66303" y="300452"/>
                    <a:pt x="71805" y="300695"/>
                    <a:pt x="76367" y="298294"/>
                  </a:cubicBezTo>
                  <a:lnTo>
                    <a:pt x="157892" y="255431"/>
                  </a:lnTo>
                  <a:lnTo>
                    <a:pt x="239230" y="298294"/>
                  </a:lnTo>
                  <a:lnTo>
                    <a:pt x="240659" y="298951"/>
                  </a:lnTo>
                  <a:cubicBezTo>
                    <a:pt x="245461" y="300843"/>
                    <a:pt x="250909" y="299997"/>
                    <a:pt x="254912" y="296740"/>
                  </a:cubicBezTo>
                  <a:cubicBezTo>
                    <a:pt x="258915" y="293484"/>
                    <a:pt x="260851" y="288321"/>
                    <a:pt x="259976" y="283235"/>
                  </a:cubicBezTo>
                  <a:lnTo>
                    <a:pt x="244388" y="192438"/>
                  </a:lnTo>
                  <a:lnTo>
                    <a:pt x="310453" y="128144"/>
                  </a:lnTo>
                  <a:lnTo>
                    <a:pt x="311568" y="126930"/>
                  </a:lnTo>
                  <a:cubicBezTo>
                    <a:pt x="314809" y="122938"/>
                    <a:pt x="315655" y="117513"/>
                    <a:pt x="313784" y="112724"/>
                  </a:cubicBezTo>
                  <a:cubicBezTo>
                    <a:pt x="311912" y="107935"/>
                    <a:pt x="307612" y="104521"/>
                    <a:pt x="302524" y="103784"/>
                  </a:cubicBezTo>
                  <a:lnTo>
                    <a:pt x="211370" y="90554"/>
                  </a:lnTo>
                  <a:lnTo>
                    <a:pt x="170622" y="7972"/>
                  </a:lnTo>
                  <a:cubicBezTo>
                    <a:pt x="168216" y="3091"/>
                    <a:pt x="163247" y="0"/>
                    <a:pt x="157806" y="0"/>
                  </a:cubicBezTo>
                  <a:cubicBezTo>
                    <a:pt x="152364" y="0"/>
                    <a:pt x="147395" y="3091"/>
                    <a:pt x="144990" y="7972"/>
                  </a:cubicBezTo>
                  <a:lnTo>
                    <a:pt x="104228" y="905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4677156" y="4644390"/>
              <a:ext cx="32047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立夏称人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，祈健康长寿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679442" y="4997768"/>
              <a:ext cx="49206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孩童把煮熟的鸡蛋装在网兜里挂在脖子上，还有「斗蛋」游戏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3886200" y="5524500"/>
            <a:ext cx="7696200" cy="837629"/>
            <a:chOff x="3886200" y="5524500"/>
            <a:chExt cx="7696200" cy="837629"/>
          </a:xfrm>
        </p:grpSpPr>
        <p:sp>
          <p:nvSpPr>
            <p:cNvPr id="47" name="Freeform 47"/>
            <p:cNvSpPr/>
            <p:nvPr/>
          </p:nvSpPr>
          <p:spPr>
            <a:xfrm>
              <a:off x="3886200" y="5524500"/>
              <a:ext cx="7696200" cy="800100"/>
            </a:xfrm>
            <a:prstGeom prst="wedgeRoundRectCallout">
              <a:avLst>
                <a:gd name="adj1" fmla="val -32000"/>
                <a:gd name="adj2" fmla="val -68000"/>
                <a:gd name="adj3" fmla="val 16667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4184142" y="57216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181094" y="5980748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上称记一次体重，秋天再称一回。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880104" y="6537960"/>
            <a:ext cx="7708392" cy="234696"/>
            <a:chOff x="3880104" y="6537960"/>
            <a:chExt cx="7708392" cy="234696"/>
          </a:xfrm>
        </p:grpSpPr>
        <p:sp>
          <p:nvSpPr>
            <p:cNvPr id="51" name="TextBox 51"/>
            <p:cNvSpPr txBox="1"/>
            <p:nvPr/>
          </p:nvSpPr>
          <p:spPr>
            <a:xfrm>
              <a:off x="3880104" y="6537960"/>
              <a:ext cx="52300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11 / 31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80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8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8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8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-571500" y="-571500"/>
            <a:ext cx="10668000" cy="2467356"/>
            <a:chOff x="-571500" y="-571500"/>
            <a:chExt cx="10668000" cy="2467356"/>
          </a:xfrm>
        </p:grpSpPr>
        <p:sp>
          <p:nvSpPr>
            <p:cNvPr id="2" name="Rectangle 2"/>
            <p:cNvSpPr/>
            <p:nvPr/>
          </p:nvSpPr>
          <p:spPr>
            <a:xfrm>
              <a:off x="-571500" y="-571500"/>
              <a:ext cx="10668000" cy="2438400"/>
            </a:xfrm>
            <a:prstGeom prst="roundRect">
              <a:avLst>
                <a:gd name="adj" fmla="val 15625"/>
              </a:avLst>
            </a:prstGeom>
            <a:solidFill>
              <a:srgbClr val="CC5B4C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474993"/>
              <a:ext cx="1905000" cy="955013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2840736" y="558165"/>
              <a:ext cx="189734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小满</a:t>
              </a:r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Trebuchet MS"/>
                  <a:ea typeface="Trebuchet MS"/>
                  <a:cs typeface="Trebuchet MS"/>
                </a:rPr>
                <a:t xml:space="preserve"> Grain Buds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850642" y="1111568"/>
              <a:ext cx="42118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85000"/>
                    </a:srgbClr>
                  </a:solidFill>
                  <a:latin typeface="+mn-lt"/>
                  <a:ea typeface="+mn-ea"/>
                  <a:cs typeface="+mn-cs"/>
                </a:rPr>
                <a:t>籽粒将满未满——二十四节气里唯一不求圆满的一格。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905500" y="1047750"/>
              <a:ext cx="3810000" cy="647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  <a:effectLst>
              <a:outerShdw blurRad="152400" dist="57150" dir="5400000" algn="ctr" rotWithShape="0">
                <a:srgbClr val="000000">
                  <a:alpha val="9000"/>
                </a:srgbClr>
              </a:outerShdw>
            </a:effectLst>
          </p:spPr>
        </p:sp>
        <p:sp>
          <p:nvSpPr>
            <p:cNvPr id="7" name="Freeform 7"/>
            <p:cNvSpPr/>
            <p:nvPr/>
          </p:nvSpPr>
          <p:spPr>
            <a:xfrm>
              <a:off x="6178550" y="1238911"/>
              <a:ext cx="267081" cy="267518"/>
            </a:xfrm>
            <a:custGeom>
              <a:avLst/>
              <a:gdLst/>
              <a:ahLst/>
              <a:cxnLst/>
              <a:rect l="l" t="t" r="r" b="b"/>
              <a:pathLst>
                <a:path w="267081" h="267518">
                  <a:moveTo>
                    <a:pt x="190500" y="22707"/>
                  </a:moveTo>
                  <a:cubicBezTo>
                    <a:pt x="243425" y="53266"/>
                    <a:pt x="267081" y="117187"/>
                    <a:pt x="246798" y="174837"/>
                  </a:cubicBezTo>
                  <a:cubicBezTo>
                    <a:pt x="226516" y="232488"/>
                    <a:pt x="168049" y="267518"/>
                    <a:pt x="107648" y="258207"/>
                  </a:cubicBezTo>
                  <a:cubicBezTo>
                    <a:pt x="47247" y="248896"/>
                    <a:pt x="2043" y="197886"/>
                    <a:pt x="63" y="136803"/>
                  </a:cubicBezTo>
                  <a:lnTo>
                    <a:pt x="0" y="132688"/>
                  </a:lnTo>
                  <a:lnTo>
                    <a:pt x="63" y="128574"/>
                  </a:lnTo>
                  <a:cubicBezTo>
                    <a:pt x="1510" y="83958"/>
                    <a:pt x="26274" y="43379"/>
                    <a:pt x="65289" y="21689"/>
                  </a:cubicBezTo>
                  <a:cubicBezTo>
                    <a:pt x="104304" y="0"/>
                    <a:pt x="151842" y="386"/>
                    <a:pt x="190500" y="22707"/>
                  </a:cubicBezTo>
                  <a:close/>
                  <a:moveTo>
                    <a:pt x="127000" y="56489"/>
                  </a:moveTo>
                  <a:cubicBezTo>
                    <a:pt x="120561" y="56490"/>
                    <a:pt x="115142" y="61308"/>
                    <a:pt x="114389" y="67703"/>
                  </a:cubicBezTo>
                  <a:lnTo>
                    <a:pt x="114300" y="69189"/>
                  </a:lnTo>
                  <a:lnTo>
                    <a:pt x="114300" y="132688"/>
                  </a:lnTo>
                  <a:lnTo>
                    <a:pt x="114414" y="134352"/>
                  </a:lnTo>
                  <a:cubicBezTo>
                    <a:pt x="114704" y="136556"/>
                    <a:pt x="115566" y="138644"/>
                    <a:pt x="116916" y="140410"/>
                  </a:cubicBezTo>
                  <a:lnTo>
                    <a:pt x="118021" y="141680"/>
                  </a:lnTo>
                  <a:lnTo>
                    <a:pt x="156121" y="179780"/>
                  </a:lnTo>
                  <a:lnTo>
                    <a:pt x="157315" y="180821"/>
                  </a:lnTo>
                  <a:cubicBezTo>
                    <a:pt x="161896" y="184376"/>
                    <a:pt x="168303" y="184376"/>
                    <a:pt x="172885" y="180821"/>
                  </a:cubicBezTo>
                  <a:lnTo>
                    <a:pt x="174078" y="179767"/>
                  </a:lnTo>
                  <a:lnTo>
                    <a:pt x="175133" y="178573"/>
                  </a:lnTo>
                  <a:cubicBezTo>
                    <a:pt x="178687" y="173992"/>
                    <a:pt x="178687" y="167585"/>
                    <a:pt x="175133" y="163003"/>
                  </a:cubicBezTo>
                  <a:lnTo>
                    <a:pt x="174078" y="161810"/>
                  </a:lnTo>
                  <a:lnTo>
                    <a:pt x="139700" y="127418"/>
                  </a:lnTo>
                  <a:lnTo>
                    <a:pt x="139700" y="69189"/>
                  </a:lnTo>
                  <a:lnTo>
                    <a:pt x="139611" y="67703"/>
                  </a:lnTo>
                  <a:cubicBezTo>
                    <a:pt x="138857" y="61308"/>
                    <a:pt x="133438" y="56490"/>
                    <a:pt x="127000" y="56489"/>
                  </a:cubicBezTo>
                  <a:close/>
                </a:path>
              </a:pathLst>
            </a:custGeom>
            <a:solidFill>
              <a:srgbClr val="CC5B4C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563106" y="125349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5 月 21 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98433" y="1207770"/>
              <a:ext cx="9573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CC5B4C"/>
                  </a:solidFill>
                  <a:latin typeface="Trebuchet MS"/>
                  <a:ea typeface="Trebuchet MS"/>
                  <a:cs typeface="Trebuchet MS"/>
                </a:rPr>
                <a:t>08:37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851404" y="1661160"/>
              <a:ext cx="36819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北京时间（UTC+8） · 夏 · 第 2 格 · 全年第 8 格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610850" y="514350"/>
            <a:ext cx="768668" cy="723900"/>
            <a:chOff x="10610850" y="514350"/>
            <a:chExt cx="768668" cy="723900"/>
          </a:xfrm>
        </p:grpSpPr>
        <p:sp>
          <p:nvSpPr>
            <p:cNvPr id="12" name="Ellipse 1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0"/>
                <a:gd name="adj2" fmla="val 5400000"/>
                <a:gd name="adj3" fmla="val 26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1265218" y="91249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609600" y="2209800"/>
            <a:ext cx="3448050" cy="4038600"/>
            <a:chOff x="609600" y="2209800"/>
            <a:chExt cx="3448050" cy="4038600"/>
          </a:xfrm>
        </p:grpSpPr>
        <p:sp>
          <p:nvSpPr>
            <p:cNvPr id="16" name="Rectangle 16"/>
            <p:cNvSpPr/>
            <p:nvPr/>
          </p:nvSpPr>
          <p:spPr>
            <a:xfrm>
              <a:off x="60960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1342" y="24641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8200" y="28194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59942" y="29784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56894" y="32756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苦菜秀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838200" y="38100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9942" y="39690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56894" y="42662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靡草死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38200" y="48006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59942" y="49596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56894" y="52568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麦秋至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2104" y="5890260"/>
              <a:ext cx="19507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麦子到了它自己的「秋天」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362450" y="2209800"/>
            <a:ext cx="3448050" cy="4038600"/>
            <a:chOff x="4362450" y="2209800"/>
            <a:chExt cx="3448050" cy="4038600"/>
          </a:xfrm>
        </p:grpSpPr>
        <p:sp>
          <p:nvSpPr>
            <p:cNvPr id="29" name="Rectangle 29"/>
            <p:cNvSpPr/>
            <p:nvPr/>
          </p:nvSpPr>
          <p:spPr>
            <a:xfrm>
              <a:off x="436245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584192" y="2464118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时令 · 一条可查的习俗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7151" y="2762250"/>
              <a:ext cx="1338649" cy="1524000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4581906" y="45681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「小满动三车」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581906" y="4911090"/>
              <a:ext cx="25328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江南的水车、榨油车、缫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丝车一齐动起来。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84192" y="572166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另有吃苦菜：苦中带甜，新鲜爽口。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15300" y="2209800"/>
            <a:ext cx="3448050" cy="4038600"/>
            <a:chOff x="8115300" y="2209800"/>
            <a:chExt cx="3448050" cy="4038600"/>
          </a:xfrm>
        </p:grpSpPr>
        <p:sp>
          <p:nvSpPr>
            <p:cNvPr id="36" name="Rectangle 36"/>
            <p:cNvSpPr/>
            <p:nvPr/>
          </p:nvSpPr>
          <p:spPr>
            <a:xfrm>
              <a:off x="811530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337042" y="2464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pic>
          <p:nvPicPr>
            <p:cNvPr id="38" name="Image 38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8343900" y="2793262"/>
              <a:ext cx="1143000" cy="318977"/>
            </a:xfrm>
            <a:prstGeom prst="rect">
              <a:avLst/>
            </a:prstGeom>
          </p:spPr>
        </p:pic>
        <p:sp>
          <p:nvSpPr>
            <p:cNvPr id="39" name="TextBox 39"/>
            <p:cNvSpPr txBox="1"/>
            <p:nvPr/>
          </p:nvSpPr>
          <p:spPr>
            <a:xfrm>
              <a:off x="8333994" y="3523298"/>
              <a:ext cx="2743962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吃一盘略带苦味的菜，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给太满的日子留个余地。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8343900" y="4476750"/>
              <a:ext cx="2990850" cy="9525"/>
            </a:xfrm>
            <a:custGeom>
              <a:avLst/>
              <a:gdLst/>
              <a:ahLst/>
              <a:cxnLst/>
              <a:rect l="l" t="t" r="r" b="b"/>
              <a:pathLst>
                <a:path w="2990850" h="9525">
                  <a:moveTo>
                    <a:pt x="0" y="0"/>
                  </a:moveTo>
                  <a:lnTo>
                    <a:pt x="29908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337042" y="4692968"/>
              <a:ext cx="2242566" cy="8355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二十四节气里有小暑大暑、小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雪大雪、小寒大寒，唯独小满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没有「大满」。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537960"/>
              <a:ext cx="67081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 · 末句为本手账整理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12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50"/>
                            </p:stCondLst>
                            <p:childTnLst>
                              <p:par>
                                <p:cTn xmlns:p="http://schemas.openxmlformats.org/presentationml/2006/main" id="13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8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22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6667500" y="1524000"/>
            <a:ext cx="6096000" cy="5905500"/>
            <a:chOff x="6667500" y="1524000"/>
            <a:chExt cx="6096000" cy="5905500"/>
          </a:xfrm>
        </p:grpSpPr>
        <p:sp>
          <p:nvSpPr>
            <p:cNvPr id="2" name="Rectangle 2"/>
            <p:cNvSpPr/>
            <p:nvPr/>
          </p:nvSpPr>
          <p:spPr>
            <a:xfrm>
              <a:off x="6667500" y="1524000"/>
              <a:ext cx="6096000" cy="5905500"/>
            </a:xfrm>
            <a:prstGeom prst="roundRect">
              <a:avLst>
                <a:gd name="adj" fmla="val 7742"/>
              </a:avLst>
            </a:prstGeom>
            <a:solidFill>
              <a:srgbClr val="CC5B4C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4700" y="2010760"/>
              <a:ext cx="2476500" cy="1274379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4728" y="3581400"/>
              <a:ext cx="2249943" cy="2286000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7117842" y="6178868"/>
              <a:ext cx="21218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夏 · 第 3 格 · 全年第 9 格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10850" y="514350"/>
            <a:ext cx="732472" cy="723900"/>
            <a:chOff x="10610850" y="514350"/>
            <a:chExt cx="732472" cy="723900"/>
          </a:xfrm>
        </p:grpSpPr>
        <p:sp>
          <p:nvSpPr>
            <p:cNvPr id="7" name="Ellipse 7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0"/>
                <a:gd name="adj2" fmla="val 5400000"/>
                <a:gd name="adj3" fmla="val 26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1229022" y="100012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92836" y="710565"/>
            <a:ext cx="4385310" cy="798386"/>
            <a:chOff x="592836" y="710565"/>
            <a:chExt cx="4385310" cy="798386"/>
          </a:xfrm>
        </p:grpSpPr>
        <p:sp>
          <p:nvSpPr>
            <p:cNvPr id="11" name="TextBox 11"/>
            <p:cNvSpPr txBox="1"/>
            <p:nvPr/>
          </p:nvSpPr>
          <p:spPr>
            <a:xfrm>
              <a:off x="592836" y="710565"/>
              <a:ext cx="200640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芒种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Grain in Ear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2742" y="1244918"/>
              <a:ext cx="43754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有芒的麦子要收，有芒的稻子要种，一年最忙的一格。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9600" y="1676400"/>
            <a:ext cx="5676900" cy="876300"/>
            <a:chOff x="609600" y="1676400"/>
            <a:chExt cx="5676900" cy="876300"/>
          </a:xfrm>
        </p:grpSpPr>
        <p:sp>
          <p:nvSpPr>
            <p:cNvPr id="14" name="Rectangle 14"/>
            <p:cNvSpPr/>
            <p:nvPr/>
          </p:nvSpPr>
          <p:spPr>
            <a:xfrm>
              <a:off x="609600" y="1676400"/>
              <a:ext cx="56769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942975" y="1965275"/>
              <a:ext cx="300466" cy="300958"/>
            </a:xfrm>
            <a:custGeom>
              <a:avLst/>
              <a:gdLst/>
              <a:ahLst/>
              <a:cxnLst/>
              <a:rect l="l" t="t" r="r" b="b"/>
              <a:pathLst>
                <a:path w="300466" h="300958">
                  <a:moveTo>
                    <a:pt x="214312" y="25545"/>
                  </a:moveTo>
                  <a:cubicBezTo>
                    <a:pt x="273854" y="59924"/>
                    <a:pt x="300466" y="131835"/>
                    <a:pt x="277649" y="196693"/>
                  </a:cubicBezTo>
                  <a:cubicBezTo>
                    <a:pt x="254832" y="261550"/>
                    <a:pt x="189056" y="300958"/>
                    <a:pt x="121104" y="290484"/>
                  </a:cubicBezTo>
                  <a:cubicBezTo>
                    <a:pt x="53153" y="280009"/>
                    <a:pt x="2298" y="222622"/>
                    <a:pt x="71" y="153904"/>
                  </a:cubicBezTo>
                  <a:lnTo>
                    <a:pt x="0" y="149275"/>
                  </a:lnTo>
                  <a:lnTo>
                    <a:pt x="71" y="144646"/>
                  </a:lnTo>
                  <a:cubicBezTo>
                    <a:pt x="1699" y="94454"/>
                    <a:pt x="29558" y="48801"/>
                    <a:pt x="73450" y="24400"/>
                  </a:cubicBezTo>
                  <a:cubicBezTo>
                    <a:pt x="117343" y="0"/>
                    <a:pt x="170823" y="435"/>
                    <a:pt x="214312" y="25545"/>
                  </a:cubicBezTo>
                  <a:close/>
                  <a:moveTo>
                    <a:pt x="142875" y="63550"/>
                  </a:moveTo>
                  <a:cubicBezTo>
                    <a:pt x="135632" y="63551"/>
                    <a:pt x="129535" y="68972"/>
                    <a:pt x="128688" y="76166"/>
                  </a:cubicBezTo>
                  <a:lnTo>
                    <a:pt x="128588" y="77837"/>
                  </a:lnTo>
                  <a:lnTo>
                    <a:pt x="128588" y="149275"/>
                  </a:lnTo>
                  <a:lnTo>
                    <a:pt x="128716" y="151147"/>
                  </a:lnTo>
                  <a:cubicBezTo>
                    <a:pt x="129042" y="153625"/>
                    <a:pt x="130012" y="155975"/>
                    <a:pt x="131531" y="157962"/>
                  </a:cubicBezTo>
                  <a:lnTo>
                    <a:pt x="132774" y="159390"/>
                  </a:lnTo>
                  <a:lnTo>
                    <a:pt x="175636" y="202253"/>
                  </a:lnTo>
                  <a:lnTo>
                    <a:pt x="176979" y="203425"/>
                  </a:lnTo>
                  <a:cubicBezTo>
                    <a:pt x="182133" y="207423"/>
                    <a:pt x="189342" y="207423"/>
                    <a:pt x="194496" y="203425"/>
                  </a:cubicBezTo>
                  <a:lnTo>
                    <a:pt x="195839" y="202239"/>
                  </a:lnTo>
                  <a:lnTo>
                    <a:pt x="197025" y="200896"/>
                  </a:lnTo>
                  <a:cubicBezTo>
                    <a:pt x="201024" y="195742"/>
                    <a:pt x="201024" y="188533"/>
                    <a:pt x="197025" y="183379"/>
                  </a:cubicBezTo>
                  <a:lnTo>
                    <a:pt x="195839" y="182036"/>
                  </a:lnTo>
                  <a:lnTo>
                    <a:pt x="157162" y="143346"/>
                  </a:lnTo>
                  <a:lnTo>
                    <a:pt x="157162" y="77837"/>
                  </a:lnTo>
                  <a:lnTo>
                    <a:pt x="157062" y="76166"/>
                  </a:lnTo>
                  <a:cubicBezTo>
                    <a:pt x="156215" y="68972"/>
                    <a:pt x="150118" y="63551"/>
                    <a:pt x="142875" y="63550"/>
                  </a:cubicBezTo>
                  <a:close/>
                </a:path>
              </a:pathLst>
            </a:custGeom>
            <a:solidFill>
              <a:srgbClr val="CC5B4C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438656" y="1920240"/>
              <a:ext cx="19665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6 月 5 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40942" y="22545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914614" y="19431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CC5B4C"/>
                  </a:solidFill>
                  <a:latin typeface="Trebuchet MS"/>
                  <a:ea typeface="Trebuchet MS"/>
                  <a:cs typeface="Trebuchet MS"/>
                </a:rPr>
                <a:t>23:48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02742" y="2616518"/>
            <a:ext cx="5493258" cy="2145982"/>
            <a:chOff x="602742" y="2616518"/>
            <a:chExt cx="5493258" cy="2145982"/>
          </a:xfrm>
        </p:grpSpPr>
        <p:sp>
          <p:nvSpPr>
            <p:cNvPr id="20" name="TextBox 20"/>
            <p:cNvSpPr txBox="1"/>
            <p:nvPr/>
          </p:nvSpPr>
          <p:spPr>
            <a:xfrm>
              <a:off x="602742" y="26165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09600" y="2781300"/>
              <a:ext cx="304800" cy="1981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19050">
              <a:solidFill>
                <a:schemeClr val="accent3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136142" y="2951798"/>
              <a:ext cx="1375791" cy="381381"/>
              <a:chOff x="1136142" y="2951798"/>
              <a:chExt cx="1375791" cy="381381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1136142" y="29975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一候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704594" y="29517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螳螂生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136142" y="3656648"/>
              <a:ext cx="1375791" cy="381381"/>
              <a:chOff x="1136142" y="3656648"/>
              <a:chExt cx="1375791" cy="381381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1136142" y="37023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二候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704594" y="365664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鵙始鸣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136142" y="4361498"/>
              <a:ext cx="1638300" cy="381381"/>
              <a:chOff x="1136142" y="4361498"/>
              <a:chExt cx="1638300" cy="381381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1136142" y="44072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三候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704594" y="43614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反舌无声</a:t>
                </a:r>
              </a:p>
            </p:txBody>
          </p:sp>
        </p:grpSp>
        <p:sp>
          <p:nvSpPr>
            <p:cNvPr id="31" name="Line 31"/>
            <p:cNvSpPr/>
            <p:nvPr/>
          </p:nvSpPr>
          <p:spPr>
            <a:xfrm>
              <a:off x="1143000" y="33528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EFE8DC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1143000" y="40576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EFE8DC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609600" y="4762500"/>
            <a:ext cx="5676900" cy="762000"/>
            <a:chOff x="609600" y="4762500"/>
            <a:chExt cx="5676900" cy="762000"/>
          </a:xfrm>
        </p:grpSpPr>
        <p:sp>
          <p:nvSpPr>
            <p:cNvPr id="34" name="Freeform 34"/>
            <p:cNvSpPr/>
            <p:nvPr/>
          </p:nvSpPr>
          <p:spPr>
            <a:xfrm>
              <a:off x="609600" y="4762500"/>
              <a:ext cx="5676900" cy="762000"/>
            </a:xfrm>
            <a:prstGeom prst="round1Rect">
              <a:avLst>
                <a:gd name="adj" fmla="val 3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Freeform 35"/>
            <p:cNvSpPr/>
            <p:nvPr/>
          </p:nvSpPr>
          <p:spPr>
            <a:xfrm>
              <a:off x="952279" y="5010150"/>
              <a:ext cx="228820" cy="242053"/>
            </a:xfrm>
            <a:custGeom>
              <a:avLst/>
              <a:gdLst/>
              <a:ahLst/>
              <a:cxnLst/>
              <a:rect l="l" t="t" r="r" b="b"/>
              <a:pathLst>
                <a:path w="228820" h="242053">
                  <a:moveTo>
                    <a:pt x="919" y="143865"/>
                  </a:moveTo>
                  <a:lnTo>
                    <a:pt x="691" y="141732"/>
                  </a:lnTo>
                  <a:lnTo>
                    <a:pt x="640" y="141186"/>
                  </a:lnTo>
                  <a:cubicBezTo>
                    <a:pt x="199" y="136457"/>
                    <a:pt x="0" y="131710"/>
                    <a:pt x="43" y="126962"/>
                  </a:cubicBezTo>
                  <a:cubicBezTo>
                    <a:pt x="272" y="47079"/>
                    <a:pt x="54526" y="0"/>
                    <a:pt x="165142" y="0"/>
                  </a:cubicBezTo>
                  <a:lnTo>
                    <a:pt x="216120" y="0"/>
                  </a:lnTo>
                  <a:cubicBezTo>
                    <a:pt x="223134" y="0"/>
                    <a:pt x="228820" y="5686"/>
                    <a:pt x="228820" y="12700"/>
                  </a:cubicBezTo>
                  <a:lnTo>
                    <a:pt x="228795" y="38824"/>
                  </a:lnTo>
                  <a:cubicBezTo>
                    <a:pt x="222470" y="149326"/>
                    <a:pt x="168597" y="203199"/>
                    <a:pt x="76421" y="203199"/>
                  </a:cubicBezTo>
                  <a:lnTo>
                    <a:pt x="43007" y="203199"/>
                  </a:lnTo>
                  <a:cubicBezTo>
                    <a:pt x="40822" y="212015"/>
                    <a:pt x="39231" y="220968"/>
                    <a:pt x="38244" y="229996"/>
                  </a:cubicBezTo>
                  <a:cubicBezTo>
                    <a:pt x="37745" y="234506"/>
                    <a:pt x="34878" y="238408"/>
                    <a:pt x="30723" y="240230"/>
                  </a:cubicBezTo>
                  <a:cubicBezTo>
                    <a:pt x="26567" y="242053"/>
                    <a:pt x="21755" y="241521"/>
                    <a:pt x="18099" y="238833"/>
                  </a:cubicBezTo>
                  <a:cubicBezTo>
                    <a:pt x="14443" y="236146"/>
                    <a:pt x="12498" y="231712"/>
                    <a:pt x="12997" y="227202"/>
                  </a:cubicBezTo>
                  <a:cubicBezTo>
                    <a:pt x="14470" y="213927"/>
                    <a:pt x="16925" y="201451"/>
                    <a:pt x="20363" y="189776"/>
                  </a:cubicBezTo>
                  <a:lnTo>
                    <a:pt x="18864" y="187921"/>
                  </a:lnTo>
                  <a:lnTo>
                    <a:pt x="16223" y="184365"/>
                  </a:lnTo>
                  <a:lnTo>
                    <a:pt x="14229" y="181457"/>
                  </a:lnTo>
                  <a:lnTo>
                    <a:pt x="11917" y="177736"/>
                  </a:lnTo>
                  <a:lnTo>
                    <a:pt x="10673" y="175564"/>
                  </a:lnTo>
                  <a:lnTo>
                    <a:pt x="9847" y="174015"/>
                  </a:lnTo>
                  <a:cubicBezTo>
                    <a:pt x="7830" y="170182"/>
                    <a:pt x="6143" y="166184"/>
                    <a:pt x="4805" y="162064"/>
                  </a:cubicBezTo>
                  <a:lnTo>
                    <a:pt x="3891" y="159054"/>
                  </a:lnTo>
                  <a:lnTo>
                    <a:pt x="2812" y="154902"/>
                  </a:lnTo>
                  <a:lnTo>
                    <a:pt x="2088" y="151498"/>
                  </a:lnTo>
                  <a:lnTo>
                    <a:pt x="1542" y="148425"/>
                  </a:lnTo>
                  <a:close/>
                  <a:moveTo>
                    <a:pt x="109364" y="89992"/>
                  </a:moveTo>
                  <a:cubicBezTo>
                    <a:pt x="73233" y="106057"/>
                    <a:pt x="47719" y="129743"/>
                    <a:pt x="31793" y="160896"/>
                  </a:cubicBezTo>
                  <a:cubicBezTo>
                    <a:pt x="32623" y="162589"/>
                    <a:pt x="33545" y="164283"/>
                    <a:pt x="34561" y="165976"/>
                  </a:cubicBezTo>
                  <a:lnTo>
                    <a:pt x="36911" y="169545"/>
                  </a:lnTo>
                  <a:lnTo>
                    <a:pt x="37800" y="170776"/>
                  </a:lnTo>
                  <a:cubicBezTo>
                    <a:pt x="38816" y="172165"/>
                    <a:pt x="39908" y="173558"/>
                    <a:pt x="41077" y="174955"/>
                  </a:cubicBezTo>
                  <a:lnTo>
                    <a:pt x="43578" y="177800"/>
                  </a:lnTo>
                  <a:lnTo>
                    <a:pt x="51821" y="177800"/>
                  </a:lnTo>
                  <a:cubicBezTo>
                    <a:pt x="64991" y="148958"/>
                    <a:pt x="87088" y="127685"/>
                    <a:pt x="119677" y="113208"/>
                  </a:cubicBezTo>
                  <a:cubicBezTo>
                    <a:pt x="126087" y="110360"/>
                    <a:pt x="128976" y="102854"/>
                    <a:pt x="126128" y="96444"/>
                  </a:cubicBezTo>
                  <a:cubicBezTo>
                    <a:pt x="123281" y="90033"/>
                    <a:pt x="115775" y="87144"/>
                    <a:pt x="109364" y="8999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362456" y="4892040"/>
              <a:ext cx="27201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祭花神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与南方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煮梅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364742" y="5207318"/>
              <a:ext cx="39028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芒种日饯送花神归位；5、6 月是梅子成熟的季节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09600" y="5562600"/>
            <a:ext cx="5676900" cy="761429"/>
            <a:chOff x="609600" y="5562600"/>
            <a:chExt cx="5676900" cy="761429"/>
          </a:xfrm>
        </p:grpSpPr>
        <p:sp>
          <p:nvSpPr>
            <p:cNvPr id="39" name="Freeform 39"/>
            <p:cNvSpPr/>
            <p:nvPr/>
          </p:nvSpPr>
          <p:spPr>
            <a:xfrm>
              <a:off x="609600" y="5562600"/>
              <a:ext cx="5676900" cy="723900"/>
            </a:xfrm>
            <a:prstGeom prst="snip1Rect">
              <a:avLst>
                <a:gd name="adj" fmla="val 26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07542" y="56645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04494" y="5942648"/>
              <a:ext cx="44824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煮一小锅青梅，把夏天的酸先存起来。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3504" y="6499860"/>
            <a:ext cx="5689092" cy="234696"/>
            <a:chOff x="603504" y="6499860"/>
            <a:chExt cx="56890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499860"/>
              <a:ext cx="37519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739232" y="64998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13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4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xmlns:p="http://schemas.openxmlformats.org/presentationml/2006/main" id="16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20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50"/>
                            </p:stCondLst>
                            <p:childTnLst>
                              <p:par>
                                <p:cTn xmlns:p="http://schemas.openxmlformats.org/presentationml/2006/main" id="24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8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33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610850" y="514350"/>
            <a:ext cx="723900" cy="723900"/>
            <a:chOff x="10610850" y="514350"/>
            <a:chExt cx="723900" cy="723900"/>
          </a:xfrm>
        </p:grpSpPr>
        <p:sp>
          <p:nvSpPr>
            <p:cNvPr id="2" name="Ellipse 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0"/>
                <a:gd name="adj2" fmla="val 5400000"/>
                <a:gd name="adj3" fmla="val 26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11171872" y="1075372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02742" y="562026"/>
            <a:ext cx="4857007" cy="1689875"/>
            <a:chOff x="602742" y="562026"/>
            <a:chExt cx="4857007" cy="1689875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562026"/>
              <a:ext cx="2190750" cy="1180997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031236" y="843915"/>
              <a:ext cx="242431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夏至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Summer Solstice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41142" y="1416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白昼最长的一天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2742" y="1987868"/>
              <a:ext cx="48570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也是白昼开始变短的一天。太阳上中天仰角全年最高：89°。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09600" y="2419350"/>
            <a:ext cx="5676900" cy="876300"/>
            <a:chOff x="609600" y="2419350"/>
            <a:chExt cx="5676900" cy="876300"/>
          </a:xfrm>
        </p:grpSpPr>
        <p:sp>
          <p:nvSpPr>
            <p:cNvPr id="11" name="Rectangle 11"/>
            <p:cNvSpPr/>
            <p:nvPr/>
          </p:nvSpPr>
          <p:spPr>
            <a:xfrm>
              <a:off x="609600" y="2419350"/>
              <a:ext cx="56769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942572" y="2714625"/>
              <a:ext cx="286556" cy="286152"/>
              <a:chOff x="942572" y="2714625"/>
              <a:chExt cx="286556" cy="28615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071562" y="2957512"/>
                <a:ext cx="28575" cy="43265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43265">
                    <a:moveTo>
                      <a:pt x="14288" y="0"/>
                    </a:moveTo>
                    <a:cubicBezTo>
                      <a:pt x="21531" y="1"/>
                      <a:pt x="27628" y="5422"/>
                      <a:pt x="28475" y="12616"/>
                    </a:cubicBezTo>
                    <a:lnTo>
                      <a:pt x="28575" y="14288"/>
                    </a:lnTo>
                    <a:lnTo>
                      <a:pt x="28575" y="28575"/>
                    </a:lnTo>
                    <a:cubicBezTo>
                      <a:pt x="28567" y="36134"/>
                      <a:pt x="22671" y="42379"/>
                      <a:pt x="15125" y="42822"/>
                    </a:cubicBezTo>
                    <a:cubicBezTo>
                      <a:pt x="7578" y="43265"/>
                      <a:pt x="993" y="37753"/>
                      <a:pt x="100" y="30247"/>
                    </a:cubicBezTo>
                    <a:lnTo>
                      <a:pt x="0" y="28575"/>
                    </a:lnTo>
                    <a:lnTo>
                      <a:pt x="0" y="14288"/>
                    </a:lnTo>
                    <a:cubicBezTo>
                      <a:pt x="0" y="6397"/>
                      <a:pt x="6397" y="0"/>
                      <a:pt x="14288" y="0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151577" y="2922964"/>
                <a:ext cx="41393" cy="41871"/>
              </a:xfrm>
              <a:custGeom>
                <a:avLst/>
                <a:gdLst/>
                <a:ahLst/>
                <a:cxnLst/>
                <a:rect l="l" t="t" r="r" b="b"/>
                <a:pathLst>
                  <a:path w="41393" h="41871">
                    <a:moveTo>
                      <a:pt x="24470" y="4687"/>
                    </a:moveTo>
                    <a:lnTo>
                      <a:pt x="25813" y="5873"/>
                    </a:lnTo>
                    <a:lnTo>
                      <a:pt x="35814" y="15874"/>
                    </a:lnTo>
                    <a:cubicBezTo>
                      <a:pt x="41132" y="21211"/>
                      <a:pt x="41393" y="29759"/>
                      <a:pt x="36411" y="35409"/>
                    </a:cubicBezTo>
                    <a:cubicBezTo>
                      <a:pt x="31428" y="41060"/>
                      <a:pt x="22914" y="41871"/>
                      <a:pt x="16955" y="37263"/>
                    </a:cubicBezTo>
                    <a:lnTo>
                      <a:pt x="15612" y="36077"/>
                    </a:lnTo>
                    <a:lnTo>
                      <a:pt x="5610" y="26076"/>
                    </a:lnTo>
                    <a:cubicBezTo>
                      <a:pt x="509" y="20983"/>
                      <a:pt x="0" y="12887"/>
                      <a:pt x="4424" y="7196"/>
                    </a:cubicBezTo>
                    <a:cubicBezTo>
                      <a:pt x="8848" y="1505"/>
                      <a:pt x="16818" y="0"/>
                      <a:pt x="23013" y="3687"/>
                    </a:cubicBezTo>
                    <a:lnTo>
                      <a:pt x="24470" y="4687"/>
                    </a:ln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78515" y="2923260"/>
                <a:ext cx="41596" cy="41360"/>
              </a:xfrm>
              <a:custGeom>
                <a:avLst/>
                <a:gdLst/>
                <a:ahLst/>
                <a:cxnLst/>
                <a:rect l="l" t="t" r="r" b="b"/>
                <a:pathLst>
                  <a:path w="41596" h="41360">
                    <a:moveTo>
                      <a:pt x="35998" y="5578"/>
                    </a:moveTo>
                    <a:cubicBezTo>
                      <a:pt x="41088" y="10668"/>
                      <a:pt x="41596" y="18749"/>
                      <a:pt x="37184" y="24437"/>
                    </a:cubicBezTo>
                    <a:lnTo>
                      <a:pt x="35998" y="25780"/>
                    </a:lnTo>
                    <a:lnTo>
                      <a:pt x="25997" y="35781"/>
                    </a:lnTo>
                    <a:cubicBezTo>
                      <a:pt x="20661" y="41099"/>
                      <a:pt x="12112" y="41360"/>
                      <a:pt x="6462" y="36378"/>
                    </a:cubicBezTo>
                    <a:cubicBezTo>
                      <a:pt x="811" y="31395"/>
                      <a:pt x="0" y="22882"/>
                      <a:pt x="4608" y="16922"/>
                    </a:cubicBezTo>
                    <a:lnTo>
                      <a:pt x="5794" y="15579"/>
                    </a:lnTo>
                    <a:lnTo>
                      <a:pt x="15795" y="5578"/>
                    </a:lnTo>
                    <a:cubicBezTo>
                      <a:pt x="21375" y="0"/>
                      <a:pt x="30419" y="0"/>
                      <a:pt x="35998" y="5578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42572" y="2843212"/>
                <a:ext cx="43668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43668" h="28575">
                    <a:moveTo>
                      <a:pt x="28978" y="0"/>
                    </a:moveTo>
                    <a:cubicBezTo>
                      <a:pt x="36537" y="8"/>
                      <a:pt x="42782" y="5904"/>
                      <a:pt x="43225" y="13450"/>
                    </a:cubicBezTo>
                    <a:cubicBezTo>
                      <a:pt x="43668" y="20997"/>
                      <a:pt x="38156" y="27582"/>
                      <a:pt x="30649" y="28475"/>
                    </a:cubicBezTo>
                    <a:lnTo>
                      <a:pt x="28978" y="28575"/>
                    </a:lnTo>
                    <a:lnTo>
                      <a:pt x="14690" y="28575"/>
                    </a:lnTo>
                    <a:cubicBezTo>
                      <a:pt x="7131" y="28567"/>
                      <a:pt x="886" y="22671"/>
                      <a:pt x="443" y="15125"/>
                    </a:cubicBezTo>
                    <a:cubicBezTo>
                      <a:pt x="0" y="7578"/>
                      <a:pt x="5512" y="993"/>
                      <a:pt x="13018" y="100"/>
                    </a:cubicBezTo>
                    <a:lnTo>
                      <a:pt x="14690" y="0"/>
                    </a:lnTo>
                    <a:lnTo>
                      <a:pt x="28978" y="0"/>
                    </a:ln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185460" y="2843212"/>
                <a:ext cx="43668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43668" h="28575">
                    <a:moveTo>
                      <a:pt x="28978" y="0"/>
                    </a:moveTo>
                    <a:cubicBezTo>
                      <a:pt x="36537" y="8"/>
                      <a:pt x="42782" y="5904"/>
                      <a:pt x="43225" y="13450"/>
                    </a:cubicBezTo>
                    <a:cubicBezTo>
                      <a:pt x="43668" y="20997"/>
                      <a:pt x="38156" y="27582"/>
                      <a:pt x="30649" y="28475"/>
                    </a:cubicBezTo>
                    <a:lnTo>
                      <a:pt x="28978" y="28575"/>
                    </a:lnTo>
                    <a:lnTo>
                      <a:pt x="14690" y="28575"/>
                    </a:lnTo>
                    <a:cubicBezTo>
                      <a:pt x="7131" y="28567"/>
                      <a:pt x="886" y="22671"/>
                      <a:pt x="443" y="15125"/>
                    </a:cubicBezTo>
                    <a:cubicBezTo>
                      <a:pt x="0" y="7578"/>
                      <a:pt x="5512" y="993"/>
                      <a:pt x="13018" y="100"/>
                    </a:cubicBezTo>
                    <a:lnTo>
                      <a:pt x="14690" y="0"/>
                    </a:lnTo>
                    <a:lnTo>
                      <a:pt x="28978" y="0"/>
                    </a:ln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978726" y="2750110"/>
                <a:ext cx="41365" cy="41847"/>
              </a:xfrm>
              <a:custGeom>
                <a:avLst/>
                <a:gdLst/>
                <a:ahLst/>
                <a:cxnLst/>
                <a:rect l="l" t="t" r="r" b="b"/>
                <a:pathLst>
                  <a:path w="41365" h="41847">
                    <a:moveTo>
                      <a:pt x="24442" y="4663"/>
                    </a:moveTo>
                    <a:lnTo>
                      <a:pt x="25785" y="5849"/>
                    </a:lnTo>
                    <a:lnTo>
                      <a:pt x="35786" y="15850"/>
                    </a:lnTo>
                    <a:cubicBezTo>
                      <a:pt x="41104" y="21186"/>
                      <a:pt x="41365" y="29734"/>
                      <a:pt x="36383" y="35385"/>
                    </a:cubicBezTo>
                    <a:cubicBezTo>
                      <a:pt x="31400" y="41036"/>
                      <a:pt x="22887" y="41847"/>
                      <a:pt x="16927" y="37238"/>
                    </a:cubicBezTo>
                    <a:lnTo>
                      <a:pt x="15584" y="36052"/>
                    </a:lnTo>
                    <a:lnTo>
                      <a:pt x="5583" y="26051"/>
                    </a:lnTo>
                    <a:cubicBezTo>
                      <a:pt x="501" y="20957"/>
                      <a:pt x="0" y="12879"/>
                      <a:pt x="4413" y="7197"/>
                    </a:cubicBezTo>
                    <a:cubicBezTo>
                      <a:pt x="8827" y="1514"/>
                      <a:pt x="16777" y="0"/>
                      <a:pt x="22971" y="3663"/>
                    </a:cubicBezTo>
                    <a:lnTo>
                      <a:pt x="24428" y="4663"/>
                    </a:ln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151393" y="2750381"/>
                <a:ext cx="41596" cy="41360"/>
              </a:xfrm>
              <a:custGeom>
                <a:avLst/>
                <a:gdLst/>
                <a:ahLst/>
                <a:cxnLst/>
                <a:rect l="l" t="t" r="r" b="b"/>
                <a:pathLst>
                  <a:path w="41596" h="41360">
                    <a:moveTo>
                      <a:pt x="35998" y="5578"/>
                    </a:moveTo>
                    <a:cubicBezTo>
                      <a:pt x="41088" y="10668"/>
                      <a:pt x="41596" y="18749"/>
                      <a:pt x="37184" y="24437"/>
                    </a:cubicBezTo>
                    <a:lnTo>
                      <a:pt x="35998" y="25780"/>
                    </a:lnTo>
                    <a:lnTo>
                      <a:pt x="25997" y="35781"/>
                    </a:lnTo>
                    <a:cubicBezTo>
                      <a:pt x="20661" y="41099"/>
                      <a:pt x="12112" y="41360"/>
                      <a:pt x="6462" y="36378"/>
                    </a:cubicBezTo>
                    <a:cubicBezTo>
                      <a:pt x="811" y="31395"/>
                      <a:pt x="0" y="22882"/>
                      <a:pt x="4608" y="16922"/>
                    </a:cubicBezTo>
                    <a:lnTo>
                      <a:pt x="5794" y="15579"/>
                    </a:lnTo>
                    <a:lnTo>
                      <a:pt x="15795" y="5578"/>
                    </a:lnTo>
                    <a:cubicBezTo>
                      <a:pt x="21375" y="0"/>
                      <a:pt x="30419" y="0"/>
                      <a:pt x="35998" y="5578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071562" y="2714625"/>
                <a:ext cx="28575" cy="43265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43265">
                    <a:moveTo>
                      <a:pt x="14288" y="0"/>
                    </a:moveTo>
                    <a:cubicBezTo>
                      <a:pt x="21531" y="1"/>
                      <a:pt x="27628" y="5422"/>
                      <a:pt x="28475" y="12616"/>
                    </a:cubicBezTo>
                    <a:lnTo>
                      <a:pt x="28575" y="14288"/>
                    </a:lnTo>
                    <a:lnTo>
                      <a:pt x="28575" y="28575"/>
                    </a:lnTo>
                    <a:cubicBezTo>
                      <a:pt x="28567" y="36134"/>
                      <a:pt x="22671" y="42379"/>
                      <a:pt x="15125" y="42822"/>
                    </a:cubicBezTo>
                    <a:cubicBezTo>
                      <a:pt x="7578" y="43265"/>
                      <a:pt x="993" y="37753"/>
                      <a:pt x="100" y="30247"/>
                    </a:cubicBezTo>
                    <a:lnTo>
                      <a:pt x="0" y="28575"/>
                    </a:lnTo>
                    <a:lnTo>
                      <a:pt x="0" y="14288"/>
                    </a:lnTo>
                    <a:cubicBezTo>
                      <a:pt x="0" y="6397"/>
                      <a:pt x="6397" y="0"/>
                      <a:pt x="14288" y="0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014412" y="2786060"/>
                <a:ext cx="143438" cy="143978"/>
              </a:xfrm>
              <a:custGeom>
                <a:avLst/>
                <a:gdLst/>
                <a:ahLst/>
                <a:cxnLst/>
                <a:rect l="l" t="t" r="r" b="b"/>
                <a:pathLst>
                  <a:path w="143438" h="143978">
                    <a:moveTo>
                      <a:pt x="71438" y="2"/>
                    </a:moveTo>
                    <a:cubicBezTo>
                      <a:pt x="110489" y="0"/>
                      <a:pt x="142305" y="31356"/>
                      <a:pt x="142872" y="70403"/>
                    </a:cubicBezTo>
                    <a:cubicBezTo>
                      <a:pt x="143438" y="109450"/>
                      <a:pt x="112545" y="141716"/>
                      <a:pt x="73510" y="142847"/>
                    </a:cubicBezTo>
                    <a:cubicBezTo>
                      <a:pt x="34475" y="143978"/>
                      <a:pt x="1766" y="113555"/>
                      <a:pt x="71" y="74540"/>
                    </a:cubicBezTo>
                    <a:lnTo>
                      <a:pt x="0" y="71440"/>
                    </a:lnTo>
                    <a:lnTo>
                      <a:pt x="71" y="68339"/>
                    </a:lnTo>
                    <a:cubicBezTo>
                      <a:pt x="1731" y="30129"/>
                      <a:pt x="33191" y="4"/>
                      <a:pt x="71437" y="2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1438656" y="266319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6 月 21 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40942" y="299751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914614" y="268605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CC5B4C"/>
                  </a:solidFill>
                  <a:latin typeface="Trebuchet MS"/>
                  <a:ea typeface="Trebuchet MS"/>
                  <a:cs typeface="Trebuchet MS"/>
                </a:rPr>
                <a:t>16:25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09600" y="3486150"/>
            <a:ext cx="5676900" cy="914400"/>
            <a:chOff x="609600" y="3486150"/>
            <a:chExt cx="5676900" cy="914400"/>
          </a:xfrm>
        </p:grpSpPr>
        <p:sp>
          <p:nvSpPr>
            <p:cNvPr id="26" name="Freeform 26"/>
            <p:cNvSpPr/>
            <p:nvPr/>
          </p:nvSpPr>
          <p:spPr>
            <a:xfrm>
              <a:off x="609600" y="3486150"/>
              <a:ext cx="5676900" cy="914400"/>
            </a:xfrm>
            <a:prstGeom prst="round2SameRect">
              <a:avLst>
                <a:gd name="adj1" fmla="val 34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39800" y="3770910"/>
              <a:ext cx="253999" cy="242290"/>
              <a:chOff x="939800" y="3770910"/>
              <a:chExt cx="253999" cy="24229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939800" y="3860800"/>
                <a:ext cx="253999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253999" h="152400">
                    <a:moveTo>
                      <a:pt x="228599" y="0"/>
                    </a:moveTo>
                    <a:cubicBezTo>
                      <a:pt x="242627" y="0"/>
                      <a:pt x="253999" y="11372"/>
                      <a:pt x="253999" y="25400"/>
                    </a:cubicBezTo>
                    <a:lnTo>
                      <a:pt x="253999" y="31750"/>
                    </a:lnTo>
                    <a:cubicBezTo>
                      <a:pt x="253999" y="53264"/>
                      <a:pt x="225463" y="101473"/>
                      <a:pt x="203415" y="120434"/>
                    </a:cubicBezTo>
                    <a:lnTo>
                      <a:pt x="203199" y="120599"/>
                    </a:lnTo>
                    <a:lnTo>
                      <a:pt x="203199" y="127000"/>
                    </a:lnTo>
                    <a:cubicBezTo>
                      <a:pt x="203204" y="140292"/>
                      <a:pt x="192959" y="151339"/>
                      <a:pt x="179705" y="152336"/>
                    </a:cubicBezTo>
                    <a:lnTo>
                      <a:pt x="177800" y="152400"/>
                    </a:lnTo>
                    <a:lnTo>
                      <a:pt x="76200" y="152400"/>
                    </a:lnTo>
                    <a:cubicBezTo>
                      <a:pt x="62172" y="152400"/>
                      <a:pt x="50800" y="141028"/>
                      <a:pt x="50800" y="127000"/>
                    </a:cubicBezTo>
                    <a:lnTo>
                      <a:pt x="50800" y="120700"/>
                    </a:lnTo>
                    <a:lnTo>
                      <a:pt x="49974" y="120027"/>
                    </a:lnTo>
                    <a:cubicBezTo>
                      <a:pt x="27622" y="101028"/>
                      <a:pt x="1791" y="56972"/>
                      <a:pt x="89" y="34049"/>
                    </a:cubicBezTo>
                    <a:lnTo>
                      <a:pt x="0" y="31750"/>
                    </a:lnTo>
                    <a:lnTo>
                      <a:pt x="0" y="25400"/>
                    </a:lnTo>
                    <a:cubicBezTo>
                      <a:pt x="0" y="11372"/>
                      <a:pt x="11372" y="0"/>
                      <a:pt x="254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0411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0919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9903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1362456" y="3710940"/>
              <a:ext cx="29624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「冬至饺子夏至面」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364742" y="4064318"/>
              <a:ext cx="43754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麦收之后吃面尝新，感谢天赐丰收；另有互赠折扇脂粉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09600" y="4591050"/>
            <a:ext cx="5676900" cy="1142429"/>
            <a:chOff x="609600" y="4591050"/>
            <a:chExt cx="5676900" cy="1142429"/>
          </a:xfrm>
        </p:grpSpPr>
        <p:sp>
          <p:nvSpPr>
            <p:cNvPr id="35" name="Freeform 35"/>
            <p:cNvSpPr/>
            <p:nvPr/>
          </p:nvSpPr>
          <p:spPr>
            <a:xfrm>
              <a:off x="609600" y="4591050"/>
              <a:ext cx="5676900" cy="1085850"/>
            </a:xfrm>
            <a:prstGeom prst="round2SameRect">
              <a:avLst>
                <a:gd name="adj1" fmla="val 0"/>
                <a:gd name="adj2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07542" y="4750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04494" y="5047298"/>
              <a:ext cx="323926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中午吃碗过水面，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量一量自己影子最短的时候。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660642" y="1721168"/>
            <a:ext cx="4098608" cy="3708082"/>
            <a:chOff x="6660642" y="1721168"/>
            <a:chExt cx="4098608" cy="3708082"/>
          </a:xfrm>
        </p:grpSpPr>
        <p:sp>
          <p:nvSpPr>
            <p:cNvPr id="39" name="TextBox 39"/>
            <p:cNvSpPr txBox="1"/>
            <p:nvPr/>
          </p:nvSpPr>
          <p:spPr>
            <a:xfrm>
              <a:off x="6660642" y="172116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7334250" y="2190750"/>
              <a:ext cx="3238500" cy="3238500"/>
            </a:xfrm>
            <a:prstGeom prst="donut">
              <a:avLst>
                <a:gd name="adj" fmla="val 6000"/>
              </a:avLst>
            </a:prstGeom>
            <a:solidFill>
              <a:srgbClr val="EFE8DC"/>
            </a:solidFill>
            <a:ln>
              <a:noFill/>
            </a:ln>
          </p:spPr>
        </p:sp>
        <p:sp>
          <p:nvSpPr>
            <p:cNvPr id="41" name="Freeform 41"/>
            <p:cNvSpPr/>
            <p:nvPr/>
          </p:nvSpPr>
          <p:spPr>
            <a:xfrm>
              <a:off x="7334250" y="2190750"/>
              <a:ext cx="3238500" cy="3238500"/>
            </a:xfrm>
            <a:prstGeom prst="blockArc">
              <a:avLst>
                <a:gd name="adj1" fmla="val 0"/>
                <a:gd name="adj2" fmla="val 5400000"/>
                <a:gd name="adj3" fmla="val 6000"/>
              </a:avLst>
            </a:prstGeom>
            <a:solidFill>
              <a:srgbClr val="CC5B4C"/>
            </a:solidFill>
            <a:ln>
              <a:noFill/>
            </a:ln>
          </p:spPr>
        </p:sp>
        <p:pic>
          <p:nvPicPr>
            <p:cNvPr id="42" name="Image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7284" y="2952750"/>
              <a:ext cx="1592432" cy="1714500"/>
            </a:xfrm>
            <a:prstGeom prst="rect">
              <a:avLst/>
            </a:prstGeom>
          </p:spPr>
        </p:pic>
        <p:grpSp>
          <p:nvGrpSpPr>
            <p:cNvPr id="46" name="Group 46"/>
            <p:cNvGrpSpPr/>
            <p:nvPr/>
          </p:nvGrpSpPr>
          <p:grpSpPr>
            <a:xfrm>
              <a:off x="8549830" y="1808798"/>
              <a:ext cx="807339" cy="591502"/>
              <a:chOff x="8549830" y="1808798"/>
              <a:chExt cx="807339" cy="591502"/>
            </a:xfrm>
          </p:grpSpPr>
          <p:sp>
            <p:nvSpPr>
              <p:cNvPr id="43" name="Ellipse 43"/>
              <p:cNvSpPr/>
              <p:nvPr/>
            </p:nvSpPr>
            <p:spPr>
              <a:xfrm>
                <a:off x="8743950" y="1981200"/>
                <a:ext cx="419100" cy="419100"/>
              </a:xfrm>
              <a:prstGeom prst="ellipse">
                <a:avLst/>
              </a:pr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8855774" y="2121218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一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8549830" y="18087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鹿角解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9951911" y="4410075"/>
              <a:ext cx="807339" cy="904304"/>
              <a:chOff x="9951911" y="4410075"/>
              <a:chExt cx="807339" cy="904304"/>
            </a:xfrm>
          </p:grpSpPr>
          <p:sp>
            <p:nvSpPr>
              <p:cNvPr id="47" name="Ellipse 47"/>
              <p:cNvSpPr/>
              <p:nvPr/>
            </p:nvSpPr>
            <p:spPr>
              <a:xfrm>
                <a:off x="10146030" y="4410075"/>
                <a:ext cx="419100" cy="419100"/>
              </a:xfrm>
              <a:prstGeom prst="ellipse">
                <a:avLst/>
              </a:pr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10257854" y="4550092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9951911" y="49329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蜩始鸣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7147750" y="4410075"/>
              <a:ext cx="807339" cy="904304"/>
              <a:chOff x="7147750" y="4410075"/>
              <a:chExt cx="807339" cy="904304"/>
            </a:xfrm>
          </p:grpSpPr>
          <p:sp>
            <p:nvSpPr>
              <p:cNvPr id="51" name="Ellipse 51"/>
              <p:cNvSpPr/>
              <p:nvPr/>
            </p:nvSpPr>
            <p:spPr>
              <a:xfrm>
                <a:off x="7341870" y="4410075"/>
                <a:ext cx="419100" cy="419100"/>
              </a:xfrm>
              <a:prstGeom prst="ellipse">
                <a:avLst/>
              </a:pr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7453694" y="4550092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三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7147750" y="49329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半夏生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603504" y="6271260"/>
            <a:ext cx="10984992" cy="234696"/>
            <a:chOff x="603504" y="6271260"/>
            <a:chExt cx="10984992" cy="234696"/>
          </a:xfrm>
        </p:grpSpPr>
        <p:sp>
          <p:nvSpPr>
            <p:cNvPr id="56" name="TextBox 56"/>
            <p:cNvSpPr txBox="1"/>
            <p:nvPr/>
          </p:nvSpPr>
          <p:spPr>
            <a:xfrm>
              <a:off x="603504" y="6271260"/>
              <a:ext cx="75724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仰角据《香港天文台年曆2026》 · 时刻据紫金山天文台 · 习俗据中国气象网 · 夏 · 第 4 格 · 全年第 10 格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1035132" y="62712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14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8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25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xmlns:p="http://schemas.openxmlformats.org/presentationml/2006/main" id="31" presetID="21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-1143000" y="-1143000"/>
            <a:ext cx="4953000" cy="3429000"/>
          </a:xfrm>
          <a:prstGeom prst="roundRect">
            <a:avLst>
              <a:gd name="adj" fmla="val 13333"/>
            </a:avLst>
          </a:prstGeom>
          <a:solidFill>
            <a:srgbClr val="CC5B4C">
              <a:alpha val="14000"/>
            </a:srgbClr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10610850" y="514350"/>
            <a:ext cx="723900" cy="732472"/>
            <a:chOff x="10610850" y="514350"/>
            <a:chExt cx="723900" cy="732472"/>
          </a:xfrm>
        </p:grpSpPr>
        <p:sp>
          <p:nvSpPr>
            <p:cNvPr id="3" name="Ellipse 3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0"/>
                <a:gd name="adj2" fmla="val 5400000"/>
                <a:gd name="adj3" fmla="val 26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5" name="Ellipse 5"/>
            <p:cNvSpPr/>
            <p:nvPr/>
          </p:nvSpPr>
          <p:spPr>
            <a:xfrm>
              <a:off x="11096625" y="1132522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09600" y="592806"/>
            <a:ext cx="4736783" cy="1411445"/>
            <a:chOff x="609600" y="592806"/>
            <a:chExt cx="4736783" cy="1411445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592806"/>
              <a:ext cx="2571750" cy="1367088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3412236" y="882015"/>
              <a:ext cx="193414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小暑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Minor Heat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422142" y="1454468"/>
              <a:ext cx="1728216" cy="5497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风里已经没有凉气了，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暑天正式开场。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10500" y="444898"/>
            <a:ext cx="2057400" cy="2005804"/>
            <a:chOff x="7810500" y="444898"/>
            <a:chExt cx="2057400" cy="2005804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10500" y="444898"/>
              <a:ext cx="2057400" cy="2005804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7620000" y="2743200"/>
            <a:ext cx="3962400" cy="876300"/>
            <a:chOff x="7620000" y="2743200"/>
            <a:chExt cx="3962400" cy="876300"/>
          </a:xfrm>
        </p:grpSpPr>
        <p:sp>
          <p:nvSpPr>
            <p:cNvPr id="13" name="Rectangle 13"/>
            <p:cNvSpPr/>
            <p:nvPr/>
          </p:nvSpPr>
          <p:spPr>
            <a:xfrm>
              <a:off x="7620000" y="2743200"/>
              <a:ext cx="39624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7943850" y="3019458"/>
              <a:ext cx="228600" cy="304767"/>
            </a:xfrm>
            <a:custGeom>
              <a:avLst/>
              <a:gdLst/>
              <a:ahLst/>
              <a:cxnLst/>
              <a:rect l="l" t="t" r="r" b="b"/>
              <a:pathLst>
                <a:path w="228600" h="304767">
                  <a:moveTo>
                    <a:pt x="85725" y="19017"/>
                  </a:moveTo>
                  <a:cubicBezTo>
                    <a:pt x="85725" y="6444"/>
                    <a:pt x="100813" y="0"/>
                    <a:pt x="109899" y="8701"/>
                  </a:cubicBezTo>
                  <a:cubicBezTo>
                    <a:pt x="137874" y="35504"/>
                    <a:pt x="154134" y="94355"/>
                    <a:pt x="134903" y="139003"/>
                  </a:cubicBezTo>
                  <a:lnTo>
                    <a:pt x="133760" y="141489"/>
                  </a:lnTo>
                  <a:lnTo>
                    <a:pt x="133931" y="141532"/>
                  </a:lnTo>
                  <a:cubicBezTo>
                    <a:pt x="142861" y="143432"/>
                    <a:pt x="151119" y="135388"/>
                    <a:pt x="166835" y="110485"/>
                  </a:cubicBezTo>
                  <a:lnTo>
                    <a:pt x="168835" y="107285"/>
                  </a:lnTo>
                  <a:cubicBezTo>
                    <a:pt x="171185" y="103502"/>
                    <a:pt x="175164" y="101032"/>
                    <a:pt x="179596" y="100603"/>
                  </a:cubicBezTo>
                  <a:cubicBezTo>
                    <a:pt x="184029" y="100174"/>
                    <a:pt x="188407" y="101837"/>
                    <a:pt x="191438" y="105099"/>
                  </a:cubicBezTo>
                  <a:cubicBezTo>
                    <a:pt x="210498" y="125601"/>
                    <a:pt x="228600" y="167635"/>
                    <a:pt x="228600" y="194681"/>
                  </a:cubicBezTo>
                  <a:cubicBezTo>
                    <a:pt x="228600" y="255618"/>
                    <a:pt x="177294" y="304767"/>
                    <a:pt x="114300" y="304767"/>
                  </a:cubicBezTo>
                  <a:cubicBezTo>
                    <a:pt x="51306" y="304767"/>
                    <a:pt x="0" y="255618"/>
                    <a:pt x="0" y="194667"/>
                  </a:cubicBezTo>
                  <a:cubicBezTo>
                    <a:pt x="0" y="162492"/>
                    <a:pt x="14602" y="127287"/>
                    <a:pt x="37605" y="104642"/>
                  </a:cubicBezTo>
                  <a:lnTo>
                    <a:pt x="46249" y="96226"/>
                  </a:lnTo>
                  <a:cubicBezTo>
                    <a:pt x="49692" y="92854"/>
                    <a:pt x="52449" y="90083"/>
                    <a:pt x="55078" y="87311"/>
                  </a:cubicBezTo>
                  <a:cubicBezTo>
                    <a:pt x="75509" y="65708"/>
                    <a:pt x="85725" y="45534"/>
                    <a:pt x="85725" y="19017"/>
                  </a:cubicBezTo>
                </a:path>
              </a:pathLst>
            </a:custGeom>
            <a:solidFill>
              <a:srgbClr val="CC5B4C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410956" y="2948940"/>
              <a:ext cx="19665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7 月 7 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413242" y="32832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72414" y="29718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CC5B4C"/>
                  </a:solidFill>
                  <a:latin typeface="Trebuchet MS"/>
                  <a:ea typeface="Trebuchet MS"/>
                  <a:cs typeface="Trebuchet MS"/>
                </a:rPr>
                <a:t>09:57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620000" y="3810000"/>
            <a:ext cx="3962400" cy="1238250"/>
            <a:chOff x="7620000" y="3810000"/>
            <a:chExt cx="3962400" cy="1238250"/>
          </a:xfrm>
        </p:grpSpPr>
        <p:sp>
          <p:nvSpPr>
            <p:cNvPr id="19" name="Freeform 19"/>
            <p:cNvSpPr/>
            <p:nvPr/>
          </p:nvSpPr>
          <p:spPr>
            <a:xfrm>
              <a:off x="7620000" y="3810000"/>
              <a:ext cx="3962400" cy="1238250"/>
            </a:xfrm>
            <a:prstGeom prst="foldedCorner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879842" y="4007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时令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877556" y="4282440"/>
              <a:ext cx="253288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「食新」尝新米，祭五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谷大神；北方头伏饺子。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20000" y="5238750"/>
            <a:ext cx="3962400" cy="1123379"/>
            <a:chOff x="7620000" y="5238750"/>
            <a:chExt cx="3962400" cy="1123379"/>
          </a:xfrm>
        </p:grpSpPr>
        <p:sp>
          <p:nvSpPr>
            <p:cNvPr id="23" name="Rectangle 23"/>
            <p:cNvSpPr/>
            <p:nvPr/>
          </p:nvSpPr>
          <p:spPr>
            <a:xfrm>
              <a:off x="7620000" y="5238750"/>
              <a:ext cx="3962400" cy="1028700"/>
            </a:xfrm>
            <a:prstGeom prst="roundRect">
              <a:avLst>
                <a:gd name="adj" fmla="val 22222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879842" y="54168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876794" y="5694998"/>
              <a:ext cx="2743962" cy="66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尝一口新米，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把伏天的第一顿吃踏实。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02742" y="2445068"/>
            <a:ext cx="5836158" cy="3250882"/>
            <a:chOff x="602742" y="2445068"/>
            <a:chExt cx="5836158" cy="3250882"/>
          </a:xfrm>
        </p:grpSpPr>
        <p:sp>
          <p:nvSpPr>
            <p:cNvPr id="27" name="TextBox 27"/>
            <p:cNvSpPr txBox="1"/>
            <p:nvPr/>
          </p:nvSpPr>
          <p:spPr>
            <a:xfrm>
              <a:off x="602742" y="2445068"/>
              <a:ext cx="44299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 · 一候接一候，各约五日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609600" y="26860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21842" y="2921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80794" y="28755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温风至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21842" y="32261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风里再无凉意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047750" y="37528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459992" y="39881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218944" y="39423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蟋蟀居壁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459992" y="42929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蟋蟀离田入墙根避暑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1485900" y="48196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898142" y="50549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657094" y="50091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鹰始击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898142" y="535971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鹰在清凉高空搏击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03504" y="6461760"/>
            <a:ext cx="10984992" cy="234696"/>
            <a:chOff x="603504" y="6461760"/>
            <a:chExt cx="10984992" cy="234696"/>
          </a:xfrm>
        </p:grpSpPr>
        <p:sp>
          <p:nvSpPr>
            <p:cNvPr id="41" name="TextBox 41"/>
            <p:cNvSpPr txBox="1"/>
            <p:nvPr/>
          </p:nvSpPr>
          <p:spPr>
            <a:xfrm>
              <a:off x="603504" y="6461760"/>
              <a:ext cx="68939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三候释义为本手账整理 · 时刻据紫金山天文台 · 习俗据中国气象网 · 夏 · 第 5 格 · 全年第 11 格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1035132" y="64617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15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5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5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22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8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8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8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8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xmlns:p="http://schemas.openxmlformats.org/presentationml/2006/main" id="31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xmlns:p="http://schemas.openxmlformats.org/presentationml/2006/main" id="3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610850" y="514350"/>
            <a:ext cx="723900" cy="768668"/>
            <a:chOff x="10610850" y="514350"/>
            <a:chExt cx="723900" cy="768668"/>
          </a:xfrm>
        </p:grpSpPr>
        <p:sp>
          <p:nvSpPr>
            <p:cNvPr id="2" name="Ellipse 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0"/>
                <a:gd name="adj2" fmla="val 5400000"/>
                <a:gd name="adj3" fmla="val 26000"/>
              </a:avLst>
            </a:prstGeom>
            <a:solidFill>
              <a:srgbClr val="CC5B4C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11008995" y="1168718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609600" y="576513"/>
            <a:ext cx="5264658" cy="1332488"/>
            <a:chOff x="609600" y="576513"/>
            <a:chExt cx="5264658" cy="1332488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576513"/>
              <a:ext cx="2286000" cy="1209174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107436" y="805815"/>
              <a:ext cx="193414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大暑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Major Heat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117342" y="1359218"/>
              <a:ext cx="2756916" cy="5497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一年最热的一格，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也是萤火虫最多的一格。夏季收尾。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667500" y="1524000"/>
            <a:ext cx="4762500" cy="876300"/>
            <a:chOff x="6667500" y="1524000"/>
            <a:chExt cx="4762500" cy="876300"/>
          </a:xfrm>
        </p:grpSpPr>
        <p:sp>
          <p:nvSpPr>
            <p:cNvPr id="10" name="Rectangle 10"/>
            <p:cNvSpPr/>
            <p:nvPr/>
          </p:nvSpPr>
          <p:spPr>
            <a:xfrm>
              <a:off x="6667500" y="1524000"/>
              <a:ext cx="47625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6991350" y="1800258"/>
              <a:ext cx="228600" cy="304767"/>
            </a:xfrm>
            <a:custGeom>
              <a:avLst/>
              <a:gdLst/>
              <a:ahLst/>
              <a:cxnLst/>
              <a:rect l="l" t="t" r="r" b="b"/>
              <a:pathLst>
                <a:path w="228600" h="304767">
                  <a:moveTo>
                    <a:pt x="85725" y="19017"/>
                  </a:moveTo>
                  <a:cubicBezTo>
                    <a:pt x="85725" y="6444"/>
                    <a:pt x="100813" y="0"/>
                    <a:pt x="109899" y="8701"/>
                  </a:cubicBezTo>
                  <a:cubicBezTo>
                    <a:pt x="137874" y="35504"/>
                    <a:pt x="154134" y="94355"/>
                    <a:pt x="134903" y="139003"/>
                  </a:cubicBezTo>
                  <a:lnTo>
                    <a:pt x="133760" y="141489"/>
                  </a:lnTo>
                  <a:lnTo>
                    <a:pt x="133931" y="141532"/>
                  </a:lnTo>
                  <a:cubicBezTo>
                    <a:pt x="142861" y="143432"/>
                    <a:pt x="151119" y="135388"/>
                    <a:pt x="166835" y="110485"/>
                  </a:cubicBezTo>
                  <a:lnTo>
                    <a:pt x="168835" y="107285"/>
                  </a:lnTo>
                  <a:cubicBezTo>
                    <a:pt x="171185" y="103502"/>
                    <a:pt x="175164" y="101032"/>
                    <a:pt x="179596" y="100603"/>
                  </a:cubicBezTo>
                  <a:cubicBezTo>
                    <a:pt x="184029" y="100174"/>
                    <a:pt x="188407" y="101837"/>
                    <a:pt x="191438" y="105099"/>
                  </a:cubicBezTo>
                  <a:cubicBezTo>
                    <a:pt x="210498" y="125601"/>
                    <a:pt x="228600" y="167635"/>
                    <a:pt x="228600" y="194681"/>
                  </a:cubicBezTo>
                  <a:cubicBezTo>
                    <a:pt x="228600" y="255618"/>
                    <a:pt x="177294" y="304767"/>
                    <a:pt x="114300" y="304767"/>
                  </a:cubicBezTo>
                  <a:cubicBezTo>
                    <a:pt x="51306" y="304767"/>
                    <a:pt x="0" y="255618"/>
                    <a:pt x="0" y="194667"/>
                  </a:cubicBezTo>
                  <a:cubicBezTo>
                    <a:pt x="0" y="162492"/>
                    <a:pt x="14602" y="127287"/>
                    <a:pt x="37605" y="104642"/>
                  </a:cubicBezTo>
                  <a:lnTo>
                    <a:pt x="46249" y="96226"/>
                  </a:lnTo>
                  <a:cubicBezTo>
                    <a:pt x="49692" y="92854"/>
                    <a:pt x="52449" y="90083"/>
                    <a:pt x="55078" y="87311"/>
                  </a:cubicBezTo>
                  <a:cubicBezTo>
                    <a:pt x="75509" y="65708"/>
                    <a:pt x="85725" y="45534"/>
                    <a:pt x="85725" y="19017"/>
                  </a:cubicBezTo>
                </a:path>
              </a:pathLst>
            </a:custGeom>
            <a:solidFill>
              <a:srgbClr val="CC5B4C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58456" y="172974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7 月 23 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60742" y="20640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020014" y="17526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CC5B4C"/>
                  </a:solidFill>
                  <a:latin typeface="Trebuchet MS"/>
                  <a:ea typeface="Trebuchet MS"/>
                  <a:cs typeface="Trebuchet MS"/>
                </a:rPr>
                <a:t>03:13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09600" y="2628900"/>
            <a:ext cx="8915400" cy="2247900"/>
            <a:chOff x="609600" y="2628900"/>
            <a:chExt cx="8915400" cy="2247900"/>
          </a:xfrm>
        </p:grpSpPr>
        <p:sp>
          <p:nvSpPr>
            <p:cNvPr id="16" name="Rectangle 16"/>
            <p:cNvSpPr/>
            <p:nvPr/>
          </p:nvSpPr>
          <p:spPr>
            <a:xfrm>
              <a:off x="609600" y="2628900"/>
              <a:ext cx="8915400" cy="2247900"/>
            </a:xfrm>
            <a:prstGeom prst="roundRect">
              <a:avLst>
                <a:gd name="adj" fmla="val 1016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1342" y="26546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82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9069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60576" y="36375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腐草为萤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79957" y="40833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萤火虫在草间大量出现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7338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025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456176" y="36375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土润溽暑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166425" y="40833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土地湿润，闷热黏人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66294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981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351776" y="36375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大雨时行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243762" y="4083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大雷雨说来就来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32363" y="2857500"/>
            <a:ext cx="1585573" cy="1790700"/>
            <a:chOff x="9932363" y="2857500"/>
            <a:chExt cx="1585573" cy="1790700"/>
          </a:xfrm>
        </p:grpSpPr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2363" y="2857500"/>
              <a:ext cx="1585573" cy="1790700"/>
            </a:xfrm>
            <a:prstGeom prst="rect">
              <a:avLst/>
            </a:prstGeom>
          </p:spPr>
        </p:pic>
      </p:grpSp>
      <p:grpSp>
        <p:nvGrpSpPr>
          <p:cNvPr id="37" name="Group 37"/>
          <p:cNvGrpSpPr/>
          <p:nvPr/>
        </p:nvGrpSpPr>
        <p:grpSpPr>
          <a:xfrm>
            <a:off x="609600" y="5067300"/>
            <a:ext cx="5334000" cy="1181100"/>
            <a:chOff x="609600" y="5067300"/>
            <a:chExt cx="5334000" cy="1181100"/>
          </a:xfrm>
        </p:grpSpPr>
        <p:sp>
          <p:nvSpPr>
            <p:cNvPr id="33" name="Rectangle 33"/>
            <p:cNvSpPr/>
            <p:nvPr/>
          </p:nvSpPr>
          <p:spPr>
            <a:xfrm>
              <a:off x="609600" y="5067300"/>
              <a:ext cx="5334000" cy="1181100"/>
            </a:xfrm>
            <a:prstGeom prst="roundRect">
              <a:avLst>
                <a:gd name="adj" fmla="val 3225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Freeform 34"/>
            <p:cNvSpPr/>
            <p:nvPr/>
          </p:nvSpPr>
          <p:spPr>
            <a:xfrm>
              <a:off x="939800" y="5403850"/>
              <a:ext cx="253999" cy="152400"/>
            </a:xfrm>
            <a:custGeom>
              <a:avLst/>
              <a:gdLst/>
              <a:ahLst/>
              <a:cxnLst/>
              <a:rect l="l" t="t" r="r" b="b"/>
              <a:pathLst>
                <a:path w="253999" h="152400">
                  <a:moveTo>
                    <a:pt x="228599" y="0"/>
                  </a:moveTo>
                  <a:cubicBezTo>
                    <a:pt x="242627" y="0"/>
                    <a:pt x="253999" y="11372"/>
                    <a:pt x="253999" y="25400"/>
                  </a:cubicBezTo>
                  <a:lnTo>
                    <a:pt x="253999" y="31750"/>
                  </a:lnTo>
                  <a:cubicBezTo>
                    <a:pt x="253999" y="53264"/>
                    <a:pt x="225463" y="101473"/>
                    <a:pt x="203415" y="120434"/>
                  </a:cubicBezTo>
                  <a:lnTo>
                    <a:pt x="203199" y="120599"/>
                  </a:lnTo>
                  <a:lnTo>
                    <a:pt x="203199" y="127000"/>
                  </a:lnTo>
                  <a:cubicBezTo>
                    <a:pt x="203204" y="140292"/>
                    <a:pt x="192959" y="151339"/>
                    <a:pt x="179705" y="152336"/>
                  </a:cubicBezTo>
                  <a:lnTo>
                    <a:pt x="177800" y="152400"/>
                  </a:lnTo>
                  <a:lnTo>
                    <a:pt x="76200" y="152400"/>
                  </a:lnTo>
                  <a:cubicBezTo>
                    <a:pt x="62172" y="152400"/>
                    <a:pt x="50800" y="141028"/>
                    <a:pt x="50800" y="127000"/>
                  </a:cubicBezTo>
                  <a:lnTo>
                    <a:pt x="50800" y="120700"/>
                  </a:lnTo>
                  <a:lnTo>
                    <a:pt x="49974" y="120027"/>
                  </a:lnTo>
                  <a:cubicBezTo>
                    <a:pt x="27622" y="101028"/>
                    <a:pt x="1791" y="56972"/>
                    <a:pt x="89" y="34049"/>
                  </a:cubicBezTo>
                  <a:lnTo>
                    <a:pt x="0" y="31750"/>
                  </a:ln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362456" y="5292090"/>
              <a:ext cx="22354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仙草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酸菜面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07542" y="5683568"/>
              <a:ext cx="378561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广东在这个时节有食用仙草的传统；陕西安康以酸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菜面配油泼辣子开胃解腻。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172200" y="5067300"/>
            <a:ext cx="5410200" cy="1256729"/>
            <a:chOff x="6172200" y="5067300"/>
            <a:chExt cx="5410200" cy="1256729"/>
          </a:xfrm>
        </p:grpSpPr>
        <p:sp>
          <p:nvSpPr>
            <p:cNvPr id="38" name="Freeform 38"/>
            <p:cNvSpPr/>
            <p:nvPr/>
          </p:nvSpPr>
          <p:spPr>
            <a:xfrm>
              <a:off x="6172200" y="5067300"/>
              <a:ext cx="5410200" cy="1181100"/>
            </a:xfrm>
            <a:prstGeom prst="round2DiagRect">
              <a:avLst>
                <a:gd name="adj1" fmla="val 30000"/>
                <a:gd name="adj2" fmla="val 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546342" y="53025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543294" y="5656898"/>
              <a:ext cx="2248662" cy="66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熬一碗仙草或酸汤，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别跟暑气硬扛。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2" name="TextBox 42"/>
            <p:cNvSpPr txBox="1"/>
            <p:nvPr/>
          </p:nvSpPr>
          <p:spPr>
            <a:xfrm>
              <a:off x="603504" y="6537960"/>
              <a:ext cx="68939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三候释义为本手账整理 · 时刻据紫金山天文台 · 习俗据中国气象网 · 夏 · 第 6 格 · 全年第 12 格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16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20" presetID="5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50"/>
                            </p:stCondLst>
                            <p:childTnLst>
                              <p:par>
                                <p:cTn xmlns:p="http://schemas.openxmlformats.org/presentationml/2006/main" id="2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8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35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!!seasonfield"/>
          <p:cNvGrpSpPr/>
          <p:nvPr/>
        </p:nvGrpSpPr>
        <p:grpSpPr>
          <a:xfrm>
            <a:off x="-3143250" y="-762000"/>
            <a:ext cx="8382000" cy="8382000"/>
            <a:chOff x="-3143250" y="-762000"/>
            <a:chExt cx="8382000" cy="8382000"/>
          </a:xfrm>
        </p:grpSpPr>
        <p:sp>
          <p:nvSpPr>
            <p:cNvPr id="2" name="Ellipse 2"/>
            <p:cNvSpPr/>
            <p:nvPr/>
          </p:nvSpPr>
          <p:spPr>
            <a:xfrm>
              <a:off x="-3143250" y="-762000"/>
              <a:ext cx="8382000" cy="8382000"/>
            </a:xfrm>
            <a:prstGeom prst="ellipse">
              <a:avLst/>
            </a:prstGeom>
            <a:gradFill>
              <a:gsLst>
                <a:gs pos="0">
                  <a:srgbClr val="E3A83B"/>
                </a:gs>
                <a:gs pos="100000">
                  <a:srgbClr val="C8871B"/>
                </a:gs>
              </a:gsLst>
              <a:lin ang="2978127" scaled="1"/>
            </a:gra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95350" y="1946910"/>
              <a:ext cx="100736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秋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045208" y="2465070"/>
              <a:ext cx="11658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FFFFF">
                      <a:alphaMod val="85000"/>
                    </a:srgbClr>
                  </a:solidFill>
                  <a:latin typeface="Trebuchet MS"/>
                  <a:ea typeface="Trebuchet MS"/>
                  <a:cs typeface="Trebuchet MS"/>
                </a:rPr>
                <a:t>Autumn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05256" y="3158490"/>
              <a:ext cx="3196400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秋天从 </a:t>
              </a:r>
              <a:r>
                <a:rPr lang="zh-CN" sz="1800" b="1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8 月 7 日 19:43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 开始，</a:t>
              </a:r>
              <a:br/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>六格里暑气退场、露水成霜。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914400" y="4038600"/>
              <a:ext cx="1943100" cy="9525"/>
            </a:xfrm>
            <a:custGeom>
              <a:avLst/>
              <a:gdLst/>
              <a:ahLst/>
              <a:cxnLst/>
              <a:rect l="l" t="t" r="r" b="b"/>
              <a:pathLst>
                <a:path w="1943100" h="9525">
                  <a:moveTo>
                    <a:pt x="0" y="0"/>
                  </a:moveTo>
                  <a:lnTo>
                    <a:pt x="1943100" y="0"/>
                  </a:lnTo>
                </a:path>
              </a:pathLst>
            </a:custGeom>
            <a:noFill/>
            <a:ln w="19050">
              <a:solidFill>
                <a:srgbClr val="FFFFFF">
                  <a:alpha val="55000"/>
                </a:srgbClr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5256" y="4282440"/>
              <a:ext cx="220141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立秋 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8月7日 19:43</a:t>
              </a:r>
              <a:br/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霜降 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10月23日 17:38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07542" y="5150168"/>
              <a:ext cx="13494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全年第 13–18 格</a:t>
              </a:r>
            </a:p>
          </p:txBody>
        </p:sp>
      </p:grpSp>
      <p:grpSp>
        <p:nvGrpSpPr>
          <p:cNvPr id="13" name="!!yearring"/>
          <p:cNvGrpSpPr/>
          <p:nvPr/>
        </p:nvGrpSpPr>
        <p:grpSpPr>
          <a:xfrm>
            <a:off x="10610850" y="514350"/>
            <a:ext cx="723900" cy="781050"/>
            <a:chOff x="10610850" y="514350"/>
            <a:chExt cx="723900" cy="781050"/>
          </a:xfrm>
        </p:grpSpPr>
        <p:sp>
          <p:nvSpPr>
            <p:cNvPr id="10" name="Ellipse 10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5400000"/>
                <a:gd name="adj2" fmla="val 10800000"/>
                <a:gd name="adj3" fmla="val 26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0915650" y="118110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5334000" y="1676400"/>
            <a:ext cx="6248400" cy="4686300"/>
            <a:chOff x="5334000" y="1676400"/>
            <a:chExt cx="6248400" cy="4686300"/>
          </a:xfrm>
        </p:grpSpPr>
        <p:grpSp>
          <p:nvGrpSpPr>
            <p:cNvPr id="18" name="Group 18"/>
            <p:cNvGrpSpPr/>
            <p:nvPr/>
          </p:nvGrpSpPr>
          <p:grpSpPr>
            <a:xfrm>
              <a:off x="5334000" y="1676400"/>
              <a:ext cx="1905000" cy="2209800"/>
              <a:chOff x="5334000" y="1676400"/>
              <a:chExt cx="1905000" cy="22098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3340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15" name="Image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10250" y="1974191"/>
                <a:ext cx="952500" cy="890319"/>
              </a:xfrm>
              <a:prstGeom prst="rect">
                <a:avLst/>
              </a:prstGeom>
            </p:spPr>
          </p:pic>
          <p:sp>
            <p:nvSpPr>
              <p:cNvPr id="16" name="TextBox 16"/>
              <p:cNvSpPr txBox="1"/>
              <p:nvPr/>
            </p:nvSpPr>
            <p:spPr>
              <a:xfrm>
                <a:off x="59512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立秋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852560" y="34928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8/7 19:43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5700" y="1676400"/>
              <a:ext cx="1905000" cy="2209800"/>
              <a:chOff x="7505700" y="1676400"/>
              <a:chExt cx="1905000" cy="22098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5057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20" name="Image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81950" y="2009246"/>
                <a:ext cx="952500" cy="820208"/>
              </a:xfrm>
              <a:prstGeom prst="rect">
                <a:avLst/>
              </a:prstGeom>
            </p:spPr>
          </p:pic>
          <p:sp>
            <p:nvSpPr>
              <p:cNvPr id="21" name="TextBox 21"/>
              <p:cNvSpPr txBox="1"/>
              <p:nvPr/>
            </p:nvSpPr>
            <p:spPr>
              <a:xfrm>
                <a:off x="81229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处暑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974282" y="34928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8/23 10:19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677400" y="1676400"/>
              <a:ext cx="1905000" cy="2209800"/>
              <a:chOff x="9677400" y="1676400"/>
              <a:chExt cx="1905000" cy="22098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96774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25" name="Image 2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53650" y="1974099"/>
                <a:ext cx="952500" cy="890503"/>
              </a:xfrm>
              <a:prstGeom prst="rect">
                <a:avLst/>
              </a:prstGeom>
            </p:spPr>
          </p:pic>
          <p:sp>
            <p:nvSpPr>
              <p:cNvPr id="26" name="TextBox 26"/>
              <p:cNvSpPr txBox="1"/>
              <p:nvPr/>
            </p:nvSpPr>
            <p:spPr>
              <a:xfrm>
                <a:off x="102946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白露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0195960" y="34928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9/7 22:41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334000" y="4152900"/>
              <a:ext cx="1905000" cy="2209800"/>
              <a:chOff x="5334000" y="4152900"/>
              <a:chExt cx="1905000" cy="22098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3340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30" name="Image 3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10250" y="4425253"/>
                <a:ext cx="952500" cy="941194"/>
              </a:xfrm>
              <a:prstGeom prst="rect">
                <a:avLst/>
              </a:prstGeom>
            </p:spPr>
          </p:pic>
          <p:sp>
            <p:nvSpPr>
              <p:cNvPr id="31" name="TextBox 31"/>
              <p:cNvSpPr txBox="1"/>
              <p:nvPr/>
            </p:nvSpPr>
            <p:spPr>
              <a:xfrm>
                <a:off x="59512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秋分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802582" y="59693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9/23 08:05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7505700" y="4152900"/>
              <a:ext cx="1905000" cy="2209800"/>
              <a:chOff x="7505700" y="4152900"/>
              <a:chExt cx="1905000" cy="22098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5057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35" name="Image 3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81950" y="4531313"/>
                <a:ext cx="952500" cy="729074"/>
              </a:xfrm>
              <a:prstGeom prst="rect">
                <a:avLst/>
              </a:prstGeom>
            </p:spPr>
          </p:pic>
          <p:sp>
            <p:nvSpPr>
              <p:cNvPr id="36" name="TextBox 36"/>
              <p:cNvSpPr txBox="1"/>
              <p:nvPr/>
            </p:nvSpPr>
            <p:spPr>
              <a:xfrm>
                <a:off x="81229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寒露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974282" y="59693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10/8 14:29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677400" y="4152900"/>
              <a:ext cx="1905000" cy="2209800"/>
              <a:chOff x="9677400" y="4152900"/>
              <a:chExt cx="1905000" cy="220980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96774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40" name="Image 4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53650" y="4436711"/>
                <a:ext cx="952500" cy="918278"/>
              </a:xfrm>
              <a:prstGeom prst="rect">
                <a:avLst/>
              </a:prstGeom>
            </p:spPr>
          </p:pic>
          <p:sp>
            <p:nvSpPr>
              <p:cNvPr id="41" name="TextBox 41"/>
              <p:cNvSpPr txBox="1"/>
              <p:nvPr/>
            </p:nvSpPr>
            <p:spPr>
              <a:xfrm>
                <a:off x="102946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霜降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10096005" y="5969318"/>
                <a:ext cx="106779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10/23 17:38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5327904" y="6518910"/>
            <a:ext cx="6260592" cy="234696"/>
            <a:chOff x="5327904" y="6518910"/>
            <a:chExt cx="6260592" cy="234696"/>
          </a:xfrm>
        </p:grpSpPr>
        <p:sp>
          <p:nvSpPr>
            <p:cNvPr id="45" name="TextBox 45"/>
            <p:cNvSpPr txBox="1"/>
            <p:nvPr/>
          </p:nvSpPr>
          <p:spPr>
            <a:xfrm>
              <a:off x="5327904" y="651891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秋 · 立秋到霜降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1035132" y="65189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17 / 31</a:t>
              </a:r>
            </a:p>
          </p:txBody>
        </p:sp>
      </p:grpSp>
    </p:spTree>
  </p:cSld>
  <p:clrMapOvr>
    <a:masterClrMapping/>
  </p:clrMapOvr>
  <p:transition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!!seasonfield"/>
          <p:cNvGrpSpPr/>
          <p:nvPr/>
        </p:nvGrpSpPr>
        <p:grpSpPr>
          <a:xfrm>
            <a:off x="-571500" y="0"/>
            <a:ext cx="4000500" cy="6858000"/>
            <a:chOff x="-571500" y="0"/>
            <a:chExt cx="4000500" cy="6858000"/>
          </a:xfrm>
        </p:grpSpPr>
        <p:sp>
          <p:nvSpPr>
            <p:cNvPr id="2" name="Rectangle 2"/>
            <p:cNvSpPr/>
            <p:nvPr/>
          </p:nvSpPr>
          <p:spPr>
            <a:xfrm>
              <a:off x="-571500" y="0"/>
              <a:ext cx="4000500" cy="6858000"/>
            </a:xfrm>
            <a:prstGeom prst="roundRect">
              <a:avLst>
                <a:gd name="adj" fmla="val 9524"/>
              </a:avLst>
            </a:prstGeom>
            <a:solidFill>
              <a:srgbClr val="D99A2B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247775"/>
              <a:ext cx="2133600" cy="1066800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750" y="3166087"/>
              <a:ext cx="1866900" cy="174502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831342" y="5759768"/>
              <a:ext cx="990981" cy="5688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秋 · 第 1 格</a:t>
              </a:r>
              <a:br/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全年第 13 格</a:t>
              </a:r>
            </a:p>
          </p:txBody>
        </p:sp>
      </p:grpSp>
      <p:grpSp>
        <p:nvGrpSpPr>
          <p:cNvPr id="10" name="!!yearring"/>
          <p:cNvGrpSpPr/>
          <p:nvPr/>
        </p:nvGrpSpPr>
        <p:grpSpPr>
          <a:xfrm>
            <a:off x="10610850" y="514350"/>
            <a:ext cx="723900" cy="781050"/>
            <a:chOff x="10610850" y="514350"/>
            <a:chExt cx="723900" cy="781050"/>
          </a:xfrm>
        </p:grpSpPr>
        <p:sp>
          <p:nvSpPr>
            <p:cNvPr id="7" name="Ellipse 7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5400000"/>
                <a:gd name="adj2" fmla="val 10800000"/>
                <a:gd name="adj3" fmla="val 26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915650" y="118110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3869436" y="748665"/>
            <a:ext cx="3294888" cy="798386"/>
            <a:chOff x="3869436" y="748665"/>
            <a:chExt cx="3294888" cy="798386"/>
          </a:xfrm>
        </p:grpSpPr>
        <p:sp>
          <p:nvSpPr>
            <p:cNvPr id="11" name="TextBox 11"/>
            <p:cNvSpPr txBox="1"/>
            <p:nvPr/>
          </p:nvSpPr>
          <p:spPr>
            <a:xfrm>
              <a:off x="3869436" y="748665"/>
              <a:ext cx="243440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立秋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Start of Autumn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79342" y="1283018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秋天先在名字里到，暑气还要再赖一阵。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886200" y="1638300"/>
            <a:ext cx="7696200" cy="876300"/>
            <a:chOff x="3886200" y="1638300"/>
            <a:chExt cx="7696200" cy="876300"/>
          </a:xfrm>
        </p:grpSpPr>
        <p:sp>
          <p:nvSpPr>
            <p:cNvPr id="14" name="Rectangle 14"/>
            <p:cNvSpPr/>
            <p:nvPr/>
          </p:nvSpPr>
          <p:spPr>
            <a:xfrm>
              <a:off x="3886200" y="1638300"/>
              <a:ext cx="76962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4219575" y="1927175"/>
              <a:ext cx="300466" cy="300958"/>
            </a:xfrm>
            <a:custGeom>
              <a:avLst/>
              <a:gdLst/>
              <a:ahLst/>
              <a:cxnLst/>
              <a:rect l="l" t="t" r="r" b="b"/>
              <a:pathLst>
                <a:path w="300466" h="300958">
                  <a:moveTo>
                    <a:pt x="214312" y="25545"/>
                  </a:moveTo>
                  <a:cubicBezTo>
                    <a:pt x="273854" y="59924"/>
                    <a:pt x="300466" y="131835"/>
                    <a:pt x="277649" y="196693"/>
                  </a:cubicBezTo>
                  <a:cubicBezTo>
                    <a:pt x="254832" y="261550"/>
                    <a:pt x="189056" y="300958"/>
                    <a:pt x="121104" y="290484"/>
                  </a:cubicBezTo>
                  <a:cubicBezTo>
                    <a:pt x="53153" y="280009"/>
                    <a:pt x="2298" y="222622"/>
                    <a:pt x="71" y="153904"/>
                  </a:cubicBezTo>
                  <a:lnTo>
                    <a:pt x="0" y="149275"/>
                  </a:lnTo>
                  <a:lnTo>
                    <a:pt x="71" y="144646"/>
                  </a:lnTo>
                  <a:cubicBezTo>
                    <a:pt x="1699" y="94454"/>
                    <a:pt x="29558" y="48801"/>
                    <a:pt x="73450" y="24400"/>
                  </a:cubicBezTo>
                  <a:cubicBezTo>
                    <a:pt x="117343" y="0"/>
                    <a:pt x="170823" y="435"/>
                    <a:pt x="214312" y="25545"/>
                  </a:cubicBezTo>
                  <a:close/>
                  <a:moveTo>
                    <a:pt x="142875" y="63550"/>
                  </a:moveTo>
                  <a:cubicBezTo>
                    <a:pt x="135632" y="63551"/>
                    <a:pt x="129535" y="68972"/>
                    <a:pt x="128688" y="76166"/>
                  </a:cubicBezTo>
                  <a:lnTo>
                    <a:pt x="128588" y="77837"/>
                  </a:lnTo>
                  <a:lnTo>
                    <a:pt x="128588" y="149275"/>
                  </a:lnTo>
                  <a:lnTo>
                    <a:pt x="128716" y="151147"/>
                  </a:lnTo>
                  <a:cubicBezTo>
                    <a:pt x="129042" y="153625"/>
                    <a:pt x="130012" y="155975"/>
                    <a:pt x="131531" y="157962"/>
                  </a:cubicBezTo>
                  <a:lnTo>
                    <a:pt x="132774" y="159390"/>
                  </a:lnTo>
                  <a:lnTo>
                    <a:pt x="175636" y="202253"/>
                  </a:lnTo>
                  <a:lnTo>
                    <a:pt x="176979" y="203425"/>
                  </a:lnTo>
                  <a:cubicBezTo>
                    <a:pt x="182133" y="207423"/>
                    <a:pt x="189342" y="207423"/>
                    <a:pt x="194496" y="203425"/>
                  </a:cubicBezTo>
                  <a:lnTo>
                    <a:pt x="195839" y="202239"/>
                  </a:lnTo>
                  <a:lnTo>
                    <a:pt x="197025" y="200896"/>
                  </a:lnTo>
                  <a:cubicBezTo>
                    <a:pt x="201024" y="195742"/>
                    <a:pt x="201024" y="188533"/>
                    <a:pt x="197025" y="183379"/>
                  </a:cubicBezTo>
                  <a:lnTo>
                    <a:pt x="195839" y="182036"/>
                  </a:lnTo>
                  <a:lnTo>
                    <a:pt x="157162" y="143346"/>
                  </a:lnTo>
                  <a:lnTo>
                    <a:pt x="157162" y="77837"/>
                  </a:lnTo>
                  <a:lnTo>
                    <a:pt x="157062" y="76166"/>
                  </a:lnTo>
                  <a:cubicBezTo>
                    <a:pt x="156215" y="68972"/>
                    <a:pt x="150118" y="63551"/>
                    <a:pt x="142875" y="63550"/>
                  </a:cubicBezTo>
                  <a:close/>
                </a:path>
              </a:pathLst>
            </a:custGeom>
            <a:solidFill>
              <a:srgbClr val="D99A2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712208" y="1931670"/>
              <a:ext cx="26220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8 月 7 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47660" y="19050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D99A2B"/>
                  </a:solidFill>
                  <a:latin typeface="Trebuchet MS"/>
                  <a:ea typeface="Trebuchet MS"/>
                  <a:cs typeface="Trebuchet MS"/>
                </a:rPr>
                <a:t>19:43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137142" y="204501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879342" y="2616518"/>
            <a:ext cx="7684008" cy="1593532"/>
            <a:chOff x="3879342" y="2616518"/>
            <a:chExt cx="7684008" cy="1593532"/>
          </a:xfrm>
        </p:grpSpPr>
        <p:sp>
          <p:nvSpPr>
            <p:cNvPr id="20" name="TextBox 20"/>
            <p:cNvSpPr txBox="1"/>
            <p:nvPr/>
          </p:nvSpPr>
          <p:spPr>
            <a:xfrm>
              <a:off x="3879342" y="26165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3886200" y="2876550"/>
              <a:ext cx="2152650" cy="1333500"/>
              <a:chOff x="3886200" y="2876550"/>
              <a:chExt cx="2152650" cy="13335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388620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4114800" y="3105150"/>
                <a:ext cx="266700" cy="266700"/>
              </a:xfrm>
              <a:prstGeom prst="ellipse">
                <a:avLst/>
              </a:prstGeom>
              <a:solidFill>
                <a:srgbClr val="D99A2B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416128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一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448894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一候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104894" y="36375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凉风至</a:t>
                </a: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6153150" y="3352800"/>
              <a:ext cx="381000" cy="381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648450" y="2876550"/>
              <a:ext cx="2152650" cy="1333500"/>
              <a:chOff x="6648450" y="2876550"/>
              <a:chExt cx="2152650" cy="13335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64845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6877050" y="3105150"/>
                <a:ext cx="266700" cy="266700"/>
              </a:xfrm>
              <a:prstGeom prst="ellipse">
                <a:avLst/>
              </a:prstGeom>
              <a:solidFill>
                <a:srgbClr val="D99A2B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692353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25119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二候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867144" y="36375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白露降</a:t>
                </a:r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8915400" y="3352800"/>
              <a:ext cx="381000" cy="381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410700" y="2876550"/>
              <a:ext cx="2152650" cy="1333500"/>
              <a:chOff x="9410700" y="2876550"/>
              <a:chExt cx="2152650" cy="1333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41070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6" name="Ellipse 36"/>
              <p:cNvSpPr/>
              <p:nvPr/>
            </p:nvSpPr>
            <p:spPr>
              <a:xfrm>
                <a:off x="9639300" y="3105150"/>
                <a:ext cx="266700" cy="266700"/>
              </a:xfrm>
              <a:prstGeom prst="ellipse">
                <a:avLst/>
              </a:prstGeom>
              <a:solidFill>
                <a:srgbClr val="D99A2B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968578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三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1001344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三候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629394" y="36375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寒蝉鸣</a:t>
                </a:r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3886200" y="4438650"/>
            <a:ext cx="7696200" cy="895350"/>
            <a:chOff x="3886200" y="4438650"/>
            <a:chExt cx="7696200" cy="895350"/>
          </a:xfrm>
        </p:grpSpPr>
        <p:sp>
          <p:nvSpPr>
            <p:cNvPr id="42" name="Rectangle 42"/>
            <p:cNvSpPr/>
            <p:nvPr/>
          </p:nvSpPr>
          <p:spPr>
            <a:xfrm>
              <a:off x="3886200" y="4438650"/>
              <a:ext cx="7696200" cy="895350"/>
            </a:xfrm>
            <a:prstGeom prst="roundRect">
              <a:avLst>
                <a:gd name="adj" fmla="val 42553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4219575" y="4747099"/>
              <a:ext cx="285750" cy="272576"/>
              <a:chOff x="4219575" y="4747099"/>
              <a:chExt cx="285750" cy="272576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4219575" y="4848225"/>
                <a:ext cx="2857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71450">
                    <a:moveTo>
                      <a:pt x="257175" y="0"/>
                    </a:moveTo>
                    <a:cubicBezTo>
                      <a:pt x="272957" y="0"/>
                      <a:pt x="285750" y="12793"/>
                      <a:pt x="285750" y="28575"/>
                    </a:cubicBezTo>
                    <a:lnTo>
                      <a:pt x="285750" y="35719"/>
                    </a:lnTo>
                    <a:cubicBezTo>
                      <a:pt x="285750" y="59922"/>
                      <a:pt x="253646" y="114157"/>
                      <a:pt x="228843" y="135488"/>
                    </a:cubicBezTo>
                    <a:lnTo>
                      <a:pt x="228600" y="135674"/>
                    </a:lnTo>
                    <a:lnTo>
                      <a:pt x="228600" y="142875"/>
                    </a:lnTo>
                    <a:cubicBezTo>
                      <a:pt x="228605" y="157829"/>
                      <a:pt x="217080" y="170257"/>
                      <a:pt x="202168" y="171379"/>
                    </a:cubicBezTo>
                    <a:lnTo>
                      <a:pt x="200025" y="171450"/>
                    </a:lnTo>
                    <a:lnTo>
                      <a:pt x="85725" y="171450"/>
                    </a:lnTo>
                    <a:cubicBezTo>
                      <a:pt x="69943" y="171450"/>
                      <a:pt x="57150" y="158657"/>
                      <a:pt x="57150" y="142875"/>
                    </a:cubicBezTo>
                    <a:lnTo>
                      <a:pt x="57150" y="135788"/>
                    </a:lnTo>
                    <a:lnTo>
                      <a:pt x="56221" y="135031"/>
                    </a:lnTo>
                    <a:cubicBezTo>
                      <a:pt x="31075" y="113657"/>
                      <a:pt x="2015" y="64094"/>
                      <a:pt x="100" y="38305"/>
                    </a:cubicBezTo>
                    <a:lnTo>
                      <a:pt x="0" y="35719"/>
                    </a:lnTo>
                    <a:lnTo>
                      <a:pt x="0" y="28575"/>
                    </a:lnTo>
                    <a:cubicBezTo>
                      <a:pt x="0" y="12793"/>
                      <a:pt x="12793" y="0"/>
                      <a:pt x="285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433354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439069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427639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4677156" y="4644390"/>
              <a:ext cx="22354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贴秋膘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啃秋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679442" y="4997768"/>
              <a:ext cx="492061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吃炖肉烤肉「以肉贴膘」；有些地方吃西瓜香瓜，把秋天咬住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886200" y="5524500"/>
            <a:ext cx="7696200" cy="837629"/>
            <a:chOff x="3886200" y="5524500"/>
            <a:chExt cx="7696200" cy="837629"/>
          </a:xfrm>
        </p:grpSpPr>
        <p:sp>
          <p:nvSpPr>
            <p:cNvPr id="51" name="Freeform 51"/>
            <p:cNvSpPr/>
            <p:nvPr/>
          </p:nvSpPr>
          <p:spPr>
            <a:xfrm>
              <a:off x="3886200" y="5524500"/>
              <a:ext cx="7696200" cy="800100"/>
            </a:xfrm>
            <a:prstGeom prst="wedgeRoundRectCallout">
              <a:avLst>
                <a:gd name="adj1" fmla="val -32000"/>
                <a:gd name="adj2" fmla="val -68000"/>
                <a:gd name="adj3" fmla="val 16667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4184142" y="57216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181094" y="5980748"/>
              <a:ext cx="55325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吃块西瓜把夏天咬住，晚饭可以稍微丰盛一点。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3880104" y="6537960"/>
            <a:ext cx="7708392" cy="234696"/>
            <a:chOff x="3880104" y="6537960"/>
            <a:chExt cx="7708392" cy="234696"/>
          </a:xfrm>
        </p:grpSpPr>
        <p:sp>
          <p:nvSpPr>
            <p:cNvPr id="55" name="TextBox 55"/>
            <p:cNvSpPr txBox="1"/>
            <p:nvPr/>
          </p:nvSpPr>
          <p:spPr>
            <a:xfrm>
              <a:off x="3880104" y="6537960"/>
              <a:ext cx="52300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18 / 31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8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-571500" y="-571500"/>
            <a:ext cx="10668000" cy="2467356"/>
            <a:chOff x="-571500" y="-571500"/>
            <a:chExt cx="10668000" cy="2467356"/>
          </a:xfrm>
        </p:grpSpPr>
        <p:sp>
          <p:nvSpPr>
            <p:cNvPr id="2" name="Rectangle 2"/>
            <p:cNvSpPr/>
            <p:nvPr/>
          </p:nvSpPr>
          <p:spPr>
            <a:xfrm>
              <a:off x="-571500" y="-571500"/>
              <a:ext cx="10668000" cy="2438400"/>
            </a:xfrm>
            <a:prstGeom prst="roundRect">
              <a:avLst>
                <a:gd name="adj" fmla="val 15625"/>
              </a:avLst>
            </a:prstGeom>
            <a:solidFill>
              <a:srgbClr val="D99A2B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446171"/>
              <a:ext cx="1905000" cy="1012658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2840736" y="558165"/>
              <a:ext cx="199855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处暑</a:t>
              </a:r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Trebuchet MS"/>
                  <a:ea typeface="Trebuchet MS"/>
                  <a:cs typeface="Trebuchet MS"/>
                </a:rPr>
                <a:t xml:space="preserve"> End of Heat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850642" y="1111568"/>
              <a:ext cx="2558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85000"/>
                    </a:srgbClr>
                  </a:solidFill>
                  <a:latin typeface="+mn-lt"/>
                  <a:ea typeface="+mn-ea"/>
                  <a:cs typeface="+mn-cs"/>
                </a:rPr>
                <a:t>「处」是终止：暑气到此打住。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905500" y="1047750"/>
              <a:ext cx="3810000" cy="647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  <a:effectLst>
              <a:outerShdw blurRad="152400" dist="57150" dir="5400000" algn="ctr" rotWithShape="0">
                <a:srgbClr val="000000">
                  <a:alpha val="9000"/>
                </a:srgbClr>
              </a:outerShdw>
            </a:effectLst>
          </p:spPr>
        </p:sp>
        <p:sp>
          <p:nvSpPr>
            <p:cNvPr id="7" name="Freeform 7"/>
            <p:cNvSpPr/>
            <p:nvPr/>
          </p:nvSpPr>
          <p:spPr>
            <a:xfrm>
              <a:off x="6178550" y="1238911"/>
              <a:ext cx="267081" cy="267518"/>
            </a:xfrm>
            <a:custGeom>
              <a:avLst/>
              <a:gdLst/>
              <a:ahLst/>
              <a:cxnLst/>
              <a:rect l="l" t="t" r="r" b="b"/>
              <a:pathLst>
                <a:path w="267081" h="267518">
                  <a:moveTo>
                    <a:pt x="190500" y="22707"/>
                  </a:moveTo>
                  <a:cubicBezTo>
                    <a:pt x="243425" y="53266"/>
                    <a:pt x="267081" y="117187"/>
                    <a:pt x="246798" y="174837"/>
                  </a:cubicBezTo>
                  <a:cubicBezTo>
                    <a:pt x="226516" y="232488"/>
                    <a:pt x="168049" y="267518"/>
                    <a:pt x="107648" y="258207"/>
                  </a:cubicBezTo>
                  <a:cubicBezTo>
                    <a:pt x="47247" y="248896"/>
                    <a:pt x="2043" y="197886"/>
                    <a:pt x="63" y="136803"/>
                  </a:cubicBezTo>
                  <a:lnTo>
                    <a:pt x="0" y="132688"/>
                  </a:lnTo>
                  <a:lnTo>
                    <a:pt x="63" y="128574"/>
                  </a:lnTo>
                  <a:cubicBezTo>
                    <a:pt x="1510" y="83958"/>
                    <a:pt x="26274" y="43379"/>
                    <a:pt x="65289" y="21689"/>
                  </a:cubicBezTo>
                  <a:cubicBezTo>
                    <a:pt x="104304" y="0"/>
                    <a:pt x="151842" y="386"/>
                    <a:pt x="190500" y="22707"/>
                  </a:cubicBezTo>
                  <a:close/>
                  <a:moveTo>
                    <a:pt x="127000" y="56489"/>
                  </a:moveTo>
                  <a:cubicBezTo>
                    <a:pt x="120561" y="56490"/>
                    <a:pt x="115142" y="61308"/>
                    <a:pt x="114389" y="67703"/>
                  </a:cubicBezTo>
                  <a:lnTo>
                    <a:pt x="114300" y="69189"/>
                  </a:lnTo>
                  <a:lnTo>
                    <a:pt x="114300" y="132688"/>
                  </a:lnTo>
                  <a:lnTo>
                    <a:pt x="114414" y="134352"/>
                  </a:lnTo>
                  <a:cubicBezTo>
                    <a:pt x="114704" y="136556"/>
                    <a:pt x="115566" y="138644"/>
                    <a:pt x="116916" y="140410"/>
                  </a:cubicBezTo>
                  <a:lnTo>
                    <a:pt x="118021" y="141680"/>
                  </a:lnTo>
                  <a:lnTo>
                    <a:pt x="156121" y="179780"/>
                  </a:lnTo>
                  <a:lnTo>
                    <a:pt x="157315" y="180821"/>
                  </a:lnTo>
                  <a:cubicBezTo>
                    <a:pt x="161896" y="184376"/>
                    <a:pt x="168303" y="184376"/>
                    <a:pt x="172885" y="180821"/>
                  </a:cubicBezTo>
                  <a:lnTo>
                    <a:pt x="174078" y="179767"/>
                  </a:lnTo>
                  <a:lnTo>
                    <a:pt x="175133" y="178573"/>
                  </a:lnTo>
                  <a:cubicBezTo>
                    <a:pt x="178687" y="173992"/>
                    <a:pt x="178687" y="167585"/>
                    <a:pt x="175133" y="163003"/>
                  </a:cubicBezTo>
                  <a:lnTo>
                    <a:pt x="174078" y="161810"/>
                  </a:lnTo>
                  <a:lnTo>
                    <a:pt x="139700" y="127418"/>
                  </a:lnTo>
                  <a:lnTo>
                    <a:pt x="139700" y="69189"/>
                  </a:lnTo>
                  <a:lnTo>
                    <a:pt x="139611" y="67703"/>
                  </a:lnTo>
                  <a:cubicBezTo>
                    <a:pt x="138857" y="61308"/>
                    <a:pt x="133438" y="56490"/>
                    <a:pt x="127000" y="56489"/>
                  </a:cubicBezTo>
                  <a:close/>
                </a:path>
              </a:pathLst>
            </a:custGeom>
            <a:solidFill>
              <a:srgbClr val="D99A2B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563106" y="125349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8 月 23 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98433" y="1207770"/>
              <a:ext cx="9573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D99A2B"/>
                  </a:solidFill>
                  <a:latin typeface="Trebuchet MS"/>
                  <a:ea typeface="Trebuchet MS"/>
                  <a:cs typeface="Trebuchet MS"/>
                </a:rPr>
                <a:t>10:19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851404" y="1661160"/>
              <a:ext cx="37758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北京时间（UTC+8） · 秋 · 第 2 格 · 全年第 14 格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610850" y="514350"/>
            <a:ext cx="723900" cy="768668"/>
            <a:chOff x="10610850" y="514350"/>
            <a:chExt cx="723900" cy="768668"/>
          </a:xfrm>
        </p:grpSpPr>
        <p:sp>
          <p:nvSpPr>
            <p:cNvPr id="12" name="Ellipse 1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5400000"/>
                <a:gd name="adj2" fmla="val 10800000"/>
                <a:gd name="adj3" fmla="val 26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0822305" y="1168718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609600" y="2209800"/>
            <a:ext cx="3448050" cy="4038600"/>
            <a:chOff x="609600" y="2209800"/>
            <a:chExt cx="3448050" cy="4038600"/>
          </a:xfrm>
        </p:grpSpPr>
        <p:sp>
          <p:nvSpPr>
            <p:cNvPr id="16" name="Rectangle 16"/>
            <p:cNvSpPr/>
            <p:nvPr/>
          </p:nvSpPr>
          <p:spPr>
            <a:xfrm>
              <a:off x="60960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1342" y="24641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8200" y="28194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59942" y="29784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56894" y="32756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鹰乃祭鸟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838200" y="38100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9942" y="39690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56894" y="4266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天地始肃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38200" y="48006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59942" y="49596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56894" y="52568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禾乃登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2104" y="5890260"/>
              <a:ext cx="14660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禾谷成熟，天地转肃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362450" y="2209800"/>
            <a:ext cx="3448050" cy="4038600"/>
            <a:chOff x="4362450" y="2209800"/>
            <a:chExt cx="3448050" cy="4038600"/>
          </a:xfrm>
        </p:grpSpPr>
        <p:sp>
          <p:nvSpPr>
            <p:cNvPr id="29" name="Rectangle 29"/>
            <p:cNvSpPr/>
            <p:nvPr/>
          </p:nvSpPr>
          <p:spPr>
            <a:xfrm>
              <a:off x="436245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584192" y="2464118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时令 · 一条可查的习俗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4475" y="2868083"/>
              <a:ext cx="1524000" cy="1312333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4581906" y="45681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处暑吃鸭子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581906" y="4911090"/>
              <a:ext cx="23042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农历七月中旬的鸭子最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肥美，补阴益血。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84192" y="5721668"/>
              <a:ext cx="23762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前后另有庆赞中元、放河灯。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15300" y="2209800"/>
            <a:ext cx="3448050" cy="4038600"/>
            <a:chOff x="8115300" y="2209800"/>
            <a:chExt cx="3448050" cy="4038600"/>
          </a:xfrm>
        </p:grpSpPr>
        <p:sp>
          <p:nvSpPr>
            <p:cNvPr id="36" name="Rectangle 36"/>
            <p:cNvSpPr/>
            <p:nvPr/>
          </p:nvSpPr>
          <p:spPr>
            <a:xfrm>
              <a:off x="811530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337042" y="2464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pic>
          <p:nvPicPr>
            <p:cNvPr id="38" name="Image 38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8343900" y="2793262"/>
              <a:ext cx="1143000" cy="318977"/>
            </a:xfrm>
            <a:prstGeom prst="rect">
              <a:avLst/>
            </a:prstGeom>
          </p:spPr>
        </p:pic>
        <p:sp>
          <p:nvSpPr>
            <p:cNvPr id="39" name="TextBox 39"/>
            <p:cNvSpPr txBox="1"/>
            <p:nvPr/>
          </p:nvSpPr>
          <p:spPr>
            <a:xfrm>
              <a:off x="8333994" y="3523298"/>
              <a:ext cx="2991612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河灯不必真放，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给过去的一段事情道个别。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8343900" y="4476750"/>
              <a:ext cx="2990850" cy="9525"/>
            </a:xfrm>
            <a:custGeom>
              <a:avLst/>
              <a:gdLst/>
              <a:ahLst/>
              <a:cxnLst/>
              <a:rect l="l" t="t" r="r" b="b"/>
              <a:pathLst>
                <a:path w="2990850" h="9525">
                  <a:moveTo>
                    <a:pt x="0" y="0"/>
                  </a:moveTo>
                  <a:lnTo>
                    <a:pt x="29908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337042" y="4692968"/>
              <a:ext cx="2071116" cy="8355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处暑之后昼夜温差拉开，太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阳上中天仰角已从夏至的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89° 降到 79°。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537960"/>
              <a:ext cx="73866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 · 仰角据香港天文台年曆2026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19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50"/>
                            </p:stCondLst>
                            <p:childTnLst>
                              <p:par>
                                <p:cTn xmlns:p="http://schemas.openxmlformats.org/presentationml/2006/main" id="13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8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22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6667500" y="1524000"/>
            <a:ext cx="6096000" cy="5905500"/>
            <a:chOff x="6667500" y="1524000"/>
            <a:chExt cx="6096000" cy="5905500"/>
          </a:xfrm>
        </p:grpSpPr>
        <p:sp>
          <p:nvSpPr>
            <p:cNvPr id="2" name="Rectangle 2"/>
            <p:cNvSpPr/>
            <p:nvPr/>
          </p:nvSpPr>
          <p:spPr>
            <a:xfrm>
              <a:off x="6667500" y="1524000"/>
              <a:ext cx="6096000" cy="5905500"/>
            </a:xfrm>
            <a:prstGeom prst="roundRect">
              <a:avLst>
                <a:gd name="adj" fmla="val 7742"/>
              </a:avLst>
            </a:prstGeom>
            <a:solidFill>
              <a:srgbClr val="D99A2B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4700" y="1962672"/>
              <a:ext cx="2476500" cy="1370556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86700" y="3655796"/>
              <a:ext cx="2286000" cy="2137207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7117842" y="6178868"/>
              <a:ext cx="22218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秋 · 第 3 格 · 全年第 15 格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10850" y="514350"/>
            <a:ext cx="723900" cy="732472"/>
            <a:chOff x="10610850" y="514350"/>
            <a:chExt cx="723900" cy="732472"/>
          </a:xfrm>
        </p:grpSpPr>
        <p:sp>
          <p:nvSpPr>
            <p:cNvPr id="7" name="Ellipse 7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5400000"/>
                <a:gd name="adj2" fmla="val 10800000"/>
                <a:gd name="adj3" fmla="val 26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734675" y="1132522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92836" y="710565"/>
            <a:ext cx="3658362" cy="798386"/>
            <a:chOff x="592836" y="710565"/>
            <a:chExt cx="3658362" cy="798386"/>
          </a:xfrm>
        </p:grpSpPr>
        <p:sp>
          <p:nvSpPr>
            <p:cNvPr id="11" name="TextBox 11"/>
            <p:cNvSpPr txBox="1"/>
            <p:nvPr/>
          </p:nvSpPr>
          <p:spPr>
            <a:xfrm>
              <a:off x="592836" y="710565"/>
              <a:ext cx="187121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白露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White Dew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2742" y="1244918"/>
              <a:ext cx="36484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昼夜温差把水汽逼成露珠，秋天开始有实体。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9600" y="1676400"/>
            <a:ext cx="5676900" cy="876300"/>
            <a:chOff x="609600" y="1676400"/>
            <a:chExt cx="5676900" cy="876300"/>
          </a:xfrm>
        </p:grpSpPr>
        <p:sp>
          <p:nvSpPr>
            <p:cNvPr id="14" name="Rectangle 14"/>
            <p:cNvSpPr/>
            <p:nvPr/>
          </p:nvSpPr>
          <p:spPr>
            <a:xfrm>
              <a:off x="609600" y="1676400"/>
              <a:ext cx="56769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959048" y="1967132"/>
              <a:ext cx="253603" cy="298894"/>
            </a:xfrm>
            <a:custGeom>
              <a:avLst/>
              <a:gdLst/>
              <a:ahLst/>
              <a:cxnLst/>
              <a:rect l="l" t="t" r="r" b="b"/>
              <a:pathLst>
                <a:path w="253603" h="298894">
                  <a:moveTo>
                    <a:pt x="108342" y="9858"/>
                  </a:moveTo>
                  <a:cubicBezTo>
                    <a:pt x="104313" y="12381"/>
                    <a:pt x="100858" y="15720"/>
                    <a:pt x="98198" y="19660"/>
                  </a:cubicBezTo>
                  <a:lnTo>
                    <a:pt x="28304" y="123387"/>
                  </a:lnTo>
                  <a:cubicBezTo>
                    <a:pt x="0" y="170736"/>
                    <a:pt x="10873" y="230057"/>
                    <a:pt x="53550" y="264576"/>
                  </a:cubicBezTo>
                  <a:cubicBezTo>
                    <a:pt x="95969" y="298894"/>
                    <a:pt x="157648" y="298894"/>
                    <a:pt x="200054" y="264576"/>
                  </a:cubicBezTo>
                  <a:cubicBezTo>
                    <a:pt x="242730" y="230057"/>
                    <a:pt x="253603" y="170721"/>
                    <a:pt x="225700" y="124044"/>
                  </a:cubicBezTo>
                  <a:lnTo>
                    <a:pt x="155419" y="19660"/>
                  </a:lnTo>
                  <a:cubicBezTo>
                    <a:pt x="145104" y="4301"/>
                    <a:pt x="124101" y="0"/>
                    <a:pt x="108342" y="9858"/>
                  </a:cubicBezTo>
                  <a:close/>
                </a:path>
              </a:pathLst>
            </a:custGeom>
            <a:solidFill>
              <a:srgbClr val="D99A2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438656" y="1920240"/>
              <a:ext cx="19665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9 月 7 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40942" y="22545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914614" y="19431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D99A2B"/>
                  </a:solidFill>
                  <a:latin typeface="Trebuchet MS"/>
                  <a:ea typeface="Trebuchet MS"/>
                  <a:cs typeface="Trebuchet MS"/>
                </a:rPr>
                <a:t>22:41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02742" y="2616518"/>
            <a:ext cx="5493258" cy="2145982"/>
            <a:chOff x="602742" y="2616518"/>
            <a:chExt cx="5493258" cy="2145982"/>
          </a:xfrm>
        </p:grpSpPr>
        <p:sp>
          <p:nvSpPr>
            <p:cNvPr id="20" name="TextBox 20"/>
            <p:cNvSpPr txBox="1"/>
            <p:nvPr/>
          </p:nvSpPr>
          <p:spPr>
            <a:xfrm>
              <a:off x="602742" y="26165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09600" y="2781300"/>
              <a:ext cx="304800" cy="1981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19050">
              <a:solidFill>
                <a:schemeClr val="accent3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136142" y="2951798"/>
              <a:ext cx="1375791" cy="381381"/>
              <a:chOff x="1136142" y="2951798"/>
              <a:chExt cx="1375791" cy="381381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1136142" y="29975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一候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704594" y="29517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鸿雁来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136142" y="3656648"/>
              <a:ext cx="1375791" cy="381381"/>
              <a:chOff x="1136142" y="3656648"/>
              <a:chExt cx="1375791" cy="381381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1136142" y="37023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二候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704594" y="365664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玄鸟归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136142" y="4361498"/>
              <a:ext cx="1638300" cy="381381"/>
              <a:chOff x="1136142" y="4361498"/>
              <a:chExt cx="1638300" cy="381381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1136142" y="44072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三候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704594" y="43614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群鸟养羞</a:t>
                </a:r>
              </a:p>
            </p:txBody>
          </p:sp>
        </p:grpSp>
        <p:sp>
          <p:nvSpPr>
            <p:cNvPr id="31" name="Line 31"/>
            <p:cNvSpPr/>
            <p:nvPr/>
          </p:nvSpPr>
          <p:spPr>
            <a:xfrm>
              <a:off x="1143000" y="33528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EFE8DC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1143000" y="40576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EFE8DC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609600" y="4762500"/>
            <a:ext cx="5676900" cy="762000"/>
            <a:chOff x="609600" y="4762500"/>
            <a:chExt cx="5676900" cy="762000"/>
          </a:xfrm>
        </p:grpSpPr>
        <p:sp>
          <p:nvSpPr>
            <p:cNvPr id="34" name="Freeform 34"/>
            <p:cNvSpPr/>
            <p:nvPr/>
          </p:nvSpPr>
          <p:spPr>
            <a:xfrm>
              <a:off x="609600" y="4762500"/>
              <a:ext cx="5676900" cy="762000"/>
            </a:xfrm>
            <a:prstGeom prst="round1Rect">
              <a:avLst>
                <a:gd name="adj" fmla="val 3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Freeform 35"/>
            <p:cNvSpPr/>
            <p:nvPr/>
          </p:nvSpPr>
          <p:spPr>
            <a:xfrm>
              <a:off x="954087" y="4993411"/>
              <a:ext cx="225424" cy="265683"/>
            </a:xfrm>
            <a:custGeom>
              <a:avLst/>
              <a:gdLst/>
              <a:ahLst/>
              <a:cxnLst/>
              <a:rect l="l" t="t" r="r" b="b"/>
              <a:pathLst>
                <a:path w="225424" h="265683">
                  <a:moveTo>
                    <a:pt x="96304" y="8763"/>
                  </a:moveTo>
                  <a:cubicBezTo>
                    <a:pt x="92723" y="11005"/>
                    <a:pt x="89651" y="13973"/>
                    <a:pt x="87287" y="17475"/>
                  </a:cubicBezTo>
                  <a:lnTo>
                    <a:pt x="25159" y="109677"/>
                  </a:lnTo>
                  <a:cubicBezTo>
                    <a:pt x="0" y="151765"/>
                    <a:pt x="9665" y="204495"/>
                    <a:pt x="47599" y="235178"/>
                  </a:cubicBezTo>
                  <a:cubicBezTo>
                    <a:pt x="85306" y="265683"/>
                    <a:pt x="140131" y="265683"/>
                    <a:pt x="177825" y="235178"/>
                  </a:cubicBezTo>
                  <a:cubicBezTo>
                    <a:pt x="215760" y="204495"/>
                    <a:pt x="225424" y="151752"/>
                    <a:pt x="200621" y="110261"/>
                  </a:cubicBezTo>
                  <a:lnTo>
                    <a:pt x="138150" y="17475"/>
                  </a:lnTo>
                  <a:cubicBezTo>
                    <a:pt x="128981" y="3823"/>
                    <a:pt x="110312" y="0"/>
                    <a:pt x="96304" y="87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362456" y="4892040"/>
              <a:ext cx="24777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收清露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白露茶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364742" y="5207318"/>
              <a:ext cx="36484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民间有「要喝茶，秋白露」的说法，甘甜醇香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09600" y="5562600"/>
            <a:ext cx="5676900" cy="761429"/>
            <a:chOff x="609600" y="5562600"/>
            <a:chExt cx="5676900" cy="761429"/>
          </a:xfrm>
        </p:grpSpPr>
        <p:sp>
          <p:nvSpPr>
            <p:cNvPr id="39" name="Freeform 39"/>
            <p:cNvSpPr/>
            <p:nvPr/>
          </p:nvSpPr>
          <p:spPr>
            <a:xfrm>
              <a:off x="609600" y="5562600"/>
              <a:ext cx="5676900" cy="723900"/>
            </a:xfrm>
            <a:prstGeom prst="snip1Rect">
              <a:avLst>
                <a:gd name="adj" fmla="val 26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07542" y="56645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04494" y="5942648"/>
              <a:ext cx="50074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早起看一次草叶上的露水，泡一壶白露茶。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3504" y="6499860"/>
            <a:ext cx="5689092" cy="234696"/>
            <a:chOff x="603504" y="6499860"/>
            <a:chExt cx="56890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499860"/>
              <a:ext cx="37519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739232" y="64998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20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4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xmlns:p="http://schemas.openxmlformats.org/presentationml/2006/main" id="16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20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50"/>
                            </p:stCondLst>
                            <p:childTnLst>
                              <p:par>
                                <p:cTn xmlns:p="http://schemas.openxmlformats.org/presentationml/2006/main" id="24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8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33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610850" y="514350"/>
            <a:ext cx="723900" cy="723900"/>
            <a:chOff x="10610850" y="514350"/>
            <a:chExt cx="723900" cy="723900"/>
          </a:xfrm>
        </p:grpSpPr>
        <p:sp>
          <p:nvSpPr>
            <p:cNvPr id="2" name="Ellipse 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5400000"/>
                <a:gd name="adj2" fmla="val 10800000"/>
                <a:gd name="adj3" fmla="val 26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10659428" y="1075372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02742" y="600570"/>
            <a:ext cx="4762075" cy="1651331"/>
            <a:chOff x="602742" y="600570"/>
            <a:chExt cx="4762075" cy="165133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600570"/>
              <a:ext cx="2190750" cy="1103910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031236" y="843915"/>
              <a:ext cx="233358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秋分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Autumn Equinox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41142" y="1416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又一次昼夜均分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2742" y="1987868"/>
              <a:ext cx="45480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此后夜比昼长。太阳上中天仰角回到 68°，与春分同高。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9600" y="2419350"/>
            <a:ext cx="5676900" cy="876300"/>
            <a:chOff x="609600" y="2419350"/>
            <a:chExt cx="5676900" cy="876300"/>
          </a:xfrm>
        </p:grpSpPr>
        <p:sp>
          <p:nvSpPr>
            <p:cNvPr id="11" name="Rectangle 11"/>
            <p:cNvSpPr/>
            <p:nvPr/>
          </p:nvSpPr>
          <p:spPr>
            <a:xfrm>
              <a:off x="609600" y="2419350"/>
              <a:ext cx="56769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934854" y="2714511"/>
              <a:ext cx="287828" cy="299456"/>
            </a:xfrm>
            <a:custGeom>
              <a:avLst/>
              <a:gdLst/>
              <a:ahLst/>
              <a:cxnLst/>
              <a:rect l="l" t="t" r="r" b="b"/>
              <a:pathLst>
                <a:path w="287828" h="299456">
                  <a:moveTo>
                    <a:pt x="150996" y="0"/>
                  </a:moveTo>
                  <a:cubicBezTo>
                    <a:pt x="79323" y="13"/>
                    <a:pt x="18750" y="53128"/>
                    <a:pt x="9375" y="124186"/>
                  </a:cubicBezTo>
                  <a:cubicBezTo>
                    <a:pt x="0" y="195244"/>
                    <a:pt x="44723" y="262252"/>
                    <a:pt x="113941" y="280854"/>
                  </a:cubicBezTo>
                  <a:cubicBezTo>
                    <a:pt x="183159" y="299456"/>
                    <a:pt x="255447" y="263895"/>
                    <a:pt x="282956" y="197710"/>
                  </a:cubicBezTo>
                  <a:cubicBezTo>
                    <a:pt x="287828" y="185995"/>
                    <a:pt x="276155" y="174222"/>
                    <a:pt x="264411" y="178994"/>
                  </a:cubicBezTo>
                  <a:cubicBezTo>
                    <a:pt x="222876" y="195818"/>
                    <a:pt x="175251" y="180583"/>
                    <a:pt x="151193" y="142775"/>
                  </a:cubicBezTo>
                  <a:cubicBezTo>
                    <a:pt x="127135" y="104968"/>
                    <a:pt x="133507" y="55373"/>
                    <a:pt x="166341" y="24875"/>
                  </a:cubicBezTo>
                  <a:lnTo>
                    <a:pt x="167441" y="23732"/>
                  </a:lnTo>
                  <a:cubicBezTo>
                    <a:pt x="175314" y="14730"/>
                    <a:pt x="169056" y="114"/>
                    <a:pt x="156611" y="114"/>
                  </a:cubicBezTo>
                  <a:lnTo>
                    <a:pt x="152811" y="114"/>
                  </a:lnTo>
                  <a:lnTo>
                    <a:pt x="151839" y="29"/>
                  </a:lnTo>
                  <a:lnTo>
                    <a:pt x="150982" y="0"/>
                  </a:lnTo>
                  <a:close/>
                </a:path>
              </a:pathLst>
            </a:custGeom>
            <a:solidFill>
              <a:srgbClr val="D99A2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38656" y="266319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9 月 23 日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40942" y="299751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914614" y="268605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D99A2B"/>
                  </a:solidFill>
                  <a:latin typeface="Trebuchet MS"/>
                  <a:ea typeface="Trebuchet MS"/>
                  <a:cs typeface="Trebuchet MS"/>
                </a:rPr>
                <a:t>08:05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09600" y="3486150"/>
            <a:ext cx="5676900" cy="914400"/>
            <a:chOff x="609600" y="3486150"/>
            <a:chExt cx="5676900" cy="914400"/>
          </a:xfrm>
        </p:grpSpPr>
        <p:sp>
          <p:nvSpPr>
            <p:cNvPr id="17" name="Freeform 17"/>
            <p:cNvSpPr/>
            <p:nvPr/>
          </p:nvSpPr>
          <p:spPr>
            <a:xfrm>
              <a:off x="609600" y="3486150"/>
              <a:ext cx="5676900" cy="914400"/>
            </a:xfrm>
            <a:prstGeom prst="round2SameRect">
              <a:avLst>
                <a:gd name="adj1" fmla="val 34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939800" y="3770910"/>
              <a:ext cx="253999" cy="242290"/>
              <a:chOff x="939800" y="3770910"/>
              <a:chExt cx="253999" cy="24229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939800" y="3860800"/>
                <a:ext cx="253999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253999" h="152400">
                    <a:moveTo>
                      <a:pt x="228599" y="0"/>
                    </a:moveTo>
                    <a:cubicBezTo>
                      <a:pt x="242627" y="0"/>
                      <a:pt x="253999" y="11372"/>
                      <a:pt x="253999" y="25400"/>
                    </a:cubicBezTo>
                    <a:lnTo>
                      <a:pt x="253999" y="31750"/>
                    </a:lnTo>
                    <a:cubicBezTo>
                      <a:pt x="253999" y="53264"/>
                      <a:pt x="225463" y="101473"/>
                      <a:pt x="203415" y="120434"/>
                    </a:cubicBezTo>
                    <a:lnTo>
                      <a:pt x="203199" y="120599"/>
                    </a:lnTo>
                    <a:lnTo>
                      <a:pt x="203199" y="127000"/>
                    </a:lnTo>
                    <a:cubicBezTo>
                      <a:pt x="203204" y="140292"/>
                      <a:pt x="192959" y="151339"/>
                      <a:pt x="179705" y="152336"/>
                    </a:cubicBezTo>
                    <a:lnTo>
                      <a:pt x="177800" y="152400"/>
                    </a:lnTo>
                    <a:lnTo>
                      <a:pt x="76200" y="152400"/>
                    </a:lnTo>
                    <a:cubicBezTo>
                      <a:pt x="62172" y="152400"/>
                      <a:pt x="50800" y="141028"/>
                      <a:pt x="50800" y="127000"/>
                    </a:cubicBezTo>
                    <a:lnTo>
                      <a:pt x="50800" y="120700"/>
                    </a:lnTo>
                    <a:lnTo>
                      <a:pt x="49974" y="120027"/>
                    </a:lnTo>
                    <a:cubicBezTo>
                      <a:pt x="27622" y="101028"/>
                      <a:pt x="1791" y="56972"/>
                      <a:pt x="89" y="34049"/>
                    </a:cubicBezTo>
                    <a:lnTo>
                      <a:pt x="0" y="31750"/>
                    </a:lnTo>
                    <a:lnTo>
                      <a:pt x="0" y="25400"/>
                    </a:lnTo>
                    <a:cubicBezTo>
                      <a:pt x="0" y="11372"/>
                      <a:pt x="11372" y="0"/>
                      <a:pt x="254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0411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0919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9903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1362456" y="3710940"/>
              <a:ext cx="27201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时令 · 采秋菜滚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「秋汤」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64742" y="4064318"/>
              <a:ext cx="38301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秋菜与鱼片同滚；另有秋祭月、送秋牛、放风筝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09600" y="4591050"/>
            <a:ext cx="5676900" cy="1142429"/>
            <a:chOff x="609600" y="4591050"/>
            <a:chExt cx="5676900" cy="1142429"/>
          </a:xfrm>
        </p:grpSpPr>
        <p:sp>
          <p:nvSpPr>
            <p:cNvPr id="26" name="Freeform 26"/>
            <p:cNvSpPr/>
            <p:nvPr/>
          </p:nvSpPr>
          <p:spPr>
            <a:xfrm>
              <a:off x="609600" y="4591050"/>
              <a:ext cx="5676900" cy="1085850"/>
            </a:xfrm>
            <a:prstGeom prst="round2SameRect">
              <a:avLst>
                <a:gd name="adj1" fmla="val 0"/>
                <a:gd name="adj2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07542" y="4750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04494" y="5047298"/>
              <a:ext cx="373456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采点时令青菜滚个汤，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白天和黑夜一样长的这天早点睡。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660642" y="1721168"/>
            <a:ext cx="4229862" cy="3708082"/>
            <a:chOff x="6660642" y="1721168"/>
            <a:chExt cx="4229862" cy="3708082"/>
          </a:xfrm>
        </p:grpSpPr>
        <p:sp>
          <p:nvSpPr>
            <p:cNvPr id="30" name="TextBox 30"/>
            <p:cNvSpPr txBox="1"/>
            <p:nvPr/>
          </p:nvSpPr>
          <p:spPr>
            <a:xfrm>
              <a:off x="6660642" y="172116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7334250" y="2190750"/>
              <a:ext cx="3238500" cy="3238500"/>
            </a:xfrm>
            <a:prstGeom prst="donut">
              <a:avLst>
                <a:gd name="adj" fmla="val 6000"/>
              </a:avLst>
            </a:prstGeom>
            <a:solidFill>
              <a:srgbClr val="EFE8DC"/>
            </a:solidFill>
            <a:ln>
              <a:noFill/>
            </a:ln>
          </p:spPr>
        </p:sp>
        <p:sp>
          <p:nvSpPr>
            <p:cNvPr id="32" name="Freeform 32"/>
            <p:cNvSpPr/>
            <p:nvPr/>
          </p:nvSpPr>
          <p:spPr>
            <a:xfrm>
              <a:off x="7334250" y="2190750"/>
              <a:ext cx="3238500" cy="3238500"/>
            </a:xfrm>
            <a:prstGeom prst="blockArc">
              <a:avLst>
                <a:gd name="adj1" fmla="val 5400000"/>
                <a:gd name="adj2" fmla="val 10800000"/>
                <a:gd name="adj3" fmla="val 6000"/>
              </a:avLst>
            </a:prstGeom>
            <a:solidFill>
              <a:srgbClr val="D99A2B"/>
            </a:solidFill>
            <a:ln>
              <a:noFill/>
            </a:ln>
          </p:spPr>
        </p:sp>
        <p:pic>
          <p:nvPicPr>
            <p:cNvPr id="33" name="Imag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96250" y="2962925"/>
              <a:ext cx="1714500" cy="1694150"/>
            </a:xfrm>
            <a:prstGeom prst="rect">
              <a:avLst/>
            </a:prstGeom>
          </p:spPr>
        </p:pic>
        <p:grpSp>
          <p:nvGrpSpPr>
            <p:cNvPr id="37" name="Group 37"/>
            <p:cNvGrpSpPr/>
            <p:nvPr/>
          </p:nvGrpSpPr>
          <p:grpSpPr>
            <a:xfrm>
              <a:off x="8418576" y="1808798"/>
              <a:ext cx="1069848" cy="591502"/>
              <a:chOff x="8418576" y="1808798"/>
              <a:chExt cx="1069848" cy="591502"/>
            </a:xfrm>
          </p:grpSpPr>
          <p:sp>
            <p:nvSpPr>
              <p:cNvPr id="34" name="Ellipse 34"/>
              <p:cNvSpPr/>
              <p:nvPr/>
            </p:nvSpPr>
            <p:spPr>
              <a:xfrm>
                <a:off x="8743950" y="1981200"/>
                <a:ext cx="419100" cy="419100"/>
              </a:xfrm>
              <a:prstGeom prst="ellipse">
                <a:avLst/>
              </a:prstGeom>
              <a:solidFill>
                <a:srgbClr val="D99A2B"/>
              </a:solidFill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8855774" y="2121218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一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8418576" y="18087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雷始收声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9820656" y="4410075"/>
              <a:ext cx="1069848" cy="904304"/>
              <a:chOff x="9820656" y="4410075"/>
              <a:chExt cx="1069848" cy="904304"/>
            </a:xfrm>
          </p:grpSpPr>
          <p:sp>
            <p:nvSpPr>
              <p:cNvPr id="38" name="Ellipse 38"/>
              <p:cNvSpPr/>
              <p:nvPr/>
            </p:nvSpPr>
            <p:spPr>
              <a:xfrm>
                <a:off x="10146030" y="4410075"/>
                <a:ext cx="419100" cy="419100"/>
              </a:xfrm>
              <a:prstGeom prst="ellipse">
                <a:avLst/>
              </a:prstGeom>
              <a:solidFill>
                <a:srgbClr val="D99A2B"/>
              </a:solidFill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10257854" y="4550092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9820656" y="49329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蛰虫坏户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7147750" y="4410075"/>
              <a:ext cx="807339" cy="904304"/>
              <a:chOff x="7147750" y="4410075"/>
              <a:chExt cx="807339" cy="904304"/>
            </a:xfrm>
          </p:grpSpPr>
          <p:sp>
            <p:nvSpPr>
              <p:cNvPr id="42" name="Ellipse 42"/>
              <p:cNvSpPr/>
              <p:nvPr/>
            </p:nvSpPr>
            <p:spPr>
              <a:xfrm>
                <a:off x="7341870" y="4410075"/>
                <a:ext cx="419100" cy="419100"/>
              </a:xfrm>
              <a:prstGeom prst="ellipse">
                <a:avLst/>
              </a:prstGeom>
              <a:solidFill>
                <a:srgbClr val="D99A2B"/>
              </a:solidFill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453694" y="4550092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三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147750" y="49329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水始涸</a:t>
                </a:r>
              </a:p>
            </p:txBody>
          </p:sp>
        </p:grpSp>
      </p:grpSp>
      <p:grpSp>
        <p:nvGrpSpPr>
          <p:cNvPr id="49" name="Group 49"/>
          <p:cNvGrpSpPr/>
          <p:nvPr/>
        </p:nvGrpSpPr>
        <p:grpSpPr>
          <a:xfrm>
            <a:off x="603504" y="6271260"/>
            <a:ext cx="10984992" cy="234696"/>
            <a:chOff x="603504" y="6271260"/>
            <a:chExt cx="10984992" cy="234696"/>
          </a:xfrm>
        </p:grpSpPr>
        <p:sp>
          <p:nvSpPr>
            <p:cNvPr id="47" name="TextBox 47"/>
            <p:cNvSpPr txBox="1"/>
            <p:nvPr/>
          </p:nvSpPr>
          <p:spPr>
            <a:xfrm>
              <a:off x="603504" y="6271260"/>
              <a:ext cx="75724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仰角据《香港天文台年曆2026》 · 时刻据紫金山天文台 · 习俗据中国气象网 · 秋 · 第 4 格 · 全年第 16 格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1035132" y="62712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21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8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8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8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8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25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xmlns:p="http://schemas.openxmlformats.org/presentationml/2006/main" id="31" presetID="21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-1143000" y="-1143000"/>
            <a:ext cx="4953000" cy="3429000"/>
          </a:xfrm>
          <a:prstGeom prst="roundRect">
            <a:avLst>
              <a:gd name="adj" fmla="val 13333"/>
            </a:avLst>
          </a:prstGeom>
          <a:solidFill>
            <a:srgbClr val="D99A2B">
              <a:alpha val="14000"/>
            </a:srgbClr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10602278" y="514350"/>
            <a:ext cx="732472" cy="723900"/>
            <a:chOff x="10602278" y="514350"/>
            <a:chExt cx="732472" cy="723900"/>
          </a:xfrm>
        </p:grpSpPr>
        <p:sp>
          <p:nvSpPr>
            <p:cNvPr id="3" name="Ellipse 3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5400000"/>
                <a:gd name="adj2" fmla="val 10800000"/>
                <a:gd name="adj3" fmla="val 26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5" name="Ellipse 5"/>
            <p:cNvSpPr/>
            <p:nvPr/>
          </p:nvSpPr>
          <p:spPr>
            <a:xfrm>
              <a:off x="10602278" y="100012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09600" y="587253"/>
            <a:ext cx="4712208" cy="1416998"/>
            <a:chOff x="609600" y="587253"/>
            <a:chExt cx="4712208" cy="1416998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587253"/>
              <a:ext cx="2571750" cy="1378194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3412236" y="882015"/>
              <a:ext cx="173459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寒露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Cold Dew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422142" y="1454468"/>
              <a:ext cx="1899666" cy="5497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同样是露，白露还温着，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寒露已经凉透。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10500" y="660400"/>
            <a:ext cx="2057400" cy="1574800"/>
            <a:chOff x="7810500" y="660400"/>
            <a:chExt cx="2057400" cy="1574800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10500" y="660400"/>
              <a:ext cx="2057400" cy="1574800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7620000" y="2743200"/>
            <a:ext cx="3962400" cy="876300"/>
            <a:chOff x="7620000" y="2743200"/>
            <a:chExt cx="3962400" cy="876300"/>
          </a:xfrm>
        </p:grpSpPr>
        <p:sp>
          <p:nvSpPr>
            <p:cNvPr id="13" name="Rectangle 13"/>
            <p:cNvSpPr/>
            <p:nvPr/>
          </p:nvSpPr>
          <p:spPr>
            <a:xfrm>
              <a:off x="7620000" y="2743200"/>
              <a:ext cx="39624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7931348" y="3033932"/>
              <a:ext cx="253603" cy="298894"/>
            </a:xfrm>
            <a:custGeom>
              <a:avLst/>
              <a:gdLst/>
              <a:ahLst/>
              <a:cxnLst/>
              <a:rect l="l" t="t" r="r" b="b"/>
              <a:pathLst>
                <a:path w="253603" h="298894">
                  <a:moveTo>
                    <a:pt x="108342" y="9858"/>
                  </a:moveTo>
                  <a:cubicBezTo>
                    <a:pt x="104313" y="12381"/>
                    <a:pt x="100858" y="15720"/>
                    <a:pt x="98198" y="19660"/>
                  </a:cubicBezTo>
                  <a:lnTo>
                    <a:pt x="28304" y="123387"/>
                  </a:lnTo>
                  <a:cubicBezTo>
                    <a:pt x="0" y="170736"/>
                    <a:pt x="10873" y="230057"/>
                    <a:pt x="53550" y="264576"/>
                  </a:cubicBezTo>
                  <a:cubicBezTo>
                    <a:pt x="95969" y="298894"/>
                    <a:pt x="157648" y="298894"/>
                    <a:pt x="200054" y="264576"/>
                  </a:cubicBezTo>
                  <a:cubicBezTo>
                    <a:pt x="242730" y="230057"/>
                    <a:pt x="253603" y="170721"/>
                    <a:pt x="225700" y="124044"/>
                  </a:cubicBezTo>
                  <a:lnTo>
                    <a:pt x="155419" y="19660"/>
                  </a:lnTo>
                  <a:cubicBezTo>
                    <a:pt x="145104" y="4301"/>
                    <a:pt x="124101" y="0"/>
                    <a:pt x="108342" y="9858"/>
                  </a:cubicBezTo>
                  <a:close/>
                </a:path>
              </a:pathLst>
            </a:custGeom>
            <a:solidFill>
              <a:srgbClr val="D99A2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410956" y="294894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10 月 8 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413242" y="32832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72414" y="29718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D99A2B"/>
                  </a:solidFill>
                  <a:latin typeface="Trebuchet MS"/>
                  <a:ea typeface="Trebuchet MS"/>
                  <a:cs typeface="Trebuchet MS"/>
                </a:rPr>
                <a:t>14:29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620000" y="3810000"/>
            <a:ext cx="3962400" cy="1238250"/>
            <a:chOff x="7620000" y="3810000"/>
            <a:chExt cx="3962400" cy="1238250"/>
          </a:xfrm>
        </p:grpSpPr>
        <p:sp>
          <p:nvSpPr>
            <p:cNvPr id="19" name="Freeform 19"/>
            <p:cNvSpPr/>
            <p:nvPr/>
          </p:nvSpPr>
          <p:spPr>
            <a:xfrm>
              <a:off x="7620000" y="3810000"/>
              <a:ext cx="3962400" cy="1238250"/>
            </a:xfrm>
            <a:prstGeom prst="foldedCorner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879842" y="4007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时令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877556" y="4282440"/>
              <a:ext cx="253288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寒露吃芝麻，养阴防燥；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近重阳而登高、赏菊。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20000" y="5238750"/>
            <a:ext cx="3962400" cy="1123379"/>
            <a:chOff x="7620000" y="5238750"/>
            <a:chExt cx="3962400" cy="1123379"/>
          </a:xfrm>
        </p:grpSpPr>
        <p:sp>
          <p:nvSpPr>
            <p:cNvPr id="23" name="Rectangle 23"/>
            <p:cNvSpPr/>
            <p:nvPr/>
          </p:nvSpPr>
          <p:spPr>
            <a:xfrm>
              <a:off x="7620000" y="5238750"/>
              <a:ext cx="3962400" cy="1028700"/>
            </a:xfrm>
            <a:prstGeom prst="roundRect">
              <a:avLst>
                <a:gd name="adj" fmla="val 22222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879842" y="54168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876794" y="5694998"/>
              <a:ext cx="2001012" cy="66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找个高处走走，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回来吃一勺芝麻。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02742" y="2445068"/>
            <a:ext cx="5836158" cy="3250882"/>
            <a:chOff x="602742" y="2445068"/>
            <a:chExt cx="5836158" cy="3250882"/>
          </a:xfrm>
        </p:grpSpPr>
        <p:sp>
          <p:nvSpPr>
            <p:cNvPr id="27" name="TextBox 27"/>
            <p:cNvSpPr txBox="1"/>
            <p:nvPr/>
          </p:nvSpPr>
          <p:spPr>
            <a:xfrm>
              <a:off x="602742" y="2445068"/>
              <a:ext cx="44299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 · 一候接一候，各约五日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609600" y="26860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21842" y="2921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80794" y="28755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鸿雁来宾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21842" y="322611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最后一批大雁南飞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047750" y="37528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459992" y="39881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218944" y="39423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雀入大水为蛤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459992" y="429291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雀鸟少见，海边蛤蜊多起来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1485900" y="48196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898142" y="50549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657094" y="50091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菊有黄华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898142" y="53597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菊花普遍开放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03504" y="6461760"/>
            <a:ext cx="10984992" cy="234696"/>
            <a:chOff x="603504" y="6461760"/>
            <a:chExt cx="10984992" cy="234696"/>
          </a:xfrm>
        </p:grpSpPr>
        <p:sp>
          <p:nvSpPr>
            <p:cNvPr id="41" name="TextBox 41"/>
            <p:cNvSpPr txBox="1"/>
            <p:nvPr/>
          </p:nvSpPr>
          <p:spPr>
            <a:xfrm>
              <a:off x="603504" y="6461760"/>
              <a:ext cx="68939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三候释义为本手账整理 · 时刻据紫金山天文台 · 习俗据中国气象网 · 秋 · 第 5 格 · 全年第 17 格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1035132" y="64617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22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5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5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22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8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8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8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8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xmlns:p="http://schemas.openxmlformats.org/presentationml/2006/main" id="31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xmlns:p="http://schemas.openxmlformats.org/presentationml/2006/main" id="3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566082" y="514350"/>
            <a:ext cx="768668" cy="723900"/>
            <a:chOff x="10566082" y="514350"/>
            <a:chExt cx="768668" cy="723900"/>
          </a:xfrm>
        </p:grpSpPr>
        <p:sp>
          <p:nvSpPr>
            <p:cNvPr id="2" name="Ellipse 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5400000"/>
                <a:gd name="adj2" fmla="val 10800000"/>
                <a:gd name="adj3" fmla="val 26000"/>
              </a:avLst>
            </a:prstGeom>
            <a:solidFill>
              <a:srgbClr val="D99A2B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10566082" y="91249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609600" y="592282"/>
            <a:ext cx="4740707" cy="1316719"/>
            <a:chOff x="609600" y="592282"/>
            <a:chExt cx="4740707" cy="1316719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592282"/>
              <a:ext cx="2286000" cy="1177636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107436" y="805815"/>
              <a:ext cx="224287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霜降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Frost Descent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117342" y="1359218"/>
              <a:ext cx="1728216" cy="5497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秋天最后一格，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草木把颜色一次交还。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667500" y="1524000"/>
            <a:ext cx="4762500" cy="876300"/>
            <a:chOff x="6667500" y="1524000"/>
            <a:chExt cx="4762500" cy="876300"/>
          </a:xfrm>
        </p:grpSpPr>
        <p:sp>
          <p:nvSpPr>
            <p:cNvPr id="10" name="Rectangle 10"/>
            <p:cNvSpPr/>
            <p:nvPr/>
          </p:nvSpPr>
          <p:spPr>
            <a:xfrm>
              <a:off x="6667500" y="1524000"/>
              <a:ext cx="47625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6948488" y="1842678"/>
              <a:ext cx="314325" cy="219542"/>
            </a:xfrm>
            <a:custGeom>
              <a:avLst/>
              <a:gdLst/>
              <a:ahLst/>
              <a:cxnLst/>
              <a:rect l="l" t="t" r="r" b="b"/>
              <a:pathLst>
                <a:path w="314325" h="219542">
                  <a:moveTo>
                    <a:pt x="129159" y="9530"/>
                  </a:moveTo>
                  <a:cubicBezTo>
                    <a:pt x="160520" y="0"/>
                    <a:pt x="195096" y="6329"/>
                    <a:pt x="220028" y="26332"/>
                  </a:cubicBezTo>
                  <a:cubicBezTo>
                    <a:pt x="239830" y="42162"/>
                    <a:pt x="251289" y="64708"/>
                    <a:pt x="252203" y="88340"/>
                  </a:cubicBezTo>
                  <a:lnTo>
                    <a:pt x="252246" y="91369"/>
                  </a:lnTo>
                  <a:lnTo>
                    <a:pt x="253546" y="91411"/>
                  </a:lnTo>
                  <a:cubicBezTo>
                    <a:pt x="286407" y="92940"/>
                    <a:pt x="312739" y="119429"/>
                    <a:pt x="314268" y="152419"/>
                  </a:cubicBezTo>
                  <a:lnTo>
                    <a:pt x="314325" y="155434"/>
                  </a:lnTo>
                  <a:cubicBezTo>
                    <a:pt x="314325" y="189824"/>
                    <a:pt x="287393" y="217899"/>
                    <a:pt x="253532" y="219470"/>
                  </a:cubicBezTo>
                  <a:lnTo>
                    <a:pt x="250531" y="219542"/>
                  </a:lnTo>
                  <a:lnTo>
                    <a:pt x="80824" y="219542"/>
                  </a:lnTo>
                  <a:lnTo>
                    <a:pt x="77653" y="219427"/>
                  </a:lnTo>
                  <a:cubicBezTo>
                    <a:pt x="35647" y="217856"/>
                    <a:pt x="1686" y="185152"/>
                    <a:pt x="71" y="144232"/>
                  </a:cubicBezTo>
                  <a:lnTo>
                    <a:pt x="0" y="141146"/>
                  </a:lnTo>
                  <a:cubicBezTo>
                    <a:pt x="0" y="101898"/>
                    <a:pt x="29718" y="69566"/>
                    <a:pt x="68351" y="63751"/>
                  </a:cubicBezTo>
                  <a:lnTo>
                    <a:pt x="69980" y="63522"/>
                  </a:lnTo>
                  <a:lnTo>
                    <a:pt x="70980" y="60936"/>
                  </a:lnTo>
                  <a:cubicBezTo>
                    <a:pt x="80453" y="37790"/>
                    <a:pt x="100355" y="19417"/>
                    <a:pt x="125687" y="10673"/>
                  </a:cubicBezTo>
                  <a:lnTo>
                    <a:pt x="129173" y="9530"/>
                  </a:lnTo>
                  <a:close/>
                </a:path>
              </a:pathLst>
            </a:custGeom>
            <a:solidFill>
              <a:srgbClr val="D99A2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58456" y="1729740"/>
              <a:ext cx="22463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10 月 23 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60742" y="20640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020014" y="17526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D99A2B"/>
                  </a:solidFill>
                  <a:latin typeface="Trebuchet MS"/>
                  <a:ea typeface="Trebuchet MS"/>
                  <a:cs typeface="Trebuchet MS"/>
                </a:rPr>
                <a:t>17:38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09600" y="2628900"/>
            <a:ext cx="8915400" cy="2247900"/>
            <a:chOff x="609600" y="2628900"/>
            <a:chExt cx="8915400" cy="2247900"/>
          </a:xfrm>
        </p:grpSpPr>
        <p:sp>
          <p:nvSpPr>
            <p:cNvPr id="16" name="Rectangle 16"/>
            <p:cNvSpPr/>
            <p:nvPr/>
          </p:nvSpPr>
          <p:spPr>
            <a:xfrm>
              <a:off x="609600" y="2628900"/>
              <a:ext cx="8915400" cy="2247900"/>
            </a:xfrm>
            <a:prstGeom prst="roundRect">
              <a:avLst>
                <a:gd name="adj" fmla="val 1016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1342" y="26546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82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9069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91830" y="36375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豺祭兽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452562" y="4083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豺捕猎陈列如祭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7338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025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456176" y="36375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草木黄落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348162" y="4083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草木变黄、落叶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66294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981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351776" y="36375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蛰虫咸俯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334631" y="40833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虫类垂头入蛰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829800" y="2889668"/>
            <a:ext cx="1790700" cy="1726363"/>
            <a:chOff x="9829800" y="2889668"/>
            <a:chExt cx="1790700" cy="1726363"/>
          </a:xfrm>
        </p:grpSpPr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29800" y="2889668"/>
              <a:ext cx="1790700" cy="1726363"/>
            </a:xfrm>
            <a:prstGeom prst="rect">
              <a:avLst/>
            </a:prstGeom>
          </p:spPr>
        </p:pic>
      </p:grpSp>
      <p:grpSp>
        <p:nvGrpSpPr>
          <p:cNvPr id="37" name="Group 37"/>
          <p:cNvGrpSpPr/>
          <p:nvPr/>
        </p:nvGrpSpPr>
        <p:grpSpPr>
          <a:xfrm>
            <a:off x="609600" y="5067300"/>
            <a:ext cx="5334000" cy="1181100"/>
            <a:chOff x="609600" y="5067300"/>
            <a:chExt cx="5334000" cy="1181100"/>
          </a:xfrm>
        </p:grpSpPr>
        <p:sp>
          <p:nvSpPr>
            <p:cNvPr id="33" name="Rectangle 33"/>
            <p:cNvSpPr/>
            <p:nvPr/>
          </p:nvSpPr>
          <p:spPr>
            <a:xfrm>
              <a:off x="609600" y="5067300"/>
              <a:ext cx="5334000" cy="1181100"/>
            </a:xfrm>
            <a:prstGeom prst="roundRect">
              <a:avLst>
                <a:gd name="adj" fmla="val 3225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Freeform 34"/>
            <p:cNvSpPr/>
            <p:nvPr/>
          </p:nvSpPr>
          <p:spPr>
            <a:xfrm>
              <a:off x="939800" y="5403850"/>
              <a:ext cx="253999" cy="152400"/>
            </a:xfrm>
            <a:custGeom>
              <a:avLst/>
              <a:gdLst/>
              <a:ahLst/>
              <a:cxnLst/>
              <a:rect l="l" t="t" r="r" b="b"/>
              <a:pathLst>
                <a:path w="253999" h="152400">
                  <a:moveTo>
                    <a:pt x="228599" y="0"/>
                  </a:moveTo>
                  <a:cubicBezTo>
                    <a:pt x="242627" y="0"/>
                    <a:pt x="253999" y="11372"/>
                    <a:pt x="253999" y="25400"/>
                  </a:cubicBezTo>
                  <a:lnTo>
                    <a:pt x="253999" y="31750"/>
                  </a:lnTo>
                  <a:cubicBezTo>
                    <a:pt x="253999" y="53264"/>
                    <a:pt x="225463" y="101473"/>
                    <a:pt x="203415" y="120434"/>
                  </a:cubicBezTo>
                  <a:lnTo>
                    <a:pt x="203199" y="120599"/>
                  </a:lnTo>
                  <a:lnTo>
                    <a:pt x="203199" y="127000"/>
                  </a:lnTo>
                  <a:cubicBezTo>
                    <a:pt x="203204" y="140292"/>
                    <a:pt x="192959" y="151339"/>
                    <a:pt x="179705" y="152336"/>
                  </a:cubicBezTo>
                  <a:lnTo>
                    <a:pt x="177800" y="152400"/>
                  </a:lnTo>
                  <a:lnTo>
                    <a:pt x="76200" y="152400"/>
                  </a:lnTo>
                  <a:cubicBezTo>
                    <a:pt x="62172" y="152400"/>
                    <a:pt x="50800" y="141028"/>
                    <a:pt x="50800" y="127000"/>
                  </a:cubicBezTo>
                  <a:lnTo>
                    <a:pt x="50800" y="120700"/>
                  </a:lnTo>
                  <a:lnTo>
                    <a:pt x="49974" y="120027"/>
                  </a:lnTo>
                  <a:cubicBezTo>
                    <a:pt x="27622" y="101028"/>
                    <a:pt x="1791" y="56972"/>
                    <a:pt x="89" y="34049"/>
                  </a:cubicBezTo>
                  <a:lnTo>
                    <a:pt x="0" y="31750"/>
                  </a:ln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362456" y="5292090"/>
              <a:ext cx="22354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摘柿子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羊肉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07542" y="5683568"/>
              <a:ext cx="378561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「霜降摘柿子，立冬打软枣」；民谚又说「霜降羊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肉赛金丹」。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172200" y="5067300"/>
            <a:ext cx="5410200" cy="1256729"/>
            <a:chOff x="6172200" y="5067300"/>
            <a:chExt cx="5410200" cy="1256729"/>
          </a:xfrm>
        </p:grpSpPr>
        <p:sp>
          <p:nvSpPr>
            <p:cNvPr id="38" name="Freeform 38"/>
            <p:cNvSpPr/>
            <p:nvPr/>
          </p:nvSpPr>
          <p:spPr>
            <a:xfrm>
              <a:off x="6172200" y="5067300"/>
              <a:ext cx="5410200" cy="1181100"/>
            </a:xfrm>
            <a:prstGeom prst="round2DiagRect">
              <a:avLst>
                <a:gd name="adj1" fmla="val 30000"/>
                <a:gd name="adj2" fmla="val 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546342" y="53025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543294" y="5656898"/>
              <a:ext cx="1753362" cy="66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买两个软柿子，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秋天最后的甜。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2" name="TextBox 42"/>
            <p:cNvSpPr txBox="1"/>
            <p:nvPr/>
          </p:nvSpPr>
          <p:spPr>
            <a:xfrm>
              <a:off x="603504" y="6537960"/>
              <a:ext cx="68939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三候释义为本手账整理 · 时刻据紫金山天文台 · 习俗据中国气象网 · 秋 · 第 6 格 · 全年第 18 格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23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20" presetID="5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50"/>
                            </p:stCondLst>
                            <p:childTnLst>
                              <p:par>
                                <p:cTn xmlns:p="http://schemas.openxmlformats.org/presentationml/2006/main" id="2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8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8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35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!!seasonfield"/>
          <p:cNvGrpSpPr/>
          <p:nvPr/>
        </p:nvGrpSpPr>
        <p:grpSpPr>
          <a:xfrm>
            <a:off x="-3143250" y="-762000"/>
            <a:ext cx="8382000" cy="8382000"/>
            <a:chOff x="-3143250" y="-762000"/>
            <a:chExt cx="8382000" cy="8382000"/>
          </a:xfrm>
        </p:grpSpPr>
        <p:sp>
          <p:nvSpPr>
            <p:cNvPr id="2" name="Ellipse 2"/>
            <p:cNvSpPr/>
            <p:nvPr/>
          </p:nvSpPr>
          <p:spPr>
            <a:xfrm>
              <a:off x="-3143250" y="-762000"/>
              <a:ext cx="8382000" cy="8382000"/>
            </a:xfrm>
            <a:prstGeom prst="ellipse">
              <a:avLst/>
            </a:prstGeom>
            <a:gradFill>
              <a:gsLst>
                <a:gs pos="0">
                  <a:srgbClr val="6C8FB3"/>
                </a:gs>
                <a:gs pos="100000">
                  <a:srgbClr val="4C6C8D"/>
                </a:gs>
              </a:gsLst>
              <a:lin ang="2978127" scaled="1"/>
            </a:gra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95350" y="1946910"/>
              <a:ext cx="100736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冬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045208" y="2465070"/>
              <a:ext cx="10843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FFFFF">
                      <a:alphaMod val="85000"/>
                    </a:srgbClr>
                  </a:solidFill>
                  <a:latin typeface="Trebuchet MS"/>
                  <a:ea typeface="Trebuchet MS"/>
                  <a:cs typeface="Trebuchet MS"/>
                </a:rPr>
                <a:t>Winter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05256" y="3158490"/>
              <a:ext cx="344728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冬天从 </a:t>
              </a:r>
              <a:r>
                <a:rPr lang="zh-CN" sz="1800" b="1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11 月 7 日 17:52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 开始，</a:t>
              </a:r>
              <a:br/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>六格里天地闭塞又见回头的太阳。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914400" y="4038600"/>
              <a:ext cx="1943100" cy="9525"/>
            </a:xfrm>
            <a:custGeom>
              <a:avLst/>
              <a:gdLst/>
              <a:ahLst/>
              <a:cxnLst/>
              <a:rect l="l" t="t" r="r" b="b"/>
              <a:pathLst>
                <a:path w="1943100" h="9525">
                  <a:moveTo>
                    <a:pt x="0" y="0"/>
                  </a:moveTo>
                  <a:lnTo>
                    <a:pt x="1943100" y="0"/>
                  </a:lnTo>
                </a:path>
              </a:pathLst>
            </a:custGeom>
            <a:noFill/>
            <a:ln w="19050">
              <a:solidFill>
                <a:srgbClr val="FFFFFF">
                  <a:alpha val="55000"/>
                </a:srgbClr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5256" y="4282440"/>
              <a:ext cx="2075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立冬 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11月7日 17:52</a:t>
              </a:r>
              <a:br/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+mn-lt"/>
                  <a:ea typeface="+mn-ea"/>
                  <a:cs typeface="+mn-cs"/>
                </a:rPr>
                <a:t xml:space="preserve">大寒 </a:t>
              </a:r>
              <a:r>
                <a:rPr lang="zh-CN" sz="1800" dirty="0">
                  <a:solidFill>
                    <a:srgbClr val="FFFFFF">
                      <a:alphaMod val="90000"/>
                    </a:srgbClr>
                  </a:solidFill>
                  <a:latin typeface="Trebuchet MS"/>
                  <a:ea typeface="Microsoft YaHei"/>
                  <a:cs typeface="Trebuchet MS"/>
                </a:rPr>
                <a:t>1月20日 09:45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07542" y="5150168"/>
              <a:ext cx="39119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全年第 19–24 格 · 小寒与大寒落在 2026 年 1 月</a:t>
              </a:r>
            </a:p>
          </p:txBody>
        </p:sp>
      </p:grpSp>
      <p:grpSp>
        <p:nvGrpSpPr>
          <p:cNvPr id="13" name="!!yearring"/>
          <p:cNvGrpSpPr/>
          <p:nvPr/>
        </p:nvGrpSpPr>
        <p:grpSpPr>
          <a:xfrm>
            <a:off x="10553700" y="514350"/>
            <a:ext cx="781050" cy="723900"/>
            <a:chOff x="10553700" y="514350"/>
            <a:chExt cx="781050" cy="723900"/>
          </a:xfrm>
        </p:grpSpPr>
        <p:sp>
          <p:nvSpPr>
            <p:cNvPr id="10" name="Ellipse 10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0800000"/>
                <a:gd name="adj2" fmla="val 16200000"/>
                <a:gd name="adj3" fmla="val 26000"/>
              </a:avLst>
            </a:prstGeom>
            <a:solidFill>
              <a:srgbClr val="5C7FA3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0553700" y="81915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5334000" y="1676400"/>
            <a:ext cx="6248400" cy="4686300"/>
            <a:chOff x="5334000" y="1676400"/>
            <a:chExt cx="6248400" cy="4686300"/>
          </a:xfrm>
        </p:grpSpPr>
        <p:grpSp>
          <p:nvGrpSpPr>
            <p:cNvPr id="18" name="Group 18"/>
            <p:cNvGrpSpPr/>
            <p:nvPr/>
          </p:nvGrpSpPr>
          <p:grpSpPr>
            <a:xfrm>
              <a:off x="5334000" y="1676400"/>
              <a:ext cx="1905000" cy="2209800"/>
              <a:chOff x="5334000" y="1676400"/>
              <a:chExt cx="1905000" cy="22098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3340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15" name="Image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10250" y="2030979"/>
                <a:ext cx="952500" cy="776741"/>
              </a:xfrm>
              <a:prstGeom prst="rect">
                <a:avLst/>
              </a:prstGeom>
            </p:spPr>
          </p:pic>
          <p:sp>
            <p:nvSpPr>
              <p:cNvPr id="16" name="TextBox 16"/>
              <p:cNvSpPr txBox="1"/>
              <p:nvPr/>
            </p:nvSpPr>
            <p:spPr>
              <a:xfrm>
                <a:off x="59512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立冬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802582" y="34928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11/7 17:52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05700" y="1676400"/>
              <a:ext cx="1905000" cy="2209800"/>
              <a:chOff x="7505700" y="1676400"/>
              <a:chExt cx="1905000" cy="22098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5057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20" name="Image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81950" y="2031506"/>
                <a:ext cx="952500" cy="775689"/>
              </a:xfrm>
              <a:prstGeom prst="rect">
                <a:avLst/>
              </a:prstGeom>
            </p:spPr>
          </p:pic>
          <p:sp>
            <p:nvSpPr>
              <p:cNvPr id="21" name="TextBox 21"/>
              <p:cNvSpPr txBox="1"/>
              <p:nvPr/>
            </p:nvSpPr>
            <p:spPr>
              <a:xfrm>
                <a:off x="81229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小雪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924305" y="3492818"/>
                <a:ext cx="106779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11/22 15:23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677400" y="1676400"/>
              <a:ext cx="1905000" cy="2209800"/>
              <a:chOff x="9677400" y="1676400"/>
              <a:chExt cx="1905000" cy="22098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9677400" y="16764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25" name="Image 2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53650" y="1976152"/>
                <a:ext cx="952500" cy="886396"/>
              </a:xfrm>
              <a:prstGeom prst="rect">
                <a:avLst/>
              </a:prstGeom>
            </p:spPr>
          </p:pic>
          <p:sp>
            <p:nvSpPr>
              <p:cNvPr id="26" name="TextBox 26"/>
              <p:cNvSpPr txBox="1"/>
              <p:nvPr/>
            </p:nvSpPr>
            <p:spPr>
              <a:xfrm>
                <a:off x="10294620" y="30556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大雪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0145982" y="34928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12/7 10:53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334000" y="4152900"/>
              <a:ext cx="1905000" cy="2209800"/>
              <a:chOff x="5334000" y="4152900"/>
              <a:chExt cx="1905000" cy="22098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3340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30" name="Image 3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10250" y="4454821"/>
                <a:ext cx="952500" cy="882058"/>
              </a:xfrm>
              <a:prstGeom prst="rect">
                <a:avLst/>
              </a:prstGeom>
            </p:spPr>
          </p:pic>
          <p:sp>
            <p:nvSpPr>
              <p:cNvPr id="31" name="TextBox 31"/>
              <p:cNvSpPr txBox="1"/>
              <p:nvPr/>
            </p:nvSpPr>
            <p:spPr>
              <a:xfrm>
                <a:off x="59512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冬至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752605" y="5969318"/>
                <a:ext cx="106779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12/22 04:50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7505700" y="4152900"/>
              <a:ext cx="1905000" cy="2209800"/>
              <a:chOff x="7505700" y="4152900"/>
              <a:chExt cx="1905000" cy="22098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5057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35" name="Image 3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81950" y="4473437"/>
                <a:ext cx="952500" cy="844826"/>
              </a:xfrm>
              <a:prstGeom prst="rect">
                <a:avLst/>
              </a:prstGeom>
            </p:spPr>
          </p:pic>
          <p:sp>
            <p:nvSpPr>
              <p:cNvPr id="36" name="TextBox 36"/>
              <p:cNvSpPr txBox="1"/>
              <p:nvPr/>
            </p:nvSpPr>
            <p:spPr>
              <a:xfrm>
                <a:off x="81229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小寒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8024260" y="5969318"/>
                <a:ext cx="8678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1/5 16:23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677400" y="4152900"/>
              <a:ext cx="1905000" cy="2209800"/>
              <a:chOff x="9677400" y="4152900"/>
              <a:chExt cx="1905000" cy="220980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9677400" y="4152900"/>
                <a:ext cx="1905000" cy="2209800"/>
              </a:xfrm>
              <a:prstGeom prst="roundRect">
                <a:avLst>
                  <a:gd name="adj" fmla="val 12000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pic>
            <p:nvPicPr>
              <p:cNvPr id="40" name="Image 4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53650" y="4427184"/>
                <a:ext cx="952500" cy="937333"/>
              </a:xfrm>
              <a:prstGeom prst="rect">
                <a:avLst/>
              </a:prstGeom>
            </p:spPr>
          </p:pic>
          <p:sp>
            <p:nvSpPr>
              <p:cNvPr id="41" name="TextBox 41"/>
              <p:cNvSpPr txBox="1"/>
              <p:nvPr/>
            </p:nvSpPr>
            <p:spPr>
              <a:xfrm>
                <a:off x="10294620" y="5532120"/>
                <a:ext cx="670560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4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大寒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10145982" y="5969318"/>
                <a:ext cx="967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Trebuchet MS"/>
                    <a:ea typeface="Trebuchet MS"/>
                    <a:cs typeface="Trebuchet MS"/>
                  </a:rPr>
                  <a:t>1/20 09:45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5327904" y="6518910"/>
            <a:ext cx="6260592" cy="234696"/>
            <a:chOff x="5327904" y="6518910"/>
            <a:chExt cx="6260592" cy="234696"/>
          </a:xfrm>
        </p:grpSpPr>
        <p:sp>
          <p:nvSpPr>
            <p:cNvPr id="45" name="TextBox 45"/>
            <p:cNvSpPr txBox="1"/>
            <p:nvPr/>
          </p:nvSpPr>
          <p:spPr>
            <a:xfrm>
              <a:off x="5327904" y="651891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冬 · 立冬到大寒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1035132" y="65189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24 / 31</a:t>
              </a:r>
            </a:p>
          </p:txBody>
        </p:sp>
      </p:grpSp>
    </p:spTree>
  </p:cSld>
  <p:clrMapOvr>
    <a:masterClrMapping/>
  </p:clrMapOvr>
  <p:transition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!!seasonfield"/>
          <p:cNvGrpSpPr/>
          <p:nvPr/>
        </p:nvGrpSpPr>
        <p:grpSpPr>
          <a:xfrm>
            <a:off x="-571500" y="0"/>
            <a:ext cx="4000500" cy="6858000"/>
            <a:chOff x="-571500" y="0"/>
            <a:chExt cx="4000500" cy="6858000"/>
          </a:xfrm>
        </p:grpSpPr>
        <p:sp>
          <p:nvSpPr>
            <p:cNvPr id="2" name="Rectangle 2"/>
            <p:cNvSpPr/>
            <p:nvPr/>
          </p:nvSpPr>
          <p:spPr>
            <a:xfrm>
              <a:off x="-571500" y="0"/>
              <a:ext cx="4000500" cy="6858000"/>
            </a:xfrm>
            <a:prstGeom prst="roundRect">
              <a:avLst>
                <a:gd name="adj" fmla="val 9524"/>
              </a:avLst>
            </a:prstGeom>
            <a:solidFill>
              <a:srgbClr val="5C7FA3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228822"/>
              <a:ext cx="2133600" cy="1104707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750" y="3277394"/>
              <a:ext cx="1866900" cy="1522412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831342" y="5759768"/>
              <a:ext cx="990981" cy="5688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冬 · 第 1 格</a:t>
              </a:r>
              <a:br/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全年第 19 格</a:t>
              </a:r>
            </a:p>
          </p:txBody>
        </p:sp>
      </p:grpSp>
      <p:grpSp>
        <p:nvGrpSpPr>
          <p:cNvPr id="10" name="!!yearring"/>
          <p:cNvGrpSpPr/>
          <p:nvPr/>
        </p:nvGrpSpPr>
        <p:grpSpPr>
          <a:xfrm>
            <a:off x="10553700" y="514350"/>
            <a:ext cx="781050" cy="723900"/>
            <a:chOff x="10553700" y="514350"/>
            <a:chExt cx="781050" cy="723900"/>
          </a:xfrm>
        </p:grpSpPr>
        <p:sp>
          <p:nvSpPr>
            <p:cNvPr id="7" name="Ellipse 7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0800000"/>
                <a:gd name="adj2" fmla="val 16200000"/>
                <a:gd name="adj3" fmla="val 26000"/>
              </a:avLst>
            </a:prstGeom>
            <a:solidFill>
              <a:srgbClr val="5C7FA3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553700" y="81915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3869436" y="748665"/>
            <a:ext cx="3113151" cy="798386"/>
            <a:chOff x="3869436" y="748665"/>
            <a:chExt cx="3113151" cy="798386"/>
          </a:xfrm>
        </p:grpSpPr>
        <p:sp>
          <p:nvSpPr>
            <p:cNvPr id="11" name="TextBox 11"/>
            <p:cNvSpPr txBox="1"/>
            <p:nvPr/>
          </p:nvSpPr>
          <p:spPr>
            <a:xfrm>
              <a:off x="3869436" y="748665"/>
              <a:ext cx="238857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立冬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Start of Winter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79342" y="128301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冬是「终」，一年的收藏从今天开始。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886200" y="1638300"/>
            <a:ext cx="7696200" cy="876300"/>
            <a:chOff x="3886200" y="1638300"/>
            <a:chExt cx="7696200" cy="876300"/>
          </a:xfrm>
        </p:grpSpPr>
        <p:sp>
          <p:nvSpPr>
            <p:cNvPr id="14" name="Rectangle 14"/>
            <p:cNvSpPr/>
            <p:nvPr/>
          </p:nvSpPr>
          <p:spPr>
            <a:xfrm>
              <a:off x="3886200" y="1638300"/>
              <a:ext cx="76962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4219575" y="1927175"/>
              <a:ext cx="300466" cy="300958"/>
            </a:xfrm>
            <a:custGeom>
              <a:avLst/>
              <a:gdLst/>
              <a:ahLst/>
              <a:cxnLst/>
              <a:rect l="l" t="t" r="r" b="b"/>
              <a:pathLst>
                <a:path w="300466" h="300958">
                  <a:moveTo>
                    <a:pt x="214312" y="25545"/>
                  </a:moveTo>
                  <a:cubicBezTo>
                    <a:pt x="273854" y="59924"/>
                    <a:pt x="300466" y="131835"/>
                    <a:pt x="277649" y="196693"/>
                  </a:cubicBezTo>
                  <a:cubicBezTo>
                    <a:pt x="254832" y="261550"/>
                    <a:pt x="189056" y="300958"/>
                    <a:pt x="121104" y="290484"/>
                  </a:cubicBezTo>
                  <a:cubicBezTo>
                    <a:pt x="53153" y="280009"/>
                    <a:pt x="2298" y="222622"/>
                    <a:pt x="71" y="153904"/>
                  </a:cubicBezTo>
                  <a:lnTo>
                    <a:pt x="0" y="149275"/>
                  </a:lnTo>
                  <a:lnTo>
                    <a:pt x="71" y="144646"/>
                  </a:lnTo>
                  <a:cubicBezTo>
                    <a:pt x="1699" y="94454"/>
                    <a:pt x="29558" y="48801"/>
                    <a:pt x="73450" y="24400"/>
                  </a:cubicBezTo>
                  <a:cubicBezTo>
                    <a:pt x="117343" y="0"/>
                    <a:pt x="170823" y="435"/>
                    <a:pt x="214312" y="25545"/>
                  </a:cubicBezTo>
                  <a:close/>
                  <a:moveTo>
                    <a:pt x="142875" y="63550"/>
                  </a:moveTo>
                  <a:cubicBezTo>
                    <a:pt x="135632" y="63551"/>
                    <a:pt x="129535" y="68972"/>
                    <a:pt x="128688" y="76166"/>
                  </a:cubicBezTo>
                  <a:lnTo>
                    <a:pt x="128588" y="77837"/>
                  </a:lnTo>
                  <a:lnTo>
                    <a:pt x="128588" y="149275"/>
                  </a:lnTo>
                  <a:lnTo>
                    <a:pt x="128716" y="151147"/>
                  </a:lnTo>
                  <a:cubicBezTo>
                    <a:pt x="129042" y="153625"/>
                    <a:pt x="130012" y="155975"/>
                    <a:pt x="131531" y="157962"/>
                  </a:cubicBezTo>
                  <a:lnTo>
                    <a:pt x="132774" y="159390"/>
                  </a:lnTo>
                  <a:lnTo>
                    <a:pt x="175636" y="202253"/>
                  </a:lnTo>
                  <a:lnTo>
                    <a:pt x="176979" y="203425"/>
                  </a:lnTo>
                  <a:cubicBezTo>
                    <a:pt x="182133" y="207423"/>
                    <a:pt x="189342" y="207423"/>
                    <a:pt x="194496" y="203425"/>
                  </a:cubicBezTo>
                  <a:lnTo>
                    <a:pt x="195839" y="202239"/>
                  </a:lnTo>
                  <a:lnTo>
                    <a:pt x="197025" y="200896"/>
                  </a:lnTo>
                  <a:cubicBezTo>
                    <a:pt x="201024" y="195742"/>
                    <a:pt x="201024" y="188533"/>
                    <a:pt x="197025" y="183379"/>
                  </a:cubicBezTo>
                  <a:lnTo>
                    <a:pt x="195839" y="182036"/>
                  </a:lnTo>
                  <a:lnTo>
                    <a:pt x="157162" y="143346"/>
                  </a:lnTo>
                  <a:lnTo>
                    <a:pt x="157162" y="77837"/>
                  </a:lnTo>
                  <a:lnTo>
                    <a:pt x="157062" y="76166"/>
                  </a:lnTo>
                  <a:cubicBezTo>
                    <a:pt x="156215" y="68972"/>
                    <a:pt x="150118" y="63551"/>
                    <a:pt x="142875" y="63550"/>
                  </a:cubicBezTo>
                  <a:close/>
                </a:path>
              </a:pathLst>
            </a:custGeom>
            <a:solidFill>
              <a:srgbClr val="5C7FA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712208" y="1931670"/>
              <a:ext cx="280859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11 月 7 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47660" y="19050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5C7FA3"/>
                  </a:solidFill>
                  <a:latin typeface="Trebuchet MS"/>
                  <a:ea typeface="Trebuchet MS"/>
                  <a:cs typeface="Trebuchet MS"/>
                </a:rPr>
                <a:t>17:52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137142" y="204501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879342" y="2616518"/>
            <a:ext cx="7684008" cy="1593532"/>
            <a:chOff x="3879342" y="2616518"/>
            <a:chExt cx="7684008" cy="1593532"/>
          </a:xfrm>
        </p:grpSpPr>
        <p:sp>
          <p:nvSpPr>
            <p:cNvPr id="20" name="TextBox 20"/>
            <p:cNvSpPr txBox="1"/>
            <p:nvPr/>
          </p:nvSpPr>
          <p:spPr>
            <a:xfrm>
              <a:off x="3879342" y="26165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3886200" y="2876550"/>
              <a:ext cx="2152650" cy="1333500"/>
              <a:chOff x="3886200" y="2876550"/>
              <a:chExt cx="2152650" cy="13335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388620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4114800" y="3105150"/>
                <a:ext cx="266700" cy="266700"/>
              </a:xfrm>
              <a:prstGeom prst="ellipse">
                <a:avLst/>
              </a:pr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416128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一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448894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一候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104894" y="36375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水始冰</a:t>
                </a:r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6153150" y="3352800"/>
              <a:ext cx="381000" cy="381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648450" y="2876550"/>
              <a:ext cx="2152650" cy="1333500"/>
              <a:chOff x="6648450" y="2876550"/>
              <a:chExt cx="2152650" cy="13335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64845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6877050" y="3105150"/>
                <a:ext cx="266700" cy="266700"/>
              </a:xfrm>
              <a:prstGeom prst="ellipse">
                <a:avLst/>
              </a:pr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692353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25119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二候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867144" y="36375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地始冻</a:t>
                </a:r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8915400" y="3352800"/>
              <a:ext cx="381000" cy="381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410700" y="2876550"/>
              <a:ext cx="2152650" cy="1333500"/>
              <a:chOff x="9410700" y="2876550"/>
              <a:chExt cx="2152650" cy="1333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410700" y="2876550"/>
                <a:ext cx="2152650" cy="1333500"/>
              </a:xfrm>
              <a:prstGeom prst="roundRect">
                <a:avLst>
                  <a:gd name="adj" fmla="val 17143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6" name="Ellipse 36"/>
              <p:cNvSpPr/>
              <p:nvPr/>
            </p:nvSpPr>
            <p:spPr>
              <a:xfrm>
                <a:off x="9639300" y="3105150"/>
                <a:ext cx="266700" cy="266700"/>
              </a:xfrm>
              <a:prstGeom prst="ellipse">
                <a:avLst/>
              </a:pr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9685782" y="3166110"/>
                <a:ext cx="1737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三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10013442" y="31499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三候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629394" y="363759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雉入大水为蜃</a:t>
                </a:r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3886200" y="4438650"/>
            <a:ext cx="7696200" cy="895350"/>
            <a:chOff x="3886200" y="4438650"/>
            <a:chExt cx="7696200" cy="895350"/>
          </a:xfrm>
        </p:grpSpPr>
        <p:sp>
          <p:nvSpPr>
            <p:cNvPr id="42" name="Rectangle 42"/>
            <p:cNvSpPr/>
            <p:nvPr/>
          </p:nvSpPr>
          <p:spPr>
            <a:xfrm>
              <a:off x="3886200" y="4438650"/>
              <a:ext cx="7696200" cy="895350"/>
            </a:xfrm>
            <a:prstGeom prst="roundRect">
              <a:avLst>
                <a:gd name="adj" fmla="val 42553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4219575" y="4747099"/>
              <a:ext cx="285750" cy="272576"/>
              <a:chOff x="4219575" y="4747099"/>
              <a:chExt cx="285750" cy="272576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4219575" y="4848225"/>
                <a:ext cx="2857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71450">
                    <a:moveTo>
                      <a:pt x="257175" y="0"/>
                    </a:moveTo>
                    <a:cubicBezTo>
                      <a:pt x="272957" y="0"/>
                      <a:pt x="285750" y="12793"/>
                      <a:pt x="285750" y="28575"/>
                    </a:cubicBezTo>
                    <a:lnTo>
                      <a:pt x="285750" y="35719"/>
                    </a:lnTo>
                    <a:cubicBezTo>
                      <a:pt x="285750" y="59922"/>
                      <a:pt x="253646" y="114157"/>
                      <a:pt x="228843" y="135488"/>
                    </a:cubicBezTo>
                    <a:lnTo>
                      <a:pt x="228600" y="135674"/>
                    </a:lnTo>
                    <a:lnTo>
                      <a:pt x="228600" y="142875"/>
                    </a:lnTo>
                    <a:cubicBezTo>
                      <a:pt x="228605" y="157829"/>
                      <a:pt x="217080" y="170257"/>
                      <a:pt x="202168" y="171379"/>
                    </a:cubicBezTo>
                    <a:lnTo>
                      <a:pt x="200025" y="171450"/>
                    </a:lnTo>
                    <a:lnTo>
                      <a:pt x="85725" y="171450"/>
                    </a:lnTo>
                    <a:cubicBezTo>
                      <a:pt x="69943" y="171450"/>
                      <a:pt x="57150" y="158657"/>
                      <a:pt x="57150" y="142875"/>
                    </a:cubicBezTo>
                    <a:lnTo>
                      <a:pt x="57150" y="135788"/>
                    </a:lnTo>
                    <a:lnTo>
                      <a:pt x="56221" y="135031"/>
                    </a:lnTo>
                    <a:cubicBezTo>
                      <a:pt x="31075" y="113657"/>
                      <a:pt x="2015" y="64094"/>
                      <a:pt x="100" y="38305"/>
                    </a:cubicBezTo>
                    <a:lnTo>
                      <a:pt x="0" y="35719"/>
                    </a:lnTo>
                    <a:lnTo>
                      <a:pt x="0" y="28575"/>
                    </a:lnTo>
                    <a:cubicBezTo>
                      <a:pt x="0" y="12793"/>
                      <a:pt x="12793" y="0"/>
                      <a:pt x="285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433354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439069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4276392" y="4747099"/>
                <a:ext cx="43925" cy="87953"/>
              </a:xfrm>
              <a:custGeom>
                <a:avLst/>
                <a:gdLst/>
                <a:ahLst/>
                <a:cxnLst/>
                <a:rect l="l" t="t" r="r" b="b"/>
                <a:pathLst>
                  <a:path w="43925" h="87953">
                    <a:moveTo>
                      <a:pt x="20578" y="3800"/>
                    </a:moveTo>
                    <a:cubicBezTo>
                      <a:pt x="24715" y="652"/>
                      <a:pt x="30236" y="0"/>
                      <a:pt x="34993" y="2097"/>
                    </a:cubicBezTo>
                    <a:cubicBezTo>
                      <a:pt x="39750" y="4195"/>
                      <a:pt x="42992" y="8711"/>
                      <a:pt x="43459" y="13888"/>
                    </a:cubicBezTo>
                    <a:cubicBezTo>
                      <a:pt x="43925" y="19066"/>
                      <a:pt x="41543" y="24089"/>
                      <a:pt x="37237" y="27003"/>
                    </a:cubicBezTo>
                    <a:cubicBezTo>
                      <a:pt x="31879" y="30860"/>
                      <a:pt x="28765" y="37090"/>
                      <a:pt x="28908" y="44276"/>
                    </a:cubicBezTo>
                    <a:cubicBezTo>
                      <a:pt x="28767" y="50867"/>
                      <a:pt x="31883" y="57104"/>
                      <a:pt x="37237" y="60950"/>
                    </a:cubicBezTo>
                    <a:cubicBezTo>
                      <a:pt x="41543" y="63864"/>
                      <a:pt x="43925" y="68886"/>
                      <a:pt x="43459" y="74064"/>
                    </a:cubicBezTo>
                    <a:cubicBezTo>
                      <a:pt x="42992" y="79242"/>
                      <a:pt x="39750" y="83758"/>
                      <a:pt x="34993" y="85855"/>
                    </a:cubicBezTo>
                    <a:cubicBezTo>
                      <a:pt x="30236" y="87953"/>
                      <a:pt x="24715" y="87301"/>
                      <a:pt x="20578" y="84153"/>
                    </a:cubicBezTo>
                    <a:cubicBezTo>
                      <a:pt x="7711" y="74975"/>
                      <a:pt x="149" y="60081"/>
                      <a:pt x="333" y="44276"/>
                    </a:cubicBezTo>
                    <a:cubicBezTo>
                      <a:pt x="0" y="28273"/>
                      <a:pt x="7573" y="13132"/>
                      <a:pt x="20578" y="380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4677156" y="4644390"/>
              <a:ext cx="32047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「立冬补冬，补嘴空」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679442" y="4997768"/>
              <a:ext cx="40119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北方民谚：「立冬不端饺子碗，冻掉耳朵没人管」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886200" y="5524500"/>
            <a:ext cx="7696200" cy="837629"/>
            <a:chOff x="3886200" y="5524500"/>
            <a:chExt cx="7696200" cy="837629"/>
          </a:xfrm>
        </p:grpSpPr>
        <p:sp>
          <p:nvSpPr>
            <p:cNvPr id="51" name="Freeform 51"/>
            <p:cNvSpPr/>
            <p:nvPr/>
          </p:nvSpPr>
          <p:spPr>
            <a:xfrm>
              <a:off x="3886200" y="5524500"/>
              <a:ext cx="7696200" cy="800100"/>
            </a:xfrm>
            <a:prstGeom prst="wedgeRoundRectCallout">
              <a:avLst>
                <a:gd name="adj1" fmla="val -32000"/>
                <a:gd name="adj2" fmla="val -68000"/>
                <a:gd name="adj3" fmla="val 16667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4184142" y="57216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181094" y="598074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包一顿饺子，把冬天的门关严。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3880104" y="6537960"/>
            <a:ext cx="7708392" cy="234696"/>
            <a:chOff x="3880104" y="6537960"/>
            <a:chExt cx="7708392" cy="234696"/>
          </a:xfrm>
        </p:grpSpPr>
        <p:sp>
          <p:nvSpPr>
            <p:cNvPr id="55" name="TextBox 55"/>
            <p:cNvSpPr txBox="1"/>
            <p:nvPr/>
          </p:nvSpPr>
          <p:spPr>
            <a:xfrm>
              <a:off x="3880104" y="6537960"/>
              <a:ext cx="52300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25 / 31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8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8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-571500" y="-571500"/>
            <a:ext cx="10668000" cy="2467356"/>
            <a:chOff x="-571500" y="-571500"/>
            <a:chExt cx="10668000" cy="2467356"/>
          </a:xfrm>
        </p:grpSpPr>
        <p:sp>
          <p:nvSpPr>
            <p:cNvPr id="2" name="Rectangle 2"/>
            <p:cNvSpPr/>
            <p:nvPr/>
          </p:nvSpPr>
          <p:spPr>
            <a:xfrm>
              <a:off x="-571500" y="-571500"/>
              <a:ext cx="10668000" cy="2438400"/>
            </a:xfrm>
            <a:prstGeom prst="roundRect">
              <a:avLst>
                <a:gd name="adj" fmla="val 15625"/>
              </a:avLst>
            </a:prstGeom>
            <a:solidFill>
              <a:srgbClr val="5C7FA3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468997"/>
              <a:ext cx="1905000" cy="967005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2840736" y="558165"/>
              <a:ext cx="197095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小雪</a:t>
              </a:r>
              <a:r>
                <a:rPr lang="zh-CN" sz="1350" dirty="0">
                  <a:solidFill>
                    <a:srgbClr val="FFFFFF">
                      <a:alphaMod val="75000"/>
                    </a:srgbClr>
                  </a:solidFill>
                  <a:latin typeface="Trebuchet MS"/>
                  <a:ea typeface="Trebuchet MS"/>
                  <a:cs typeface="Trebuchet MS"/>
                </a:rPr>
                <a:t xml:space="preserve"> Minor Snow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850642" y="111156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85000"/>
                    </a:srgbClr>
                  </a:solidFill>
                  <a:latin typeface="+mn-lt"/>
                  <a:ea typeface="+mn-ea"/>
                  <a:cs typeface="+mn-cs"/>
                </a:rPr>
                <a:t>不是一定下雪，是天地开始闭塞。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905500" y="1047750"/>
              <a:ext cx="3810000" cy="6477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  <a:effectLst>
              <a:outerShdw blurRad="152400" dist="57150" dir="5400000" algn="ctr" rotWithShape="0">
                <a:srgbClr val="000000">
                  <a:alpha val="9000"/>
                </a:srgbClr>
              </a:outerShdw>
            </a:effectLst>
          </p:spPr>
        </p:sp>
        <p:sp>
          <p:nvSpPr>
            <p:cNvPr id="7" name="Freeform 7"/>
            <p:cNvSpPr/>
            <p:nvPr/>
          </p:nvSpPr>
          <p:spPr>
            <a:xfrm>
              <a:off x="6165850" y="1265402"/>
              <a:ext cx="279399" cy="195148"/>
            </a:xfrm>
            <a:custGeom>
              <a:avLst/>
              <a:gdLst/>
              <a:ahLst/>
              <a:cxnLst/>
              <a:rect l="l" t="t" r="r" b="b"/>
              <a:pathLst>
                <a:path w="279399" h="195148">
                  <a:moveTo>
                    <a:pt x="114808" y="8471"/>
                  </a:moveTo>
                  <a:cubicBezTo>
                    <a:pt x="142684" y="0"/>
                    <a:pt x="173418" y="5626"/>
                    <a:pt x="195580" y="23406"/>
                  </a:cubicBezTo>
                  <a:cubicBezTo>
                    <a:pt x="213182" y="37478"/>
                    <a:pt x="223367" y="57518"/>
                    <a:pt x="224180" y="78524"/>
                  </a:cubicBezTo>
                  <a:lnTo>
                    <a:pt x="224218" y="81216"/>
                  </a:lnTo>
                  <a:lnTo>
                    <a:pt x="225374" y="81254"/>
                  </a:lnTo>
                  <a:cubicBezTo>
                    <a:pt x="254584" y="82613"/>
                    <a:pt x="277990" y="106159"/>
                    <a:pt x="279349" y="135483"/>
                  </a:cubicBezTo>
                  <a:lnTo>
                    <a:pt x="279399" y="138163"/>
                  </a:lnTo>
                  <a:cubicBezTo>
                    <a:pt x="279399" y="168732"/>
                    <a:pt x="255460" y="193687"/>
                    <a:pt x="225361" y="195084"/>
                  </a:cubicBezTo>
                  <a:lnTo>
                    <a:pt x="222694" y="195148"/>
                  </a:lnTo>
                  <a:lnTo>
                    <a:pt x="71844" y="195148"/>
                  </a:lnTo>
                  <a:lnTo>
                    <a:pt x="69024" y="195046"/>
                  </a:lnTo>
                  <a:cubicBezTo>
                    <a:pt x="31686" y="193649"/>
                    <a:pt x="1499" y="164579"/>
                    <a:pt x="63" y="128206"/>
                  </a:cubicBezTo>
                  <a:lnTo>
                    <a:pt x="0" y="125463"/>
                  </a:lnTo>
                  <a:cubicBezTo>
                    <a:pt x="0" y="90576"/>
                    <a:pt x="26416" y="61836"/>
                    <a:pt x="60757" y="56667"/>
                  </a:cubicBezTo>
                  <a:lnTo>
                    <a:pt x="62204" y="56464"/>
                  </a:lnTo>
                  <a:lnTo>
                    <a:pt x="63093" y="54165"/>
                  </a:lnTo>
                  <a:cubicBezTo>
                    <a:pt x="71514" y="33591"/>
                    <a:pt x="89205" y="17259"/>
                    <a:pt x="111722" y="9487"/>
                  </a:cubicBezTo>
                  <a:lnTo>
                    <a:pt x="114820" y="8471"/>
                  </a:lnTo>
                  <a:close/>
                </a:path>
              </a:pathLst>
            </a:custGeom>
            <a:solidFill>
              <a:srgbClr val="5C7FA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563106" y="1253490"/>
              <a:ext cx="22463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11 月 22 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93683" y="1207770"/>
              <a:ext cx="9573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5C7FA3"/>
                  </a:solidFill>
                  <a:latin typeface="Trebuchet MS"/>
                  <a:ea typeface="Trebuchet MS"/>
                  <a:cs typeface="Trebuchet MS"/>
                </a:rPr>
                <a:t>15:23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851404" y="1661160"/>
              <a:ext cx="37758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FFFFF">
                      <a:alphaMod val="75000"/>
                    </a:srgbClr>
                  </a:solidFill>
                  <a:latin typeface="+mn-lt"/>
                  <a:ea typeface="+mn-ea"/>
                  <a:cs typeface="+mn-cs"/>
                </a:rPr>
                <a:t>北京时间（UTC+8） · 冬 · 第 2 格 · 全年第 20 格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566082" y="514350"/>
            <a:ext cx="768668" cy="723900"/>
            <a:chOff x="10566082" y="514350"/>
            <a:chExt cx="768668" cy="723900"/>
          </a:xfrm>
        </p:grpSpPr>
        <p:sp>
          <p:nvSpPr>
            <p:cNvPr id="12" name="Ellipse 1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0800000"/>
                <a:gd name="adj2" fmla="val 16200000"/>
                <a:gd name="adj3" fmla="val 26000"/>
              </a:avLst>
            </a:prstGeom>
            <a:solidFill>
              <a:srgbClr val="5C7FA3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0566082" y="72580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609600" y="2209800"/>
            <a:ext cx="3448050" cy="4038600"/>
            <a:chOff x="609600" y="2209800"/>
            <a:chExt cx="3448050" cy="4038600"/>
          </a:xfrm>
        </p:grpSpPr>
        <p:sp>
          <p:nvSpPr>
            <p:cNvPr id="16" name="Rectangle 16"/>
            <p:cNvSpPr/>
            <p:nvPr/>
          </p:nvSpPr>
          <p:spPr>
            <a:xfrm>
              <a:off x="60960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1342" y="24641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8200" y="28194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59942" y="29784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56894" y="32756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虹藏不见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838200" y="38100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59942" y="39309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57656" y="4149090"/>
              <a:ext cx="1161288" cy="637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天气上升，</a:t>
              </a:r>
              <a:br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地气下降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38200" y="4800600"/>
              <a:ext cx="2838450" cy="838200"/>
            </a:xfrm>
            <a:prstGeom prst="homePlate">
              <a:avLst>
                <a:gd name="adj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59942" y="49596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56894" y="52568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闭塞而成冬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2104" y="5890260"/>
              <a:ext cx="14660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天地不通，万物收藏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362450" y="2209800"/>
            <a:ext cx="3448050" cy="4038600"/>
            <a:chOff x="4362450" y="2209800"/>
            <a:chExt cx="3448050" cy="4038600"/>
          </a:xfrm>
        </p:grpSpPr>
        <p:sp>
          <p:nvSpPr>
            <p:cNvPr id="29" name="Rectangle 29"/>
            <p:cNvSpPr/>
            <p:nvPr/>
          </p:nvSpPr>
          <p:spPr>
            <a:xfrm>
              <a:off x="436245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4584192" y="2464118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时令 · 一条可查的习俗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4475" y="2903699"/>
              <a:ext cx="1524000" cy="1241102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4581906" y="456819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「小雪腌菜」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581906" y="4911090"/>
              <a:ext cx="25328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腌咸菜、品糍粑、晒鱼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干、吃刨汤、酿小雪酒。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84192" y="572166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下一格便是「大雪腌肉」。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15300" y="2209800"/>
            <a:ext cx="3448050" cy="4038600"/>
            <a:chOff x="8115300" y="2209800"/>
            <a:chExt cx="3448050" cy="4038600"/>
          </a:xfrm>
        </p:grpSpPr>
        <p:sp>
          <p:nvSpPr>
            <p:cNvPr id="36" name="Rectangle 36"/>
            <p:cNvSpPr/>
            <p:nvPr/>
          </p:nvSpPr>
          <p:spPr>
            <a:xfrm>
              <a:off x="8115300" y="2209800"/>
              <a:ext cx="3448050" cy="4038600"/>
            </a:xfrm>
            <a:prstGeom prst="roundRect">
              <a:avLst>
                <a:gd name="adj" fmla="val 663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337042" y="2464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pic>
          <p:nvPicPr>
            <p:cNvPr id="38" name="Image 38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8343900" y="2793262"/>
              <a:ext cx="1143000" cy="318977"/>
            </a:xfrm>
            <a:prstGeom prst="rect">
              <a:avLst/>
            </a:prstGeom>
          </p:spPr>
        </p:pic>
        <p:sp>
          <p:nvSpPr>
            <p:cNvPr id="39" name="TextBox 39"/>
            <p:cNvSpPr txBox="1"/>
            <p:nvPr/>
          </p:nvSpPr>
          <p:spPr>
            <a:xfrm>
              <a:off x="8333994" y="3523298"/>
              <a:ext cx="2991612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腌一小罐咸菜或晒点鱼干，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等它慢慢入味。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8343900" y="4476750"/>
              <a:ext cx="2990850" cy="9525"/>
            </a:xfrm>
            <a:custGeom>
              <a:avLst/>
              <a:gdLst/>
              <a:ahLst/>
              <a:cxnLst/>
              <a:rect l="l" t="t" r="r" b="b"/>
              <a:pathLst>
                <a:path w="2990850" h="9525">
                  <a:moveTo>
                    <a:pt x="0" y="0"/>
                  </a:moveTo>
                  <a:lnTo>
                    <a:pt x="29908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337042" y="4692968"/>
              <a:ext cx="2242566" cy="8355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节气名里的「雪」说的是天地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的状态，不是当天的天气预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报。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537960"/>
              <a:ext cx="67081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 · 习俗据中国气象网 · 末句为本手账整理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26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50"/>
                            </p:stCondLst>
                            <p:childTnLst>
                              <p:par>
                                <p:cTn xmlns:p="http://schemas.openxmlformats.org/presentationml/2006/main" id="13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8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8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22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6667500" y="1524000"/>
            <a:ext cx="6096000" cy="5905500"/>
            <a:chOff x="6667500" y="1524000"/>
            <a:chExt cx="6096000" cy="5905500"/>
          </a:xfrm>
        </p:grpSpPr>
        <p:sp>
          <p:nvSpPr>
            <p:cNvPr id="2" name="Rectangle 2"/>
            <p:cNvSpPr/>
            <p:nvPr/>
          </p:nvSpPr>
          <p:spPr>
            <a:xfrm>
              <a:off x="6667500" y="1524000"/>
              <a:ext cx="6096000" cy="5905500"/>
            </a:xfrm>
            <a:prstGeom prst="roundRect">
              <a:avLst>
                <a:gd name="adj" fmla="val 7742"/>
              </a:avLst>
            </a:prstGeom>
            <a:solidFill>
              <a:srgbClr val="5C7FA3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4700" y="2012950"/>
              <a:ext cx="2476500" cy="1270000"/>
            </a:xfrm>
            <a:prstGeom prst="rect">
              <a:avLst/>
            </a:pr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86700" y="3660725"/>
              <a:ext cx="2286000" cy="2127350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7117842" y="6178868"/>
              <a:ext cx="22218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FFFFFF">
                      <a:alphaMod val="80000"/>
                    </a:srgbClr>
                  </a:solidFill>
                  <a:latin typeface="+mn-lt"/>
                  <a:ea typeface="+mn-ea"/>
                  <a:cs typeface="+mn-cs"/>
                </a:rPr>
                <a:t>冬 · 第 3 格 · 全年第 21 格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02278" y="514350"/>
            <a:ext cx="732472" cy="723900"/>
            <a:chOff x="10602278" y="514350"/>
            <a:chExt cx="732472" cy="723900"/>
          </a:xfrm>
        </p:grpSpPr>
        <p:sp>
          <p:nvSpPr>
            <p:cNvPr id="7" name="Ellipse 7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0800000"/>
                <a:gd name="adj2" fmla="val 16200000"/>
                <a:gd name="adj3" fmla="val 26000"/>
              </a:avLst>
            </a:prstGeom>
            <a:solidFill>
              <a:srgbClr val="5C7FA3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602278" y="63817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92836" y="710565"/>
            <a:ext cx="2931414" cy="798386"/>
            <a:chOff x="592836" y="710565"/>
            <a:chExt cx="2931414" cy="798386"/>
          </a:xfrm>
        </p:grpSpPr>
        <p:sp>
          <p:nvSpPr>
            <p:cNvPr id="11" name="TextBox 11"/>
            <p:cNvSpPr txBox="1"/>
            <p:nvPr/>
          </p:nvSpPr>
          <p:spPr>
            <a:xfrm>
              <a:off x="592836" y="710565"/>
              <a:ext cx="197095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大雪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Major Snow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2742" y="124491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雪不一定更大，但冷是真的更深了。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9600" y="1676400"/>
            <a:ext cx="5676900" cy="876300"/>
            <a:chOff x="609600" y="1676400"/>
            <a:chExt cx="5676900" cy="876300"/>
          </a:xfrm>
        </p:grpSpPr>
        <p:sp>
          <p:nvSpPr>
            <p:cNvPr id="14" name="Rectangle 14"/>
            <p:cNvSpPr/>
            <p:nvPr/>
          </p:nvSpPr>
          <p:spPr>
            <a:xfrm>
              <a:off x="609600" y="1676400"/>
              <a:ext cx="56769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928688" y="1995078"/>
              <a:ext cx="314325" cy="219542"/>
            </a:xfrm>
            <a:custGeom>
              <a:avLst/>
              <a:gdLst/>
              <a:ahLst/>
              <a:cxnLst/>
              <a:rect l="l" t="t" r="r" b="b"/>
              <a:pathLst>
                <a:path w="314325" h="219542">
                  <a:moveTo>
                    <a:pt x="129159" y="9530"/>
                  </a:moveTo>
                  <a:cubicBezTo>
                    <a:pt x="160520" y="0"/>
                    <a:pt x="195096" y="6329"/>
                    <a:pt x="220027" y="26332"/>
                  </a:cubicBezTo>
                  <a:cubicBezTo>
                    <a:pt x="239830" y="42162"/>
                    <a:pt x="251289" y="64708"/>
                    <a:pt x="252203" y="88340"/>
                  </a:cubicBezTo>
                  <a:lnTo>
                    <a:pt x="252246" y="91369"/>
                  </a:lnTo>
                  <a:lnTo>
                    <a:pt x="253546" y="91411"/>
                  </a:lnTo>
                  <a:cubicBezTo>
                    <a:pt x="286407" y="92940"/>
                    <a:pt x="312739" y="119429"/>
                    <a:pt x="314268" y="152419"/>
                  </a:cubicBezTo>
                  <a:lnTo>
                    <a:pt x="314325" y="155434"/>
                  </a:lnTo>
                  <a:cubicBezTo>
                    <a:pt x="314325" y="189824"/>
                    <a:pt x="287393" y="217899"/>
                    <a:pt x="253532" y="219470"/>
                  </a:cubicBezTo>
                  <a:lnTo>
                    <a:pt x="250531" y="219542"/>
                  </a:lnTo>
                  <a:lnTo>
                    <a:pt x="80824" y="219542"/>
                  </a:lnTo>
                  <a:lnTo>
                    <a:pt x="77653" y="219427"/>
                  </a:lnTo>
                  <a:cubicBezTo>
                    <a:pt x="35647" y="217856"/>
                    <a:pt x="1686" y="185152"/>
                    <a:pt x="71" y="144232"/>
                  </a:cubicBezTo>
                  <a:lnTo>
                    <a:pt x="0" y="141146"/>
                  </a:lnTo>
                  <a:cubicBezTo>
                    <a:pt x="0" y="101898"/>
                    <a:pt x="29718" y="69566"/>
                    <a:pt x="68351" y="63751"/>
                  </a:cubicBezTo>
                  <a:lnTo>
                    <a:pt x="69980" y="63522"/>
                  </a:lnTo>
                  <a:lnTo>
                    <a:pt x="70980" y="60936"/>
                  </a:lnTo>
                  <a:cubicBezTo>
                    <a:pt x="80453" y="37790"/>
                    <a:pt x="100355" y="19417"/>
                    <a:pt x="125687" y="10673"/>
                  </a:cubicBezTo>
                  <a:lnTo>
                    <a:pt x="129173" y="9530"/>
                  </a:lnTo>
                  <a:close/>
                </a:path>
              </a:pathLst>
            </a:custGeom>
            <a:solidFill>
              <a:srgbClr val="5C7FA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438656" y="192024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12 月 7 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40942" y="22545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914614" y="19431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5C7FA3"/>
                  </a:solidFill>
                  <a:latin typeface="Trebuchet MS"/>
                  <a:ea typeface="Trebuchet MS"/>
                  <a:cs typeface="Trebuchet MS"/>
                </a:rPr>
                <a:t>10:53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02742" y="2616518"/>
            <a:ext cx="5493258" cy="2145982"/>
            <a:chOff x="602742" y="2616518"/>
            <a:chExt cx="5493258" cy="2145982"/>
          </a:xfrm>
        </p:grpSpPr>
        <p:sp>
          <p:nvSpPr>
            <p:cNvPr id="20" name="TextBox 20"/>
            <p:cNvSpPr txBox="1"/>
            <p:nvPr/>
          </p:nvSpPr>
          <p:spPr>
            <a:xfrm>
              <a:off x="602742" y="26165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09600" y="2781300"/>
              <a:ext cx="304800" cy="19812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19050">
              <a:solidFill>
                <a:schemeClr val="accent3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136142" y="2951798"/>
              <a:ext cx="1638300" cy="381381"/>
              <a:chOff x="1136142" y="2951798"/>
              <a:chExt cx="1638300" cy="381381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1136142" y="29975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一候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704594" y="29517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鹖鴠不鸣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136142" y="3656648"/>
              <a:ext cx="1375791" cy="381381"/>
              <a:chOff x="1136142" y="3656648"/>
              <a:chExt cx="1375791" cy="381381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1136142" y="37023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二候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704594" y="365664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虎始交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136142" y="4361498"/>
              <a:ext cx="1375791" cy="381381"/>
              <a:chOff x="1136142" y="4361498"/>
              <a:chExt cx="1375791" cy="381381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1136142" y="440721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三候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704594" y="43614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荔挺出</a:t>
                </a:r>
              </a:p>
            </p:txBody>
          </p:sp>
        </p:grpSp>
        <p:sp>
          <p:nvSpPr>
            <p:cNvPr id="31" name="Line 31"/>
            <p:cNvSpPr/>
            <p:nvPr/>
          </p:nvSpPr>
          <p:spPr>
            <a:xfrm>
              <a:off x="1143000" y="33528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EFE8DC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1143000" y="40576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EFE8DC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609600" y="4762500"/>
            <a:ext cx="5676900" cy="762000"/>
            <a:chOff x="609600" y="4762500"/>
            <a:chExt cx="5676900" cy="762000"/>
          </a:xfrm>
        </p:grpSpPr>
        <p:sp>
          <p:nvSpPr>
            <p:cNvPr id="34" name="Freeform 34"/>
            <p:cNvSpPr/>
            <p:nvPr/>
          </p:nvSpPr>
          <p:spPr>
            <a:xfrm>
              <a:off x="609600" y="4762500"/>
              <a:ext cx="5676900" cy="762000"/>
            </a:xfrm>
            <a:prstGeom prst="round1Rect">
              <a:avLst>
                <a:gd name="adj" fmla="val 3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Freeform 35"/>
            <p:cNvSpPr/>
            <p:nvPr/>
          </p:nvSpPr>
          <p:spPr>
            <a:xfrm>
              <a:off x="939800" y="5060950"/>
              <a:ext cx="253999" cy="152400"/>
            </a:xfrm>
            <a:custGeom>
              <a:avLst/>
              <a:gdLst/>
              <a:ahLst/>
              <a:cxnLst/>
              <a:rect l="l" t="t" r="r" b="b"/>
              <a:pathLst>
                <a:path w="253999" h="152400">
                  <a:moveTo>
                    <a:pt x="228599" y="0"/>
                  </a:moveTo>
                  <a:cubicBezTo>
                    <a:pt x="242627" y="0"/>
                    <a:pt x="253999" y="11372"/>
                    <a:pt x="253999" y="25400"/>
                  </a:cubicBezTo>
                  <a:lnTo>
                    <a:pt x="253999" y="31750"/>
                  </a:lnTo>
                  <a:cubicBezTo>
                    <a:pt x="253999" y="53264"/>
                    <a:pt x="225463" y="101473"/>
                    <a:pt x="203415" y="120434"/>
                  </a:cubicBezTo>
                  <a:lnTo>
                    <a:pt x="203199" y="120599"/>
                  </a:lnTo>
                  <a:lnTo>
                    <a:pt x="203199" y="127000"/>
                  </a:lnTo>
                  <a:cubicBezTo>
                    <a:pt x="203204" y="140292"/>
                    <a:pt x="192959" y="151339"/>
                    <a:pt x="179705" y="152336"/>
                  </a:cubicBezTo>
                  <a:lnTo>
                    <a:pt x="177800" y="152400"/>
                  </a:lnTo>
                  <a:lnTo>
                    <a:pt x="76200" y="152400"/>
                  </a:lnTo>
                  <a:cubicBezTo>
                    <a:pt x="62172" y="152400"/>
                    <a:pt x="50800" y="141028"/>
                    <a:pt x="50800" y="127000"/>
                  </a:cubicBezTo>
                  <a:lnTo>
                    <a:pt x="50800" y="120700"/>
                  </a:lnTo>
                  <a:lnTo>
                    <a:pt x="49974" y="120027"/>
                  </a:lnTo>
                  <a:cubicBezTo>
                    <a:pt x="27622" y="101028"/>
                    <a:pt x="1791" y="56972"/>
                    <a:pt x="89" y="34049"/>
                  </a:cubicBezTo>
                  <a:lnTo>
                    <a:pt x="0" y="31750"/>
                  </a:ln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362456" y="4892040"/>
              <a:ext cx="34470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「小雪腌菜，大雪腌肉」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364742" y="5207318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老南京的俗话；另有打雪仗、赏雪景、进补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09600" y="5562600"/>
            <a:ext cx="5676900" cy="761429"/>
            <a:chOff x="609600" y="5562600"/>
            <a:chExt cx="5676900" cy="761429"/>
          </a:xfrm>
        </p:grpSpPr>
        <p:sp>
          <p:nvSpPr>
            <p:cNvPr id="39" name="Freeform 39"/>
            <p:cNvSpPr/>
            <p:nvPr/>
          </p:nvSpPr>
          <p:spPr>
            <a:xfrm>
              <a:off x="609600" y="5562600"/>
              <a:ext cx="5676900" cy="723900"/>
            </a:xfrm>
            <a:prstGeom prst="snip1Rect">
              <a:avLst>
                <a:gd name="adj" fmla="val 26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07542" y="56645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04494" y="5942648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腌块肉挂起来，或者约一顿火锅。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3504" y="6499860"/>
            <a:ext cx="5689092" cy="234696"/>
            <a:chOff x="603504" y="6499860"/>
            <a:chExt cx="56890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499860"/>
              <a:ext cx="37519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时刻据紫金山天文台 · 三候据《月令七十二候集解》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739232" y="64998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27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37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4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xmlns:p="http://schemas.openxmlformats.org/presentationml/2006/main" id="16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20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50"/>
                            </p:stCondLst>
                            <p:childTnLst>
                              <p:par>
                                <p:cTn xmlns:p="http://schemas.openxmlformats.org/presentationml/2006/main" id="24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8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8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33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610850" y="514350"/>
            <a:ext cx="723900" cy="723900"/>
            <a:chOff x="10610850" y="514350"/>
            <a:chExt cx="723900" cy="723900"/>
          </a:xfrm>
        </p:grpSpPr>
        <p:sp>
          <p:nvSpPr>
            <p:cNvPr id="2" name="Ellipse 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0800000"/>
                <a:gd name="adj2" fmla="val 16200000"/>
                <a:gd name="adj3" fmla="val 26000"/>
              </a:avLst>
            </a:prstGeom>
            <a:solidFill>
              <a:srgbClr val="5C7FA3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10659428" y="562928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02742" y="578359"/>
            <a:ext cx="4770365" cy="1673542"/>
            <a:chOff x="602742" y="578359"/>
            <a:chExt cx="4770365" cy="1673542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578359"/>
              <a:ext cx="2190750" cy="1148332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031236" y="843915"/>
              <a:ext cx="234187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冬至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Winter Solstice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41142" y="1416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黑夜最长的一天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2742" y="1987868"/>
              <a:ext cx="46752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也是阳气回头的那一天。太阳上中天仰角全年最低：44°。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09600" y="2419350"/>
            <a:ext cx="5676900" cy="876300"/>
            <a:chOff x="609600" y="2419350"/>
            <a:chExt cx="5676900" cy="876300"/>
          </a:xfrm>
        </p:grpSpPr>
        <p:sp>
          <p:nvSpPr>
            <p:cNvPr id="11" name="Rectangle 11"/>
            <p:cNvSpPr/>
            <p:nvPr/>
          </p:nvSpPr>
          <p:spPr>
            <a:xfrm>
              <a:off x="609600" y="2419350"/>
              <a:ext cx="56769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942572" y="2714625"/>
              <a:ext cx="286556" cy="286152"/>
              <a:chOff x="942572" y="2714625"/>
              <a:chExt cx="286556" cy="28615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071562" y="2957512"/>
                <a:ext cx="28575" cy="43265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43265">
                    <a:moveTo>
                      <a:pt x="14288" y="0"/>
                    </a:moveTo>
                    <a:cubicBezTo>
                      <a:pt x="21531" y="1"/>
                      <a:pt x="27628" y="5422"/>
                      <a:pt x="28475" y="12616"/>
                    </a:cubicBezTo>
                    <a:lnTo>
                      <a:pt x="28575" y="14288"/>
                    </a:lnTo>
                    <a:lnTo>
                      <a:pt x="28575" y="28575"/>
                    </a:lnTo>
                    <a:cubicBezTo>
                      <a:pt x="28567" y="36134"/>
                      <a:pt x="22671" y="42379"/>
                      <a:pt x="15125" y="42822"/>
                    </a:cubicBezTo>
                    <a:cubicBezTo>
                      <a:pt x="7578" y="43265"/>
                      <a:pt x="993" y="37753"/>
                      <a:pt x="100" y="30247"/>
                    </a:cubicBezTo>
                    <a:lnTo>
                      <a:pt x="0" y="28575"/>
                    </a:lnTo>
                    <a:lnTo>
                      <a:pt x="0" y="14288"/>
                    </a:lnTo>
                    <a:cubicBezTo>
                      <a:pt x="0" y="6397"/>
                      <a:pt x="6397" y="0"/>
                      <a:pt x="14288" y="0"/>
                    </a:cubicBez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151577" y="2922964"/>
                <a:ext cx="41393" cy="41871"/>
              </a:xfrm>
              <a:custGeom>
                <a:avLst/>
                <a:gdLst/>
                <a:ahLst/>
                <a:cxnLst/>
                <a:rect l="l" t="t" r="r" b="b"/>
                <a:pathLst>
                  <a:path w="41393" h="41871">
                    <a:moveTo>
                      <a:pt x="24470" y="4687"/>
                    </a:moveTo>
                    <a:lnTo>
                      <a:pt x="25813" y="5873"/>
                    </a:lnTo>
                    <a:lnTo>
                      <a:pt x="35814" y="15874"/>
                    </a:lnTo>
                    <a:cubicBezTo>
                      <a:pt x="41132" y="21211"/>
                      <a:pt x="41393" y="29759"/>
                      <a:pt x="36411" y="35409"/>
                    </a:cubicBezTo>
                    <a:cubicBezTo>
                      <a:pt x="31428" y="41060"/>
                      <a:pt x="22914" y="41871"/>
                      <a:pt x="16955" y="37263"/>
                    </a:cubicBezTo>
                    <a:lnTo>
                      <a:pt x="15612" y="36077"/>
                    </a:lnTo>
                    <a:lnTo>
                      <a:pt x="5610" y="26076"/>
                    </a:lnTo>
                    <a:cubicBezTo>
                      <a:pt x="509" y="20983"/>
                      <a:pt x="0" y="12887"/>
                      <a:pt x="4424" y="7196"/>
                    </a:cubicBezTo>
                    <a:cubicBezTo>
                      <a:pt x="8848" y="1505"/>
                      <a:pt x="16818" y="0"/>
                      <a:pt x="23013" y="3687"/>
                    </a:cubicBezTo>
                    <a:lnTo>
                      <a:pt x="24470" y="4687"/>
                    </a:ln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78515" y="2923260"/>
                <a:ext cx="41596" cy="41360"/>
              </a:xfrm>
              <a:custGeom>
                <a:avLst/>
                <a:gdLst/>
                <a:ahLst/>
                <a:cxnLst/>
                <a:rect l="l" t="t" r="r" b="b"/>
                <a:pathLst>
                  <a:path w="41596" h="41360">
                    <a:moveTo>
                      <a:pt x="35998" y="5578"/>
                    </a:moveTo>
                    <a:cubicBezTo>
                      <a:pt x="41088" y="10668"/>
                      <a:pt x="41596" y="18749"/>
                      <a:pt x="37184" y="24437"/>
                    </a:cubicBezTo>
                    <a:lnTo>
                      <a:pt x="35998" y="25780"/>
                    </a:lnTo>
                    <a:lnTo>
                      <a:pt x="25997" y="35781"/>
                    </a:lnTo>
                    <a:cubicBezTo>
                      <a:pt x="20661" y="41099"/>
                      <a:pt x="12112" y="41360"/>
                      <a:pt x="6462" y="36378"/>
                    </a:cubicBezTo>
                    <a:cubicBezTo>
                      <a:pt x="811" y="31395"/>
                      <a:pt x="0" y="22882"/>
                      <a:pt x="4608" y="16922"/>
                    </a:cubicBezTo>
                    <a:lnTo>
                      <a:pt x="5794" y="15579"/>
                    </a:lnTo>
                    <a:lnTo>
                      <a:pt x="15795" y="5578"/>
                    </a:lnTo>
                    <a:cubicBezTo>
                      <a:pt x="21375" y="0"/>
                      <a:pt x="30419" y="0"/>
                      <a:pt x="35998" y="5578"/>
                    </a:cubicBez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42572" y="2843212"/>
                <a:ext cx="43668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43668" h="28575">
                    <a:moveTo>
                      <a:pt x="28978" y="0"/>
                    </a:moveTo>
                    <a:cubicBezTo>
                      <a:pt x="36537" y="8"/>
                      <a:pt x="42782" y="5904"/>
                      <a:pt x="43225" y="13450"/>
                    </a:cubicBezTo>
                    <a:cubicBezTo>
                      <a:pt x="43668" y="20997"/>
                      <a:pt x="38156" y="27582"/>
                      <a:pt x="30649" y="28475"/>
                    </a:cubicBezTo>
                    <a:lnTo>
                      <a:pt x="28978" y="28575"/>
                    </a:lnTo>
                    <a:lnTo>
                      <a:pt x="14690" y="28575"/>
                    </a:lnTo>
                    <a:cubicBezTo>
                      <a:pt x="7131" y="28567"/>
                      <a:pt x="886" y="22671"/>
                      <a:pt x="443" y="15125"/>
                    </a:cubicBezTo>
                    <a:cubicBezTo>
                      <a:pt x="0" y="7578"/>
                      <a:pt x="5512" y="993"/>
                      <a:pt x="13018" y="100"/>
                    </a:cubicBezTo>
                    <a:lnTo>
                      <a:pt x="14690" y="0"/>
                    </a:lnTo>
                    <a:lnTo>
                      <a:pt x="28978" y="0"/>
                    </a:ln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185460" y="2843212"/>
                <a:ext cx="43668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43668" h="28575">
                    <a:moveTo>
                      <a:pt x="28978" y="0"/>
                    </a:moveTo>
                    <a:cubicBezTo>
                      <a:pt x="36537" y="8"/>
                      <a:pt x="42782" y="5904"/>
                      <a:pt x="43225" y="13450"/>
                    </a:cubicBezTo>
                    <a:cubicBezTo>
                      <a:pt x="43668" y="20997"/>
                      <a:pt x="38156" y="27582"/>
                      <a:pt x="30649" y="28475"/>
                    </a:cubicBezTo>
                    <a:lnTo>
                      <a:pt x="28978" y="28575"/>
                    </a:lnTo>
                    <a:lnTo>
                      <a:pt x="14690" y="28575"/>
                    </a:lnTo>
                    <a:cubicBezTo>
                      <a:pt x="7131" y="28567"/>
                      <a:pt x="886" y="22671"/>
                      <a:pt x="443" y="15125"/>
                    </a:cubicBezTo>
                    <a:cubicBezTo>
                      <a:pt x="0" y="7578"/>
                      <a:pt x="5512" y="993"/>
                      <a:pt x="13018" y="100"/>
                    </a:cubicBezTo>
                    <a:lnTo>
                      <a:pt x="14690" y="0"/>
                    </a:lnTo>
                    <a:lnTo>
                      <a:pt x="28978" y="0"/>
                    </a:ln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978726" y="2750110"/>
                <a:ext cx="41365" cy="41847"/>
              </a:xfrm>
              <a:custGeom>
                <a:avLst/>
                <a:gdLst/>
                <a:ahLst/>
                <a:cxnLst/>
                <a:rect l="l" t="t" r="r" b="b"/>
                <a:pathLst>
                  <a:path w="41365" h="41847">
                    <a:moveTo>
                      <a:pt x="24442" y="4663"/>
                    </a:moveTo>
                    <a:lnTo>
                      <a:pt x="25785" y="5849"/>
                    </a:lnTo>
                    <a:lnTo>
                      <a:pt x="35786" y="15850"/>
                    </a:lnTo>
                    <a:cubicBezTo>
                      <a:pt x="41104" y="21186"/>
                      <a:pt x="41365" y="29734"/>
                      <a:pt x="36383" y="35385"/>
                    </a:cubicBezTo>
                    <a:cubicBezTo>
                      <a:pt x="31400" y="41036"/>
                      <a:pt x="22887" y="41847"/>
                      <a:pt x="16927" y="37238"/>
                    </a:cubicBezTo>
                    <a:lnTo>
                      <a:pt x="15584" y="36052"/>
                    </a:lnTo>
                    <a:lnTo>
                      <a:pt x="5583" y="26051"/>
                    </a:lnTo>
                    <a:cubicBezTo>
                      <a:pt x="501" y="20957"/>
                      <a:pt x="0" y="12879"/>
                      <a:pt x="4413" y="7197"/>
                    </a:cubicBezTo>
                    <a:cubicBezTo>
                      <a:pt x="8827" y="1514"/>
                      <a:pt x="16777" y="0"/>
                      <a:pt x="22971" y="3663"/>
                    </a:cubicBezTo>
                    <a:lnTo>
                      <a:pt x="24428" y="4663"/>
                    </a:ln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151393" y="2750381"/>
                <a:ext cx="41596" cy="41360"/>
              </a:xfrm>
              <a:custGeom>
                <a:avLst/>
                <a:gdLst/>
                <a:ahLst/>
                <a:cxnLst/>
                <a:rect l="l" t="t" r="r" b="b"/>
                <a:pathLst>
                  <a:path w="41596" h="41360">
                    <a:moveTo>
                      <a:pt x="35998" y="5578"/>
                    </a:moveTo>
                    <a:cubicBezTo>
                      <a:pt x="41088" y="10668"/>
                      <a:pt x="41596" y="18749"/>
                      <a:pt x="37184" y="24437"/>
                    </a:cubicBezTo>
                    <a:lnTo>
                      <a:pt x="35998" y="25780"/>
                    </a:lnTo>
                    <a:lnTo>
                      <a:pt x="25997" y="35781"/>
                    </a:lnTo>
                    <a:cubicBezTo>
                      <a:pt x="20661" y="41099"/>
                      <a:pt x="12112" y="41360"/>
                      <a:pt x="6462" y="36378"/>
                    </a:cubicBezTo>
                    <a:cubicBezTo>
                      <a:pt x="811" y="31395"/>
                      <a:pt x="0" y="22882"/>
                      <a:pt x="4608" y="16922"/>
                    </a:cubicBezTo>
                    <a:lnTo>
                      <a:pt x="5794" y="15579"/>
                    </a:lnTo>
                    <a:lnTo>
                      <a:pt x="15795" y="5578"/>
                    </a:lnTo>
                    <a:cubicBezTo>
                      <a:pt x="21375" y="0"/>
                      <a:pt x="30419" y="0"/>
                      <a:pt x="35998" y="5578"/>
                    </a:cubicBez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071562" y="2714625"/>
                <a:ext cx="28575" cy="43265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43265">
                    <a:moveTo>
                      <a:pt x="14288" y="0"/>
                    </a:moveTo>
                    <a:cubicBezTo>
                      <a:pt x="21531" y="1"/>
                      <a:pt x="27628" y="5422"/>
                      <a:pt x="28475" y="12616"/>
                    </a:cubicBezTo>
                    <a:lnTo>
                      <a:pt x="28575" y="14288"/>
                    </a:lnTo>
                    <a:lnTo>
                      <a:pt x="28575" y="28575"/>
                    </a:lnTo>
                    <a:cubicBezTo>
                      <a:pt x="28567" y="36134"/>
                      <a:pt x="22671" y="42379"/>
                      <a:pt x="15125" y="42822"/>
                    </a:cubicBezTo>
                    <a:cubicBezTo>
                      <a:pt x="7578" y="43265"/>
                      <a:pt x="993" y="37753"/>
                      <a:pt x="100" y="30247"/>
                    </a:cubicBezTo>
                    <a:lnTo>
                      <a:pt x="0" y="28575"/>
                    </a:lnTo>
                    <a:lnTo>
                      <a:pt x="0" y="14288"/>
                    </a:lnTo>
                    <a:cubicBezTo>
                      <a:pt x="0" y="6397"/>
                      <a:pt x="6397" y="0"/>
                      <a:pt x="14288" y="0"/>
                    </a:cubicBez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014412" y="2786060"/>
                <a:ext cx="143438" cy="143978"/>
              </a:xfrm>
              <a:custGeom>
                <a:avLst/>
                <a:gdLst/>
                <a:ahLst/>
                <a:cxnLst/>
                <a:rect l="l" t="t" r="r" b="b"/>
                <a:pathLst>
                  <a:path w="143438" h="143978">
                    <a:moveTo>
                      <a:pt x="71438" y="2"/>
                    </a:moveTo>
                    <a:cubicBezTo>
                      <a:pt x="110489" y="0"/>
                      <a:pt x="142305" y="31356"/>
                      <a:pt x="142872" y="70403"/>
                    </a:cubicBezTo>
                    <a:cubicBezTo>
                      <a:pt x="143438" y="109450"/>
                      <a:pt x="112545" y="141716"/>
                      <a:pt x="73510" y="142847"/>
                    </a:cubicBezTo>
                    <a:cubicBezTo>
                      <a:pt x="34475" y="143978"/>
                      <a:pt x="1766" y="113555"/>
                      <a:pt x="71" y="74540"/>
                    </a:cubicBezTo>
                    <a:lnTo>
                      <a:pt x="0" y="71440"/>
                    </a:lnTo>
                    <a:lnTo>
                      <a:pt x="71" y="68339"/>
                    </a:lnTo>
                    <a:cubicBezTo>
                      <a:pt x="1731" y="30129"/>
                      <a:pt x="33191" y="4"/>
                      <a:pt x="71437" y="2"/>
                    </a:cubicBez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1438656" y="2663190"/>
              <a:ext cx="22463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12 月 22 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40942" y="299751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914614" y="268605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5C7FA3"/>
                  </a:solidFill>
                  <a:latin typeface="Trebuchet MS"/>
                  <a:ea typeface="Trebuchet MS"/>
                  <a:cs typeface="Trebuchet MS"/>
                </a:rPr>
                <a:t>04:50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09600" y="3486150"/>
            <a:ext cx="5676900" cy="914400"/>
            <a:chOff x="609600" y="3486150"/>
            <a:chExt cx="5676900" cy="914400"/>
          </a:xfrm>
        </p:grpSpPr>
        <p:sp>
          <p:nvSpPr>
            <p:cNvPr id="26" name="Freeform 26"/>
            <p:cNvSpPr/>
            <p:nvPr/>
          </p:nvSpPr>
          <p:spPr>
            <a:xfrm>
              <a:off x="609600" y="3486150"/>
              <a:ext cx="5676900" cy="914400"/>
            </a:xfrm>
            <a:prstGeom prst="round2SameRect">
              <a:avLst>
                <a:gd name="adj1" fmla="val 34000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39800" y="3770910"/>
              <a:ext cx="253999" cy="242290"/>
              <a:chOff x="939800" y="3770910"/>
              <a:chExt cx="253999" cy="24229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939800" y="3860800"/>
                <a:ext cx="253999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253999" h="152400">
                    <a:moveTo>
                      <a:pt x="228599" y="0"/>
                    </a:moveTo>
                    <a:cubicBezTo>
                      <a:pt x="242627" y="0"/>
                      <a:pt x="253999" y="11372"/>
                      <a:pt x="253999" y="25400"/>
                    </a:cubicBezTo>
                    <a:lnTo>
                      <a:pt x="253999" y="31750"/>
                    </a:lnTo>
                    <a:cubicBezTo>
                      <a:pt x="253999" y="53264"/>
                      <a:pt x="225463" y="101473"/>
                      <a:pt x="203415" y="120434"/>
                    </a:cubicBezTo>
                    <a:lnTo>
                      <a:pt x="203199" y="120599"/>
                    </a:lnTo>
                    <a:lnTo>
                      <a:pt x="203199" y="127000"/>
                    </a:lnTo>
                    <a:cubicBezTo>
                      <a:pt x="203204" y="140292"/>
                      <a:pt x="192959" y="151339"/>
                      <a:pt x="179705" y="152336"/>
                    </a:cubicBezTo>
                    <a:lnTo>
                      <a:pt x="177800" y="152400"/>
                    </a:lnTo>
                    <a:lnTo>
                      <a:pt x="76200" y="152400"/>
                    </a:lnTo>
                    <a:cubicBezTo>
                      <a:pt x="62172" y="152400"/>
                      <a:pt x="50800" y="141028"/>
                      <a:pt x="50800" y="127000"/>
                    </a:cubicBezTo>
                    <a:lnTo>
                      <a:pt x="50800" y="120700"/>
                    </a:lnTo>
                    <a:lnTo>
                      <a:pt x="49974" y="120027"/>
                    </a:lnTo>
                    <a:cubicBezTo>
                      <a:pt x="27622" y="101028"/>
                      <a:pt x="1791" y="56972"/>
                      <a:pt x="89" y="34049"/>
                    </a:cubicBezTo>
                    <a:lnTo>
                      <a:pt x="0" y="31750"/>
                    </a:lnTo>
                    <a:lnTo>
                      <a:pt x="0" y="25400"/>
                    </a:lnTo>
                    <a:cubicBezTo>
                      <a:pt x="0" y="11372"/>
                      <a:pt x="11372" y="0"/>
                      <a:pt x="254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0411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0919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990304" y="3770910"/>
                <a:ext cx="39045" cy="78180"/>
              </a:xfrm>
              <a:custGeom>
                <a:avLst/>
                <a:gdLst/>
                <a:ahLst/>
                <a:cxnLst/>
                <a:rect l="l" t="t" r="r" b="b"/>
                <a:pathLst>
                  <a:path w="39045" h="78180">
                    <a:moveTo>
                      <a:pt x="18291" y="3378"/>
                    </a:moveTo>
                    <a:cubicBezTo>
                      <a:pt x="21969" y="580"/>
                      <a:pt x="26877" y="0"/>
                      <a:pt x="31105" y="1864"/>
                    </a:cubicBezTo>
                    <a:cubicBezTo>
                      <a:pt x="35333" y="3729"/>
                      <a:pt x="38215" y="7743"/>
                      <a:pt x="38630" y="12345"/>
                    </a:cubicBezTo>
                    <a:cubicBezTo>
                      <a:pt x="39045" y="16948"/>
                      <a:pt x="36927" y="21412"/>
                      <a:pt x="33100" y="24002"/>
                    </a:cubicBezTo>
                    <a:cubicBezTo>
                      <a:pt x="28337" y="27431"/>
                      <a:pt x="25569" y="32969"/>
                      <a:pt x="25696" y="39357"/>
                    </a:cubicBezTo>
                    <a:cubicBezTo>
                      <a:pt x="25570" y="45215"/>
                      <a:pt x="28340" y="50759"/>
                      <a:pt x="33100" y="54178"/>
                    </a:cubicBezTo>
                    <a:cubicBezTo>
                      <a:pt x="36927" y="56768"/>
                      <a:pt x="39045" y="61232"/>
                      <a:pt x="38630" y="65835"/>
                    </a:cubicBezTo>
                    <a:cubicBezTo>
                      <a:pt x="38215" y="70437"/>
                      <a:pt x="35333" y="74451"/>
                      <a:pt x="31105" y="76316"/>
                    </a:cubicBezTo>
                    <a:cubicBezTo>
                      <a:pt x="26877" y="78180"/>
                      <a:pt x="21969" y="77600"/>
                      <a:pt x="18291" y="74802"/>
                    </a:cubicBezTo>
                    <a:cubicBezTo>
                      <a:pt x="6854" y="66644"/>
                      <a:pt x="132" y="53405"/>
                      <a:pt x="296" y="39357"/>
                    </a:cubicBezTo>
                    <a:cubicBezTo>
                      <a:pt x="0" y="25131"/>
                      <a:pt x="6731" y="11673"/>
                      <a:pt x="18291" y="337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1362456" y="3710940"/>
              <a:ext cx="29624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时令 · 北方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饺子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，南方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汤圆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364742" y="4064318"/>
              <a:ext cx="43754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汤圆谐音「团圆」，古人常以其祭祀祖先而后全家分食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09600" y="4591050"/>
            <a:ext cx="5676900" cy="1142429"/>
            <a:chOff x="609600" y="4591050"/>
            <a:chExt cx="5676900" cy="1142429"/>
          </a:xfrm>
        </p:grpSpPr>
        <p:sp>
          <p:nvSpPr>
            <p:cNvPr id="35" name="Freeform 35"/>
            <p:cNvSpPr/>
            <p:nvPr/>
          </p:nvSpPr>
          <p:spPr>
            <a:xfrm>
              <a:off x="609600" y="4591050"/>
              <a:ext cx="5676900" cy="1085850"/>
            </a:xfrm>
            <a:prstGeom prst="round2SameRect">
              <a:avLst>
                <a:gd name="adj1" fmla="val 0"/>
                <a:gd name="adj2" fmla="val 30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07542" y="475011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04494" y="5047298"/>
              <a:ext cx="2248662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北方饺子南方汤圆，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今天开始白天变长。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660642" y="1721168"/>
            <a:ext cx="4098608" cy="3708082"/>
            <a:chOff x="6660642" y="1721168"/>
            <a:chExt cx="4098608" cy="3708082"/>
          </a:xfrm>
        </p:grpSpPr>
        <p:sp>
          <p:nvSpPr>
            <p:cNvPr id="39" name="TextBox 39"/>
            <p:cNvSpPr txBox="1"/>
            <p:nvPr/>
          </p:nvSpPr>
          <p:spPr>
            <a:xfrm>
              <a:off x="6660642" y="172116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7334250" y="2190750"/>
              <a:ext cx="3238500" cy="3238500"/>
            </a:xfrm>
            <a:prstGeom prst="donut">
              <a:avLst>
                <a:gd name="adj" fmla="val 6000"/>
              </a:avLst>
            </a:prstGeom>
            <a:solidFill>
              <a:srgbClr val="EFE8DC"/>
            </a:solidFill>
            <a:ln>
              <a:noFill/>
            </a:ln>
          </p:spPr>
        </p:sp>
        <p:sp>
          <p:nvSpPr>
            <p:cNvPr id="41" name="Freeform 41"/>
            <p:cNvSpPr/>
            <p:nvPr/>
          </p:nvSpPr>
          <p:spPr>
            <a:xfrm>
              <a:off x="7334250" y="2190750"/>
              <a:ext cx="3238500" cy="3238500"/>
            </a:xfrm>
            <a:prstGeom prst="blockArc">
              <a:avLst>
                <a:gd name="adj1" fmla="val 10800000"/>
                <a:gd name="adj2" fmla="val 16200000"/>
                <a:gd name="adj3" fmla="val 6000"/>
              </a:avLst>
            </a:prstGeom>
            <a:solidFill>
              <a:srgbClr val="5C7FA3"/>
            </a:solidFill>
            <a:ln>
              <a:noFill/>
            </a:ln>
          </p:spPr>
        </p:sp>
        <p:pic>
          <p:nvPicPr>
            <p:cNvPr id="42" name="Image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96250" y="3016148"/>
              <a:ext cx="1714500" cy="1587704"/>
            </a:xfrm>
            <a:prstGeom prst="rect">
              <a:avLst/>
            </a:prstGeom>
          </p:spPr>
        </p:pic>
        <p:grpSp>
          <p:nvGrpSpPr>
            <p:cNvPr id="46" name="Group 46"/>
            <p:cNvGrpSpPr/>
            <p:nvPr/>
          </p:nvGrpSpPr>
          <p:grpSpPr>
            <a:xfrm>
              <a:off x="8549830" y="1808798"/>
              <a:ext cx="807339" cy="591502"/>
              <a:chOff x="8549830" y="1808798"/>
              <a:chExt cx="807339" cy="591502"/>
            </a:xfrm>
          </p:grpSpPr>
          <p:sp>
            <p:nvSpPr>
              <p:cNvPr id="43" name="Ellipse 43"/>
              <p:cNvSpPr/>
              <p:nvPr/>
            </p:nvSpPr>
            <p:spPr>
              <a:xfrm>
                <a:off x="8743950" y="1981200"/>
                <a:ext cx="419100" cy="419100"/>
              </a:xfrm>
              <a:prstGeom prst="ellipse">
                <a:avLst/>
              </a:pr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8855774" y="2121218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一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8549830" y="18087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蚯蚓结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9951911" y="4410075"/>
              <a:ext cx="807339" cy="904304"/>
              <a:chOff x="9951911" y="4410075"/>
              <a:chExt cx="807339" cy="904304"/>
            </a:xfrm>
          </p:grpSpPr>
          <p:sp>
            <p:nvSpPr>
              <p:cNvPr id="47" name="Ellipse 47"/>
              <p:cNvSpPr/>
              <p:nvPr/>
            </p:nvSpPr>
            <p:spPr>
              <a:xfrm>
                <a:off x="10146030" y="4410075"/>
                <a:ext cx="419100" cy="419100"/>
              </a:xfrm>
              <a:prstGeom prst="ellipse">
                <a:avLst/>
              </a:pr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10257854" y="4550092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二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9951911" y="49329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麋角解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7147750" y="4410075"/>
              <a:ext cx="807339" cy="904304"/>
              <a:chOff x="7147750" y="4410075"/>
              <a:chExt cx="807339" cy="904304"/>
            </a:xfrm>
          </p:grpSpPr>
          <p:sp>
            <p:nvSpPr>
              <p:cNvPr id="51" name="Ellipse 51"/>
              <p:cNvSpPr/>
              <p:nvPr/>
            </p:nvSpPr>
            <p:spPr>
              <a:xfrm>
                <a:off x="7341870" y="4410075"/>
                <a:ext cx="419100" cy="419100"/>
              </a:xfrm>
              <a:prstGeom prst="ellipse">
                <a:avLst/>
              </a:pr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7453694" y="4550092"/>
                <a:ext cx="1954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三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7147750" y="49329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水泉动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603504" y="6271260"/>
            <a:ext cx="10984992" cy="234696"/>
            <a:chOff x="603504" y="6271260"/>
            <a:chExt cx="10984992" cy="234696"/>
          </a:xfrm>
        </p:grpSpPr>
        <p:sp>
          <p:nvSpPr>
            <p:cNvPr id="56" name="TextBox 56"/>
            <p:cNvSpPr txBox="1"/>
            <p:nvPr/>
          </p:nvSpPr>
          <p:spPr>
            <a:xfrm>
              <a:off x="603504" y="6271260"/>
              <a:ext cx="75724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仰角据《香港天文台年曆2026》 · 时刻据紫金山天文台 · 习俗据中国气象网 · 冬 · 第 4 格 · 全年第 22 格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1035132" y="62712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28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8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8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25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xmlns:p="http://schemas.openxmlformats.org/presentationml/2006/main" id="31" presetID="21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-1143000" y="-1143000"/>
            <a:ext cx="4953000" cy="3429000"/>
          </a:xfrm>
          <a:prstGeom prst="roundRect">
            <a:avLst>
              <a:gd name="adj" fmla="val 13333"/>
            </a:avLst>
          </a:prstGeom>
          <a:solidFill>
            <a:srgbClr val="5C7FA3">
              <a:alpha val="14000"/>
            </a:srgbClr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10610850" y="505778"/>
            <a:ext cx="723900" cy="732472"/>
            <a:chOff x="10610850" y="505778"/>
            <a:chExt cx="723900" cy="732472"/>
          </a:xfrm>
        </p:grpSpPr>
        <p:sp>
          <p:nvSpPr>
            <p:cNvPr id="3" name="Ellipse 3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0800000"/>
                <a:gd name="adj2" fmla="val 16200000"/>
                <a:gd name="adj3" fmla="val 26000"/>
              </a:avLst>
            </a:prstGeom>
            <a:solidFill>
              <a:srgbClr val="5C7FA3"/>
            </a:solidFill>
            <a:ln>
              <a:noFill/>
            </a:ln>
          </p:spPr>
        </p:sp>
        <p:sp>
          <p:nvSpPr>
            <p:cNvPr id="5" name="Ellipse 5"/>
            <p:cNvSpPr/>
            <p:nvPr/>
          </p:nvSpPr>
          <p:spPr>
            <a:xfrm>
              <a:off x="10734675" y="505778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09600" y="604040"/>
            <a:ext cx="4690777" cy="1400211"/>
            <a:chOff x="609600" y="604040"/>
            <a:chExt cx="4690777" cy="1400211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604040"/>
              <a:ext cx="2571750" cy="1344621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3412236" y="882015"/>
              <a:ext cx="188814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小寒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Minor Cold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422142" y="1454468"/>
              <a:ext cx="1728216" cy="5497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名字叫小，实际常常是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一年最冷的开头。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10500" y="535388"/>
            <a:ext cx="2057400" cy="1824824"/>
            <a:chOff x="7810500" y="535388"/>
            <a:chExt cx="2057400" cy="1824824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10500" y="535388"/>
              <a:ext cx="2057400" cy="1824824"/>
            </a:xfrm>
            <a:prstGeom prst="rect">
              <a:avLst/>
            </a:prstGeom>
          </p:spPr>
        </p:pic>
      </p:grpSp>
      <p:grpSp>
        <p:nvGrpSpPr>
          <p:cNvPr id="20" name="Group 20"/>
          <p:cNvGrpSpPr/>
          <p:nvPr/>
        </p:nvGrpSpPr>
        <p:grpSpPr>
          <a:xfrm>
            <a:off x="7620000" y="2743200"/>
            <a:ext cx="3962400" cy="876300"/>
            <a:chOff x="7620000" y="2743200"/>
            <a:chExt cx="3962400" cy="876300"/>
          </a:xfrm>
        </p:grpSpPr>
        <p:sp>
          <p:nvSpPr>
            <p:cNvPr id="13" name="Rectangle 13"/>
            <p:cNvSpPr/>
            <p:nvPr/>
          </p:nvSpPr>
          <p:spPr>
            <a:xfrm>
              <a:off x="7620000" y="2743200"/>
              <a:ext cx="39624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7929561" y="3038072"/>
              <a:ext cx="257178" cy="286154"/>
              <a:chOff x="7929561" y="3038072"/>
              <a:chExt cx="257178" cy="28615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7929561" y="3038072"/>
                <a:ext cx="257178" cy="286154"/>
              </a:xfrm>
              <a:custGeom>
                <a:avLst/>
                <a:gdLst/>
                <a:ahLst/>
                <a:cxnLst/>
                <a:rect l="l" t="t" r="r" b="b"/>
                <a:pathLst>
                  <a:path w="257178" h="286154">
                    <a:moveTo>
                      <a:pt x="185739" y="403"/>
                    </a:moveTo>
                    <a:cubicBezTo>
                      <a:pt x="192982" y="404"/>
                      <a:pt x="199079" y="5825"/>
                      <a:pt x="199926" y="13018"/>
                    </a:cubicBezTo>
                    <a:lnTo>
                      <a:pt x="200026" y="14690"/>
                    </a:lnTo>
                    <a:lnTo>
                      <a:pt x="200026" y="28978"/>
                    </a:lnTo>
                    <a:lnTo>
                      <a:pt x="214314" y="28978"/>
                    </a:lnTo>
                    <a:cubicBezTo>
                      <a:pt x="237010" y="28976"/>
                      <a:pt x="255773" y="46668"/>
                      <a:pt x="257105" y="69326"/>
                    </a:cubicBezTo>
                    <a:lnTo>
                      <a:pt x="257176" y="71840"/>
                    </a:lnTo>
                    <a:lnTo>
                      <a:pt x="257176" y="243290"/>
                    </a:lnTo>
                    <a:cubicBezTo>
                      <a:pt x="257178" y="265987"/>
                      <a:pt x="239486" y="284750"/>
                      <a:pt x="216828" y="286081"/>
                    </a:cubicBezTo>
                    <a:lnTo>
                      <a:pt x="214314" y="286153"/>
                    </a:lnTo>
                    <a:lnTo>
                      <a:pt x="42864" y="286153"/>
                    </a:lnTo>
                    <a:cubicBezTo>
                      <a:pt x="20167" y="286154"/>
                      <a:pt x="1404" y="268462"/>
                      <a:pt x="73" y="245805"/>
                    </a:cubicBezTo>
                    <a:lnTo>
                      <a:pt x="1" y="243290"/>
                    </a:lnTo>
                    <a:lnTo>
                      <a:pt x="1" y="71840"/>
                    </a:lnTo>
                    <a:cubicBezTo>
                      <a:pt x="0" y="49144"/>
                      <a:pt x="17692" y="30381"/>
                      <a:pt x="40349" y="29049"/>
                    </a:cubicBezTo>
                    <a:lnTo>
                      <a:pt x="42864" y="28978"/>
                    </a:lnTo>
                    <a:lnTo>
                      <a:pt x="57151" y="28978"/>
                    </a:lnTo>
                    <a:lnTo>
                      <a:pt x="57151" y="14690"/>
                    </a:lnTo>
                    <a:cubicBezTo>
                      <a:pt x="57160" y="7131"/>
                      <a:pt x="63055" y="886"/>
                      <a:pt x="70601" y="443"/>
                    </a:cubicBezTo>
                    <a:cubicBezTo>
                      <a:pt x="78148" y="0"/>
                      <a:pt x="84733" y="5512"/>
                      <a:pt x="85626" y="13018"/>
                    </a:cubicBezTo>
                    <a:lnTo>
                      <a:pt x="85726" y="14690"/>
                    </a:lnTo>
                    <a:lnTo>
                      <a:pt x="85726" y="28978"/>
                    </a:lnTo>
                    <a:lnTo>
                      <a:pt x="171451" y="28978"/>
                    </a:lnTo>
                    <a:lnTo>
                      <a:pt x="171451" y="14690"/>
                    </a:lnTo>
                    <a:cubicBezTo>
                      <a:pt x="171451" y="6799"/>
                      <a:pt x="177848" y="403"/>
                      <a:pt x="185739" y="403"/>
                    </a:cubicBezTo>
                    <a:close/>
                    <a:moveTo>
                      <a:pt x="228601" y="100415"/>
                    </a:moveTo>
                    <a:lnTo>
                      <a:pt x="28576" y="100415"/>
                    </a:lnTo>
                    <a:lnTo>
                      <a:pt x="28576" y="237932"/>
                    </a:lnTo>
                    <a:cubicBezTo>
                      <a:pt x="28576" y="248005"/>
                      <a:pt x="34091" y="256306"/>
                      <a:pt x="41192" y="257449"/>
                    </a:cubicBezTo>
                    <a:lnTo>
                      <a:pt x="42864" y="257578"/>
                    </a:lnTo>
                    <a:lnTo>
                      <a:pt x="214314" y="257578"/>
                    </a:lnTo>
                    <a:cubicBezTo>
                      <a:pt x="221643" y="257578"/>
                      <a:pt x="227687" y="250005"/>
                      <a:pt x="228501" y="240218"/>
                    </a:cubicBezTo>
                    <a:lnTo>
                      <a:pt x="228601" y="237932"/>
                    </a:lnTo>
                    <a:lnTo>
                      <a:pt x="228601" y="100415"/>
                    </a:ln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8029172" y="3181350"/>
                <a:ext cx="43265" cy="71840"/>
              </a:xfrm>
              <a:custGeom>
                <a:avLst/>
                <a:gdLst/>
                <a:ahLst/>
                <a:cxnLst/>
                <a:rect l="l" t="t" r="r" b="b"/>
                <a:pathLst>
                  <a:path w="43265" h="71840">
                    <a:moveTo>
                      <a:pt x="28978" y="0"/>
                    </a:moveTo>
                    <a:cubicBezTo>
                      <a:pt x="36221" y="1"/>
                      <a:pt x="42318" y="5422"/>
                      <a:pt x="43165" y="12616"/>
                    </a:cubicBezTo>
                    <a:lnTo>
                      <a:pt x="43265" y="14288"/>
                    </a:lnTo>
                    <a:lnTo>
                      <a:pt x="43265" y="57150"/>
                    </a:lnTo>
                    <a:cubicBezTo>
                      <a:pt x="43257" y="64709"/>
                      <a:pt x="37361" y="70954"/>
                      <a:pt x="29815" y="71397"/>
                    </a:cubicBezTo>
                    <a:cubicBezTo>
                      <a:pt x="22269" y="71840"/>
                      <a:pt x="15683" y="66328"/>
                      <a:pt x="14790" y="58822"/>
                    </a:cubicBezTo>
                    <a:lnTo>
                      <a:pt x="14690" y="57150"/>
                    </a:lnTo>
                    <a:lnTo>
                      <a:pt x="14690" y="28575"/>
                    </a:lnTo>
                    <a:cubicBezTo>
                      <a:pt x="7131" y="28567"/>
                      <a:pt x="886" y="22671"/>
                      <a:pt x="443" y="15125"/>
                    </a:cubicBezTo>
                    <a:cubicBezTo>
                      <a:pt x="0" y="7578"/>
                      <a:pt x="5512" y="993"/>
                      <a:pt x="13018" y="100"/>
                    </a:cubicBezTo>
                    <a:lnTo>
                      <a:pt x="14690" y="0"/>
                    </a:lnTo>
                    <a:lnTo>
                      <a:pt x="28978" y="0"/>
                    </a:ln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8410956" y="2948940"/>
              <a:ext cx="19665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1 月 5 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413242" y="32832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72414" y="29718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5C7FA3"/>
                  </a:solidFill>
                  <a:latin typeface="Trebuchet MS"/>
                  <a:ea typeface="Trebuchet MS"/>
                  <a:cs typeface="Trebuchet MS"/>
                </a:rPr>
                <a:t>16:23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620000" y="3810000"/>
            <a:ext cx="3962400" cy="1238250"/>
            <a:chOff x="7620000" y="3810000"/>
            <a:chExt cx="3962400" cy="1238250"/>
          </a:xfrm>
        </p:grpSpPr>
        <p:sp>
          <p:nvSpPr>
            <p:cNvPr id="21" name="Freeform 21"/>
            <p:cNvSpPr/>
            <p:nvPr/>
          </p:nvSpPr>
          <p:spPr>
            <a:xfrm>
              <a:off x="7620000" y="3810000"/>
              <a:ext cx="3962400" cy="1238250"/>
            </a:xfrm>
            <a:prstGeom prst="foldedCorner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879842" y="4007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时令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877556" y="4282440"/>
              <a:ext cx="230428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福建沿海晒鱼干；北京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腊八粥、南京菜饭。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20000" y="5238750"/>
            <a:ext cx="3962400" cy="1123379"/>
            <a:chOff x="7620000" y="5238750"/>
            <a:chExt cx="3962400" cy="1123379"/>
          </a:xfrm>
        </p:grpSpPr>
        <p:sp>
          <p:nvSpPr>
            <p:cNvPr id="25" name="Rectangle 25"/>
            <p:cNvSpPr/>
            <p:nvPr/>
          </p:nvSpPr>
          <p:spPr>
            <a:xfrm>
              <a:off x="7620000" y="5238750"/>
              <a:ext cx="3962400" cy="1028700"/>
            </a:xfrm>
            <a:prstGeom prst="roundRect">
              <a:avLst>
                <a:gd name="adj" fmla="val 22222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879842" y="54168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876794" y="5694998"/>
              <a:ext cx="2248662" cy="66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煮一锅菜饭，把腊味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和青菜一起焖上。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02742" y="2445068"/>
            <a:ext cx="5836158" cy="3250882"/>
            <a:chOff x="602742" y="2445068"/>
            <a:chExt cx="5836158" cy="3250882"/>
          </a:xfrm>
        </p:grpSpPr>
        <p:sp>
          <p:nvSpPr>
            <p:cNvPr id="29" name="TextBox 29"/>
            <p:cNvSpPr txBox="1"/>
            <p:nvPr/>
          </p:nvSpPr>
          <p:spPr>
            <a:xfrm>
              <a:off x="602742" y="2445068"/>
              <a:ext cx="44299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 · 一候接一候，各约五日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609600" y="26860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21842" y="2921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80794" y="28755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雁北乡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21842" y="32261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大雁开始北返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1047750" y="37528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459992" y="39881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218944" y="39423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鹊始巢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459992" y="42929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喜鹊开始筑巢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1485900" y="4819650"/>
              <a:ext cx="4953000" cy="876300"/>
            </a:xfrm>
            <a:prstGeom prst="parallelogram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898142" y="50549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657094" y="50091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雉雊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898142" y="535971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野鸡感阳气而鸣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3504" y="6461760"/>
            <a:ext cx="10984992" cy="234696"/>
            <a:chOff x="603504" y="6461760"/>
            <a:chExt cx="109849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603504" y="6461760"/>
              <a:ext cx="68939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三候释义为本手账整理 · 时刻据紫金山天文台 · 习俗据中国气象网 · 冬 · 第 5 格 · 全年第 23 格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035132" y="64617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29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5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5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22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8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8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8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8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xmlns:p="http://schemas.openxmlformats.org/presentationml/2006/main" id="31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xmlns:p="http://schemas.openxmlformats.org/presentationml/2006/main" id="3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610850" y="469582"/>
            <a:ext cx="723900" cy="768668"/>
            <a:chOff x="10610850" y="469582"/>
            <a:chExt cx="723900" cy="768668"/>
          </a:xfrm>
        </p:grpSpPr>
        <p:sp>
          <p:nvSpPr>
            <p:cNvPr id="2" name="Ellipse 2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3" name="Freeform 3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0800000"/>
                <a:gd name="adj2" fmla="val 16200000"/>
                <a:gd name="adj3" fmla="val 26000"/>
              </a:avLst>
            </a:prstGeom>
            <a:solidFill>
              <a:srgbClr val="5C7FA3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10822305" y="469582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609600" y="572871"/>
            <a:ext cx="4578858" cy="1336130"/>
            <a:chOff x="609600" y="572871"/>
            <a:chExt cx="4578858" cy="1336130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572871"/>
              <a:ext cx="2286000" cy="1216458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107436" y="805815"/>
              <a:ext cx="188814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大寒</a:t>
              </a:r>
              <a:r>
                <a:rPr lang="zh-CN" sz="135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 xml:space="preserve"> Major Cold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117342" y="1359218"/>
              <a:ext cx="2071116" cy="5497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最后一格，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也是下一轮立春的前一格。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67500" y="1524000"/>
            <a:ext cx="4762500" cy="876300"/>
            <a:chOff x="6667500" y="1524000"/>
            <a:chExt cx="4762500" cy="876300"/>
          </a:xfrm>
        </p:grpSpPr>
        <p:sp>
          <p:nvSpPr>
            <p:cNvPr id="10" name="Rectangle 10"/>
            <p:cNvSpPr/>
            <p:nvPr/>
          </p:nvSpPr>
          <p:spPr>
            <a:xfrm>
              <a:off x="6667500" y="1524000"/>
              <a:ext cx="4762500" cy="876300"/>
            </a:xfrm>
            <a:prstGeom prst="roundRect">
              <a:avLst>
                <a:gd name="adj" fmla="val 26087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6977061" y="1818872"/>
              <a:ext cx="257178" cy="286154"/>
              <a:chOff x="6977061" y="1818872"/>
              <a:chExt cx="257178" cy="28615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977061" y="1818872"/>
                <a:ext cx="257178" cy="286154"/>
              </a:xfrm>
              <a:custGeom>
                <a:avLst/>
                <a:gdLst/>
                <a:ahLst/>
                <a:cxnLst/>
                <a:rect l="l" t="t" r="r" b="b"/>
                <a:pathLst>
                  <a:path w="257178" h="286154">
                    <a:moveTo>
                      <a:pt x="185739" y="403"/>
                    </a:moveTo>
                    <a:cubicBezTo>
                      <a:pt x="192982" y="404"/>
                      <a:pt x="199079" y="5825"/>
                      <a:pt x="199926" y="13018"/>
                    </a:cubicBezTo>
                    <a:lnTo>
                      <a:pt x="200026" y="14690"/>
                    </a:lnTo>
                    <a:lnTo>
                      <a:pt x="200026" y="28978"/>
                    </a:lnTo>
                    <a:lnTo>
                      <a:pt x="214314" y="28978"/>
                    </a:lnTo>
                    <a:cubicBezTo>
                      <a:pt x="237010" y="28976"/>
                      <a:pt x="255773" y="46668"/>
                      <a:pt x="257105" y="69326"/>
                    </a:cubicBezTo>
                    <a:lnTo>
                      <a:pt x="257176" y="71840"/>
                    </a:lnTo>
                    <a:lnTo>
                      <a:pt x="257176" y="243290"/>
                    </a:lnTo>
                    <a:cubicBezTo>
                      <a:pt x="257178" y="265987"/>
                      <a:pt x="239486" y="284750"/>
                      <a:pt x="216828" y="286081"/>
                    </a:cubicBezTo>
                    <a:lnTo>
                      <a:pt x="214314" y="286153"/>
                    </a:lnTo>
                    <a:lnTo>
                      <a:pt x="42864" y="286153"/>
                    </a:lnTo>
                    <a:cubicBezTo>
                      <a:pt x="20167" y="286154"/>
                      <a:pt x="1404" y="268462"/>
                      <a:pt x="73" y="245805"/>
                    </a:cubicBezTo>
                    <a:lnTo>
                      <a:pt x="1" y="243290"/>
                    </a:lnTo>
                    <a:lnTo>
                      <a:pt x="1" y="71840"/>
                    </a:lnTo>
                    <a:cubicBezTo>
                      <a:pt x="0" y="49144"/>
                      <a:pt x="17692" y="30381"/>
                      <a:pt x="40349" y="29049"/>
                    </a:cubicBezTo>
                    <a:lnTo>
                      <a:pt x="42864" y="28978"/>
                    </a:lnTo>
                    <a:lnTo>
                      <a:pt x="57151" y="28978"/>
                    </a:lnTo>
                    <a:lnTo>
                      <a:pt x="57151" y="14690"/>
                    </a:lnTo>
                    <a:cubicBezTo>
                      <a:pt x="57160" y="7131"/>
                      <a:pt x="63055" y="886"/>
                      <a:pt x="70601" y="443"/>
                    </a:cubicBezTo>
                    <a:cubicBezTo>
                      <a:pt x="78148" y="0"/>
                      <a:pt x="84733" y="5512"/>
                      <a:pt x="85626" y="13018"/>
                    </a:cubicBezTo>
                    <a:lnTo>
                      <a:pt x="85726" y="14690"/>
                    </a:lnTo>
                    <a:lnTo>
                      <a:pt x="85726" y="28978"/>
                    </a:lnTo>
                    <a:lnTo>
                      <a:pt x="171451" y="28978"/>
                    </a:lnTo>
                    <a:lnTo>
                      <a:pt x="171451" y="14690"/>
                    </a:lnTo>
                    <a:cubicBezTo>
                      <a:pt x="171451" y="6799"/>
                      <a:pt x="177848" y="403"/>
                      <a:pt x="185739" y="403"/>
                    </a:cubicBezTo>
                    <a:close/>
                    <a:moveTo>
                      <a:pt x="228601" y="100415"/>
                    </a:moveTo>
                    <a:lnTo>
                      <a:pt x="28576" y="100415"/>
                    </a:lnTo>
                    <a:lnTo>
                      <a:pt x="28576" y="237932"/>
                    </a:lnTo>
                    <a:cubicBezTo>
                      <a:pt x="28576" y="248005"/>
                      <a:pt x="34091" y="256306"/>
                      <a:pt x="41192" y="257449"/>
                    </a:cubicBezTo>
                    <a:lnTo>
                      <a:pt x="42864" y="257578"/>
                    </a:lnTo>
                    <a:lnTo>
                      <a:pt x="214314" y="257578"/>
                    </a:lnTo>
                    <a:cubicBezTo>
                      <a:pt x="221643" y="257578"/>
                      <a:pt x="227687" y="250005"/>
                      <a:pt x="228501" y="240218"/>
                    </a:cubicBezTo>
                    <a:lnTo>
                      <a:pt x="228601" y="237932"/>
                    </a:lnTo>
                    <a:lnTo>
                      <a:pt x="228601" y="100415"/>
                    </a:ln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7076672" y="1962150"/>
                <a:ext cx="43265" cy="71840"/>
              </a:xfrm>
              <a:custGeom>
                <a:avLst/>
                <a:gdLst/>
                <a:ahLst/>
                <a:cxnLst/>
                <a:rect l="l" t="t" r="r" b="b"/>
                <a:pathLst>
                  <a:path w="43265" h="71840">
                    <a:moveTo>
                      <a:pt x="28978" y="0"/>
                    </a:moveTo>
                    <a:cubicBezTo>
                      <a:pt x="36221" y="1"/>
                      <a:pt x="42318" y="5422"/>
                      <a:pt x="43165" y="12616"/>
                    </a:cubicBezTo>
                    <a:lnTo>
                      <a:pt x="43265" y="14288"/>
                    </a:lnTo>
                    <a:lnTo>
                      <a:pt x="43265" y="57150"/>
                    </a:lnTo>
                    <a:cubicBezTo>
                      <a:pt x="43257" y="64709"/>
                      <a:pt x="37361" y="70954"/>
                      <a:pt x="29815" y="71397"/>
                    </a:cubicBezTo>
                    <a:cubicBezTo>
                      <a:pt x="22269" y="71840"/>
                      <a:pt x="15683" y="66328"/>
                      <a:pt x="14790" y="58822"/>
                    </a:cubicBezTo>
                    <a:lnTo>
                      <a:pt x="14690" y="57150"/>
                    </a:lnTo>
                    <a:lnTo>
                      <a:pt x="14690" y="28575"/>
                    </a:lnTo>
                    <a:cubicBezTo>
                      <a:pt x="7131" y="28567"/>
                      <a:pt x="886" y="22671"/>
                      <a:pt x="443" y="15125"/>
                    </a:cubicBezTo>
                    <a:cubicBezTo>
                      <a:pt x="0" y="7578"/>
                      <a:pt x="5512" y="993"/>
                      <a:pt x="13018" y="100"/>
                    </a:cubicBezTo>
                    <a:lnTo>
                      <a:pt x="14690" y="0"/>
                    </a:lnTo>
                    <a:lnTo>
                      <a:pt x="28978" y="0"/>
                    </a:lnTo>
                    <a:close/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7458456" y="1729740"/>
              <a:ext cx="2106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1 月 20 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460742" y="20640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北京时间（UTC+8）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020014" y="1752600"/>
              <a:ext cx="11966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000" b="1" dirty="0">
                  <a:solidFill>
                    <a:srgbClr val="5C7FA3"/>
                  </a:solidFill>
                  <a:latin typeface="Trebuchet MS"/>
                  <a:ea typeface="Trebuchet MS"/>
                  <a:cs typeface="Trebuchet MS"/>
                </a:rPr>
                <a:t>09:45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09600" y="2628900"/>
            <a:ext cx="8915400" cy="2247900"/>
            <a:chOff x="609600" y="2628900"/>
            <a:chExt cx="8915400" cy="2247900"/>
          </a:xfrm>
        </p:grpSpPr>
        <p:sp>
          <p:nvSpPr>
            <p:cNvPr id="18" name="Rectangle 18"/>
            <p:cNvSpPr/>
            <p:nvPr/>
          </p:nvSpPr>
          <p:spPr>
            <a:xfrm>
              <a:off x="609600" y="2628900"/>
              <a:ext cx="8915400" cy="2247900"/>
            </a:xfrm>
            <a:prstGeom prst="roundRect">
              <a:avLst>
                <a:gd name="adj" fmla="val 1016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31342" y="265461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 · 《月令七十二候集解》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8382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9069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一候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823085" y="36375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鸡乳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52562" y="40833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母鸡开始孵小鸡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7338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8025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二候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456176" y="36375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征鸟厉疾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257294" y="40833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猛禽捕食格外迅猛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6629400" y="2857500"/>
              <a:ext cx="2514600" cy="1714500"/>
            </a:xfrm>
            <a:prstGeom prst="plaque">
              <a:avLst>
                <a:gd name="adj" fmla="val 1200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698105" y="3283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351776" y="36375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水泽腹坚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152894" y="40833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水面冰层厚到中央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829800" y="2871757"/>
            <a:ext cx="1790700" cy="1762186"/>
            <a:chOff x="9829800" y="2871757"/>
            <a:chExt cx="1790700" cy="1762186"/>
          </a:xfrm>
        </p:grpSpPr>
        <p:pic>
          <p:nvPicPr>
            <p:cNvPr id="33" name="Imag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29800" y="2871757"/>
              <a:ext cx="1790700" cy="1762186"/>
            </a:xfrm>
            <a:prstGeom prst="rect">
              <a:avLst/>
            </a:prstGeom>
          </p:spPr>
        </p:pic>
      </p:grpSp>
      <p:grpSp>
        <p:nvGrpSpPr>
          <p:cNvPr id="39" name="Group 39"/>
          <p:cNvGrpSpPr/>
          <p:nvPr/>
        </p:nvGrpSpPr>
        <p:grpSpPr>
          <a:xfrm>
            <a:off x="609600" y="5067300"/>
            <a:ext cx="5334000" cy="1181100"/>
            <a:chOff x="609600" y="5067300"/>
            <a:chExt cx="5334000" cy="1181100"/>
          </a:xfrm>
        </p:grpSpPr>
        <p:sp>
          <p:nvSpPr>
            <p:cNvPr id="35" name="Rectangle 35"/>
            <p:cNvSpPr/>
            <p:nvPr/>
          </p:nvSpPr>
          <p:spPr>
            <a:xfrm>
              <a:off x="609600" y="5067300"/>
              <a:ext cx="5334000" cy="1181100"/>
            </a:xfrm>
            <a:prstGeom prst="roundRect">
              <a:avLst>
                <a:gd name="adj" fmla="val 3225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Freeform 36"/>
            <p:cNvSpPr/>
            <p:nvPr/>
          </p:nvSpPr>
          <p:spPr>
            <a:xfrm>
              <a:off x="926439" y="5327676"/>
              <a:ext cx="280581" cy="267415"/>
            </a:xfrm>
            <a:custGeom>
              <a:avLst/>
              <a:gdLst/>
              <a:ahLst/>
              <a:cxnLst/>
              <a:rect l="l" t="t" r="r" b="b"/>
              <a:pathLst>
                <a:path w="280581" h="267415">
                  <a:moveTo>
                    <a:pt x="92647" y="80492"/>
                  </a:moveTo>
                  <a:lnTo>
                    <a:pt x="11621" y="92239"/>
                  </a:lnTo>
                  <a:lnTo>
                    <a:pt x="10186" y="92532"/>
                  </a:lnTo>
                  <a:cubicBezTo>
                    <a:pt x="5763" y="93706"/>
                    <a:pt x="2314" y="97168"/>
                    <a:pt x="1157" y="101596"/>
                  </a:cubicBezTo>
                  <a:cubicBezTo>
                    <a:pt x="0" y="106023"/>
                    <a:pt x="1314" y="110731"/>
                    <a:pt x="4598" y="113918"/>
                  </a:cubicBezTo>
                  <a:lnTo>
                    <a:pt x="63297" y="171055"/>
                  </a:lnTo>
                  <a:lnTo>
                    <a:pt x="49454" y="251764"/>
                  </a:lnTo>
                  <a:lnTo>
                    <a:pt x="49289" y="253161"/>
                  </a:lnTo>
                  <a:cubicBezTo>
                    <a:pt x="49018" y="257735"/>
                    <a:pt x="51233" y="262101"/>
                    <a:pt x="55084" y="264585"/>
                  </a:cubicBezTo>
                  <a:cubicBezTo>
                    <a:pt x="58936" y="267068"/>
                    <a:pt x="63826" y="267284"/>
                    <a:pt x="67882" y="265150"/>
                  </a:cubicBezTo>
                  <a:lnTo>
                    <a:pt x="140348" y="227050"/>
                  </a:lnTo>
                  <a:lnTo>
                    <a:pt x="212649" y="265150"/>
                  </a:lnTo>
                  <a:lnTo>
                    <a:pt x="213919" y="265734"/>
                  </a:lnTo>
                  <a:cubicBezTo>
                    <a:pt x="218187" y="267415"/>
                    <a:pt x="223030" y="266664"/>
                    <a:pt x="226588" y="263769"/>
                  </a:cubicBezTo>
                  <a:cubicBezTo>
                    <a:pt x="230146" y="260874"/>
                    <a:pt x="231867" y="256285"/>
                    <a:pt x="231089" y="251764"/>
                  </a:cubicBezTo>
                  <a:lnTo>
                    <a:pt x="217233" y="171055"/>
                  </a:lnTo>
                  <a:lnTo>
                    <a:pt x="275958" y="113906"/>
                  </a:lnTo>
                  <a:lnTo>
                    <a:pt x="276949" y="112826"/>
                  </a:lnTo>
                  <a:cubicBezTo>
                    <a:pt x="279829" y="109278"/>
                    <a:pt x="280581" y="104456"/>
                    <a:pt x="278918" y="100199"/>
                  </a:cubicBezTo>
                  <a:cubicBezTo>
                    <a:pt x="277255" y="95942"/>
                    <a:pt x="273433" y="92907"/>
                    <a:pt x="268909" y="92252"/>
                  </a:cubicBezTo>
                  <a:lnTo>
                    <a:pt x="187884" y="80492"/>
                  </a:lnTo>
                  <a:lnTo>
                    <a:pt x="151663" y="7086"/>
                  </a:lnTo>
                  <a:cubicBezTo>
                    <a:pt x="149525" y="2748"/>
                    <a:pt x="145108" y="0"/>
                    <a:pt x="140271" y="0"/>
                  </a:cubicBezTo>
                  <a:cubicBezTo>
                    <a:pt x="135435" y="0"/>
                    <a:pt x="131018" y="2748"/>
                    <a:pt x="128880" y="7086"/>
                  </a:cubicBezTo>
                  <a:lnTo>
                    <a:pt x="92647" y="804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362456" y="5292090"/>
              <a:ext cx="1993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时令 ·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扫屋迎新春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07542" y="5683568"/>
              <a:ext cx="378561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扎竹枝为帚，屋角檐隙无不扫除，桌椅杂物无不洗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涤，预备过年。北方消寒糕，南方鸡汤。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172200" y="5067300"/>
            <a:ext cx="5410200" cy="1256729"/>
            <a:chOff x="6172200" y="5067300"/>
            <a:chExt cx="5410200" cy="1256729"/>
          </a:xfrm>
        </p:grpSpPr>
        <p:sp>
          <p:nvSpPr>
            <p:cNvPr id="40" name="Freeform 40"/>
            <p:cNvSpPr/>
            <p:nvPr/>
          </p:nvSpPr>
          <p:spPr>
            <a:xfrm>
              <a:off x="6172200" y="5067300"/>
              <a:ext cx="5410200" cy="1181100"/>
            </a:xfrm>
            <a:prstGeom prst="round2DiagRect">
              <a:avLst>
                <a:gd name="adj1" fmla="val 30000"/>
                <a:gd name="adj2" fmla="val 0"/>
              </a:avLst>
            </a:prstGeom>
            <a:solidFill>
              <a:srgbClr val="F2EDE4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6546342" y="53025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怎么过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543294" y="5656898"/>
              <a:ext cx="2991612" cy="667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扫一次屋子，</a:t>
              </a:r>
              <a:br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把这一年的最后一格填满。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4" name="TextBox 44"/>
            <p:cNvSpPr txBox="1"/>
            <p:nvPr/>
          </p:nvSpPr>
          <p:spPr>
            <a:xfrm>
              <a:off x="603504" y="6537960"/>
              <a:ext cx="68939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三候释义为本手账整理 · 时刻据紫金山天文台 · 习俗据中国气象网 · 冬 · 第 6 格 · 全年第 24 格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1035132" y="653796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30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xmlns:p="http://schemas.openxmlformats.org/presentationml/2006/main" id="12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6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20" presetID="5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50"/>
                            </p:stCondLst>
                            <p:childTnLst>
                              <p:par>
                                <p:cTn xmlns:p="http://schemas.openxmlformats.org/presentationml/2006/main" id="2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8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8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8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8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0" accel="10000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35" presetID="55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5676900" y="3664467"/>
            <a:ext cx="838200" cy="23391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92836" y="653415"/>
            <a:ext cx="9351264" cy="645414"/>
            <a:chOff x="592836" y="653415"/>
            <a:chExt cx="9351264" cy="645414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653415"/>
              <a:ext cx="314325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每一条都能点开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029456" y="815340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这本手账里的每个时刻、每句三候、每条习俗都有出处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257300"/>
              <a:ext cx="9334500" cy="9525"/>
            </a:xfrm>
            <a:custGeom>
              <a:avLst/>
              <a:gdLst/>
              <a:ahLst/>
              <a:cxnLst/>
              <a:rect l="l" t="t" r="r" b="b"/>
              <a:pathLst>
                <a:path w="9334500" h="9525">
                  <a:moveTo>
                    <a:pt x="0" y="0"/>
                  </a:moveTo>
                  <a:lnTo>
                    <a:pt x="93345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0610850" y="457200"/>
            <a:ext cx="723900" cy="781050"/>
            <a:chOff x="10610850" y="457200"/>
            <a:chExt cx="723900" cy="781050"/>
          </a:xfrm>
        </p:grpSpPr>
        <p:sp>
          <p:nvSpPr>
            <p:cNvPr id="7" name="Ellipse 7"/>
            <p:cNvSpPr/>
            <p:nvPr/>
          </p:nvSpPr>
          <p:spPr>
            <a:xfrm>
              <a:off x="10610850" y="514350"/>
              <a:ext cx="723900" cy="723900"/>
            </a:xfrm>
            <a:prstGeom prst="ellipse">
              <a:avLst/>
            </a:prstGeom>
            <a:noFill/>
            <a:ln w="95250">
              <a:solidFill>
                <a:schemeClr val="accent6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0610850" y="514350"/>
              <a:ext cx="723900" cy="723900"/>
            </a:xfrm>
            <a:prstGeom prst="blockArc">
              <a:avLst>
                <a:gd name="adj1" fmla="val 16200000"/>
                <a:gd name="adj2" fmla="val 21600000"/>
                <a:gd name="adj3" fmla="val 26000"/>
              </a:avLst>
            </a:prstGeom>
            <a:solidFill>
              <a:srgbClr val="6FA46B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0915650" y="45720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609600" y="1676400"/>
            <a:ext cx="5295900" cy="2000250"/>
            <a:chOff x="609600" y="1676400"/>
            <a:chExt cx="5295900" cy="2000250"/>
          </a:xfrm>
        </p:grpSpPr>
        <p:sp>
          <p:nvSpPr>
            <p:cNvPr id="11" name="Rectangle 11"/>
            <p:cNvSpPr/>
            <p:nvPr/>
          </p:nvSpPr>
          <p:spPr>
            <a:xfrm>
              <a:off x="609600" y="1676400"/>
              <a:ext cx="5295900" cy="20002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939800" y="1962811"/>
              <a:ext cx="267081" cy="267518"/>
            </a:xfrm>
            <a:custGeom>
              <a:avLst/>
              <a:gdLst/>
              <a:ahLst/>
              <a:cxnLst/>
              <a:rect l="l" t="t" r="r" b="b"/>
              <a:pathLst>
                <a:path w="267081" h="267518">
                  <a:moveTo>
                    <a:pt x="190500" y="22707"/>
                  </a:moveTo>
                  <a:cubicBezTo>
                    <a:pt x="243425" y="53266"/>
                    <a:pt x="267081" y="117187"/>
                    <a:pt x="246798" y="174837"/>
                  </a:cubicBezTo>
                  <a:cubicBezTo>
                    <a:pt x="226516" y="232488"/>
                    <a:pt x="168049" y="267518"/>
                    <a:pt x="107648" y="258207"/>
                  </a:cubicBezTo>
                  <a:cubicBezTo>
                    <a:pt x="47247" y="248896"/>
                    <a:pt x="2043" y="197886"/>
                    <a:pt x="63" y="136803"/>
                  </a:cubicBezTo>
                  <a:lnTo>
                    <a:pt x="0" y="132688"/>
                  </a:lnTo>
                  <a:lnTo>
                    <a:pt x="63" y="128574"/>
                  </a:lnTo>
                  <a:cubicBezTo>
                    <a:pt x="1510" y="83958"/>
                    <a:pt x="26274" y="43379"/>
                    <a:pt x="65289" y="21689"/>
                  </a:cubicBezTo>
                  <a:cubicBezTo>
                    <a:pt x="104304" y="0"/>
                    <a:pt x="151842" y="386"/>
                    <a:pt x="190500" y="22707"/>
                  </a:cubicBezTo>
                  <a:close/>
                  <a:moveTo>
                    <a:pt x="127000" y="56489"/>
                  </a:moveTo>
                  <a:cubicBezTo>
                    <a:pt x="120561" y="56490"/>
                    <a:pt x="115142" y="61308"/>
                    <a:pt x="114389" y="67703"/>
                  </a:cubicBezTo>
                  <a:lnTo>
                    <a:pt x="114300" y="69189"/>
                  </a:lnTo>
                  <a:lnTo>
                    <a:pt x="114300" y="132688"/>
                  </a:lnTo>
                  <a:lnTo>
                    <a:pt x="114414" y="134352"/>
                  </a:lnTo>
                  <a:cubicBezTo>
                    <a:pt x="114704" y="136556"/>
                    <a:pt x="115566" y="138644"/>
                    <a:pt x="116916" y="140410"/>
                  </a:cubicBezTo>
                  <a:lnTo>
                    <a:pt x="118021" y="141680"/>
                  </a:lnTo>
                  <a:lnTo>
                    <a:pt x="156121" y="179780"/>
                  </a:lnTo>
                  <a:lnTo>
                    <a:pt x="157315" y="180821"/>
                  </a:lnTo>
                  <a:cubicBezTo>
                    <a:pt x="161896" y="184376"/>
                    <a:pt x="168303" y="184376"/>
                    <a:pt x="172885" y="180821"/>
                  </a:cubicBezTo>
                  <a:lnTo>
                    <a:pt x="174078" y="179767"/>
                  </a:lnTo>
                  <a:lnTo>
                    <a:pt x="175133" y="178573"/>
                  </a:lnTo>
                  <a:cubicBezTo>
                    <a:pt x="178687" y="173992"/>
                    <a:pt x="178687" y="167585"/>
                    <a:pt x="175133" y="163003"/>
                  </a:cubicBezTo>
                  <a:lnTo>
                    <a:pt x="174078" y="161810"/>
                  </a:lnTo>
                  <a:lnTo>
                    <a:pt x="139700" y="127418"/>
                  </a:lnTo>
                  <a:lnTo>
                    <a:pt x="139700" y="69189"/>
                  </a:lnTo>
                  <a:lnTo>
                    <a:pt x="139611" y="67703"/>
                  </a:lnTo>
                  <a:cubicBezTo>
                    <a:pt x="138857" y="61308"/>
                    <a:pt x="133438" y="56490"/>
                    <a:pt x="127000" y="56489"/>
                  </a:cubicBezTo>
                  <a:close/>
                </a:path>
              </a:pathLst>
            </a:custGeom>
            <a:solidFill>
              <a:srgbClr val="6FA46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62456" y="19773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交节时刻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7542" y="2445068"/>
              <a:ext cx="40119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中国科学院紫金山天文台发布，经荔枝新闻整理。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7542" y="2730818"/>
              <a:ext cx="43208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覆盖全部 24 格的公历日期与交节时刻（北京时间）。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7542" y="3149918"/>
              <a:ext cx="37120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 xml:space="preserve">→ </a:t>
              </a:r>
              <a:r>
                <a:rPr lang="zh-CN" sz="13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3"/>
                </a:rPr>
                <a:t>2026 年二十四节气精确到分钟（新浪财经）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286500" y="1676400"/>
            <a:ext cx="5295900" cy="2000250"/>
            <a:chOff x="6286500" y="1676400"/>
            <a:chExt cx="5295900" cy="2000250"/>
          </a:xfrm>
        </p:grpSpPr>
        <p:sp>
          <p:nvSpPr>
            <p:cNvPr id="18" name="Rectangle 18"/>
            <p:cNvSpPr/>
            <p:nvPr/>
          </p:nvSpPr>
          <p:spPr>
            <a:xfrm>
              <a:off x="6286500" y="1676400"/>
              <a:ext cx="5295900" cy="20002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6616342" y="1968500"/>
              <a:ext cx="254716" cy="254357"/>
              <a:chOff x="6616342" y="1968500"/>
              <a:chExt cx="254716" cy="25435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731000" y="2184399"/>
                <a:ext cx="25400" cy="38458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38458">
                    <a:moveTo>
                      <a:pt x="12700" y="0"/>
                    </a:moveTo>
                    <a:cubicBezTo>
                      <a:pt x="19139" y="1"/>
                      <a:pt x="24558" y="4820"/>
                      <a:pt x="25311" y="11214"/>
                    </a:cubicBezTo>
                    <a:lnTo>
                      <a:pt x="25400" y="12700"/>
                    </a:lnTo>
                    <a:lnTo>
                      <a:pt x="25400" y="25400"/>
                    </a:lnTo>
                    <a:cubicBezTo>
                      <a:pt x="25392" y="32119"/>
                      <a:pt x="20152" y="37670"/>
                      <a:pt x="13444" y="38064"/>
                    </a:cubicBezTo>
                    <a:cubicBezTo>
                      <a:pt x="6736" y="38458"/>
                      <a:pt x="883" y="33558"/>
                      <a:pt x="89" y="26886"/>
                    </a:cubicBezTo>
                    <a:lnTo>
                      <a:pt x="0" y="25400"/>
                    </a:lnTo>
                    <a:lnTo>
                      <a:pt x="0" y="12700"/>
                    </a:lnTo>
                    <a:cubicBezTo>
                      <a:pt x="0" y="5686"/>
                      <a:pt x="5686" y="0"/>
                      <a:pt x="12700" y="0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6802123" y="2153690"/>
                <a:ext cx="36794" cy="37219"/>
              </a:xfrm>
              <a:custGeom>
                <a:avLst/>
                <a:gdLst/>
                <a:ahLst/>
                <a:cxnLst/>
                <a:rect l="l" t="t" r="r" b="b"/>
                <a:pathLst>
                  <a:path w="36794" h="37219">
                    <a:moveTo>
                      <a:pt x="21751" y="4167"/>
                    </a:moveTo>
                    <a:lnTo>
                      <a:pt x="22945" y="5221"/>
                    </a:lnTo>
                    <a:lnTo>
                      <a:pt x="31835" y="14111"/>
                    </a:lnTo>
                    <a:cubicBezTo>
                      <a:pt x="36562" y="18854"/>
                      <a:pt x="36794" y="26452"/>
                      <a:pt x="32365" y="31475"/>
                    </a:cubicBezTo>
                    <a:cubicBezTo>
                      <a:pt x="27936" y="36498"/>
                      <a:pt x="20368" y="37219"/>
                      <a:pt x="15071" y="33122"/>
                    </a:cubicBezTo>
                    <a:lnTo>
                      <a:pt x="13877" y="32068"/>
                    </a:lnTo>
                    <a:lnTo>
                      <a:pt x="4987" y="23178"/>
                    </a:lnTo>
                    <a:cubicBezTo>
                      <a:pt x="452" y="18651"/>
                      <a:pt x="0" y="11455"/>
                      <a:pt x="3932" y="6396"/>
                    </a:cubicBezTo>
                    <a:cubicBezTo>
                      <a:pt x="7865" y="1337"/>
                      <a:pt x="14950" y="0"/>
                      <a:pt x="20456" y="3278"/>
                    </a:cubicBezTo>
                    <a:lnTo>
                      <a:pt x="21751" y="4167"/>
                    </a:ln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6648291" y="2153953"/>
                <a:ext cx="36974" cy="36765"/>
              </a:xfrm>
              <a:custGeom>
                <a:avLst/>
                <a:gdLst/>
                <a:ahLst/>
                <a:cxnLst/>
                <a:rect l="l" t="t" r="r" b="b"/>
                <a:pathLst>
                  <a:path w="36974" h="36765">
                    <a:moveTo>
                      <a:pt x="31998" y="4958"/>
                    </a:moveTo>
                    <a:cubicBezTo>
                      <a:pt x="36522" y="9482"/>
                      <a:pt x="36974" y="16666"/>
                      <a:pt x="33052" y="21722"/>
                    </a:cubicBezTo>
                    <a:lnTo>
                      <a:pt x="31998" y="22916"/>
                    </a:lnTo>
                    <a:lnTo>
                      <a:pt x="23108" y="31806"/>
                    </a:lnTo>
                    <a:cubicBezTo>
                      <a:pt x="18365" y="36533"/>
                      <a:pt x="10766" y="36765"/>
                      <a:pt x="5744" y="32336"/>
                    </a:cubicBezTo>
                    <a:cubicBezTo>
                      <a:pt x="721" y="27907"/>
                      <a:pt x="0" y="20339"/>
                      <a:pt x="4096" y="15042"/>
                    </a:cubicBezTo>
                    <a:lnTo>
                      <a:pt x="5150" y="13848"/>
                    </a:lnTo>
                    <a:lnTo>
                      <a:pt x="14040" y="4958"/>
                    </a:lnTo>
                    <a:cubicBezTo>
                      <a:pt x="19000" y="0"/>
                      <a:pt x="27039" y="0"/>
                      <a:pt x="31998" y="4958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616342" y="2082800"/>
                <a:ext cx="38816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38816" h="25400">
                    <a:moveTo>
                      <a:pt x="25758" y="0"/>
                    </a:moveTo>
                    <a:cubicBezTo>
                      <a:pt x="32477" y="7"/>
                      <a:pt x="38028" y="5248"/>
                      <a:pt x="38422" y="11956"/>
                    </a:cubicBezTo>
                    <a:cubicBezTo>
                      <a:pt x="38816" y="18664"/>
                      <a:pt x="33916" y="24517"/>
                      <a:pt x="27244" y="25311"/>
                    </a:cubicBezTo>
                    <a:lnTo>
                      <a:pt x="25758" y="25400"/>
                    </a:lnTo>
                    <a:lnTo>
                      <a:pt x="13058" y="25400"/>
                    </a:lnTo>
                    <a:cubicBezTo>
                      <a:pt x="6338" y="25392"/>
                      <a:pt x="788" y="20152"/>
                      <a:pt x="394" y="13444"/>
                    </a:cubicBezTo>
                    <a:cubicBezTo>
                      <a:pt x="0" y="6736"/>
                      <a:pt x="4900" y="883"/>
                      <a:pt x="11572" y="89"/>
                    </a:cubicBezTo>
                    <a:lnTo>
                      <a:pt x="13058" y="0"/>
                    </a:lnTo>
                    <a:lnTo>
                      <a:pt x="25758" y="0"/>
                    </a:ln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832242" y="2082800"/>
                <a:ext cx="38816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38816" h="25400">
                    <a:moveTo>
                      <a:pt x="25758" y="0"/>
                    </a:moveTo>
                    <a:cubicBezTo>
                      <a:pt x="32477" y="7"/>
                      <a:pt x="38028" y="5248"/>
                      <a:pt x="38422" y="11956"/>
                    </a:cubicBezTo>
                    <a:cubicBezTo>
                      <a:pt x="38816" y="18664"/>
                      <a:pt x="33916" y="24517"/>
                      <a:pt x="27244" y="25311"/>
                    </a:cubicBezTo>
                    <a:lnTo>
                      <a:pt x="25758" y="25400"/>
                    </a:lnTo>
                    <a:lnTo>
                      <a:pt x="13058" y="25400"/>
                    </a:lnTo>
                    <a:cubicBezTo>
                      <a:pt x="6338" y="25392"/>
                      <a:pt x="788" y="20152"/>
                      <a:pt x="394" y="13444"/>
                    </a:cubicBezTo>
                    <a:cubicBezTo>
                      <a:pt x="0" y="6736"/>
                      <a:pt x="4900" y="883"/>
                      <a:pt x="11572" y="89"/>
                    </a:cubicBezTo>
                    <a:lnTo>
                      <a:pt x="13058" y="0"/>
                    </a:lnTo>
                    <a:lnTo>
                      <a:pt x="25758" y="0"/>
                    </a:ln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6648479" y="2000042"/>
                <a:ext cx="36769" cy="37197"/>
              </a:xfrm>
              <a:custGeom>
                <a:avLst/>
                <a:gdLst/>
                <a:ahLst/>
                <a:cxnLst/>
                <a:rect l="l" t="t" r="r" b="b"/>
                <a:pathLst>
                  <a:path w="36769" h="37197">
                    <a:moveTo>
                      <a:pt x="21726" y="4145"/>
                    </a:moveTo>
                    <a:lnTo>
                      <a:pt x="22920" y="5199"/>
                    </a:lnTo>
                    <a:lnTo>
                      <a:pt x="31810" y="14089"/>
                    </a:lnTo>
                    <a:cubicBezTo>
                      <a:pt x="36537" y="18832"/>
                      <a:pt x="36769" y="26430"/>
                      <a:pt x="32340" y="31453"/>
                    </a:cubicBezTo>
                    <a:cubicBezTo>
                      <a:pt x="27911" y="36476"/>
                      <a:pt x="20344" y="37197"/>
                      <a:pt x="15046" y="33101"/>
                    </a:cubicBezTo>
                    <a:lnTo>
                      <a:pt x="13852" y="32047"/>
                    </a:lnTo>
                    <a:lnTo>
                      <a:pt x="4962" y="23157"/>
                    </a:lnTo>
                    <a:cubicBezTo>
                      <a:pt x="445" y="18629"/>
                      <a:pt x="0" y="11448"/>
                      <a:pt x="3923" y="6397"/>
                    </a:cubicBezTo>
                    <a:cubicBezTo>
                      <a:pt x="7846" y="1346"/>
                      <a:pt x="14913" y="0"/>
                      <a:pt x="20418" y="3256"/>
                    </a:cubicBezTo>
                    <a:lnTo>
                      <a:pt x="21714" y="4145"/>
                    </a:ln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6801960" y="2000283"/>
                <a:ext cx="36974" cy="36765"/>
              </a:xfrm>
              <a:custGeom>
                <a:avLst/>
                <a:gdLst/>
                <a:ahLst/>
                <a:cxnLst/>
                <a:rect l="l" t="t" r="r" b="b"/>
                <a:pathLst>
                  <a:path w="36974" h="36765">
                    <a:moveTo>
                      <a:pt x="31998" y="4958"/>
                    </a:moveTo>
                    <a:cubicBezTo>
                      <a:pt x="36522" y="9482"/>
                      <a:pt x="36974" y="16666"/>
                      <a:pt x="33052" y="21722"/>
                    </a:cubicBezTo>
                    <a:lnTo>
                      <a:pt x="31998" y="22916"/>
                    </a:lnTo>
                    <a:lnTo>
                      <a:pt x="23108" y="31806"/>
                    </a:lnTo>
                    <a:cubicBezTo>
                      <a:pt x="18365" y="36533"/>
                      <a:pt x="10766" y="36765"/>
                      <a:pt x="5744" y="32336"/>
                    </a:cubicBezTo>
                    <a:cubicBezTo>
                      <a:pt x="721" y="27907"/>
                      <a:pt x="0" y="20339"/>
                      <a:pt x="4096" y="15042"/>
                    </a:cubicBezTo>
                    <a:lnTo>
                      <a:pt x="5150" y="13848"/>
                    </a:lnTo>
                    <a:lnTo>
                      <a:pt x="14040" y="4958"/>
                    </a:lnTo>
                    <a:cubicBezTo>
                      <a:pt x="19000" y="0"/>
                      <a:pt x="27039" y="0"/>
                      <a:pt x="31998" y="4958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6731000" y="1968500"/>
                <a:ext cx="25400" cy="38458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38458">
                    <a:moveTo>
                      <a:pt x="12700" y="0"/>
                    </a:moveTo>
                    <a:cubicBezTo>
                      <a:pt x="19139" y="1"/>
                      <a:pt x="24558" y="4820"/>
                      <a:pt x="25311" y="11214"/>
                    </a:cubicBezTo>
                    <a:lnTo>
                      <a:pt x="25400" y="12700"/>
                    </a:lnTo>
                    <a:lnTo>
                      <a:pt x="25400" y="25400"/>
                    </a:lnTo>
                    <a:cubicBezTo>
                      <a:pt x="25392" y="32119"/>
                      <a:pt x="20152" y="37670"/>
                      <a:pt x="13444" y="38064"/>
                    </a:cubicBezTo>
                    <a:cubicBezTo>
                      <a:pt x="6736" y="38458"/>
                      <a:pt x="883" y="33558"/>
                      <a:pt x="89" y="26886"/>
                    </a:cubicBezTo>
                    <a:lnTo>
                      <a:pt x="0" y="25400"/>
                    </a:lnTo>
                    <a:lnTo>
                      <a:pt x="0" y="12700"/>
                    </a:lnTo>
                    <a:cubicBezTo>
                      <a:pt x="0" y="5686"/>
                      <a:pt x="5686" y="0"/>
                      <a:pt x="12700" y="0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6680200" y="2031998"/>
                <a:ext cx="127500" cy="127980"/>
              </a:xfrm>
              <a:custGeom>
                <a:avLst/>
                <a:gdLst/>
                <a:ahLst/>
                <a:cxnLst/>
                <a:rect l="l" t="t" r="r" b="b"/>
                <a:pathLst>
                  <a:path w="127500" h="127980">
                    <a:moveTo>
                      <a:pt x="63500" y="2"/>
                    </a:moveTo>
                    <a:cubicBezTo>
                      <a:pt x="98212" y="0"/>
                      <a:pt x="126493" y="27872"/>
                      <a:pt x="126997" y="62581"/>
                    </a:cubicBezTo>
                    <a:cubicBezTo>
                      <a:pt x="127500" y="97289"/>
                      <a:pt x="100040" y="125970"/>
                      <a:pt x="65342" y="126975"/>
                    </a:cubicBezTo>
                    <a:cubicBezTo>
                      <a:pt x="30645" y="127980"/>
                      <a:pt x="1570" y="100937"/>
                      <a:pt x="63" y="66258"/>
                    </a:cubicBezTo>
                    <a:lnTo>
                      <a:pt x="0" y="63502"/>
                    </a:lnTo>
                    <a:lnTo>
                      <a:pt x="63" y="60746"/>
                    </a:lnTo>
                    <a:cubicBezTo>
                      <a:pt x="1539" y="26781"/>
                      <a:pt x="29503" y="4"/>
                      <a:pt x="63500" y="2"/>
                    </a:cubicBezTo>
                    <a:close/>
                  </a:path>
                </a:pathLst>
              </a:custGeom>
              <a:solidFill>
                <a:srgbClr val="CC5B4C"/>
              </a:solidFill>
              <a:ln>
                <a:noFill/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7039356" y="197739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天文交叉印证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84442" y="2445068"/>
              <a:ext cx="44480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个中气时刻与太阳上中天仰角，与上一条完全一致。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84442" y="2807018"/>
              <a:ext cx="2936939" cy="625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35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 xml:space="preserve">→ </a:t>
              </a:r>
              <a:r>
                <a:rPr lang="zh-CN" sz="13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4"/>
                </a:rPr>
                <a:t>《香港天文台年曆2026》二十四節氣</a:t>
              </a:r>
              <a:br/>
              <a:r>
                <a:rPr lang="zh-CN" sz="135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 xml:space="preserve">→ </a:t>
              </a:r>
              <a:r>
                <a:rPr lang="zh-CN" sz="13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5"/>
                </a:rPr>
                <a:t>新华社：立春 2 月 4 日 4 时 2 分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09600" y="3867150"/>
            <a:ext cx="5295900" cy="2000250"/>
            <a:chOff x="609600" y="3867150"/>
            <a:chExt cx="5295900" cy="2000250"/>
          </a:xfrm>
        </p:grpSpPr>
        <p:sp>
          <p:nvSpPr>
            <p:cNvPr id="33" name="Rectangle 33"/>
            <p:cNvSpPr/>
            <p:nvPr/>
          </p:nvSpPr>
          <p:spPr>
            <a:xfrm>
              <a:off x="609600" y="3867150"/>
              <a:ext cx="5295900" cy="20002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Freeform 34"/>
            <p:cNvSpPr/>
            <p:nvPr/>
          </p:nvSpPr>
          <p:spPr>
            <a:xfrm>
              <a:off x="939800" y="4176792"/>
              <a:ext cx="253999" cy="211625"/>
            </a:xfrm>
            <a:custGeom>
              <a:avLst/>
              <a:gdLst/>
              <a:ahLst/>
              <a:cxnLst/>
              <a:rect l="l" t="t" r="r" b="b"/>
              <a:pathLst>
                <a:path w="253999" h="211625">
                  <a:moveTo>
                    <a:pt x="247649" y="22260"/>
                  </a:moveTo>
                  <a:cubicBezTo>
                    <a:pt x="251117" y="24262"/>
                    <a:pt x="253438" y="27783"/>
                    <a:pt x="253910" y="31760"/>
                  </a:cubicBezTo>
                  <a:lnTo>
                    <a:pt x="253999" y="33258"/>
                  </a:lnTo>
                  <a:lnTo>
                    <a:pt x="253999" y="198358"/>
                  </a:lnTo>
                  <a:cubicBezTo>
                    <a:pt x="253999" y="202895"/>
                    <a:pt x="251579" y="207087"/>
                    <a:pt x="247649" y="209356"/>
                  </a:cubicBezTo>
                  <a:cubicBezTo>
                    <a:pt x="243720" y="211625"/>
                    <a:pt x="238879" y="211625"/>
                    <a:pt x="234949" y="209356"/>
                  </a:cubicBezTo>
                  <a:cubicBezTo>
                    <a:pt x="205730" y="192484"/>
                    <a:pt x="170041" y="191218"/>
                    <a:pt x="139700" y="205978"/>
                  </a:cubicBezTo>
                  <a:lnTo>
                    <a:pt x="139700" y="13268"/>
                  </a:lnTo>
                  <a:cubicBezTo>
                    <a:pt x="175221" y="0"/>
                    <a:pt x="214813" y="3298"/>
                    <a:pt x="247649" y="22260"/>
                  </a:cubicBezTo>
                  <a:moveTo>
                    <a:pt x="114300" y="13281"/>
                  </a:moveTo>
                  <a:lnTo>
                    <a:pt x="114312" y="205990"/>
                  </a:lnTo>
                  <a:cubicBezTo>
                    <a:pt x="85201" y="191819"/>
                    <a:pt x="51079" y="192371"/>
                    <a:pt x="22441" y="207476"/>
                  </a:cubicBezTo>
                  <a:lnTo>
                    <a:pt x="18288" y="209762"/>
                  </a:lnTo>
                  <a:lnTo>
                    <a:pt x="16980" y="210321"/>
                  </a:lnTo>
                  <a:lnTo>
                    <a:pt x="16358" y="210524"/>
                  </a:lnTo>
                  <a:lnTo>
                    <a:pt x="14961" y="210855"/>
                  </a:lnTo>
                  <a:lnTo>
                    <a:pt x="14186" y="210982"/>
                  </a:lnTo>
                  <a:lnTo>
                    <a:pt x="12700" y="211058"/>
                  </a:lnTo>
                  <a:lnTo>
                    <a:pt x="12167" y="211058"/>
                  </a:lnTo>
                  <a:lnTo>
                    <a:pt x="10770" y="210905"/>
                  </a:lnTo>
                  <a:lnTo>
                    <a:pt x="9792" y="210728"/>
                  </a:lnTo>
                  <a:lnTo>
                    <a:pt x="8420" y="210321"/>
                  </a:lnTo>
                  <a:lnTo>
                    <a:pt x="6820" y="209610"/>
                  </a:lnTo>
                  <a:lnTo>
                    <a:pt x="5613" y="208899"/>
                  </a:lnTo>
                  <a:lnTo>
                    <a:pt x="4483" y="208048"/>
                  </a:lnTo>
                  <a:lnTo>
                    <a:pt x="3721" y="207337"/>
                  </a:lnTo>
                  <a:lnTo>
                    <a:pt x="2794" y="206295"/>
                  </a:lnTo>
                  <a:lnTo>
                    <a:pt x="1981" y="205165"/>
                  </a:lnTo>
                  <a:lnTo>
                    <a:pt x="1702" y="204708"/>
                  </a:lnTo>
                  <a:lnTo>
                    <a:pt x="1295" y="203946"/>
                  </a:lnTo>
                  <a:lnTo>
                    <a:pt x="737" y="202638"/>
                  </a:lnTo>
                  <a:lnTo>
                    <a:pt x="533" y="202015"/>
                  </a:lnTo>
                  <a:lnTo>
                    <a:pt x="203" y="200618"/>
                  </a:lnTo>
                  <a:lnTo>
                    <a:pt x="76" y="199844"/>
                  </a:lnTo>
                  <a:lnTo>
                    <a:pt x="25" y="199221"/>
                  </a:lnTo>
                  <a:lnTo>
                    <a:pt x="0" y="33258"/>
                  </a:lnTo>
                  <a:cubicBezTo>
                    <a:pt x="0" y="28721"/>
                    <a:pt x="2421" y="24529"/>
                    <a:pt x="6350" y="22260"/>
                  </a:cubicBezTo>
                  <a:cubicBezTo>
                    <a:pt x="39189" y="3302"/>
                    <a:pt x="78780" y="9"/>
                    <a:pt x="114300" y="13281"/>
                  </a:cubicBezTo>
                </a:path>
              </a:pathLst>
            </a:custGeom>
            <a:solidFill>
              <a:srgbClr val="D99A2B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362456" y="41681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三候原文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07542" y="4635818"/>
              <a:ext cx="47570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《月令七十二候集解》，24 组共 72 候，逐条对应本手账。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07542" y="4921568"/>
              <a:ext cx="43754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本手账依通行本作「玄鸟」，维基文库本作「元鸟」。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07542" y="5340668"/>
              <a:ext cx="27125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 xml:space="preserve">→ </a:t>
              </a:r>
              <a:r>
                <a:rPr lang="zh-CN" sz="13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6"/>
                </a:rPr>
                <a:t>月令七十二候集解（维基文库）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286500" y="3867150"/>
            <a:ext cx="5295900" cy="2000250"/>
            <a:chOff x="6286500" y="3867150"/>
            <a:chExt cx="5295900" cy="2000250"/>
          </a:xfrm>
        </p:grpSpPr>
        <p:sp>
          <p:nvSpPr>
            <p:cNvPr id="40" name="Rectangle 40"/>
            <p:cNvSpPr/>
            <p:nvPr/>
          </p:nvSpPr>
          <p:spPr>
            <a:xfrm>
              <a:off x="6286500" y="3867150"/>
              <a:ext cx="5295900" cy="20002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6629396" y="4171932"/>
              <a:ext cx="236033" cy="236003"/>
              <a:chOff x="6629396" y="4171932"/>
              <a:chExt cx="236033" cy="236003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6691995" y="4234213"/>
                <a:ext cx="103741" cy="103741"/>
              </a:xfrm>
              <a:custGeom>
                <a:avLst/>
                <a:gdLst/>
                <a:ahLst/>
                <a:cxnLst/>
                <a:rect l="l" t="t" r="r" b="b"/>
                <a:pathLst>
                  <a:path w="103741" h="103741">
                    <a:moveTo>
                      <a:pt x="98783" y="4958"/>
                    </a:moveTo>
                    <a:cubicBezTo>
                      <a:pt x="103741" y="9917"/>
                      <a:pt x="103741" y="17956"/>
                      <a:pt x="98783" y="22916"/>
                    </a:cubicBezTo>
                    <a:lnTo>
                      <a:pt x="22583" y="99115"/>
                    </a:lnTo>
                    <a:cubicBezTo>
                      <a:pt x="19395" y="102417"/>
                      <a:pt x="14673" y="103741"/>
                      <a:pt x="10232" y="102579"/>
                    </a:cubicBezTo>
                    <a:cubicBezTo>
                      <a:pt x="5792" y="101416"/>
                      <a:pt x="2324" y="97949"/>
                      <a:pt x="1162" y="93508"/>
                    </a:cubicBezTo>
                    <a:cubicBezTo>
                      <a:pt x="0" y="89068"/>
                      <a:pt x="1324" y="84346"/>
                      <a:pt x="4625" y="81158"/>
                    </a:cubicBezTo>
                    <a:lnTo>
                      <a:pt x="80825" y="4958"/>
                    </a:lnTo>
                    <a:cubicBezTo>
                      <a:pt x="85785" y="0"/>
                      <a:pt x="93824" y="0"/>
                      <a:pt x="98783" y="4958"/>
                    </a:cubicBezTo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6717509" y="4171932"/>
                <a:ext cx="147920" cy="141207"/>
              </a:xfrm>
              <a:custGeom>
                <a:avLst/>
                <a:gdLst/>
                <a:ahLst/>
                <a:cxnLst/>
                <a:rect l="l" t="t" r="r" b="b"/>
                <a:pathLst>
                  <a:path w="147920" h="141207">
                    <a:moveTo>
                      <a:pt x="118164" y="22332"/>
                    </a:moveTo>
                    <a:cubicBezTo>
                      <a:pt x="147920" y="52100"/>
                      <a:pt x="147907" y="100348"/>
                      <a:pt x="117504" y="130713"/>
                    </a:cubicBezTo>
                    <a:lnTo>
                      <a:pt x="110722" y="136606"/>
                    </a:lnTo>
                    <a:cubicBezTo>
                      <a:pt x="105426" y="141207"/>
                      <a:pt x="97403" y="140644"/>
                      <a:pt x="92802" y="135349"/>
                    </a:cubicBezTo>
                    <a:cubicBezTo>
                      <a:pt x="88201" y="130053"/>
                      <a:pt x="88764" y="122030"/>
                      <a:pt x="94059" y="117429"/>
                    </a:cubicBezTo>
                    <a:lnTo>
                      <a:pt x="100193" y="112146"/>
                    </a:lnTo>
                    <a:cubicBezTo>
                      <a:pt x="109721" y="102619"/>
                      <a:pt x="115073" y="89697"/>
                      <a:pt x="115073" y="76224"/>
                    </a:cubicBezTo>
                    <a:cubicBezTo>
                      <a:pt x="115073" y="62751"/>
                      <a:pt x="109721" y="49829"/>
                      <a:pt x="100193" y="40302"/>
                    </a:cubicBezTo>
                    <a:cubicBezTo>
                      <a:pt x="80356" y="20452"/>
                      <a:pt x="48187" y="20452"/>
                      <a:pt x="28985" y="39616"/>
                    </a:cubicBezTo>
                    <a:lnTo>
                      <a:pt x="23105" y="46424"/>
                    </a:lnTo>
                    <a:cubicBezTo>
                      <a:pt x="20137" y="49858"/>
                      <a:pt x="15563" y="51449"/>
                      <a:pt x="11105" y="50597"/>
                    </a:cubicBezTo>
                    <a:cubicBezTo>
                      <a:pt x="6647" y="49744"/>
                      <a:pt x="2982" y="46578"/>
                      <a:pt x="1491" y="42291"/>
                    </a:cubicBezTo>
                    <a:cubicBezTo>
                      <a:pt x="0" y="38004"/>
                      <a:pt x="910" y="33247"/>
                      <a:pt x="3877" y="29812"/>
                    </a:cubicBezTo>
                    <a:lnTo>
                      <a:pt x="10392" y="22319"/>
                    </a:lnTo>
                    <a:cubicBezTo>
                      <a:pt x="24684" y="8028"/>
                      <a:pt x="44069" y="0"/>
                      <a:pt x="64281" y="2"/>
                    </a:cubicBezTo>
                    <a:cubicBezTo>
                      <a:pt x="84492" y="5"/>
                      <a:pt x="103875" y="8037"/>
                      <a:pt x="118164" y="22332"/>
                    </a:cubicBezTo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6629396" y="4259397"/>
                <a:ext cx="140470" cy="148538"/>
              </a:xfrm>
              <a:custGeom>
                <a:avLst/>
                <a:gdLst/>
                <a:ahLst/>
                <a:cxnLst/>
                <a:rect l="l" t="t" r="r" b="b"/>
                <a:pathLst>
                  <a:path w="140470" h="148538">
                    <a:moveTo>
                      <a:pt x="47629" y="5745"/>
                    </a:moveTo>
                    <a:cubicBezTo>
                      <a:pt x="52267" y="11003"/>
                      <a:pt x="51766" y="19024"/>
                      <a:pt x="46512" y="23665"/>
                    </a:cubicBezTo>
                    <a:lnTo>
                      <a:pt x="40378" y="29063"/>
                    </a:lnTo>
                    <a:cubicBezTo>
                      <a:pt x="30787" y="38535"/>
                      <a:pt x="25389" y="51454"/>
                      <a:pt x="25389" y="64934"/>
                    </a:cubicBezTo>
                    <a:cubicBezTo>
                      <a:pt x="25389" y="78414"/>
                      <a:pt x="30787" y="91332"/>
                      <a:pt x="40378" y="100805"/>
                    </a:cubicBezTo>
                    <a:cubicBezTo>
                      <a:pt x="60297" y="120515"/>
                      <a:pt x="92306" y="120729"/>
                      <a:pt x="112488" y="101287"/>
                    </a:cubicBezTo>
                    <a:lnTo>
                      <a:pt x="116806" y="95471"/>
                    </a:lnTo>
                    <a:cubicBezTo>
                      <a:pt x="119515" y="91827"/>
                      <a:pt x="123961" y="89906"/>
                      <a:pt x="128471" y="90430"/>
                    </a:cubicBezTo>
                    <a:cubicBezTo>
                      <a:pt x="132981" y="90954"/>
                      <a:pt x="136868" y="93844"/>
                      <a:pt x="138669" y="98012"/>
                    </a:cubicBezTo>
                    <a:cubicBezTo>
                      <a:pt x="140470" y="102179"/>
                      <a:pt x="139911" y="106991"/>
                      <a:pt x="137202" y="110634"/>
                    </a:cubicBezTo>
                    <a:lnTo>
                      <a:pt x="132160" y="117416"/>
                    </a:lnTo>
                    <a:lnTo>
                      <a:pt x="130890" y="118864"/>
                    </a:lnTo>
                    <a:cubicBezTo>
                      <a:pt x="100861" y="148538"/>
                      <a:pt x="52550" y="148538"/>
                      <a:pt x="22521" y="118864"/>
                    </a:cubicBezTo>
                    <a:cubicBezTo>
                      <a:pt x="8109" y="104617"/>
                      <a:pt x="0" y="85193"/>
                      <a:pt x="4" y="64927"/>
                    </a:cubicBezTo>
                    <a:cubicBezTo>
                      <a:pt x="4" y="44671"/>
                      <a:pt x="8107" y="25253"/>
                      <a:pt x="23042" y="10521"/>
                    </a:cubicBezTo>
                    <a:lnTo>
                      <a:pt x="29697" y="4641"/>
                    </a:lnTo>
                    <a:cubicBezTo>
                      <a:pt x="34951" y="0"/>
                      <a:pt x="42972" y="495"/>
                      <a:pt x="47617" y="5745"/>
                    </a:cubicBezTo>
                  </a:path>
                </a:pathLst>
              </a:custGeom>
              <a:solidFill>
                <a:srgbClr val="5C7FA3"/>
              </a:solidFill>
              <a:ln>
                <a:noFill/>
              </a:ln>
            </p:spPr>
          </p:sp>
        </p:grpSp>
        <p:sp>
          <p:nvSpPr>
            <p:cNvPr id="45" name="TextBox 45"/>
            <p:cNvSpPr txBox="1"/>
            <p:nvPr/>
          </p:nvSpPr>
          <p:spPr>
            <a:xfrm>
              <a:off x="7039356" y="416814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习俗与时令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584442" y="4635818"/>
              <a:ext cx="38301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中国气象网「二十四节气」专题，逐节气一页。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584442" y="4997768"/>
              <a:ext cx="3442716" cy="6259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35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 xml:space="preserve">→ </a:t>
              </a:r>
              <a:r>
                <a:rPr lang="zh-CN" sz="13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7"/>
                </a:rPr>
                <a:t>中国气象网 · 二十四节气（以立春页为例）</a:t>
              </a:r>
              <a:br/>
              <a:r>
                <a:rPr lang="zh-CN" sz="1350" dirty="0">
                  <a:solidFill>
                    <a:schemeClr val="accent2"/>
                  </a:solidFill>
                  <a:latin typeface="Trebuchet MS"/>
                  <a:ea typeface="Trebuchet MS"/>
                  <a:cs typeface="Trebuchet MS"/>
                </a:rPr>
                <a:t xml:space="preserve">→ </a:t>
              </a:r>
              <a:r>
                <a:rPr lang="zh-CN" sz="13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8"/>
                </a:rPr>
                <a:t>UNESCO 人类非物质文化遗产代表作名录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02742" y="6178868"/>
            <a:ext cx="10985754" cy="536638"/>
            <a:chOff x="602742" y="6178868"/>
            <a:chExt cx="10985754" cy="536638"/>
          </a:xfrm>
        </p:grpSpPr>
        <p:sp>
          <p:nvSpPr>
            <p:cNvPr id="49" name="TextBox 49"/>
            <p:cNvSpPr txBox="1"/>
            <p:nvPr/>
          </p:nvSpPr>
          <p:spPr>
            <a:xfrm>
              <a:off x="602742" y="6178868"/>
              <a:ext cx="912525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口径：紫金山天文台为北京时间、香港天文台为香港时间，同属 UTC+8；12 个中气时刻两处实测完全一致。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03504" y="6480810"/>
              <a:ext cx="37277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「三候释义」「怎么过」为本手账整理，不属引文。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1035132" y="6480810"/>
              <a:ext cx="5533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Trebuchet MS"/>
                  <a:ea typeface="Trebuchet MS"/>
                  <a:cs typeface="Trebuchet MS"/>
                </a:rPr>
                <a:t>31 / 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xmlns:p="http://schemas.openxmlformats.org/presentationml/2006/main" id="18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"/>
                            </p:stCondLst>
                            <p:childTnLst>
                              <p:par>
                                <p:cTn xmlns:p="http://schemas.openxmlformats.org/presentationml/2006/main" id="27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50"/>
                            </p:stCondLst>
                            <p:childTnLst>
                              <p:par>
                                <p:cTn xmlns:p="http://schemas.openxmlformats.org/presentationml/2006/main" id="36" presetID="3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00"/>
                            </p:stCondLst>
                            <p:childTnLst>
                              <p:par>
                                <p:cTn xmlns:p="http://schemas.openxmlformats.org/presentationml/2006/main" id="45" presetID="21" presetClass="entr" presetSubtype="1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solar_terms_year">
  <a:themeElements>
    <a:clrScheme name="ppt169_solar_terms_year">
      <a:dk1>
        <a:srgbClr val="3A332C"/>
      </a:dk1>
      <a:lt1>
        <a:srgbClr val="FBF8F3"/>
      </a:lt1>
      <a:dk2>
        <a:srgbClr val="1F497D"/>
      </a:dk2>
      <a:lt2>
        <a:srgbClr val="FFFFFF"/>
      </a:lt2>
      <a:accent1>
        <a:srgbClr val="7A5C3E"/>
      </a:accent1>
      <a:accent2>
        <a:srgbClr val="7A5470"/>
      </a:accent2>
      <a:accent3>
        <a:srgbClr val="9C8B7A"/>
      </a:accent3>
      <a:accent4>
        <a:srgbClr val="7A5C3E"/>
      </a:accent4>
      <a:accent5>
        <a:srgbClr val="8A8078"/>
      </a:accent5>
      <a:accent6>
        <a:srgbClr val="E3DACB"/>
      </a:accent6>
      <a:hlink>
        <a:srgbClr val="7A5470"/>
      </a:hlink>
      <a:folHlink>
        <a:srgbClr val="9C8B7A"/>
      </a:folHlink>
    </a:clrScheme>
    <a:fontScheme name="ppt169_solar_terms_year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solar_terms_yea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2026-09-04T11:40:29Z</dcterms:created>
  <dcterms:modified xsi:type="dcterms:W3CDTF">2026-09-04T11:40:29Z</dcterms:modified>
  <cp:category/>
  <cp:contentStatus/>
</cp:coreProperties>
</file>