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21"/>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  <Relationship Id="rId21"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zh-C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zh-C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zh-C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zh-CN"/>
          </a:p>
        </p:txBody>
      </p:sp>
    </p:spTree>
  </p:cSld>
  <p:clrMap bg1="lt1" tx1="dk1" bg2="lt2" tx2="dk2" accent1="accent1" accent2="accent2" accent3="accent3" accent4="accent4" accent5="accent5" accent6="accent6" hlink="hlink" folHlink="folHlink"/>
  <p:hf/>
  <p:notesStyle>
    <a:lvl1pPr marL="0" algn="l">
      <a:defRPr sz="1200" lang="zh-C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大家好，今天这场 lecture 我们聊一个看起来很冷、其实关系到每一张幻灯片、每一篇文章、每一个网页的话题——网格系统。完整的题目叫"瑞士网格系统：The Grid as a Way of Seeing"。我会带大家从十九世纪末瑞士苏黎世的一所小学校讲起，一直走到屏幕上你今天写的 CSS Grid。整场大约二十五分钟。这本身就是一张瑞士极简风格的封面页——纯白底、几何网格、一枚红圆——它就是接下来要讲的内容的视觉提要。</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进入正题之前，先听一段穆勒·布罗克曼在 1981 年写下的话。他说：网格系统是一种辅助工具，不是一种保证。它允许多种用法，每个设计师可以找到适合自己个性的解决方案。但是，必须学会怎样去使用网格——它是一门需要练习的艺术。这句话定下了我们今天的基调。网格不会替你做设计，它只是给你一个可以让你做出好设计的骨架。</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很多人以为瑞士国际主义风格是一夜之间冒出来的几个大师做出来的事情，其实它来自整整六十年的累积。1896 年，柏林的 Berthold 铸字行发行了 Akzidenz-Grotesk，第一款现代意义的商业无衬线字体。1908 年，巴塞尔设计学院完成改革。1918 年，Ernst Keller 进入苏黎世应用艺术学院，奠定"形式跟随内容"的教学原则。1936 年，22 岁的穆勒·布罗克曼在苏黎世开设独立工作室。最后，1957 年，Helvetica 和 Univers 同年问世。理性主义不是凭空而至，它是字体、学校、教学这三条线索半个世纪共同长出来的果实。</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那么这套风格的核心原则是什么？穆勒·布罗克曼总结了八条。第一，客观先于表达——信息传达高于设计师的个人情绪。第二，数学网格为骨架——列、行、间距、模数都从基本单位派生。第三，非对称构图——拒绝古典对称带来的中心权威。第四，无衬线字体。第五，齐左不齐右，字距均匀。第六，客观摄影代替装饰性插画。第七，留白是结构而不是剩余——这一条是整个体系最容易被忽视也最难做到的，我们后面会单独用一页来讲它。第八，可重复、可教学、可规模化。</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这套体系不是一个人做出来的，它是一群人共同建造的。Ernst Keller 在苏黎世奠基；Théo Ballmer 把 De Stijl 的几何引入海报，是桥梁式人物；Max Bill 是包豪斯学生，后来去乌尔姆设计学院当首任校长，把瑞士理性延伸到产品设计；Emil Ruder 是巴塞尔学派核心，他写的 Typographie 至今是字体设计的圣经；Armin Hofmann 是巴塞尔另一根支柱，他的影响一直延续到耶鲁。Müller-Brockmann 是苏黎世学派的核心，我们下一页详细讲他。最后两位是字体设计师：Max Miedinger 在 1957 年和 Hoffmann 一起做出了 Helvetica；同一年，Adrian Frutiger 做出了 Univers。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让我们单独看一下 Müller-Brockmann 这个人。他 1914 年生于瑞士的小镇拉珀斯维尔，距苏黎世大约 40 公里。1936 年，22 岁的他在苏黎世开设独立工作室，做平面、做展览、做摄影三个方向。真正的转折点是 1950 年——他开始为苏黎世音乐厅设计 Musica Viva 系列海报，用圆、弧、线、矩形这些纯几何元素抽象表达音乐结构。这一系列直到今天都还是构成主义海报的教科书。1957 年他成为苏黎世应用艺术学院教授；1958 年和三位同道一起创办了三语并行的 Neue Grafik 期刊，把瑞士理念正式输出到国际设计共同体。1981 年他出版了 Grid Systems in Graphic Design——这本书就是我们今天讲座的底本。1996 年，他在 Unterengstringen 逝世，享年 82 岁。</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讲完了人，讲三款字体。Akzidenz-Grotesk，1896 年由柏林的 Berthold 铸字行发行——这是第一款现代意义的商业无衬线字体，比 Helvetica 早整整六十一年，奠定了无衬线美学全部的基调。Helvetica，1957 年由 Miedinger 和 Hoffmann 设计，它的字面意思就是"瑞士"，取自拉丁文 Helvetia；中性、客观、可读至极，是二十世纪传播范围最广的字体。同样在 1957 年，Adrian Frutiger 做出了 Univers——他第一次用 21 个字重的二维编号系统，把"家族、字重、宽度"这三个维度工程化，是现代字体家族结构的祖先。一年之内，瑞士同时拿出两款决定性字体——这是一个时代的爆发。</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Müller-Brockmann 把网格归纳为四种基本类型。第一种是手稿网格，单栏满版，最古老，书籍正文和长篇散文几乎只能用这一种。第二种是列状网格，多栏并列，列宽、行高、间距全部可以计算，是期刊报纸出版业的语法基础。第三种是模数网格——横列乘以纵行的方格矩阵，海报和目录的利器，也是瑞士国际主义最具识别度的网格类型；右下角这个红色的小方块标记，就是我们今天讲座背景里那张封面图的逻辑。第四种是层级网格，不规则但内部有逻辑，复合排版、杂志专题、网页布局都用它。四种网格的共同前提是一句话：所有距离都是可计算的。</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这一页我们把抽象变具体。挑一个基本单位，比如 16 像素，然后所有其他尺寸都从它派生。安全边距 64 像素等于 4 个 16；列宽 264 像素是 16 的整数倍加八；列间距 32 像素等于 2 个 16；行高 96 像素等于 6 个 16；正文行高 27 像素是 1.5 倍正文字号；标题字号 32 像素等于 2 个 16。一旦这个基本单位确定下来，整个版面就成了一个可以计算的系统。右边这张图就是这场讲座所有内容页用的 4 列 6 行模数网格——红色高亮的两块是图像区，纯白色高亮的是文字区。设计师不再"画"版面，而是"建立系统并按系统落子"。</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这一页我想单独停下来，讲第七条原则——留白即结构。看看背景这张图，整张画面 92% 是纯白，只有一枚红圆和一根极短的黑色水平线。这两个元素之间什么也没有，但你会强烈感觉到张力——红圆在哪里，黑线为什么这么短，为什么是水平的。这种感觉就是留白在工作。留白不是设计师不知道放什么的剩余，留白是信息的载体。瑞士国际主义最深刻的一条是：当你减少元素，剩下的元素就被赋予了重量。The space between is the message。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讲完风格本身，看它的影响。从 1960 年代开始，瑞士理性被输出到四个方向。第一个是企业 VI——IBM 在 Paul Rand 主导下、Knoll、Lufthansa、Olivetti、Braun 这一系列大公司，把瑞士理性变成了一个叫"识别系统"的产业；Müller-Brockmann 本人从 1967 年起任 IBM 顾问。第二个是机场和地铁标识——纽约地铁 1966 年的 Unimark 设计手册、戴高乐机场的 Frutiger 字体、慕尼黑奥运会的 Otl Aicher，公共空间的可读性其实是瑞士理性的直接延伸。第三个是出版业，从瑞士本土的 Du 杂志到 Eye、Domus、Wallpaper，至今仍是文化出版的范本。第四个是设计教育，巴塞尔和苏黎世两条教学路径，通过耶鲁、RISD、Cooper Union 这些学校的瑞士背景教师，一代一代地把这套语法传下去。</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风格从纸面跳到屏幕只用了二十年，但语法没有变。2008 年，Nathan Smith 做了 960 Grid System，12 栏、960 像素宽，第一次把网格语法系统地搬上 Web。2011 年，Twitter 开源了 Bootstrap，同样的 12 栏结构，把模数网格民主化到全球前端开发者手里。2017 年，CSS Grid 在所有主流浏览器获得原生支持，模数网格第一次成为 Web 平台的基础设施。再到 2020 年代，Material Design、苹果的人机界面指南、Adobe Spectrum、Microsoft Fluent，大企业 VI 完成了在屏幕上的延续，从一套规则变成了组件库。一句话——从印刷海报到 CSS Grid，介质变了，但模数、列、留白、数学比例这四件套从未改变。</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把目光投向你今天每天都在用的产品，瑞士血脉到处都是。Apple 是最显眼的继承者，从乔布斯时代的 Keynote 到今天的人机界面指南，极简理性是产品语言的底色。Google 的 Material 设计系统用 8dp 网格加几何字体，把瑞士工程化到了移动端。Spotify 的版面用大字号加网格分块，把音乐变成了视觉故事，是杂志感的延续。Airbnb 的 DLS 设计语言系统用模数 grid 加极简识别，连摄影都走客观纪实路线。IBM 是直系血统——1967 年 Müller-Brockmann 本人就在那里任顾问，Paul Rand 同期接手识别。Lufthansa 的 VI 是 Otl Aicher 1962 年的作品，基本沿用至今六十多年。半个世纪过去，这套语法仍然是当代品牌的默认坐标系。</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zh-CN" dirty="0"/>
              <a:t>让我用穆勒·布罗克曼最常被引用的一句话结束——网格不是限制，是自由的语法。The grid is not a constraint. It is a grammar of freedom. 如果你今天只带走一个东西，希望是这个：当设计师抱怨网格限制创意，他真正抱怨的是自己还没有学会怎么用它；当设计师真正掌握网格，他得到的不是束缚，而是一种可以承载几乎任何内容、任何风格、任何媒介的通用骨架。谢谢大家。</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ppt169_swiss_grid_systems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ppt169_swiss_grid_systems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2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35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25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2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1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9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85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800" kern="1200">
          <a:solidFill>
            <a:schemeClr val="tx1"/>
          </a:solidFill>
          <a:latin typeface="+mn-lt"/>
          <a:ea typeface="+mn-ea"/>
          <a:cs typeface="+mn-cs"/>
        </a:defRPr>
      </a:lvl9pPr>
    </p:bodyStyle>
    <p:otherStyle>
      <a:defPPr>
        <a:defRPr lang="en-US"/>
      </a:defPPr>
      <a:lvl1pPr marL="0" algn="l" defTabSz="457200" rtl="0" eaLnBrk="1" latinLnBrk="0" hangingPunct="1">
        <a:defRPr sz="1350" kern="1200">
          <a:solidFill>
            <a:schemeClr val="tx1"/>
          </a:solidFill>
          <a:latin typeface="+mn-lt"/>
          <a:ea typeface="+mn-ea"/>
          <a:cs typeface="+mn-cs"/>
        </a:defRPr>
      </a:lvl1pPr>
      <a:lvl2pPr marL="457200" algn="l" defTabSz="457200" rtl="0" eaLnBrk="1" latinLnBrk="0" hangingPunct="1">
        <a:defRPr sz="125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100" kern="1200">
          <a:solidFill>
            <a:schemeClr val="tx1"/>
          </a:solidFill>
          <a:latin typeface="+mn-lt"/>
          <a:ea typeface="+mn-ea"/>
          <a:cs typeface="+mn-cs"/>
        </a:defRPr>
      </a:lvl4pPr>
      <a:lvl5pPr marL="1828800" algn="l" defTabSz="457200" rtl="0" eaLnBrk="1" latinLnBrk="0" hangingPunct="1">
        <a:defRPr sz="1000" kern="1200">
          <a:solidFill>
            <a:schemeClr val="tx1"/>
          </a:solidFill>
          <a:latin typeface="+mn-lt"/>
          <a:ea typeface="+mn-ea"/>
          <a:cs typeface="+mn-cs"/>
        </a:defRPr>
      </a:lvl5pPr>
      <a:lvl6pPr marL="2286000" algn="l" defTabSz="457200" rtl="0" eaLnBrk="1" latinLnBrk="0" hangingPunct="1">
        <a:defRPr sz="950" kern="1200">
          <a:solidFill>
            <a:schemeClr val="tx1"/>
          </a:solidFill>
          <a:latin typeface="+mn-lt"/>
          <a:ea typeface="+mn-ea"/>
          <a:cs typeface="+mn-cs"/>
        </a:defRPr>
      </a:lvl6pPr>
      <a:lvl7pPr marL="2743200" algn="l" defTabSz="457200" rtl="0" eaLnBrk="1" latinLnBrk="0" hangingPunct="1">
        <a:defRPr sz="850" kern="1200">
          <a:solidFill>
            <a:schemeClr val="tx1"/>
          </a:solidFill>
          <a:latin typeface="+mn-lt"/>
          <a:ea typeface="+mn-ea"/>
          <a:cs typeface="+mn-cs"/>
        </a:defRPr>
      </a:lvl7pPr>
      <a:lvl8pPr marL="3200400" algn="l" defTabSz="457200" rtl="0" eaLnBrk="1" latinLnBrk="0" hangingPunct="1">
        <a:defRPr sz="800" kern="1200">
          <a:solidFill>
            <a:schemeClr val="tx1"/>
          </a:solidFill>
          <a:latin typeface="+mn-lt"/>
          <a:ea typeface="+mn-ea"/>
          <a:cs typeface="+mn-cs"/>
        </a:defRPr>
      </a:lvl8pPr>
      <a:lvl9pPr marL="3657600" algn="l" defTabSz="457200" rtl="0" eaLnBrk="1" latinLnBrk="0" hangingPunct="1">
        <a:defRPr sz="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661cbc41d4e0e3d6.jpg"/>
  <Relationship Id="rId3"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6ed638d5e4c2f3eb.jpg"/>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446e541a3411c4f8.jpg"/>
  <Relationship Id="rId3" Type="http://schemas.openxmlformats.org/officeDocument/2006/relationships/notesSlide" Target="../notesSlides/notesSlide1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chemeClr val="lt1"/>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grpSp>
      <p:grpSp>
        <p:nvGrpSpPr>
          <p:cNvPr id="7" name="Group 7"/>
          <p:cNvGrpSpPr/>
          <p:nvPr/>
        </p:nvGrpSpPr>
        <p:grpSpPr>
          <a:xfrm>
            <a:off x="604647" y="694849"/>
            <a:ext cx="1452077" cy="248126"/>
            <a:chOff x="604647" y="694849"/>
            <a:chExt cx="1452077" cy="248126"/>
          </a:xfrm>
        </p:grpSpPr>
        <p:sp>
          <p:nvSpPr>
            <p:cNvPr id="5" name="TextBox 5"/>
            <p:cNvSpPr txBox="1"/>
            <p:nvPr/>
          </p:nvSpPr>
          <p:spPr>
            <a:xfrm>
              <a:off x="604647" y="694849"/>
              <a:ext cx="1452077" cy="190690"/>
            </a:xfrm>
            <a:prstGeom prst="rect">
              <a:avLst/>
            </a:prstGeom>
            <a:noFill/>
            <a:ln>
              <a:noFill/>
            </a:ln>
          </p:spPr>
          <p:txBody>
            <a:bodyPr wrap="none" lIns="0" tIns="0" rIns="0" bIns="0" anchor="t" anchorCtr="0">
              <a:spAutoFit/>
            </a:bodyPr>
            <a:lstStyle/>
            <a:p>
              <a:pPr algn="l"/>
              <a:r>
                <a:rPr lang="zh-CN" sz="980" spc="150" dirty="0">
                  <a:solidFill>
                    <a:schemeClr val="dk2"/>
                  </a:solidFill>
                  <a:latin typeface="+mn-lt"/>
                  <a:ea typeface="+mn-ea"/>
                  <a:cs typeface="+mn-cs"/>
                </a:rPr>
                <a:t>A LECTURE · 2026</a:t>
              </a:r>
            </a:p>
          </p:txBody>
        </p:sp>
        <p:sp>
          <p:nvSpPr>
            <p:cNvPr id="6" name="Line 6"/>
            <p:cNvSpPr/>
            <p:nvPr/>
          </p:nvSpPr>
          <p:spPr>
            <a:xfrm>
              <a:off x="609600" y="933450"/>
              <a:ext cx="1104900" cy="9525"/>
            </a:xfrm>
            <a:custGeom>
              <a:avLst/>
              <a:gdLst/>
              <a:ahLst/>
              <a:cxnLst/>
              <a:rect l="l" t="t" r="r" b="b"/>
              <a:pathLst>
                <a:path w="1104900" h="9525">
                  <a:moveTo>
                    <a:pt x="0" y="0"/>
                  </a:moveTo>
                  <a:lnTo>
                    <a:pt x="1104900" y="0"/>
                  </a:lnTo>
                </a:path>
              </a:pathLst>
            </a:custGeom>
            <a:noFill/>
            <a:ln w="9525">
              <a:solidFill>
                <a:schemeClr val="accent1"/>
              </a:solidFill>
            </a:ln>
          </p:spPr>
        </p:sp>
      </p:grpSp>
      <p:grpSp>
        <p:nvGrpSpPr>
          <p:cNvPr id="10" name="Group 10"/>
          <p:cNvGrpSpPr/>
          <p:nvPr/>
        </p:nvGrpSpPr>
        <p:grpSpPr>
          <a:xfrm>
            <a:off x="590550" y="4082415"/>
            <a:ext cx="5551209" cy="1431036"/>
            <a:chOff x="590550" y="4082415"/>
            <a:chExt cx="5551209" cy="1431036"/>
          </a:xfrm>
        </p:grpSpPr>
        <p:sp>
          <p:nvSpPr>
            <p:cNvPr id="8" name="TextBox 8"/>
            <p:cNvSpPr txBox="1"/>
            <p:nvPr/>
          </p:nvSpPr>
          <p:spPr>
            <a:xfrm>
              <a:off x="590550" y="4082415"/>
              <a:ext cx="3634069" cy="1219200"/>
            </a:xfrm>
            <a:prstGeom prst="rect">
              <a:avLst/>
            </a:prstGeom>
            <a:noFill/>
            <a:ln>
              <a:noFill/>
            </a:ln>
          </p:spPr>
          <p:txBody>
            <a:bodyPr wrap="none" lIns="0" tIns="0" rIns="0" bIns="0" anchor="t" anchorCtr="0">
              <a:spAutoFit/>
            </a:bodyPr>
            <a:lstStyle/>
            <a:p>
              <a:pPr algn="l"/>
              <a:r>
                <a:rPr lang="zh-CN" sz="6300" b="1" dirty="0">
                  <a:solidFill>
                    <a:schemeClr val="dk1"/>
                  </a:solidFill>
                  <a:latin typeface="+mj-lt"/>
                  <a:ea typeface="+mj-ea"/>
                  <a:cs typeface="+mj-cs"/>
                </a:rPr>
                <a:t>网格系统</a:t>
              </a:r>
            </a:p>
          </p:txBody>
        </p:sp>
        <p:sp>
          <p:nvSpPr>
            <p:cNvPr id="9" name="TextBox 9"/>
            <p:cNvSpPr txBox="1"/>
            <p:nvPr/>
          </p:nvSpPr>
          <p:spPr>
            <a:xfrm>
              <a:off x="595884" y="4985385"/>
              <a:ext cx="5545875" cy="528066"/>
            </a:xfrm>
            <a:prstGeom prst="rect">
              <a:avLst/>
            </a:prstGeom>
            <a:noFill/>
            <a:ln>
              <a:noFill/>
            </a:ln>
          </p:spPr>
          <p:txBody>
            <a:bodyPr wrap="none" lIns="0" tIns="0" rIns="0" bIns="0" anchor="t" anchorCtr="0">
              <a:spAutoFit/>
            </a:bodyPr>
            <a:lstStyle/>
            <a:p>
              <a:pPr algn="l"/>
              <a:r>
                <a:rPr lang="zh-CN" sz="2700" b="1" dirty="0">
                  <a:solidFill>
                    <a:schemeClr val="dk1"/>
                  </a:solidFill>
                  <a:latin typeface="+mj-lt"/>
                  <a:ea typeface="+mj-ea"/>
                  <a:cs typeface="+mj-cs"/>
                </a:rPr>
                <a:t>The Grid as a Way of Seeing</a:t>
              </a:r>
            </a:p>
          </p:txBody>
        </p:sp>
      </p:grpSp>
      <p:grpSp>
        <p:nvGrpSpPr>
          <p:cNvPr id="14" name="Group 14"/>
          <p:cNvGrpSpPr/>
          <p:nvPr/>
        </p:nvGrpSpPr>
        <p:grpSpPr>
          <a:xfrm>
            <a:off x="609600" y="5676900"/>
            <a:ext cx="3692426" cy="485489"/>
            <a:chOff x="609600" y="5676900"/>
            <a:chExt cx="3692426" cy="485489"/>
          </a:xfrm>
        </p:grpSpPr>
        <p:sp>
          <p:nvSpPr>
            <p:cNvPr id="11" name="Line 11"/>
            <p:cNvSpPr/>
            <p:nvPr/>
          </p:nvSpPr>
          <p:spPr>
            <a:xfrm>
              <a:off x="609600" y="5676900"/>
              <a:ext cx="9525" cy="419100"/>
            </a:xfrm>
            <a:custGeom>
              <a:avLst/>
              <a:gdLst/>
              <a:ahLst/>
              <a:cxnLst/>
              <a:rect l="l" t="t" r="r" b="b"/>
              <a:pathLst>
                <a:path w="9525" h="419100">
                  <a:moveTo>
                    <a:pt x="0" y="0"/>
                  </a:moveTo>
                  <a:lnTo>
                    <a:pt x="0" y="419100"/>
                  </a:lnTo>
                </a:path>
              </a:pathLst>
            </a:custGeom>
            <a:noFill/>
            <a:ln w="28575">
              <a:solidFill>
                <a:schemeClr val="accent2"/>
              </a:solidFill>
            </a:ln>
          </p:spPr>
        </p:sp>
        <p:sp>
          <p:nvSpPr>
            <p:cNvPr id="12" name="TextBox 12"/>
            <p:cNvSpPr txBox="1"/>
            <p:nvPr/>
          </p:nvSpPr>
          <p:spPr>
            <a:xfrm>
              <a:off x="794766" y="5754052"/>
              <a:ext cx="2614617" cy="205359"/>
            </a:xfrm>
            <a:prstGeom prst="rect">
              <a:avLst/>
            </a:prstGeom>
            <a:noFill/>
            <a:ln>
              <a:noFill/>
            </a:ln>
          </p:spPr>
          <p:txBody>
            <a:bodyPr wrap="none" lIns="0" tIns="0" rIns="0" bIns="0" anchor="t" anchorCtr="0">
              <a:spAutoFit/>
            </a:bodyPr>
            <a:lstStyle/>
            <a:p>
              <a:pPr algn="l"/>
              <a:r>
                <a:rPr lang="zh-CN" sz="1050" dirty="0">
                  <a:solidFill>
                    <a:schemeClr val="dk1"/>
                  </a:solidFill>
                  <a:latin typeface="+mn-lt"/>
                  <a:ea typeface="+mn-ea"/>
                  <a:cs typeface="+mn-cs"/>
                </a:rPr>
                <a:t>Swiss International Typographic Style</a:t>
              </a:r>
            </a:p>
          </p:txBody>
        </p:sp>
        <p:sp>
          <p:nvSpPr>
            <p:cNvPr id="13" name="TextBox 13"/>
            <p:cNvSpPr txBox="1"/>
            <p:nvPr/>
          </p:nvSpPr>
          <p:spPr>
            <a:xfrm>
              <a:off x="795147" y="5971699"/>
              <a:ext cx="3506879"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Müller-Brockmann · Helvetica · Univers · 1896 — Today</a:t>
              </a:r>
            </a:p>
          </p:txBody>
        </p:sp>
      </p:grpSp>
      <p:sp>
        <p:nvSpPr>
          <p:cNvPr id="15" name="TextBox 15"/>
          <p:cNvSpPr txBox="1"/>
          <p:nvPr/>
        </p:nvSpPr>
        <p:spPr>
          <a:xfrm>
            <a:off x="11147257" y="6464141"/>
            <a:ext cx="439905" cy="161925"/>
          </a:xfrm>
          <a:prstGeom prst="rect">
            <a:avLst/>
          </a:prstGeom>
          <a:noFill/>
          <a:ln>
            <a:noFill/>
          </a:ln>
        </p:spPr>
        <p:txBody>
          <a:bodyPr wrap="none" lIns="0" tIns="0" rIns="0" bIns="0" anchor="t" anchorCtr="0">
            <a:spAutoFit/>
          </a:bodyPr>
          <a:lstStyle/>
          <a:p>
            <a:pPr algn="r"/>
            <a:r>
              <a:rPr lang="zh-CN" sz="820" spc="75" dirty="0">
                <a:solidFill>
                  <a:schemeClr val="accent5"/>
                </a:solidFill>
                <a:latin typeface="+mn-lt"/>
                <a:ea typeface="+mn-ea"/>
                <a:cs typeface="+mn-cs"/>
              </a:rPr>
              <a:t>01 / 14</a:t>
            </a:r>
          </a:p>
        </p:txBody>
      </p:sp>
    </p:spTree>
  </p:cSld>
  <p:clrMapOvr>
    <a:masterClrMapping/>
  </p:clrMapOvr>
  <p:transition xmlns:p14="http://schemas.microsoft.com/office/powerpoint/2010/main" p14:dur="45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450"/>
                                        <p:tgtEl>
                                          <p:spTgt spid="7"/>
                                        </p:tgtEl>
                                      </p:cBhvr>
                                    </p:animEffect>
                                  </p:childTnLst>
                                </p:cTn>
                              </p:par>
                            </p:childTnLst>
                          </p:cTn>
                        </p:par>
                        <p:par>
                          <p:cTn id="8" fill="hold">
                            <p:stCondLst>
                              <p:cond delay="450"/>
                            </p:stCondLst>
                            <p:childTnLst>
                              <p:par>
                                <p:cTn xmlns:p="http://schemas.openxmlformats.org/presentationml/2006/main" id="9" presetID="22" presetClass="entr" presetSubtype="4" fill="hold" grpId="0" nodeType="afterEffect">
                                  <p:stCondLst>
                                    <p:cond delay="25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700"/>
                                        <p:tgtEl>
                                          <p:spTgt spid="10"/>
                                        </p:tgtEl>
                                      </p:cBhvr>
                                    </p:animEffect>
                                  </p:childTnLst>
                                </p:cTn>
                              </p:par>
                            </p:childTnLst>
                          </p:cTn>
                        </p:par>
                        <p:par>
                          <p:cTn id="12" fill="hold">
                            <p:stCondLst>
                              <p:cond delay="1400"/>
                            </p:stCondLst>
                            <p:childTnLst>
                              <p:par>
                                <p:cTn xmlns:p="http://schemas.openxmlformats.org/presentationml/2006/main" id="13" presetID="10" presetClass="entr" presetSubtype="0" fill="hold" grpId="0" nodeType="afterEffect">
                                  <p:stCondLst>
                                    <p:cond delay="25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TextBox 2"/>
          <p:cNvSpPr txBox="1"/>
          <p:nvPr/>
        </p:nvSpPr>
        <p:spPr>
          <a:xfrm>
            <a:off x="604838" y="482441"/>
            <a:ext cx="442788" cy="161925"/>
          </a:xfrm>
          <a:prstGeom prst="rect">
            <a:avLst/>
          </a:prstGeom>
          <a:noFill/>
          <a:ln>
            <a:noFill/>
          </a:ln>
        </p:spPr>
        <p:txBody>
          <a:bodyPr wrap="none" lIns="0" tIns="0" rIns="0" bIns="0" anchor="t" anchorCtr="0">
            <a:spAutoFit/>
          </a:bodyPr>
          <a:lstStyle/>
          <a:p>
            <a:pPr algn="l"/>
            <a:r>
              <a:rPr lang="zh-CN" sz="820" spc="150" dirty="0">
                <a:solidFill>
                  <a:schemeClr val="accent5"/>
                </a:solidFill>
                <a:latin typeface="+mn-lt"/>
                <a:ea typeface="+mn-ea"/>
                <a:cs typeface="+mn-cs"/>
              </a:rPr>
              <a:t>P · 02</a:t>
            </a:r>
          </a:p>
        </p:txBody>
      </p:sp>
      <p:grpSp>
        <p:nvGrpSpPr>
          <p:cNvPr id="4" name="Group 4"/>
          <p:cNvGrpSpPr/>
          <p:nvPr/>
        </p:nvGrpSpPr>
        <p:grpSpPr>
          <a:xfrm>
            <a:off x="1123950" y="723900"/>
            <a:ext cx="1521437" cy="3448050"/>
            <a:chOff x="1123950" y="723900"/>
            <a:chExt cx="1521437" cy="3448050"/>
          </a:xfrm>
        </p:grpSpPr>
        <p:sp>
          <p:nvSpPr>
            <p:cNvPr id="3" name="TextBox 3"/>
            <p:cNvSpPr txBox="1"/>
            <p:nvPr/>
          </p:nvSpPr>
          <p:spPr>
            <a:xfrm>
              <a:off x="1123950" y="723900"/>
              <a:ext cx="1521437" cy="3448050"/>
            </a:xfrm>
            <a:prstGeom prst="rect">
              <a:avLst/>
            </a:prstGeom>
            <a:noFill/>
            <a:ln>
              <a:noFill/>
            </a:ln>
          </p:spPr>
          <p:txBody>
            <a:bodyPr wrap="none" lIns="0" tIns="0" rIns="0" bIns="0" anchor="t" anchorCtr="0">
              <a:spAutoFit/>
            </a:bodyPr>
            <a:lstStyle/>
            <a:p>
              <a:pPr algn="l"/>
              <a:r>
                <a:rPr lang="zh-CN" sz="18000" b="1" dirty="0">
                  <a:solidFill>
                    <a:schemeClr val="accent2">
                      <a:alphaMod val="92000"/>
                    </a:schemeClr>
                  </a:solidFill>
                  <a:latin typeface="+mj-lt"/>
                  <a:ea typeface="+mj-ea"/>
                  <a:cs typeface="+mj-cs"/>
                </a:rPr>
                <a:t>«</a:t>
              </a:r>
            </a:p>
          </p:txBody>
        </p:sp>
      </p:grpSp>
      <p:grpSp>
        <p:nvGrpSpPr>
          <p:cNvPr id="7" name="Group 7"/>
          <p:cNvGrpSpPr/>
          <p:nvPr/>
        </p:nvGrpSpPr>
        <p:grpSpPr>
          <a:xfrm>
            <a:off x="3035808" y="2026920"/>
            <a:ext cx="5112639" cy="2499169"/>
            <a:chOff x="3035808" y="2026920"/>
            <a:chExt cx="5112639" cy="2499169"/>
          </a:xfrm>
        </p:grpSpPr>
        <p:sp>
          <p:nvSpPr>
            <p:cNvPr id="5" name="TextBox 5"/>
            <p:cNvSpPr txBox="1"/>
            <p:nvPr/>
          </p:nvSpPr>
          <p:spPr>
            <a:xfrm>
              <a:off x="3035808" y="2026920"/>
              <a:ext cx="3834384" cy="907542"/>
            </a:xfrm>
            <a:prstGeom prst="rect">
              <a:avLst/>
            </a:prstGeom>
            <a:noFill/>
            <a:ln>
              <a:noFill/>
            </a:ln>
          </p:spPr>
          <p:txBody>
            <a:bodyPr wrap="none" lIns="0" tIns="0" rIns="0" bIns="0" anchor="t" anchorCtr="0">
              <a:spAutoFit/>
            </a:bodyPr>
            <a:lstStyle/>
            <a:p>
              <a:pPr algn="l">
                <a:lnSpc>
                  <a:spcPts val="3450"/>
                </a:lnSpc>
              </a:pPr>
              <a:r>
                <a:rPr lang="zh-CN" sz="2400" dirty="0">
                  <a:solidFill>
                    <a:schemeClr val="dk1"/>
                  </a:solidFill>
                  <a:latin typeface="+mn-lt"/>
                  <a:ea typeface="+mn-ea"/>
                  <a:cs typeface="+mn-cs"/>
                </a:rPr>
                <a:t>The grid system is an aid,</a:t>
              </a:r>
              <a:br/>
              <a:r>
                <a:rPr lang="zh-CN" sz="2400" dirty="0">
                  <a:solidFill>
                    <a:schemeClr val="dk1"/>
                  </a:solidFill>
                  <a:latin typeface="+mn-lt"/>
                  <a:ea typeface="+mn-ea"/>
                  <a:cs typeface="+mn-cs"/>
                </a:rPr>
                <a:t>not a guarantee.</a:t>
              </a:r>
            </a:p>
          </p:txBody>
        </p:sp>
        <p:sp>
          <p:nvSpPr>
            <p:cNvPr id="6" name="TextBox 6"/>
            <p:cNvSpPr txBox="1"/>
            <p:nvPr/>
          </p:nvSpPr>
          <p:spPr>
            <a:xfrm>
              <a:off x="3039618" y="3346132"/>
              <a:ext cx="5108829" cy="1179957"/>
            </a:xfrm>
            <a:prstGeom prst="rect">
              <a:avLst/>
            </a:prstGeom>
            <a:noFill/>
            <a:ln>
              <a:noFill/>
            </a:ln>
          </p:spPr>
          <p:txBody>
            <a:bodyPr wrap="none" lIns="0" tIns="0" rIns="0" bIns="0" anchor="t" anchorCtr="0">
              <a:spAutoFit/>
            </a:bodyPr>
            <a:lstStyle/>
            <a:p>
              <a:pPr algn="l">
                <a:lnSpc>
                  <a:spcPts val="2250"/>
                </a:lnSpc>
              </a:pPr>
              <a:r>
                <a:rPr lang="zh-CN" sz="1650" dirty="0">
                  <a:solidFill>
                    <a:schemeClr val="dk2"/>
                  </a:solidFill>
                  <a:latin typeface="+mn-lt"/>
                  <a:ea typeface="+mn-ea"/>
                  <a:cs typeface="+mn-cs"/>
                </a:rPr>
                <a:t>It permits a number of possible uses, and each</a:t>
              </a:r>
              <a:br/>
              <a:r>
                <a:rPr lang="zh-CN" sz="1650" dirty="0">
                  <a:solidFill>
                    <a:schemeClr val="dk2"/>
                  </a:solidFill>
                  <a:latin typeface="+mn-lt"/>
                  <a:ea typeface="+mn-ea"/>
                  <a:cs typeface="+mn-cs"/>
                </a:rPr>
                <a:t>designer can look for a solution appropriate to</a:t>
              </a:r>
              <a:br/>
              <a:r>
                <a:rPr lang="zh-CN" sz="1650" dirty="0">
                  <a:solidFill>
                    <a:schemeClr val="dk2"/>
                  </a:solidFill>
                  <a:latin typeface="+mn-lt"/>
                  <a:ea typeface="+mn-ea"/>
                  <a:cs typeface="+mn-cs"/>
                </a:rPr>
                <a:t>his personal style. But one must learn how to</a:t>
              </a:r>
              <a:br/>
              <a:r>
                <a:rPr lang="zh-CN" sz="1650" dirty="0">
                  <a:solidFill>
                    <a:schemeClr val="dk2"/>
                  </a:solidFill>
                  <a:latin typeface="+mn-lt"/>
                  <a:ea typeface="+mn-ea"/>
                  <a:cs typeface="+mn-cs"/>
                </a:rPr>
                <a:t>use the grid — it is an art that requires practice.</a:t>
              </a:r>
            </a:p>
          </p:txBody>
        </p:sp>
      </p:grpSp>
      <p:grpSp>
        <p:nvGrpSpPr>
          <p:cNvPr id="11" name="Group 11"/>
          <p:cNvGrpSpPr/>
          <p:nvPr/>
        </p:nvGrpSpPr>
        <p:grpSpPr>
          <a:xfrm>
            <a:off x="3041142" y="5143500"/>
            <a:ext cx="3201914" cy="625411"/>
            <a:chOff x="3041142" y="5143500"/>
            <a:chExt cx="3201914" cy="625411"/>
          </a:xfrm>
        </p:grpSpPr>
        <p:sp>
          <p:nvSpPr>
            <p:cNvPr id="8" name="Line 8"/>
            <p:cNvSpPr/>
            <p:nvPr/>
          </p:nvSpPr>
          <p:spPr>
            <a:xfrm>
              <a:off x="3048000" y="5143500"/>
              <a:ext cx="571500" cy="9525"/>
            </a:xfrm>
            <a:custGeom>
              <a:avLst/>
              <a:gdLst/>
              <a:ahLst/>
              <a:cxnLst/>
              <a:rect l="l" t="t" r="r" b="b"/>
              <a:pathLst>
                <a:path w="571500" h="9525">
                  <a:moveTo>
                    <a:pt x="0" y="0"/>
                  </a:moveTo>
                  <a:lnTo>
                    <a:pt x="571500" y="0"/>
                  </a:lnTo>
                </a:path>
              </a:pathLst>
            </a:custGeom>
            <a:noFill/>
            <a:ln w="19050">
              <a:solidFill>
                <a:schemeClr val="accent1"/>
              </a:solidFill>
            </a:ln>
          </p:spPr>
        </p:sp>
        <p:sp>
          <p:nvSpPr>
            <p:cNvPr id="9" name="TextBox 9"/>
            <p:cNvSpPr txBox="1"/>
            <p:nvPr/>
          </p:nvSpPr>
          <p:spPr>
            <a:xfrm>
              <a:off x="3041142" y="5302568"/>
              <a:ext cx="3201914" cy="264033"/>
            </a:xfrm>
            <a:prstGeom prst="rect">
              <a:avLst/>
            </a:prstGeom>
            <a:noFill/>
            <a:ln>
              <a:noFill/>
            </a:ln>
          </p:spPr>
          <p:txBody>
            <a:bodyPr wrap="none" lIns="0" tIns="0" rIns="0" bIns="0" anchor="t" anchorCtr="0">
              <a:spAutoFit/>
            </a:bodyPr>
            <a:lstStyle/>
            <a:p>
              <a:pPr algn="l"/>
              <a:r>
                <a:rPr lang="zh-CN" sz="1350" b="1" dirty="0">
                  <a:solidFill>
                    <a:schemeClr val="dk1"/>
                  </a:solidFill>
                  <a:latin typeface="+mj-lt"/>
                  <a:ea typeface="+mj-ea"/>
                  <a:cs typeface="+mj-cs"/>
                </a:rPr>
                <a:t>JOSEF MÜLLER-BROCKMANN</a:t>
              </a:r>
            </a:p>
          </p:txBody>
        </p:sp>
        <p:sp>
          <p:nvSpPr>
            <p:cNvPr id="10" name="TextBox 10"/>
            <p:cNvSpPr txBox="1"/>
            <p:nvPr/>
          </p:nvSpPr>
          <p:spPr>
            <a:xfrm>
              <a:off x="3042666" y="5563552"/>
              <a:ext cx="2584272" cy="205359"/>
            </a:xfrm>
            <a:prstGeom prst="rect">
              <a:avLst/>
            </a:prstGeom>
            <a:noFill/>
            <a:ln>
              <a:noFill/>
            </a:ln>
          </p:spPr>
          <p:txBody>
            <a:bodyPr wrap="none" lIns="0" tIns="0" rIns="0" bIns="0" anchor="t" anchorCtr="0">
              <a:spAutoFit/>
            </a:bodyPr>
            <a:lstStyle/>
            <a:p>
              <a:pPr algn="l"/>
              <a:r>
                <a:rPr lang="zh-CN" sz="1050" dirty="0">
                  <a:solidFill>
                    <a:schemeClr val="dk2"/>
                  </a:solidFill>
                  <a:latin typeface="+mn-lt"/>
                  <a:ea typeface="+mn-ea"/>
                  <a:cs typeface="+mn-cs"/>
                </a:rPr>
                <a:t>Grid Systems in Graphic Design · 1981</a:t>
              </a:r>
            </a:p>
          </p:txBody>
        </p:sp>
      </p:grpSp>
      <p:sp>
        <p:nvSpPr>
          <p:cNvPr id="12" name="TextBox 12"/>
          <p:cNvSpPr txBox="1"/>
          <p:nvPr/>
        </p:nvSpPr>
        <p:spPr>
          <a:xfrm>
            <a:off x="11147257" y="6464141"/>
            <a:ext cx="439905" cy="161925"/>
          </a:xfrm>
          <a:prstGeom prst="rect">
            <a:avLst/>
          </a:prstGeom>
          <a:noFill/>
          <a:ln>
            <a:noFill/>
          </a:ln>
        </p:spPr>
        <p:txBody>
          <a:bodyPr wrap="none" lIns="0" tIns="0" rIns="0" bIns="0" anchor="t" anchorCtr="0">
            <a:spAutoFit/>
          </a:bodyPr>
          <a:lstStyle/>
          <a:p>
            <a:pPr algn="r"/>
            <a:r>
              <a:rPr lang="zh-CN" sz="820" spc="75" dirty="0">
                <a:solidFill>
                  <a:schemeClr val="accent5"/>
                </a:solidFill>
                <a:latin typeface="+mn-lt"/>
                <a:ea typeface="+mn-ea"/>
                <a:cs typeface="+mn-cs"/>
              </a:rPr>
              <a:t>02 / 14</a:t>
            </a:r>
          </a:p>
        </p:txBody>
      </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50"/>
                                        <p:tgtEl>
                                          <p:spTgt spid="4"/>
                                        </p:tgtEl>
                                      </p:cBhvr>
                                    </p:animEffect>
                                  </p:childTnLst>
                                </p:cTn>
                              </p:par>
                            </p:childTnLst>
                          </p:cTn>
                        </p:par>
                        <p:par>
                          <p:cTn id="8" fill="hold">
                            <p:stCondLst>
                              <p:cond delay="550"/>
                            </p:stCondLst>
                            <p:childTnLst>
                              <p:par>
                                <p:cTn xmlns:p="http://schemas.openxmlformats.org/presentationml/2006/main" id="9" presetID="10" presetClass="entr" presetSubtype="0" fill="hold" grpId="0" nodeType="afterEffect">
                                  <p:stCondLst>
                                    <p:cond delay="3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600"/>
                                        <p:tgtEl>
                                          <p:spTgt spid="7"/>
                                        </p:tgtEl>
                                      </p:cBhvr>
                                    </p:animEffect>
                                  </p:childTnLst>
                                </p:cTn>
                              </p:par>
                            </p:childTnLst>
                          </p:cTn>
                        </p:par>
                        <p:par>
                          <p:cTn id="12" fill="hold">
                            <p:stCondLst>
                              <p:cond delay="1500"/>
                            </p:stCondLst>
                            <p:childTnLst>
                              <p:par>
                                <p:cTn xmlns:p="http://schemas.openxmlformats.org/presentationml/2006/main" id="13" presetID="10" presetClass="entr" presetSubtype="0" fill="hold" grpId="0" nodeType="afterEffect">
                                  <p:stCondLst>
                                    <p:cond delay="30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Group 6"/>
          <p:cNvGrpSpPr/>
          <p:nvPr/>
        </p:nvGrpSpPr>
        <p:grpSpPr>
          <a:xfrm>
            <a:off x="597408" y="482441"/>
            <a:ext cx="4538624" cy="1165384"/>
            <a:chOff x="597408" y="482441"/>
            <a:chExt cx="4538624" cy="1165384"/>
          </a:xfrm>
        </p:grpSpPr>
        <p:sp>
          <p:nvSpPr>
            <p:cNvPr id="2" name="TextBox 2"/>
            <p:cNvSpPr txBox="1"/>
            <p:nvPr/>
          </p:nvSpPr>
          <p:spPr>
            <a:xfrm>
              <a:off x="604838" y="482441"/>
              <a:ext cx="442788" cy="161925"/>
            </a:xfrm>
            <a:prstGeom prst="rect">
              <a:avLst/>
            </a:prstGeom>
            <a:noFill/>
            <a:ln>
              <a:noFill/>
            </a:ln>
          </p:spPr>
          <p:txBody>
            <a:bodyPr wrap="none" lIns="0" tIns="0" rIns="0" bIns="0" anchor="t" anchorCtr="0">
              <a:spAutoFit/>
            </a:bodyPr>
            <a:lstStyle/>
            <a:p>
              <a:pPr algn="l"/>
              <a:r>
                <a:rPr lang="zh-CN" sz="820" spc="150" dirty="0">
                  <a:solidFill>
                    <a:schemeClr val="accent5"/>
                  </a:solidFill>
                  <a:latin typeface="+mn-lt"/>
                  <a:ea typeface="+mn-ea"/>
                  <a:cs typeface="+mn-cs"/>
                </a:rPr>
                <a:t>P · 03</a:t>
              </a:r>
            </a:p>
          </p:txBody>
        </p:sp>
        <p:sp>
          <p:nvSpPr>
            <p:cNvPr id="3" name="TextBox 3"/>
            <p:cNvSpPr txBox="1"/>
            <p:nvPr/>
          </p:nvSpPr>
          <p:spPr>
            <a:xfrm>
              <a:off x="597408" y="883920"/>
              <a:ext cx="3461103" cy="469392"/>
            </a:xfrm>
            <a:prstGeom prst="rect">
              <a:avLst/>
            </a:prstGeom>
            <a:noFill/>
            <a:ln>
              <a:noFill/>
            </a:ln>
          </p:spPr>
          <p:txBody>
            <a:bodyPr wrap="none" lIns="0" tIns="0" rIns="0" bIns="0" anchor="t" anchorCtr="0">
              <a:spAutoFit/>
            </a:bodyPr>
            <a:lstStyle/>
            <a:p>
              <a:pPr algn="l"/>
              <a:r>
                <a:rPr lang="zh-CN" sz="2400" b="1" dirty="0">
                  <a:solidFill>
                    <a:schemeClr val="dk1"/>
                  </a:solidFill>
                  <a:latin typeface="+mj-lt"/>
                  <a:ea typeface="+mj-ea"/>
                  <a:cs typeface="+mj-cs"/>
                </a:rPr>
                <a:t>双源头 · 1896 → 1957</a:t>
              </a:r>
            </a:p>
          </p:txBody>
        </p:sp>
        <p:sp>
          <p:nvSpPr>
            <p:cNvPr id="4" name="TextBox 4"/>
            <p:cNvSpPr txBox="1"/>
            <p:nvPr/>
          </p:nvSpPr>
          <p:spPr>
            <a:xfrm>
              <a:off x="604266" y="1296352"/>
              <a:ext cx="4531766" cy="205359"/>
            </a:xfrm>
            <a:prstGeom prst="rect">
              <a:avLst/>
            </a:prstGeom>
            <a:noFill/>
            <a:ln>
              <a:noFill/>
            </a:ln>
          </p:spPr>
          <p:txBody>
            <a:bodyPr wrap="none" lIns="0" tIns="0" rIns="0" bIns="0" anchor="t" anchorCtr="0">
              <a:spAutoFit/>
            </a:bodyPr>
            <a:lstStyle/>
            <a:p>
              <a:pPr algn="l"/>
              <a:r>
                <a:rPr lang="zh-CN" sz="1050" spc="150" dirty="0">
                  <a:solidFill>
                    <a:schemeClr val="dk2"/>
                  </a:solidFill>
                  <a:latin typeface="+mn-lt"/>
                  <a:ea typeface="+mn-ea"/>
                  <a:cs typeface="+mn-cs"/>
                </a:rPr>
                <a:t>THE SIXTY YEARS THAT MADE SWISS DESIGN POSSIBLE</a:t>
              </a:r>
            </a:p>
          </p:txBody>
        </p:sp>
        <p:sp>
          <p:nvSpPr>
            <p:cNvPr id="5" name="Line 5"/>
            <p:cNvSpPr/>
            <p:nvPr/>
          </p:nvSpPr>
          <p:spPr>
            <a:xfrm>
              <a:off x="609600" y="1638300"/>
              <a:ext cx="533400" cy="9525"/>
            </a:xfrm>
            <a:custGeom>
              <a:avLst/>
              <a:gdLst/>
              <a:ahLst/>
              <a:cxnLst/>
              <a:rect l="l" t="t" r="r" b="b"/>
              <a:pathLst>
                <a:path w="533400" h="9525">
                  <a:moveTo>
                    <a:pt x="0" y="0"/>
                  </a:moveTo>
                  <a:lnTo>
                    <a:pt x="533400" y="0"/>
                  </a:lnTo>
                </a:path>
              </a:pathLst>
            </a:custGeom>
            <a:noFill/>
            <a:ln w="28575">
              <a:solidFill>
                <a:schemeClr val="accent2"/>
              </a:solidFill>
            </a:ln>
          </p:spPr>
        </p:sp>
      </p:grpSp>
      <p:grpSp>
        <p:nvGrpSpPr>
          <p:cNvPr id="10" name="Group 10"/>
          <p:cNvGrpSpPr/>
          <p:nvPr/>
        </p:nvGrpSpPr>
        <p:grpSpPr>
          <a:xfrm>
            <a:off x="1238250" y="2800350"/>
            <a:ext cx="10458450" cy="114300"/>
            <a:chOff x="1238250" y="2800350"/>
            <a:chExt cx="10458450" cy="114300"/>
          </a:xfrm>
        </p:grpSpPr>
        <p:sp>
          <p:nvSpPr>
            <p:cNvPr id="7" name="Line 7"/>
            <p:cNvSpPr/>
            <p:nvPr/>
          </p:nvSpPr>
          <p:spPr>
            <a:xfrm>
              <a:off x="1238250" y="2857500"/>
              <a:ext cx="10191750" cy="9525"/>
            </a:xfrm>
            <a:custGeom>
              <a:avLst/>
              <a:gdLst/>
              <a:ahLst/>
              <a:cxnLst/>
              <a:rect l="l" t="t" r="r" b="b"/>
              <a:pathLst>
                <a:path w="10191750" h="9525">
                  <a:moveTo>
                    <a:pt x="0" y="0"/>
                  </a:moveTo>
                  <a:lnTo>
                    <a:pt x="10191750" y="0"/>
                  </a:lnTo>
                </a:path>
              </a:pathLst>
            </a:custGeom>
            <a:noFill/>
            <a:ln w="19050">
              <a:solidFill>
                <a:schemeClr val="accent1"/>
              </a:solidFill>
            </a:ln>
          </p:spPr>
        </p:sp>
        <p:sp>
          <p:nvSpPr>
            <p:cNvPr id="8" name="Line 8"/>
            <p:cNvSpPr/>
            <p:nvPr/>
          </p:nvSpPr>
          <p:spPr>
            <a:xfrm>
              <a:off x="11430000" y="2857500"/>
              <a:ext cx="266700" cy="9525"/>
            </a:xfrm>
            <a:custGeom>
              <a:avLst/>
              <a:gdLst/>
              <a:ahLst/>
              <a:cxnLst/>
              <a:rect l="l" t="t" r="r" b="b"/>
              <a:pathLst>
                <a:path w="266700" h="9525">
                  <a:moveTo>
                    <a:pt x="0" y="0"/>
                  </a:moveTo>
                  <a:lnTo>
                    <a:pt x="266700" y="0"/>
                  </a:lnTo>
                </a:path>
              </a:pathLst>
            </a:custGeom>
            <a:noFill/>
            <a:ln w="19050">
              <a:solidFill>
                <a:schemeClr val="accent1"/>
              </a:solidFill>
            </a:ln>
          </p:spPr>
        </p:sp>
        <p:sp>
          <p:nvSpPr>
            <p:cNvPr id="9" name="Polygon 9"/>
            <p:cNvSpPr/>
            <p:nvPr/>
          </p:nvSpPr>
          <p:spPr>
            <a:xfrm>
              <a:off x="11582400" y="2800350"/>
              <a:ext cx="114300" cy="114300"/>
            </a:xfrm>
            <a:custGeom>
              <a:avLst/>
              <a:gdLst/>
              <a:ahLst/>
              <a:cxnLst/>
              <a:rect l="l" t="t" r="r" b="b"/>
              <a:pathLst>
                <a:path w="114300" h="114300">
                  <a:moveTo>
                    <a:pt x="114300" y="57150"/>
                  </a:moveTo>
                  <a:lnTo>
                    <a:pt x="0" y="0"/>
                  </a:lnTo>
                  <a:lnTo>
                    <a:pt x="0" y="114300"/>
                  </a:lnTo>
                  <a:close/>
                </a:path>
              </a:pathLst>
            </a:custGeom>
            <a:solidFill>
              <a:schemeClr val="accent1"/>
            </a:solidFill>
            <a:ln>
              <a:noFill/>
            </a:ln>
          </p:spPr>
        </p:sp>
      </p:grpSp>
      <p:grpSp>
        <p:nvGrpSpPr>
          <p:cNvPr id="16" name="Group 16"/>
          <p:cNvGrpSpPr/>
          <p:nvPr/>
        </p:nvGrpSpPr>
        <p:grpSpPr>
          <a:xfrm>
            <a:off x="786736" y="1958340"/>
            <a:ext cx="1398327" cy="2299049"/>
            <a:chOff x="786736" y="1958340"/>
            <a:chExt cx="1398327" cy="2299049"/>
          </a:xfrm>
        </p:grpSpPr>
        <p:sp>
          <p:nvSpPr>
            <p:cNvPr id="11" name="Line 11"/>
            <p:cNvSpPr/>
            <p:nvPr/>
          </p:nvSpPr>
          <p:spPr>
            <a:xfrm>
              <a:off x="1485900" y="2286000"/>
              <a:ext cx="9525" cy="571500"/>
            </a:xfrm>
            <a:custGeom>
              <a:avLst/>
              <a:gdLst/>
              <a:ahLst/>
              <a:cxnLst/>
              <a:rect l="l" t="t" r="r" b="b"/>
              <a:pathLst>
                <a:path w="9525" h="571500">
                  <a:moveTo>
                    <a:pt x="0" y="0"/>
                  </a:moveTo>
                  <a:lnTo>
                    <a:pt x="0" y="571500"/>
                  </a:lnTo>
                </a:path>
              </a:pathLst>
            </a:custGeom>
            <a:noFill/>
            <a:ln w="9525">
              <a:solidFill>
                <a:schemeClr val="accent4"/>
              </a:solidFill>
            </a:ln>
          </p:spPr>
        </p:sp>
        <p:sp>
          <p:nvSpPr>
            <p:cNvPr id="12" name="Ellipse 12"/>
            <p:cNvSpPr/>
            <p:nvPr/>
          </p:nvSpPr>
          <p:spPr>
            <a:xfrm>
              <a:off x="1409700" y="2781300"/>
              <a:ext cx="152400" cy="152400"/>
            </a:xfrm>
            <a:prstGeom prst="ellipse">
              <a:avLst/>
            </a:prstGeom>
            <a:solidFill>
              <a:schemeClr val="accent1"/>
            </a:solidFill>
            <a:ln>
              <a:noFill/>
            </a:ln>
          </p:spPr>
        </p:sp>
        <p:sp>
          <p:nvSpPr>
            <p:cNvPr id="13" name="TextBox 13"/>
            <p:cNvSpPr txBox="1"/>
            <p:nvPr/>
          </p:nvSpPr>
          <p:spPr>
            <a:xfrm>
              <a:off x="1180089" y="1958340"/>
              <a:ext cx="611623" cy="352044"/>
            </a:xfrm>
            <a:prstGeom prst="rect">
              <a:avLst/>
            </a:prstGeom>
            <a:noFill/>
            <a:ln>
              <a:noFill/>
            </a:ln>
          </p:spPr>
          <p:txBody>
            <a:bodyPr wrap="none" lIns="0" tIns="0" rIns="0" bIns="0" anchor="t" anchorCtr="0">
              <a:spAutoFit/>
            </a:bodyPr>
            <a:lstStyle/>
            <a:p>
              <a:pPr algn="ctr"/>
              <a:r>
                <a:rPr lang="zh-CN" sz="1800" b="1" dirty="0">
                  <a:solidFill>
                    <a:schemeClr val="dk1"/>
                  </a:solidFill>
                  <a:latin typeface="+mj-lt"/>
                  <a:ea typeface="+mj-ea"/>
                  <a:cs typeface="+mj-cs"/>
                </a:rPr>
                <a:t>1896</a:t>
              </a:r>
            </a:p>
          </p:txBody>
        </p:sp>
        <p:sp>
          <p:nvSpPr>
            <p:cNvPr id="14" name="TextBox 14"/>
            <p:cNvSpPr txBox="1"/>
            <p:nvPr/>
          </p:nvSpPr>
          <p:spPr>
            <a:xfrm>
              <a:off x="786736" y="3258502"/>
              <a:ext cx="1398327" cy="205359"/>
            </a:xfrm>
            <a:prstGeom prst="rect">
              <a:avLst/>
            </a:prstGeom>
            <a:noFill/>
            <a:ln>
              <a:noFill/>
            </a:ln>
          </p:spPr>
          <p:txBody>
            <a:bodyPr wrap="none" lIns="0" tIns="0" rIns="0" bIns="0" anchor="t" anchorCtr="0">
              <a:spAutoFit/>
            </a:bodyPr>
            <a:lstStyle/>
            <a:p>
              <a:pPr algn="ctr"/>
              <a:r>
                <a:rPr lang="zh-CN" sz="1050" b="1" dirty="0">
                  <a:solidFill>
                    <a:schemeClr val="dk1"/>
                  </a:solidFill>
                  <a:latin typeface="+mj-lt"/>
                  <a:ea typeface="+mj-ea"/>
                  <a:cs typeface="+mj-cs"/>
                </a:rPr>
                <a:t>Akzidenz-Grotesk</a:t>
              </a:r>
            </a:p>
          </p:txBody>
        </p:sp>
        <p:sp>
          <p:nvSpPr>
            <p:cNvPr id="15" name="TextBox 15"/>
            <p:cNvSpPr txBox="1"/>
            <p:nvPr/>
          </p:nvSpPr>
          <p:spPr>
            <a:xfrm>
              <a:off x="1079564" y="3552349"/>
              <a:ext cx="812673" cy="705040"/>
            </a:xfrm>
            <a:prstGeom prst="rect">
              <a:avLst/>
            </a:prstGeom>
            <a:noFill/>
            <a:ln>
              <a:noFill/>
            </a:ln>
          </p:spPr>
          <p:txBody>
            <a:bodyPr wrap="none" lIns="0" tIns="0" rIns="0" bIns="0" anchor="t" anchorCtr="0">
              <a:spAutoFit/>
            </a:bodyPr>
            <a:lstStyle/>
            <a:p>
              <a:pPr algn="ctr">
                <a:lnSpc>
                  <a:spcPts val="1350"/>
                </a:lnSpc>
              </a:pPr>
              <a:r>
                <a:rPr lang="zh-CN" sz="980" dirty="0">
                  <a:solidFill>
                    <a:schemeClr val="dk2"/>
                  </a:solidFill>
                  <a:latin typeface="+mn-lt"/>
                  <a:ea typeface="+mn-ea"/>
                  <a:cs typeface="+mn-cs"/>
                </a:rPr>
                <a:t>柏林 Berthold</a:t>
              </a:r>
              <a:br/>
              <a:r>
                <a:rPr lang="zh-CN" sz="980" dirty="0">
                  <a:solidFill>
                    <a:schemeClr val="dk2"/>
                  </a:solidFill>
                  <a:latin typeface="+mn-lt"/>
                  <a:ea typeface="+mn-ea"/>
                  <a:cs typeface="+mn-cs"/>
                </a:rPr>
                <a:t>铸字行发行</a:t>
              </a:r>
              <a:br/>
              <a:r>
                <a:rPr lang="zh-CN" sz="980" dirty="0">
                  <a:solidFill>
                    <a:schemeClr val="dk2"/>
                  </a:solidFill>
                  <a:latin typeface="+mn-lt"/>
                  <a:ea typeface="+mn-ea"/>
                  <a:cs typeface="+mn-cs"/>
                </a:rPr>
                <a:t>现代意义的</a:t>
              </a:r>
              <a:br/>
              <a:r>
                <a:rPr lang="zh-CN" sz="980" dirty="0">
                  <a:solidFill>
                    <a:schemeClr val="dk2"/>
                  </a:solidFill>
                  <a:latin typeface="+mn-lt"/>
                  <a:ea typeface="+mn-ea"/>
                  <a:cs typeface="+mn-cs"/>
                </a:rPr>
                <a:t>第一款无衬线</a:t>
              </a:r>
            </a:p>
          </p:txBody>
        </p:sp>
      </p:grpSp>
      <p:grpSp>
        <p:nvGrpSpPr>
          <p:cNvPr id="22" name="Group 22"/>
          <p:cNvGrpSpPr/>
          <p:nvPr/>
        </p:nvGrpSpPr>
        <p:grpSpPr>
          <a:xfrm>
            <a:off x="3191257" y="1958340"/>
            <a:ext cx="970786" cy="2299049"/>
            <a:chOff x="3191257" y="1958340"/>
            <a:chExt cx="970786" cy="2299049"/>
          </a:xfrm>
        </p:grpSpPr>
        <p:sp>
          <p:nvSpPr>
            <p:cNvPr id="17" name="Line 17"/>
            <p:cNvSpPr/>
            <p:nvPr/>
          </p:nvSpPr>
          <p:spPr>
            <a:xfrm>
              <a:off x="3676650" y="2286000"/>
              <a:ext cx="9525" cy="571500"/>
            </a:xfrm>
            <a:custGeom>
              <a:avLst/>
              <a:gdLst/>
              <a:ahLst/>
              <a:cxnLst/>
              <a:rect l="l" t="t" r="r" b="b"/>
              <a:pathLst>
                <a:path w="9525" h="571500">
                  <a:moveTo>
                    <a:pt x="0" y="0"/>
                  </a:moveTo>
                  <a:lnTo>
                    <a:pt x="0" y="571500"/>
                  </a:lnTo>
                </a:path>
              </a:pathLst>
            </a:custGeom>
            <a:noFill/>
            <a:ln w="9525">
              <a:solidFill>
                <a:schemeClr val="accent4"/>
              </a:solidFill>
            </a:ln>
          </p:spPr>
        </p:sp>
        <p:sp>
          <p:nvSpPr>
            <p:cNvPr id="18" name="Ellipse 18"/>
            <p:cNvSpPr/>
            <p:nvPr/>
          </p:nvSpPr>
          <p:spPr>
            <a:xfrm>
              <a:off x="3600450" y="2781300"/>
              <a:ext cx="152400" cy="152400"/>
            </a:xfrm>
            <a:prstGeom prst="ellipse">
              <a:avLst/>
            </a:prstGeom>
            <a:solidFill>
              <a:schemeClr val="accent1"/>
            </a:solidFill>
            <a:ln>
              <a:noFill/>
            </a:ln>
          </p:spPr>
        </p:sp>
        <p:sp>
          <p:nvSpPr>
            <p:cNvPr id="19" name="TextBox 19"/>
            <p:cNvSpPr txBox="1"/>
            <p:nvPr/>
          </p:nvSpPr>
          <p:spPr>
            <a:xfrm>
              <a:off x="3370839" y="1958340"/>
              <a:ext cx="611623" cy="352044"/>
            </a:xfrm>
            <a:prstGeom prst="rect">
              <a:avLst/>
            </a:prstGeom>
            <a:noFill/>
            <a:ln>
              <a:noFill/>
            </a:ln>
          </p:spPr>
          <p:txBody>
            <a:bodyPr wrap="none" lIns="0" tIns="0" rIns="0" bIns="0" anchor="t" anchorCtr="0">
              <a:spAutoFit/>
            </a:bodyPr>
            <a:lstStyle/>
            <a:p>
              <a:pPr algn="ctr"/>
              <a:r>
                <a:rPr lang="zh-CN" sz="1800" b="1" dirty="0">
                  <a:solidFill>
                    <a:schemeClr val="dk1"/>
                  </a:solidFill>
                  <a:latin typeface="+mj-lt"/>
                  <a:ea typeface="+mj-ea"/>
                  <a:cs typeface="+mj-cs"/>
                </a:rPr>
                <a:t>1908</a:t>
              </a:r>
            </a:p>
          </p:txBody>
        </p:sp>
        <p:sp>
          <p:nvSpPr>
            <p:cNvPr id="20" name="TextBox 20"/>
            <p:cNvSpPr txBox="1"/>
            <p:nvPr/>
          </p:nvSpPr>
          <p:spPr>
            <a:xfrm>
              <a:off x="3191257" y="3258502"/>
              <a:ext cx="970786" cy="205359"/>
            </a:xfrm>
            <a:prstGeom prst="rect">
              <a:avLst/>
            </a:prstGeom>
            <a:noFill/>
            <a:ln>
              <a:noFill/>
            </a:ln>
          </p:spPr>
          <p:txBody>
            <a:bodyPr wrap="none" lIns="0" tIns="0" rIns="0" bIns="0" anchor="t" anchorCtr="0">
              <a:spAutoFit/>
            </a:bodyPr>
            <a:lstStyle/>
            <a:p>
              <a:pPr algn="ctr"/>
              <a:r>
                <a:rPr lang="zh-CN" sz="1050" b="1" dirty="0">
                  <a:solidFill>
                    <a:schemeClr val="dk1"/>
                  </a:solidFill>
                  <a:latin typeface="+mj-lt"/>
                  <a:ea typeface="+mj-ea"/>
                  <a:cs typeface="+mj-cs"/>
                </a:rPr>
                <a:t>Basel School</a:t>
              </a:r>
            </a:p>
          </p:txBody>
        </p:sp>
        <p:sp>
          <p:nvSpPr>
            <p:cNvPr id="21" name="TextBox 21"/>
            <p:cNvSpPr txBox="1"/>
            <p:nvPr/>
          </p:nvSpPr>
          <p:spPr>
            <a:xfrm>
              <a:off x="3236087" y="3552349"/>
              <a:ext cx="881126" cy="705040"/>
            </a:xfrm>
            <a:prstGeom prst="rect">
              <a:avLst/>
            </a:prstGeom>
            <a:noFill/>
            <a:ln>
              <a:noFill/>
            </a:ln>
          </p:spPr>
          <p:txBody>
            <a:bodyPr wrap="none" lIns="0" tIns="0" rIns="0" bIns="0" anchor="t" anchorCtr="0">
              <a:spAutoFit/>
            </a:bodyPr>
            <a:lstStyle/>
            <a:p>
              <a:pPr algn="ctr">
                <a:lnSpc>
                  <a:spcPts val="1350"/>
                </a:lnSpc>
              </a:pPr>
              <a:r>
                <a:rPr lang="zh-CN" sz="980" dirty="0">
                  <a:solidFill>
                    <a:schemeClr val="dk2"/>
                  </a:solidFill>
                  <a:latin typeface="+mn-lt"/>
                  <a:ea typeface="+mn-ea"/>
                  <a:cs typeface="+mn-cs"/>
                </a:rPr>
                <a:t>巴塞尔设计学院</a:t>
              </a:r>
              <a:br/>
              <a:r>
                <a:rPr lang="zh-CN" sz="980" dirty="0">
                  <a:solidFill>
                    <a:schemeClr val="dk2"/>
                  </a:solidFill>
                  <a:latin typeface="+mn-lt"/>
                  <a:ea typeface="+mn-ea"/>
                  <a:cs typeface="+mn-cs"/>
                </a:rPr>
                <a:t>完成改革</a:t>
              </a:r>
              <a:br/>
              <a:r>
                <a:rPr lang="zh-CN" sz="980" dirty="0">
                  <a:solidFill>
                    <a:schemeClr val="dk2"/>
                  </a:solidFill>
                  <a:latin typeface="+mn-lt"/>
                  <a:ea typeface="+mn-ea"/>
                  <a:cs typeface="+mn-cs"/>
                </a:rPr>
                <a:t>奠定教学体系</a:t>
              </a:r>
              <a:br/>
              <a:r>
                <a:rPr lang="zh-CN" sz="980" dirty="0">
                  <a:solidFill>
                    <a:schemeClr val="dk2"/>
                  </a:solidFill>
                  <a:latin typeface="+mn-lt"/>
                  <a:ea typeface="+mn-ea"/>
                  <a:cs typeface="+mn-cs"/>
                </a:rPr>
                <a:t>理性传统建立</a:t>
              </a:r>
            </a:p>
          </p:txBody>
        </p:sp>
      </p:grpSp>
      <p:grpSp>
        <p:nvGrpSpPr>
          <p:cNvPr id="28" name="Group 28"/>
          <p:cNvGrpSpPr/>
          <p:nvPr/>
        </p:nvGrpSpPr>
        <p:grpSpPr>
          <a:xfrm>
            <a:off x="5382007" y="1958340"/>
            <a:ext cx="970786" cy="2299049"/>
            <a:chOff x="5382007" y="1958340"/>
            <a:chExt cx="970786" cy="2299049"/>
          </a:xfrm>
        </p:grpSpPr>
        <p:sp>
          <p:nvSpPr>
            <p:cNvPr id="23" name="Line 23"/>
            <p:cNvSpPr/>
            <p:nvPr/>
          </p:nvSpPr>
          <p:spPr>
            <a:xfrm>
              <a:off x="5867400" y="2286000"/>
              <a:ext cx="9525" cy="571500"/>
            </a:xfrm>
            <a:custGeom>
              <a:avLst/>
              <a:gdLst/>
              <a:ahLst/>
              <a:cxnLst/>
              <a:rect l="l" t="t" r="r" b="b"/>
              <a:pathLst>
                <a:path w="9525" h="571500">
                  <a:moveTo>
                    <a:pt x="0" y="0"/>
                  </a:moveTo>
                  <a:lnTo>
                    <a:pt x="0" y="571500"/>
                  </a:lnTo>
                </a:path>
              </a:pathLst>
            </a:custGeom>
            <a:noFill/>
            <a:ln w="9525">
              <a:solidFill>
                <a:schemeClr val="accent4"/>
              </a:solidFill>
            </a:ln>
          </p:spPr>
        </p:sp>
        <p:sp>
          <p:nvSpPr>
            <p:cNvPr id="24" name="Ellipse 24"/>
            <p:cNvSpPr/>
            <p:nvPr/>
          </p:nvSpPr>
          <p:spPr>
            <a:xfrm>
              <a:off x="5791200" y="2781300"/>
              <a:ext cx="152400" cy="152400"/>
            </a:xfrm>
            <a:prstGeom prst="ellipse">
              <a:avLst/>
            </a:prstGeom>
            <a:solidFill>
              <a:schemeClr val="accent1"/>
            </a:solidFill>
            <a:ln>
              <a:noFill/>
            </a:ln>
          </p:spPr>
        </p:sp>
        <p:sp>
          <p:nvSpPr>
            <p:cNvPr id="25" name="TextBox 25"/>
            <p:cNvSpPr txBox="1"/>
            <p:nvPr/>
          </p:nvSpPr>
          <p:spPr>
            <a:xfrm>
              <a:off x="5561589" y="1958340"/>
              <a:ext cx="611623" cy="352044"/>
            </a:xfrm>
            <a:prstGeom prst="rect">
              <a:avLst/>
            </a:prstGeom>
            <a:noFill/>
            <a:ln>
              <a:noFill/>
            </a:ln>
          </p:spPr>
          <p:txBody>
            <a:bodyPr wrap="none" lIns="0" tIns="0" rIns="0" bIns="0" anchor="t" anchorCtr="0">
              <a:spAutoFit/>
            </a:bodyPr>
            <a:lstStyle/>
            <a:p>
              <a:pPr algn="ctr"/>
              <a:r>
                <a:rPr lang="zh-CN" sz="1800" b="1" dirty="0">
                  <a:solidFill>
                    <a:schemeClr val="dk1"/>
                  </a:solidFill>
                  <a:latin typeface="+mj-lt"/>
                  <a:ea typeface="+mj-ea"/>
                  <a:cs typeface="+mj-cs"/>
                </a:rPr>
                <a:t>1918</a:t>
              </a:r>
            </a:p>
          </p:txBody>
        </p:sp>
        <p:sp>
          <p:nvSpPr>
            <p:cNvPr id="26" name="TextBox 26"/>
            <p:cNvSpPr txBox="1"/>
            <p:nvPr/>
          </p:nvSpPr>
          <p:spPr>
            <a:xfrm>
              <a:off x="5382007" y="3258502"/>
              <a:ext cx="970786" cy="205359"/>
            </a:xfrm>
            <a:prstGeom prst="rect">
              <a:avLst/>
            </a:prstGeom>
            <a:noFill/>
            <a:ln>
              <a:noFill/>
            </a:ln>
          </p:spPr>
          <p:txBody>
            <a:bodyPr wrap="none" lIns="0" tIns="0" rIns="0" bIns="0" anchor="t" anchorCtr="0">
              <a:spAutoFit/>
            </a:bodyPr>
            <a:lstStyle/>
            <a:p>
              <a:pPr algn="ctr"/>
              <a:r>
                <a:rPr lang="zh-CN" sz="1050" b="1" dirty="0">
                  <a:solidFill>
                    <a:schemeClr val="dk1"/>
                  </a:solidFill>
                  <a:latin typeface="+mj-lt"/>
                  <a:ea typeface="+mj-ea"/>
                  <a:cs typeface="+mj-cs"/>
                </a:rPr>
                <a:t>Ernst Keller</a:t>
              </a:r>
            </a:p>
          </p:txBody>
        </p:sp>
        <p:sp>
          <p:nvSpPr>
            <p:cNvPr id="27" name="TextBox 27"/>
            <p:cNvSpPr txBox="1"/>
            <p:nvPr/>
          </p:nvSpPr>
          <p:spPr>
            <a:xfrm>
              <a:off x="5420614" y="3552349"/>
              <a:ext cx="893572" cy="705040"/>
            </a:xfrm>
            <a:prstGeom prst="rect">
              <a:avLst/>
            </a:prstGeom>
            <a:noFill/>
            <a:ln>
              <a:noFill/>
            </a:ln>
          </p:spPr>
          <p:txBody>
            <a:bodyPr wrap="none" lIns="0" tIns="0" rIns="0" bIns="0" anchor="t" anchorCtr="0">
              <a:spAutoFit/>
            </a:bodyPr>
            <a:lstStyle/>
            <a:p>
              <a:pPr algn="ctr">
                <a:lnSpc>
                  <a:spcPts val="1350"/>
                </a:lnSpc>
              </a:pPr>
              <a:r>
                <a:rPr lang="zh-CN" sz="980" dirty="0">
                  <a:solidFill>
                    <a:schemeClr val="dk2"/>
                  </a:solidFill>
                  <a:latin typeface="+mn-lt"/>
                  <a:ea typeface="+mn-ea"/>
                  <a:cs typeface="+mn-cs"/>
                </a:rPr>
                <a:t>入苏黎世</a:t>
              </a:r>
              <a:br/>
              <a:r>
                <a:rPr lang="zh-CN" sz="980" dirty="0">
                  <a:solidFill>
                    <a:schemeClr val="dk2"/>
                  </a:solidFill>
                  <a:latin typeface="+mn-lt"/>
                  <a:ea typeface="+mn-ea"/>
                  <a:cs typeface="+mn-cs"/>
                </a:rPr>
                <a:t>应用艺术学院</a:t>
              </a:r>
              <a:br/>
              <a:r>
                <a:rPr lang="zh-CN" sz="980" dirty="0">
                  <a:solidFill>
                    <a:schemeClr val="dk2"/>
                  </a:solidFill>
                  <a:latin typeface="+mn-lt"/>
                  <a:ea typeface="+mn-ea"/>
                  <a:cs typeface="+mn-cs"/>
                </a:rPr>
                <a:t>"形式跟随内容"</a:t>
              </a:r>
              <a:br/>
              <a:r>
                <a:rPr lang="zh-CN" sz="980" dirty="0">
                  <a:solidFill>
                    <a:schemeClr val="dk2"/>
                  </a:solidFill>
                  <a:latin typeface="+mn-lt"/>
                  <a:ea typeface="+mn-ea"/>
                  <a:cs typeface="+mn-cs"/>
                </a:rPr>
                <a:t>教学原则成型</a:t>
              </a:r>
            </a:p>
          </p:txBody>
        </p:sp>
      </p:grpSp>
      <p:grpSp>
        <p:nvGrpSpPr>
          <p:cNvPr id="34" name="Group 34"/>
          <p:cNvGrpSpPr/>
          <p:nvPr/>
        </p:nvGrpSpPr>
        <p:grpSpPr>
          <a:xfrm>
            <a:off x="7346814" y="1958340"/>
            <a:ext cx="1422672" cy="2299049"/>
            <a:chOff x="7346814" y="1958340"/>
            <a:chExt cx="1422672" cy="2299049"/>
          </a:xfrm>
        </p:grpSpPr>
        <p:sp>
          <p:nvSpPr>
            <p:cNvPr id="29" name="Line 29"/>
            <p:cNvSpPr/>
            <p:nvPr/>
          </p:nvSpPr>
          <p:spPr>
            <a:xfrm>
              <a:off x="8058150" y="2286000"/>
              <a:ext cx="9525" cy="571500"/>
            </a:xfrm>
            <a:custGeom>
              <a:avLst/>
              <a:gdLst/>
              <a:ahLst/>
              <a:cxnLst/>
              <a:rect l="l" t="t" r="r" b="b"/>
              <a:pathLst>
                <a:path w="9525" h="571500">
                  <a:moveTo>
                    <a:pt x="0" y="0"/>
                  </a:moveTo>
                  <a:lnTo>
                    <a:pt x="0" y="571500"/>
                  </a:lnTo>
                </a:path>
              </a:pathLst>
            </a:custGeom>
            <a:noFill/>
            <a:ln w="9525">
              <a:solidFill>
                <a:schemeClr val="accent4"/>
              </a:solidFill>
            </a:ln>
          </p:spPr>
        </p:sp>
        <p:sp>
          <p:nvSpPr>
            <p:cNvPr id="30" name="Ellipse 30"/>
            <p:cNvSpPr/>
            <p:nvPr/>
          </p:nvSpPr>
          <p:spPr>
            <a:xfrm>
              <a:off x="7981950" y="2781300"/>
              <a:ext cx="152400" cy="152400"/>
            </a:xfrm>
            <a:prstGeom prst="ellipse">
              <a:avLst/>
            </a:prstGeom>
            <a:solidFill>
              <a:schemeClr val="accent1"/>
            </a:solidFill>
            <a:ln>
              <a:noFill/>
            </a:ln>
          </p:spPr>
        </p:sp>
        <p:sp>
          <p:nvSpPr>
            <p:cNvPr id="31" name="TextBox 31"/>
            <p:cNvSpPr txBox="1"/>
            <p:nvPr/>
          </p:nvSpPr>
          <p:spPr>
            <a:xfrm>
              <a:off x="7752339" y="1958340"/>
              <a:ext cx="611623" cy="352044"/>
            </a:xfrm>
            <a:prstGeom prst="rect">
              <a:avLst/>
            </a:prstGeom>
            <a:noFill/>
            <a:ln>
              <a:noFill/>
            </a:ln>
          </p:spPr>
          <p:txBody>
            <a:bodyPr wrap="none" lIns="0" tIns="0" rIns="0" bIns="0" anchor="t" anchorCtr="0">
              <a:spAutoFit/>
            </a:bodyPr>
            <a:lstStyle/>
            <a:p>
              <a:pPr algn="ctr"/>
              <a:r>
                <a:rPr lang="zh-CN" sz="1800" b="1" dirty="0">
                  <a:solidFill>
                    <a:schemeClr val="dk1"/>
                  </a:solidFill>
                  <a:latin typeface="+mj-lt"/>
                  <a:ea typeface="+mj-ea"/>
                  <a:cs typeface="+mj-cs"/>
                </a:rPr>
                <a:t>1936</a:t>
              </a:r>
            </a:p>
          </p:txBody>
        </p:sp>
        <p:sp>
          <p:nvSpPr>
            <p:cNvPr id="32" name="TextBox 32"/>
            <p:cNvSpPr txBox="1"/>
            <p:nvPr/>
          </p:nvSpPr>
          <p:spPr>
            <a:xfrm>
              <a:off x="7346814" y="3258502"/>
              <a:ext cx="1422672" cy="205359"/>
            </a:xfrm>
            <a:prstGeom prst="rect">
              <a:avLst/>
            </a:prstGeom>
            <a:noFill/>
            <a:ln>
              <a:noFill/>
            </a:ln>
          </p:spPr>
          <p:txBody>
            <a:bodyPr wrap="none" lIns="0" tIns="0" rIns="0" bIns="0" anchor="t" anchorCtr="0">
              <a:spAutoFit/>
            </a:bodyPr>
            <a:lstStyle/>
            <a:p>
              <a:pPr algn="ctr"/>
              <a:r>
                <a:rPr lang="zh-CN" sz="1050" b="1" dirty="0">
                  <a:solidFill>
                    <a:schemeClr val="dk1"/>
                  </a:solidFill>
                  <a:latin typeface="+mj-lt"/>
                  <a:ea typeface="+mj-ea"/>
                  <a:cs typeface="+mj-cs"/>
                </a:rPr>
                <a:t>Müller-Brockmann</a:t>
              </a:r>
            </a:p>
          </p:txBody>
        </p:sp>
        <p:sp>
          <p:nvSpPr>
            <p:cNvPr id="33" name="TextBox 33"/>
            <p:cNvSpPr txBox="1"/>
            <p:nvPr/>
          </p:nvSpPr>
          <p:spPr>
            <a:xfrm>
              <a:off x="7617587" y="3552349"/>
              <a:ext cx="881126" cy="705040"/>
            </a:xfrm>
            <a:prstGeom prst="rect">
              <a:avLst/>
            </a:prstGeom>
            <a:noFill/>
            <a:ln>
              <a:noFill/>
            </a:ln>
          </p:spPr>
          <p:txBody>
            <a:bodyPr wrap="none" lIns="0" tIns="0" rIns="0" bIns="0" anchor="t" anchorCtr="0">
              <a:spAutoFit/>
            </a:bodyPr>
            <a:lstStyle/>
            <a:p>
              <a:pPr algn="ctr">
                <a:lnSpc>
                  <a:spcPts val="1350"/>
                </a:lnSpc>
              </a:pPr>
              <a:r>
                <a:rPr lang="zh-CN" sz="980" dirty="0">
                  <a:solidFill>
                    <a:schemeClr val="dk2"/>
                  </a:solidFill>
                  <a:latin typeface="+mn-lt"/>
                  <a:ea typeface="+mn-ea"/>
                  <a:cs typeface="+mn-cs"/>
                </a:rPr>
                <a:t>22 岁</a:t>
              </a:r>
              <a:br/>
              <a:r>
                <a:rPr lang="zh-CN" sz="980" dirty="0">
                  <a:solidFill>
                    <a:schemeClr val="dk2"/>
                  </a:solidFill>
                  <a:latin typeface="+mn-lt"/>
                  <a:ea typeface="+mn-ea"/>
                  <a:cs typeface="+mn-cs"/>
                </a:rPr>
                <a:t>在苏黎世</a:t>
              </a:r>
              <a:br/>
              <a:r>
                <a:rPr lang="zh-CN" sz="980" dirty="0">
                  <a:solidFill>
                    <a:schemeClr val="dk2"/>
                  </a:solidFill>
                  <a:latin typeface="+mn-lt"/>
                  <a:ea typeface="+mn-ea"/>
                  <a:cs typeface="+mn-cs"/>
                </a:rPr>
                <a:t>开设独立工作室</a:t>
              </a:r>
              <a:br/>
              <a:r>
                <a:rPr lang="zh-CN" sz="980" dirty="0">
                  <a:solidFill>
                    <a:schemeClr val="dk2"/>
                  </a:solidFill>
                  <a:latin typeface="+mn-lt"/>
                  <a:ea typeface="+mn-ea"/>
                  <a:cs typeface="+mn-cs"/>
                </a:rPr>
                <a:t>新生代登场</a:t>
              </a:r>
            </a:p>
          </p:txBody>
        </p:sp>
      </p:grpSp>
      <p:grpSp>
        <p:nvGrpSpPr>
          <p:cNvPr id="40" name="Group 40"/>
          <p:cNvGrpSpPr/>
          <p:nvPr/>
        </p:nvGrpSpPr>
        <p:grpSpPr>
          <a:xfrm>
            <a:off x="9498427" y="1958340"/>
            <a:ext cx="1500945" cy="2299049"/>
            <a:chOff x="9498427" y="1958340"/>
            <a:chExt cx="1500945" cy="2299049"/>
          </a:xfrm>
        </p:grpSpPr>
        <p:sp>
          <p:nvSpPr>
            <p:cNvPr id="35" name="Line 35"/>
            <p:cNvSpPr/>
            <p:nvPr/>
          </p:nvSpPr>
          <p:spPr>
            <a:xfrm>
              <a:off x="10248900" y="2286000"/>
              <a:ext cx="9525" cy="571500"/>
            </a:xfrm>
            <a:custGeom>
              <a:avLst/>
              <a:gdLst/>
              <a:ahLst/>
              <a:cxnLst/>
              <a:rect l="l" t="t" r="r" b="b"/>
              <a:pathLst>
                <a:path w="9525" h="571500">
                  <a:moveTo>
                    <a:pt x="0" y="0"/>
                  </a:moveTo>
                  <a:lnTo>
                    <a:pt x="0" y="571500"/>
                  </a:lnTo>
                </a:path>
              </a:pathLst>
            </a:custGeom>
            <a:noFill/>
            <a:ln w="9525">
              <a:solidFill>
                <a:schemeClr val="accent4"/>
              </a:solidFill>
            </a:ln>
          </p:spPr>
        </p:sp>
        <p:sp>
          <p:nvSpPr>
            <p:cNvPr id="36" name="Ellipse 36"/>
            <p:cNvSpPr/>
            <p:nvPr/>
          </p:nvSpPr>
          <p:spPr>
            <a:xfrm>
              <a:off x="10115550" y="2724150"/>
              <a:ext cx="266700" cy="266700"/>
            </a:xfrm>
            <a:prstGeom prst="ellipse">
              <a:avLst/>
            </a:prstGeom>
            <a:solidFill>
              <a:schemeClr val="accent2"/>
            </a:solidFill>
            <a:ln>
              <a:noFill/>
            </a:ln>
          </p:spPr>
        </p:sp>
        <p:sp>
          <p:nvSpPr>
            <p:cNvPr id="37" name="TextBox 37"/>
            <p:cNvSpPr txBox="1"/>
            <p:nvPr/>
          </p:nvSpPr>
          <p:spPr>
            <a:xfrm>
              <a:off x="9943089" y="1958340"/>
              <a:ext cx="611623" cy="352044"/>
            </a:xfrm>
            <a:prstGeom prst="rect">
              <a:avLst/>
            </a:prstGeom>
            <a:noFill/>
            <a:ln>
              <a:noFill/>
            </a:ln>
          </p:spPr>
          <p:txBody>
            <a:bodyPr wrap="none" lIns="0" tIns="0" rIns="0" bIns="0" anchor="t" anchorCtr="0">
              <a:spAutoFit/>
            </a:bodyPr>
            <a:lstStyle/>
            <a:p>
              <a:pPr algn="ctr"/>
              <a:r>
                <a:rPr lang="zh-CN" sz="1800" b="1" dirty="0">
                  <a:solidFill>
                    <a:schemeClr val="accent2"/>
                  </a:solidFill>
                  <a:latin typeface="+mj-lt"/>
                  <a:ea typeface="+mj-ea"/>
                  <a:cs typeface="+mj-cs"/>
                </a:rPr>
                <a:t>1957</a:t>
              </a:r>
            </a:p>
          </p:txBody>
        </p:sp>
        <p:sp>
          <p:nvSpPr>
            <p:cNvPr id="38" name="TextBox 38"/>
            <p:cNvSpPr txBox="1"/>
            <p:nvPr/>
          </p:nvSpPr>
          <p:spPr>
            <a:xfrm>
              <a:off x="9498427" y="3258502"/>
              <a:ext cx="1500945" cy="205359"/>
            </a:xfrm>
            <a:prstGeom prst="rect">
              <a:avLst/>
            </a:prstGeom>
            <a:noFill/>
            <a:ln>
              <a:noFill/>
            </a:ln>
          </p:spPr>
          <p:txBody>
            <a:bodyPr wrap="none" lIns="0" tIns="0" rIns="0" bIns="0" anchor="t" anchorCtr="0">
              <a:spAutoFit/>
            </a:bodyPr>
            <a:lstStyle/>
            <a:p>
              <a:pPr algn="ctr"/>
              <a:r>
                <a:rPr lang="zh-CN" sz="1050" b="1" dirty="0">
                  <a:solidFill>
                    <a:schemeClr val="dk1"/>
                  </a:solidFill>
                  <a:latin typeface="+mj-lt"/>
                  <a:ea typeface="+mj-ea"/>
                  <a:cs typeface="+mj-cs"/>
                </a:rPr>
                <a:t>Helvetica + Univers</a:t>
              </a:r>
            </a:p>
          </p:txBody>
        </p:sp>
        <p:sp>
          <p:nvSpPr>
            <p:cNvPr id="39" name="TextBox 39"/>
            <p:cNvSpPr txBox="1"/>
            <p:nvPr/>
          </p:nvSpPr>
          <p:spPr>
            <a:xfrm>
              <a:off x="9932797" y="3552349"/>
              <a:ext cx="632206" cy="705040"/>
            </a:xfrm>
            <a:prstGeom prst="rect">
              <a:avLst/>
            </a:prstGeom>
            <a:noFill/>
            <a:ln>
              <a:noFill/>
            </a:ln>
          </p:spPr>
          <p:txBody>
            <a:bodyPr wrap="none" lIns="0" tIns="0" rIns="0" bIns="0" anchor="t" anchorCtr="0">
              <a:spAutoFit/>
            </a:bodyPr>
            <a:lstStyle/>
            <a:p>
              <a:pPr algn="ctr">
                <a:lnSpc>
                  <a:spcPts val="1350"/>
                </a:lnSpc>
              </a:pPr>
              <a:r>
                <a:rPr lang="zh-CN" sz="980" dirty="0">
                  <a:solidFill>
                    <a:schemeClr val="dk2"/>
                  </a:solidFill>
                  <a:latin typeface="+mn-lt"/>
                  <a:ea typeface="+mn-ea"/>
                  <a:cs typeface="+mn-cs"/>
                </a:rPr>
                <a:t>同年问世</a:t>
              </a:r>
              <a:br/>
              <a:r>
                <a:rPr lang="zh-CN" sz="980" dirty="0">
                  <a:solidFill>
                    <a:schemeClr val="dk2"/>
                  </a:solidFill>
                  <a:latin typeface="+mn-lt"/>
                  <a:ea typeface="+mn-ea"/>
                  <a:cs typeface="+mn-cs"/>
                </a:rPr>
                <a:t>瑞士理性</a:t>
              </a:r>
              <a:br/>
              <a:r>
                <a:rPr lang="zh-CN" sz="980" dirty="0">
                  <a:solidFill>
                    <a:schemeClr val="dk2"/>
                  </a:solidFill>
                  <a:latin typeface="+mn-lt"/>
                  <a:ea typeface="+mn-ea"/>
                  <a:cs typeface="+mn-cs"/>
                </a:rPr>
                <a:t>凝结为字体</a:t>
              </a:r>
              <a:br/>
              <a:r>
                <a:rPr lang="zh-CN" sz="980" dirty="0">
                  <a:solidFill>
                    <a:schemeClr val="dk2"/>
                  </a:solidFill>
                  <a:latin typeface="+mn-lt"/>
                  <a:ea typeface="+mn-ea"/>
                  <a:cs typeface="+mn-cs"/>
                </a:rPr>
                <a:t>输出全球</a:t>
              </a:r>
            </a:p>
          </p:txBody>
        </p:sp>
      </p:grpSp>
      <p:grpSp>
        <p:nvGrpSpPr>
          <p:cNvPr id="44" name="Group 44"/>
          <p:cNvGrpSpPr/>
          <p:nvPr/>
        </p:nvGrpSpPr>
        <p:grpSpPr>
          <a:xfrm>
            <a:off x="609600" y="5143500"/>
            <a:ext cx="3723119" cy="625411"/>
            <a:chOff x="609600" y="5143500"/>
            <a:chExt cx="3723119" cy="625411"/>
          </a:xfrm>
        </p:grpSpPr>
        <p:sp>
          <p:nvSpPr>
            <p:cNvPr id="41" name="Line 41"/>
            <p:cNvSpPr/>
            <p:nvPr/>
          </p:nvSpPr>
          <p:spPr>
            <a:xfrm>
              <a:off x="609600" y="5143500"/>
              <a:ext cx="9525" cy="571500"/>
            </a:xfrm>
            <a:custGeom>
              <a:avLst/>
              <a:gdLst/>
              <a:ahLst/>
              <a:cxnLst/>
              <a:rect l="l" t="t" r="r" b="b"/>
              <a:pathLst>
                <a:path w="9525" h="571500">
                  <a:moveTo>
                    <a:pt x="0" y="0"/>
                  </a:moveTo>
                  <a:lnTo>
                    <a:pt x="0" y="571500"/>
                  </a:lnTo>
                </a:path>
              </a:pathLst>
            </a:custGeom>
            <a:noFill/>
            <a:ln w="28575">
              <a:solidFill>
                <a:schemeClr val="accent2"/>
              </a:solidFill>
            </a:ln>
          </p:spPr>
        </p:sp>
        <p:sp>
          <p:nvSpPr>
            <p:cNvPr id="42" name="TextBox 42"/>
            <p:cNvSpPr txBox="1"/>
            <p:nvPr/>
          </p:nvSpPr>
          <p:spPr>
            <a:xfrm>
              <a:off x="868680" y="5248275"/>
              <a:ext cx="2155698"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j-lt"/>
                  <a:ea typeface="+mj-ea"/>
                  <a:cs typeface="+mj-cs"/>
                </a:rPr>
                <a:t>理性主义不是凭空而至</a:t>
              </a:r>
            </a:p>
          </p:txBody>
        </p:sp>
        <p:sp>
          <p:nvSpPr>
            <p:cNvPr id="43" name="TextBox 43"/>
            <p:cNvSpPr txBox="1"/>
            <p:nvPr/>
          </p:nvSpPr>
          <p:spPr>
            <a:xfrm>
              <a:off x="870966" y="5563552"/>
              <a:ext cx="3461753" cy="205359"/>
            </a:xfrm>
            <a:prstGeom prst="rect">
              <a:avLst/>
            </a:prstGeom>
            <a:noFill/>
            <a:ln>
              <a:noFill/>
            </a:ln>
          </p:spPr>
          <p:txBody>
            <a:bodyPr wrap="none" lIns="0" tIns="0" rIns="0" bIns="0" anchor="t" anchorCtr="0">
              <a:spAutoFit/>
            </a:bodyPr>
            <a:lstStyle/>
            <a:p>
              <a:pPr algn="l"/>
              <a:r>
                <a:rPr lang="zh-CN" sz="1050" dirty="0">
                  <a:solidFill>
                    <a:schemeClr val="dk2"/>
                  </a:solidFill>
                  <a:latin typeface="+mn-lt"/>
                  <a:ea typeface="+mn-ea"/>
                  <a:cs typeface="+mn-cs"/>
                </a:rPr>
                <a:t>而是来自</a:t>
              </a:r>
              <a:r>
                <a:rPr lang="zh-CN" sz="1050" b="1" dirty="0">
                  <a:solidFill>
                    <a:schemeClr val="dk1"/>
                  </a:solidFill>
                  <a:latin typeface="+mn-lt"/>
                  <a:ea typeface="+mn-ea"/>
                  <a:cs typeface="+mn-cs"/>
                </a:rPr>
                <a:t>字体 · 学校 · 教学</a:t>
              </a:r>
              <a:r>
                <a:rPr lang="zh-CN" sz="1050" dirty="0">
                  <a:solidFill>
                    <a:schemeClr val="dk2"/>
                  </a:solidFill>
                  <a:latin typeface="+mn-lt"/>
                  <a:ea typeface="+mn-ea"/>
                  <a:cs typeface="+mn-cs"/>
                </a:rPr>
                <a:t>三条线索半个世纪的累积。</a:t>
              </a:r>
            </a:p>
          </p:txBody>
        </p:sp>
      </p:grpSp>
      <p:sp>
        <p:nvSpPr>
          <p:cNvPr id="45" name="TextBox 45"/>
          <p:cNvSpPr txBox="1"/>
          <p:nvPr/>
        </p:nvSpPr>
        <p:spPr>
          <a:xfrm>
            <a:off x="11147257" y="6464141"/>
            <a:ext cx="439905" cy="161925"/>
          </a:xfrm>
          <a:prstGeom prst="rect">
            <a:avLst/>
          </a:prstGeom>
          <a:noFill/>
          <a:ln>
            <a:noFill/>
          </a:ln>
        </p:spPr>
        <p:txBody>
          <a:bodyPr wrap="none" lIns="0" tIns="0" rIns="0" bIns="0" anchor="t" anchorCtr="0">
            <a:spAutoFit/>
          </a:bodyPr>
          <a:lstStyle/>
          <a:p>
            <a:pPr algn="r"/>
            <a:r>
              <a:rPr lang="zh-CN" sz="820" spc="75" dirty="0">
                <a:solidFill>
                  <a:schemeClr val="accent5"/>
                </a:solidFill>
                <a:latin typeface="+mn-lt"/>
                <a:ea typeface="+mn-ea"/>
                <a:cs typeface="+mn-cs"/>
              </a:rPr>
              <a:t>03 / 14</a:t>
            </a:r>
          </a:p>
        </p:txBody>
      </p:sp>
    </p:spTree>
  </p:cSld>
  <p:clrMapOvr>
    <a:masterClrMapping/>
  </p:clrMapOvr>
  <p:transition xmlns:p14="http://schemas.microsoft.com/office/powerpoint/2010/main" p14:dur="4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700"/>
                                        <p:tgtEl>
                                          <p:spTgt spid="10"/>
                                        </p:tgtEl>
                                      </p:cBhvr>
                                    </p:animEffect>
                                  </p:childTnLst>
                                </p:cTn>
                              </p:par>
                            </p:childTnLst>
                          </p:cTn>
                        </p:par>
                        <p:par>
                          <p:cTn id="8" fill="hold">
                            <p:stCondLst>
                              <p:cond delay="700"/>
                            </p:stCondLst>
                            <p:childTnLst>
                              <p:par>
                                <p:cTn xmlns:p="http://schemas.openxmlformats.org/presentationml/2006/main" id="9" presetID="10" presetClass="entr" presetSubtype="0" fill="hold" grpId="0" nodeType="afterEffect">
                                  <p:stCondLst>
                                    <p:cond delay="18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300"/>
                                        <p:tgtEl>
                                          <p:spTgt spid="16"/>
                                        </p:tgtEl>
                                      </p:cBhvr>
                                    </p:animEffect>
                                  </p:childTnLst>
                                </p:cTn>
                              </p:par>
                            </p:childTnLst>
                          </p:cTn>
                        </p:par>
                        <p:par>
                          <p:cTn id="12" fill="hold">
                            <p:stCondLst>
                              <p:cond delay="1180"/>
                            </p:stCondLst>
                            <p:childTnLst>
                              <p:par>
                                <p:cTn xmlns:p="http://schemas.openxmlformats.org/presentationml/2006/main" id="13" presetID="10" presetClass="entr" presetSubtype="0" fill="hold" grpId="0" nodeType="afterEffect">
                                  <p:stCondLst>
                                    <p:cond delay="18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300"/>
                                        <p:tgtEl>
                                          <p:spTgt spid="22"/>
                                        </p:tgtEl>
                                      </p:cBhvr>
                                    </p:animEffect>
                                  </p:childTnLst>
                                </p:cTn>
                              </p:par>
                            </p:childTnLst>
                          </p:cTn>
                        </p:par>
                        <p:par>
                          <p:cTn id="16" fill="hold">
                            <p:stCondLst>
                              <p:cond delay="1660"/>
                            </p:stCondLst>
                            <p:childTnLst>
                              <p:par>
                                <p:cTn xmlns:p="http://schemas.openxmlformats.org/presentationml/2006/main" id="17" presetID="10" presetClass="entr" presetSubtype="0" fill="hold" grpId="0" nodeType="afterEffect">
                                  <p:stCondLst>
                                    <p:cond delay="18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300"/>
                                        <p:tgtEl>
                                          <p:spTgt spid="28"/>
                                        </p:tgtEl>
                                      </p:cBhvr>
                                    </p:animEffect>
                                  </p:childTnLst>
                                </p:cTn>
                              </p:par>
                            </p:childTnLst>
                          </p:cTn>
                        </p:par>
                        <p:par>
                          <p:cTn id="20" fill="hold">
                            <p:stCondLst>
                              <p:cond delay="2140"/>
                            </p:stCondLst>
                            <p:childTnLst>
                              <p:par>
                                <p:cTn xmlns:p="http://schemas.openxmlformats.org/presentationml/2006/main" id="21" presetID="10" presetClass="entr" presetSubtype="0" fill="hold" grpId="0" nodeType="afterEffect">
                                  <p:stCondLst>
                                    <p:cond delay="18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300"/>
                                        <p:tgtEl>
                                          <p:spTgt spid="34"/>
                                        </p:tgtEl>
                                      </p:cBhvr>
                                    </p:animEffect>
                                  </p:childTnLst>
                                </p:cTn>
                              </p:par>
                            </p:childTnLst>
                          </p:cTn>
                        </p:par>
                        <p:par>
                          <p:cTn id="24" fill="hold">
                            <p:stCondLst>
                              <p:cond delay="2620"/>
                            </p:stCondLst>
                            <p:childTnLst>
                              <p:par>
                                <p:cTn xmlns:p="http://schemas.openxmlformats.org/presentationml/2006/main" id="25" presetID="10" presetClass="entr" presetSubtype="0" fill="hold" grpId="0" nodeType="afterEffect">
                                  <p:stCondLst>
                                    <p:cond delay="18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450"/>
                                        <p:tgtEl>
                                          <p:spTgt spid="40"/>
                                        </p:tgtEl>
                                      </p:cBhvr>
                                    </p:animEffect>
                                  </p:childTnLst>
                                </p:cTn>
                              </p:par>
                            </p:childTnLst>
                          </p:cTn>
                        </p:par>
                        <p:par>
                          <p:cTn id="28" fill="hold">
                            <p:stCondLst>
                              <p:cond delay="3250"/>
                            </p:stCondLst>
                            <p:childTnLst>
                              <p:par>
                                <p:cTn xmlns:p="http://schemas.openxmlformats.org/presentationml/2006/main" id="29" presetID="10" presetClass="entr" presetSubtype="0" fill="hold" grpId="0" nodeType="afterEffect">
                                  <p:stCondLst>
                                    <p:cond delay="3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Group 6"/>
          <p:cNvGrpSpPr/>
          <p:nvPr/>
        </p:nvGrpSpPr>
        <p:grpSpPr>
          <a:xfrm>
            <a:off x="597408" y="482441"/>
            <a:ext cx="3031236" cy="1165384"/>
            <a:chOff x="597408" y="482441"/>
            <a:chExt cx="3031236" cy="1165384"/>
          </a:xfrm>
        </p:grpSpPr>
        <p:sp>
          <p:nvSpPr>
            <p:cNvPr id="2" name="TextBox 2"/>
            <p:cNvSpPr txBox="1"/>
            <p:nvPr/>
          </p:nvSpPr>
          <p:spPr>
            <a:xfrm>
              <a:off x="604838" y="482441"/>
              <a:ext cx="442788" cy="161925"/>
            </a:xfrm>
            <a:prstGeom prst="rect">
              <a:avLst/>
            </a:prstGeom>
            <a:noFill/>
            <a:ln>
              <a:noFill/>
            </a:ln>
          </p:spPr>
          <p:txBody>
            <a:bodyPr wrap="none" lIns="0" tIns="0" rIns="0" bIns="0" anchor="t" anchorCtr="0">
              <a:spAutoFit/>
            </a:bodyPr>
            <a:lstStyle/>
            <a:p>
              <a:pPr algn="l"/>
              <a:r>
                <a:rPr lang="zh-CN" sz="820" spc="150" dirty="0">
                  <a:solidFill>
                    <a:schemeClr val="accent5"/>
                  </a:solidFill>
                  <a:latin typeface="+mn-lt"/>
                  <a:ea typeface="+mn-ea"/>
                  <a:cs typeface="+mn-cs"/>
                </a:rPr>
                <a:t>P · 04</a:t>
              </a:r>
            </a:p>
          </p:txBody>
        </p:sp>
        <p:sp>
          <p:nvSpPr>
            <p:cNvPr id="3" name="TextBox 3"/>
            <p:cNvSpPr txBox="1"/>
            <p:nvPr/>
          </p:nvSpPr>
          <p:spPr>
            <a:xfrm>
              <a:off x="597408" y="883920"/>
              <a:ext cx="2079224" cy="469392"/>
            </a:xfrm>
            <a:prstGeom prst="rect">
              <a:avLst/>
            </a:prstGeom>
            <a:noFill/>
            <a:ln>
              <a:noFill/>
            </a:ln>
          </p:spPr>
          <p:txBody>
            <a:bodyPr wrap="none" lIns="0" tIns="0" rIns="0" bIns="0" anchor="t" anchorCtr="0">
              <a:spAutoFit/>
            </a:bodyPr>
            <a:lstStyle/>
            <a:p>
              <a:pPr algn="l"/>
              <a:r>
                <a:rPr lang="zh-CN" sz="2400" b="1" dirty="0">
                  <a:solidFill>
                    <a:schemeClr val="dk1"/>
                  </a:solidFill>
                  <a:latin typeface="+mj-lt"/>
                  <a:ea typeface="+mj-ea"/>
                  <a:cs typeface="+mj-cs"/>
                </a:rPr>
                <a:t>八条核心原则</a:t>
              </a:r>
            </a:p>
          </p:txBody>
        </p:sp>
        <p:sp>
          <p:nvSpPr>
            <p:cNvPr id="4" name="TextBox 4"/>
            <p:cNvSpPr txBox="1"/>
            <p:nvPr/>
          </p:nvSpPr>
          <p:spPr>
            <a:xfrm>
              <a:off x="604266" y="1296352"/>
              <a:ext cx="3024378" cy="205359"/>
            </a:xfrm>
            <a:prstGeom prst="rect">
              <a:avLst/>
            </a:prstGeom>
            <a:noFill/>
            <a:ln>
              <a:noFill/>
            </a:ln>
          </p:spPr>
          <p:txBody>
            <a:bodyPr wrap="none" lIns="0" tIns="0" rIns="0" bIns="0" anchor="t" anchorCtr="0">
              <a:spAutoFit/>
            </a:bodyPr>
            <a:lstStyle/>
            <a:p>
              <a:pPr algn="l"/>
              <a:r>
                <a:rPr lang="zh-CN" sz="1050" spc="150" dirty="0">
                  <a:solidFill>
                    <a:schemeClr val="dk2"/>
                  </a:solidFill>
                  <a:latin typeface="+mn-lt"/>
                  <a:ea typeface="+mn-ea"/>
                  <a:cs typeface="+mn-cs"/>
                </a:rPr>
                <a:t>EIGHT PRINCIPLES OF SWISS DESIGN</a:t>
              </a:r>
            </a:p>
          </p:txBody>
        </p:sp>
        <p:sp>
          <p:nvSpPr>
            <p:cNvPr id="5" name="Line 5"/>
            <p:cNvSpPr/>
            <p:nvPr/>
          </p:nvSpPr>
          <p:spPr>
            <a:xfrm>
              <a:off x="609600" y="1638300"/>
              <a:ext cx="533400" cy="9525"/>
            </a:xfrm>
            <a:custGeom>
              <a:avLst/>
              <a:gdLst/>
              <a:ahLst/>
              <a:cxnLst/>
              <a:rect l="l" t="t" r="r" b="b"/>
              <a:pathLst>
                <a:path w="533400" h="9525">
                  <a:moveTo>
                    <a:pt x="0" y="0"/>
                  </a:moveTo>
                  <a:lnTo>
                    <a:pt x="533400" y="0"/>
                  </a:lnTo>
                </a:path>
              </a:pathLst>
            </a:custGeom>
            <a:noFill/>
            <a:ln w="28575">
              <a:solidFill>
                <a:schemeClr val="accent2"/>
              </a:solidFill>
            </a:ln>
          </p:spPr>
        </p:sp>
      </p:grpSp>
      <p:grpSp>
        <p:nvGrpSpPr>
          <p:cNvPr id="12" name="Group 12"/>
          <p:cNvGrpSpPr/>
          <p:nvPr/>
        </p:nvGrpSpPr>
        <p:grpSpPr>
          <a:xfrm>
            <a:off x="591312" y="1935480"/>
            <a:ext cx="2075688" cy="1693260"/>
            <a:chOff x="591312" y="1935480"/>
            <a:chExt cx="2075688" cy="1693260"/>
          </a:xfrm>
        </p:grpSpPr>
        <p:sp>
          <p:nvSpPr>
            <p:cNvPr id="7" name="TextBox 7"/>
            <p:cNvSpPr txBox="1"/>
            <p:nvPr/>
          </p:nvSpPr>
          <p:spPr>
            <a:xfrm>
              <a:off x="591312" y="1935480"/>
              <a:ext cx="629911" cy="704088"/>
            </a:xfrm>
            <a:prstGeom prst="rect">
              <a:avLst/>
            </a:prstGeom>
            <a:noFill/>
            <a:ln>
              <a:noFill/>
            </a:ln>
          </p:spPr>
          <p:txBody>
            <a:bodyPr wrap="none" lIns="0" tIns="0" rIns="0" bIns="0" anchor="t" anchorCtr="0">
              <a:spAutoFit/>
            </a:bodyPr>
            <a:lstStyle/>
            <a:p>
              <a:pPr algn="l"/>
              <a:r>
                <a:rPr lang="zh-CN" sz="3600" b="1" dirty="0">
                  <a:solidFill>
                    <a:srgbClr val="E8E8E8"/>
                  </a:solidFill>
                  <a:latin typeface="+mj-lt"/>
                  <a:ea typeface="+mj-ea"/>
                  <a:cs typeface="+mj-cs"/>
                </a:rPr>
                <a:t>01</a:t>
              </a:r>
            </a:p>
          </p:txBody>
        </p:sp>
        <p:sp>
          <p:nvSpPr>
            <p:cNvPr id="8" name="Line 8"/>
            <p:cNvSpPr/>
            <p:nvPr/>
          </p:nvSpPr>
          <p:spPr>
            <a:xfrm>
              <a:off x="609600" y="2628900"/>
              <a:ext cx="2057400" cy="9525"/>
            </a:xfrm>
            <a:custGeom>
              <a:avLst/>
              <a:gdLst/>
              <a:ahLst/>
              <a:cxnLst/>
              <a:rect l="l" t="t" r="r" b="b"/>
              <a:pathLst>
                <a:path w="2057400" h="9525">
                  <a:moveTo>
                    <a:pt x="0" y="0"/>
                  </a:moveTo>
                  <a:lnTo>
                    <a:pt x="2057400" y="0"/>
                  </a:lnTo>
                </a:path>
              </a:pathLst>
            </a:custGeom>
            <a:noFill/>
            <a:ln w="9525">
              <a:solidFill>
                <a:schemeClr val="accent1"/>
              </a:solidFill>
            </a:ln>
          </p:spPr>
        </p:sp>
        <p:sp>
          <p:nvSpPr>
            <p:cNvPr id="9" name="TextBox 9"/>
            <p:cNvSpPr txBox="1"/>
            <p:nvPr/>
          </p:nvSpPr>
          <p:spPr>
            <a:xfrm>
              <a:off x="602742" y="2730818"/>
              <a:ext cx="1169563" cy="264033"/>
            </a:xfrm>
            <a:prstGeom prst="rect">
              <a:avLst/>
            </a:prstGeom>
            <a:noFill/>
            <a:ln>
              <a:noFill/>
            </a:ln>
          </p:spPr>
          <p:txBody>
            <a:bodyPr wrap="none" lIns="0" tIns="0" rIns="0" bIns="0" anchor="t" anchorCtr="0">
              <a:spAutoFit/>
            </a:bodyPr>
            <a:lstStyle/>
            <a:p>
              <a:pPr algn="l"/>
              <a:r>
                <a:rPr lang="zh-CN" sz="1350" b="1" dirty="0">
                  <a:solidFill>
                    <a:schemeClr val="dk1"/>
                  </a:solidFill>
                  <a:latin typeface="+mj-lt"/>
                  <a:ea typeface="+mj-ea"/>
                  <a:cs typeface="+mj-cs"/>
                </a:rPr>
                <a:t>客观先于表达</a:t>
              </a:r>
            </a:p>
          </p:txBody>
        </p:sp>
        <p:sp>
          <p:nvSpPr>
            <p:cNvPr id="10" name="TextBox 10"/>
            <p:cNvSpPr txBox="1"/>
            <p:nvPr/>
          </p:nvSpPr>
          <p:spPr>
            <a:xfrm>
              <a:off x="604838" y="2997041"/>
              <a:ext cx="1943136" cy="161925"/>
            </a:xfrm>
            <a:prstGeom prst="rect">
              <a:avLst/>
            </a:prstGeom>
            <a:noFill/>
            <a:ln>
              <a:noFill/>
            </a:ln>
          </p:spPr>
          <p:txBody>
            <a:bodyPr wrap="none" lIns="0" tIns="0" rIns="0" bIns="0" anchor="t" anchorCtr="0">
              <a:spAutoFit/>
            </a:bodyPr>
            <a:lstStyle/>
            <a:p>
              <a:pPr algn="l"/>
              <a:r>
                <a:rPr lang="zh-CN" sz="820" spc="75" dirty="0">
                  <a:solidFill>
                    <a:schemeClr val="dk2"/>
                  </a:solidFill>
                  <a:latin typeface="+mn-lt"/>
                  <a:ea typeface="+mn-ea"/>
                  <a:cs typeface="+mn-cs"/>
                </a:rPr>
                <a:t>OBJECTIVITY OVER EXPRESSION</a:t>
              </a:r>
            </a:p>
          </p:txBody>
        </p:sp>
        <p:sp>
          <p:nvSpPr>
            <p:cNvPr id="11" name="TextBox 11"/>
            <p:cNvSpPr txBox="1"/>
            <p:nvPr/>
          </p:nvSpPr>
          <p:spPr>
            <a:xfrm>
              <a:off x="604647" y="3266599"/>
              <a:ext cx="1005586" cy="362141"/>
            </a:xfrm>
            <a:prstGeom prst="rect">
              <a:avLst/>
            </a:prstGeom>
            <a:noFill/>
            <a:ln>
              <a:noFill/>
            </a:ln>
          </p:spPr>
          <p:txBody>
            <a:bodyPr wrap="none" lIns="0" tIns="0" rIns="0" bIns="0" anchor="t" anchorCtr="0">
              <a:spAutoFit/>
            </a:bodyPr>
            <a:lstStyle/>
            <a:p>
              <a:pPr algn="l">
                <a:lnSpc>
                  <a:spcPts val="1350"/>
                </a:lnSpc>
              </a:pPr>
              <a:r>
                <a:rPr lang="zh-CN" sz="980" dirty="0">
                  <a:solidFill>
                    <a:schemeClr val="dk2"/>
                  </a:solidFill>
                  <a:latin typeface="+mn-lt"/>
                  <a:ea typeface="+mn-ea"/>
                  <a:cs typeface="+mn-cs"/>
                </a:rPr>
                <a:t>信息传达高于</a:t>
              </a:r>
              <a:br/>
              <a:r>
                <a:rPr lang="zh-CN" sz="980" dirty="0">
                  <a:solidFill>
                    <a:schemeClr val="dk2"/>
                  </a:solidFill>
                  <a:latin typeface="+mn-lt"/>
                  <a:ea typeface="+mn-ea"/>
                  <a:cs typeface="+mn-cs"/>
                </a:rPr>
                <a:t>设计师个人情绪。</a:t>
              </a:r>
            </a:p>
          </p:txBody>
        </p:sp>
      </p:grpSp>
      <p:grpSp>
        <p:nvGrpSpPr>
          <p:cNvPr id="18" name="Group 18"/>
          <p:cNvGrpSpPr/>
          <p:nvPr/>
        </p:nvGrpSpPr>
        <p:grpSpPr>
          <a:xfrm>
            <a:off x="3486912" y="1935480"/>
            <a:ext cx="2075688" cy="1693260"/>
            <a:chOff x="3486912" y="1935480"/>
            <a:chExt cx="2075688" cy="1693260"/>
          </a:xfrm>
        </p:grpSpPr>
        <p:sp>
          <p:nvSpPr>
            <p:cNvPr id="13" name="TextBox 13"/>
            <p:cNvSpPr txBox="1"/>
            <p:nvPr/>
          </p:nvSpPr>
          <p:spPr>
            <a:xfrm>
              <a:off x="3486912" y="1935480"/>
              <a:ext cx="629911" cy="704088"/>
            </a:xfrm>
            <a:prstGeom prst="rect">
              <a:avLst/>
            </a:prstGeom>
            <a:noFill/>
            <a:ln>
              <a:noFill/>
            </a:ln>
          </p:spPr>
          <p:txBody>
            <a:bodyPr wrap="none" lIns="0" tIns="0" rIns="0" bIns="0" anchor="t" anchorCtr="0">
              <a:spAutoFit/>
            </a:bodyPr>
            <a:lstStyle/>
            <a:p>
              <a:pPr algn="l"/>
              <a:r>
                <a:rPr lang="zh-CN" sz="3600" b="1" dirty="0">
                  <a:solidFill>
                    <a:srgbClr val="E8E8E8"/>
                  </a:solidFill>
                  <a:latin typeface="+mj-lt"/>
                  <a:ea typeface="+mj-ea"/>
                  <a:cs typeface="+mj-cs"/>
                </a:rPr>
                <a:t>02</a:t>
              </a:r>
            </a:p>
          </p:txBody>
        </p:sp>
        <p:sp>
          <p:nvSpPr>
            <p:cNvPr id="14" name="Line 14"/>
            <p:cNvSpPr/>
            <p:nvPr/>
          </p:nvSpPr>
          <p:spPr>
            <a:xfrm>
              <a:off x="3505200" y="2628900"/>
              <a:ext cx="2057400" cy="9525"/>
            </a:xfrm>
            <a:custGeom>
              <a:avLst/>
              <a:gdLst/>
              <a:ahLst/>
              <a:cxnLst/>
              <a:rect l="l" t="t" r="r" b="b"/>
              <a:pathLst>
                <a:path w="2057400" h="9525">
                  <a:moveTo>
                    <a:pt x="0" y="0"/>
                  </a:moveTo>
                  <a:lnTo>
                    <a:pt x="2057400" y="0"/>
                  </a:lnTo>
                </a:path>
              </a:pathLst>
            </a:custGeom>
            <a:noFill/>
            <a:ln w="9525">
              <a:solidFill>
                <a:schemeClr val="accent1"/>
              </a:solidFill>
            </a:ln>
          </p:spPr>
        </p:sp>
        <p:sp>
          <p:nvSpPr>
            <p:cNvPr id="15" name="TextBox 15"/>
            <p:cNvSpPr txBox="1"/>
            <p:nvPr/>
          </p:nvSpPr>
          <p:spPr>
            <a:xfrm>
              <a:off x="3498342" y="2730818"/>
              <a:ext cx="1362205" cy="264033"/>
            </a:xfrm>
            <a:prstGeom prst="rect">
              <a:avLst/>
            </a:prstGeom>
            <a:noFill/>
            <a:ln>
              <a:noFill/>
            </a:ln>
          </p:spPr>
          <p:txBody>
            <a:bodyPr wrap="none" lIns="0" tIns="0" rIns="0" bIns="0" anchor="t" anchorCtr="0">
              <a:spAutoFit/>
            </a:bodyPr>
            <a:lstStyle/>
            <a:p>
              <a:pPr algn="l"/>
              <a:r>
                <a:rPr lang="zh-CN" sz="1350" b="1" dirty="0">
                  <a:solidFill>
                    <a:schemeClr val="dk1"/>
                  </a:solidFill>
                  <a:latin typeface="+mj-lt"/>
                  <a:ea typeface="+mj-ea"/>
                  <a:cs typeface="+mj-cs"/>
                </a:rPr>
                <a:t>数学网格为骨架</a:t>
              </a:r>
            </a:p>
          </p:txBody>
        </p:sp>
        <p:sp>
          <p:nvSpPr>
            <p:cNvPr id="16" name="TextBox 16"/>
            <p:cNvSpPr txBox="1"/>
            <p:nvPr/>
          </p:nvSpPr>
          <p:spPr>
            <a:xfrm>
              <a:off x="3500438" y="2997041"/>
              <a:ext cx="1229944" cy="161925"/>
            </a:xfrm>
            <a:prstGeom prst="rect">
              <a:avLst/>
            </a:prstGeom>
            <a:noFill/>
            <a:ln>
              <a:noFill/>
            </a:ln>
          </p:spPr>
          <p:txBody>
            <a:bodyPr wrap="none" lIns="0" tIns="0" rIns="0" bIns="0" anchor="t" anchorCtr="0">
              <a:spAutoFit/>
            </a:bodyPr>
            <a:lstStyle/>
            <a:p>
              <a:pPr algn="l"/>
              <a:r>
                <a:rPr lang="zh-CN" sz="820" spc="75" dirty="0">
                  <a:solidFill>
                    <a:schemeClr val="dk2"/>
                  </a:solidFill>
                  <a:latin typeface="+mn-lt"/>
                  <a:ea typeface="+mn-ea"/>
                  <a:cs typeface="+mn-cs"/>
                </a:rPr>
                <a:t>MATHEMATICAL GRID</a:t>
              </a:r>
            </a:p>
          </p:txBody>
        </p:sp>
        <p:sp>
          <p:nvSpPr>
            <p:cNvPr id="17" name="TextBox 17"/>
            <p:cNvSpPr txBox="1"/>
            <p:nvPr/>
          </p:nvSpPr>
          <p:spPr>
            <a:xfrm>
              <a:off x="3500247" y="3266599"/>
              <a:ext cx="1130046" cy="362141"/>
            </a:xfrm>
            <a:prstGeom prst="rect">
              <a:avLst/>
            </a:prstGeom>
            <a:noFill/>
            <a:ln>
              <a:noFill/>
            </a:ln>
          </p:spPr>
          <p:txBody>
            <a:bodyPr wrap="none" lIns="0" tIns="0" rIns="0" bIns="0" anchor="t" anchorCtr="0">
              <a:spAutoFit/>
            </a:bodyPr>
            <a:lstStyle/>
            <a:p>
              <a:pPr algn="l">
                <a:lnSpc>
                  <a:spcPts val="1350"/>
                </a:lnSpc>
              </a:pPr>
              <a:r>
                <a:rPr lang="zh-CN" sz="980" dirty="0">
                  <a:solidFill>
                    <a:schemeClr val="dk2"/>
                  </a:solidFill>
                  <a:latin typeface="+mn-lt"/>
                  <a:ea typeface="+mn-ea"/>
                  <a:cs typeface="+mn-cs"/>
                </a:rPr>
                <a:t>列、行、间距、模数</a:t>
              </a:r>
              <a:br/>
              <a:r>
                <a:rPr lang="zh-CN" sz="980" dirty="0">
                  <a:solidFill>
                    <a:schemeClr val="dk2"/>
                  </a:solidFill>
                  <a:latin typeface="+mn-lt"/>
                  <a:ea typeface="+mn-ea"/>
                  <a:cs typeface="+mn-cs"/>
                </a:rPr>
                <a:t>皆从基本单位派生。</a:t>
              </a:r>
            </a:p>
          </p:txBody>
        </p:sp>
      </p:grpSp>
      <p:grpSp>
        <p:nvGrpSpPr>
          <p:cNvPr id="24" name="Group 24"/>
          <p:cNvGrpSpPr/>
          <p:nvPr/>
        </p:nvGrpSpPr>
        <p:grpSpPr>
          <a:xfrm>
            <a:off x="6382512" y="1935480"/>
            <a:ext cx="2075688" cy="1693260"/>
            <a:chOff x="6382512" y="1935480"/>
            <a:chExt cx="2075688" cy="1693260"/>
          </a:xfrm>
        </p:grpSpPr>
        <p:sp>
          <p:nvSpPr>
            <p:cNvPr id="19" name="TextBox 19"/>
            <p:cNvSpPr txBox="1"/>
            <p:nvPr/>
          </p:nvSpPr>
          <p:spPr>
            <a:xfrm>
              <a:off x="6382512" y="1935480"/>
              <a:ext cx="629911" cy="704088"/>
            </a:xfrm>
            <a:prstGeom prst="rect">
              <a:avLst/>
            </a:prstGeom>
            <a:noFill/>
            <a:ln>
              <a:noFill/>
            </a:ln>
          </p:spPr>
          <p:txBody>
            <a:bodyPr wrap="none" lIns="0" tIns="0" rIns="0" bIns="0" anchor="t" anchorCtr="0">
              <a:spAutoFit/>
            </a:bodyPr>
            <a:lstStyle/>
            <a:p>
              <a:pPr algn="l"/>
              <a:r>
                <a:rPr lang="zh-CN" sz="3600" b="1" dirty="0">
                  <a:solidFill>
                    <a:srgbClr val="E8E8E8"/>
                  </a:solidFill>
                  <a:latin typeface="+mj-lt"/>
                  <a:ea typeface="+mj-ea"/>
                  <a:cs typeface="+mj-cs"/>
                </a:rPr>
                <a:t>03</a:t>
              </a:r>
            </a:p>
          </p:txBody>
        </p:sp>
        <p:sp>
          <p:nvSpPr>
            <p:cNvPr id="20" name="Line 20"/>
            <p:cNvSpPr/>
            <p:nvPr/>
          </p:nvSpPr>
          <p:spPr>
            <a:xfrm>
              <a:off x="6400800" y="2628900"/>
              <a:ext cx="2057400" cy="9525"/>
            </a:xfrm>
            <a:custGeom>
              <a:avLst/>
              <a:gdLst/>
              <a:ahLst/>
              <a:cxnLst/>
              <a:rect l="l" t="t" r="r" b="b"/>
              <a:pathLst>
                <a:path w="2057400" h="9525">
                  <a:moveTo>
                    <a:pt x="0" y="0"/>
                  </a:moveTo>
                  <a:lnTo>
                    <a:pt x="2057400" y="0"/>
                  </a:lnTo>
                </a:path>
              </a:pathLst>
            </a:custGeom>
            <a:noFill/>
            <a:ln w="9525">
              <a:solidFill>
                <a:schemeClr val="accent1"/>
              </a:solidFill>
            </a:ln>
          </p:spPr>
        </p:sp>
        <p:sp>
          <p:nvSpPr>
            <p:cNvPr id="21" name="TextBox 21"/>
            <p:cNvSpPr txBox="1"/>
            <p:nvPr/>
          </p:nvSpPr>
          <p:spPr>
            <a:xfrm>
              <a:off x="6393942" y="2730818"/>
              <a:ext cx="976922" cy="264033"/>
            </a:xfrm>
            <a:prstGeom prst="rect">
              <a:avLst/>
            </a:prstGeom>
            <a:noFill/>
            <a:ln>
              <a:noFill/>
            </a:ln>
          </p:spPr>
          <p:txBody>
            <a:bodyPr wrap="none" lIns="0" tIns="0" rIns="0" bIns="0" anchor="t" anchorCtr="0">
              <a:spAutoFit/>
            </a:bodyPr>
            <a:lstStyle/>
            <a:p>
              <a:pPr algn="l"/>
              <a:r>
                <a:rPr lang="zh-CN" sz="1350" b="1" dirty="0">
                  <a:solidFill>
                    <a:schemeClr val="dk1"/>
                  </a:solidFill>
                  <a:latin typeface="+mj-lt"/>
                  <a:ea typeface="+mj-ea"/>
                  <a:cs typeface="+mj-cs"/>
                </a:rPr>
                <a:t>非对称构图</a:t>
              </a:r>
            </a:p>
          </p:txBody>
        </p:sp>
        <p:sp>
          <p:nvSpPr>
            <p:cNvPr id="22" name="TextBox 22"/>
            <p:cNvSpPr txBox="1"/>
            <p:nvPr/>
          </p:nvSpPr>
          <p:spPr>
            <a:xfrm>
              <a:off x="6396038" y="2997041"/>
              <a:ext cx="1282431" cy="161925"/>
            </a:xfrm>
            <a:prstGeom prst="rect">
              <a:avLst/>
            </a:prstGeom>
            <a:noFill/>
            <a:ln>
              <a:noFill/>
            </a:ln>
          </p:spPr>
          <p:txBody>
            <a:bodyPr wrap="none" lIns="0" tIns="0" rIns="0" bIns="0" anchor="t" anchorCtr="0">
              <a:spAutoFit/>
            </a:bodyPr>
            <a:lstStyle/>
            <a:p>
              <a:pPr algn="l"/>
              <a:r>
                <a:rPr lang="zh-CN" sz="820" spc="75" dirty="0">
                  <a:solidFill>
                    <a:schemeClr val="dk2"/>
                  </a:solidFill>
                  <a:latin typeface="+mn-lt"/>
                  <a:ea typeface="+mn-ea"/>
                  <a:cs typeface="+mn-cs"/>
                </a:rPr>
                <a:t>ASYMMETRIC LAYOUT</a:t>
              </a:r>
            </a:p>
          </p:txBody>
        </p:sp>
        <p:sp>
          <p:nvSpPr>
            <p:cNvPr id="23" name="TextBox 23"/>
            <p:cNvSpPr txBox="1"/>
            <p:nvPr/>
          </p:nvSpPr>
          <p:spPr>
            <a:xfrm>
              <a:off x="6395847" y="3266599"/>
              <a:ext cx="1005586" cy="362141"/>
            </a:xfrm>
            <a:prstGeom prst="rect">
              <a:avLst/>
            </a:prstGeom>
            <a:noFill/>
            <a:ln>
              <a:noFill/>
            </a:ln>
          </p:spPr>
          <p:txBody>
            <a:bodyPr wrap="none" lIns="0" tIns="0" rIns="0" bIns="0" anchor="t" anchorCtr="0">
              <a:spAutoFit/>
            </a:bodyPr>
            <a:lstStyle/>
            <a:p>
              <a:pPr algn="l">
                <a:lnSpc>
                  <a:spcPts val="1350"/>
                </a:lnSpc>
              </a:pPr>
              <a:r>
                <a:rPr lang="zh-CN" sz="980" dirty="0">
                  <a:solidFill>
                    <a:schemeClr val="dk2"/>
                  </a:solidFill>
                  <a:latin typeface="+mn-lt"/>
                  <a:ea typeface="+mn-ea"/>
                  <a:cs typeface="+mn-cs"/>
                </a:rPr>
                <a:t>拒绝古典对称</a:t>
              </a:r>
              <a:br/>
              <a:r>
                <a:rPr lang="zh-CN" sz="980" dirty="0">
                  <a:solidFill>
                    <a:schemeClr val="dk2"/>
                  </a:solidFill>
                  <a:latin typeface="+mn-lt"/>
                  <a:ea typeface="+mn-ea"/>
                  <a:cs typeface="+mn-cs"/>
                </a:rPr>
                <a:t>带来的中心权威。</a:t>
              </a:r>
            </a:p>
          </p:txBody>
        </p:sp>
      </p:grpSp>
      <p:grpSp>
        <p:nvGrpSpPr>
          <p:cNvPr id="30" name="Group 30"/>
          <p:cNvGrpSpPr/>
          <p:nvPr/>
        </p:nvGrpSpPr>
        <p:grpSpPr>
          <a:xfrm>
            <a:off x="9278112" y="1935480"/>
            <a:ext cx="2075688" cy="1693260"/>
            <a:chOff x="9278112" y="1935480"/>
            <a:chExt cx="2075688" cy="1693260"/>
          </a:xfrm>
        </p:grpSpPr>
        <p:sp>
          <p:nvSpPr>
            <p:cNvPr id="25" name="TextBox 25"/>
            <p:cNvSpPr txBox="1"/>
            <p:nvPr/>
          </p:nvSpPr>
          <p:spPr>
            <a:xfrm>
              <a:off x="9278112" y="1935480"/>
              <a:ext cx="629911" cy="704088"/>
            </a:xfrm>
            <a:prstGeom prst="rect">
              <a:avLst/>
            </a:prstGeom>
            <a:noFill/>
            <a:ln>
              <a:noFill/>
            </a:ln>
          </p:spPr>
          <p:txBody>
            <a:bodyPr wrap="none" lIns="0" tIns="0" rIns="0" bIns="0" anchor="t" anchorCtr="0">
              <a:spAutoFit/>
            </a:bodyPr>
            <a:lstStyle/>
            <a:p>
              <a:pPr algn="l"/>
              <a:r>
                <a:rPr lang="zh-CN" sz="3600" b="1" dirty="0">
                  <a:solidFill>
                    <a:srgbClr val="E8E8E8"/>
                  </a:solidFill>
                  <a:latin typeface="+mj-lt"/>
                  <a:ea typeface="+mj-ea"/>
                  <a:cs typeface="+mj-cs"/>
                </a:rPr>
                <a:t>04</a:t>
              </a:r>
            </a:p>
          </p:txBody>
        </p:sp>
        <p:sp>
          <p:nvSpPr>
            <p:cNvPr id="26" name="Line 26"/>
            <p:cNvSpPr/>
            <p:nvPr/>
          </p:nvSpPr>
          <p:spPr>
            <a:xfrm>
              <a:off x="9296400" y="2628900"/>
              <a:ext cx="2057400" cy="9525"/>
            </a:xfrm>
            <a:custGeom>
              <a:avLst/>
              <a:gdLst/>
              <a:ahLst/>
              <a:cxnLst/>
              <a:rect l="l" t="t" r="r" b="b"/>
              <a:pathLst>
                <a:path w="2057400" h="9525">
                  <a:moveTo>
                    <a:pt x="0" y="0"/>
                  </a:moveTo>
                  <a:lnTo>
                    <a:pt x="2057400" y="0"/>
                  </a:lnTo>
                </a:path>
              </a:pathLst>
            </a:custGeom>
            <a:noFill/>
            <a:ln w="9525">
              <a:solidFill>
                <a:schemeClr val="accent1"/>
              </a:solidFill>
            </a:ln>
          </p:spPr>
        </p:sp>
        <p:sp>
          <p:nvSpPr>
            <p:cNvPr id="27" name="TextBox 27"/>
            <p:cNvSpPr txBox="1"/>
            <p:nvPr/>
          </p:nvSpPr>
          <p:spPr>
            <a:xfrm>
              <a:off x="9289542" y="2730818"/>
              <a:ext cx="976922" cy="264033"/>
            </a:xfrm>
            <a:prstGeom prst="rect">
              <a:avLst/>
            </a:prstGeom>
            <a:noFill/>
            <a:ln>
              <a:noFill/>
            </a:ln>
          </p:spPr>
          <p:txBody>
            <a:bodyPr wrap="none" lIns="0" tIns="0" rIns="0" bIns="0" anchor="t" anchorCtr="0">
              <a:spAutoFit/>
            </a:bodyPr>
            <a:lstStyle/>
            <a:p>
              <a:pPr algn="l"/>
              <a:r>
                <a:rPr lang="zh-CN" sz="1350" b="1" dirty="0">
                  <a:solidFill>
                    <a:schemeClr val="dk1"/>
                  </a:solidFill>
                  <a:latin typeface="+mj-lt"/>
                  <a:ea typeface="+mj-ea"/>
                  <a:cs typeface="+mj-cs"/>
                </a:rPr>
                <a:t>无衬线字体</a:t>
              </a:r>
            </a:p>
          </p:txBody>
        </p:sp>
        <p:sp>
          <p:nvSpPr>
            <p:cNvPr id="28" name="TextBox 28"/>
            <p:cNvSpPr txBox="1"/>
            <p:nvPr/>
          </p:nvSpPr>
          <p:spPr>
            <a:xfrm>
              <a:off x="9291638" y="2997041"/>
              <a:ext cx="1535049" cy="161925"/>
            </a:xfrm>
            <a:prstGeom prst="rect">
              <a:avLst/>
            </a:prstGeom>
            <a:noFill/>
            <a:ln>
              <a:noFill/>
            </a:ln>
          </p:spPr>
          <p:txBody>
            <a:bodyPr wrap="none" lIns="0" tIns="0" rIns="0" bIns="0" anchor="t" anchorCtr="0">
              <a:spAutoFit/>
            </a:bodyPr>
            <a:lstStyle/>
            <a:p>
              <a:pPr algn="l"/>
              <a:r>
                <a:rPr lang="zh-CN" sz="820" spc="75" dirty="0">
                  <a:solidFill>
                    <a:schemeClr val="dk2"/>
                  </a:solidFill>
                  <a:latin typeface="+mn-lt"/>
                  <a:ea typeface="+mn-ea"/>
                  <a:cs typeface="+mn-cs"/>
                </a:rPr>
                <a:t>SANS-SERIF TYPOGRAPHY</a:t>
              </a:r>
            </a:p>
          </p:txBody>
        </p:sp>
        <p:sp>
          <p:nvSpPr>
            <p:cNvPr id="29" name="TextBox 29"/>
            <p:cNvSpPr txBox="1"/>
            <p:nvPr/>
          </p:nvSpPr>
          <p:spPr>
            <a:xfrm>
              <a:off x="9291447" y="3266599"/>
              <a:ext cx="1223391" cy="362141"/>
            </a:xfrm>
            <a:prstGeom prst="rect">
              <a:avLst/>
            </a:prstGeom>
            <a:noFill/>
            <a:ln>
              <a:noFill/>
            </a:ln>
          </p:spPr>
          <p:txBody>
            <a:bodyPr wrap="none" lIns="0" tIns="0" rIns="0" bIns="0" anchor="t" anchorCtr="0">
              <a:spAutoFit/>
            </a:bodyPr>
            <a:lstStyle/>
            <a:p>
              <a:pPr algn="l">
                <a:lnSpc>
                  <a:spcPts val="1350"/>
                </a:lnSpc>
              </a:pPr>
              <a:r>
                <a:rPr lang="zh-CN" sz="980" dirty="0">
                  <a:solidFill>
                    <a:schemeClr val="dk2"/>
                  </a:solidFill>
                  <a:latin typeface="+mn-lt"/>
                  <a:ea typeface="+mn-ea"/>
                  <a:cs typeface="+mn-cs"/>
                </a:rPr>
                <a:t>Akzidenz · Helvetica</a:t>
              </a:r>
              <a:br/>
              <a:r>
                <a:rPr lang="zh-CN" sz="980" dirty="0">
                  <a:solidFill>
                    <a:schemeClr val="dk2"/>
                  </a:solidFill>
                  <a:latin typeface="+mn-lt"/>
                  <a:ea typeface="+mn-ea"/>
                  <a:cs typeface="+mn-cs"/>
                </a:rPr>
                <a:t>Univers 三足鼎立。</a:t>
              </a:r>
            </a:p>
          </p:txBody>
        </p:sp>
      </p:grpSp>
      <p:grpSp>
        <p:nvGrpSpPr>
          <p:cNvPr id="36" name="Group 36"/>
          <p:cNvGrpSpPr/>
          <p:nvPr/>
        </p:nvGrpSpPr>
        <p:grpSpPr>
          <a:xfrm>
            <a:off x="591312" y="4221480"/>
            <a:ext cx="2075688" cy="1693260"/>
            <a:chOff x="591312" y="4221480"/>
            <a:chExt cx="2075688" cy="1693260"/>
          </a:xfrm>
        </p:grpSpPr>
        <p:sp>
          <p:nvSpPr>
            <p:cNvPr id="31" name="TextBox 31"/>
            <p:cNvSpPr txBox="1"/>
            <p:nvPr/>
          </p:nvSpPr>
          <p:spPr>
            <a:xfrm>
              <a:off x="591312" y="4221480"/>
              <a:ext cx="629911" cy="704088"/>
            </a:xfrm>
            <a:prstGeom prst="rect">
              <a:avLst/>
            </a:prstGeom>
            <a:noFill/>
            <a:ln>
              <a:noFill/>
            </a:ln>
          </p:spPr>
          <p:txBody>
            <a:bodyPr wrap="none" lIns="0" tIns="0" rIns="0" bIns="0" anchor="t" anchorCtr="0">
              <a:spAutoFit/>
            </a:bodyPr>
            <a:lstStyle/>
            <a:p>
              <a:pPr algn="l"/>
              <a:r>
                <a:rPr lang="zh-CN" sz="3600" b="1" dirty="0">
                  <a:solidFill>
                    <a:srgbClr val="E8E8E8"/>
                  </a:solidFill>
                  <a:latin typeface="+mj-lt"/>
                  <a:ea typeface="+mj-ea"/>
                  <a:cs typeface="+mj-cs"/>
                </a:rPr>
                <a:t>05</a:t>
              </a:r>
            </a:p>
          </p:txBody>
        </p:sp>
        <p:sp>
          <p:nvSpPr>
            <p:cNvPr id="32" name="Line 32"/>
            <p:cNvSpPr/>
            <p:nvPr/>
          </p:nvSpPr>
          <p:spPr>
            <a:xfrm>
              <a:off x="609600" y="4914900"/>
              <a:ext cx="2057400" cy="9525"/>
            </a:xfrm>
            <a:custGeom>
              <a:avLst/>
              <a:gdLst/>
              <a:ahLst/>
              <a:cxnLst/>
              <a:rect l="l" t="t" r="r" b="b"/>
              <a:pathLst>
                <a:path w="2057400" h="9525">
                  <a:moveTo>
                    <a:pt x="0" y="0"/>
                  </a:moveTo>
                  <a:lnTo>
                    <a:pt x="2057400" y="0"/>
                  </a:lnTo>
                </a:path>
              </a:pathLst>
            </a:custGeom>
            <a:noFill/>
            <a:ln w="9525">
              <a:solidFill>
                <a:schemeClr val="accent1"/>
              </a:solidFill>
            </a:ln>
          </p:spPr>
        </p:sp>
        <p:sp>
          <p:nvSpPr>
            <p:cNvPr id="33" name="TextBox 33"/>
            <p:cNvSpPr txBox="1"/>
            <p:nvPr/>
          </p:nvSpPr>
          <p:spPr>
            <a:xfrm>
              <a:off x="602742" y="5016818"/>
              <a:ext cx="976922" cy="264033"/>
            </a:xfrm>
            <a:prstGeom prst="rect">
              <a:avLst/>
            </a:prstGeom>
            <a:noFill/>
            <a:ln>
              <a:noFill/>
            </a:ln>
          </p:spPr>
          <p:txBody>
            <a:bodyPr wrap="none" lIns="0" tIns="0" rIns="0" bIns="0" anchor="t" anchorCtr="0">
              <a:spAutoFit/>
            </a:bodyPr>
            <a:lstStyle/>
            <a:p>
              <a:pPr algn="l"/>
              <a:r>
                <a:rPr lang="zh-CN" sz="1350" b="1" dirty="0">
                  <a:solidFill>
                    <a:schemeClr val="dk1"/>
                  </a:solidFill>
                  <a:latin typeface="+mj-lt"/>
                  <a:ea typeface="+mj-ea"/>
                  <a:cs typeface="+mj-cs"/>
                </a:rPr>
                <a:t>齐左不齐右</a:t>
              </a:r>
            </a:p>
          </p:txBody>
        </p:sp>
        <p:sp>
          <p:nvSpPr>
            <p:cNvPr id="34" name="TextBox 34"/>
            <p:cNvSpPr txBox="1"/>
            <p:nvPr/>
          </p:nvSpPr>
          <p:spPr>
            <a:xfrm>
              <a:off x="604838" y="5283041"/>
              <a:ext cx="1661358" cy="161925"/>
            </a:xfrm>
            <a:prstGeom prst="rect">
              <a:avLst/>
            </a:prstGeom>
            <a:noFill/>
            <a:ln>
              <a:noFill/>
            </a:ln>
          </p:spPr>
          <p:txBody>
            <a:bodyPr wrap="none" lIns="0" tIns="0" rIns="0" bIns="0" anchor="t" anchorCtr="0">
              <a:spAutoFit/>
            </a:bodyPr>
            <a:lstStyle/>
            <a:p>
              <a:pPr algn="l"/>
              <a:r>
                <a:rPr lang="zh-CN" sz="820" spc="75" dirty="0">
                  <a:solidFill>
                    <a:schemeClr val="dk2"/>
                  </a:solidFill>
                  <a:latin typeface="+mn-lt"/>
                  <a:ea typeface="+mn-ea"/>
                  <a:cs typeface="+mn-cs"/>
                </a:rPr>
                <a:t>FLUSH-LEFT RAGGED-RIGHT</a:t>
              </a:r>
            </a:p>
          </p:txBody>
        </p:sp>
        <p:sp>
          <p:nvSpPr>
            <p:cNvPr id="35" name="TextBox 35"/>
            <p:cNvSpPr txBox="1"/>
            <p:nvPr/>
          </p:nvSpPr>
          <p:spPr>
            <a:xfrm>
              <a:off x="604647" y="5552599"/>
              <a:ext cx="881126" cy="362141"/>
            </a:xfrm>
            <a:prstGeom prst="rect">
              <a:avLst/>
            </a:prstGeom>
            <a:noFill/>
            <a:ln>
              <a:noFill/>
            </a:ln>
          </p:spPr>
          <p:txBody>
            <a:bodyPr wrap="none" lIns="0" tIns="0" rIns="0" bIns="0" anchor="t" anchorCtr="0">
              <a:spAutoFit/>
            </a:bodyPr>
            <a:lstStyle/>
            <a:p>
              <a:pPr algn="l">
                <a:lnSpc>
                  <a:spcPts val="1350"/>
                </a:lnSpc>
              </a:pPr>
              <a:r>
                <a:rPr lang="zh-CN" sz="980" dirty="0">
                  <a:solidFill>
                    <a:schemeClr val="dk2"/>
                  </a:solidFill>
                  <a:latin typeface="+mn-lt"/>
                  <a:ea typeface="+mn-ea"/>
                  <a:cs typeface="+mn-cs"/>
                </a:rPr>
                <a:t>字距均匀</a:t>
              </a:r>
              <a:br/>
              <a:r>
                <a:rPr lang="zh-CN" sz="980" dirty="0">
                  <a:solidFill>
                    <a:schemeClr val="dk2"/>
                  </a:solidFill>
                  <a:latin typeface="+mn-lt"/>
                  <a:ea typeface="+mn-ea"/>
                  <a:cs typeface="+mn-cs"/>
                </a:rPr>
                <a:t>阅读节奏稳定。</a:t>
              </a:r>
            </a:p>
          </p:txBody>
        </p:sp>
      </p:grpSp>
      <p:grpSp>
        <p:nvGrpSpPr>
          <p:cNvPr id="42" name="Group 42"/>
          <p:cNvGrpSpPr/>
          <p:nvPr/>
        </p:nvGrpSpPr>
        <p:grpSpPr>
          <a:xfrm>
            <a:off x="3486912" y="4221480"/>
            <a:ext cx="2075688" cy="1693260"/>
            <a:chOff x="3486912" y="4221480"/>
            <a:chExt cx="2075688" cy="1693260"/>
          </a:xfrm>
        </p:grpSpPr>
        <p:sp>
          <p:nvSpPr>
            <p:cNvPr id="37" name="TextBox 37"/>
            <p:cNvSpPr txBox="1"/>
            <p:nvPr/>
          </p:nvSpPr>
          <p:spPr>
            <a:xfrm>
              <a:off x="3486912" y="4221480"/>
              <a:ext cx="629911" cy="704088"/>
            </a:xfrm>
            <a:prstGeom prst="rect">
              <a:avLst/>
            </a:prstGeom>
            <a:noFill/>
            <a:ln>
              <a:noFill/>
            </a:ln>
          </p:spPr>
          <p:txBody>
            <a:bodyPr wrap="none" lIns="0" tIns="0" rIns="0" bIns="0" anchor="t" anchorCtr="0">
              <a:spAutoFit/>
            </a:bodyPr>
            <a:lstStyle/>
            <a:p>
              <a:pPr algn="l"/>
              <a:r>
                <a:rPr lang="zh-CN" sz="3600" b="1" dirty="0">
                  <a:solidFill>
                    <a:srgbClr val="E8E8E8"/>
                  </a:solidFill>
                  <a:latin typeface="+mj-lt"/>
                  <a:ea typeface="+mj-ea"/>
                  <a:cs typeface="+mj-cs"/>
                </a:rPr>
                <a:t>06</a:t>
              </a:r>
            </a:p>
          </p:txBody>
        </p:sp>
        <p:sp>
          <p:nvSpPr>
            <p:cNvPr id="38" name="Line 38"/>
            <p:cNvSpPr/>
            <p:nvPr/>
          </p:nvSpPr>
          <p:spPr>
            <a:xfrm>
              <a:off x="3505200" y="4914900"/>
              <a:ext cx="2057400" cy="9525"/>
            </a:xfrm>
            <a:custGeom>
              <a:avLst/>
              <a:gdLst/>
              <a:ahLst/>
              <a:cxnLst/>
              <a:rect l="l" t="t" r="r" b="b"/>
              <a:pathLst>
                <a:path w="2057400" h="9525">
                  <a:moveTo>
                    <a:pt x="0" y="0"/>
                  </a:moveTo>
                  <a:lnTo>
                    <a:pt x="2057400" y="0"/>
                  </a:lnTo>
                </a:path>
              </a:pathLst>
            </a:custGeom>
            <a:noFill/>
            <a:ln w="9525">
              <a:solidFill>
                <a:schemeClr val="accent1"/>
              </a:solidFill>
            </a:ln>
          </p:spPr>
        </p:sp>
        <p:sp>
          <p:nvSpPr>
            <p:cNvPr id="39" name="TextBox 39"/>
            <p:cNvSpPr txBox="1"/>
            <p:nvPr/>
          </p:nvSpPr>
          <p:spPr>
            <a:xfrm>
              <a:off x="3498342" y="5016818"/>
              <a:ext cx="784281" cy="264033"/>
            </a:xfrm>
            <a:prstGeom prst="rect">
              <a:avLst/>
            </a:prstGeom>
            <a:noFill/>
            <a:ln>
              <a:noFill/>
            </a:ln>
          </p:spPr>
          <p:txBody>
            <a:bodyPr wrap="none" lIns="0" tIns="0" rIns="0" bIns="0" anchor="t" anchorCtr="0">
              <a:spAutoFit/>
            </a:bodyPr>
            <a:lstStyle/>
            <a:p>
              <a:pPr algn="l"/>
              <a:r>
                <a:rPr lang="zh-CN" sz="1350" b="1" dirty="0">
                  <a:solidFill>
                    <a:schemeClr val="dk1"/>
                  </a:solidFill>
                  <a:latin typeface="+mj-lt"/>
                  <a:ea typeface="+mj-ea"/>
                  <a:cs typeface="+mj-cs"/>
                </a:rPr>
                <a:t>客观摄影</a:t>
              </a:r>
            </a:p>
          </p:txBody>
        </p:sp>
        <p:sp>
          <p:nvSpPr>
            <p:cNvPr id="40" name="TextBox 40"/>
            <p:cNvSpPr txBox="1"/>
            <p:nvPr/>
          </p:nvSpPr>
          <p:spPr>
            <a:xfrm>
              <a:off x="3500438" y="5283041"/>
              <a:ext cx="1581704" cy="161925"/>
            </a:xfrm>
            <a:prstGeom prst="rect">
              <a:avLst/>
            </a:prstGeom>
            <a:noFill/>
            <a:ln>
              <a:noFill/>
            </a:ln>
          </p:spPr>
          <p:txBody>
            <a:bodyPr wrap="none" lIns="0" tIns="0" rIns="0" bIns="0" anchor="t" anchorCtr="0">
              <a:spAutoFit/>
            </a:bodyPr>
            <a:lstStyle/>
            <a:p>
              <a:pPr algn="l"/>
              <a:r>
                <a:rPr lang="zh-CN" sz="820" spc="75" dirty="0">
                  <a:solidFill>
                    <a:schemeClr val="dk2"/>
                  </a:solidFill>
                  <a:latin typeface="+mn-lt"/>
                  <a:ea typeface="+mn-ea"/>
                  <a:cs typeface="+mn-cs"/>
                </a:rPr>
                <a:t>OBJECTIVE PHOTOGRAPHY</a:t>
              </a:r>
            </a:p>
          </p:txBody>
        </p:sp>
        <p:sp>
          <p:nvSpPr>
            <p:cNvPr id="41" name="TextBox 41"/>
            <p:cNvSpPr txBox="1"/>
            <p:nvPr/>
          </p:nvSpPr>
          <p:spPr>
            <a:xfrm>
              <a:off x="3500247" y="5552599"/>
              <a:ext cx="881126" cy="362141"/>
            </a:xfrm>
            <a:prstGeom prst="rect">
              <a:avLst/>
            </a:prstGeom>
            <a:noFill/>
            <a:ln>
              <a:noFill/>
            </a:ln>
          </p:spPr>
          <p:txBody>
            <a:bodyPr wrap="none" lIns="0" tIns="0" rIns="0" bIns="0" anchor="t" anchorCtr="0">
              <a:spAutoFit/>
            </a:bodyPr>
            <a:lstStyle/>
            <a:p>
              <a:pPr algn="l">
                <a:lnSpc>
                  <a:spcPts val="1350"/>
                </a:lnSpc>
              </a:pPr>
              <a:r>
                <a:rPr lang="zh-CN" sz="980" dirty="0">
                  <a:solidFill>
                    <a:schemeClr val="dk2"/>
                  </a:solidFill>
                  <a:latin typeface="+mn-lt"/>
                  <a:ea typeface="+mn-ea"/>
                  <a:cs typeface="+mn-cs"/>
                </a:rPr>
                <a:t>取代装饰性插画</a:t>
              </a:r>
              <a:br/>
              <a:r>
                <a:rPr lang="zh-CN" sz="980" dirty="0">
                  <a:solidFill>
                    <a:schemeClr val="dk2"/>
                  </a:solidFill>
                  <a:latin typeface="+mn-lt"/>
                  <a:ea typeface="+mn-ea"/>
                  <a:cs typeface="+mn-cs"/>
                </a:rPr>
                <a:t>现代摄影登场。</a:t>
              </a:r>
            </a:p>
          </p:txBody>
        </p:sp>
      </p:grpSp>
      <p:grpSp>
        <p:nvGrpSpPr>
          <p:cNvPr id="48" name="Group 48"/>
          <p:cNvGrpSpPr/>
          <p:nvPr/>
        </p:nvGrpSpPr>
        <p:grpSpPr>
          <a:xfrm>
            <a:off x="6382512" y="4221480"/>
            <a:ext cx="2075688" cy="1693260"/>
            <a:chOff x="6382512" y="4221480"/>
            <a:chExt cx="2075688" cy="1693260"/>
          </a:xfrm>
        </p:grpSpPr>
        <p:sp>
          <p:nvSpPr>
            <p:cNvPr id="43" name="TextBox 43"/>
            <p:cNvSpPr txBox="1"/>
            <p:nvPr/>
          </p:nvSpPr>
          <p:spPr>
            <a:xfrm>
              <a:off x="6382512" y="4221480"/>
              <a:ext cx="629911" cy="704088"/>
            </a:xfrm>
            <a:prstGeom prst="rect">
              <a:avLst/>
            </a:prstGeom>
            <a:noFill/>
            <a:ln>
              <a:noFill/>
            </a:ln>
          </p:spPr>
          <p:txBody>
            <a:bodyPr wrap="none" lIns="0" tIns="0" rIns="0" bIns="0" anchor="t" anchorCtr="0">
              <a:spAutoFit/>
            </a:bodyPr>
            <a:lstStyle/>
            <a:p>
              <a:pPr algn="l"/>
              <a:r>
                <a:rPr lang="zh-CN" sz="3600" b="1" dirty="0">
                  <a:solidFill>
                    <a:srgbClr val="E8E8E8"/>
                  </a:solidFill>
                  <a:latin typeface="+mj-lt"/>
                  <a:ea typeface="+mj-ea"/>
                  <a:cs typeface="+mj-cs"/>
                </a:rPr>
                <a:t>07</a:t>
              </a:r>
            </a:p>
          </p:txBody>
        </p:sp>
        <p:sp>
          <p:nvSpPr>
            <p:cNvPr id="44" name="Line 44"/>
            <p:cNvSpPr/>
            <p:nvPr/>
          </p:nvSpPr>
          <p:spPr>
            <a:xfrm>
              <a:off x="6400800" y="4914900"/>
              <a:ext cx="2057400" cy="9525"/>
            </a:xfrm>
            <a:custGeom>
              <a:avLst/>
              <a:gdLst/>
              <a:ahLst/>
              <a:cxnLst/>
              <a:rect l="l" t="t" r="r" b="b"/>
              <a:pathLst>
                <a:path w="2057400" h="9525">
                  <a:moveTo>
                    <a:pt x="0" y="0"/>
                  </a:moveTo>
                  <a:lnTo>
                    <a:pt x="2057400" y="0"/>
                  </a:lnTo>
                </a:path>
              </a:pathLst>
            </a:custGeom>
            <a:noFill/>
            <a:ln w="19050">
              <a:solidFill>
                <a:schemeClr val="accent2"/>
              </a:solidFill>
            </a:ln>
          </p:spPr>
        </p:sp>
        <p:sp>
          <p:nvSpPr>
            <p:cNvPr id="45" name="TextBox 45"/>
            <p:cNvSpPr txBox="1"/>
            <p:nvPr/>
          </p:nvSpPr>
          <p:spPr>
            <a:xfrm>
              <a:off x="6393942" y="5016818"/>
              <a:ext cx="976922" cy="264033"/>
            </a:xfrm>
            <a:prstGeom prst="rect">
              <a:avLst/>
            </a:prstGeom>
            <a:noFill/>
            <a:ln>
              <a:noFill/>
            </a:ln>
          </p:spPr>
          <p:txBody>
            <a:bodyPr wrap="none" lIns="0" tIns="0" rIns="0" bIns="0" anchor="t" anchorCtr="0">
              <a:spAutoFit/>
            </a:bodyPr>
            <a:lstStyle/>
            <a:p>
              <a:pPr algn="l"/>
              <a:r>
                <a:rPr lang="zh-CN" sz="1350" b="1" dirty="0">
                  <a:solidFill>
                    <a:schemeClr val="accent2"/>
                  </a:solidFill>
                  <a:latin typeface="+mj-lt"/>
                  <a:ea typeface="+mj-ea"/>
                  <a:cs typeface="+mj-cs"/>
                </a:rPr>
                <a:t>留白是结构</a:t>
              </a:r>
            </a:p>
          </p:txBody>
        </p:sp>
        <p:sp>
          <p:nvSpPr>
            <p:cNvPr id="46" name="TextBox 46"/>
            <p:cNvSpPr txBox="1"/>
            <p:nvPr/>
          </p:nvSpPr>
          <p:spPr>
            <a:xfrm>
              <a:off x="6396038" y="5283041"/>
              <a:ext cx="1902313" cy="161925"/>
            </a:xfrm>
            <a:prstGeom prst="rect">
              <a:avLst/>
            </a:prstGeom>
            <a:noFill/>
            <a:ln>
              <a:noFill/>
            </a:ln>
          </p:spPr>
          <p:txBody>
            <a:bodyPr wrap="none" lIns="0" tIns="0" rIns="0" bIns="0" anchor="t" anchorCtr="0">
              <a:spAutoFit/>
            </a:bodyPr>
            <a:lstStyle/>
            <a:p>
              <a:pPr algn="l"/>
              <a:r>
                <a:rPr lang="zh-CN" sz="820" spc="75" dirty="0">
                  <a:solidFill>
                    <a:schemeClr val="dk2"/>
                  </a:solidFill>
                  <a:latin typeface="+mn-lt"/>
                  <a:ea typeface="+mn-ea"/>
                  <a:cs typeface="+mn-cs"/>
                </a:rPr>
                <a:t>NEGATIVE SPACE AS STRUCTURE</a:t>
              </a:r>
            </a:p>
          </p:txBody>
        </p:sp>
        <p:sp>
          <p:nvSpPr>
            <p:cNvPr id="47" name="TextBox 47"/>
            <p:cNvSpPr txBox="1"/>
            <p:nvPr/>
          </p:nvSpPr>
          <p:spPr>
            <a:xfrm>
              <a:off x="6395847" y="5552599"/>
              <a:ext cx="1005586" cy="362141"/>
            </a:xfrm>
            <a:prstGeom prst="rect">
              <a:avLst/>
            </a:prstGeom>
            <a:noFill/>
            <a:ln>
              <a:noFill/>
            </a:ln>
          </p:spPr>
          <p:txBody>
            <a:bodyPr wrap="none" lIns="0" tIns="0" rIns="0" bIns="0" anchor="t" anchorCtr="0">
              <a:spAutoFit/>
            </a:bodyPr>
            <a:lstStyle/>
            <a:p>
              <a:pPr algn="l">
                <a:lnSpc>
                  <a:spcPts val="1350"/>
                </a:lnSpc>
              </a:pPr>
              <a:r>
                <a:rPr lang="zh-CN" sz="980" dirty="0">
                  <a:solidFill>
                    <a:schemeClr val="dk2"/>
                  </a:solidFill>
                  <a:latin typeface="+mn-lt"/>
                  <a:ea typeface="+mn-ea"/>
                  <a:cs typeface="+mn-cs"/>
                </a:rPr>
                <a:t>空白是信息的载体</a:t>
              </a:r>
              <a:br/>
              <a:r>
                <a:rPr lang="zh-CN" sz="980" dirty="0">
                  <a:solidFill>
                    <a:schemeClr val="dk2"/>
                  </a:solidFill>
                  <a:latin typeface="+mn-lt"/>
                  <a:ea typeface="+mn-ea"/>
                  <a:cs typeface="+mn-cs"/>
                </a:rPr>
                <a:t>而非剩余。</a:t>
              </a:r>
            </a:p>
          </p:txBody>
        </p:sp>
      </p:grpSp>
      <p:grpSp>
        <p:nvGrpSpPr>
          <p:cNvPr id="54" name="Group 54"/>
          <p:cNvGrpSpPr/>
          <p:nvPr/>
        </p:nvGrpSpPr>
        <p:grpSpPr>
          <a:xfrm>
            <a:off x="9278112" y="4221480"/>
            <a:ext cx="2075688" cy="1693260"/>
            <a:chOff x="9278112" y="4221480"/>
            <a:chExt cx="2075688" cy="1693260"/>
          </a:xfrm>
        </p:grpSpPr>
        <p:sp>
          <p:nvSpPr>
            <p:cNvPr id="49" name="TextBox 49"/>
            <p:cNvSpPr txBox="1"/>
            <p:nvPr/>
          </p:nvSpPr>
          <p:spPr>
            <a:xfrm>
              <a:off x="9278112" y="4221480"/>
              <a:ext cx="629911" cy="704088"/>
            </a:xfrm>
            <a:prstGeom prst="rect">
              <a:avLst/>
            </a:prstGeom>
            <a:noFill/>
            <a:ln>
              <a:noFill/>
            </a:ln>
          </p:spPr>
          <p:txBody>
            <a:bodyPr wrap="none" lIns="0" tIns="0" rIns="0" bIns="0" anchor="t" anchorCtr="0">
              <a:spAutoFit/>
            </a:bodyPr>
            <a:lstStyle/>
            <a:p>
              <a:pPr algn="l"/>
              <a:r>
                <a:rPr lang="zh-CN" sz="3600" b="1" dirty="0">
                  <a:solidFill>
                    <a:srgbClr val="E8E8E8"/>
                  </a:solidFill>
                  <a:latin typeface="+mj-lt"/>
                  <a:ea typeface="+mj-ea"/>
                  <a:cs typeface="+mj-cs"/>
                </a:rPr>
                <a:t>08</a:t>
              </a:r>
            </a:p>
          </p:txBody>
        </p:sp>
        <p:sp>
          <p:nvSpPr>
            <p:cNvPr id="50" name="Line 50"/>
            <p:cNvSpPr/>
            <p:nvPr/>
          </p:nvSpPr>
          <p:spPr>
            <a:xfrm>
              <a:off x="9296400" y="4914900"/>
              <a:ext cx="2057400" cy="9525"/>
            </a:xfrm>
            <a:custGeom>
              <a:avLst/>
              <a:gdLst/>
              <a:ahLst/>
              <a:cxnLst/>
              <a:rect l="l" t="t" r="r" b="b"/>
              <a:pathLst>
                <a:path w="2057400" h="9525">
                  <a:moveTo>
                    <a:pt x="0" y="0"/>
                  </a:moveTo>
                  <a:lnTo>
                    <a:pt x="2057400" y="0"/>
                  </a:lnTo>
                </a:path>
              </a:pathLst>
            </a:custGeom>
            <a:noFill/>
            <a:ln w="9525">
              <a:solidFill>
                <a:schemeClr val="accent1"/>
              </a:solidFill>
            </a:ln>
          </p:spPr>
        </p:sp>
        <p:sp>
          <p:nvSpPr>
            <p:cNvPr id="51" name="TextBox 51"/>
            <p:cNvSpPr txBox="1"/>
            <p:nvPr/>
          </p:nvSpPr>
          <p:spPr>
            <a:xfrm>
              <a:off x="9289542" y="5016818"/>
              <a:ext cx="1362205" cy="264033"/>
            </a:xfrm>
            <a:prstGeom prst="rect">
              <a:avLst/>
            </a:prstGeom>
            <a:noFill/>
            <a:ln>
              <a:noFill/>
            </a:ln>
          </p:spPr>
          <p:txBody>
            <a:bodyPr wrap="none" lIns="0" tIns="0" rIns="0" bIns="0" anchor="t" anchorCtr="0">
              <a:spAutoFit/>
            </a:bodyPr>
            <a:lstStyle/>
            <a:p>
              <a:pPr algn="l"/>
              <a:r>
                <a:rPr lang="zh-CN" sz="1350" b="1" dirty="0">
                  <a:solidFill>
                    <a:schemeClr val="dk1"/>
                  </a:solidFill>
                  <a:latin typeface="+mj-lt"/>
                  <a:ea typeface="+mj-ea"/>
                  <a:cs typeface="+mj-cs"/>
                </a:rPr>
                <a:t>可重复可规模化</a:t>
              </a:r>
            </a:p>
          </p:txBody>
        </p:sp>
        <p:sp>
          <p:nvSpPr>
            <p:cNvPr id="52" name="TextBox 52"/>
            <p:cNvSpPr txBox="1"/>
            <p:nvPr/>
          </p:nvSpPr>
          <p:spPr>
            <a:xfrm>
              <a:off x="9291638" y="5283041"/>
              <a:ext cx="1505890" cy="161925"/>
            </a:xfrm>
            <a:prstGeom prst="rect">
              <a:avLst/>
            </a:prstGeom>
            <a:noFill/>
            <a:ln>
              <a:noFill/>
            </a:ln>
          </p:spPr>
          <p:txBody>
            <a:bodyPr wrap="none" lIns="0" tIns="0" rIns="0" bIns="0" anchor="t" anchorCtr="0">
              <a:spAutoFit/>
            </a:bodyPr>
            <a:lstStyle/>
            <a:p>
              <a:pPr algn="l"/>
              <a:r>
                <a:rPr lang="zh-CN" sz="820" spc="75" dirty="0">
                  <a:solidFill>
                    <a:schemeClr val="dk2"/>
                  </a:solidFill>
                  <a:latin typeface="+mn-lt"/>
                  <a:ea typeface="+mn-ea"/>
                  <a:cs typeface="+mn-cs"/>
                </a:rPr>
                <a:t>REPRODUCIBLE AT SCALE</a:t>
              </a:r>
            </a:p>
          </p:txBody>
        </p:sp>
        <p:sp>
          <p:nvSpPr>
            <p:cNvPr id="53" name="TextBox 53"/>
            <p:cNvSpPr txBox="1"/>
            <p:nvPr/>
          </p:nvSpPr>
          <p:spPr>
            <a:xfrm>
              <a:off x="9291447" y="5552599"/>
              <a:ext cx="881126" cy="362141"/>
            </a:xfrm>
            <a:prstGeom prst="rect">
              <a:avLst/>
            </a:prstGeom>
            <a:noFill/>
            <a:ln>
              <a:noFill/>
            </a:ln>
          </p:spPr>
          <p:txBody>
            <a:bodyPr wrap="none" lIns="0" tIns="0" rIns="0" bIns="0" anchor="t" anchorCtr="0">
              <a:spAutoFit/>
            </a:bodyPr>
            <a:lstStyle/>
            <a:p>
              <a:pPr algn="l">
                <a:lnSpc>
                  <a:spcPts val="1350"/>
                </a:lnSpc>
              </a:pPr>
              <a:r>
                <a:rPr lang="zh-CN" sz="980" dirty="0">
                  <a:solidFill>
                    <a:schemeClr val="dk2"/>
                  </a:solidFill>
                  <a:latin typeface="+mn-lt"/>
                  <a:ea typeface="+mn-ea"/>
                  <a:cs typeface="+mn-cs"/>
                </a:rPr>
                <a:t>跨语言、跨媒介</a:t>
              </a:r>
              <a:br/>
              <a:r>
                <a:rPr lang="zh-CN" sz="980" dirty="0">
                  <a:solidFill>
                    <a:schemeClr val="dk2"/>
                  </a:solidFill>
                  <a:latin typeface="+mn-lt"/>
                  <a:ea typeface="+mn-ea"/>
                  <a:cs typeface="+mn-cs"/>
                </a:rPr>
                <a:t>跨规模复用。</a:t>
              </a:r>
            </a:p>
          </p:txBody>
        </p:sp>
      </p:grpSp>
      <p:sp>
        <p:nvSpPr>
          <p:cNvPr id="55" name="TextBox 55"/>
          <p:cNvSpPr txBox="1"/>
          <p:nvPr/>
        </p:nvSpPr>
        <p:spPr>
          <a:xfrm>
            <a:off x="11147257" y="6464141"/>
            <a:ext cx="439905" cy="161925"/>
          </a:xfrm>
          <a:prstGeom prst="rect">
            <a:avLst/>
          </a:prstGeom>
          <a:noFill/>
          <a:ln>
            <a:noFill/>
          </a:ln>
        </p:spPr>
        <p:txBody>
          <a:bodyPr wrap="none" lIns="0" tIns="0" rIns="0" bIns="0" anchor="t" anchorCtr="0">
            <a:spAutoFit/>
          </a:bodyPr>
          <a:lstStyle/>
          <a:p>
            <a:pPr algn="r"/>
            <a:r>
              <a:rPr lang="zh-CN" sz="820" spc="75" dirty="0">
                <a:solidFill>
                  <a:schemeClr val="accent5"/>
                </a:solidFill>
                <a:latin typeface="+mn-lt"/>
                <a:ea typeface="+mn-ea"/>
                <a:cs typeface="+mn-cs"/>
              </a:rPr>
              <a:t>04 / 14</a:t>
            </a:r>
          </a:p>
        </p:txBody>
      </p:sp>
    </p:spTree>
  </p:cSld>
  <p:clrMapOvr>
    <a:masterClrMapping/>
  </p:clrMapOvr>
  <p:transition xmlns:p14="http://schemas.microsoft.com/office/powerpoint/2010/main" p14:dur="35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childTnLst>
                                </p:cTn>
                              </p:par>
                            </p:childTnLst>
                          </p:cTn>
                        </p:par>
                        <p:par>
                          <p:cTn id="8" fill="hold">
                            <p:stCondLst>
                              <p:cond delay="300"/>
                            </p:stCondLst>
                            <p:childTnLst>
                              <p:par>
                                <p:cTn xmlns:p="http://schemas.openxmlformats.org/presentationml/2006/main" id="9" presetID="10" presetClass="entr" presetSubtype="0" fill="hold" grpId="0" nodeType="afterEffect">
                                  <p:stCondLst>
                                    <p:cond delay="12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300"/>
                                        <p:tgtEl>
                                          <p:spTgt spid="18"/>
                                        </p:tgtEl>
                                      </p:cBhvr>
                                    </p:animEffect>
                                  </p:childTnLst>
                                </p:cTn>
                              </p:par>
                            </p:childTnLst>
                          </p:cTn>
                        </p:par>
                        <p:par>
                          <p:cTn id="12" fill="hold">
                            <p:stCondLst>
                              <p:cond delay="720"/>
                            </p:stCondLst>
                            <p:childTnLst>
                              <p:par>
                                <p:cTn xmlns:p="http://schemas.openxmlformats.org/presentationml/2006/main" id="13" presetID="10" presetClass="entr" presetSubtype="0" fill="hold" grpId="0" nodeType="afterEffect">
                                  <p:stCondLst>
                                    <p:cond delay="12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300"/>
                                        <p:tgtEl>
                                          <p:spTgt spid="24"/>
                                        </p:tgtEl>
                                      </p:cBhvr>
                                    </p:animEffect>
                                  </p:childTnLst>
                                </p:cTn>
                              </p:par>
                            </p:childTnLst>
                          </p:cTn>
                        </p:par>
                        <p:par>
                          <p:cTn id="16" fill="hold">
                            <p:stCondLst>
                              <p:cond delay="1140"/>
                            </p:stCondLst>
                            <p:childTnLst>
                              <p:par>
                                <p:cTn xmlns:p="http://schemas.openxmlformats.org/presentationml/2006/main" id="17" presetID="10" presetClass="entr" presetSubtype="0" fill="hold" grpId="0" nodeType="afterEffect">
                                  <p:stCondLst>
                                    <p:cond delay="12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300"/>
                                        <p:tgtEl>
                                          <p:spTgt spid="30"/>
                                        </p:tgtEl>
                                      </p:cBhvr>
                                    </p:animEffect>
                                  </p:childTnLst>
                                </p:cTn>
                              </p:par>
                            </p:childTnLst>
                          </p:cTn>
                        </p:par>
                        <p:par>
                          <p:cTn id="20" fill="hold">
                            <p:stCondLst>
                              <p:cond delay="1560"/>
                            </p:stCondLst>
                            <p:childTnLst>
                              <p:par>
                                <p:cTn xmlns:p="http://schemas.openxmlformats.org/presentationml/2006/main" id="21" presetID="10" presetClass="entr" presetSubtype="0" fill="hold" grpId="0" nodeType="afterEffect">
                                  <p:stCondLst>
                                    <p:cond delay="12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300"/>
                                        <p:tgtEl>
                                          <p:spTgt spid="36"/>
                                        </p:tgtEl>
                                      </p:cBhvr>
                                    </p:animEffect>
                                  </p:childTnLst>
                                </p:cTn>
                              </p:par>
                            </p:childTnLst>
                          </p:cTn>
                        </p:par>
                        <p:par>
                          <p:cTn id="24" fill="hold">
                            <p:stCondLst>
                              <p:cond delay="1980"/>
                            </p:stCondLst>
                            <p:childTnLst>
                              <p:par>
                                <p:cTn xmlns:p="http://schemas.openxmlformats.org/presentationml/2006/main" id="25" presetID="10" presetClass="entr" presetSubtype="0" fill="hold" grpId="0" nodeType="afterEffect">
                                  <p:stCondLst>
                                    <p:cond delay="12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300"/>
                                        <p:tgtEl>
                                          <p:spTgt spid="42"/>
                                        </p:tgtEl>
                                      </p:cBhvr>
                                    </p:animEffect>
                                  </p:childTnLst>
                                </p:cTn>
                              </p:par>
                            </p:childTnLst>
                          </p:cTn>
                        </p:par>
                        <p:par>
                          <p:cTn id="28" fill="hold">
                            <p:stCondLst>
                              <p:cond delay="2400"/>
                            </p:stCondLst>
                            <p:childTnLst>
                              <p:par>
                                <p:cTn xmlns:p="http://schemas.openxmlformats.org/presentationml/2006/main" id="29" presetID="10" presetClass="entr" presetSubtype="0" fill="hold" grpId="0" nodeType="afterEffect">
                                  <p:stCondLst>
                                    <p:cond delay="15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childTnLst>
                          </p:cTn>
                        </p:par>
                        <p:par>
                          <p:cTn id="32" fill="hold">
                            <p:stCondLst>
                              <p:cond delay="3050"/>
                            </p:stCondLst>
                            <p:childTnLst>
                              <p:par>
                                <p:cTn xmlns:p="http://schemas.openxmlformats.org/presentationml/2006/main" id="33" presetID="10" presetClass="entr" presetSubtype="0" fill="hold" grpId="0" nodeType="afterEffect">
                                  <p:stCondLst>
                                    <p:cond delay="12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3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Group 6"/>
          <p:cNvGrpSpPr/>
          <p:nvPr/>
        </p:nvGrpSpPr>
        <p:grpSpPr>
          <a:xfrm>
            <a:off x="597408" y="482441"/>
            <a:ext cx="3918814" cy="1165384"/>
            <a:chOff x="597408" y="482441"/>
            <a:chExt cx="3918814" cy="1165384"/>
          </a:xfrm>
        </p:grpSpPr>
        <p:sp>
          <p:nvSpPr>
            <p:cNvPr id="2" name="TextBox 2"/>
            <p:cNvSpPr txBox="1"/>
            <p:nvPr/>
          </p:nvSpPr>
          <p:spPr>
            <a:xfrm>
              <a:off x="604838" y="482441"/>
              <a:ext cx="442788" cy="161925"/>
            </a:xfrm>
            <a:prstGeom prst="rect">
              <a:avLst/>
            </a:prstGeom>
            <a:noFill/>
            <a:ln>
              <a:noFill/>
            </a:ln>
          </p:spPr>
          <p:txBody>
            <a:bodyPr wrap="none" lIns="0" tIns="0" rIns="0" bIns="0" anchor="t" anchorCtr="0">
              <a:spAutoFit/>
            </a:bodyPr>
            <a:lstStyle/>
            <a:p>
              <a:pPr algn="l"/>
              <a:r>
                <a:rPr lang="zh-CN" sz="820" spc="150" dirty="0">
                  <a:solidFill>
                    <a:schemeClr val="accent5"/>
                  </a:solidFill>
                  <a:latin typeface="+mn-lt"/>
                  <a:ea typeface="+mn-ea"/>
                  <a:cs typeface="+mn-cs"/>
                </a:rPr>
                <a:t>P · 05</a:t>
              </a:r>
            </a:p>
          </p:txBody>
        </p:sp>
        <p:sp>
          <p:nvSpPr>
            <p:cNvPr id="3" name="TextBox 3"/>
            <p:cNvSpPr txBox="1"/>
            <p:nvPr/>
          </p:nvSpPr>
          <p:spPr>
            <a:xfrm>
              <a:off x="597408" y="883920"/>
              <a:ext cx="1736750" cy="469392"/>
            </a:xfrm>
            <a:prstGeom prst="rect">
              <a:avLst/>
            </a:prstGeom>
            <a:noFill/>
            <a:ln>
              <a:noFill/>
            </a:ln>
          </p:spPr>
          <p:txBody>
            <a:bodyPr wrap="none" lIns="0" tIns="0" rIns="0" bIns="0" anchor="t" anchorCtr="0">
              <a:spAutoFit/>
            </a:bodyPr>
            <a:lstStyle/>
            <a:p>
              <a:pPr algn="l"/>
              <a:r>
                <a:rPr lang="zh-CN" sz="2400" b="1" dirty="0">
                  <a:solidFill>
                    <a:schemeClr val="dk1"/>
                  </a:solidFill>
                  <a:latin typeface="+mj-lt"/>
                  <a:ea typeface="+mj-ea"/>
                  <a:cs typeface="+mj-cs"/>
                </a:rPr>
                <a:t>八位塑造者</a:t>
              </a:r>
            </a:p>
          </p:txBody>
        </p:sp>
        <p:sp>
          <p:nvSpPr>
            <p:cNvPr id="4" name="TextBox 4"/>
            <p:cNvSpPr txBox="1"/>
            <p:nvPr/>
          </p:nvSpPr>
          <p:spPr>
            <a:xfrm>
              <a:off x="604266" y="1296352"/>
              <a:ext cx="3911956" cy="205359"/>
            </a:xfrm>
            <a:prstGeom prst="rect">
              <a:avLst/>
            </a:prstGeom>
            <a:noFill/>
            <a:ln>
              <a:noFill/>
            </a:ln>
          </p:spPr>
          <p:txBody>
            <a:bodyPr wrap="none" lIns="0" tIns="0" rIns="0" bIns="0" anchor="t" anchorCtr="0">
              <a:spAutoFit/>
            </a:bodyPr>
            <a:lstStyle/>
            <a:p>
              <a:pPr algn="l"/>
              <a:r>
                <a:rPr lang="zh-CN" sz="1050" spc="150" dirty="0">
                  <a:solidFill>
                    <a:schemeClr val="dk2"/>
                  </a:solidFill>
                  <a:latin typeface="+mn-lt"/>
                  <a:ea typeface="+mn-ea"/>
                  <a:cs typeface="+mn-cs"/>
                </a:rPr>
                <a:t>EIGHT DESIGNERS WHO MADE THE SWISS STYLE</a:t>
              </a:r>
            </a:p>
          </p:txBody>
        </p:sp>
        <p:sp>
          <p:nvSpPr>
            <p:cNvPr id="5" name="Line 5"/>
            <p:cNvSpPr/>
            <p:nvPr/>
          </p:nvSpPr>
          <p:spPr>
            <a:xfrm>
              <a:off x="609600" y="1638300"/>
              <a:ext cx="533400" cy="9525"/>
            </a:xfrm>
            <a:custGeom>
              <a:avLst/>
              <a:gdLst/>
              <a:ahLst/>
              <a:cxnLst/>
              <a:rect l="l" t="t" r="r" b="b"/>
              <a:pathLst>
                <a:path w="533400" h="9525">
                  <a:moveTo>
                    <a:pt x="0" y="0"/>
                  </a:moveTo>
                  <a:lnTo>
                    <a:pt x="533400" y="0"/>
                  </a:lnTo>
                </a:path>
              </a:pathLst>
            </a:custGeom>
            <a:noFill/>
            <a:ln w="28575">
              <a:solidFill>
                <a:schemeClr val="accent2"/>
              </a:solidFill>
            </a:ln>
          </p:spPr>
        </p:sp>
      </p:grpSp>
      <p:grpSp>
        <p:nvGrpSpPr>
          <p:cNvPr id="12" name="Group 12"/>
          <p:cNvGrpSpPr/>
          <p:nvPr/>
        </p:nvGrpSpPr>
        <p:grpSpPr>
          <a:xfrm>
            <a:off x="601980" y="2158841"/>
            <a:ext cx="1386837" cy="1698498"/>
            <a:chOff x="601980" y="2158841"/>
            <a:chExt cx="1386837" cy="1698498"/>
          </a:xfrm>
        </p:grpSpPr>
        <p:sp>
          <p:nvSpPr>
            <p:cNvPr id="7" name="TextBox 7"/>
            <p:cNvSpPr txBox="1"/>
            <p:nvPr/>
          </p:nvSpPr>
          <p:spPr>
            <a:xfrm>
              <a:off x="604838" y="2158841"/>
              <a:ext cx="151145" cy="161925"/>
            </a:xfrm>
            <a:prstGeom prst="rect">
              <a:avLst/>
            </a:prstGeom>
            <a:noFill/>
            <a:ln>
              <a:noFill/>
            </a:ln>
          </p:spPr>
          <p:txBody>
            <a:bodyPr wrap="none" lIns="0" tIns="0" rIns="0" bIns="0" anchor="t" anchorCtr="0">
              <a:spAutoFit/>
            </a:bodyPr>
            <a:lstStyle/>
            <a:p>
              <a:pPr algn="l"/>
              <a:r>
                <a:rPr lang="zh-CN" sz="820" spc="150" dirty="0">
                  <a:solidFill>
                    <a:schemeClr val="accent2"/>
                  </a:solidFill>
                  <a:latin typeface="+mn-lt"/>
                  <a:ea typeface="+mn-ea"/>
                  <a:cs typeface="+mn-cs"/>
                </a:rPr>
                <a:t>01</a:t>
              </a:r>
            </a:p>
          </p:txBody>
        </p:sp>
        <p:sp>
          <p:nvSpPr>
            <p:cNvPr id="8" name="TextBox 8"/>
            <p:cNvSpPr txBox="1"/>
            <p:nvPr/>
          </p:nvSpPr>
          <p:spPr>
            <a:xfrm>
              <a:off x="601980" y="2409825"/>
              <a:ext cx="1386837"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j-lt"/>
                  <a:ea typeface="+mj-ea"/>
                  <a:cs typeface="+mj-cs"/>
                </a:rPr>
                <a:t>Ernst Keller</a:t>
              </a:r>
            </a:p>
          </p:txBody>
        </p:sp>
        <p:sp>
          <p:nvSpPr>
            <p:cNvPr id="9" name="TextBox 9"/>
            <p:cNvSpPr txBox="1"/>
            <p:nvPr/>
          </p:nvSpPr>
          <p:spPr>
            <a:xfrm>
              <a:off x="604647" y="2656999"/>
              <a:ext cx="742104"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1891 — 1968</a:t>
              </a:r>
            </a:p>
          </p:txBody>
        </p:sp>
        <p:sp>
          <p:nvSpPr>
            <p:cNvPr id="10" name="Line 10"/>
            <p:cNvSpPr/>
            <p:nvPr/>
          </p:nvSpPr>
          <p:spPr>
            <a:xfrm>
              <a:off x="609600" y="2914650"/>
              <a:ext cx="533400" cy="9525"/>
            </a:xfrm>
            <a:custGeom>
              <a:avLst/>
              <a:gdLst/>
              <a:ahLst/>
              <a:cxnLst/>
              <a:rect l="l" t="t" r="r" b="b"/>
              <a:pathLst>
                <a:path w="533400" h="9525">
                  <a:moveTo>
                    <a:pt x="0" y="0"/>
                  </a:moveTo>
                  <a:lnTo>
                    <a:pt x="533400" y="0"/>
                  </a:lnTo>
                </a:path>
              </a:pathLst>
            </a:custGeom>
            <a:noFill/>
            <a:ln w="9525">
              <a:solidFill>
                <a:schemeClr val="accent1"/>
              </a:solidFill>
            </a:ln>
          </p:spPr>
        </p:sp>
        <p:sp>
          <p:nvSpPr>
            <p:cNvPr id="11" name="TextBox 11"/>
            <p:cNvSpPr txBox="1"/>
            <p:nvPr/>
          </p:nvSpPr>
          <p:spPr>
            <a:xfrm>
              <a:off x="604647" y="3095149"/>
              <a:ext cx="1142492" cy="762190"/>
            </a:xfrm>
            <a:prstGeom prst="rect">
              <a:avLst/>
            </a:prstGeom>
            <a:noFill/>
            <a:ln>
              <a:noFill/>
            </a:ln>
          </p:spPr>
          <p:txBody>
            <a:bodyPr wrap="none" lIns="0" tIns="0" rIns="0" bIns="0" anchor="t" anchorCtr="0">
              <a:spAutoFit/>
            </a:bodyPr>
            <a:lstStyle/>
            <a:p>
              <a:pPr algn="l">
                <a:lnSpc>
                  <a:spcPts val="1500"/>
                </a:lnSpc>
              </a:pPr>
              <a:r>
                <a:rPr lang="zh-CN" sz="980" dirty="0">
                  <a:solidFill>
                    <a:schemeClr val="dk1"/>
                  </a:solidFill>
                  <a:latin typeface="+mn-lt"/>
                  <a:ea typeface="+mn-ea"/>
                  <a:cs typeface="+mn-cs"/>
                </a:rPr>
                <a:t>苏黎世应用艺术学院</a:t>
              </a:r>
              <a:br/>
              <a:r>
                <a:rPr lang="zh-CN" sz="980" dirty="0">
                  <a:solidFill>
                    <a:schemeClr val="dk1"/>
                  </a:solidFill>
                  <a:latin typeface="+mn-lt"/>
                  <a:ea typeface="+mn-ea"/>
                  <a:cs typeface="+mn-cs"/>
                </a:rPr>
                <a:t>1918 起任教</a:t>
              </a:r>
              <a:br/>
              <a:r>
                <a:rPr lang="zh-CN" sz="980" dirty="0">
                  <a:solidFill>
                    <a:schemeClr val="dk1"/>
                  </a:solidFill>
                  <a:latin typeface="+mn-lt"/>
                  <a:ea typeface="+mn-ea"/>
                  <a:cs typeface="+mn-cs"/>
                </a:rPr>
                <a:t>奠定瑞士学派</a:t>
              </a:r>
              <a:br/>
              <a:r>
                <a:rPr lang="zh-CN" sz="980" dirty="0">
                  <a:solidFill>
                    <a:schemeClr val="dk1"/>
                  </a:solidFill>
                  <a:latin typeface="+mn-lt"/>
                  <a:ea typeface="+mn-ea"/>
                  <a:cs typeface="+mn-cs"/>
                </a:rPr>
                <a:t>"形式跟随内容"原则</a:t>
              </a:r>
            </a:p>
          </p:txBody>
        </p:sp>
      </p:grpSp>
      <p:grpSp>
        <p:nvGrpSpPr>
          <p:cNvPr id="18" name="Group 18"/>
          <p:cNvGrpSpPr/>
          <p:nvPr/>
        </p:nvGrpSpPr>
        <p:grpSpPr>
          <a:xfrm>
            <a:off x="3497580" y="2158841"/>
            <a:ext cx="1433729" cy="1698498"/>
            <a:chOff x="3497580" y="2158841"/>
            <a:chExt cx="1433729" cy="1698498"/>
          </a:xfrm>
        </p:grpSpPr>
        <p:sp>
          <p:nvSpPr>
            <p:cNvPr id="13" name="TextBox 13"/>
            <p:cNvSpPr txBox="1"/>
            <p:nvPr/>
          </p:nvSpPr>
          <p:spPr>
            <a:xfrm>
              <a:off x="3500438" y="2158841"/>
              <a:ext cx="151145" cy="161925"/>
            </a:xfrm>
            <a:prstGeom prst="rect">
              <a:avLst/>
            </a:prstGeom>
            <a:noFill/>
            <a:ln>
              <a:noFill/>
            </a:ln>
          </p:spPr>
          <p:txBody>
            <a:bodyPr wrap="none" lIns="0" tIns="0" rIns="0" bIns="0" anchor="t" anchorCtr="0">
              <a:spAutoFit/>
            </a:bodyPr>
            <a:lstStyle/>
            <a:p>
              <a:pPr algn="l"/>
              <a:r>
                <a:rPr lang="zh-CN" sz="820" spc="150" dirty="0">
                  <a:solidFill>
                    <a:schemeClr val="accent2"/>
                  </a:solidFill>
                  <a:latin typeface="+mn-lt"/>
                  <a:ea typeface="+mn-ea"/>
                  <a:cs typeface="+mn-cs"/>
                </a:rPr>
                <a:t>02</a:t>
              </a:r>
            </a:p>
          </p:txBody>
        </p:sp>
        <p:sp>
          <p:nvSpPr>
            <p:cNvPr id="14" name="TextBox 14"/>
            <p:cNvSpPr txBox="1"/>
            <p:nvPr/>
          </p:nvSpPr>
          <p:spPr>
            <a:xfrm>
              <a:off x="3497580" y="2409825"/>
              <a:ext cx="1433729"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j-lt"/>
                  <a:ea typeface="+mj-ea"/>
                  <a:cs typeface="+mj-cs"/>
                </a:rPr>
                <a:t>Théo Ballmer</a:t>
              </a:r>
            </a:p>
          </p:txBody>
        </p:sp>
        <p:sp>
          <p:nvSpPr>
            <p:cNvPr id="15" name="TextBox 15"/>
            <p:cNvSpPr txBox="1"/>
            <p:nvPr/>
          </p:nvSpPr>
          <p:spPr>
            <a:xfrm>
              <a:off x="3500247" y="2656999"/>
              <a:ext cx="742104"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1902 — 1965</a:t>
              </a:r>
            </a:p>
          </p:txBody>
        </p:sp>
        <p:sp>
          <p:nvSpPr>
            <p:cNvPr id="16" name="Line 16"/>
            <p:cNvSpPr/>
            <p:nvPr/>
          </p:nvSpPr>
          <p:spPr>
            <a:xfrm>
              <a:off x="3505200" y="2914650"/>
              <a:ext cx="533400" cy="9525"/>
            </a:xfrm>
            <a:custGeom>
              <a:avLst/>
              <a:gdLst/>
              <a:ahLst/>
              <a:cxnLst/>
              <a:rect l="l" t="t" r="r" b="b"/>
              <a:pathLst>
                <a:path w="533400" h="9525">
                  <a:moveTo>
                    <a:pt x="0" y="0"/>
                  </a:moveTo>
                  <a:lnTo>
                    <a:pt x="533400" y="0"/>
                  </a:lnTo>
                </a:path>
              </a:pathLst>
            </a:custGeom>
            <a:noFill/>
            <a:ln w="9525">
              <a:solidFill>
                <a:schemeClr val="accent1"/>
              </a:solidFill>
            </a:ln>
          </p:spPr>
        </p:sp>
        <p:sp>
          <p:nvSpPr>
            <p:cNvPr id="17" name="TextBox 17"/>
            <p:cNvSpPr txBox="1"/>
            <p:nvPr/>
          </p:nvSpPr>
          <p:spPr>
            <a:xfrm>
              <a:off x="3500247" y="3095149"/>
              <a:ext cx="881126" cy="762190"/>
            </a:xfrm>
            <a:prstGeom prst="rect">
              <a:avLst/>
            </a:prstGeom>
            <a:noFill/>
            <a:ln>
              <a:noFill/>
            </a:ln>
          </p:spPr>
          <p:txBody>
            <a:bodyPr wrap="none" lIns="0" tIns="0" rIns="0" bIns="0" anchor="t" anchorCtr="0">
              <a:spAutoFit/>
            </a:bodyPr>
            <a:lstStyle/>
            <a:p>
              <a:pPr algn="l">
                <a:lnSpc>
                  <a:spcPts val="1500"/>
                </a:lnSpc>
              </a:pPr>
              <a:r>
                <a:rPr lang="zh-CN" sz="980" dirty="0">
                  <a:solidFill>
                    <a:schemeClr val="dk1"/>
                  </a:solidFill>
                  <a:latin typeface="+mn-lt"/>
                  <a:ea typeface="+mn-ea"/>
                  <a:cs typeface="+mn-cs"/>
                </a:rPr>
                <a:t>网格早期实验者</a:t>
              </a:r>
              <a:br/>
              <a:r>
                <a:rPr lang="zh-CN" sz="980" dirty="0">
                  <a:solidFill>
                    <a:schemeClr val="dk1"/>
                  </a:solidFill>
                  <a:latin typeface="+mn-lt"/>
                  <a:ea typeface="+mn-ea"/>
                  <a:cs typeface="+mn-cs"/>
                </a:rPr>
                <a:t>把 De Stijl 几何</a:t>
              </a:r>
              <a:br/>
              <a:r>
                <a:rPr lang="zh-CN" sz="980" dirty="0">
                  <a:solidFill>
                    <a:schemeClr val="dk1"/>
                  </a:solidFill>
                  <a:latin typeface="+mn-lt"/>
                  <a:ea typeface="+mn-ea"/>
                  <a:cs typeface="+mn-cs"/>
                </a:rPr>
                <a:t>引入海报排版</a:t>
              </a:r>
              <a:br/>
              <a:r>
                <a:rPr lang="zh-CN" sz="980" dirty="0">
                  <a:solidFill>
                    <a:schemeClr val="dk1"/>
                  </a:solidFill>
                  <a:latin typeface="+mn-lt"/>
                  <a:ea typeface="+mn-ea"/>
                  <a:cs typeface="+mn-cs"/>
                </a:rPr>
                <a:t>桥梁式人物</a:t>
              </a:r>
            </a:p>
          </p:txBody>
        </p:sp>
      </p:grpSp>
      <p:grpSp>
        <p:nvGrpSpPr>
          <p:cNvPr id="24" name="Group 24"/>
          <p:cNvGrpSpPr/>
          <p:nvPr/>
        </p:nvGrpSpPr>
        <p:grpSpPr>
          <a:xfrm>
            <a:off x="6393180" y="2158841"/>
            <a:ext cx="883793" cy="1698498"/>
            <a:chOff x="6393180" y="2158841"/>
            <a:chExt cx="883793" cy="1698498"/>
          </a:xfrm>
        </p:grpSpPr>
        <p:sp>
          <p:nvSpPr>
            <p:cNvPr id="19" name="TextBox 19"/>
            <p:cNvSpPr txBox="1"/>
            <p:nvPr/>
          </p:nvSpPr>
          <p:spPr>
            <a:xfrm>
              <a:off x="6396038" y="2158841"/>
              <a:ext cx="151145" cy="161925"/>
            </a:xfrm>
            <a:prstGeom prst="rect">
              <a:avLst/>
            </a:prstGeom>
            <a:noFill/>
            <a:ln>
              <a:noFill/>
            </a:ln>
          </p:spPr>
          <p:txBody>
            <a:bodyPr wrap="none" lIns="0" tIns="0" rIns="0" bIns="0" anchor="t" anchorCtr="0">
              <a:spAutoFit/>
            </a:bodyPr>
            <a:lstStyle/>
            <a:p>
              <a:pPr algn="l"/>
              <a:r>
                <a:rPr lang="zh-CN" sz="820" spc="150" dirty="0">
                  <a:solidFill>
                    <a:schemeClr val="accent2"/>
                  </a:solidFill>
                  <a:latin typeface="+mn-lt"/>
                  <a:ea typeface="+mn-ea"/>
                  <a:cs typeface="+mn-cs"/>
                </a:rPr>
                <a:t>03</a:t>
              </a:r>
            </a:p>
          </p:txBody>
        </p:sp>
        <p:sp>
          <p:nvSpPr>
            <p:cNvPr id="20" name="TextBox 20"/>
            <p:cNvSpPr txBox="1"/>
            <p:nvPr/>
          </p:nvSpPr>
          <p:spPr>
            <a:xfrm>
              <a:off x="6393180" y="2409825"/>
              <a:ext cx="879524"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j-lt"/>
                  <a:ea typeface="+mj-ea"/>
                  <a:cs typeface="+mj-cs"/>
                </a:rPr>
                <a:t>Max Bill</a:t>
              </a:r>
            </a:p>
          </p:txBody>
        </p:sp>
        <p:sp>
          <p:nvSpPr>
            <p:cNvPr id="21" name="TextBox 21"/>
            <p:cNvSpPr txBox="1"/>
            <p:nvPr/>
          </p:nvSpPr>
          <p:spPr>
            <a:xfrm>
              <a:off x="6395847" y="2656999"/>
              <a:ext cx="742104"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1908 — 1994</a:t>
              </a:r>
            </a:p>
          </p:txBody>
        </p:sp>
        <p:sp>
          <p:nvSpPr>
            <p:cNvPr id="22" name="Line 22"/>
            <p:cNvSpPr/>
            <p:nvPr/>
          </p:nvSpPr>
          <p:spPr>
            <a:xfrm>
              <a:off x="6400800" y="2914650"/>
              <a:ext cx="533400" cy="9525"/>
            </a:xfrm>
            <a:custGeom>
              <a:avLst/>
              <a:gdLst/>
              <a:ahLst/>
              <a:cxnLst/>
              <a:rect l="l" t="t" r="r" b="b"/>
              <a:pathLst>
                <a:path w="533400" h="9525">
                  <a:moveTo>
                    <a:pt x="0" y="0"/>
                  </a:moveTo>
                  <a:lnTo>
                    <a:pt x="533400" y="0"/>
                  </a:lnTo>
                </a:path>
              </a:pathLst>
            </a:custGeom>
            <a:noFill/>
            <a:ln w="9525">
              <a:solidFill>
                <a:schemeClr val="accent1"/>
              </a:solidFill>
            </a:ln>
          </p:spPr>
        </p:sp>
        <p:sp>
          <p:nvSpPr>
            <p:cNvPr id="23" name="TextBox 23"/>
            <p:cNvSpPr txBox="1"/>
            <p:nvPr/>
          </p:nvSpPr>
          <p:spPr>
            <a:xfrm>
              <a:off x="6395847" y="3095149"/>
              <a:ext cx="881126" cy="762190"/>
            </a:xfrm>
            <a:prstGeom prst="rect">
              <a:avLst/>
            </a:prstGeom>
            <a:noFill/>
            <a:ln>
              <a:noFill/>
            </a:ln>
          </p:spPr>
          <p:txBody>
            <a:bodyPr wrap="none" lIns="0" tIns="0" rIns="0" bIns="0" anchor="t" anchorCtr="0">
              <a:spAutoFit/>
            </a:bodyPr>
            <a:lstStyle/>
            <a:p>
              <a:pPr algn="l">
                <a:lnSpc>
                  <a:spcPts val="1500"/>
                </a:lnSpc>
              </a:pPr>
              <a:r>
                <a:rPr lang="zh-CN" sz="980" dirty="0">
                  <a:solidFill>
                    <a:schemeClr val="dk1"/>
                  </a:solidFill>
                  <a:latin typeface="+mn-lt"/>
                  <a:ea typeface="+mn-ea"/>
                  <a:cs typeface="+mn-cs"/>
                </a:rPr>
                <a:t>包豪斯学生</a:t>
              </a:r>
              <a:br/>
              <a:r>
                <a:rPr lang="zh-CN" sz="980" dirty="0">
                  <a:solidFill>
                    <a:schemeClr val="dk1"/>
                  </a:solidFill>
                  <a:latin typeface="+mn-lt"/>
                  <a:ea typeface="+mn-ea"/>
                  <a:cs typeface="+mn-cs"/>
                </a:rPr>
                <a:t>乌尔姆设计学院</a:t>
              </a:r>
              <a:br/>
              <a:r>
                <a:rPr lang="zh-CN" sz="980" dirty="0">
                  <a:solidFill>
                    <a:schemeClr val="dk1"/>
                  </a:solidFill>
                  <a:latin typeface="+mn-lt"/>
                  <a:ea typeface="+mn-ea"/>
                  <a:cs typeface="+mn-cs"/>
                </a:rPr>
                <a:t>创校校长</a:t>
              </a:r>
              <a:br/>
              <a:r>
                <a:rPr lang="zh-CN" sz="980" dirty="0">
                  <a:solidFill>
                    <a:schemeClr val="dk1"/>
                  </a:solidFill>
                  <a:latin typeface="+mn-lt"/>
                  <a:ea typeface="+mn-ea"/>
                  <a:cs typeface="+mn-cs"/>
                </a:rPr>
                <a:t>理性延伸至产品</a:t>
              </a:r>
            </a:p>
          </p:txBody>
        </p:sp>
      </p:grpSp>
      <p:grpSp>
        <p:nvGrpSpPr>
          <p:cNvPr id="30" name="Group 30"/>
          <p:cNvGrpSpPr/>
          <p:nvPr/>
        </p:nvGrpSpPr>
        <p:grpSpPr>
          <a:xfrm>
            <a:off x="9288780" y="2158841"/>
            <a:ext cx="1186608" cy="1698498"/>
            <a:chOff x="9288780" y="2158841"/>
            <a:chExt cx="1186608" cy="1698498"/>
          </a:xfrm>
        </p:grpSpPr>
        <p:sp>
          <p:nvSpPr>
            <p:cNvPr id="25" name="TextBox 25"/>
            <p:cNvSpPr txBox="1"/>
            <p:nvPr/>
          </p:nvSpPr>
          <p:spPr>
            <a:xfrm>
              <a:off x="9291638" y="2158841"/>
              <a:ext cx="151145" cy="161925"/>
            </a:xfrm>
            <a:prstGeom prst="rect">
              <a:avLst/>
            </a:prstGeom>
            <a:noFill/>
            <a:ln>
              <a:noFill/>
            </a:ln>
          </p:spPr>
          <p:txBody>
            <a:bodyPr wrap="none" lIns="0" tIns="0" rIns="0" bIns="0" anchor="t" anchorCtr="0">
              <a:spAutoFit/>
            </a:bodyPr>
            <a:lstStyle/>
            <a:p>
              <a:pPr algn="l"/>
              <a:r>
                <a:rPr lang="zh-CN" sz="820" spc="150" dirty="0">
                  <a:solidFill>
                    <a:schemeClr val="accent2"/>
                  </a:solidFill>
                  <a:latin typeface="+mn-lt"/>
                  <a:ea typeface="+mn-ea"/>
                  <a:cs typeface="+mn-cs"/>
                </a:rPr>
                <a:t>04</a:t>
              </a:r>
            </a:p>
          </p:txBody>
        </p:sp>
        <p:sp>
          <p:nvSpPr>
            <p:cNvPr id="26" name="TextBox 26"/>
            <p:cNvSpPr txBox="1"/>
            <p:nvPr/>
          </p:nvSpPr>
          <p:spPr>
            <a:xfrm>
              <a:off x="9288780" y="2409825"/>
              <a:ext cx="1186608"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j-lt"/>
                  <a:ea typeface="+mj-ea"/>
                  <a:cs typeface="+mj-cs"/>
                </a:rPr>
                <a:t>Emil Ruder</a:t>
              </a:r>
            </a:p>
          </p:txBody>
        </p:sp>
        <p:sp>
          <p:nvSpPr>
            <p:cNvPr id="27" name="TextBox 27"/>
            <p:cNvSpPr txBox="1"/>
            <p:nvPr/>
          </p:nvSpPr>
          <p:spPr>
            <a:xfrm>
              <a:off x="9291447" y="2656999"/>
              <a:ext cx="742104"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1914 — 1970</a:t>
              </a:r>
            </a:p>
          </p:txBody>
        </p:sp>
        <p:sp>
          <p:nvSpPr>
            <p:cNvPr id="28" name="Line 28"/>
            <p:cNvSpPr/>
            <p:nvPr/>
          </p:nvSpPr>
          <p:spPr>
            <a:xfrm>
              <a:off x="9296400" y="2914650"/>
              <a:ext cx="533400" cy="9525"/>
            </a:xfrm>
            <a:custGeom>
              <a:avLst/>
              <a:gdLst/>
              <a:ahLst/>
              <a:cxnLst/>
              <a:rect l="l" t="t" r="r" b="b"/>
              <a:pathLst>
                <a:path w="533400" h="9525">
                  <a:moveTo>
                    <a:pt x="0" y="0"/>
                  </a:moveTo>
                  <a:lnTo>
                    <a:pt x="533400" y="0"/>
                  </a:lnTo>
                </a:path>
              </a:pathLst>
            </a:custGeom>
            <a:noFill/>
            <a:ln w="9525">
              <a:solidFill>
                <a:schemeClr val="accent1"/>
              </a:solidFill>
            </a:ln>
          </p:spPr>
        </p:sp>
        <p:sp>
          <p:nvSpPr>
            <p:cNvPr id="29" name="TextBox 29"/>
            <p:cNvSpPr txBox="1"/>
            <p:nvPr/>
          </p:nvSpPr>
          <p:spPr>
            <a:xfrm>
              <a:off x="9291447" y="3095149"/>
              <a:ext cx="1105154" cy="762190"/>
            </a:xfrm>
            <a:prstGeom prst="rect">
              <a:avLst/>
            </a:prstGeom>
            <a:noFill/>
            <a:ln>
              <a:noFill/>
            </a:ln>
          </p:spPr>
          <p:txBody>
            <a:bodyPr wrap="none" lIns="0" tIns="0" rIns="0" bIns="0" anchor="t" anchorCtr="0">
              <a:spAutoFit/>
            </a:bodyPr>
            <a:lstStyle/>
            <a:p>
              <a:pPr algn="l">
                <a:lnSpc>
                  <a:spcPts val="1500"/>
                </a:lnSpc>
              </a:pPr>
              <a:r>
                <a:rPr lang="zh-CN" sz="980" dirty="0">
                  <a:solidFill>
                    <a:schemeClr val="dk1"/>
                  </a:solidFill>
                  <a:latin typeface="+mn-lt"/>
                  <a:ea typeface="+mn-ea"/>
                  <a:cs typeface="+mn-cs"/>
                </a:rPr>
                <a:t>巴塞尔学派核心</a:t>
              </a:r>
              <a:br/>
              <a:r>
                <a:rPr lang="zh-CN" sz="980" dirty="0">
                  <a:solidFill>
                    <a:schemeClr val="dk1"/>
                  </a:solidFill>
                  <a:latin typeface="+mn-lt"/>
                  <a:ea typeface="+mn-ea"/>
                  <a:cs typeface="+mn-cs"/>
                </a:rPr>
                <a:t>著《Typographie》</a:t>
              </a:r>
              <a:br/>
              <a:r>
                <a:rPr lang="zh-CN" sz="980" dirty="0">
                  <a:solidFill>
                    <a:schemeClr val="dk1"/>
                  </a:solidFill>
                  <a:latin typeface="+mn-lt"/>
                  <a:ea typeface="+mn-ea"/>
                  <a:cs typeface="+mn-cs"/>
                </a:rPr>
                <a:t>1967 至今为</a:t>
              </a:r>
              <a:br/>
              <a:r>
                <a:rPr lang="zh-CN" sz="980" dirty="0">
                  <a:solidFill>
                    <a:schemeClr val="dk1"/>
                  </a:solidFill>
                  <a:latin typeface="+mn-lt"/>
                  <a:ea typeface="+mn-ea"/>
                  <a:cs typeface="+mn-cs"/>
                </a:rPr>
                <a:t>字体设计圣经</a:t>
              </a:r>
            </a:p>
          </p:txBody>
        </p:sp>
      </p:grpSp>
      <p:grpSp>
        <p:nvGrpSpPr>
          <p:cNvPr id="36" name="Group 36"/>
          <p:cNvGrpSpPr/>
          <p:nvPr/>
        </p:nvGrpSpPr>
        <p:grpSpPr>
          <a:xfrm>
            <a:off x="601980" y="4444841"/>
            <a:ext cx="1662443" cy="1698498"/>
            <a:chOff x="601980" y="4444841"/>
            <a:chExt cx="1662443" cy="1698498"/>
          </a:xfrm>
        </p:grpSpPr>
        <p:sp>
          <p:nvSpPr>
            <p:cNvPr id="31" name="TextBox 31"/>
            <p:cNvSpPr txBox="1"/>
            <p:nvPr/>
          </p:nvSpPr>
          <p:spPr>
            <a:xfrm>
              <a:off x="604838" y="4444841"/>
              <a:ext cx="151145" cy="161925"/>
            </a:xfrm>
            <a:prstGeom prst="rect">
              <a:avLst/>
            </a:prstGeom>
            <a:noFill/>
            <a:ln>
              <a:noFill/>
            </a:ln>
          </p:spPr>
          <p:txBody>
            <a:bodyPr wrap="none" lIns="0" tIns="0" rIns="0" bIns="0" anchor="t" anchorCtr="0">
              <a:spAutoFit/>
            </a:bodyPr>
            <a:lstStyle/>
            <a:p>
              <a:pPr algn="l"/>
              <a:r>
                <a:rPr lang="zh-CN" sz="820" spc="150" dirty="0">
                  <a:solidFill>
                    <a:schemeClr val="accent2"/>
                  </a:solidFill>
                  <a:latin typeface="+mn-lt"/>
                  <a:ea typeface="+mn-ea"/>
                  <a:cs typeface="+mn-cs"/>
                </a:rPr>
                <a:t>05</a:t>
              </a:r>
            </a:p>
          </p:txBody>
        </p:sp>
        <p:sp>
          <p:nvSpPr>
            <p:cNvPr id="32" name="TextBox 32"/>
            <p:cNvSpPr txBox="1"/>
            <p:nvPr/>
          </p:nvSpPr>
          <p:spPr>
            <a:xfrm>
              <a:off x="601980" y="4695825"/>
              <a:ext cx="1662443"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j-lt"/>
                  <a:ea typeface="+mj-ea"/>
                  <a:cs typeface="+mj-cs"/>
                </a:rPr>
                <a:t>Armin Hofmann</a:t>
              </a:r>
            </a:p>
          </p:txBody>
        </p:sp>
        <p:sp>
          <p:nvSpPr>
            <p:cNvPr id="33" name="TextBox 33"/>
            <p:cNvSpPr txBox="1"/>
            <p:nvPr/>
          </p:nvSpPr>
          <p:spPr>
            <a:xfrm>
              <a:off x="604647" y="4942999"/>
              <a:ext cx="742104"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1920 — 2020</a:t>
              </a:r>
            </a:p>
          </p:txBody>
        </p:sp>
        <p:sp>
          <p:nvSpPr>
            <p:cNvPr id="34" name="Line 34"/>
            <p:cNvSpPr/>
            <p:nvPr/>
          </p:nvSpPr>
          <p:spPr>
            <a:xfrm>
              <a:off x="609600" y="5200650"/>
              <a:ext cx="533400" cy="9525"/>
            </a:xfrm>
            <a:custGeom>
              <a:avLst/>
              <a:gdLst/>
              <a:ahLst/>
              <a:cxnLst/>
              <a:rect l="l" t="t" r="r" b="b"/>
              <a:pathLst>
                <a:path w="533400" h="9525">
                  <a:moveTo>
                    <a:pt x="0" y="0"/>
                  </a:moveTo>
                  <a:lnTo>
                    <a:pt x="533400" y="0"/>
                  </a:lnTo>
                </a:path>
              </a:pathLst>
            </a:custGeom>
            <a:noFill/>
            <a:ln w="9525">
              <a:solidFill>
                <a:schemeClr val="accent1"/>
              </a:solidFill>
            </a:ln>
          </p:spPr>
        </p:sp>
        <p:sp>
          <p:nvSpPr>
            <p:cNvPr id="35" name="TextBox 35"/>
            <p:cNvSpPr txBox="1"/>
            <p:nvPr/>
          </p:nvSpPr>
          <p:spPr>
            <a:xfrm>
              <a:off x="604647" y="5381149"/>
              <a:ext cx="881126" cy="762190"/>
            </a:xfrm>
            <a:prstGeom prst="rect">
              <a:avLst/>
            </a:prstGeom>
            <a:noFill/>
            <a:ln>
              <a:noFill/>
            </a:ln>
          </p:spPr>
          <p:txBody>
            <a:bodyPr wrap="none" lIns="0" tIns="0" rIns="0" bIns="0" anchor="t" anchorCtr="0">
              <a:spAutoFit/>
            </a:bodyPr>
            <a:lstStyle/>
            <a:p>
              <a:pPr algn="l">
                <a:lnSpc>
                  <a:spcPts val="1500"/>
                </a:lnSpc>
              </a:pPr>
              <a:r>
                <a:rPr lang="zh-CN" sz="980" dirty="0">
                  <a:solidFill>
                    <a:schemeClr val="dk1"/>
                  </a:solidFill>
                  <a:latin typeface="+mn-lt"/>
                  <a:ea typeface="+mn-ea"/>
                  <a:cs typeface="+mn-cs"/>
                </a:rPr>
                <a:t>巴塞尔学派核心</a:t>
              </a:r>
              <a:br/>
              <a:r>
                <a:rPr lang="zh-CN" sz="980" dirty="0">
                  <a:solidFill>
                    <a:schemeClr val="dk1"/>
                  </a:solidFill>
                  <a:latin typeface="+mn-lt"/>
                  <a:ea typeface="+mn-ea"/>
                  <a:cs typeface="+mn-cs"/>
                </a:rPr>
                <a:t>海报与教学</a:t>
              </a:r>
              <a:br/>
              <a:r>
                <a:rPr lang="zh-CN" sz="980" dirty="0">
                  <a:solidFill>
                    <a:schemeClr val="dk1"/>
                  </a:solidFill>
                  <a:latin typeface="+mn-lt"/>
                  <a:ea typeface="+mn-ea"/>
                  <a:cs typeface="+mn-cs"/>
                </a:rPr>
                <a:t>的标志性人物</a:t>
              </a:r>
              <a:br/>
              <a:r>
                <a:rPr lang="zh-CN" sz="980" dirty="0">
                  <a:solidFill>
                    <a:schemeClr val="dk1"/>
                  </a:solidFill>
                  <a:latin typeface="+mn-lt"/>
                  <a:ea typeface="+mn-ea"/>
                  <a:cs typeface="+mn-cs"/>
                </a:rPr>
                <a:t>影响延续至耶鲁</a:t>
              </a:r>
            </a:p>
          </p:txBody>
        </p:sp>
      </p:grpSp>
      <p:grpSp>
        <p:nvGrpSpPr>
          <p:cNvPr id="42" name="Group 42"/>
          <p:cNvGrpSpPr/>
          <p:nvPr/>
        </p:nvGrpSpPr>
        <p:grpSpPr>
          <a:xfrm>
            <a:off x="3497580" y="4444841"/>
            <a:ext cx="2032389" cy="1698498"/>
            <a:chOff x="3497580" y="4444841"/>
            <a:chExt cx="2032389" cy="1698498"/>
          </a:xfrm>
        </p:grpSpPr>
        <p:sp>
          <p:nvSpPr>
            <p:cNvPr id="37" name="TextBox 37"/>
            <p:cNvSpPr txBox="1"/>
            <p:nvPr/>
          </p:nvSpPr>
          <p:spPr>
            <a:xfrm>
              <a:off x="3500438" y="4444841"/>
              <a:ext cx="151145" cy="161925"/>
            </a:xfrm>
            <a:prstGeom prst="rect">
              <a:avLst/>
            </a:prstGeom>
            <a:noFill/>
            <a:ln>
              <a:noFill/>
            </a:ln>
          </p:spPr>
          <p:txBody>
            <a:bodyPr wrap="none" lIns="0" tIns="0" rIns="0" bIns="0" anchor="t" anchorCtr="0">
              <a:spAutoFit/>
            </a:bodyPr>
            <a:lstStyle/>
            <a:p>
              <a:pPr algn="l"/>
              <a:r>
                <a:rPr lang="zh-CN" sz="820" spc="150" dirty="0">
                  <a:solidFill>
                    <a:schemeClr val="accent2"/>
                  </a:solidFill>
                  <a:latin typeface="+mn-lt"/>
                  <a:ea typeface="+mn-ea"/>
                  <a:cs typeface="+mn-cs"/>
                </a:rPr>
                <a:t>06</a:t>
              </a:r>
            </a:p>
          </p:txBody>
        </p:sp>
        <p:sp>
          <p:nvSpPr>
            <p:cNvPr id="38" name="TextBox 38"/>
            <p:cNvSpPr txBox="1"/>
            <p:nvPr/>
          </p:nvSpPr>
          <p:spPr>
            <a:xfrm>
              <a:off x="3497580" y="4695825"/>
              <a:ext cx="2032389" cy="293370"/>
            </a:xfrm>
            <a:prstGeom prst="rect">
              <a:avLst/>
            </a:prstGeom>
            <a:noFill/>
            <a:ln>
              <a:noFill/>
            </a:ln>
          </p:spPr>
          <p:txBody>
            <a:bodyPr wrap="none" lIns="0" tIns="0" rIns="0" bIns="0" anchor="t" anchorCtr="0">
              <a:spAutoFit/>
            </a:bodyPr>
            <a:lstStyle/>
            <a:p>
              <a:pPr algn="l"/>
              <a:r>
                <a:rPr lang="zh-CN" sz="1500" b="1" dirty="0">
                  <a:solidFill>
                    <a:schemeClr val="accent2"/>
                  </a:solidFill>
                  <a:latin typeface="+mj-lt"/>
                  <a:ea typeface="+mj-ea"/>
                  <a:cs typeface="+mj-cs"/>
                </a:rPr>
                <a:t>Müller-Brockmann</a:t>
              </a:r>
            </a:p>
          </p:txBody>
        </p:sp>
        <p:sp>
          <p:nvSpPr>
            <p:cNvPr id="39" name="TextBox 39"/>
            <p:cNvSpPr txBox="1"/>
            <p:nvPr/>
          </p:nvSpPr>
          <p:spPr>
            <a:xfrm>
              <a:off x="3500247" y="4942999"/>
              <a:ext cx="742104"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1914 — 1996</a:t>
              </a:r>
            </a:p>
          </p:txBody>
        </p:sp>
        <p:sp>
          <p:nvSpPr>
            <p:cNvPr id="40" name="Line 40"/>
            <p:cNvSpPr/>
            <p:nvPr/>
          </p:nvSpPr>
          <p:spPr>
            <a:xfrm>
              <a:off x="3505200" y="5200650"/>
              <a:ext cx="533400" cy="9525"/>
            </a:xfrm>
            <a:custGeom>
              <a:avLst/>
              <a:gdLst/>
              <a:ahLst/>
              <a:cxnLst/>
              <a:rect l="l" t="t" r="r" b="b"/>
              <a:pathLst>
                <a:path w="533400" h="9525">
                  <a:moveTo>
                    <a:pt x="0" y="0"/>
                  </a:moveTo>
                  <a:lnTo>
                    <a:pt x="533400" y="0"/>
                  </a:lnTo>
                </a:path>
              </a:pathLst>
            </a:custGeom>
            <a:noFill/>
            <a:ln w="19050">
              <a:solidFill>
                <a:schemeClr val="accent2"/>
              </a:solidFill>
            </a:ln>
          </p:spPr>
        </p:sp>
        <p:sp>
          <p:nvSpPr>
            <p:cNvPr id="41" name="TextBox 41"/>
            <p:cNvSpPr txBox="1"/>
            <p:nvPr/>
          </p:nvSpPr>
          <p:spPr>
            <a:xfrm>
              <a:off x="3500247" y="5381149"/>
              <a:ext cx="1248283" cy="762190"/>
            </a:xfrm>
            <a:prstGeom prst="rect">
              <a:avLst/>
            </a:prstGeom>
            <a:noFill/>
            <a:ln>
              <a:noFill/>
            </a:ln>
          </p:spPr>
          <p:txBody>
            <a:bodyPr wrap="none" lIns="0" tIns="0" rIns="0" bIns="0" anchor="t" anchorCtr="0">
              <a:spAutoFit/>
            </a:bodyPr>
            <a:lstStyle/>
            <a:p>
              <a:pPr algn="l">
                <a:lnSpc>
                  <a:spcPts val="1500"/>
                </a:lnSpc>
              </a:pPr>
              <a:r>
                <a:rPr lang="zh-CN" sz="980" dirty="0">
                  <a:solidFill>
                    <a:schemeClr val="dk1"/>
                  </a:solidFill>
                  <a:latin typeface="+mn-lt"/>
                  <a:ea typeface="+mn-ea"/>
                  <a:cs typeface="+mn-cs"/>
                </a:rPr>
                <a:t>苏黎世学派核心</a:t>
              </a:r>
              <a:br/>
              <a:r>
                <a:rPr lang="zh-CN" sz="980" dirty="0">
                  <a:solidFill>
                    <a:schemeClr val="dk1"/>
                  </a:solidFill>
                  <a:latin typeface="+mn-lt"/>
                  <a:ea typeface="+mn-ea"/>
                  <a:cs typeface="+mn-cs"/>
                </a:rPr>
                <a:t>《Grid Systems in</a:t>
              </a:r>
              <a:br/>
              <a:r>
                <a:rPr lang="zh-CN" sz="980" dirty="0">
                  <a:solidFill>
                    <a:schemeClr val="dk1"/>
                  </a:solidFill>
                  <a:latin typeface="+mn-lt"/>
                  <a:ea typeface="+mn-ea"/>
                  <a:cs typeface="+mn-cs"/>
                </a:rPr>
                <a:t>Graphic Design》作者</a:t>
              </a:r>
              <a:br/>
              <a:r>
                <a:rPr lang="zh-CN" sz="980" dirty="0">
                  <a:solidFill>
                    <a:schemeClr val="dk1"/>
                  </a:solidFill>
                  <a:latin typeface="+mn-lt"/>
                  <a:ea typeface="+mn-ea"/>
                  <a:cs typeface="+mn-cs"/>
                </a:rPr>
                <a:t>本讲下页详述</a:t>
              </a:r>
            </a:p>
          </p:txBody>
        </p:sp>
      </p:grpSp>
      <p:grpSp>
        <p:nvGrpSpPr>
          <p:cNvPr id="48" name="Group 48"/>
          <p:cNvGrpSpPr/>
          <p:nvPr/>
        </p:nvGrpSpPr>
        <p:grpSpPr>
          <a:xfrm>
            <a:off x="6393180" y="4444841"/>
            <a:ext cx="1604032" cy="1698498"/>
            <a:chOff x="6393180" y="4444841"/>
            <a:chExt cx="1604032" cy="1698498"/>
          </a:xfrm>
        </p:grpSpPr>
        <p:sp>
          <p:nvSpPr>
            <p:cNvPr id="43" name="TextBox 43"/>
            <p:cNvSpPr txBox="1"/>
            <p:nvPr/>
          </p:nvSpPr>
          <p:spPr>
            <a:xfrm>
              <a:off x="6396038" y="4444841"/>
              <a:ext cx="151145" cy="161925"/>
            </a:xfrm>
            <a:prstGeom prst="rect">
              <a:avLst/>
            </a:prstGeom>
            <a:noFill/>
            <a:ln>
              <a:noFill/>
            </a:ln>
          </p:spPr>
          <p:txBody>
            <a:bodyPr wrap="none" lIns="0" tIns="0" rIns="0" bIns="0" anchor="t" anchorCtr="0">
              <a:spAutoFit/>
            </a:bodyPr>
            <a:lstStyle/>
            <a:p>
              <a:pPr algn="l"/>
              <a:r>
                <a:rPr lang="zh-CN" sz="820" spc="150" dirty="0">
                  <a:solidFill>
                    <a:schemeClr val="accent2"/>
                  </a:solidFill>
                  <a:latin typeface="+mn-lt"/>
                  <a:ea typeface="+mn-ea"/>
                  <a:cs typeface="+mn-cs"/>
                </a:rPr>
                <a:t>07</a:t>
              </a:r>
            </a:p>
          </p:txBody>
        </p:sp>
        <p:sp>
          <p:nvSpPr>
            <p:cNvPr id="44" name="TextBox 44"/>
            <p:cNvSpPr txBox="1"/>
            <p:nvPr/>
          </p:nvSpPr>
          <p:spPr>
            <a:xfrm>
              <a:off x="6393180" y="4695825"/>
              <a:ext cx="1604032"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j-lt"/>
                  <a:ea typeface="+mj-ea"/>
                  <a:cs typeface="+mj-cs"/>
                </a:rPr>
                <a:t>Max Miedinger</a:t>
              </a:r>
            </a:p>
          </p:txBody>
        </p:sp>
        <p:sp>
          <p:nvSpPr>
            <p:cNvPr id="45" name="TextBox 45"/>
            <p:cNvSpPr txBox="1"/>
            <p:nvPr/>
          </p:nvSpPr>
          <p:spPr>
            <a:xfrm>
              <a:off x="6395847" y="4942999"/>
              <a:ext cx="742104"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1910 — 1980</a:t>
              </a:r>
            </a:p>
          </p:txBody>
        </p:sp>
        <p:sp>
          <p:nvSpPr>
            <p:cNvPr id="46" name="Line 46"/>
            <p:cNvSpPr/>
            <p:nvPr/>
          </p:nvSpPr>
          <p:spPr>
            <a:xfrm>
              <a:off x="6400800" y="5200650"/>
              <a:ext cx="533400" cy="9525"/>
            </a:xfrm>
            <a:custGeom>
              <a:avLst/>
              <a:gdLst/>
              <a:ahLst/>
              <a:cxnLst/>
              <a:rect l="l" t="t" r="r" b="b"/>
              <a:pathLst>
                <a:path w="533400" h="9525">
                  <a:moveTo>
                    <a:pt x="0" y="0"/>
                  </a:moveTo>
                  <a:lnTo>
                    <a:pt x="533400" y="0"/>
                  </a:lnTo>
                </a:path>
              </a:pathLst>
            </a:custGeom>
            <a:noFill/>
            <a:ln w="9525">
              <a:solidFill>
                <a:schemeClr val="accent1"/>
              </a:solidFill>
            </a:ln>
          </p:spPr>
        </p:sp>
        <p:sp>
          <p:nvSpPr>
            <p:cNvPr id="47" name="TextBox 47"/>
            <p:cNvSpPr txBox="1"/>
            <p:nvPr/>
          </p:nvSpPr>
          <p:spPr>
            <a:xfrm>
              <a:off x="6395847" y="5381149"/>
              <a:ext cx="1030478" cy="762190"/>
            </a:xfrm>
            <a:prstGeom prst="rect">
              <a:avLst/>
            </a:prstGeom>
            <a:noFill/>
            <a:ln>
              <a:noFill/>
            </a:ln>
          </p:spPr>
          <p:txBody>
            <a:bodyPr wrap="none" lIns="0" tIns="0" rIns="0" bIns="0" anchor="t" anchorCtr="0">
              <a:spAutoFit/>
            </a:bodyPr>
            <a:lstStyle/>
            <a:p>
              <a:pPr algn="l">
                <a:lnSpc>
                  <a:spcPts val="1500"/>
                </a:lnSpc>
              </a:pPr>
              <a:r>
                <a:rPr lang="zh-CN" sz="980" dirty="0">
                  <a:solidFill>
                    <a:schemeClr val="dk1"/>
                  </a:solidFill>
                  <a:latin typeface="+mn-lt"/>
                  <a:ea typeface="+mn-ea"/>
                  <a:cs typeface="+mn-cs"/>
                </a:rPr>
                <a:t>1957 年</a:t>
              </a:r>
              <a:br/>
              <a:r>
                <a:rPr lang="zh-CN" sz="980" dirty="0">
                  <a:solidFill>
                    <a:schemeClr val="dk1"/>
                  </a:solidFill>
                  <a:latin typeface="+mn-lt"/>
                  <a:ea typeface="+mn-ea"/>
                  <a:cs typeface="+mn-cs"/>
                </a:rPr>
                <a:t>与 Hoffmann 合作</a:t>
              </a:r>
              <a:br/>
              <a:r>
                <a:rPr lang="zh-CN" sz="980" dirty="0">
                  <a:solidFill>
                    <a:schemeClr val="dk1"/>
                  </a:solidFill>
                  <a:latin typeface="+mn-lt"/>
                  <a:ea typeface="+mn-ea"/>
                  <a:cs typeface="+mn-cs"/>
                </a:rPr>
                <a:t>设计 Helvetica</a:t>
              </a:r>
              <a:br/>
              <a:r>
                <a:rPr lang="zh-CN" sz="980" dirty="0">
                  <a:solidFill>
                    <a:schemeClr val="dk1"/>
                  </a:solidFill>
                  <a:latin typeface="+mn-lt"/>
                  <a:ea typeface="+mn-ea"/>
                  <a:cs typeface="+mn-cs"/>
                </a:rPr>
                <a:t>命名取自瑞士</a:t>
              </a:r>
            </a:p>
          </p:txBody>
        </p:sp>
      </p:grpSp>
      <p:grpSp>
        <p:nvGrpSpPr>
          <p:cNvPr id="54" name="Group 54"/>
          <p:cNvGrpSpPr/>
          <p:nvPr/>
        </p:nvGrpSpPr>
        <p:grpSpPr>
          <a:xfrm>
            <a:off x="9288780" y="4444841"/>
            <a:ext cx="1757993" cy="1698498"/>
            <a:chOff x="9288780" y="4444841"/>
            <a:chExt cx="1757993" cy="1698498"/>
          </a:xfrm>
        </p:grpSpPr>
        <p:sp>
          <p:nvSpPr>
            <p:cNvPr id="49" name="TextBox 49"/>
            <p:cNvSpPr txBox="1"/>
            <p:nvPr/>
          </p:nvSpPr>
          <p:spPr>
            <a:xfrm>
              <a:off x="9291638" y="4444841"/>
              <a:ext cx="151145" cy="161925"/>
            </a:xfrm>
            <a:prstGeom prst="rect">
              <a:avLst/>
            </a:prstGeom>
            <a:noFill/>
            <a:ln>
              <a:noFill/>
            </a:ln>
          </p:spPr>
          <p:txBody>
            <a:bodyPr wrap="none" lIns="0" tIns="0" rIns="0" bIns="0" anchor="t" anchorCtr="0">
              <a:spAutoFit/>
            </a:bodyPr>
            <a:lstStyle/>
            <a:p>
              <a:pPr algn="l"/>
              <a:r>
                <a:rPr lang="zh-CN" sz="820" spc="150" dirty="0">
                  <a:solidFill>
                    <a:schemeClr val="accent2"/>
                  </a:solidFill>
                  <a:latin typeface="+mn-lt"/>
                  <a:ea typeface="+mn-ea"/>
                  <a:cs typeface="+mn-cs"/>
                </a:rPr>
                <a:t>08</a:t>
              </a:r>
            </a:p>
          </p:txBody>
        </p:sp>
        <p:sp>
          <p:nvSpPr>
            <p:cNvPr id="50" name="TextBox 50"/>
            <p:cNvSpPr txBox="1"/>
            <p:nvPr/>
          </p:nvSpPr>
          <p:spPr>
            <a:xfrm>
              <a:off x="9288780" y="4695825"/>
              <a:ext cx="1757993"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j-lt"/>
                  <a:ea typeface="+mj-ea"/>
                  <a:cs typeface="+mj-cs"/>
                </a:rPr>
                <a:t>Adrian Frutiger</a:t>
              </a:r>
            </a:p>
          </p:txBody>
        </p:sp>
        <p:sp>
          <p:nvSpPr>
            <p:cNvPr id="51" name="TextBox 51"/>
            <p:cNvSpPr txBox="1"/>
            <p:nvPr/>
          </p:nvSpPr>
          <p:spPr>
            <a:xfrm>
              <a:off x="9291447" y="4942999"/>
              <a:ext cx="742104"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1928 — 2015</a:t>
              </a:r>
            </a:p>
          </p:txBody>
        </p:sp>
        <p:sp>
          <p:nvSpPr>
            <p:cNvPr id="52" name="Line 52"/>
            <p:cNvSpPr/>
            <p:nvPr/>
          </p:nvSpPr>
          <p:spPr>
            <a:xfrm>
              <a:off x="9296400" y="5200650"/>
              <a:ext cx="533400" cy="9525"/>
            </a:xfrm>
            <a:custGeom>
              <a:avLst/>
              <a:gdLst/>
              <a:ahLst/>
              <a:cxnLst/>
              <a:rect l="l" t="t" r="r" b="b"/>
              <a:pathLst>
                <a:path w="533400" h="9525">
                  <a:moveTo>
                    <a:pt x="0" y="0"/>
                  </a:moveTo>
                  <a:lnTo>
                    <a:pt x="533400" y="0"/>
                  </a:lnTo>
                </a:path>
              </a:pathLst>
            </a:custGeom>
            <a:noFill/>
            <a:ln w="9525">
              <a:solidFill>
                <a:schemeClr val="accent1"/>
              </a:solidFill>
            </a:ln>
          </p:spPr>
        </p:sp>
        <p:sp>
          <p:nvSpPr>
            <p:cNvPr id="53" name="TextBox 53"/>
            <p:cNvSpPr txBox="1"/>
            <p:nvPr/>
          </p:nvSpPr>
          <p:spPr>
            <a:xfrm>
              <a:off x="9291447" y="5381149"/>
              <a:ext cx="881126" cy="762190"/>
            </a:xfrm>
            <a:prstGeom prst="rect">
              <a:avLst/>
            </a:prstGeom>
            <a:noFill/>
            <a:ln>
              <a:noFill/>
            </a:ln>
          </p:spPr>
          <p:txBody>
            <a:bodyPr wrap="none" lIns="0" tIns="0" rIns="0" bIns="0" anchor="t" anchorCtr="0">
              <a:spAutoFit/>
            </a:bodyPr>
            <a:lstStyle/>
            <a:p>
              <a:pPr algn="l">
                <a:lnSpc>
                  <a:spcPts val="1500"/>
                </a:lnSpc>
              </a:pPr>
              <a:r>
                <a:rPr lang="zh-CN" sz="980" dirty="0">
                  <a:solidFill>
                    <a:schemeClr val="dk1"/>
                  </a:solidFill>
                  <a:latin typeface="+mn-lt"/>
                  <a:ea typeface="+mn-ea"/>
                  <a:cs typeface="+mn-cs"/>
                </a:rPr>
                <a:t>同年 1957</a:t>
              </a:r>
              <a:br/>
              <a:r>
                <a:rPr lang="zh-CN" sz="980" dirty="0">
                  <a:solidFill>
                    <a:schemeClr val="dk1"/>
                  </a:solidFill>
                  <a:latin typeface="+mn-lt"/>
                  <a:ea typeface="+mn-ea"/>
                  <a:cs typeface="+mn-cs"/>
                </a:rPr>
                <a:t>设计 Univers</a:t>
              </a:r>
              <a:br/>
              <a:r>
                <a:rPr lang="zh-CN" sz="980" dirty="0">
                  <a:solidFill>
                    <a:schemeClr val="dk1"/>
                  </a:solidFill>
                  <a:latin typeface="+mn-lt"/>
                  <a:ea typeface="+mn-ea"/>
                  <a:cs typeface="+mn-cs"/>
                </a:rPr>
                <a:t>21 字重</a:t>
              </a:r>
              <a:br/>
              <a:r>
                <a:rPr lang="zh-CN" sz="980" dirty="0">
                  <a:solidFill>
                    <a:schemeClr val="dk1"/>
                  </a:solidFill>
                  <a:latin typeface="+mn-lt"/>
                  <a:ea typeface="+mn-ea"/>
                  <a:cs typeface="+mn-cs"/>
                </a:rPr>
                <a:t>首次坐标系统化</a:t>
              </a:r>
            </a:p>
          </p:txBody>
        </p:sp>
      </p:grpSp>
      <p:sp>
        <p:nvSpPr>
          <p:cNvPr id="55" name="TextBox 55"/>
          <p:cNvSpPr txBox="1"/>
          <p:nvPr/>
        </p:nvSpPr>
        <p:spPr>
          <a:xfrm>
            <a:off x="11147257" y="6464141"/>
            <a:ext cx="439905" cy="161925"/>
          </a:xfrm>
          <a:prstGeom prst="rect">
            <a:avLst/>
          </a:prstGeom>
          <a:noFill/>
          <a:ln>
            <a:noFill/>
          </a:ln>
        </p:spPr>
        <p:txBody>
          <a:bodyPr wrap="none" lIns="0" tIns="0" rIns="0" bIns="0" anchor="t" anchorCtr="0">
            <a:spAutoFit/>
          </a:bodyPr>
          <a:lstStyle/>
          <a:p>
            <a:pPr algn="r"/>
            <a:r>
              <a:rPr lang="zh-CN" sz="820" spc="75" dirty="0">
                <a:solidFill>
                  <a:schemeClr val="accent5"/>
                </a:solidFill>
                <a:latin typeface="+mn-lt"/>
                <a:ea typeface="+mn-ea"/>
                <a:cs typeface="+mn-cs"/>
              </a:rPr>
              <a:t>05 / 14</a:t>
            </a:r>
          </a:p>
        </p:txBody>
      </p:sp>
    </p:spTree>
  </p:cSld>
  <p:clrMapOvr>
    <a:masterClrMapping/>
  </p:clrMapOvr>
  <p:transition xmlns:p14="http://schemas.microsoft.com/office/powerpoint/2010/main" p14:dur="35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childTnLst>
                                </p:cTn>
                              </p:par>
                            </p:childTnLst>
                          </p:cTn>
                        </p:par>
                        <p:par>
                          <p:cTn id="8" fill="hold">
                            <p:stCondLst>
                              <p:cond delay="300"/>
                            </p:stCondLst>
                            <p:childTnLst>
                              <p:par>
                                <p:cTn xmlns:p="http://schemas.openxmlformats.org/presentationml/2006/main" id="9" presetID="10" presetClass="entr" presetSubtype="0" fill="hold" grpId="0" nodeType="afterEffect">
                                  <p:stCondLst>
                                    <p:cond delay="10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300"/>
                                        <p:tgtEl>
                                          <p:spTgt spid="18"/>
                                        </p:tgtEl>
                                      </p:cBhvr>
                                    </p:animEffect>
                                  </p:childTnLst>
                                </p:cTn>
                              </p:par>
                            </p:childTnLst>
                          </p:cTn>
                        </p:par>
                        <p:par>
                          <p:cTn id="12" fill="hold">
                            <p:stCondLst>
                              <p:cond delay="700"/>
                            </p:stCondLst>
                            <p:childTnLst>
                              <p:par>
                                <p:cTn xmlns:p="http://schemas.openxmlformats.org/presentationml/2006/main" id="13" presetID="10" presetClass="entr" presetSubtype="0" fill="hold" grpId="0" nodeType="afterEffect">
                                  <p:stCondLst>
                                    <p:cond delay="10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300"/>
                                        <p:tgtEl>
                                          <p:spTgt spid="24"/>
                                        </p:tgtEl>
                                      </p:cBhvr>
                                    </p:animEffect>
                                  </p:childTnLst>
                                </p:cTn>
                              </p:par>
                            </p:childTnLst>
                          </p:cTn>
                        </p:par>
                        <p:par>
                          <p:cTn id="16" fill="hold">
                            <p:stCondLst>
                              <p:cond delay="1100"/>
                            </p:stCondLst>
                            <p:childTnLst>
                              <p:par>
                                <p:cTn xmlns:p="http://schemas.openxmlformats.org/presentationml/2006/main" id="17" presetID="10" presetClass="entr" presetSubtype="0" fill="hold" grpId="0" nodeType="afterEffect">
                                  <p:stCondLst>
                                    <p:cond delay="1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300"/>
                                        <p:tgtEl>
                                          <p:spTgt spid="30"/>
                                        </p:tgtEl>
                                      </p:cBhvr>
                                    </p:animEffect>
                                  </p:childTnLst>
                                </p:cTn>
                              </p:par>
                            </p:childTnLst>
                          </p:cTn>
                        </p:par>
                        <p:par>
                          <p:cTn id="20" fill="hold">
                            <p:stCondLst>
                              <p:cond delay="1500"/>
                            </p:stCondLst>
                            <p:childTnLst>
                              <p:par>
                                <p:cTn xmlns:p="http://schemas.openxmlformats.org/presentationml/2006/main" id="21" presetID="10" presetClass="entr" presetSubtype="0" fill="hold" grpId="0" nodeType="afterEffect">
                                  <p:stCondLst>
                                    <p:cond delay="10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300"/>
                                        <p:tgtEl>
                                          <p:spTgt spid="36"/>
                                        </p:tgtEl>
                                      </p:cBhvr>
                                    </p:animEffect>
                                  </p:childTnLst>
                                </p:cTn>
                              </p:par>
                            </p:childTnLst>
                          </p:cTn>
                        </p:par>
                        <p:par>
                          <p:cTn id="24" fill="hold">
                            <p:stCondLst>
                              <p:cond delay="1900"/>
                            </p:stCondLst>
                            <p:childTnLst>
                              <p:par>
                                <p:cTn xmlns:p="http://schemas.openxmlformats.org/presentationml/2006/main" id="25" presetID="10" presetClass="entr" presetSubtype="0" fill="hold" grpId="0" nodeType="afterEffect">
                                  <p:stCondLst>
                                    <p:cond delay="20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childTnLst>
                          </p:cTn>
                        </p:par>
                        <p:par>
                          <p:cTn id="28" fill="hold">
                            <p:stCondLst>
                              <p:cond delay="2600"/>
                            </p:stCondLst>
                            <p:childTnLst>
                              <p:par>
                                <p:cTn xmlns:p="http://schemas.openxmlformats.org/presentationml/2006/main" id="29" presetID="10" presetClass="entr" presetSubtype="0" fill="hold" grpId="0" nodeType="afterEffect">
                                  <p:stCondLst>
                                    <p:cond delay="10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300"/>
                                        <p:tgtEl>
                                          <p:spTgt spid="48"/>
                                        </p:tgtEl>
                                      </p:cBhvr>
                                    </p:animEffect>
                                  </p:childTnLst>
                                </p:cTn>
                              </p:par>
                            </p:childTnLst>
                          </p:cTn>
                        </p:par>
                        <p:par>
                          <p:cTn id="32" fill="hold">
                            <p:stCondLst>
                              <p:cond delay="3000"/>
                            </p:stCondLst>
                            <p:childTnLst>
                              <p:par>
                                <p:cTn xmlns:p="http://schemas.openxmlformats.org/presentationml/2006/main" id="33" presetID="10" presetClass="entr" presetSubtype="0" fill="hold" grpId="0" nodeType="afterEffect">
                                  <p:stCondLst>
                                    <p:cond delay="10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3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Group 6"/>
          <p:cNvGrpSpPr/>
          <p:nvPr/>
        </p:nvGrpSpPr>
        <p:grpSpPr>
          <a:xfrm>
            <a:off x="597408" y="482441"/>
            <a:ext cx="4400091" cy="1165384"/>
            <a:chOff x="597408" y="482441"/>
            <a:chExt cx="4400091" cy="1165384"/>
          </a:xfrm>
        </p:grpSpPr>
        <p:sp>
          <p:nvSpPr>
            <p:cNvPr id="2" name="TextBox 2"/>
            <p:cNvSpPr txBox="1"/>
            <p:nvPr/>
          </p:nvSpPr>
          <p:spPr>
            <a:xfrm>
              <a:off x="604838" y="482441"/>
              <a:ext cx="442788" cy="161925"/>
            </a:xfrm>
            <a:prstGeom prst="rect">
              <a:avLst/>
            </a:prstGeom>
            <a:noFill/>
            <a:ln>
              <a:noFill/>
            </a:ln>
          </p:spPr>
          <p:txBody>
            <a:bodyPr wrap="none" lIns="0" tIns="0" rIns="0" bIns="0" anchor="t" anchorCtr="0">
              <a:spAutoFit/>
            </a:bodyPr>
            <a:lstStyle/>
            <a:p>
              <a:pPr algn="l"/>
              <a:r>
                <a:rPr lang="zh-CN" sz="820" spc="150" dirty="0">
                  <a:solidFill>
                    <a:schemeClr val="accent5"/>
                  </a:solidFill>
                  <a:latin typeface="+mn-lt"/>
                  <a:ea typeface="+mn-ea"/>
                  <a:cs typeface="+mn-cs"/>
                </a:rPr>
                <a:t>P · 06</a:t>
              </a:r>
            </a:p>
          </p:txBody>
        </p:sp>
        <p:sp>
          <p:nvSpPr>
            <p:cNvPr id="3" name="TextBox 3"/>
            <p:cNvSpPr txBox="1"/>
            <p:nvPr/>
          </p:nvSpPr>
          <p:spPr>
            <a:xfrm>
              <a:off x="597408" y="883920"/>
              <a:ext cx="4400091" cy="469392"/>
            </a:xfrm>
            <a:prstGeom prst="rect">
              <a:avLst/>
            </a:prstGeom>
            <a:noFill/>
            <a:ln>
              <a:noFill/>
            </a:ln>
          </p:spPr>
          <p:txBody>
            <a:bodyPr wrap="none" lIns="0" tIns="0" rIns="0" bIns="0" anchor="t" anchorCtr="0">
              <a:spAutoFit/>
            </a:bodyPr>
            <a:lstStyle/>
            <a:p>
              <a:pPr algn="l"/>
              <a:r>
                <a:rPr lang="zh-CN" sz="2400" b="1" dirty="0">
                  <a:solidFill>
                    <a:schemeClr val="dk1"/>
                  </a:solidFill>
                  <a:latin typeface="+mj-lt"/>
                  <a:ea typeface="+mj-ea"/>
                  <a:cs typeface="+mj-cs"/>
                </a:rPr>
                <a:t>Josef Müller-Brockmann</a:t>
              </a:r>
            </a:p>
          </p:txBody>
        </p:sp>
        <p:sp>
          <p:nvSpPr>
            <p:cNvPr id="4" name="TextBox 4"/>
            <p:cNvSpPr txBox="1"/>
            <p:nvPr/>
          </p:nvSpPr>
          <p:spPr>
            <a:xfrm>
              <a:off x="604266" y="1296352"/>
              <a:ext cx="4146652" cy="205359"/>
            </a:xfrm>
            <a:prstGeom prst="rect">
              <a:avLst/>
            </a:prstGeom>
            <a:noFill/>
            <a:ln>
              <a:noFill/>
            </a:ln>
          </p:spPr>
          <p:txBody>
            <a:bodyPr wrap="none" lIns="0" tIns="0" rIns="0" bIns="0" anchor="t" anchorCtr="0">
              <a:spAutoFit/>
            </a:bodyPr>
            <a:lstStyle/>
            <a:p>
              <a:pPr algn="l"/>
              <a:r>
                <a:rPr lang="zh-CN" sz="1050" spc="150" dirty="0">
                  <a:solidFill>
                    <a:schemeClr val="dk2"/>
                  </a:solidFill>
                  <a:latin typeface="+mn-lt"/>
                  <a:ea typeface="+mn-ea"/>
                  <a:cs typeface="+mn-cs"/>
                </a:rPr>
                <a:t>A LIFE IN GRID · 1914 — 1996 · SEVEN MOMENTS</a:t>
              </a:r>
            </a:p>
          </p:txBody>
        </p:sp>
        <p:sp>
          <p:nvSpPr>
            <p:cNvPr id="5" name="Line 5"/>
            <p:cNvSpPr/>
            <p:nvPr/>
          </p:nvSpPr>
          <p:spPr>
            <a:xfrm>
              <a:off x="609600" y="1638300"/>
              <a:ext cx="533400" cy="9525"/>
            </a:xfrm>
            <a:custGeom>
              <a:avLst/>
              <a:gdLst/>
              <a:ahLst/>
              <a:cxnLst/>
              <a:rect l="l" t="t" r="r" b="b"/>
              <a:pathLst>
                <a:path w="533400" h="9525">
                  <a:moveTo>
                    <a:pt x="0" y="0"/>
                  </a:moveTo>
                  <a:lnTo>
                    <a:pt x="533400" y="0"/>
                  </a:lnTo>
                </a:path>
              </a:pathLst>
            </a:custGeom>
            <a:noFill/>
            <a:ln w="28575">
              <a:solidFill>
                <a:schemeClr val="accent2"/>
              </a:solidFill>
            </a:ln>
          </p:spPr>
        </p:sp>
      </p:grpSp>
      <p:grpSp>
        <p:nvGrpSpPr>
          <p:cNvPr id="12" name="Group 12"/>
          <p:cNvGrpSpPr/>
          <p:nvPr/>
        </p:nvGrpSpPr>
        <p:grpSpPr>
          <a:xfrm>
            <a:off x="590550" y="1922145"/>
            <a:ext cx="2378526" cy="3306794"/>
            <a:chOff x="590550" y="1922145"/>
            <a:chExt cx="2378526" cy="3306794"/>
          </a:xfrm>
        </p:grpSpPr>
        <p:sp>
          <p:nvSpPr>
            <p:cNvPr id="7" name="TextBox 7"/>
            <p:cNvSpPr txBox="1"/>
            <p:nvPr/>
          </p:nvSpPr>
          <p:spPr>
            <a:xfrm>
              <a:off x="590550" y="1922145"/>
              <a:ext cx="2378526" cy="1333500"/>
            </a:xfrm>
            <a:prstGeom prst="rect">
              <a:avLst/>
            </a:prstGeom>
            <a:noFill/>
            <a:ln>
              <a:noFill/>
            </a:ln>
          </p:spPr>
          <p:txBody>
            <a:bodyPr wrap="none" lIns="0" tIns="0" rIns="0" bIns="0" anchor="t" anchorCtr="0">
              <a:spAutoFit/>
            </a:bodyPr>
            <a:lstStyle/>
            <a:p>
              <a:pPr algn="l"/>
              <a:r>
                <a:rPr lang="zh-CN" sz="6900" b="1" spc="-150" dirty="0">
                  <a:solidFill>
                    <a:schemeClr val="dk1"/>
                  </a:solidFill>
                  <a:latin typeface="+mj-lt"/>
                  <a:ea typeface="+mj-ea"/>
                  <a:cs typeface="+mj-cs"/>
                </a:rPr>
                <a:t>JMB</a:t>
              </a:r>
            </a:p>
          </p:txBody>
        </p:sp>
        <p:sp>
          <p:nvSpPr>
            <p:cNvPr id="8" name="TextBox 8"/>
            <p:cNvSpPr txBox="1"/>
            <p:nvPr/>
          </p:nvSpPr>
          <p:spPr>
            <a:xfrm>
              <a:off x="604838" y="2997041"/>
              <a:ext cx="1933037"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JOSEF MÜLLER-BROCKMANN</a:t>
              </a:r>
            </a:p>
          </p:txBody>
        </p:sp>
        <p:sp>
          <p:nvSpPr>
            <p:cNvPr id="9" name="Line 9"/>
            <p:cNvSpPr/>
            <p:nvPr/>
          </p:nvSpPr>
          <p:spPr>
            <a:xfrm>
              <a:off x="609600" y="3295650"/>
              <a:ext cx="1485900" cy="9525"/>
            </a:xfrm>
            <a:custGeom>
              <a:avLst/>
              <a:gdLst/>
              <a:ahLst/>
              <a:cxnLst/>
              <a:rect l="l" t="t" r="r" b="b"/>
              <a:pathLst>
                <a:path w="1485900" h="9525">
                  <a:moveTo>
                    <a:pt x="0" y="0"/>
                  </a:moveTo>
                  <a:lnTo>
                    <a:pt x="1485900" y="0"/>
                  </a:lnTo>
                </a:path>
              </a:pathLst>
            </a:custGeom>
            <a:noFill/>
            <a:ln w="9525">
              <a:solidFill>
                <a:schemeClr val="accent1"/>
              </a:solidFill>
            </a:ln>
          </p:spPr>
        </p:sp>
        <p:sp>
          <p:nvSpPr>
            <p:cNvPr id="10" name="TextBox 10"/>
            <p:cNvSpPr txBox="1"/>
            <p:nvPr/>
          </p:nvSpPr>
          <p:spPr>
            <a:xfrm>
              <a:off x="604266" y="3487102"/>
              <a:ext cx="1744218" cy="624459"/>
            </a:xfrm>
            <a:prstGeom prst="rect">
              <a:avLst/>
            </a:prstGeom>
            <a:noFill/>
            <a:ln>
              <a:noFill/>
            </a:ln>
          </p:spPr>
          <p:txBody>
            <a:bodyPr wrap="none" lIns="0" tIns="0" rIns="0" bIns="0" anchor="t" anchorCtr="0">
              <a:spAutoFit/>
            </a:bodyPr>
            <a:lstStyle/>
            <a:p>
              <a:pPr algn="l">
                <a:lnSpc>
                  <a:spcPts val="1650"/>
                </a:lnSpc>
              </a:pPr>
              <a:r>
                <a:rPr lang="zh-CN" sz="1050" dirty="0">
                  <a:solidFill>
                    <a:schemeClr val="dk2"/>
                  </a:solidFill>
                  <a:latin typeface="+mn-lt"/>
                  <a:ea typeface="+mn-ea"/>
                  <a:cs typeface="+mn-cs"/>
                </a:rPr>
                <a:t>瑞士平面设计师 · 教育家</a:t>
              </a:r>
              <a:br/>
              <a:r>
                <a:rPr lang="zh-CN" sz="1050" dirty="0">
                  <a:solidFill>
                    <a:schemeClr val="dk2"/>
                  </a:solidFill>
                  <a:latin typeface="+mn-lt"/>
                  <a:ea typeface="+mn-ea"/>
                  <a:cs typeface="+mn-cs"/>
                </a:rPr>
                <a:t>国际主义风格</a:t>
              </a:r>
              <a:br/>
              <a:r>
                <a:rPr lang="zh-CN" sz="1050" dirty="0">
                  <a:solidFill>
                    <a:schemeClr val="dk2"/>
                  </a:solidFill>
                  <a:latin typeface="+mn-lt"/>
                  <a:ea typeface="+mn-ea"/>
                  <a:cs typeface="+mn-cs"/>
                </a:rPr>
                <a:t>最有代表性的实践者与理论家</a:t>
              </a:r>
            </a:p>
          </p:txBody>
        </p:sp>
        <p:sp>
          <p:nvSpPr>
            <p:cNvPr id="11" name="TextBox 11"/>
            <p:cNvSpPr txBox="1"/>
            <p:nvPr/>
          </p:nvSpPr>
          <p:spPr>
            <a:xfrm>
              <a:off x="604647" y="4657249"/>
              <a:ext cx="1360297" cy="571690"/>
            </a:xfrm>
            <a:prstGeom prst="rect">
              <a:avLst/>
            </a:prstGeom>
            <a:noFill/>
            <a:ln>
              <a:noFill/>
            </a:ln>
          </p:spPr>
          <p:txBody>
            <a:bodyPr wrap="none" lIns="0" tIns="0" rIns="0" bIns="0" anchor="t" anchorCtr="0">
              <a:spAutoFit/>
            </a:bodyPr>
            <a:lstStyle/>
            <a:p>
              <a:pPr algn="l">
                <a:lnSpc>
                  <a:spcPts val="1500"/>
                </a:lnSpc>
              </a:pPr>
              <a:r>
                <a:rPr lang="zh-CN" sz="980" dirty="0">
                  <a:solidFill>
                    <a:schemeClr val="dk2"/>
                  </a:solidFill>
                  <a:latin typeface="+mn-lt"/>
                  <a:ea typeface="+mn-ea"/>
                  <a:cs typeface="+mn-cs"/>
                </a:rPr>
                <a:t>生于 Rapperswil</a:t>
              </a:r>
              <a:br/>
              <a:r>
                <a:rPr lang="zh-CN" sz="980" dirty="0">
                  <a:solidFill>
                    <a:schemeClr val="dk2"/>
                  </a:solidFill>
                  <a:latin typeface="+mn-lt"/>
                  <a:ea typeface="+mn-ea"/>
                  <a:cs typeface="+mn-cs"/>
                </a:rPr>
                <a:t>逝于 Unterengstringen</a:t>
              </a:r>
              <a:br/>
              <a:r>
                <a:rPr lang="zh-CN" sz="980" dirty="0">
                  <a:solidFill>
                    <a:schemeClr val="dk2"/>
                  </a:solidFill>
                  <a:latin typeface="+mn-lt"/>
                  <a:ea typeface="+mn-ea"/>
                  <a:cs typeface="+mn-cs"/>
                </a:rPr>
                <a:t>享年 82 岁</a:t>
              </a:r>
            </a:p>
          </p:txBody>
        </p:sp>
      </p:grpSp>
      <p:grpSp>
        <p:nvGrpSpPr>
          <p:cNvPr id="14" name="Group 14"/>
          <p:cNvGrpSpPr/>
          <p:nvPr/>
        </p:nvGrpSpPr>
        <p:grpSpPr>
          <a:xfrm>
            <a:off x="4572000" y="1905000"/>
            <a:ext cx="9525" cy="4191000"/>
            <a:chOff x="4572000" y="1905000"/>
            <a:chExt cx="9525" cy="4191000"/>
          </a:xfrm>
        </p:grpSpPr>
        <p:sp>
          <p:nvSpPr>
            <p:cNvPr id="13" name="Line 13"/>
            <p:cNvSpPr/>
            <p:nvPr/>
          </p:nvSpPr>
          <p:spPr>
            <a:xfrm>
              <a:off x="4572000" y="1905000"/>
              <a:ext cx="9525" cy="4191000"/>
            </a:xfrm>
            <a:custGeom>
              <a:avLst/>
              <a:gdLst/>
              <a:ahLst/>
              <a:cxnLst/>
              <a:rect l="l" t="t" r="r" b="b"/>
              <a:pathLst>
                <a:path w="9525" h="4191000">
                  <a:moveTo>
                    <a:pt x="0" y="0"/>
                  </a:moveTo>
                  <a:lnTo>
                    <a:pt x="0" y="4191000"/>
                  </a:lnTo>
                </a:path>
              </a:pathLst>
            </a:custGeom>
            <a:noFill/>
            <a:ln w="19050">
              <a:solidFill>
                <a:schemeClr val="accent1"/>
              </a:solidFill>
            </a:ln>
          </p:spPr>
        </p:sp>
      </p:grpSp>
      <p:grpSp>
        <p:nvGrpSpPr>
          <p:cNvPr id="19" name="Group 19"/>
          <p:cNvGrpSpPr/>
          <p:nvPr/>
        </p:nvGrpSpPr>
        <p:grpSpPr>
          <a:xfrm>
            <a:off x="3694097" y="1946910"/>
            <a:ext cx="3563528" cy="424529"/>
            <a:chOff x="3694097" y="1946910"/>
            <a:chExt cx="3563528" cy="424529"/>
          </a:xfrm>
        </p:grpSpPr>
        <p:sp>
          <p:nvSpPr>
            <p:cNvPr id="15" name="Ellipse 15"/>
            <p:cNvSpPr/>
            <p:nvPr/>
          </p:nvSpPr>
          <p:spPr>
            <a:xfrm>
              <a:off x="4514850" y="2000250"/>
              <a:ext cx="114300" cy="114300"/>
            </a:xfrm>
            <a:prstGeom prst="ellipse">
              <a:avLst/>
            </a:prstGeom>
            <a:solidFill>
              <a:schemeClr val="accent1"/>
            </a:solidFill>
            <a:ln>
              <a:noFill/>
            </a:ln>
          </p:spPr>
        </p:sp>
        <p:sp>
          <p:nvSpPr>
            <p:cNvPr id="16" name="TextBox 16"/>
            <p:cNvSpPr txBox="1"/>
            <p:nvPr/>
          </p:nvSpPr>
          <p:spPr>
            <a:xfrm>
              <a:off x="3694097" y="1985010"/>
              <a:ext cx="407749" cy="234696"/>
            </a:xfrm>
            <a:prstGeom prst="rect">
              <a:avLst/>
            </a:prstGeom>
            <a:noFill/>
            <a:ln>
              <a:noFill/>
            </a:ln>
          </p:spPr>
          <p:txBody>
            <a:bodyPr wrap="none" lIns="0" tIns="0" rIns="0" bIns="0" anchor="t" anchorCtr="0">
              <a:spAutoFit/>
            </a:bodyPr>
            <a:lstStyle/>
            <a:p>
              <a:pPr algn="r"/>
              <a:r>
                <a:rPr lang="zh-CN" sz="1200" b="1" dirty="0">
                  <a:solidFill>
                    <a:schemeClr val="dk1"/>
                  </a:solidFill>
                  <a:latin typeface="+mj-lt"/>
                  <a:ea typeface="+mj-ea"/>
                  <a:cs typeface="+mj-cs"/>
                </a:rPr>
                <a:t>1914</a:t>
              </a:r>
            </a:p>
          </p:txBody>
        </p:sp>
        <p:sp>
          <p:nvSpPr>
            <p:cNvPr id="17" name="TextBox 17"/>
            <p:cNvSpPr txBox="1"/>
            <p:nvPr/>
          </p:nvSpPr>
          <p:spPr>
            <a:xfrm>
              <a:off x="4851654" y="1946910"/>
              <a:ext cx="1553322" cy="234696"/>
            </a:xfrm>
            <a:prstGeom prst="rect">
              <a:avLst/>
            </a:prstGeom>
            <a:noFill/>
            <a:ln>
              <a:noFill/>
            </a:ln>
          </p:spPr>
          <p:txBody>
            <a:bodyPr wrap="none" lIns="0" tIns="0" rIns="0" bIns="0" anchor="t" anchorCtr="0">
              <a:spAutoFit/>
            </a:bodyPr>
            <a:lstStyle/>
            <a:p>
              <a:pPr algn="l"/>
              <a:r>
                <a:rPr lang="zh-CN" sz="1200" b="1" dirty="0">
                  <a:solidFill>
                    <a:schemeClr val="dk1"/>
                  </a:solidFill>
                  <a:latin typeface="+mj-lt"/>
                  <a:ea typeface="+mj-ea"/>
                  <a:cs typeface="+mj-cs"/>
                </a:rPr>
                <a:t>生于瑞士拉珀斯维尔</a:t>
              </a:r>
            </a:p>
          </p:txBody>
        </p:sp>
        <p:sp>
          <p:nvSpPr>
            <p:cNvPr id="18" name="TextBox 18"/>
            <p:cNvSpPr txBox="1"/>
            <p:nvPr/>
          </p:nvSpPr>
          <p:spPr>
            <a:xfrm>
              <a:off x="4852797" y="2180749"/>
              <a:ext cx="2404828"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距苏黎世 40 公里的小镇 · St. Gallen 州</a:t>
              </a:r>
            </a:p>
          </p:txBody>
        </p:sp>
      </p:grpSp>
      <p:grpSp>
        <p:nvGrpSpPr>
          <p:cNvPr id="24" name="Group 24"/>
          <p:cNvGrpSpPr/>
          <p:nvPr/>
        </p:nvGrpSpPr>
        <p:grpSpPr>
          <a:xfrm>
            <a:off x="3694097" y="2613660"/>
            <a:ext cx="3747791" cy="424529"/>
            <a:chOff x="3694097" y="2613660"/>
            <a:chExt cx="3747791" cy="424529"/>
          </a:xfrm>
        </p:grpSpPr>
        <p:sp>
          <p:nvSpPr>
            <p:cNvPr id="20" name="Ellipse 20"/>
            <p:cNvSpPr/>
            <p:nvPr/>
          </p:nvSpPr>
          <p:spPr>
            <a:xfrm>
              <a:off x="4514850" y="2667000"/>
              <a:ext cx="114300" cy="114300"/>
            </a:xfrm>
            <a:prstGeom prst="ellipse">
              <a:avLst/>
            </a:prstGeom>
            <a:solidFill>
              <a:schemeClr val="accent1"/>
            </a:solidFill>
            <a:ln>
              <a:noFill/>
            </a:ln>
          </p:spPr>
        </p:sp>
        <p:sp>
          <p:nvSpPr>
            <p:cNvPr id="21" name="TextBox 21"/>
            <p:cNvSpPr txBox="1"/>
            <p:nvPr/>
          </p:nvSpPr>
          <p:spPr>
            <a:xfrm>
              <a:off x="3694097" y="2651760"/>
              <a:ext cx="407749" cy="234696"/>
            </a:xfrm>
            <a:prstGeom prst="rect">
              <a:avLst/>
            </a:prstGeom>
            <a:noFill/>
            <a:ln>
              <a:noFill/>
            </a:ln>
          </p:spPr>
          <p:txBody>
            <a:bodyPr wrap="none" lIns="0" tIns="0" rIns="0" bIns="0" anchor="t" anchorCtr="0">
              <a:spAutoFit/>
            </a:bodyPr>
            <a:lstStyle/>
            <a:p>
              <a:pPr algn="r"/>
              <a:r>
                <a:rPr lang="zh-CN" sz="1200" b="1" dirty="0">
                  <a:solidFill>
                    <a:schemeClr val="dk1"/>
                  </a:solidFill>
                  <a:latin typeface="+mj-lt"/>
                  <a:ea typeface="+mj-ea"/>
                  <a:cs typeface="+mj-cs"/>
                </a:rPr>
                <a:t>1936</a:t>
              </a:r>
            </a:p>
          </p:txBody>
        </p:sp>
        <p:sp>
          <p:nvSpPr>
            <p:cNvPr id="22" name="TextBox 22"/>
            <p:cNvSpPr txBox="1"/>
            <p:nvPr/>
          </p:nvSpPr>
          <p:spPr>
            <a:xfrm>
              <a:off x="4851654" y="2613660"/>
              <a:ext cx="1895795" cy="234696"/>
            </a:xfrm>
            <a:prstGeom prst="rect">
              <a:avLst/>
            </a:prstGeom>
            <a:noFill/>
            <a:ln>
              <a:noFill/>
            </a:ln>
          </p:spPr>
          <p:txBody>
            <a:bodyPr wrap="none" lIns="0" tIns="0" rIns="0" bIns="0" anchor="t" anchorCtr="0">
              <a:spAutoFit/>
            </a:bodyPr>
            <a:lstStyle/>
            <a:p>
              <a:pPr algn="l"/>
              <a:r>
                <a:rPr lang="zh-CN" sz="1200" b="1" dirty="0">
                  <a:solidFill>
                    <a:schemeClr val="dk1"/>
                  </a:solidFill>
                  <a:latin typeface="+mj-lt"/>
                  <a:ea typeface="+mj-ea"/>
                  <a:cs typeface="+mj-cs"/>
                </a:rPr>
                <a:t>在苏黎世开设独立工作室</a:t>
              </a:r>
            </a:p>
          </p:txBody>
        </p:sp>
        <p:sp>
          <p:nvSpPr>
            <p:cNvPr id="23" name="TextBox 23"/>
            <p:cNvSpPr txBox="1"/>
            <p:nvPr/>
          </p:nvSpPr>
          <p:spPr>
            <a:xfrm>
              <a:off x="4852797" y="2847499"/>
              <a:ext cx="2589091"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22 岁起步 · 涉足平面、展览、摄影三个方向</a:t>
              </a:r>
            </a:p>
          </p:txBody>
        </p:sp>
      </p:grpSp>
      <p:grpSp>
        <p:nvGrpSpPr>
          <p:cNvPr id="29" name="Group 29"/>
          <p:cNvGrpSpPr/>
          <p:nvPr/>
        </p:nvGrpSpPr>
        <p:grpSpPr>
          <a:xfrm>
            <a:off x="3694097" y="3280410"/>
            <a:ext cx="4530818" cy="424529"/>
            <a:chOff x="3694097" y="3280410"/>
            <a:chExt cx="4530818" cy="424529"/>
          </a:xfrm>
        </p:grpSpPr>
        <p:sp>
          <p:nvSpPr>
            <p:cNvPr id="25" name="Ellipse 25"/>
            <p:cNvSpPr/>
            <p:nvPr/>
          </p:nvSpPr>
          <p:spPr>
            <a:xfrm>
              <a:off x="4476750" y="3295650"/>
              <a:ext cx="190500" cy="190500"/>
            </a:xfrm>
            <a:prstGeom prst="ellipse">
              <a:avLst/>
            </a:prstGeom>
            <a:solidFill>
              <a:schemeClr val="accent2"/>
            </a:solidFill>
            <a:ln>
              <a:noFill/>
            </a:ln>
          </p:spPr>
        </p:sp>
        <p:sp>
          <p:nvSpPr>
            <p:cNvPr id="26" name="TextBox 26"/>
            <p:cNvSpPr txBox="1"/>
            <p:nvPr/>
          </p:nvSpPr>
          <p:spPr>
            <a:xfrm>
              <a:off x="3694097" y="3318510"/>
              <a:ext cx="407749" cy="234696"/>
            </a:xfrm>
            <a:prstGeom prst="rect">
              <a:avLst/>
            </a:prstGeom>
            <a:noFill/>
            <a:ln>
              <a:noFill/>
            </a:ln>
          </p:spPr>
          <p:txBody>
            <a:bodyPr wrap="none" lIns="0" tIns="0" rIns="0" bIns="0" anchor="t" anchorCtr="0">
              <a:spAutoFit/>
            </a:bodyPr>
            <a:lstStyle/>
            <a:p>
              <a:pPr algn="r"/>
              <a:r>
                <a:rPr lang="zh-CN" sz="1200" b="1" dirty="0">
                  <a:solidFill>
                    <a:schemeClr val="accent2"/>
                  </a:solidFill>
                  <a:latin typeface="+mj-lt"/>
                  <a:ea typeface="+mj-ea"/>
                  <a:cs typeface="+mj-cs"/>
                </a:rPr>
                <a:t>1950</a:t>
              </a:r>
            </a:p>
          </p:txBody>
        </p:sp>
        <p:sp>
          <p:nvSpPr>
            <p:cNvPr id="27" name="TextBox 27"/>
            <p:cNvSpPr txBox="1"/>
            <p:nvPr/>
          </p:nvSpPr>
          <p:spPr>
            <a:xfrm>
              <a:off x="4851654" y="3280410"/>
              <a:ext cx="2376536" cy="234696"/>
            </a:xfrm>
            <a:prstGeom prst="rect">
              <a:avLst/>
            </a:prstGeom>
            <a:noFill/>
            <a:ln>
              <a:noFill/>
            </a:ln>
          </p:spPr>
          <p:txBody>
            <a:bodyPr wrap="none" lIns="0" tIns="0" rIns="0" bIns="0" anchor="t" anchorCtr="0">
              <a:spAutoFit/>
            </a:bodyPr>
            <a:lstStyle/>
            <a:p>
              <a:pPr algn="l"/>
              <a:r>
                <a:rPr lang="zh-CN" sz="1200" b="1" dirty="0">
                  <a:solidFill>
                    <a:schemeClr val="accent2"/>
                  </a:solidFill>
                  <a:latin typeface="+mj-lt"/>
                  <a:ea typeface="+mj-ea"/>
                  <a:cs typeface="+mj-cs"/>
                </a:rPr>
                <a:t>Tonhalle 音乐会海报系列开启</a:t>
              </a:r>
            </a:p>
          </p:txBody>
        </p:sp>
        <p:sp>
          <p:nvSpPr>
            <p:cNvPr id="28" name="TextBox 28"/>
            <p:cNvSpPr txBox="1"/>
            <p:nvPr/>
          </p:nvSpPr>
          <p:spPr>
            <a:xfrm>
              <a:off x="4852797" y="3514249"/>
              <a:ext cx="3372118"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"Musica Viva" · 用圆 · 弧 · 线 · 矩形抽象表达音乐结构</a:t>
              </a:r>
            </a:p>
          </p:txBody>
        </p:sp>
      </p:grpSp>
      <p:grpSp>
        <p:nvGrpSpPr>
          <p:cNvPr id="34" name="Group 34"/>
          <p:cNvGrpSpPr/>
          <p:nvPr/>
        </p:nvGrpSpPr>
        <p:grpSpPr>
          <a:xfrm>
            <a:off x="3694097" y="3947160"/>
            <a:ext cx="3543303" cy="424529"/>
            <a:chOff x="3694097" y="3947160"/>
            <a:chExt cx="3543303" cy="424529"/>
          </a:xfrm>
        </p:grpSpPr>
        <p:sp>
          <p:nvSpPr>
            <p:cNvPr id="30" name="Ellipse 30"/>
            <p:cNvSpPr/>
            <p:nvPr/>
          </p:nvSpPr>
          <p:spPr>
            <a:xfrm>
              <a:off x="4514850" y="4000500"/>
              <a:ext cx="114300" cy="114300"/>
            </a:xfrm>
            <a:prstGeom prst="ellipse">
              <a:avLst/>
            </a:prstGeom>
            <a:solidFill>
              <a:schemeClr val="accent1"/>
            </a:solidFill>
            <a:ln>
              <a:noFill/>
            </a:ln>
          </p:spPr>
        </p:sp>
        <p:sp>
          <p:nvSpPr>
            <p:cNvPr id="31" name="TextBox 31"/>
            <p:cNvSpPr txBox="1"/>
            <p:nvPr/>
          </p:nvSpPr>
          <p:spPr>
            <a:xfrm>
              <a:off x="3694097" y="3985260"/>
              <a:ext cx="407749" cy="234696"/>
            </a:xfrm>
            <a:prstGeom prst="rect">
              <a:avLst/>
            </a:prstGeom>
            <a:noFill/>
            <a:ln>
              <a:noFill/>
            </a:ln>
          </p:spPr>
          <p:txBody>
            <a:bodyPr wrap="none" lIns="0" tIns="0" rIns="0" bIns="0" anchor="t" anchorCtr="0">
              <a:spAutoFit/>
            </a:bodyPr>
            <a:lstStyle/>
            <a:p>
              <a:pPr algn="r"/>
              <a:r>
                <a:rPr lang="zh-CN" sz="1200" b="1" dirty="0">
                  <a:solidFill>
                    <a:schemeClr val="dk1"/>
                  </a:solidFill>
                  <a:latin typeface="+mj-lt"/>
                  <a:ea typeface="+mj-ea"/>
                  <a:cs typeface="+mj-cs"/>
                </a:rPr>
                <a:t>1957</a:t>
              </a:r>
            </a:p>
          </p:txBody>
        </p:sp>
        <p:sp>
          <p:nvSpPr>
            <p:cNvPr id="32" name="TextBox 32"/>
            <p:cNvSpPr txBox="1"/>
            <p:nvPr/>
          </p:nvSpPr>
          <p:spPr>
            <a:xfrm>
              <a:off x="4851654" y="3947160"/>
              <a:ext cx="2067032" cy="234696"/>
            </a:xfrm>
            <a:prstGeom prst="rect">
              <a:avLst/>
            </a:prstGeom>
            <a:noFill/>
            <a:ln>
              <a:noFill/>
            </a:ln>
          </p:spPr>
          <p:txBody>
            <a:bodyPr wrap="none" lIns="0" tIns="0" rIns="0" bIns="0" anchor="t" anchorCtr="0">
              <a:spAutoFit/>
            </a:bodyPr>
            <a:lstStyle/>
            <a:p>
              <a:pPr algn="l"/>
              <a:r>
                <a:rPr lang="zh-CN" sz="1200" b="1" dirty="0">
                  <a:solidFill>
                    <a:schemeClr val="dk1"/>
                  </a:solidFill>
                  <a:latin typeface="+mj-lt"/>
                  <a:ea typeface="+mj-ea"/>
                  <a:cs typeface="+mj-cs"/>
                </a:rPr>
                <a:t>任苏黎世应用艺术学院教授</a:t>
              </a:r>
            </a:p>
          </p:txBody>
        </p:sp>
        <p:sp>
          <p:nvSpPr>
            <p:cNvPr id="33" name="TextBox 33"/>
            <p:cNvSpPr txBox="1"/>
            <p:nvPr/>
          </p:nvSpPr>
          <p:spPr>
            <a:xfrm>
              <a:off x="4852797" y="4180999"/>
              <a:ext cx="2384603"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把瑞士理性带入下一代设计师的教学体系</a:t>
              </a:r>
            </a:p>
          </p:txBody>
        </p:sp>
      </p:grpSp>
      <p:grpSp>
        <p:nvGrpSpPr>
          <p:cNvPr id="39" name="Group 39"/>
          <p:cNvGrpSpPr/>
          <p:nvPr/>
        </p:nvGrpSpPr>
        <p:grpSpPr>
          <a:xfrm>
            <a:off x="3694097" y="4613910"/>
            <a:ext cx="4090802" cy="424529"/>
            <a:chOff x="3694097" y="4613910"/>
            <a:chExt cx="4090802" cy="424529"/>
          </a:xfrm>
        </p:grpSpPr>
        <p:sp>
          <p:nvSpPr>
            <p:cNvPr id="35" name="Ellipse 35"/>
            <p:cNvSpPr/>
            <p:nvPr/>
          </p:nvSpPr>
          <p:spPr>
            <a:xfrm>
              <a:off x="4514850" y="4667250"/>
              <a:ext cx="114300" cy="114300"/>
            </a:xfrm>
            <a:prstGeom prst="ellipse">
              <a:avLst/>
            </a:prstGeom>
            <a:solidFill>
              <a:schemeClr val="accent1"/>
            </a:solidFill>
            <a:ln>
              <a:noFill/>
            </a:ln>
          </p:spPr>
        </p:sp>
        <p:sp>
          <p:nvSpPr>
            <p:cNvPr id="36" name="TextBox 36"/>
            <p:cNvSpPr txBox="1"/>
            <p:nvPr/>
          </p:nvSpPr>
          <p:spPr>
            <a:xfrm>
              <a:off x="3694097" y="4652010"/>
              <a:ext cx="407749" cy="234696"/>
            </a:xfrm>
            <a:prstGeom prst="rect">
              <a:avLst/>
            </a:prstGeom>
            <a:noFill/>
            <a:ln>
              <a:noFill/>
            </a:ln>
          </p:spPr>
          <p:txBody>
            <a:bodyPr wrap="none" lIns="0" tIns="0" rIns="0" bIns="0" anchor="t" anchorCtr="0">
              <a:spAutoFit/>
            </a:bodyPr>
            <a:lstStyle/>
            <a:p>
              <a:pPr algn="r"/>
              <a:r>
                <a:rPr lang="zh-CN" sz="1200" b="1" dirty="0">
                  <a:solidFill>
                    <a:schemeClr val="dk1"/>
                  </a:solidFill>
                  <a:latin typeface="+mj-lt"/>
                  <a:ea typeface="+mj-ea"/>
                  <a:cs typeface="+mj-cs"/>
                </a:rPr>
                <a:t>1958</a:t>
              </a:r>
            </a:p>
          </p:txBody>
        </p:sp>
        <p:sp>
          <p:nvSpPr>
            <p:cNvPr id="37" name="TextBox 37"/>
            <p:cNvSpPr txBox="1"/>
            <p:nvPr/>
          </p:nvSpPr>
          <p:spPr>
            <a:xfrm>
              <a:off x="4851654" y="4613910"/>
              <a:ext cx="2133848" cy="234696"/>
            </a:xfrm>
            <a:prstGeom prst="rect">
              <a:avLst/>
            </a:prstGeom>
            <a:noFill/>
            <a:ln>
              <a:noFill/>
            </a:ln>
          </p:spPr>
          <p:txBody>
            <a:bodyPr wrap="none" lIns="0" tIns="0" rIns="0" bIns="0" anchor="t" anchorCtr="0">
              <a:spAutoFit/>
            </a:bodyPr>
            <a:lstStyle/>
            <a:p>
              <a:pPr algn="l"/>
              <a:r>
                <a:rPr lang="zh-CN" sz="1200" b="1" dirty="0">
                  <a:solidFill>
                    <a:schemeClr val="dk1"/>
                  </a:solidFill>
                  <a:latin typeface="+mj-lt"/>
                  <a:ea typeface="+mj-ea"/>
                  <a:cs typeface="+mj-cs"/>
                </a:rPr>
                <a:t>创办《Neue Grafik》期刊</a:t>
              </a:r>
            </a:p>
          </p:txBody>
        </p:sp>
        <p:sp>
          <p:nvSpPr>
            <p:cNvPr id="38" name="TextBox 38"/>
            <p:cNvSpPr txBox="1"/>
            <p:nvPr/>
          </p:nvSpPr>
          <p:spPr>
            <a:xfrm>
              <a:off x="4852797" y="4847749"/>
              <a:ext cx="2932102"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三语并行 · 把瑞士理念输出到国际平面设计共同体</a:t>
              </a:r>
            </a:p>
          </p:txBody>
        </p:sp>
      </p:grpSp>
      <p:grpSp>
        <p:nvGrpSpPr>
          <p:cNvPr id="44" name="Group 44"/>
          <p:cNvGrpSpPr/>
          <p:nvPr/>
        </p:nvGrpSpPr>
        <p:grpSpPr>
          <a:xfrm>
            <a:off x="3694097" y="5280660"/>
            <a:ext cx="4619286" cy="424529"/>
            <a:chOff x="3694097" y="5280660"/>
            <a:chExt cx="4619286" cy="424529"/>
          </a:xfrm>
        </p:grpSpPr>
        <p:sp>
          <p:nvSpPr>
            <p:cNvPr id="40" name="Ellipse 40"/>
            <p:cNvSpPr/>
            <p:nvPr/>
          </p:nvSpPr>
          <p:spPr>
            <a:xfrm>
              <a:off x="4476750" y="5295900"/>
              <a:ext cx="190500" cy="190500"/>
            </a:xfrm>
            <a:prstGeom prst="ellipse">
              <a:avLst/>
            </a:prstGeom>
            <a:solidFill>
              <a:schemeClr val="accent2"/>
            </a:solidFill>
            <a:ln>
              <a:noFill/>
            </a:ln>
          </p:spPr>
        </p:sp>
        <p:sp>
          <p:nvSpPr>
            <p:cNvPr id="41" name="TextBox 41"/>
            <p:cNvSpPr txBox="1"/>
            <p:nvPr/>
          </p:nvSpPr>
          <p:spPr>
            <a:xfrm>
              <a:off x="3694097" y="5318760"/>
              <a:ext cx="407749" cy="234696"/>
            </a:xfrm>
            <a:prstGeom prst="rect">
              <a:avLst/>
            </a:prstGeom>
            <a:noFill/>
            <a:ln>
              <a:noFill/>
            </a:ln>
          </p:spPr>
          <p:txBody>
            <a:bodyPr wrap="none" lIns="0" tIns="0" rIns="0" bIns="0" anchor="t" anchorCtr="0">
              <a:spAutoFit/>
            </a:bodyPr>
            <a:lstStyle/>
            <a:p>
              <a:pPr algn="r"/>
              <a:r>
                <a:rPr lang="zh-CN" sz="1200" b="1" dirty="0">
                  <a:solidFill>
                    <a:schemeClr val="accent2"/>
                  </a:solidFill>
                  <a:latin typeface="+mj-lt"/>
                  <a:ea typeface="+mj-ea"/>
                  <a:cs typeface="+mj-cs"/>
                </a:rPr>
                <a:t>1981</a:t>
              </a:r>
            </a:p>
          </p:txBody>
        </p:sp>
        <p:sp>
          <p:nvSpPr>
            <p:cNvPr id="42" name="TextBox 42"/>
            <p:cNvSpPr txBox="1"/>
            <p:nvPr/>
          </p:nvSpPr>
          <p:spPr>
            <a:xfrm>
              <a:off x="4851654" y="5280660"/>
              <a:ext cx="3461729" cy="234696"/>
            </a:xfrm>
            <a:prstGeom prst="rect">
              <a:avLst/>
            </a:prstGeom>
            <a:noFill/>
            <a:ln>
              <a:noFill/>
            </a:ln>
          </p:spPr>
          <p:txBody>
            <a:bodyPr wrap="none" lIns="0" tIns="0" rIns="0" bIns="0" anchor="t" anchorCtr="0">
              <a:spAutoFit/>
            </a:bodyPr>
            <a:lstStyle/>
            <a:p>
              <a:pPr algn="l"/>
              <a:r>
                <a:rPr lang="zh-CN" sz="1200" b="1" dirty="0">
                  <a:solidFill>
                    <a:schemeClr val="accent2"/>
                  </a:solidFill>
                  <a:latin typeface="+mj-lt"/>
                  <a:ea typeface="+mj-ea"/>
                  <a:cs typeface="+mj-cs"/>
                </a:rPr>
                <a:t>出版《Grid Systems in Graphic Design》</a:t>
              </a:r>
            </a:p>
          </p:txBody>
        </p:sp>
        <p:sp>
          <p:nvSpPr>
            <p:cNvPr id="43" name="TextBox 43"/>
            <p:cNvSpPr txBox="1"/>
            <p:nvPr/>
          </p:nvSpPr>
          <p:spPr>
            <a:xfrm>
              <a:off x="4852797" y="5514499"/>
              <a:ext cx="3064030"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至今仍是设计教育最权威的网格手册 · 是本讲的底本</a:t>
              </a:r>
            </a:p>
          </p:txBody>
        </p:sp>
      </p:grpSp>
      <p:grpSp>
        <p:nvGrpSpPr>
          <p:cNvPr id="49" name="Group 49"/>
          <p:cNvGrpSpPr/>
          <p:nvPr/>
        </p:nvGrpSpPr>
        <p:grpSpPr>
          <a:xfrm>
            <a:off x="3694097" y="5947410"/>
            <a:ext cx="3483935" cy="424529"/>
            <a:chOff x="3694097" y="5947410"/>
            <a:chExt cx="3483935" cy="424529"/>
          </a:xfrm>
        </p:grpSpPr>
        <p:sp>
          <p:nvSpPr>
            <p:cNvPr id="45" name="Ellipse 45"/>
            <p:cNvSpPr/>
            <p:nvPr/>
          </p:nvSpPr>
          <p:spPr>
            <a:xfrm>
              <a:off x="4514850" y="6000750"/>
              <a:ext cx="114300" cy="114300"/>
            </a:xfrm>
            <a:prstGeom prst="ellipse">
              <a:avLst/>
            </a:prstGeom>
            <a:solidFill>
              <a:schemeClr val="accent1"/>
            </a:solidFill>
            <a:ln>
              <a:noFill/>
            </a:ln>
          </p:spPr>
        </p:sp>
        <p:sp>
          <p:nvSpPr>
            <p:cNvPr id="46" name="TextBox 46"/>
            <p:cNvSpPr txBox="1"/>
            <p:nvPr/>
          </p:nvSpPr>
          <p:spPr>
            <a:xfrm>
              <a:off x="3694097" y="5985510"/>
              <a:ext cx="407749" cy="234696"/>
            </a:xfrm>
            <a:prstGeom prst="rect">
              <a:avLst/>
            </a:prstGeom>
            <a:noFill/>
            <a:ln>
              <a:noFill/>
            </a:ln>
          </p:spPr>
          <p:txBody>
            <a:bodyPr wrap="none" lIns="0" tIns="0" rIns="0" bIns="0" anchor="t" anchorCtr="0">
              <a:spAutoFit/>
            </a:bodyPr>
            <a:lstStyle/>
            <a:p>
              <a:pPr algn="r"/>
              <a:r>
                <a:rPr lang="zh-CN" sz="1200" b="1" dirty="0">
                  <a:solidFill>
                    <a:schemeClr val="dk1"/>
                  </a:solidFill>
                  <a:latin typeface="+mj-lt"/>
                  <a:ea typeface="+mj-ea"/>
                  <a:cs typeface="+mj-cs"/>
                </a:rPr>
                <a:t>1996</a:t>
              </a:r>
            </a:p>
          </p:txBody>
        </p:sp>
        <p:sp>
          <p:nvSpPr>
            <p:cNvPr id="47" name="TextBox 47"/>
            <p:cNvSpPr txBox="1"/>
            <p:nvPr/>
          </p:nvSpPr>
          <p:spPr>
            <a:xfrm>
              <a:off x="4851654" y="5947410"/>
              <a:ext cx="2202966" cy="234696"/>
            </a:xfrm>
            <a:prstGeom prst="rect">
              <a:avLst/>
            </a:prstGeom>
            <a:noFill/>
            <a:ln>
              <a:noFill/>
            </a:ln>
          </p:spPr>
          <p:txBody>
            <a:bodyPr wrap="none" lIns="0" tIns="0" rIns="0" bIns="0" anchor="t" anchorCtr="0">
              <a:spAutoFit/>
            </a:bodyPr>
            <a:lstStyle/>
            <a:p>
              <a:pPr algn="l"/>
              <a:r>
                <a:rPr lang="zh-CN" sz="1200" b="1" dirty="0">
                  <a:solidFill>
                    <a:schemeClr val="dk1"/>
                  </a:solidFill>
                  <a:latin typeface="+mj-lt"/>
                  <a:ea typeface="+mj-ea"/>
                  <a:cs typeface="+mj-cs"/>
                </a:rPr>
                <a:t>在 Unterengstringen 逝世</a:t>
              </a:r>
            </a:p>
          </p:txBody>
        </p:sp>
        <p:sp>
          <p:nvSpPr>
            <p:cNvPr id="48" name="TextBox 48"/>
            <p:cNvSpPr txBox="1"/>
            <p:nvPr/>
          </p:nvSpPr>
          <p:spPr>
            <a:xfrm>
              <a:off x="4852797" y="6181249"/>
              <a:ext cx="2325235"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8 月 30 日 · 享年 82 岁 · 影响持续至今</a:t>
              </a:r>
            </a:p>
          </p:txBody>
        </p:sp>
      </p:grpSp>
      <p:sp>
        <p:nvSpPr>
          <p:cNvPr id="50" name="TextBox 50"/>
          <p:cNvSpPr txBox="1"/>
          <p:nvPr/>
        </p:nvSpPr>
        <p:spPr>
          <a:xfrm>
            <a:off x="11147257" y="6464141"/>
            <a:ext cx="439905" cy="161925"/>
          </a:xfrm>
          <a:prstGeom prst="rect">
            <a:avLst/>
          </a:prstGeom>
          <a:noFill/>
          <a:ln>
            <a:noFill/>
          </a:ln>
        </p:spPr>
        <p:txBody>
          <a:bodyPr wrap="none" lIns="0" tIns="0" rIns="0" bIns="0" anchor="t" anchorCtr="0">
            <a:spAutoFit/>
          </a:bodyPr>
          <a:lstStyle/>
          <a:p>
            <a:pPr algn="r"/>
            <a:r>
              <a:rPr lang="zh-CN" sz="820" spc="75" dirty="0">
                <a:solidFill>
                  <a:schemeClr val="accent5"/>
                </a:solidFill>
                <a:latin typeface="+mn-lt"/>
                <a:ea typeface="+mn-ea"/>
                <a:cs typeface="+mn-cs"/>
              </a:rPr>
              <a:t>06 / 14</a:t>
            </a:r>
          </a:p>
        </p:txBody>
      </p:sp>
    </p:spTree>
  </p:cSld>
  <p:clrMapOvr>
    <a:masterClrMapping/>
  </p:clrMapOvr>
  <p:transition xmlns:p14="http://schemas.microsoft.com/office/powerpoint/2010/main" p14:dur="35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600"/>
                                        <p:tgtEl>
                                          <p:spTgt spid="12"/>
                                        </p:tgtEl>
                                      </p:cBhvr>
                                    </p:animEffect>
                                  </p:childTnLst>
                                </p:cTn>
                              </p:par>
                            </p:childTnLst>
                          </p:cTn>
                        </p:par>
                        <p:par>
                          <p:cTn id="8" fill="hold">
                            <p:stCondLst>
                              <p:cond delay="600"/>
                            </p:stCondLst>
                            <p:childTnLst>
                              <p:par>
                                <p:cTn xmlns:p="http://schemas.openxmlformats.org/presentationml/2006/main" id="9" presetID="22" presetClass="entr" presetSubtype="4" fill="hold" grpId="0" nodeType="afterEffect">
                                  <p:stCondLst>
                                    <p:cond delay="18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50"/>
                                        <p:tgtEl>
                                          <p:spTgt spid="14"/>
                                        </p:tgtEl>
                                      </p:cBhvr>
                                    </p:animEffect>
                                  </p:childTnLst>
                                </p:cTn>
                              </p:par>
                            </p:childTnLst>
                          </p:cTn>
                        </p:par>
                        <p:par>
                          <p:cTn id="12" fill="hold">
                            <p:stCondLst>
                              <p:cond delay="1330"/>
                            </p:stCondLst>
                            <p:childTnLst>
                              <p:par>
                                <p:cTn xmlns:p="http://schemas.openxmlformats.org/presentationml/2006/main" id="13" presetID="10" presetClass="entr" presetSubtype="0" fill="hold" grpId="0" nodeType="afterEffect">
                                  <p:stCondLst>
                                    <p:cond delay="18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300"/>
                                        <p:tgtEl>
                                          <p:spTgt spid="19"/>
                                        </p:tgtEl>
                                      </p:cBhvr>
                                    </p:animEffect>
                                  </p:childTnLst>
                                </p:cTn>
                              </p:par>
                            </p:childTnLst>
                          </p:cTn>
                        </p:par>
                        <p:par>
                          <p:cTn id="16" fill="hold">
                            <p:stCondLst>
                              <p:cond delay="1810"/>
                            </p:stCondLst>
                            <p:childTnLst>
                              <p:par>
                                <p:cTn xmlns:p="http://schemas.openxmlformats.org/presentationml/2006/main" id="17" presetID="10" presetClass="entr" presetSubtype="0" fill="hold" grpId="0" nodeType="afterEffect">
                                  <p:stCondLst>
                                    <p:cond delay="18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300"/>
                                        <p:tgtEl>
                                          <p:spTgt spid="24"/>
                                        </p:tgtEl>
                                      </p:cBhvr>
                                    </p:animEffect>
                                  </p:childTnLst>
                                </p:cTn>
                              </p:par>
                            </p:childTnLst>
                          </p:cTn>
                        </p:par>
                        <p:par>
                          <p:cTn id="20" fill="hold">
                            <p:stCondLst>
                              <p:cond delay="2290"/>
                            </p:stCondLst>
                            <p:childTnLst>
                              <p:par>
                                <p:cTn xmlns:p="http://schemas.openxmlformats.org/presentationml/2006/main" id="21" presetID="10" presetClass="entr" presetSubtype="0" fill="hold" grpId="0" nodeType="afterEffect">
                                  <p:stCondLst>
                                    <p:cond delay="18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450"/>
                                        <p:tgtEl>
                                          <p:spTgt spid="29"/>
                                        </p:tgtEl>
                                      </p:cBhvr>
                                    </p:animEffect>
                                  </p:childTnLst>
                                </p:cTn>
                              </p:par>
                            </p:childTnLst>
                          </p:cTn>
                        </p:par>
                        <p:par>
                          <p:cTn id="24" fill="hold">
                            <p:stCondLst>
                              <p:cond delay="2920"/>
                            </p:stCondLst>
                            <p:childTnLst>
                              <p:par>
                                <p:cTn xmlns:p="http://schemas.openxmlformats.org/presentationml/2006/main" id="25" presetID="10" presetClass="entr" presetSubtype="0" fill="hold" grpId="0" nodeType="afterEffect">
                                  <p:stCondLst>
                                    <p:cond delay="18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300"/>
                                        <p:tgtEl>
                                          <p:spTgt spid="34"/>
                                        </p:tgtEl>
                                      </p:cBhvr>
                                    </p:animEffect>
                                  </p:childTnLst>
                                </p:cTn>
                              </p:par>
                            </p:childTnLst>
                          </p:cTn>
                        </p:par>
                        <p:par>
                          <p:cTn id="28" fill="hold">
                            <p:stCondLst>
                              <p:cond delay="3400"/>
                            </p:stCondLst>
                            <p:childTnLst>
                              <p:par>
                                <p:cTn xmlns:p="http://schemas.openxmlformats.org/presentationml/2006/main" id="29" presetID="10" presetClass="entr" presetSubtype="0" fill="hold" grpId="0" nodeType="afterEffect">
                                  <p:stCondLst>
                                    <p:cond delay="18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300"/>
                                        <p:tgtEl>
                                          <p:spTgt spid="39"/>
                                        </p:tgtEl>
                                      </p:cBhvr>
                                    </p:animEffect>
                                  </p:childTnLst>
                                </p:cTn>
                              </p:par>
                            </p:childTnLst>
                          </p:cTn>
                        </p:par>
                        <p:par>
                          <p:cTn id="32" fill="hold">
                            <p:stCondLst>
                              <p:cond delay="3880"/>
                            </p:stCondLst>
                            <p:childTnLst>
                              <p:par>
                                <p:cTn xmlns:p="http://schemas.openxmlformats.org/presentationml/2006/main" id="33" presetID="10" presetClass="entr" presetSubtype="0" fill="hold" grpId="0" nodeType="afterEffect">
                                  <p:stCondLst>
                                    <p:cond delay="18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450"/>
                                        <p:tgtEl>
                                          <p:spTgt spid="44"/>
                                        </p:tgtEl>
                                      </p:cBhvr>
                                    </p:animEffect>
                                  </p:childTnLst>
                                </p:cTn>
                              </p:par>
                            </p:childTnLst>
                          </p:cTn>
                        </p:par>
                        <p:par>
                          <p:cTn id="36" fill="hold">
                            <p:stCondLst>
                              <p:cond delay="4510"/>
                            </p:stCondLst>
                            <p:childTnLst>
                              <p:par>
                                <p:cTn xmlns:p="http://schemas.openxmlformats.org/presentationml/2006/main" id="37" presetID="10" presetClass="entr" presetSubtype="0" fill="hold" grpId="0" nodeType="afterEffect">
                                  <p:stCondLst>
                                    <p:cond delay="180"/>
                                  </p:stCondLst>
                                  <p:childTnLst>
                                    <p:set>
                                      <p:cBhvr>
                                        <p:cTn id="38" dur="1" fill="hold">
                                          <p:stCondLst>
                                            <p:cond delay="0"/>
                                          </p:stCondLst>
                                        </p:cTn>
                                        <p:tgtEl>
                                          <p:spTgt spid="49"/>
                                        </p:tgtEl>
                                        <p:attrNameLst>
                                          <p:attrName>style.visibility</p:attrName>
                                        </p:attrNameLst>
                                      </p:cBhvr>
                                      <p:to>
                                        <p:strVal val="visible"/>
                                      </p:to>
                                    </p:set>
                                    <p:animEffect transition="in" filter="fade">
                                      <p:cBhvr>
                                        <p:cTn id="39" dur="3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Group 6"/>
          <p:cNvGrpSpPr/>
          <p:nvPr/>
        </p:nvGrpSpPr>
        <p:grpSpPr>
          <a:xfrm>
            <a:off x="597408" y="482441"/>
            <a:ext cx="4170578" cy="1165384"/>
            <a:chOff x="597408" y="482441"/>
            <a:chExt cx="4170578" cy="1165384"/>
          </a:xfrm>
        </p:grpSpPr>
        <p:sp>
          <p:nvSpPr>
            <p:cNvPr id="2" name="TextBox 2"/>
            <p:cNvSpPr txBox="1"/>
            <p:nvPr/>
          </p:nvSpPr>
          <p:spPr>
            <a:xfrm>
              <a:off x="604838" y="482441"/>
              <a:ext cx="442788" cy="161925"/>
            </a:xfrm>
            <a:prstGeom prst="rect">
              <a:avLst/>
            </a:prstGeom>
            <a:noFill/>
            <a:ln>
              <a:noFill/>
            </a:ln>
          </p:spPr>
          <p:txBody>
            <a:bodyPr wrap="none" lIns="0" tIns="0" rIns="0" bIns="0" anchor="t" anchorCtr="0">
              <a:spAutoFit/>
            </a:bodyPr>
            <a:lstStyle/>
            <a:p>
              <a:pPr algn="l"/>
              <a:r>
                <a:rPr lang="zh-CN" sz="820" spc="150" dirty="0">
                  <a:solidFill>
                    <a:schemeClr val="accent5"/>
                  </a:solidFill>
                  <a:latin typeface="+mn-lt"/>
                  <a:ea typeface="+mn-ea"/>
                  <a:cs typeface="+mn-cs"/>
                </a:rPr>
                <a:t>P · 07</a:t>
              </a:r>
            </a:p>
          </p:txBody>
        </p:sp>
        <p:sp>
          <p:nvSpPr>
            <p:cNvPr id="3" name="TextBox 3"/>
            <p:cNvSpPr txBox="1"/>
            <p:nvPr/>
          </p:nvSpPr>
          <p:spPr>
            <a:xfrm>
              <a:off x="597408" y="883920"/>
              <a:ext cx="2421697" cy="469392"/>
            </a:xfrm>
            <a:prstGeom prst="rect">
              <a:avLst/>
            </a:prstGeom>
            <a:noFill/>
            <a:ln>
              <a:noFill/>
            </a:ln>
          </p:spPr>
          <p:txBody>
            <a:bodyPr wrap="none" lIns="0" tIns="0" rIns="0" bIns="0" anchor="t" anchorCtr="0">
              <a:spAutoFit/>
            </a:bodyPr>
            <a:lstStyle/>
            <a:p>
              <a:pPr algn="l"/>
              <a:r>
                <a:rPr lang="zh-CN" sz="2400" b="1" dirty="0">
                  <a:solidFill>
                    <a:schemeClr val="dk1"/>
                  </a:solidFill>
                  <a:latin typeface="+mj-lt"/>
                  <a:ea typeface="+mj-ea"/>
                  <a:cs typeface="+mj-cs"/>
                </a:rPr>
                <a:t>三款决定性字体</a:t>
              </a:r>
            </a:p>
          </p:txBody>
        </p:sp>
        <p:sp>
          <p:nvSpPr>
            <p:cNvPr id="4" name="TextBox 4"/>
            <p:cNvSpPr txBox="1"/>
            <p:nvPr/>
          </p:nvSpPr>
          <p:spPr>
            <a:xfrm>
              <a:off x="604266" y="1296352"/>
              <a:ext cx="4163720" cy="205359"/>
            </a:xfrm>
            <a:prstGeom prst="rect">
              <a:avLst/>
            </a:prstGeom>
            <a:noFill/>
            <a:ln>
              <a:noFill/>
            </a:ln>
          </p:spPr>
          <p:txBody>
            <a:bodyPr wrap="none" lIns="0" tIns="0" rIns="0" bIns="0" anchor="t" anchorCtr="0">
              <a:spAutoFit/>
            </a:bodyPr>
            <a:lstStyle/>
            <a:p>
              <a:pPr algn="l"/>
              <a:r>
                <a:rPr lang="zh-CN" sz="1050" spc="150" dirty="0">
                  <a:solidFill>
                    <a:schemeClr val="dk2"/>
                  </a:solidFill>
                  <a:latin typeface="+mn-lt"/>
                  <a:ea typeface="+mn-ea"/>
                  <a:cs typeface="+mn-cs"/>
                </a:rPr>
                <a:t>THREE TYPEFACES THAT WROTE THE SWISS STYLE</a:t>
              </a:r>
            </a:p>
          </p:txBody>
        </p:sp>
        <p:sp>
          <p:nvSpPr>
            <p:cNvPr id="5" name="Line 5"/>
            <p:cNvSpPr/>
            <p:nvPr/>
          </p:nvSpPr>
          <p:spPr>
            <a:xfrm>
              <a:off x="609600" y="1638300"/>
              <a:ext cx="533400" cy="9525"/>
            </a:xfrm>
            <a:custGeom>
              <a:avLst/>
              <a:gdLst/>
              <a:ahLst/>
              <a:cxnLst/>
              <a:rect l="l" t="t" r="r" b="b"/>
              <a:pathLst>
                <a:path w="533400" h="9525">
                  <a:moveTo>
                    <a:pt x="0" y="0"/>
                  </a:moveTo>
                  <a:lnTo>
                    <a:pt x="533400" y="0"/>
                  </a:lnTo>
                </a:path>
              </a:pathLst>
            </a:custGeom>
            <a:noFill/>
            <a:ln w="28575">
              <a:solidFill>
                <a:schemeClr val="accent2"/>
              </a:solidFill>
            </a:ln>
          </p:spPr>
        </p:sp>
      </p:grpSp>
      <p:grpSp>
        <p:nvGrpSpPr>
          <p:cNvPr id="17" name="Group 17"/>
          <p:cNvGrpSpPr/>
          <p:nvPr/>
        </p:nvGrpSpPr>
        <p:grpSpPr>
          <a:xfrm>
            <a:off x="590550" y="2095500"/>
            <a:ext cx="3257550" cy="4117657"/>
            <a:chOff x="590550" y="2095500"/>
            <a:chExt cx="3257550" cy="4117657"/>
          </a:xfrm>
        </p:grpSpPr>
        <p:sp>
          <p:nvSpPr>
            <p:cNvPr id="7" name="Line 7"/>
            <p:cNvSpPr/>
            <p:nvPr/>
          </p:nvSpPr>
          <p:spPr>
            <a:xfrm>
              <a:off x="609600" y="2095500"/>
              <a:ext cx="3238500" cy="9525"/>
            </a:xfrm>
            <a:custGeom>
              <a:avLst/>
              <a:gdLst/>
              <a:ahLst/>
              <a:cxnLst/>
              <a:rect l="l" t="t" r="r" b="b"/>
              <a:pathLst>
                <a:path w="3238500" h="9525">
                  <a:moveTo>
                    <a:pt x="0" y="0"/>
                  </a:moveTo>
                  <a:lnTo>
                    <a:pt x="3238500" y="0"/>
                  </a:lnTo>
                </a:path>
              </a:pathLst>
            </a:custGeom>
            <a:noFill/>
            <a:ln w="28575">
              <a:solidFill>
                <a:schemeClr val="accent1"/>
              </a:solidFill>
            </a:ln>
          </p:spPr>
        </p:sp>
        <p:sp>
          <p:nvSpPr>
            <p:cNvPr id="8" name="TextBox 8"/>
            <p:cNvSpPr txBox="1"/>
            <p:nvPr/>
          </p:nvSpPr>
          <p:spPr>
            <a:xfrm>
              <a:off x="604838" y="2311241"/>
              <a:ext cx="699247"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CARD · 01</a:t>
              </a:r>
            </a:p>
          </p:txBody>
        </p:sp>
        <p:sp>
          <p:nvSpPr>
            <p:cNvPr id="9" name="TextBox 9"/>
            <p:cNvSpPr txBox="1"/>
            <p:nvPr/>
          </p:nvSpPr>
          <p:spPr>
            <a:xfrm>
              <a:off x="601980" y="2505075"/>
              <a:ext cx="1997610"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j-lt"/>
                  <a:ea typeface="+mj-ea"/>
                  <a:cs typeface="+mj-cs"/>
                </a:rPr>
                <a:t>Akzidenz-Grotesk</a:t>
              </a:r>
            </a:p>
          </p:txBody>
        </p:sp>
        <p:sp>
          <p:nvSpPr>
            <p:cNvPr id="10" name="TextBox 10"/>
            <p:cNvSpPr txBox="1"/>
            <p:nvPr/>
          </p:nvSpPr>
          <p:spPr>
            <a:xfrm>
              <a:off x="604266" y="2782252"/>
              <a:ext cx="2028661" cy="205359"/>
            </a:xfrm>
            <a:prstGeom prst="rect">
              <a:avLst/>
            </a:prstGeom>
            <a:noFill/>
            <a:ln>
              <a:noFill/>
            </a:ln>
          </p:spPr>
          <p:txBody>
            <a:bodyPr wrap="none" lIns="0" tIns="0" rIns="0" bIns="0" anchor="t" anchorCtr="0">
              <a:spAutoFit/>
            </a:bodyPr>
            <a:lstStyle/>
            <a:p>
              <a:pPr algn="l"/>
              <a:r>
                <a:rPr lang="zh-CN" sz="1050" dirty="0">
                  <a:solidFill>
                    <a:schemeClr val="dk2"/>
                  </a:solidFill>
                  <a:latin typeface="+mn-lt"/>
                  <a:ea typeface="+mn-ea"/>
                  <a:cs typeface="+mn-cs"/>
                </a:rPr>
                <a:t>1896 · Berthold Type Foundry</a:t>
              </a:r>
            </a:p>
          </p:txBody>
        </p:sp>
        <p:sp>
          <p:nvSpPr>
            <p:cNvPr id="11" name="TextBox 11"/>
            <p:cNvSpPr txBox="1"/>
            <p:nvPr/>
          </p:nvSpPr>
          <p:spPr>
            <a:xfrm>
              <a:off x="590550" y="3211830"/>
              <a:ext cx="2344166" cy="2419350"/>
            </a:xfrm>
            <a:prstGeom prst="rect">
              <a:avLst/>
            </a:prstGeom>
            <a:noFill/>
            <a:ln>
              <a:noFill/>
            </a:ln>
          </p:spPr>
          <p:txBody>
            <a:bodyPr wrap="none" lIns="0" tIns="0" rIns="0" bIns="0" anchor="t" anchorCtr="0">
              <a:spAutoFit/>
            </a:bodyPr>
            <a:lstStyle/>
            <a:p>
              <a:pPr algn="l"/>
              <a:r>
                <a:rPr lang="zh-CN" sz="12600" b="1" spc="-150" dirty="0">
                  <a:solidFill>
                    <a:schemeClr val="dk1"/>
                  </a:solidFill>
                  <a:latin typeface="+mj-lt"/>
                  <a:ea typeface="+mj-ea"/>
                  <a:cs typeface="+mj-cs"/>
                </a:rPr>
                <a:t>Aa</a:t>
              </a:r>
            </a:p>
          </p:txBody>
        </p:sp>
        <p:sp>
          <p:nvSpPr>
            <p:cNvPr id="12" name="TextBox 12"/>
            <p:cNvSpPr txBox="1"/>
            <p:nvPr/>
          </p:nvSpPr>
          <p:spPr>
            <a:xfrm>
              <a:off x="604838" y="4681538"/>
              <a:ext cx="1209675" cy="147638"/>
            </a:xfrm>
            <a:prstGeom prst="rect">
              <a:avLst/>
            </a:prstGeom>
            <a:noFill/>
            <a:ln>
              <a:noFill/>
            </a:ln>
          </p:spPr>
          <p:txBody>
            <a:bodyPr wrap="none" lIns="0" tIns="0" rIns="0" bIns="0" anchor="t" anchorCtr="0">
              <a:spAutoFit/>
            </a:bodyPr>
            <a:lstStyle/>
            <a:p>
              <a:pPr algn="l"/>
              <a:r>
                <a:rPr lang="zh-CN" sz="750" spc="150" dirty="0">
                  <a:solidFill>
                    <a:schemeClr val="accent5"/>
                  </a:solidFill>
                  <a:latin typeface="+mn-lt"/>
                  <a:ea typeface="+mn-ea"/>
                  <a:cs typeface="+mn-cs"/>
                </a:rPr>
                <a:t>EXTRA BOLD · 900</a:t>
              </a:r>
            </a:p>
          </p:txBody>
        </p:sp>
        <p:sp>
          <p:nvSpPr>
            <p:cNvPr id="13" name="Line 13"/>
            <p:cNvSpPr/>
            <p:nvPr/>
          </p:nvSpPr>
          <p:spPr>
            <a:xfrm>
              <a:off x="609600" y="5029200"/>
              <a:ext cx="533400" cy="9525"/>
            </a:xfrm>
            <a:custGeom>
              <a:avLst/>
              <a:gdLst/>
              <a:ahLst/>
              <a:cxnLst/>
              <a:rect l="l" t="t" r="r" b="b"/>
              <a:pathLst>
                <a:path w="533400" h="9525">
                  <a:moveTo>
                    <a:pt x="0" y="0"/>
                  </a:moveTo>
                  <a:lnTo>
                    <a:pt x="533400" y="0"/>
                  </a:lnTo>
                </a:path>
              </a:pathLst>
            </a:custGeom>
            <a:noFill/>
            <a:ln w="9525">
              <a:solidFill>
                <a:schemeClr val="accent1"/>
              </a:solidFill>
            </a:ln>
          </p:spPr>
        </p:sp>
        <p:sp>
          <p:nvSpPr>
            <p:cNvPr id="14" name="TextBox 14"/>
            <p:cNvSpPr txBox="1"/>
            <p:nvPr/>
          </p:nvSpPr>
          <p:spPr>
            <a:xfrm>
              <a:off x="604266" y="5182552"/>
              <a:ext cx="1209324" cy="205359"/>
            </a:xfrm>
            <a:prstGeom prst="rect">
              <a:avLst/>
            </a:prstGeom>
            <a:noFill/>
            <a:ln>
              <a:noFill/>
            </a:ln>
          </p:spPr>
          <p:txBody>
            <a:bodyPr wrap="none" lIns="0" tIns="0" rIns="0" bIns="0" anchor="t" anchorCtr="0">
              <a:spAutoFit/>
            </a:bodyPr>
            <a:lstStyle/>
            <a:p>
              <a:pPr algn="l"/>
              <a:r>
                <a:rPr lang="zh-CN" sz="1050" b="1" dirty="0">
                  <a:solidFill>
                    <a:schemeClr val="dk1"/>
                  </a:solidFill>
                  <a:latin typeface="+mj-lt"/>
                  <a:ea typeface="+mj-ea"/>
                  <a:cs typeface="+mj-cs"/>
                </a:rPr>
                <a:t>第一款现代意义的</a:t>
              </a:r>
            </a:p>
          </p:txBody>
        </p:sp>
        <p:sp>
          <p:nvSpPr>
            <p:cNvPr id="15" name="TextBox 15"/>
            <p:cNvSpPr txBox="1"/>
            <p:nvPr/>
          </p:nvSpPr>
          <p:spPr>
            <a:xfrm>
              <a:off x="604266" y="5392102"/>
              <a:ext cx="1059492" cy="205359"/>
            </a:xfrm>
            <a:prstGeom prst="rect">
              <a:avLst/>
            </a:prstGeom>
            <a:noFill/>
            <a:ln>
              <a:noFill/>
            </a:ln>
          </p:spPr>
          <p:txBody>
            <a:bodyPr wrap="none" lIns="0" tIns="0" rIns="0" bIns="0" anchor="t" anchorCtr="0">
              <a:spAutoFit/>
            </a:bodyPr>
            <a:lstStyle/>
            <a:p>
              <a:pPr algn="l"/>
              <a:r>
                <a:rPr lang="zh-CN" sz="1050" b="1" dirty="0">
                  <a:solidFill>
                    <a:schemeClr val="dk1"/>
                  </a:solidFill>
                  <a:latin typeface="+mj-lt"/>
                  <a:ea typeface="+mj-ea"/>
                  <a:cs typeface="+mj-cs"/>
                </a:rPr>
                <a:t>商业无衬线字体</a:t>
              </a:r>
            </a:p>
          </p:txBody>
        </p:sp>
        <p:sp>
          <p:nvSpPr>
            <p:cNvPr id="16" name="TextBox 16"/>
            <p:cNvSpPr txBox="1"/>
            <p:nvPr/>
          </p:nvSpPr>
          <p:spPr>
            <a:xfrm>
              <a:off x="604838" y="5694045"/>
              <a:ext cx="1352550" cy="519112"/>
            </a:xfrm>
            <a:prstGeom prst="rect">
              <a:avLst/>
            </a:prstGeom>
            <a:noFill/>
            <a:ln>
              <a:noFill/>
            </a:ln>
          </p:spPr>
          <p:txBody>
            <a:bodyPr wrap="none" lIns="0" tIns="0" rIns="0" bIns="0" anchor="t" anchorCtr="0">
              <a:spAutoFit/>
            </a:bodyPr>
            <a:lstStyle/>
            <a:p>
              <a:pPr algn="l">
                <a:lnSpc>
                  <a:spcPts val="1350"/>
                </a:lnSpc>
              </a:pPr>
              <a:r>
                <a:rPr lang="zh-CN" sz="900" dirty="0">
                  <a:solidFill>
                    <a:schemeClr val="dk2"/>
                  </a:solidFill>
                  <a:latin typeface="+mn-lt"/>
                  <a:ea typeface="+mn-ea"/>
                  <a:cs typeface="+mn-cs"/>
                </a:rPr>
                <a:t>瑞士学派早期首选</a:t>
              </a:r>
              <a:br/>
              <a:r>
                <a:rPr lang="zh-CN" sz="900" dirty="0">
                  <a:solidFill>
                    <a:schemeClr val="dk2"/>
                  </a:solidFill>
                  <a:latin typeface="+mn-lt"/>
                  <a:ea typeface="+mn-ea"/>
                  <a:cs typeface="+mn-cs"/>
                </a:rPr>
                <a:t>比 Helvetica 早 61 年问世</a:t>
              </a:r>
              <a:br/>
              <a:r>
                <a:rPr lang="zh-CN" sz="900" dirty="0">
                  <a:solidFill>
                    <a:schemeClr val="dk2"/>
                  </a:solidFill>
                  <a:latin typeface="+mn-lt"/>
                  <a:ea typeface="+mn-ea"/>
                  <a:cs typeface="+mn-cs"/>
                </a:rPr>
                <a:t>奠定无衬线美学全部基调</a:t>
              </a:r>
            </a:p>
          </p:txBody>
        </p:sp>
      </p:grpSp>
      <p:grpSp>
        <p:nvGrpSpPr>
          <p:cNvPr id="28" name="Group 28"/>
          <p:cNvGrpSpPr/>
          <p:nvPr/>
        </p:nvGrpSpPr>
        <p:grpSpPr>
          <a:xfrm>
            <a:off x="4457700" y="2095500"/>
            <a:ext cx="3257550" cy="4117657"/>
            <a:chOff x="4457700" y="2095500"/>
            <a:chExt cx="3257550" cy="4117657"/>
          </a:xfrm>
        </p:grpSpPr>
        <p:sp>
          <p:nvSpPr>
            <p:cNvPr id="18" name="Line 18"/>
            <p:cNvSpPr/>
            <p:nvPr/>
          </p:nvSpPr>
          <p:spPr>
            <a:xfrm>
              <a:off x="4476750" y="2095500"/>
              <a:ext cx="3238500" cy="9525"/>
            </a:xfrm>
            <a:custGeom>
              <a:avLst/>
              <a:gdLst/>
              <a:ahLst/>
              <a:cxnLst/>
              <a:rect l="l" t="t" r="r" b="b"/>
              <a:pathLst>
                <a:path w="3238500" h="9525">
                  <a:moveTo>
                    <a:pt x="0" y="0"/>
                  </a:moveTo>
                  <a:lnTo>
                    <a:pt x="3238500" y="0"/>
                  </a:lnTo>
                </a:path>
              </a:pathLst>
            </a:custGeom>
            <a:noFill/>
            <a:ln w="28575">
              <a:solidFill>
                <a:schemeClr val="accent2"/>
              </a:solidFill>
            </a:ln>
          </p:spPr>
        </p:sp>
        <p:sp>
          <p:nvSpPr>
            <p:cNvPr id="19" name="TextBox 19"/>
            <p:cNvSpPr txBox="1"/>
            <p:nvPr/>
          </p:nvSpPr>
          <p:spPr>
            <a:xfrm>
              <a:off x="4471988" y="2311241"/>
              <a:ext cx="699247" cy="161925"/>
            </a:xfrm>
            <a:prstGeom prst="rect">
              <a:avLst/>
            </a:prstGeom>
            <a:noFill/>
            <a:ln>
              <a:noFill/>
            </a:ln>
          </p:spPr>
          <p:txBody>
            <a:bodyPr wrap="none" lIns="0" tIns="0" rIns="0" bIns="0" anchor="t" anchorCtr="0">
              <a:spAutoFit/>
            </a:bodyPr>
            <a:lstStyle/>
            <a:p>
              <a:pPr algn="l"/>
              <a:r>
                <a:rPr lang="zh-CN" sz="820" spc="150" dirty="0">
                  <a:solidFill>
                    <a:schemeClr val="accent2"/>
                  </a:solidFill>
                  <a:latin typeface="+mn-lt"/>
                  <a:ea typeface="+mn-ea"/>
                  <a:cs typeface="+mn-cs"/>
                </a:rPr>
                <a:t>CARD · 02</a:t>
              </a:r>
            </a:p>
          </p:txBody>
        </p:sp>
        <p:sp>
          <p:nvSpPr>
            <p:cNvPr id="20" name="TextBox 20"/>
            <p:cNvSpPr txBox="1"/>
            <p:nvPr/>
          </p:nvSpPr>
          <p:spPr>
            <a:xfrm>
              <a:off x="4469130" y="2505075"/>
              <a:ext cx="1041703"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j-lt"/>
                  <a:ea typeface="+mj-ea"/>
                  <a:cs typeface="+mj-cs"/>
                </a:rPr>
                <a:t>Helvetica</a:t>
              </a:r>
            </a:p>
          </p:txBody>
        </p:sp>
        <p:sp>
          <p:nvSpPr>
            <p:cNvPr id="21" name="TextBox 21"/>
            <p:cNvSpPr txBox="1"/>
            <p:nvPr/>
          </p:nvSpPr>
          <p:spPr>
            <a:xfrm>
              <a:off x="4471416" y="2782252"/>
              <a:ext cx="1967187" cy="205359"/>
            </a:xfrm>
            <a:prstGeom prst="rect">
              <a:avLst/>
            </a:prstGeom>
            <a:noFill/>
            <a:ln>
              <a:noFill/>
            </a:ln>
          </p:spPr>
          <p:txBody>
            <a:bodyPr wrap="none" lIns="0" tIns="0" rIns="0" bIns="0" anchor="t" anchorCtr="0">
              <a:spAutoFit/>
            </a:bodyPr>
            <a:lstStyle/>
            <a:p>
              <a:pPr algn="l"/>
              <a:r>
                <a:rPr lang="zh-CN" sz="1050" dirty="0">
                  <a:solidFill>
                    <a:schemeClr val="dk2"/>
                  </a:solidFill>
                  <a:latin typeface="+mn-lt"/>
                  <a:ea typeface="+mn-ea"/>
                  <a:cs typeface="+mn-cs"/>
                </a:rPr>
                <a:t>1957 · Miedinger + Hoffmann</a:t>
              </a:r>
            </a:p>
          </p:txBody>
        </p:sp>
        <p:sp>
          <p:nvSpPr>
            <p:cNvPr id="22" name="TextBox 22"/>
            <p:cNvSpPr txBox="1"/>
            <p:nvPr/>
          </p:nvSpPr>
          <p:spPr>
            <a:xfrm>
              <a:off x="4457700" y="3211830"/>
              <a:ext cx="2042290" cy="2419350"/>
            </a:xfrm>
            <a:prstGeom prst="rect">
              <a:avLst/>
            </a:prstGeom>
            <a:noFill/>
            <a:ln>
              <a:noFill/>
            </a:ln>
          </p:spPr>
          <p:txBody>
            <a:bodyPr wrap="none" lIns="0" tIns="0" rIns="0" bIns="0" anchor="t" anchorCtr="0">
              <a:spAutoFit/>
            </a:bodyPr>
            <a:lstStyle/>
            <a:p>
              <a:pPr algn="l"/>
              <a:r>
                <a:rPr lang="zh-CN" sz="12600" b="1" spc="-75" dirty="0">
                  <a:solidFill>
                    <a:schemeClr val="accent2"/>
                  </a:solidFill>
                  <a:latin typeface="+mn-lt"/>
                  <a:ea typeface="+mn-ea"/>
                  <a:cs typeface="+mn-cs"/>
                </a:rPr>
                <a:t>Aa</a:t>
              </a:r>
            </a:p>
          </p:txBody>
        </p:sp>
        <p:sp>
          <p:nvSpPr>
            <p:cNvPr id="23" name="TextBox 23"/>
            <p:cNvSpPr txBox="1"/>
            <p:nvPr/>
          </p:nvSpPr>
          <p:spPr>
            <a:xfrm>
              <a:off x="4471988" y="4681538"/>
              <a:ext cx="1503045" cy="147638"/>
            </a:xfrm>
            <a:prstGeom prst="rect">
              <a:avLst/>
            </a:prstGeom>
            <a:noFill/>
            <a:ln>
              <a:noFill/>
            </a:ln>
          </p:spPr>
          <p:txBody>
            <a:bodyPr wrap="none" lIns="0" tIns="0" rIns="0" bIns="0" anchor="t" anchorCtr="0">
              <a:spAutoFit/>
            </a:bodyPr>
            <a:lstStyle/>
            <a:p>
              <a:pPr algn="l"/>
              <a:r>
                <a:rPr lang="zh-CN" sz="750" spc="150" dirty="0">
                  <a:solidFill>
                    <a:schemeClr val="accent5"/>
                  </a:solidFill>
                  <a:latin typeface="+mn-lt"/>
                  <a:ea typeface="+mn-ea"/>
                  <a:cs typeface="+mn-cs"/>
                </a:rPr>
                <a:t>BOLD · 700 · NEUTRAL</a:t>
              </a:r>
            </a:p>
          </p:txBody>
        </p:sp>
        <p:sp>
          <p:nvSpPr>
            <p:cNvPr id="24" name="Line 24"/>
            <p:cNvSpPr/>
            <p:nvPr/>
          </p:nvSpPr>
          <p:spPr>
            <a:xfrm>
              <a:off x="4476750" y="5029200"/>
              <a:ext cx="533400" cy="9525"/>
            </a:xfrm>
            <a:custGeom>
              <a:avLst/>
              <a:gdLst/>
              <a:ahLst/>
              <a:cxnLst/>
              <a:rect l="l" t="t" r="r" b="b"/>
              <a:pathLst>
                <a:path w="533400" h="9525">
                  <a:moveTo>
                    <a:pt x="0" y="0"/>
                  </a:moveTo>
                  <a:lnTo>
                    <a:pt x="533400" y="0"/>
                  </a:lnTo>
                </a:path>
              </a:pathLst>
            </a:custGeom>
            <a:noFill/>
            <a:ln w="19050">
              <a:solidFill>
                <a:schemeClr val="accent2"/>
              </a:solidFill>
            </a:ln>
          </p:spPr>
        </p:sp>
        <p:sp>
          <p:nvSpPr>
            <p:cNvPr id="25" name="TextBox 25"/>
            <p:cNvSpPr txBox="1"/>
            <p:nvPr/>
          </p:nvSpPr>
          <p:spPr>
            <a:xfrm>
              <a:off x="4471416" y="5182552"/>
              <a:ext cx="1382381" cy="205359"/>
            </a:xfrm>
            <a:prstGeom prst="rect">
              <a:avLst/>
            </a:prstGeom>
            <a:noFill/>
            <a:ln>
              <a:noFill/>
            </a:ln>
          </p:spPr>
          <p:txBody>
            <a:bodyPr wrap="none" lIns="0" tIns="0" rIns="0" bIns="0" anchor="t" anchorCtr="0">
              <a:spAutoFit/>
            </a:bodyPr>
            <a:lstStyle/>
            <a:p>
              <a:pPr algn="l"/>
              <a:r>
                <a:rPr lang="zh-CN" sz="1050" b="1" dirty="0">
                  <a:solidFill>
                    <a:schemeClr val="accent2"/>
                  </a:solidFill>
                  <a:latin typeface="+mj-lt"/>
                  <a:ea typeface="+mj-ea"/>
                  <a:cs typeface="+mj-cs"/>
                </a:rPr>
                <a:t>字面意思就是"瑞士"</a:t>
              </a:r>
            </a:p>
          </p:txBody>
        </p:sp>
        <p:sp>
          <p:nvSpPr>
            <p:cNvPr id="26" name="TextBox 26"/>
            <p:cNvSpPr txBox="1"/>
            <p:nvPr/>
          </p:nvSpPr>
          <p:spPr>
            <a:xfrm>
              <a:off x="4471416" y="5392102"/>
              <a:ext cx="1571169" cy="205359"/>
            </a:xfrm>
            <a:prstGeom prst="rect">
              <a:avLst/>
            </a:prstGeom>
            <a:noFill/>
            <a:ln>
              <a:noFill/>
            </a:ln>
          </p:spPr>
          <p:txBody>
            <a:bodyPr wrap="none" lIns="0" tIns="0" rIns="0" bIns="0" anchor="t" anchorCtr="0">
              <a:spAutoFit/>
            </a:bodyPr>
            <a:lstStyle/>
            <a:p>
              <a:pPr algn="l"/>
              <a:r>
                <a:rPr lang="zh-CN" sz="1050" b="1" dirty="0">
                  <a:solidFill>
                    <a:schemeClr val="dk1"/>
                  </a:solidFill>
                  <a:latin typeface="+mj-lt"/>
                  <a:ea typeface="+mj-ea"/>
                  <a:cs typeface="+mj-cs"/>
                </a:rPr>
                <a:t>中性 · 客观 · 可读至极</a:t>
              </a:r>
            </a:p>
          </p:txBody>
        </p:sp>
        <p:sp>
          <p:nvSpPr>
            <p:cNvPr id="27" name="TextBox 27"/>
            <p:cNvSpPr txBox="1"/>
            <p:nvPr/>
          </p:nvSpPr>
          <p:spPr>
            <a:xfrm>
              <a:off x="4471988" y="5694045"/>
              <a:ext cx="1426845" cy="519112"/>
            </a:xfrm>
            <a:prstGeom prst="rect">
              <a:avLst/>
            </a:prstGeom>
            <a:noFill/>
            <a:ln>
              <a:noFill/>
            </a:ln>
          </p:spPr>
          <p:txBody>
            <a:bodyPr wrap="none" lIns="0" tIns="0" rIns="0" bIns="0" anchor="t" anchorCtr="0">
              <a:spAutoFit/>
            </a:bodyPr>
            <a:lstStyle/>
            <a:p>
              <a:pPr algn="l">
                <a:lnSpc>
                  <a:spcPts val="1350"/>
                </a:lnSpc>
              </a:pPr>
              <a:r>
                <a:rPr lang="zh-CN" sz="900" dirty="0">
                  <a:solidFill>
                    <a:schemeClr val="dk2"/>
                  </a:solidFill>
                  <a:latin typeface="+mn-lt"/>
                  <a:ea typeface="+mn-ea"/>
                  <a:cs typeface="+mn-cs"/>
                </a:rPr>
                <a:t>原名 Neue Haas Grotesk</a:t>
              </a:r>
              <a:br/>
              <a:r>
                <a:rPr lang="zh-CN" sz="900" dirty="0">
                  <a:solidFill>
                    <a:schemeClr val="dk2"/>
                  </a:solidFill>
                  <a:latin typeface="+mn-lt"/>
                  <a:ea typeface="+mn-ea"/>
                  <a:cs typeface="+mn-cs"/>
                </a:rPr>
                <a:t>取自拉丁文 Helvetia(瑞士)</a:t>
              </a:r>
              <a:br/>
              <a:r>
                <a:rPr lang="zh-CN" sz="900" dirty="0">
                  <a:solidFill>
                    <a:schemeClr val="dk2"/>
                  </a:solidFill>
                  <a:latin typeface="+mn-lt"/>
                  <a:ea typeface="+mn-ea"/>
                  <a:cs typeface="+mn-cs"/>
                </a:rPr>
                <a:t>20 世纪传播范围最广的字体</a:t>
              </a:r>
            </a:p>
          </p:txBody>
        </p:sp>
      </p:grpSp>
      <p:grpSp>
        <p:nvGrpSpPr>
          <p:cNvPr id="39" name="Group 39"/>
          <p:cNvGrpSpPr/>
          <p:nvPr/>
        </p:nvGrpSpPr>
        <p:grpSpPr>
          <a:xfrm>
            <a:off x="8324850" y="2095500"/>
            <a:ext cx="3257550" cy="4117657"/>
            <a:chOff x="8324850" y="2095500"/>
            <a:chExt cx="3257550" cy="4117657"/>
          </a:xfrm>
        </p:grpSpPr>
        <p:sp>
          <p:nvSpPr>
            <p:cNvPr id="29" name="Line 29"/>
            <p:cNvSpPr/>
            <p:nvPr/>
          </p:nvSpPr>
          <p:spPr>
            <a:xfrm>
              <a:off x="8343900" y="2095500"/>
              <a:ext cx="3238500" cy="9525"/>
            </a:xfrm>
            <a:custGeom>
              <a:avLst/>
              <a:gdLst/>
              <a:ahLst/>
              <a:cxnLst/>
              <a:rect l="l" t="t" r="r" b="b"/>
              <a:pathLst>
                <a:path w="3238500" h="9525">
                  <a:moveTo>
                    <a:pt x="0" y="0"/>
                  </a:moveTo>
                  <a:lnTo>
                    <a:pt x="3238500" y="0"/>
                  </a:lnTo>
                </a:path>
              </a:pathLst>
            </a:custGeom>
            <a:noFill/>
            <a:ln w="28575">
              <a:solidFill>
                <a:schemeClr val="accent1"/>
              </a:solidFill>
            </a:ln>
          </p:spPr>
        </p:sp>
        <p:sp>
          <p:nvSpPr>
            <p:cNvPr id="30" name="TextBox 30"/>
            <p:cNvSpPr txBox="1"/>
            <p:nvPr/>
          </p:nvSpPr>
          <p:spPr>
            <a:xfrm>
              <a:off x="8339138" y="2311241"/>
              <a:ext cx="699247"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CARD · 03</a:t>
              </a:r>
            </a:p>
          </p:txBody>
        </p:sp>
        <p:sp>
          <p:nvSpPr>
            <p:cNvPr id="31" name="TextBox 31"/>
            <p:cNvSpPr txBox="1"/>
            <p:nvPr/>
          </p:nvSpPr>
          <p:spPr>
            <a:xfrm>
              <a:off x="8336280" y="2505075"/>
              <a:ext cx="851761" cy="293370"/>
            </a:xfrm>
            <a:prstGeom prst="rect">
              <a:avLst/>
            </a:prstGeom>
            <a:noFill/>
            <a:ln>
              <a:noFill/>
            </a:ln>
          </p:spPr>
          <p:txBody>
            <a:bodyPr wrap="none" lIns="0" tIns="0" rIns="0" bIns="0" anchor="t" anchorCtr="0">
              <a:spAutoFit/>
            </a:bodyPr>
            <a:lstStyle/>
            <a:p>
              <a:pPr algn="l"/>
              <a:r>
                <a:rPr lang="zh-CN" sz="1500" b="1" dirty="0">
                  <a:solidFill>
                    <a:schemeClr val="dk1"/>
                  </a:solidFill>
                  <a:latin typeface="+mj-lt"/>
                  <a:ea typeface="+mj-ea"/>
                  <a:cs typeface="+mj-cs"/>
                </a:rPr>
                <a:t>Univers</a:t>
              </a:r>
            </a:p>
          </p:txBody>
        </p:sp>
        <p:sp>
          <p:nvSpPr>
            <p:cNvPr id="32" name="TextBox 32"/>
            <p:cNvSpPr txBox="1"/>
            <p:nvPr/>
          </p:nvSpPr>
          <p:spPr>
            <a:xfrm>
              <a:off x="8338566" y="2782252"/>
              <a:ext cx="1556728" cy="205359"/>
            </a:xfrm>
            <a:prstGeom prst="rect">
              <a:avLst/>
            </a:prstGeom>
            <a:noFill/>
            <a:ln>
              <a:noFill/>
            </a:ln>
          </p:spPr>
          <p:txBody>
            <a:bodyPr wrap="none" lIns="0" tIns="0" rIns="0" bIns="0" anchor="t" anchorCtr="0">
              <a:spAutoFit/>
            </a:bodyPr>
            <a:lstStyle/>
            <a:p>
              <a:pPr algn="l"/>
              <a:r>
                <a:rPr lang="zh-CN" sz="1050" dirty="0">
                  <a:solidFill>
                    <a:schemeClr val="dk2"/>
                  </a:solidFill>
                  <a:latin typeface="+mn-lt"/>
                  <a:ea typeface="+mn-ea"/>
                  <a:cs typeface="+mn-cs"/>
                </a:rPr>
                <a:t>1957 · Adrian Frutiger</a:t>
              </a:r>
            </a:p>
          </p:txBody>
        </p:sp>
        <p:sp>
          <p:nvSpPr>
            <p:cNvPr id="33" name="TextBox 33"/>
            <p:cNvSpPr txBox="1"/>
            <p:nvPr/>
          </p:nvSpPr>
          <p:spPr>
            <a:xfrm>
              <a:off x="8324850" y="3211830"/>
              <a:ext cx="1967122" cy="2419350"/>
            </a:xfrm>
            <a:prstGeom prst="rect">
              <a:avLst/>
            </a:prstGeom>
            <a:noFill/>
            <a:ln>
              <a:noFill/>
            </a:ln>
          </p:spPr>
          <p:txBody>
            <a:bodyPr wrap="none" lIns="0" tIns="0" rIns="0" bIns="0" anchor="t" anchorCtr="0">
              <a:spAutoFit/>
            </a:bodyPr>
            <a:lstStyle/>
            <a:p>
              <a:pPr algn="l"/>
              <a:r>
                <a:rPr lang="zh-CN" sz="12600" spc="75" dirty="0">
                  <a:solidFill>
                    <a:schemeClr val="dk1"/>
                  </a:solidFill>
                  <a:latin typeface="+mn-lt"/>
                  <a:ea typeface="+mn-ea"/>
                  <a:cs typeface="+mn-cs"/>
                </a:rPr>
                <a:t>Aa</a:t>
              </a:r>
            </a:p>
          </p:txBody>
        </p:sp>
        <p:sp>
          <p:nvSpPr>
            <p:cNvPr id="34" name="TextBox 34"/>
            <p:cNvSpPr txBox="1"/>
            <p:nvPr/>
          </p:nvSpPr>
          <p:spPr>
            <a:xfrm>
              <a:off x="8339138" y="4681538"/>
              <a:ext cx="1535049" cy="147638"/>
            </a:xfrm>
            <a:prstGeom prst="rect">
              <a:avLst/>
            </a:prstGeom>
            <a:noFill/>
            <a:ln>
              <a:noFill/>
            </a:ln>
          </p:spPr>
          <p:txBody>
            <a:bodyPr wrap="none" lIns="0" tIns="0" rIns="0" bIns="0" anchor="t" anchorCtr="0">
              <a:spAutoFit/>
            </a:bodyPr>
            <a:lstStyle/>
            <a:p>
              <a:pPr algn="l"/>
              <a:r>
                <a:rPr lang="zh-CN" sz="750" spc="150" dirty="0">
                  <a:solidFill>
                    <a:schemeClr val="accent5"/>
                  </a:solidFill>
                  <a:latin typeface="+mn-lt"/>
                  <a:ea typeface="+mn-ea"/>
                  <a:cs typeface="+mn-cs"/>
                </a:rPr>
                <a:t>REGULAR · 400 · LIGHT</a:t>
              </a:r>
            </a:p>
          </p:txBody>
        </p:sp>
        <p:sp>
          <p:nvSpPr>
            <p:cNvPr id="35" name="Line 35"/>
            <p:cNvSpPr/>
            <p:nvPr/>
          </p:nvSpPr>
          <p:spPr>
            <a:xfrm>
              <a:off x="8343900" y="5029200"/>
              <a:ext cx="533400" cy="9525"/>
            </a:xfrm>
            <a:custGeom>
              <a:avLst/>
              <a:gdLst/>
              <a:ahLst/>
              <a:cxnLst/>
              <a:rect l="l" t="t" r="r" b="b"/>
              <a:pathLst>
                <a:path w="533400" h="9525">
                  <a:moveTo>
                    <a:pt x="0" y="0"/>
                  </a:moveTo>
                  <a:lnTo>
                    <a:pt x="533400" y="0"/>
                  </a:lnTo>
                </a:path>
              </a:pathLst>
            </a:custGeom>
            <a:noFill/>
            <a:ln w="9525">
              <a:solidFill>
                <a:schemeClr val="accent1"/>
              </a:solidFill>
            </a:ln>
          </p:spPr>
        </p:sp>
        <p:sp>
          <p:nvSpPr>
            <p:cNvPr id="36" name="TextBox 36"/>
            <p:cNvSpPr txBox="1"/>
            <p:nvPr/>
          </p:nvSpPr>
          <p:spPr>
            <a:xfrm>
              <a:off x="8338566" y="5182552"/>
              <a:ext cx="1279746" cy="205359"/>
            </a:xfrm>
            <a:prstGeom prst="rect">
              <a:avLst/>
            </a:prstGeom>
            <a:noFill/>
            <a:ln>
              <a:noFill/>
            </a:ln>
          </p:spPr>
          <p:txBody>
            <a:bodyPr wrap="none" lIns="0" tIns="0" rIns="0" bIns="0" anchor="t" anchorCtr="0">
              <a:spAutoFit/>
            </a:bodyPr>
            <a:lstStyle/>
            <a:p>
              <a:pPr algn="l"/>
              <a:r>
                <a:rPr lang="zh-CN" sz="1050" b="1" dirty="0">
                  <a:solidFill>
                    <a:schemeClr val="dk1"/>
                  </a:solidFill>
                  <a:latin typeface="+mj-lt"/>
                  <a:ea typeface="+mj-ea"/>
                  <a:cs typeface="+mj-cs"/>
                </a:rPr>
                <a:t>21 字重的二维坐标</a:t>
              </a:r>
            </a:p>
          </p:txBody>
        </p:sp>
        <p:sp>
          <p:nvSpPr>
            <p:cNvPr id="37" name="TextBox 37"/>
            <p:cNvSpPr txBox="1"/>
            <p:nvPr/>
          </p:nvSpPr>
          <p:spPr>
            <a:xfrm>
              <a:off x="8338566" y="5392102"/>
              <a:ext cx="1059492" cy="205359"/>
            </a:xfrm>
            <a:prstGeom prst="rect">
              <a:avLst/>
            </a:prstGeom>
            <a:noFill/>
            <a:ln>
              <a:noFill/>
            </a:ln>
          </p:spPr>
          <p:txBody>
            <a:bodyPr wrap="none" lIns="0" tIns="0" rIns="0" bIns="0" anchor="t" anchorCtr="0">
              <a:spAutoFit/>
            </a:bodyPr>
            <a:lstStyle/>
            <a:p>
              <a:pPr algn="l"/>
              <a:r>
                <a:rPr lang="zh-CN" sz="1050" b="1" dirty="0">
                  <a:solidFill>
                    <a:schemeClr val="dk1"/>
                  </a:solidFill>
                  <a:latin typeface="+mj-lt"/>
                  <a:ea typeface="+mj-ea"/>
                  <a:cs typeface="+mj-cs"/>
                </a:rPr>
                <a:t>字体工程的开端</a:t>
              </a:r>
            </a:p>
          </p:txBody>
        </p:sp>
        <p:sp>
          <p:nvSpPr>
            <p:cNvPr id="38" name="TextBox 38"/>
            <p:cNvSpPr txBox="1"/>
            <p:nvPr/>
          </p:nvSpPr>
          <p:spPr>
            <a:xfrm>
              <a:off x="8339138" y="5694045"/>
              <a:ext cx="1403985" cy="519112"/>
            </a:xfrm>
            <a:prstGeom prst="rect">
              <a:avLst/>
            </a:prstGeom>
            <a:noFill/>
            <a:ln>
              <a:noFill/>
            </a:ln>
          </p:spPr>
          <p:txBody>
            <a:bodyPr wrap="none" lIns="0" tIns="0" rIns="0" bIns="0" anchor="t" anchorCtr="0">
              <a:spAutoFit/>
            </a:bodyPr>
            <a:lstStyle/>
            <a:p>
              <a:pPr algn="l">
                <a:lnSpc>
                  <a:spcPts val="1350"/>
                </a:lnSpc>
              </a:pPr>
              <a:r>
                <a:rPr lang="zh-CN" sz="900" dirty="0">
                  <a:solidFill>
                    <a:schemeClr val="dk2"/>
                  </a:solidFill>
                  <a:latin typeface="+mn-lt"/>
                  <a:ea typeface="+mn-ea"/>
                  <a:cs typeface="+mn-cs"/>
                </a:rPr>
                <a:t>Univers 39 — 83 二维编号</a:t>
              </a:r>
              <a:br/>
              <a:r>
                <a:rPr lang="zh-CN" sz="900" dirty="0">
                  <a:solidFill>
                    <a:schemeClr val="dk2"/>
                  </a:solidFill>
                  <a:latin typeface="+mn-lt"/>
                  <a:ea typeface="+mn-ea"/>
                  <a:cs typeface="+mn-cs"/>
                </a:rPr>
                <a:t>把"家族+字重+宽度"工程化</a:t>
              </a:r>
              <a:br/>
              <a:r>
                <a:rPr lang="zh-CN" sz="900" dirty="0">
                  <a:solidFill>
                    <a:schemeClr val="dk2"/>
                  </a:solidFill>
                  <a:latin typeface="+mn-lt"/>
                  <a:ea typeface="+mn-ea"/>
                  <a:cs typeface="+mn-cs"/>
                </a:rPr>
                <a:t>现代字体家族结构的祖先</a:t>
              </a:r>
            </a:p>
          </p:txBody>
        </p:sp>
      </p:grpSp>
      <p:sp>
        <p:nvSpPr>
          <p:cNvPr id="40" name="TextBox 40"/>
          <p:cNvSpPr txBox="1"/>
          <p:nvPr/>
        </p:nvSpPr>
        <p:spPr>
          <a:xfrm>
            <a:off x="11147257" y="6464141"/>
            <a:ext cx="439905" cy="161925"/>
          </a:xfrm>
          <a:prstGeom prst="rect">
            <a:avLst/>
          </a:prstGeom>
          <a:noFill/>
          <a:ln>
            <a:noFill/>
          </a:ln>
        </p:spPr>
        <p:txBody>
          <a:bodyPr wrap="none" lIns="0" tIns="0" rIns="0" bIns="0" anchor="t" anchorCtr="0">
            <a:spAutoFit/>
          </a:bodyPr>
          <a:lstStyle/>
          <a:p>
            <a:pPr algn="r"/>
            <a:r>
              <a:rPr lang="zh-CN" sz="820" spc="75" dirty="0">
                <a:solidFill>
                  <a:schemeClr val="accent5"/>
                </a:solidFill>
                <a:latin typeface="+mn-lt"/>
                <a:ea typeface="+mn-ea"/>
                <a:cs typeface="+mn-cs"/>
              </a:rPr>
              <a:t>07 / 14</a:t>
            </a:r>
          </a:p>
        </p:txBody>
      </p:sp>
    </p:spTree>
  </p:cSld>
  <p:clrMapOvr>
    <a:masterClrMapping/>
  </p:clrMapOvr>
  <p:transition xmlns:p14="http://schemas.microsoft.com/office/powerpoint/2010/main" p14:dur="35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xmlns:p="http://schemas.openxmlformats.org/presentationml/2006/main" id="9" presetID="10" presetClass="entr" presetSubtype="0" fill="hold" grpId="0" nodeType="afterEffect">
                                  <p:stCondLst>
                                    <p:cond delay="10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50"/>
                                        <p:tgtEl>
                                          <p:spTgt spid="28"/>
                                        </p:tgtEl>
                                      </p:cBhvr>
                                    </p:animEffect>
                                  </p:childTnLst>
                                </p:cTn>
                              </p:par>
                            </p:childTnLst>
                          </p:cTn>
                        </p:par>
                        <p:par>
                          <p:cTn id="12" fill="hold">
                            <p:stCondLst>
                              <p:cond delay="1150"/>
                            </p:stCondLst>
                            <p:childTnLst>
                              <p:par>
                                <p:cTn xmlns:p="http://schemas.openxmlformats.org/presentationml/2006/main" id="13" presetID="10" presetClass="entr" presetSubtype="0" fill="hold" grpId="0" nodeType="afterEffect">
                                  <p:stCondLst>
                                    <p:cond delay="25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Group 6"/>
          <p:cNvGrpSpPr/>
          <p:nvPr/>
        </p:nvGrpSpPr>
        <p:grpSpPr>
          <a:xfrm>
            <a:off x="597408" y="482441"/>
            <a:ext cx="4030828" cy="1165384"/>
            <a:chOff x="597408" y="482441"/>
            <a:chExt cx="4030828" cy="1165384"/>
          </a:xfrm>
        </p:grpSpPr>
        <p:sp>
          <p:nvSpPr>
            <p:cNvPr id="2" name="TextBox 2"/>
            <p:cNvSpPr txBox="1"/>
            <p:nvPr/>
          </p:nvSpPr>
          <p:spPr>
            <a:xfrm>
              <a:off x="604838" y="482441"/>
              <a:ext cx="442788" cy="161925"/>
            </a:xfrm>
            <a:prstGeom prst="rect">
              <a:avLst/>
            </a:prstGeom>
            <a:noFill/>
            <a:ln>
              <a:noFill/>
            </a:ln>
          </p:spPr>
          <p:txBody>
            <a:bodyPr wrap="none" lIns="0" tIns="0" rIns="0" bIns="0" anchor="t" anchorCtr="0">
              <a:spAutoFit/>
            </a:bodyPr>
            <a:lstStyle/>
            <a:p>
              <a:pPr algn="l"/>
              <a:r>
                <a:rPr lang="zh-CN" sz="820" spc="150" dirty="0">
                  <a:solidFill>
                    <a:schemeClr val="accent5"/>
                  </a:solidFill>
                  <a:latin typeface="+mn-lt"/>
                  <a:ea typeface="+mn-ea"/>
                  <a:cs typeface="+mn-cs"/>
                </a:rPr>
                <a:t>P · 08</a:t>
              </a:r>
            </a:p>
          </p:txBody>
        </p:sp>
        <p:sp>
          <p:nvSpPr>
            <p:cNvPr id="3" name="TextBox 3"/>
            <p:cNvSpPr txBox="1"/>
            <p:nvPr/>
          </p:nvSpPr>
          <p:spPr>
            <a:xfrm>
              <a:off x="597408" y="883920"/>
              <a:ext cx="2079224" cy="469392"/>
            </a:xfrm>
            <a:prstGeom prst="rect">
              <a:avLst/>
            </a:prstGeom>
            <a:noFill/>
            <a:ln>
              <a:noFill/>
            </a:ln>
          </p:spPr>
          <p:txBody>
            <a:bodyPr wrap="none" lIns="0" tIns="0" rIns="0" bIns="0" anchor="t" anchorCtr="0">
              <a:spAutoFit/>
            </a:bodyPr>
            <a:lstStyle/>
            <a:p>
              <a:pPr algn="l"/>
              <a:r>
                <a:rPr lang="zh-CN" sz="2400" b="1" dirty="0">
                  <a:solidFill>
                    <a:schemeClr val="dk1"/>
                  </a:solidFill>
                  <a:latin typeface="+mj-lt"/>
                  <a:ea typeface="+mj-ea"/>
                  <a:cs typeface="+mj-cs"/>
                </a:rPr>
                <a:t>网格四种类型</a:t>
              </a:r>
            </a:p>
          </p:txBody>
        </p:sp>
        <p:sp>
          <p:nvSpPr>
            <p:cNvPr id="4" name="TextBox 4"/>
            <p:cNvSpPr txBox="1"/>
            <p:nvPr/>
          </p:nvSpPr>
          <p:spPr>
            <a:xfrm>
              <a:off x="604266" y="1296352"/>
              <a:ext cx="4023970" cy="205359"/>
            </a:xfrm>
            <a:prstGeom prst="rect">
              <a:avLst/>
            </a:prstGeom>
            <a:noFill/>
            <a:ln>
              <a:noFill/>
            </a:ln>
          </p:spPr>
          <p:txBody>
            <a:bodyPr wrap="none" lIns="0" tIns="0" rIns="0" bIns="0" anchor="t" anchorCtr="0">
              <a:spAutoFit/>
            </a:bodyPr>
            <a:lstStyle/>
            <a:p>
              <a:pPr algn="l"/>
              <a:r>
                <a:rPr lang="zh-CN" sz="1050" spc="150" dirty="0">
                  <a:solidFill>
                    <a:schemeClr val="dk2"/>
                  </a:solidFill>
                  <a:latin typeface="+mn-lt"/>
                  <a:ea typeface="+mn-ea"/>
                  <a:cs typeface="+mn-cs"/>
                </a:rPr>
                <a:t>FOUR GRID TYPES · MÜLLER-BROCKMANN, 1981</a:t>
              </a:r>
            </a:p>
          </p:txBody>
        </p:sp>
        <p:sp>
          <p:nvSpPr>
            <p:cNvPr id="5" name="Line 5"/>
            <p:cNvSpPr/>
            <p:nvPr/>
          </p:nvSpPr>
          <p:spPr>
            <a:xfrm>
              <a:off x="609600" y="1638300"/>
              <a:ext cx="533400" cy="9525"/>
            </a:xfrm>
            <a:custGeom>
              <a:avLst/>
              <a:gdLst/>
              <a:ahLst/>
              <a:cxnLst/>
              <a:rect l="l" t="t" r="r" b="b"/>
              <a:pathLst>
                <a:path w="533400" h="9525">
                  <a:moveTo>
                    <a:pt x="0" y="0"/>
                  </a:moveTo>
                  <a:lnTo>
                    <a:pt x="533400" y="0"/>
                  </a:lnTo>
                </a:path>
              </a:pathLst>
            </a:custGeom>
            <a:noFill/>
            <a:ln w="28575">
              <a:solidFill>
                <a:schemeClr val="accent2"/>
              </a:solidFill>
            </a:ln>
          </p:spPr>
        </p:sp>
      </p:grpSp>
      <p:grpSp>
        <p:nvGrpSpPr>
          <p:cNvPr id="9" name="Group 9"/>
          <p:cNvGrpSpPr/>
          <p:nvPr/>
        </p:nvGrpSpPr>
        <p:grpSpPr>
          <a:xfrm>
            <a:off x="609600" y="1905000"/>
            <a:ext cx="10972800" cy="4381500"/>
            <a:chOff x="609600" y="1905000"/>
            <a:chExt cx="10972800" cy="4381500"/>
          </a:xfrm>
        </p:grpSpPr>
        <p:sp>
          <p:nvSpPr>
            <p:cNvPr id="7" name="Line 7"/>
            <p:cNvSpPr/>
            <p:nvPr/>
          </p:nvSpPr>
          <p:spPr>
            <a:xfrm>
              <a:off x="609600" y="4095750"/>
              <a:ext cx="10972800" cy="9525"/>
            </a:xfrm>
            <a:custGeom>
              <a:avLst/>
              <a:gdLst/>
              <a:ahLst/>
              <a:cxnLst/>
              <a:rect l="l" t="t" r="r" b="b"/>
              <a:pathLst>
                <a:path w="10972800" h="9525">
                  <a:moveTo>
                    <a:pt x="0" y="0"/>
                  </a:moveTo>
                  <a:lnTo>
                    <a:pt x="10972800" y="0"/>
                  </a:lnTo>
                </a:path>
              </a:pathLst>
            </a:custGeom>
            <a:noFill/>
            <a:ln w="9525">
              <a:solidFill>
                <a:schemeClr val="accent4"/>
              </a:solidFill>
            </a:ln>
          </p:spPr>
        </p:sp>
        <p:sp>
          <p:nvSpPr>
            <p:cNvPr id="8" name="Line 8"/>
            <p:cNvSpPr/>
            <p:nvPr/>
          </p:nvSpPr>
          <p:spPr>
            <a:xfrm>
              <a:off x="6096000" y="1905000"/>
              <a:ext cx="9525" cy="4381500"/>
            </a:xfrm>
            <a:custGeom>
              <a:avLst/>
              <a:gdLst/>
              <a:ahLst/>
              <a:cxnLst/>
              <a:rect l="l" t="t" r="r" b="b"/>
              <a:pathLst>
                <a:path w="9525" h="4381500">
                  <a:moveTo>
                    <a:pt x="0" y="0"/>
                  </a:moveTo>
                  <a:lnTo>
                    <a:pt x="0" y="4381500"/>
                  </a:lnTo>
                </a:path>
              </a:pathLst>
            </a:custGeom>
            <a:noFill/>
            <a:ln w="9525">
              <a:solidFill>
                <a:schemeClr val="accent4"/>
              </a:solidFill>
            </a:ln>
          </p:spPr>
        </p:sp>
      </p:grpSp>
      <p:grpSp>
        <p:nvGrpSpPr>
          <p:cNvPr id="23" name="Group 23"/>
          <p:cNvGrpSpPr/>
          <p:nvPr/>
        </p:nvGrpSpPr>
        <p:grpSpPr>
          <a:xfrm>
            <a:off x="753618" y="2114550"/>
            <a:ext cx="4961382" cy="1714500"/>
            <a:chOff x="753618" y="2114550"/>
            <a:chExt cx="4961382" cy="1714500"/>
          </a:xfrm>
        </p:grpSpPr>
        <p:sp>
          <p:nvSpPr>
            <p:cNvPr id="10" name="TextBox 10"/>
            <p:cNvSpPr txBox="1"/>
            <p:nvPr/>
          </p:nvSpPr>
          <p:spPr>
            <a:xfrm>
              <a:off x="757238" y="2120741"/>
              <a:ext cx="599834"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01 · 古典</a:t>
              </a:r>
            </a:p>
          </p:txBody>
        </p:sp>
        <p:sp>
          <p:nvSpPr>
            <p:cNvPr id="11" name="TextBox 11"/>
            <p:cNvSpPr txBox="1"/>
            <p:nvPr/>
          </p:nvSpPr>
          <p:spPr>
            <a:xfrm>
              <a:off x="753618" y="2355532"/>
              <a:ext cx="958566"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手稿网格</a:t>
              </a:r>
            </a:p>
          </p:txBody>
        </p:sp>
        <p:sp>
          <p:nvSpPr>
            <p:cNvPr id="12" name="TextBox 12"/>
            <p:cNvSpPr txBox="1"/>
            <p:nvPr/>
          </p:nvSpPr>
          <p:spPr>
            <a:xfrm>
              <a:off x="757047" y="2637949"/>
              <a:ext cx="1232601" cy="190690"/>
            </a:xfrm>
            <a:prstGeom prst="rect">
              <a:avLst/>
            </a:prstGeom>
            <a:noFill/>
            <a:ln>
              <a:noFill/>
            </a:ln>
          </p:spPr>
          <p:txBody>
            <a:bodyPr wrap="none" lIns="0" tIns="0" rIns="0" bIns="0" anchor="t" anchorCtr="0">
              <a:spAutoFit/>
            </a:bodyPr>
            <a:lstStyle/>
            <a:p>
              <a:pPr algn="l"/>
              <a:r>
                <a:rPr lang="zh-CN" sz="980" spc="75" dirty="0">
                  <a:solidFill>
                    <a:schemeClr val="dk2"/>
                  </a:solidFill>
                  <a:latin typeface="+mn-lt"/>
                  <a:ea typeface="+mn-ea"/>
                  <a:cs typeface="+mn-cs"/>
                </a:rPr>
                <a:t>MANUSCRIPT GRID</a:t>
              </a:r>
            </a:p>
          </p:txBody>
        </p:sp>
        <p:sp>
          <p:nvSpPr>
            <p:cNvPr id="13" name="TextBox 13"/>
            <p:cNvSpPr txBox="1"/>
            <p:nvPr/>
          </p:nvSpPr>
          <p:spPr>
            <a:xfrm>
              <a:off x="757047" y="2923699"/>
              <a:ext cx="1646555" cy="381191"/>
            </a:xfrm>
            <a:prstGeom prst="rect">
              <a:avLst/>
            </a:prstGeom>
            <a:noFill/>
            <a:ln>
              <a:noFill/>
            </a:ln>
          </p:spPr>
          <p:txBody>
            <a:bodyPr wrap="none" lIns="0" tIns="0" rIns="0" bIns="0" anchor="t" anchorCtr="0">
              <a:spAutoFit/>
            </a:bodyPr>
            <a:lstStyle/>
            <a:p>
              <a:pPr algn="l">
                <a:lnSpc>
                  <a:spcPts val="1500"/>
                </a:lnSpc>
              </a:pPr>
              <a:r>
                <a:rPr lang="zh-CN" sz="980" dirty="0">
                  <a:solidFill>
                    <a:schemeClr val="dk1"/>
                  </a:solidFill>
                  <a:latin typeface="+mn-lt"/>
                  <a:ea typeface="+mn-ea"/>
                  <a:cs typeface="+mn-cs"/>
                </a:rPr>
                <a:t>单栏满版 · 最古老的网格</a:t>
              </a:r>
              <a:br/>
              <a:r>
                <a:rPr lang="zh-CN" sz="980" dirty="0">
                  <a:solidFill>
                    <a:schemeClr val="dk1"/>
                  </a:solidFill>
                  <a:latin typeface="+mn-lt"/>
                  <a:ea typeface="+mn-ea"/>
                  <a:cs typeface="+mn-cs"/>
                </a:rPr>
                <a:t>书籍正文 · 长篇散文唯一选项</a:t>
              </a:r>
            </a:p>
          </p:txBody>
        </p:sp>
        <p:grpSp>
          <p:nvGrpSpPr>
            <p:cNvPr id="22" name="Group 22"/>
            <p:cNvGrpSpPr/>
            <p:nvPr/>
          </p:nvGrpSpPr>
          <p:grpSpPr>
            <a:xfrm>
              <a:off x="4191000" y="2114550"/>
              <a:ext cx="1524000" cy="1714500"/>
              <a:chOff x="4191000" y="2114550"/>
              <a:chExt cx="1524000" cy="1714500"/>
            </a:xfrm>
          </p:grpSpPr>
          <p:sp>
            <p:nvSpPr>
              <p:cNvPr id="14" name="Rectangle 14"/>
              <p:cNvSpPr/>
              <p:nvPr/>
            </p:nvSpPr>
            <p:spPr>
              <a:xfrm>
                <a:off x="4191000" y="2114550"/>
                <a:ext cx="1524000" cy="1714500"/>
              </a:xfrm>
              <a:prstGeom prst="rect">
                <a:avLst/>
              </a:prstGeom>
              <a:noFill/>
              <a:ln w="9525">
                <a:solidFill>
                  <a:schemeClr val="accent1"/>
                </a:solidFill>
              </a:ln>
            </p:spPr>
          </p:sp>
          <p:sp>
            <p:nvSpPr>
              <p:cNvPr id="15" name="Rectangle 15"/>
              <p:cNvSpPr/>
              <p:nvPr/>
            </p:nvSpPr>
            <p:spPr>
              <a:xfrm>
                <a:off x="4381500" y="2305050"/>
                <a:ext cx="1143000" cy="1333500"/>
              </a:xfrm>
              <a:prstGeom prst="rect">
                <a:avLst/>
              </a:prstGeom>
              <a:solidFill>
                <a:schemeClr val="accent1">
                  <a:alpha val="8000"/>
                </a:schemeClr>
              </a:solidFill>
              <a:ln>
                <a:noFill/>
              </a:ln>
            </p:spPr>
          </p:sp>
          <p:sp>
            <p:nvSpPr>
              <p:cNvPr id="16" name="Line 16"/>
              <p:cNvSpPr/>
              <p:nvPr/>
            </p:nvSpPr>
            <p:spPr>
              <a:xfrm>
                <a:off x="4381500" y="2495550"/>
                <a:ext cx="1143000" cy="9525"/>
              </a:xfrm>
              <a:custGeom>
                <a:avLst/>
                <a:gdLst/>
                <a:ahLst/>
                <a:cxnLst/>
                <a:rect l="l" t="t" r="r" b="b"/>
                <a:pathLst>
                  <a:path w="1143000" h="9525">
                    <a:moveTo>
                      <a:pt x="0" y="0"/>
                    </a:moveTo>
                    <a:lnTo>
                      <a:pt x="1143000" y="0"/>
                    </a:lnTo>
                  </a:path>
                </a:pathLst>
              </a:custGeom>
              <a:noFill/>
              <a:ln w="4762">
                <a:solidFill>
                  <a:schemeClr val="accent1"/>
                </a:solidFill>
              </a:ln>
            </p:spPr>
          </p:sp>
          <p:sp>
            <p:nvSpPr>
              <p:cNvPr id="17" name="Line 17"/>
              <p:cNvSpPr/>
              <p:nvPr/>
            </p:nvSpPr>
            <p:spPr>
              <a:xfrm>
                <a:off x="4381500" y="2686050"/>
                <a:ext cx="1143000" cy="9525"/>
              </a:xfrm>
              <a:custGeom>
                <a:avLst/>
                <a:gdLst/>
                <a:ahLst/>
                <a:cxnLst/>
                <a:rect l="l" t="t" r="r" b="b"/>
                <a:pathLst>
                  <a:path w="1143000" h="9525">
                    <a:moveTo>
                      <a:pt x="0" y="0"/>
                    </a:moveTo>
                    <a:lnTo>
                      <a:pt x="1143000" y="0"/>
                    </a:lnTo>
                  </a:path>
                </a:pathLst>
              </a:custGeom>
              <a:noFill/>
              <a:ln w="4762">
                <a:solidFill>
                  <a:schemeClr val="accent1"/>
                </a:solidFill>
              </a:ln>
            </p:spPr>
          </p:sp>
          <p:sp>
            <p:nvSpPr>
              <p:cNvPr id="18" name="Line 18"/>
              <p:cNvSpPr/>
              <p:nvPr/>
            </p:nvSpPr>
            <p:spPr>
              <a:xfrm>
                <a:off x="4381500" y="2876550"/>
                <a:ext cx="1143000" cy="9525"/>
              </a:xfrm>
              <a:custGeom>
                <a:avLst/>
                <a:gdLst/>
                <a:ahLst/>
                <a:cxnLst/>
                <a:rect l="l" t="t" r="r" b="b"/>
                <a:pathLst>
                  <a:path w="1143000" h="9525">
                    <a:moveTo>
                      <a:pt x="0" y="0"/>
                    </a:moveTo>
                    <a:lnTo>
                      <a:pt x="1143000" y="0"/>
                    </a:lnTo>
                  </a:path>
                </a:pathLst>
              </a:custGeom>
              <a:noFill/>
              <a:ln w="4762">
                <a:solidFill>
                  <a:schemeClr val="accent1"/>
                </a:solidFill>
              </a:ln>
            </p:spPr>
          </p:sp>
          <p:sp>
            <p:nvSpPr>
              <p:cNvPr id="19" name="Line 19"/>
              <p:cNvSpPr/>
              <p:nvPr/>
            </p:nvSpPr>
            <p:spPr>
              <a:xfrm>
                <a:off x="4381500" y="3067050"/>
                <a:ext cx="1143000" cy="9525"/>
              </a:xfrm>
              <a:custGeom>
                <a:avLst/>
                <a:gdLst/>
                <a:ahLst/>
                <a:cxnLst/>
                <a:rect l="l" t="t" r="r" b="b"/>
                <a:pathLst>
                  <a:path w="1143000" h="9525">
                    <a:moveTo>
                      <a:pt x="0" y="0"/>
                    </a:moveTo>
                    <a:lnTo>
                      <a:pt x="1143000" y="0"/>
                    </a:lnTo>
                  </a:path>
                </a:pathLst>
              </a:custGeom>
              <a:noFill/>
              <a:ln w="4762">
                <a:solidFill>
                  <a:schemeClr val="accent1"/>
                </a:solidFill>
              </a:ln>
            </p:spPr>
          </p:sp>
          <p:sp>
            <p:nvSpPr>
              <p:cNvPr id="20" name="Line 20"/>
              <p:cNvSpPr/>
              <p:nvPr/>
            </p:nvSpPr>
            <p:spPr>
              <a:xfrm>
                <a:off x="4381500" y="3257550"/>
                <a:ext cx="1143000" cy="9525"/>
              </a:xfrm>
              <a:custGeom>
                <a:avLst/>
                <a:gdLst/>
                <a:ahLst/>
                <a:cxnLst/>
                <a:rect l="l" t="t" r="r" b="b"/>
                <a:pathLst>
                  <a:path w="1143000" h="9525">
                    <a:moveTo>
                      <a:pt x="0" y="0"/>
                    </a:moveTo>
                    <a:lnTo>
                      <a:pt x="1143000" y="0"/>
                    </a:lnTo>
                  </a:path>
                </a:pathLst>
              </a:custGeom>
              <a:noFill/>
              <a:ln w="4762">
                <a:solidFill>
                  <a:schemeClr val="accent1"/>
                </a:solidFill>
              </a:ln>
            </p:spPr>
          </p:sp>
          <p:sp>
            <p:nvSpPr>
              <p:cNvPr id="21" name="Line 21"/>
              <p:cNvSpPr/>
              <p:nvPr/>
            </p:nvSpPr>
            <p:spPr>
              <a:xfrm>
                <a:off x="4381500" y="3448050"/>
                <a:ext cx="952500" cy="9525"/>
              </a:xfrm>
              <a:custGeom>
                <a:avLst/>
                <a:gdLst/>
                <a:ahLst/>
                <a:cxnLst/>
                <a:rect l="l" t="t" r="r" b="b"/>
                <a:pathLst>
                  <a:path w="952500" h="9525">
                    <a:moveTo>
                      <a:pt x="0" y="0"/>
                    </a:moveTo>
                    <a:lnTo>
                      <a:pt x="952500" y="0"/>
                    </a:lnTo>
                  </a:path>
                </a:pathLst>
              </a:custGeom>
              <a:noFill/>
              <a:ln w="4762">
                <a:solidFill>
                  <a:schemeClr val="accent1"/>
                </a:solidFill>
              </a:ln>
            </p:spPr>
          </p:sp>
        </p:grpSp>
      </p:grpSp>
      <p:grpSp>
        <p:nvGrpSpPr>
          <p:cNvPr id="42" name="Group 42"/>
          <p:cNvGrpSpPr/>
          <p:nvPr/>
        </p:nvGrpSpPr>
        <p:grpSpPr>
          <a:xfrm>
            <a:off x="6278118" y="2114550"/>
            <a:ext cx="4961382" cy="1714500"/>
            <a:chOff x="6278118" y="2114550"/>
            <a:chExt cx="4961382" cy="1714500"/>
          </a:xfrm>
        </p:grpSpPr>
        <p:sp>
          <p:nvSpPr>
            <p:cNvPr id="24" name="TextBox 24"/>
            <p:cNvSpPr txBox="1"/>
            <p:nvPr/>
          </p:nvSpPr>
          <p:spPr>
            <a:xfrm>
              <a:off x="6281738" y="2120741"/>
              <a:ext cx="599834"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02 · 期刊</a:t>
              </a:r>
            </a:p>
          </p:txBody>
        </p:sp>
        <p:sp>
          <p:nvSpPr>
            <p:cNvPr id="25" name="TextBox 25"/>
            <p:cNvSpPr txBox="1"/>
            <p:nvPr/>
          </p:nvSpPr>
          <p:spPr>
            <a:xfrm>
              <a:off x="6278118" y="2355532"/>
              <a:ext cx="958566"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列状网格</a:t>
              </a:r>
            </a:p>
          </p:txBody>
        </p:sp>
        <p:sp>
          <p:nvSpPr>
            <p:cNvPr id="26" name="TextBox 26"/>
            <p:cNvSpPr txBox="1"/>
            <p:nvPr/>
          </p:nvSpPr>
          <p:spPr>
            <a:xfrm>
              <a:off x="6281547" y="2637949"/>
              <a:ext cx="945987" cy="190690"/>
            </a:xfrm>
            <a:prstGeom prst="rect">
              <a:avLst/>
            </a:prstGeom>
            <a:noFill/>
            <a:ln>
              <a:noFill/>
            </a:ln>
          </p:spPr>
          <p:txBody>
            <a:bodyPr wrap="none" lIns="0" tIns="0" rIns="0" bIns="0" anchor="t" anchorCtr="0">
              <a:spAutoFit/>
            </a:bodyPr>
            <a:lstStyle/>
            <a:p>
              <a:pPr algn="l"/>
              <a:r>
                <a:rPr lang="zh-CN" sz="980" spc="75" dirty="0">
                  <a:solidFill>
                    <a:schemeClr val="dk2"/>
                  </a:solidFill>
                  <a:latin typeface="+mn-lt"/>
                  <a:ea typeface="+mn-ea"/>
                  <a:cs typeface="+mn-cs"/>
                </a:rPr>
                <a:t>COLUMN GRID</a:t>
              </a:r>
            </a:p>
          </p:txBody>
        </p:sp>
        <p:sp>
          <p:nvSpPr>
            <p:cNvPr id="27" name="TextBox 27"/>
            <p:cNvSpPr txBox="1"/>
            <p:nvPr/>
          </p:nvSpPr>
          <p:spPr>
            <a:xfrm>
              <a:off x="6281547" y="2923699"/>
              <a:ext cx="1789684" cy="381191"/>
            </a:xfrm>
            <a:prstGeom prst="rect">
              <a:avLst/>
            </a:prstGeom>
            <a:noFill/>
            <a:ln>
              <a:noFill/>
            </a:ln>
          </p:spPr>
          <p:txBody>
            <a:bodyPr wrap="none" lIns="0" tIns="0" rIns="0" bIns="0" anchor="t" anchorCtr="0">
              <a:spAutoFit/>
            </a:bodyPr>
            <a:lstStyle/>
            <a:p>
              <a:pPr algn="l">
                <a:lnSpc>
                  <a:spcPts val="1500"/>
                </a:lnSpc>
              </a:pPr>
              <a:r>
                <a:rPr lang="zh-CN" sz="980" dirty="0">
                  <a:solidFill>
                    <a:schemeClr val="dk1"/>
                  </a:solidFill>
                  <a:latin typeface="+mn-lt"/>
                  <a:ea typeface="+mn-ea"/>
                  <a:cs typeface="+mn-cs"/>
                </a:rPr>
                <a:t>多栏并列 · 列宽行高皆可计算</a:t>
              </a:r>
              <a:br/>
              <a:r>
                <a:rPr lang="zh-CN" sz="980" dirty="0">
                  <a:solidFill>
                    <a:schemeClr val="dk1"/>
                  </a:solidFill>
                  <a:latin typeface="+mn-lt"/>
                  <a:ea typeface="+mn-ea"/>
                  <a:cs typeface="+mn-cs"/>
                </a:rPr>
                <a:t>期刊 · 报纸 · 出版业的语法基础</a:t>
              </a:r>
            </a:p>
          </p:txBody>
        </p:sp>
        <p:grpSp>
          <p:nvGrpSpPr>
            <p:cNvPr id="41" name="Group 41"/>
            <p:cNvGrpSpPr/>
            <p:nvPr/>
          </p:nvGrpSpPr>
          <p:grpSpPr>
            <a:xfrm>
              <a:off x="9715500" y="2114550"/>
              <a:ext cx="1524000" cy="1714500"/>
              <a:chOff x="9715500" y="2114550"/>
              <a:chExt cx="1524000" cy="1714500"/>
            </a:xfrm>
          </p:grpSpPr>
          <p:sp>
            <p:nvSpPr>
              <p:cNvPr id="28" name="Rectangle 28"/>
              <p:cNvSpPr/>
              <p:nvPr/>
            </p:nvSpPr>
            <p:spPr>
              <a:xfrm>
                <a:off x="9715500" y="2114550"/>
                <a:ext cx="1524000" cy="1714500"/>
              </a:xfrm>
              <a:prstGeom prst="rect">
                <a:avLst/>
              </a:prstGeom>
              <a:noFill/>
              <a:ln w="9525">
                <a:solidFill>
                  <a:schemeClr val="accent1"/>
                </a:solidFill>
              </a:ln>
            </p:spPr>
          </p:sp>
          <p:sp>
            <p:nvSpPr>
              <p:cNvPr id="29" name="Rectangle 29"/>
              <p:cNvSpPr/>
              <p:nvPr/>
            </p:nvSpPr>
            <p:spPr>
              <a:xfrm>
                <a:off x="9810750" y="2305050"/>
                <a:ext cx="381000" cy="1333500"/>
              </a:xfrm>
              <a:prstGeom prst="rect">
                <a:avLst/>
              </a:prstGeom>
              <a:solidFill>
                <a:schemeClr val="accent1">
                  <a:alpha val="10000"/>
                </a:schemeClr>
              </a:solidFill>
              <a:ln>
                <a:noFill/>
              </a:ln>
            </p:spPr>
          </p:sp>
          <p:sp>
            <p:nvSpPr>
              <p:cNvPr id="30" name="Rectangle 30"/>
              <p:cNvSpPr/>
              <p:nvPr/>
            </p:nvSpPr>
            <p:spPr>
              <a:xfrm>
                <a:off x="10287000" y="2305050"/>
                <a:ext cx="381000" cy="1333500"/>
              </a:xfrm>
              <a:prstGeom prst="rect">
                <a:avLst/>
              </a:prstGeom>
              <a:solidFill>
                <a:schemeClr val="accent1">
                  <a:alpha val="10000"/>
                </a:schemeClr>
              </a:solidFill>
              <a:ln>
                <a:noFill/>
              </a:ln>
            </p:spPr>
          </p:sp>
          <p:sp>
            <p:nvSpPr>
              <p:cNvPr id="31" name="Rectangle 31"/>
              <p:cNvSpPr/>
              <p:nvPr/>
            </p:nvSpPr>
            <p:spPr>
              <a:xfrm>
                <a:off x="10763250" y="2305050"/>
                <a:ext cx="381000" cy="1333500"/>
              </a:xfrm>
              <a:prstGeom prst="rect">
                <a:avLst/>
              </a:prstGeom>
              <a:solidFill>
                <a:schemeClr val="accent1">
                  <a:alpha val="10000"/>
                </a:schemeClr>
              </a:solidFill>
              <a:ln>
                <a:noFill/>
              </a:ln>
            </p:spPr>
          </p:sp>
          <p:sp>
            <p:nvSpPr>
              <p:cNvPr id="32" name="Line 32"/>
              <p:cNvSpPr/>
              <p:nvPr/>
            </p:nvSpPr>
            <p:spPr>
              <a:xfrm>
                <a:off x="9810750" y="2495550"/>
                <a:ext cx="381000" cy="9525"/>
              </a:xfrm>
              <a:custGeom>
                <a:avLst/>
                <a:gdLst/>
                <a:ahLst/>
                <a:cxnLst/>
                <a:rect l="l" t="t" r="r" b="b"/>
                <a:pathLst>
                  <a:path w="381000" h="9525">
                    <a:moveTo>
                      <a:pt x="0" y="0"/>
                    </a:moveTo>
                    <a:lnTo>
                      <a:pt x="381000" y="0"/>
                    </a:lnTo>
                  </a:path>
                </a:pathLst>
              </a:custGeom>
              <a:noFill/>
              <a:ln w="4762">
                <a:solidFill>
                  <a:schemeClr val="accent1"/>
                </a:solidFill>
              </a:ln>
            </p:spPr>
          </p:sp>
          <p:sp>
            <p:nvSpPr>
              <p:cNvPr id="33" name="Line 33"/>
              <p:cNvSpPr/>
              <p:nvPr/>
            </p:nvSpPr>
            <p:spPr>
              <a:xfrm>
                <a:off x="9810750" y="2686050"/>
                <a:ext cx="381000" cy="9525"/>
              </a:xfrm>
              <a:custGeom>
                <a:avLst/>
                <a:gdLst/>
                <a:ahLst/>
                <a:cxnLst/>
                <a:rect l="l" t="t" r="r" b="b"/>
                <a:pathLst>
                  <a:path w="381000" h="9525">
                    <a:moveTo>
                      <a:pt x="0" y="0"/>
                    </a:moveTo>
                    <a:lnTo>
                      <a:pt x="381000" y="0"/>
                    </a:lnTo>
                  </a:path>
                </a:pathLst>
              </a:custGeom>
              <a:noFill/>
              <a:ln w="4762">
                <a:solidFill>
                  <a:schemeClr val="accent1"/>
                </a:solidFill>
              </a:ln>
            </p:spPr>
          </p:sp>
          <p:sp>
            <p:nvSpPr>
              <p:cNvPr id="34" name="Line 34"/>
              <p:cNvSpPr/>
              <p:nvPr/>
            </p:nvSpPr>
            <p:spPr>
              <a:xfrm>
                <a:off x="9810750" y="2876550"/>
                <a:ext cx="381000" cy="9525"/>
              </a:xfrm>
              <a:custGeom>
                <a:avLst/>
                <a:gdLst/>
                <a:ahLst/>
                <a:cxnLst/>
                <a:rect l="l" t="t" r="r" b="b"/>
                <a:pathLst>
                  <a:path w="381000" h="9525">
                    <a:moveTo>
                      <a:pt x="0" y="0"/>
                    </a:moveTo>
                    <a:lnTo>
                      <a:pt x="381000" y="0"/>
                    </a:lnTo>
                  </a:path>
                </a:pathLst>
              </a:custGeom>
              <a:noFill/>
              <a:ln w="4762">
                <a:solidFill>
                  <a:schemeClr val="accent1"/>
                </a:solidFill>
              </a:ln>
            </p:spPr>
          </p:sp>
          <p:sp>
            <p:nvSpPr>
              <p:cNvPr id="35" name="Line 35"/>
              <p:cNvSpPr/>
              <p:nvPr/>
            </p:nvSpPr>
            <p:spPr>
              <a:xfrm>
                <a:off x="10287000" y="2495550"/>
                <a:ext cx="381000" cy="9525"/>
              </a:xfrm>
              <a:custGeom>
                <a:avLst/>
                <a:gdLst/>
                <a:ahLst/>
                <a:cxnLst/>
                <a:rect l="l" t="t" r="r" b="b"/>
                <a:pathLst>
                  <a:path w="381000" h="9525">
                    <a:moveTo>
                      <a:pt x="0" y="0"/>
                    </a:moveTo>
                    <a:lnTo>
                      <a:pt x="381000" y="0"/>
                    </a:lnTo>
                  </a:path>
                </a:pathLst>
              </a:custGeom>
              <a:noFill/>
              <a:ln w="4762">
                <a:solidFill>
                  <a:schemeClr val="accent1"/>
                </a:solidFill>
              </a:ln>
            </p:spPr>
          </p:sp>
          <p:sp>
            <p:nvSpPr>
              <p:cNvPr id="36" name="Line 36"/>
              <p:cNvSpPr/>
              <p:nvPr/>
            </p:nvSpPr>
            <p:spPr>
              <a:xfrm>
                <a:off x="10287000" y="2686050"/>
                <a:ext cx="381000" cy="9525"/>
              </a:xfrm>
              <a:custGeom>
                <a:avLst/>
                <a:gdLst/>
                <a:ahLst/>
                <a:cxnLst/>
                <a:rect l="l" t="t" r="r" b="b"/>
                <a:pathLst>
                  <a:path w="381000" h="9525">
                    <a:moveTo>
                      <a:pt x="0" y="0"/>
                    </a:moveTo>
                    <a:lnTo>
                      <a:pt x="381000" y="0"/>
                    </a:lnTo>
                  </a:path>
                </a:pathLst>
              </a:custGeom>
              <a:noFill/>
              <a:ln w="4762">
                <a:solidFill>
                  <a:schemeClr val="accent1"/>
                </a:solidFill>
              </a:ln>
            </p:spPr>
          </p:sp>
          <p:sp>
            <p:nvSpPr>
              <p:cNvPr id="37" name="Line 37"/>
              <p:cNvSpPr/>
              <p:nvPr/>
            </p:nvSpPr>
            <p:spPr>
              <a:xfrm>
                <a:off x="10287000" y="2876550"/>
                <a:ext cx="381000" cy="9525"/>
              </a:xfrm>
              <a:custGeom>
                <a:avLst/>
                <a:gdLst/>
                <a:ahLst/>
                <a:cxnLst/>
                <a:rect l="l" t="t" r="r" b="b"/>
                <a:pathLst>
                  <a:path w="381000" h="9525">
                    <a:moveTo>
                      <a:pt x="0" y="0"/>
                    </a:moveTo>
                    <a:lnTo>
                      <a:pt x="381000" y="0"/>
                    </a:lnTo>
                  </a:path>
                </a:pathLst>
              </a:custGeom>
              <a:noFill/>
              <a:ln w="4762">
                <a:solidFill>
                  <a:schemeClr val="accent1"/>
                </a:solidFill>
              </a:ln>
            </p:spPr>
          </p:sp>
          <p:sp>
            <p:nvSpPr>
              <p:cNvPr id="38" name="Line 38"/>
              <p:cNvSpPr/>
              <p:nvPr/>
            </p:nvSpPr>
            <p:spPr>
              <a:xfrm>
                <a:off x="10763250" y="2495550"/>
                <a:ext cx="381000" cy="9525"/>
              </a:xfrm>
              <a:custGeom>
                <a:avLst/>
                <a:gdLst/>
                <a:ahLst/>
                <a:cxnLst/>
                <a:rect l="l" t="t" r="r" b="b"/>
                <a:pathLst>
                  <a:path w="381000" h="9525">
                    <a:moveTo>
                      <a:pt x="0" y="0"/>
                    </a:moveTo>
                    <a:lnTo>
                      <a:pt x="381000" y="0"/>
                    </a:lnTo>
                  </a:path>
                </a:pathLst>
              </a:custGeom>
              <a:noFill/>
              <a:ln w="4762">
                <a:solidFill>
                  <a:schemeClr val="accent1"/>
                </a:solidFill>
              </a:ln>
            </p:spPr>
          </p:sp>
          <p:sp>
            <p:nvSpPr>
              <p:cNvPr id="39" name="Line 39"/>
              <p:cNvSpPr/>
              <p:nvPr/>
            </p:nvSpPr>
            <p:spPr>
              <a:xfrm>
                <a:off x="10763250" y="2686050"/>
                <a:ext cx="381000" cy="9525"/>
              </a:xfrm>
              <a:custGeom>
                <a:avLst/>
                <a:gdLst/>
                <a:ahLst/>
                <a:cxnLst/>
                <a:rect l="l" t="t" r="r" b="b"/>
                <a:pathLst>
                  <a:path w="381000" h="9525">
                    <a:moveTo>
                      <a:pt x="0" y="0"/>
                    </a:moveTo>
                    <a:lnTo>
                      <a:pt x="381000" y="0"/>
                    </a:lnTo>
                  </a:path>
                </a:pathLst>
              </a:custGeom>
              <a:noFill/>
              <a:ln w="4762">
                <a:solidFill>
                  <a:schemeClr val="accent1"/>
                </a:solidFill>
              </a:ln>
            </p:spPr>
          </p:sp>
          <p:sp>
            <p:nvSpPr>
              <p:cNvPr id="40" name="Line 40"/>
              <p:cNvSpPr/>
              <p:nvPr/>
            </p:nvSpPr>
            <p:spPr>
              <a:xfrm>
                <a:off x="10763250" y="2876550"/>
                <a:ext cx="381000" cy="9525"/>
              </a:xfrm>
              <a:custGeom>
                <a:avLst/>
                <a:gdLst/>
                <a:ahLst/>
                <a:cxnLst/>
                <a:rect l="l" t="t" r="r" b="b"/>
                <a:pathLst>
                  <a:path w="381000" h="9525">
                    <a:moveTo>
                      <a:pt x="0" y="0"/>
                    </a:moveTo>
                    <a:lnTo>
                      <a:pt x="381000" y="0"/>
                    </a:lnTo>
                  </a:path>
                </a:pathLst>
              </a:custGeom>
              <a:noFill/>
              <a:ln w="4762">
                <a:solidFill>
                  <a:schemeClr val="accent1"/>
                </a:solidFill>
              </a:ln>
            </p:spPr>
          </p:sp>
        </p:grpSp>
      </p:grpSp>
      <p:grpSp>
        <p:nvGrpSpPr>
          <p:cNvPr id="59" name="Group 59"/>
          <p:cNvGrpSpPr/>
          <p:nvPr/>
        </p:nvGrpSpPr>
        <p:grpSpPr>
          <a:xfrm>
            <a:off x="753618" y="4305300"/>
            <a:ext cx="4961382" cy="1714500"/>
            <a:chOff x="753618" y="4305300"/>
            <a:chExt cx="4961382" cy="1714500"/>
          </a:xfrm>
        </p:grpSpPr>
        <p:sp>
          <p:nvSpPr>
            <p:cNvPr id="43" name="TextBox 43"/>
            <p:cNvSpPr txBox="1"/>
            <p:nvPr/>
          </p:nvSpPr>
          <p:spPr>
            <a:xfrm>
              <a:off x="757238" y="4311491"/>
              <a:ext cx="599834" cy="161925"/>
            </a:xfrm>
            <a:prstGeom prst="rect">
              <a:avLst/>
            </a:prstGeom>
            <a:noFill/>
            <a:ln>
              <a:noFill/>
            </a:ln>
          </p:spPr>
          <p:txBody>
            <a:bodyPr wrap="none" lIns="0" tIns="0" rIns="0" bIns="0" anchor="t" anchorCtr="0">
              <a:spAutoFit/>
            </a:bodyPr>
            <a:lstStyle/>
            <a:p>
              <a:pPr algn="l"/>
              <a:r>
                <a:rPr lang="zh-CN" sz="820" spc="150" dirty="0">
                  <a:solidFill>
                    <a:schemeClr val="accent2"/>
                  </a:solidFill>
                  <a:latin typeface="+mn-lt"/>
                  <a:ea typeface="+mn-ea"/>
                  <a:cs typeface="+mn-cs"/>
                </a:rPr>
                <a:t>03 · 海报</a:t>
              </a:r>
            </a:p>
          </p:txBody>
        </p:sp>
        <p:sp>
          <p:nvSpPr>
            <p:cNvPr id="44" name="TextBox 44"/>
            <p:cNvSpPr txBox="1"/>
            <p:nvPr/>
          </p:nvSpPr>
          <p:spPr>
            <a:xfrm>
              <a:off x="753618" y="4546282"/>
              <a:ext cx="958566" cy="322707"/>
            </a:xfrm>
            <a:prstGeom prst="rect">
              <a:avLst/>
            </a:prstGeom>
            <a:noFill/>
            <a:ln>
              <a:noFill/>
            </a:ln>
          </p:spPr>
          <p:txBody>
            <a:bodyPr wrap="none" lIns="0" tIns="0" rIns="0" bIns="0" anchor="t" anchorCtr="0">
              <a:spAutoFit/>
            </a:bodyPr>
            <a:lstStyle/>
            <a:p>
              <a:pPr algn="l"/>
              <a:r>
                <a:rPr lang="zh-CN" sz="1650" b="1" dirty="0">
                  <a:solidFill>
                    <a:schemeClr val="accent2"/>
                  </a:solidFill>
                  <a:latin typeface="+mj-lt"/>
                  <a:ea typeface="+mj-ea"/>
                  <a:cs typeface="+mj-cs"/>
                </a:rPr>
                <a:t>模数网格</a:t>
              </a:r>
            </a:p>
          </p:txBody>
        </p:sp>
        <p:sp>
          <p:nvSpPr>
            <p:cNvPr id="45" name="TextBox 45"/>
            <p:cNvSpPr txBox="1"/>
            <p:nvPr/>
          </p:nvSpPr>
          <p:spPr>
            <a:xfrm>
              <a:off x="757047" y="4828699"/>
              <a:ext cx="1033323" cy="190690"/>
            </a:xfrm>
            <a:prstGeom prst="rect">
              <a:avLst/>
            </a:prstGeom>
            <a:noFill/>
            <a:ln>
              <a:noFill/>
            </a:ln>
          </p:spPr>
          <p:txBody>
            <a:bodyPr wrap="none" lIns="0" tIns="0" rIns="0" bIns="0" anchor="t" anchorCtr="0">
              <a:spAutoFit/>
            </a:bodyPr>
            <a:lstStyle/>
            <a:p>
              <a:pPr algn="l"/>
              <a:r>
                <a:rPr lang="zh-CN" sz="980" spc="75" dirty="0">
                  <a:solidFill>
                    <a:schemeClr val="dk2"/>
                  </a:solidFill>
                  <a:latin typeface="+mn-lt"/>
                  <a:ea typeface="+mn-ea"/>
                  <a:cs typeface="+mn-cs"/>
                </a:rPr>
                <a:t>MODULAR GRID</a:t>
              </a:r>
            </a:p>
          </p:txBody>
        </p:sp>
        <p:sp>
          <p:nvSpPr>
            <p:cNvPr id="46" name="TextBox 46"/>
            <p:cNvSpPr txBox="1"/>
            <p:nvPr/>
          </p:nvSpPr>
          <p:spPr>
            <a:xfrm>
              <a:off x="757047" y="5114449"/>
              <a:ext cx="2001266" cy="571690"/>
            </a:xfrm>
            <a:prstGeom prst="rect">
              <a:avLst/>
            </a:prstGeom>
            <a:noFill/>
            <a:ln>
              <a:noFill/>
            </a:ln>
          </p:spPr>
          <p:txBody>
            <a:bodyPr wrap="none" lIns="0" tIns="0" rIns="0" bIns="0" anchor="t" anchorCtr="0">
              <a:spAutoFit/>
            </a:bodyPr>
            <a:lstStyle/>
            <a:p>
              <a:pPr algn="l">
                <a:lnSpc>
                  <a:spcPts val="1500"/>
                </a:lnSpc>
              </a:pPr>
              <a:r>
                <a:rPr lang="zh-CN" sz="980" dirty="0">
                  <a:solidFill>
                    <a:schemeClr val="dk1"/>
                  </a:solidFill>
                  <a:latin typeface="+mn-lt"/>
                  <a:ea typeface="+mn-ea"/>
                  <a:cs typeface="+mn-cs"/>
                </a:rPr>
                <a:t>横列 × 纵行的方格矩阵</a:t>
              </a:r>
              <a:br/>
              <a:r>
                <a:rPr lang="zh-CN" sz="980" dirty="0">
                  <a:solidFill>
                    <a:schemeClr val="dk1"/>
                  </a:solidFill>
                  <a:latin typeface="+mn-lt"/>
                  <a:ea typeface="+mn-ea"/>
                  <a:cs typeface="+mn-cs"/>
                </a:rPr>
                <a:t>海报 · 目录 · 平面设计的利器</a:t>
              </a:r>
              <a:br/>
              <a:r>
                <a:rPr lang="zh-CN" sz="980" dirty="0">
                  <a:solidFill>
                    <a:schemeClr val="dk1"/>
                  </a:solidFill>
                  <a:latin typeface="+mn-lt"/>
                  <a:ea typeface="+mn-ea"/>
                  <a:cs typeface="+mn-cs"/>
                </a:rPr>
                <a:t>瑞士国际主义最具识别度的网格类型</a:t>
              </a:r>
            </a:p>
          </p:txBody>
        </p:sp>
        <p:grpSp>
          <p:nvGrpSpPr>
            <p:cNvPr id="58" name="Group 58"/>
            <p:cNvGrpSpPr/>
            <p:nvPr/>
          </p:nvGrpSpPr>
          <p:grpSpPr>
            <a:xfrm>
              <a:off x="4191000" y="4305300"/>
              <a:ext cx="1524000" cy="1714500"/>
              <a:chOff x="4191000" y="4305300"/>
              <a:chExt cx="1524000" cy="1714500"/>
            </a:xfrm>
          </p:grpSpPr>
          <p:sp>
            <p:nvSpPr>
              <p:cNvPr id="47" name="Rectangle 47"/>
              <p:cNvSpPr/>
              <p:nvPr/>
            </p:nvSpPr>
            <p:spPr>
              <a:xfrm>
                <a:off x="4191000" y="4305300"/>
                <a:ext cx="1524000" cy="1714500"/>
              </a:xfrm>
              <a:prstGeom prst="rect">
                <a:avLst/>
              </a:prstGeom>
              <a:noFill/>
              <a:ln w="9525">
                <a:solidFill>
                  <a:schemeClr val="accent2"/>
                </a:solidFill>
              </a:ln>
            </p:spPr>
          </p:sp>
          <p:sp>
            <p:nvSpPr>
              <p:cNvPr id="48" name="Line 48"/>
              <p:cNvSpPr/>
              <p:nvPr/>
            </p:nvSpPr>
            <p:spPr>
              <a:xfrm>
                <a:off x="4572000" y="4305300"/>
                <a:ext cx="9525" cy="1714500"/>
              </a:xfrm>
              <a:custGeom>
                <a:avLst/>
                <a:gdLst/>
                <a:ahLst/>
                <a:cxnLst/>
                <a:rect l="l" t="t" r="r" b="b"/>
                <a:pathLst>
                  <a:path w="9525" h="1714500">
                    <a:moveTo>
                      <a:pt x="0" y="0"/>
                    </a:moveTo>
                    <a:lnTo>
                      <a:pt x="0" y="1714500"/>
                    </a:lnTo>
                  </a:path>
                </a:pathLst>
              </a:custGeom>
              <a:noFill/>
              <a:ln w="4762">
                <a:solidFill>
                  <a:schemeClr val="accent2"/>
                </a:solidFill>
              </a:ln>
            </p:spPr>
          </p:sp>
          <p:sp>
            <p:nvSpPr>
              <p:cNvPr id="49" name="Line 49"/>
              <p:cNvSpPr/>
              <p:nvPr/>
            </p:nvSpPr>
            <p:spPr>
              <a:xfrm>
                <a:off x="4953000" y="4305300"/>
                <a:ext cx="9525" cy="1714500"/>
              </a:xfrm>
              <a:custGeom>
                <a:avLst/>
                <a:gdLst/>
                <a:ahLst/>
                <a:cxnLst/>
                <a:rect l="l" t="t" r="r" b="b"/>
                <a:pathLst>
                  <a:path w="9525" h="1714500">
                    <a:moveTo>
                      <a:pt x="0" y="0"/>
                    </a:moveTo>
                    <a:lnTo>
                      <a:pt x="0" y="1714500"/>
                    </a:lnTo>
                  </a:path>
                </a:pathLst>
              </a:custGeom>
              <a:noFill/>
              <a:ln w="4762">
                <a:solidFill>
                  <a:schemeClr val="accent2"/>
                </a:solidFill>
              </a:ln>
            </p:spPr>
          </p:sp>
          <p:sp>
            <p:nvSpPr>
              <p:cNvPr id="50" name="Line 50"/>
              <p:cNvSpPr/>
              <p:nvPr/>
            </p:nvSpPr>
            <p:spPr>
              <a:xfrm>
                <a:off x="5334000" y="4305300"/>
                <a:ext cx="9525" cy="1714500"/>
              </a:xfrm>
              <a:custGeom>
                <a:avLst/>
                <a:gdLst/>
                <a:ahLst/>
                <a:cxnLst/>
                <a:rect l="l" t="t" r="r" b="b"/>
                <a:pathLst>
                  <a:path w="9525" h="1714500">
                    <a:moveTo>
                      <a:pt x="0" y="0"/>
                    </a:moveTo>
                    <a:lnTo>
                      <a:pt x="0" y="1714500"/>
                    </a:lnTo>
                  </a:path>
                </a:pathLst>
              </a:custGeom>
              <a:noFill/>
              <a:ln w="4762">
                <a:solidFill>
                  <a:schemeClr val="accent2"/>
                </a:solidFill>
              </a:ln>
            </p:spPr>
          </p:sp>
          <p:sp>
            <p:nvSpPr>
              <p:cNvPr id="51" name="Line 51"/>
              <p:cNvSpPr/>
              <p:nvPr/>
            </p:nvSpPr>
            <p:spPr>
              <a:xfrm>
                <a:off x="4191000" y="4648200"/>
                <a:ext cx="1524000" cy="9525"/>
              </a:xfrm>
              <a:custGeom>
                <a:avLst/>
                <a:gdLst/>
                <a:ahLst/>
                <a:cxnLst/>
                <a:rect l="l" t="t" r="r" b="b"/>
                <a:pathLst>
                  <a:path w="1524000" h="9525">
                    <a:moveTo>
                      <a:pt x="0" y="0"/>
                    </a:moveTo>
                    <a:lnTo>
                      <a:pt x="1524000" y="0"/>
                    </a:lnTo>
                  </a:path>
                </a:pathLst>
              </a:custGeom>
              <a:noFill/>
              <a:ln w="4762">
                <a:solidFill>
                  <a:schemeClr val="accent2"/>
                </a:solidFill>
              </a:ln>
            </p:spPr>
          </p:sp>
          <p:sp>
            <p:nvSpPr>
              <p:cNvPr id="52" name="Line 52"/>
              <p:cNvSpPr/>
              <p:nvPr/>
            </p:nvSpPr>
            <p:spPr>
              <a:xfrm>
                <a:off x="4191000" y="4991100"/>
                <a:ext cx="1524000" cy="9525"/>
              </a:xfrm>
              <a:custGeom>
                <a:avLst/>
                <a:gdLst/>
                <a:ahLst/>
                <a:cxnLst/>
                <a:rect l="l" t="t" r="r" b="b"/>
                <a:pathLst>
                  <a:path w="1524000" h="9525">
                    <a:moveTo>
                      <a:pt x="0" y="0"/>
                    </a:moveTo>
                    <a:lnTo>
                      <a:pt x="1524000" y="0"/>
                    </a:lnTo>
                  </a:path>
                </a:pathLst>
              </a:custGeom>
              <a:noFill/>
              <a:ln w="4762">
                <a:solidFill>
                  <a:schemeClr val="accent2"/>
                </a:solidFill>
              </a:ln>
            </p:spPr>
          </p:sp>
          <p:sp>
            <p:nvSpPr>
              <p:cNvPr id="53" name="Line 53"/>
              <p:cNvSpPr/>
              <p:nvPr/>
            </p:nvSpPr>
            <p:spPr>
              <a:xfrm>
                <a:off x="4191000" y="5334000"/>
                <a:ext cx="1524000" cy="9525"/>
              </a:xfrm>
              <a:custGeom>
                <a:avLst/>
                <a:gdLst/>
                <a:ahLst/>
                <a:cxnLst/>
                <a:rect l="l" t="t" r="r" b="b"/>
                <a:pathLst>
                  <a:path w="1524000" h="9525">
                    <a:moveTo>
                      <a:pt x="0" y="0"/>
                    </a:moveTo>
                    <a:lnTo>
                      <a:pt x="1524000" y="0"/>
                    </a:lnTo>
                  </a:path>
                </a:pathLst>
              </a:custGeom>
              <a:noFill/>
              <a:ln w="4762">
                <a:solidFill>
                  <a:schemeClr val="accent2"/>
                </a:solidFill>
              </a:ln>
            </p:spPr>
          </p:sp>
          <p:sp>
            <p:nvSpPr>
              <p:cNvPr id="54" name="Line 54"/>
              <p:cNvSpPr/>
              <p:nvPr/>
            </p:nvSpPr>
            <p:spPr>
              <a:xfrm>
                <a:off x="4191000" y="5676900"/>
                <a:ext cx="1524000" cy="9525"/>
              </a:xfrm>
              <a:custGeom>
                <a:avLst/>
                <a:gdLst/>
                <a:ahLst/>
                <a:cxnLst/>
                <a:rect l="l" t="t" r="r" b="b"/>
                <a:pathLst>
                  <a:path w="1524000" h="9525">
                    <a:moveTo>
                      <a:pt x="0" y="0"/>
                    </a:moveTo>
                    <a:lnTo>
                      <a:pt x="1524000" y="0"/>
                    </a:lnTo>
                  </a:path>
                </a:pathLst>
              </a:custGeom>
              <a:noFill/>
              <a:ln w="4762">
                <a:solidFill>
                  <a:schemeClr val="accent2"/>
                </a:solidFill>
              </a:ln>
            </p:spPr>
          </p:sp>
          <p:sp>
            <p:nvSpPr>
              <p:cNvPr id="55" name="Rectangle 55"/>
              <p:cNvSpPr/>
              <p:nvPr/>
            </p:nvSpPr>
            <p:spPr>
              <a:xfrm>
                <a:off x="4191000" y="4305300"/>
                <a:ext cx="762000" cy="342900"/>
              </a:xfrm>
              <a:prstGeom prst="rect">
                <a:avLst/>
              </a:prstGeom>
              <a:solidFill>
                <a:schemeClr val="accent2">
                  <a:alpha val="18000"/>
                </a:schemeClr>
              </a:solidFill>
              <a:ln>
                <a:noFill/>
              </a:ln>
            </p:spPr>
          </p:sp>
          <p:sp>
            <p:nvSpPr>
              <p:cNvPr id="56" name="Rectangle 56"/>
              <p:cNvSpPr/>
              <p:nvPr/>
            </p:nvSpPr>
            <p:spPr>
              <a:xfrm>
                <a:off x="4572000" y="4991100"/>
                <a:ext cx="381000" cy="685800"/>
              </a:xfrm>
              <a:prstGeom prst="rect">
                <a:avLst/>
              </a:prstGeom>
              <a:solidFill>
                <a:schemeClr val="accent1">
                  <a:alpha val="85000"/>
                </a:schemeClr>
              </a:solidFill>
              <a:ln>
                <a:noFill/>
              </a:ln>
            </p:spPr>
          </p:sp>
          <p:sp>
            <p:nvSpPr>
              <p:cNvPr id="57" name="Rectangle 57"/>
              <p:cNvSpPr/>
              <p:nvPr/>
            </p:nvSpPr>
            <p:spPr>
              <a:xfrm>
                <a:off x="5334000" y="5334000"/>
                <a:ext cx="381000" cy="342900"/>
              </a:xfrm>
              <a:prstGeom prst="rect">
                <a:avLst/>
              </a:prstGeom>
              <a:solidFill>
                <a:schemeClr val="accent1">
                  <a:alpha val="40000"/>
                </a:schemeClr>
              </a:solidFill>
              <a:ln>
                <a:noFill/>
              </a:ln>
            </p:spPr>
          </p:sp>
        </p:grpSp>
      </p:grpSp>
      <p:grpSp>
        <p:nvGrpSpPr>
          <p:cNvPr id="72" name="Group 72"/>
          <p:cNvGrpSpPr/>
          <p:nvPr/>
        </p:nvGrpSpPr>
        <p:grpSpPr>
          <a:xfrm>
            <a:off x="6278118" y="4305300"/>
            <a:ext cx="4961382" cy="1714500"/>
            <a:chOff x="6278118" y="4305300"/>
            <a:chExt cx="4961382" cy="1714500"/>
          </a:xfrm>
        </p:grpSpPr>
        <p:sp>
          <p:nvSpPr>
            <p:cNvPr id="60" name="TextBox 60"/>
            <p:cNvSpPr txBox="1"/>
            <p:nvPr/>
          </p:nvSpPr>
          <p:spPr>
            <a:xfrm>
              <a:off x="6281738" y="4311491"/>
              <a:ext cx="599834"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04 · 复合</a:t>
              </a:r>
            </a:p>
          </p:txBody>
        </p:sp>
        <p:sp>
          <p:nvSpPr>
            <p:cNvPr id="61" name="TextBox 61"/>
            <p:cNvSpPr txBox="1"/>
            <p:nvPr/>
          </p:nvSpPr>
          <p:spPr>
            <a:xfrm>
              <a:off x="6278118" y="4546282"/>
              <a:ext cx="958566"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层级网格</a:t>
              </a:r>
            </a:p>
          </p:txBody>
        </p:sp>
        <p:sp>
          <p:nvSpPr>
            <p:cNvPr id="62" name="TextBox 62"/>
            <p:cNvSpPr txBox="1"/>
            <p:nvPr/>
          </p:nvSpPr>
          <p:spPr>
            <a:xfrm>
              <a:off x="6281547" y="4828699"/>
              <a:ext cx="1344544" cy="190690"/>
            </a:xfrm>
            <a:prstGeom prst="rect">
              <a:avLst/>
            </a:prstGeom>
            <a:noFill/>
            <a:ln>
              <a:noFill/>
            </a:ln>
          </p:spPr>
          <p:txBody>
            <a:bodyPr wrap="none" lIns="0" tIns="0" rIns="0" bIns="0" anchor="t" anchorCtr="0">
              <a:spAutoFit/>
            </a:bodyPr>
            <a:lstStyle/>
            <a:p>
              <a:pPr algn="l"/>
              <a:r>
                <a:rPr lang="zh-CN" sz="980" spc="75" dirty="0">
                  <a:solidFill>
                    <a:schemeClr val="dk2"/>
                  </a:solidFill>
                  <a:latin typeface="+mn-lt"/>
                  <a:ea typeface="+mn-ea"/>
                  <a:cs typeface="+mn-cs"/>
                </a:rPr>
                <a:t>HIERARCHICAL GRID</a:t>
              </a:r>
            </a:p>
          </p:txBody>
        </p:sp>
        <p:sp>
          <p:nvSpPr>
            <p:cNvPr id="63" name="TextBox 63"/>
            <p:cNvSpPr txBox="1"/>
            <p:nvPr/>
          </p:nvSpPr>
          <p:spPr>
            <a:xfrm>
              <a:off x="6281547" y="5114449"/>
              <a:ext cx="1789684" cy="381191"/>
            </a:xfrm>
            <a:prstGeom prst="rect">
              <a:avLst/>
            </a:prstGeom>
            <a:noFill/>
            <a:ln>
              <a:noFill/>
            </a:ln>
          </p:spPr>
          <p:txBody>
            <a:bodyPr wrap="none" lIns="0" tIns="0" rIns="0" bIns="0" anchor="t" anchorCtr="0">
              <a:spAutoFit/>
            </a:bodyPr>
            <a:lstStyle/>
            <a:p>
              <a:pPr algn="l">
                <a:lnSpc>
                  <a:spcPts val="1500"/>
                </a:lnSpc>
              </a:pPr>
              <a:r>
                <a:rPr lang="zh-CN" sz="980" dirty="0">
                  <a:solidFill>
                    <a:schemeClr val="dk1"/>
                  </a:solidFill>
                  <a:latin typeface="+mn-lt"/>
                  <a:ea typeface="+mn-ea"/>
                  <a:cs typeface="+mn-cs"/>
                </a:rPr>
                <a:t>不规则但内部有逻辑</a:t>
              </a:r>
              <a:br/>
              <a:r>
                <a:rPr lang="zh-CN" sz="980" dirty="0">
                  <a:solidFill>
                    <a:schemeClr val="dk1"/>
                  </a:solidFill>
                  <a:latin typeface="+mn-lt"/>
                  <a:ea typeface="+mn-ea"/>
                  <a:cs typeface="+mn-cs"/>
                </a:rPr>
                <a:t>复合排版 · 杂志专题 · 网页布局</a:t>
              </a:r>
            </a:p>
          </p:txBody>
        </p:sp>
        <p:grpSp>
          <p:nvGrpSpPr>
            <p:cNvPr id="71" name="Group 71"/>
            <p:cNvGrpSpPr/>
            <p:nvPr/>
          </p:nvGrpSpPr>
          <p:grpSpPr>
            <a:xfrm>
              <a:off x="9715500" y="4305300"/>
              <a:ext cx="1524000" cy="1714500"/>
              <a:chOff x="9715500" y="4305300"/>
              <a:chExt cx="1524000" cy="1714500"/>
            </a:xfrm>
          </p:grpSpPr>
          <p:sp>
            <p:nvSpPr>
              <p:cNvPr id="64" name="Rectangle 64"/>
              <p:cNvSpPr/>
              <p:nvPr/>
            </p:nvSpPr>
            <p:spPr>
              <a:xfrm>
                <a:off x="9715500" y="4305300"/>
                <a:ext cx="1524000" cy="1714500"/>
              </a:xfrm>
              <a:prstGeom prst="rect">
                <a:avLst/>
              </a:prstGeom>
              <a:noFill/>
              <a:ln w="9525">
                <a:solidFill>
                  <a:schemeClr val="accent1"/>
                </a:solidFill>
              </a:ln>
            </p:spPr>
          </p:sp>
          <p:sp>
            <p:nvSpPr>
              <p:cNvPr id="65" name="Rectangle 65"/>
              <p:cNvSpPr/>
              <p:nvPr/>
            </p:nvSpPr>
            <p:spPr>
              <a:xfrm>
                <a:off x="9715500" y="4305300"/>
                <a:ext cx="1524000" cy="381000"/>
              </a:xfrm>
              <a:prstGeom prst="rect">
                <a:avLst/>
              </a:prstGeom>
              <a:solidFill>
                <a:schemeClr val="accent1">
                  <a:alpha val="85000"/>
                </a:schemeClr>
              </a:solidFill>
              <a:ln>
                <a:noFill/>
              </a:ln>
            </p:spPr>
          </p:sp>
          <p:sp>
            <p:nvSpPr>
              <p:cNvPr id="66" name="Rectangle 66"/>
              <p:cNvSpPr/>
              <p:nvPr/>
            </p:nvSpPr>
            <p:spPr>
              <a:xfrm>
                <a:off x="9715500" y="4781550"/>
                <a:ext cx="952500" cy="762000"/>
              </a:xfrm>
              <a:prstGeom prst="rect">
                <a:avLst/>
              </a:prstGeom>
              <a:solidFill>
                <a:schemeClr val="accent1">
                  <a:alpha val="15000"/>
                </a:schemeClr>
              </a:solidFill>
              <a:ln>
                <a:noFill/>
              </a:ln>
            </p:spPr>
          </p:sp>
          <p:sp>
            <p:nvSpPr>
              <p:cNvPr id="67" name="Rectangle 67"/>
              <p:cNvSpPr/>
              <p:nvPr/>
            </p:nvSpPr>
            <p:spPr>
              <a:xfrm>
                <a:off x="10763250" y="4781550"/>
                <a:ext cx="476250" cy="381000"/>
              </a:xfrm>
              <a:prstGeom prst="rect">
                <a:avLst/>
              </a:prstGeom>
              <a:solidFill>
                <a:schemeClr val="accent1">
                  <a:alpha val="30000"/>
                </a:schemeClr>
              </a:solidFill>
              <a:ln>
                <a:noFill/>
              </a:ln>
            </p:spPr>
          </p:sp>
          <p:sp>
            <p:nvSpPr>
              <p:cNvPr id="68" name="Rectangle 68"/>
              <p:cNvSpPr/>
              <p:nvPr/>
            </p:nvSpPr>
            <p:spPr>
              <a:xfrm>
                <a:off x="10763250" y="5257800"/>
                <a:ext cx="476250" cy="285750"/>
              </a:xfrm>
              <a:prstGeom prst="rect">
                <a:avLst/>
              </a:prstGeom>
              <a:solidFill>
                <a:schemeClr val="accent1">
                  <a:alpha val="15000"/>
                </a:schemeClr>
              </a:solidFill>
              <a:ln>
                <a:noFill/>
              </a:ln>
            </p:spPr>
          </p:sp>
          <p:sp>
            <p:nvSpPr>
              <p:cNvPr id="69" name="Rectangle 69"/>
              <p:cNvSpPr/>
              <p:nvPr/>
            </p:nvSpPr>
            <p:spPr>
              <a:xfrm>
                <a:off x="9715500" y="5638800"/>
                <a:ext cx="571500" cy="381000"/>
              </a:xfrm>
              <a:prstGeom prst="rect">
                <a:avLst/>
              </a:prstGeom>
              <a:solidFill>
                <a:schemeClr val="accent1">
                  <a:alpha val="30000"/>
                </a:schemeClr>
              </a:solidFill>
              <a:ln>
                <a:noFill/>
              </a:ln>
            </p:spPr>
          </p:sp>
          <p:sp>
            <p:nvSpPr>
              <p:cNvPr id="70" name="Rectangle 70"/>
              <p:cNvSpPr/>
              <p:nvPr/>
            </p:nvSpPr>
            <p:spPr>
              <a:xfrm>
                <a:off x="10382250" y="5638800"/>
                <a:ext cx="857250" cy="381000"/>
              </a:xfrm>
              <a:prstGeom prst="rect">
                <a:avLst/>
              </a:prstGeom>
              <a:solidFill>
                <a:schemeClr val="accent1">
                  <a:alpha val="15000"/>
                </a:schemeClr>
              </a:solidFill>
              <a:ln>
                <a:noFill/>
              </a:ln>
            </p:spPr>
          </p:sp>
        </p:grpSp>
      </p:grpSp>
      <p:sp>
        <p:nvSpPr>
          <p:cNvPr id="73" name="TextBox 73"/>
          <p:cNvSpPr txBox="1"/>
          <p:nvPr/>
        </p:nvSpPr>
        <p:spPr>
          <a:xfrm>
            <a:off x="11147257" y="6464141"/>
            <a:ext cx="439905" cy="161925"/>
          </a:xfrm>
          <a:prstGeom prst="rect">
            <a:avLst/>
          </a:prstGeom>
          <a:noFill/>
          <a:ln>
            <a:noFill/>
          </a:ln>
        </p:spPr>
        <p:txBody>
          <a:bodyPr wrap="none" lIns="0" tIns="0" rIns="0" bIns="0" anchor="t" anchorCtr="0">
            <a:spAutoFit/>
          </a:bodyPr>
          <a:lstStyle/>
          <a:p>
            <a:pPr algn="r"/>
            <a:r>
              <a:rPr lang="zh-CN" sz="820" spc="75" dirty="0">
                <a:solidFill>
                  <a:schemeClr val="accent5"/>
                </a:solidFill>
                <a:latin typeface="+mn-lt"/>
                <a:ea typeface="+mn-ea"/>
                <a:cs typeface="+mn-cs"/>
              </a:rPr>
              <a:t>08 / 14</a:t>
            </a:r>
          </a:p>
        </p:txBody>
      </p:sp>
    </p:spTree>
  </p:cSld>
  <p:clrMapOvr>
    <a:masterClrMapping/>
  </p:clrMapOvr>
  <p:transition xmlns:p14="http://schemas.microsoft.com/office/powerpoint/2010/main" p14:dur="35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50"/>
                                        <p:tgtEl>
                                          <p:spTgt spid="9"/>
                                        </p:tgtEl>
                                      </p:cBhvr>
                                    </p:animEffect>
                                  </p:childTnLst>
                                </p:cTn>
                              </p:par>
                            </p:childTnLst>
                          </p:cTn>
                        </p:par>
                        <p:par>
                          <p:cTn id="8" fill="hold">
                            <p:stCondLst>
                              <p:cond delay="550"/>
                            </p:stCondLst>
                            <p:childTnLst>
                              <p:par>
                                <p:cTn xmlns:p="http://schemas.openxmlformats.org/presentationml/2006/main" id="9" presetID="10" presetClass="entr" presetSubtype="0" fill="hold" grpId="0" nodeType="afterEffect">
                                  <p:stCondLst>
                                    <p:cond delay="18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400"/>
                                        <p:tgtEl>
                                          <p:spTgt spid="23"/>
                                        </p:tgtEl>
                                      </p:cBhvr>
                                    </p:animEffect>
                                  </p:childTnLst>
                                </p:cTn>
                              </p:par>
                            </p:childTnLst>
                          </p:cTn>
                        </p:par>
                        <p:par>
                          <p:cTn id="12" fill="hold">
                            <p:stCondLst>
                              <p:cond delay="1130"/>
                            </p:stCondLst>
                            <p:childTnLst>
                              <p:par>
                                <p:cTn xmlns:p="http://schemas.openxmlformats.org/presentationml/2006/main" id="13" presetID="10" presetClass="entr" presetSubtype="0" fill="hold" grpId="0" nodeType="afterEffect">
                                  <p:stCondLst>
                                    <p:cond delay="18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400"/>
                                        <p:tgtEl>
                                          <p:spTgt spid="42"/>
                                        </p:tgtEl>
                                      </p:cBhvr>
                                    </p:animEffect>
                                  </p:childTnLst>
                                </p:cTn>
                              </p:par>
                            </p:childTnLst>
                          </p:cTn>
                        </p:par>
                        <p:par>
                          <p:cTn id="16" fill="hold">
                            <p:stCondLst>
                              <p:cond delay="1710"/>
                            </p:stCondLst>
                            <p:childTnLst>
                              <p:par>
                                <p:cTn xmlns:p="http://schemas.openxmlformats.org/presentationml/2006/main" id="17" presetID="10" presetClass="entr" presetSubtype="0" fill="hold" grpId="0" nodeType="afterEffect">
                                  <p:stCondLst>
                                    <p:cond delay="15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550"/>
                                        <p:tgtEl>
                                          <p:spTgt spid="59"/>
                                        </p:tgtEl>
                                      </p:cBhvr>
                                    </p:animEffect>
                                  </p:childTnLst>
                                </p:cTn>
                              </p:par>
                            </p:childTnLst>
                          </p:cTn>
                        </p:par>
                        <p:par>
                          <p:cTn id="20" fill="hold">
                            <p:stCondLst>
                              <p:cond delay="2410"/>
                            </p:stCondLst>
                            <p:childTnLst>
                              <p:par>
                                <p:cTn xmlns:p="http://schemas.openxmlformats.org/presentationml/2006/main" id="21" presetID="10" presetClass="entr" presetSubtype="0" fill="hold" grpId="0" nodeType="afterEffect">
                                  <p:stCondLst>
                                    <p:cond delay="180"/>
                                  </p:stCondLst>
                                  <p:childTnLst>
                                    <p:set>
                                      <p:cBhvr>
                                        <p:cTn id="22" dur="1" fill="hold">
                                          <p:stCondLst>
                                            <p:cond delay="0"/>
                                          </p:stCondLst>
                                        </p:cTn>
                                        <p:tgtEl>
                                          <p:spTgt spid="72"/>
                                        </p:tgtEl>
                                        <p:attrNameLst>
                                          <p:attrName>style.visibility</p:attrName>
                                        </p:attrNameLst>
                                      </p:cBhvr>
                                      <p:to>
                                        <p:strVal val="visible"/>
                                      </p:to>
                                    </p:set>
                                    <p:animEffect transition="in" filter="fade">
                                      <p:cBhvr>
                                        <p:cTn id="23" dur="4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Group 6"/>
          <p:cNvGrpSpPr/>
          <p:nvPr/>
        </p:nvGrpSpPr>
        <p:grpSpPr>
          <a:xfrm>
            <a:off x="597408" y="482441"/>
            <a:ext cx="3585972" cy="1165384"/>
            <a:chOff x="597408" y="482441"/>
            <a:chExt cx="3585972" cy="1165384"/>
          </a:xfrm>
        </p:grpSpPr>
        <p:sp>
          <p:nvSpPr>
            <p:cNvPr id="2" name="TextBox 2"/>
            <p:cNvSpPr txBox="1"/>
            <p:nvPr/>
          </p:nvSpPr>
          <p:spPr>
            <a:xfrm>
              <a:off x="604838" y="482441"/>
              <a:ext cx="442788" cy="161925"/>
            </a:xfrm>
            <a:prstGeom prst="rect">
              <a:avLst/>
            </a:prstGeom>
            <a:noFill/>
            <a:ln>
              <a:noFill/>
            </a:ln>
          </p:spPr>
          <p:txBody>
            <a:bodyPr wrap="none" lIns="0" tIns="0" rIns="0" bIns="0" anchor="t" anchorCtr="0">
              <a:spAutoFit/>
            </a:bodyPr>
            <a:lstStyle/>
            <a:p>
              <a:pPr algn="l"/>
              <a:r>
                <a:rPr lang="zh-CN" sz="820" spc="150" dirty="0">
                  <a:solidFill>
                    <a:schemeClr val="accent5"/>
                  </a:solidFill>
                  <a:latin typeface="+mn-lt"/>
                  <a:ea typeface="+mn-ea"/>
                  <a:cs typeface="+mn-cs"/>
                </a:rPr>
                <a:t>P · 09</a:t>
              </a:r>
            </a:p>
          </p:txBody>
        </p:sp>
        <p:sp>
          <p:nvSpPr>
            <p:cNvPr id="3" name="TextBox 3"/>
            <p:cNvSpPr txBox="1"/>
            <p:nvPr/>
          </p:nvSpPr>
          <p:spPr>
            <a:xfrm>
              <a:off x="597408" y="883920"/>
              <a:ext cx="2764170" cy="469392"/>
            </a:xfrm>
            <a:prstGeom prst="rect">
              <a:avLst/>
            </a:prstGeom>
            <a:noFill/>
            <a:ln>
              <a:noFill/>
            </a:ln>
          </p:spPr>
          <p:txBody>
            <a:bodyPr wrap="none" lIns="0" tIns="0" rIns="0" bIns="0" anchor="t" anchorCtr="0">
              <a:spAutoFit/>
            </a:bodyPr>
            <a:lstStyle/>
            <a:p>
              <a:pPr algn="l"/>
              <a:r>
                <a:rPr lang="zh-CN" sz="2400" b="1" dirty="0">
                  <a:solidFill>
                    <a:schemeClr val="dk1"/>
                  </a:solidFill>
                  <a:latin typeface="+mj-lt"/>
                  <a:ea typeface="+mj-ea"/>
                  <a:cs typeface="+mj-cs"/>
                </a:rPr>
                <a:t>一切都是可计算的</a:t>
              </a:r>
            </a:p>
          </p:txBody>
        </p:sp>
        <p:sp>
          <p:nvSpPr>
            <p:cNvPr id="4" name="TextBox 4"/>
            <p:cNvSpPr txBox="1"/>
            <p:nvPr/>
          </p:nvSpPr>
          <p:spPr>
            <a:xfrm>
              <a:off x="604266" y="1296352"/>
              <a:ext cx="3579114" cy="205359"/>
            </a:xfrm>
            <a:prstGeom prst="rect">
              <a:avLst/>
            </a:prstGeom>
            <a:noFill/>
            <a:ln>
              <a:noFill/>
            </a:ln>
          </p:spPr>
          <p:txBody>
            <a:bodyPr wrap="none" lIns="0" tIns="0" rIns="0" bIns="0" anchor="t" anchorCtr="0">
              <a:spAutoFit/>
            </a:bodyPr>
            <a:lstStyle/>
            <a:p>
              <a:pPr algn="l"/>
              <a:r>
                <a:rPr lang="zh-CN" sz="1050" spc="150" dirty="0">
                  <a:solidFill>
                    <a:schemeClr val="dk2"/>
                  </a:solidFill>
                  <a:latin typeface="+mn-lt"/>
                  <a:ea typeface="+mn-ea"/>
                  <a:cs typeface="+mn-cs"/>
                </a:rPr>
                <a:t>EVERYTHING DERIVES FROM THE BASE UNIT</a:t>
              </a:r>
            </a:p>
          </p:txBody>
        </p:sp>
        <p:sp>
          <p:nvSpPr>
            <p:cNvPr id="5" name="Line 5"/>
            <p:cNvSpPr/>
            <p:nvPr/>
          </p:nvSpPr>
          <p:spPr>
            <a:xfrm>
              <a:off x="609600" y="1638300"/>
              <a:ext cx="533400" cy="9525"/>
            </a:xfrm>
            <a:custGeom>
              <a:avLst/>
              <a:gdLst/>
              <a:ahLst/>
              <a:cxnLst/>
              <a:rect l="l" t="t" r="r" b="b"/>
              <a:pathLst>
                <a:path w="533400" h="9525">
                  <a:moveTo>
                    <a:pt x="0" y="0"/>
                  </a:moveTo>
                  <a:lnTo>
                    <a:pt x="533400" y="0"/>
                  </a:lnTo>
                </a:path>
              </a:pathLst>
            </a:custGeom>
            <a:noFill/>
            <a:ln w="28575">
              <a:solidFill>
                <a:schemeClr val="accent2"/>
              </a:solidFill>
            </a:ln>
          </p:spPr>
        </p:sp>
      </p:grpSp>
      <p:grpSp>
        <p:nvGrpSpPr>
          <p:cNvPr id="16" name="Group 16"/>
          <p:cNvGrpSpPr/>
          <p:nvPr/>
        </p:nvGrpSpPr>
        <p:grpSpPr>
          <a:xfrm>
            <a:off x="590550" y="2120741"/>
            <a:ext cx="3028950" cy="4232148"/>
            <a:chOff x="590550" y="2120741"/>
            <a:chExt cx="3028950" cy="4232148"/>
          </a:xfrm>
        </p:grpSpPr>
        <p:sp>
          <p:nvSpPr>
            <p:cNvPr id="7" name="TextBox 7"/>
            <p:cNvSpPr txBox="1"/>
            <p:nvPr/>
          </p:nvSpPr>
          <p:spPr>
            <a:xfrm>
              <a:off x="604838" y="2120741"/>
              <a:ext cx="699247"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BASE UNIT</a:t>
              </a:r>
            </a:p>
          </p:txBody>
        </p:sp>
        <p:sp>
          <p:nvSpPr>
            <p:cNvPr id="8" name="TextBox 8"/>
            <p:cNvSpPr txBox="1"/>
            <p:nvPr/>
          </p:nvSpPr>
          <p:spPr>
            <a:xfrm>
              <a:off x="590550" y="2213610"/>
              <a:ext cx="1422548" cy="819150"/>
            </a:xfrm>
            <a:prstGeom prst="rect">
              <a:avLst/>
            </a:prstGeom>
            <a:noFill/>
            <a:ln>
              <a:noFill/>
            </a:ln>
          </p:spPr>
          <p:txBody>
            <a:bodyPr wrap="none" lIns="0" tIns="0" rIns="0" bIns="0" anchor="t" anchorCtr="0">
              <a:spAutoFit/>
            </a:bodyPr>
            <a:lstStyle/>
            <a:p>
              <a:pPr algn="l"/>
              <a:r>
                <a:rPr lang="zh-CN" sz="4200" b="1" dirty="0">
                  <a:solidFill>
                    <a:schemeClr val="accent2"/>
                  </a:solidFill>
                  <a:latin typeface="+mj-lt"/>
                  <a:ea typeface="+mj-ea"/>
                  <a:cs typeface="+mj-cs"/>
                </a:rPr>
                <a:t>16px</a:t>
              </a:r>
            </a:p>
          </p:txBody>
        </p:sp>
        <p:sp>
          <p:nvSpPr>
            <p:cNvPr id="9" name="TextBox 9"/>
            <p:cNvSpPr txBox="1"/>
            <p:nvPr/>
          </p:nvSpPr>
          <p:spPr>
            <a:xfrm>
              <a:off x="604647" y="2809399"/>
              <a:ext cx="1329182"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所有距离的最小公因子</a:t>
              </a:r>
            </a:p>
          </p:txBody>
        </p:sp>
        <p:sp>
          <p:nvSpPr>
            <p:cNvPr id="10" name="Line 10"/>
            <p:cNvSpPr/>
            <p:nvPr/>
          </p:nvSpPr>
          <p:spPr>
            <a:xfrm>
              <a:off x="609600" y="3238500"/>
              <a:ext cx="3009900" cy="9525"/>
            </a:xfrm>
            <a:custGeom>
              <a:avLst/>
              <a:gdLst/>
              <a:ahLst/>
              <a:cxnLst/>
              <a:rect l="l" t="t" r="r" b="b"/>
              <a:pathLst>
                <a:path w="3009900" h="9525">
                  <a:moveTo>
                    <a:pt x="0" y="0"/>
                  </a:moveTo>
                  <a:lnTo>
                    <a:pt x="3009900" y="0"/>
                  </a:lnTo>
                </a:path>
              </a:pathLst>
            </a:custGeom>
            <a:noFill/>
            <a:ln w="9525">
              <a:solidFill>
                <a:schemeClr val="accent1"/>
              </a:solidFill>
            </a:ln>
          </p:spPr>
        </p:sp>
        <p:sp>
          <p:nvSpPr>
            <p:cNvPr id="11" name="TextBox 11"/>
            <p:cNvSpPr txBox="1"/>
            <p:nvPr/>
          </p:nvSpPr>
          <p:spPr>
            <a:xfrm>
              <a:off x="604838" y="3492341"/>
              <a:ext cx="1229660"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DERIVED FROM 16</a:t>
              </a:r>
            </a:p>
          </p:txBody>
        </p:sp>
        <p:sp>
          <p:nvSpPr>
            <p:cNvPr id="12" name="TextBox 12"/>
            <p:cNvSpPr txBox="1"/>
            <p:nvPr/>
          </p:nvSpPr>
          <p:spPr>
            <a:xfrm>
              <a:off x="603885" y="3802856"/>
              <a:ext cx="2280514" cy="1553528"/>
            </a:xfrm>
            <a:prstGeom prst="rect">
              <a:avLst/>
            </a:prstGeom>
            <a:noFill/>
            <a:ln>
              <a:noFill/>
            </a:ln>
          </p:spPr>
          <p:txBody>
            <a:bodyPr wrap="none" lIns="0" tIns="0" rIns="0" bIns="0" anchor="t" anchorCtr="0">
              <a:spAutoFit/>
            </a:bodyPr>
            <a:lstStyle/>
            <a:p>
              <a:pPr algn="l">
                <a:lnSpc>
                  <a:spcPts val="2100"/>
                </a:lnSpc>
              </a:pPr>
              <a:r>
                <a:rPr lang="zh-CN" sz="1120" dirty="0">
                  <a:solidFill>
                    <a:schemeClr val="dk1"/>
                  </a:solidFill>
                  <a:latin typeface="Consolas"/>
                  <a:ea typeface="Consolas"/>
                  <a:cs typeface="Consolas"/>
                </a:rPr>
                <a:t xml:space="preserve">safe margin </a:t>
              </a:r>
              <a:r>
                <a:rPr lang="zh-CN" sz="1120" b="1" dirty="0">
                  <a:solidFill>
                    <a:schemeClr val="dk1"/>
                  </a:solidFill>
                  <a:latin typeface="Consolas"/>
                  <a:ea typeface="Consolas"/>
                  <a:cs typeface="Consolas"/>
                </a:rPr>
                <a:t>64 px</a:t>
              </a:r>
              <a:r>
                <a:rPr lang="zh-CN" sz="1120" dirty="0">
                  <a:solidFill>
                    <a:schemeClr val="dk1"/>
                  </a:solidFill>
                  <a:latin typeface="Consolas"/>
                  <a:ea typeface="Consolas"/>
                  <a:cs typeface="Consolas"/>
                </a:rPr>
                <a:t xml:space="preserve"> = 4 × 16</a:t>
              </a:r>
              <a:br/>
              <a:r>
                <a:rPr lang="zh-CN" sz="1120" dirty="0">
                  <a:solidFill>
                    <a:schemeClr val="dk1"/>
                  </a:solidFill>
                  <a:latin typeface="Consolas"/>
                  <a:ea typeface="Consolas"/>
                  <a:cs typeface="Consolas"/>
                </a:rPr>
                <a:t xml:space="preserve">column width </a:t>
              </a:r>
              <a:r>
                <a:rPr lang="zh-CN" sz="1120" b="1" dirty="0">
                  <a:solidFill>
                    <a:schemeClr val="dk1"/>
                  </a:solidFill>
                  <a:latin typeface="Consolas"/>
                  <a:ea typeface="Consolas"/>
                  <a:cs typeface="Consolas"/>
                </a:rPr>
                <a:t>264 px</a:t>
              </a:r>
              <a:r>
                <a:rPr lang="zh-CN" sz="1120" dirty="0">
                  <a:solidFill>
                    <a:schemeClr val="dk1"/>
                  </a:solidFill>
                  <a:latin typeface="Consolas"/>
                  <a:ea typeface="Consolas"/>
                  <a:cs typeface="Consolas"/>
                </a:rPr>
                <a:t xml:space="preserve"> = 16 × 16 + 8</a:t>
              </a:r>
              <a:br/>
              <a:r>
                <a:rPr lang="zh-CN" sz="1120" dirty="0">
                  <a:solidFill>
                    <a:schemeClr val="dk1"/>
                  </a:solidFill>
                  <a:latin typeface="Consolas"/>
                  <a:ea typeface="Consolas"/>
                  <a:cs typeface="Consolas"/>
                </a:rPr>
                <a:t xml:space="preserve">column gap </a:t>
              </a:r>
              <a:r>
                <a:rPr lang="zh-CN" sz="1120" b="1" dirty="0">
                  <a:solidFill>
                    <a:schemeClr val="dk1"/>
                  </a:solidFill>
                  <a:latin typeface="Consolas"/>
                  <a:ea typeface="Consolas"/>
                  <a:cs typeface="Consolas"/>
                </a:rPr>
                <a:t>32 px</a:t>
              </a:r>
              <a:r>
                <a:rPr lang="zh-CN" sz="1120" dirty="0">
                  <a:solidFill>
                    <a:schemeClr val="dk1"/>
                  </a:solidFill>
                  <a:latin typeface="Consolas"/>
                  <a:ea typeface="Consolas"/>
                  <a:cs typeface="Consolas"/>
                </a:rPr>
                <a:t xml:space="preserve"> = 2 × 16</a:t>
              </a:r>
              <a:br/>
              <a:r>
                <a:rPr lang="zh-CN" sz="1120" dirty="0">
                  <a:solidFill>
                    <a:schemeClr val="dk1"/>
                  </a:solidFill>
                  <a:latin typeface="Consolas"/>
                  <a:ea typeface="Consolas"/>
                  <a:cs typeface="Consolas"/>
                </a:rPr>
                <a:t xml:space="preserve">row height </a:t>
              </a:r>
              <a:r>
                <a:rPr lang="zh-CN" sz="1120" b="1" dirty="0">
                  <a:solidFill>
                    <a:schemeClr val="dk1"/>
                  </a:solidFill>
                  <a:latin typeface="Consolas"/>
                  <a:ea typeface="Consolas"/>
                  <a:cs typeface="Consolas"/>
                </a:rPr>
                <a:t>96 px</a:t>
              </a:r>
              <a:r>
                <a:rPr lang="zh-CN" sz="1120" dirty="0">
                  <a:solidFill>
                    <a:schemeClr val="dk1"/>
                  </a:solidFill>
                  <a:latin typeface="Consolas"/>
                  <a:ea typeface="Consolas"/>
                  <a:cs typeface="Consolas"/>
                </a:rPr>
                <a:t xml:space="preserve"> = 6 × 16</a:t>
              </a:r>
              <a:br/>
              <a:r>
                <a:rPr lang="zh-CN" sz="1120" dirty="0">
                  <a:solidFill>
                    <a:schemeClr val="dk1"/>
                  </a:solidFill>
                  <a:latin typeface="Consolas"/>
                  <a:ea typeface="Consolas"/>
                  <a:cs typeface="Consolas"/>
                </a:rPr>
                <a:t xml:space="preserve">body line-height </a:t>
              </a:r>
              <a:r>
                <a:rPr lang="zh-CN" sz="1120" b="1" dirty="0">
                  <a:solidFill>
                    <a:schemeClr val="dk1"/>
                  </a:solidFill>
                  <a:latin typeface="Consolas"/>
                  <a:ea typeface="Consolas"/>
                  <a:cs typeface="Consolas"/>
                </a:rPr>
                <a:t>27 px</a:t>
              </a:r>
              <a:r>
                <a:rPr lang="zh-CN" sz="1120" dirty="0">
                  <a:solidFill>
                    <a:schemeClr val="dk1"/>
                  </a:solidFill>
                  <a:latin typeface="Consolas"/>
                  <a:ea typeface="Consolas"/>
                  <a:cs typeface="Consolas"/>
                </a:rPr>
                <a:t xml:space="preserve"> = 1.5 × 18</a:t>
              </a:r>
              <a:br/>
              <a:r>
                <a:rPr lang="zh-CN" sz="1120" dirty="0">
                  <a:solidFill>
                    <a:schemeClr val="dk1"/>
                  </a:solidFill>
                  <a:latin typeface="Consolas"/>
                  <a:ea typeface="Consolas"/>
                  <a:cs typeface="Consolas"/>
                </a:rPr>
                <a:t xml:space="preserve">title size </a:t>
              </a:r>
              <a:r>
                <a:rPr lang="zh-CN" sz="1120" b="1" dirty="0">
                  <a:solidFill>
                    <a:schemeClr val="dk1"/>
                  </a:solidFill>
                  <a:latin typeface="Consolas"/>
                  <a:ea typeface="Consolas"/>
                  <a:cs typeface="Consolas"/>
                </a:rPr>
                <a:t>32 px</a:t>
              </a:r>
              <a:r>
                <a:rPr lang="zh-CN" sz="1120" dirty="0">
                  <a:solidFill>
                    <a:schemeClr val="dk1"/>
                  </a:solidFill>
                  <a:latin typeface="Consolas"/>
                  <a:ea typeface="Consolas"/>
                  <a:cs typeface="Consolas"/>
                </a:rPr>
                <a:t xml:space="preserve"> = 2 × 16</a:t>
              </a:r>
            </a:p>
          </p:txBody>
        </p:sp>
        <p:sp>
          <p:nvSpPr>
            <p:cNvPr id="13" name="Line 13"/>
            <p:cNvSpPr/>
            <p:nvPr/>
          </p:nvSpPr>
          <p:spPr>
            <a:xfrm>
              <a:off x="609600" y="5753100"/>
              <a:ext cx="3009900" cy="9525"/>
            </a:xfrm>
            <a:custGeom>
              <a:avLst/>
              <a:gdLst/>
              <a:ahLst/>
              <a:cxnLst/>
              <a:rect l="l" t="t" r="r" b="b"/>
              <a:pathLst>
                <a:path w="3009900" h="9525">
                  <a:moveTo>
                    <a:pt x="0" y="0"/>
                  </a:moveTo>
                  <a:lnTo>
                    <a:pt x="3009900" y="0"/>
                  </a:lnTo>
                </a:path>
              </a:pathLst>
            </a:custGeom>
            <a:noFill/>
            <a:ln w="19050">
              <a:solidFill>
                <a:schemeClr val="accent2"/>
              </a:solidFill>
            </a:ln>
          </p:spPr>
        </p:sp>
        <p:sp>
          <p:nvSpPr>
            <p:cNvPr id="14" name="TextBox 14"/>
            <p:cNvSpPr txBox="1"/>
            <p:nvPr/>
          </p:nvSpPr>
          <p:spPr>
            <a:xfrm>
              <a:off x="604266" y="5944552"/>
              <a:ext cx="1382381" cy="205359"/>
            </a:xfrm>
            <a:prstGeom prst="rect">
              <a:avLst/>
            </a:prstGeom>
            <a:noFill/>
            <a:ln>
              <a:noFill/>
            </a:ln>
          </p:spPr>
          <p:txBody>
            <a:bodyPr wrap="none" lIns="0" tIns="0" rIns="0" bIns="0" anchor="t" anchorCtr="0">
              <a:spAutoFit/>
            </a:bodyPr>
            <a:lstStyle/>
            <a:p>
              <a:pPr algn="l"/>
              <a:r>
                <a:rPr lang="zh-CN" sz="1050" b="1" dirty="0">
                  <a:solidFill>
                    <a:schemeClr val="dk1"/>
                  </a:solidFill>
                  <a:latin typeface="+mj-lt"/>
                  <a:ea typeface="+mj-ea"/>
                  <a:cs typeface="+mj-cs"/>
                </a:rPr>
                <a:t>设计师不再"画"版面</a:t>
              </a:r>
            </a:p>
          </p:txBody>
        </p:sp>
        <p:sp>
          <p:nvSpPr>
            <p:cNvPr id="15" name="TextBox 15"/>
            <p:cNvSpPr txBox="1"/>
            <p:nvPr/>
          </p:nvSpPr>
          <p:spPr>
            <a:xfrm>
              <a:off x="604647" y="6162199"/>
              <a:ext cx="1738158" cy="190690"/>
            </a:xfrm>
            <a:prstGeom prst="rect">
              <a:avLst/>
            </a:prstGeom>
            <a:noFill/>
            <a:ln>
              <a:noFill/>
            </a:ln>
          </p:spPr>
          <p:txBody>
            <a:bodyPr wrap="none" lIns="0" tIns="0" rIns="0" bIns="0" anchor="t" anchorCtr="0">
              <a:spAutoFit/>
            </a:bodyPr>
            <a:lstStyle/>
            <a:p>
              <a:pPr algn="l"/>
              <a:r>
                <a:rPr lang="zh-CN" sz="980" dirty="0">
                  <a:solidFill>
                    <a:schemeClr val="dk2"/>
                  </a:solidFill>
                  <a:latin typeface="+mn-lt"/>
                  <a:ea typeface="+mn-ea"/>
                  <a:cs typeface="+mn-cs"/>
                </a:rPr>
                <a:t>而是"建立系统并按系统落子"</a:t>
              </a:r>
            </a:p>
          </p:txBody>
        </p:sp>
      </p:grpSp>
      <p:grpSp>
        <p:nvGrpSpPr>
          <p:cNvPr id="59" name="Group 59"/>
          <p:cNvGrpSpPr/>
          <p:nvPr/>
        </p:nvGrpSpPr>
        <p:grpSpPr>
          <a:xfrm>
            <a:off x="4572000" y="1671638"/>
            <a:ext cx="6858000" cy="4367212"/>
            <a:chOff x="4572000" y="1671638"/>
            <a:chExt cx="6858000" cy="4367212"/>
          </a:xfrm>
        </p:grpSpPr>
        <p:grpSp>
          <p:nvGrpSpPr>
            <p:cNvPr id="41" name="Group 41"/>
            <p:cNvGrpSpPr/>
            <p:nvPr/>
          </p:nvGrpSpPr>
          <p:grpSpPr>
            <a:xfrm>
              <a:off x="4572000" y="2000250"/>
              <a:ext cx="6858000" cy="4038600"/>
              <a:chOff x="4572000" y="2000250"/>
              <a:chExt cx="6858000" cy="4038600"/>
            </a:xfrm>
          </p:grpSpPr>
          <p:sp>
            <p:nvSpPr>
              <p:cNvPr id="17" name="Rectangle 17"/>
              <p:cNvSpPr/>
              <p:nvPr/>
            </p:nvSpPr>
            <p:spPr>
              <a:xfrm>
                <a:off x="4572000" y="2000250"/>
                <a:ext cx="1600200" cy="609600"/>
              </a:xfrm>
              <a:prstGeom prst="rect">
                <a:avLst/>
              </a:prstGeom>
              <a:noFill/>
              <a:ln w="7144">
                <a:solidFill>
                  <a:schemeClr val="accent1"/>
                </a:solidFill>
              </a:ln>
            </p:spPr>
          </p:sp>
          <p:sp>
            <p:nvSpPr>
              <p:cNvPr id="18" name="Rectangle 18"/>
              <p:cNvSpPr/>
              <p:nvPr/>
            </p:nvSpPr>
            <p:spPr>
              <a:xfrm>
                <a:off x="6324600" y="2000250"/>
                <a:ext cx="1600200" cy="609600"/>
              </a:xfrm>
              <a:prstGeom prst="rect">
                <a:avLst/>
              </a:prstGeom>
              <a:noFill/>
              <a:ln w="7144">
                <a:solidFill>
                  <a:schemeClr val="accent1"/>
                </a:solidFill>
              </a:ln>
            </p:spPr>
          </p:sp>
          <p:sp>
            <p:nvSpPr>
              <p:cNvPr id="19" name="Rectangle 19"/>
              <p:cNvSpPr/>
              <p:nvPr/>
            </p:nvSpPr>
            <p:spPr>
              <a:xfrm>
                <a:off x="8077200" y="2000250"/>
                <a:ext cx="1600200" cy="609600"/>
              </a:xfrm>
              <a:prstGeom prst="rect">
                <a:avLst/>
              </a:prstGeom>
              <a:noFill/>
              <a:ln w="7144">
                <a:solidFill>
                  <a:schemeClr val="accent1"/>
                </a:solidFill>
              </a:ln>
            </p:spPr>
          </p:sp>
          <p:sp>
            <p:nvSpPr>
              <p:cNvPr id="20" name="Rectangle 20"/>
              <p:cNvSpPr/>
              <p:nvPr/>
            </p:nvSpPr>
            <p:spPr>
              <a:xfrm>
                <a:off x="9829800" y="2000250"/>
                <a:ext cx="1600200" cy="609600"/>
              </a:xfrm>
              <a:prstGeom prst="rect">
                <a:avLst/>
              </a:prstGeom>
              <a:noFill/>
              <a:ln w="7144">
                <a:solidFill>
                  <a:schemeClr val="accent1"/>
                </a:solidFill>
              </a:ln>
            </p:spPr>
          </p:sp>
          <p:sp>
            <p:nvSpPr>
              <p:cNvPr id="21" name="Rectangle 21"/>
              <p:cNvSpPr/>
              <p:nvPr/>
            </p:nvSpPr>
            <p:spPr>
              <a:xfrm>
                <a:off x="4572000" y="2686050"/>
                <a:ext cx="1600200" cy="609600"/>
              </a:xfrm>
              <a:prstGeom prst="rect">
                <a:avLst/>
              </a:prstGeom>
              <a:noFill/>
              <a:ln w="7144">
                <a:solidFill>
                  <a:schemeClr val="accent1"/>
                </a:solidFill>
              </a:ln>
            </p:spPr>
          </p:sp>
          <p:sp>
            <p:nvSpPr>
              <p:cNvPr id="22" name="Rectangle 22"/>
              <p:cNvSpPr/>
              <p:nvPr/>
            </p:nvSpPr>
            <p:spPr>
              <a:xfrm>
                <a:off x="6324600" y="2686050"/>
                <a:ext cx="1600200" cy="609600"/>
              </a:xfrm>
              <a:prstGeom prst="rect">
                <a:avLst/>
              </a:prstGeom>
              <a:noFill/>
              <a:ln w="7144">
                <a:solidFill>
                  <a:schemeClr val="accent1"/>
                </a:solidFill>
              </a:ln>
            </p:spPr>
          </p:sp>
          <p:sp>
            <p:nvSpPr>
              <p:cNvPr id="23" name="Rectangle 23"/>
              <p:cNvSpPr/>
              <p:nvPr/>
            </p:nvSpPr>
            <p:spPr>
              <a:xfrm>
                <a:off x="8077200" y="2686050"/>
                <a:ext cx="1600200" cy="609600"/>
              </a:xfrm>
              <a:prstGeom prst="rect">
                <a:avLst/>
              </a:prstGeom>
              <a:noFill/>
              <a:ln w="7144">
                <a:solidFill>
                  <a:schemeClr val="accent1"/>
                </a:solidFill>
              </a:ln>
            </p:spPr>
          </p:sp>
          <p:sp>
            <p:nvSpPr>
              <p:cNvPr id="24" name="Rectangle 24"/>
              <p:cNvSpPr/>
              <p:nvPr/>
            </p:nvSpPr>
            <p:spPr>
              <a:xfrm>
                <a:off x="9829800" y="2686050"/>
                <a:ext cx="1600200" cy="609600"/>
              </a:xfrm>
              <a:prstGeom prst="rect">
                <a:avLst/>
              </a:prstGeom>
              <a:noFill/>
              <a:ln w="7144">
                <a:solidFill>
                  <a:schemeClr val="accent1"/>
                </a:solidFill>
              </a:ln>
            </p:spPr>
          </p:sp>
          <p:sp>
            <p:nvSpPr>
              <p:cNvPr id="25" name="Rectangle 25"/>
              <p:cNvSpPr/>
              <p:nvPr/>
            </p:nvSpPr>
            <p:spPr>
              <a:xfrm>
                <a:off x="4572000" y="3371850"/>
                <a:ext cx="1600200" cy="609600"/>
              </a:xfrm>
              <a:prstGeom prst="rect">
                <a:avLst/>
              </a:prstGeom>
              <a:noFill/>
              <a:ln w="7144">
                <a:solidFill>
                  <a:schemeClr val="accent1"/>
                </a:solidFill>
              </a:ln>
            </p:spPr>
          </p:sp>
          <p:sp>
            <p:nvSpPr>
              <p:cNvPr id="26" name="Rectangle 26"/>
              <p:cNvSpPr/>
              <p:nvPr/>
            </p:nvSpPr>
            <p:spPr>
              <a:xfrm>
                <a:off x="6324600" y="3371850"/>
                <a:ext cx="1600200" cy="609600"/>
              </a:xfrm>
              <a:prstGeom prst="rect">
                <a:avLst/>
              </a:prstGeom>
              <a:noFill/>
              <a:ln w="7144">
                <a:solidFill>
                  <a:schemeClr val="accent1"/>
                </a:solidFill>
              </a:ln>
            </p:spPr>
          </p:sp>
          <p:sp>
            <p:nvSpPr>
              <p:cNvPr id="27" name="Rectangle 27"/>
              <p:cNvSpPr/>
              <p:nvPr/>
            </p:nvSpPr>
            <p:spPr>
              <a:xfrm>
                <a:off x="8077200" y="3371850"/>
                <a:ext cx="1600200" cy="609600"/>
              </a:xfrm>
              <a:prstGeom prst="rect">
                <a:avLst/>
              </a:prstGeom>
              <a:noFill/>
              <a:ln w="7144">
                <a:solidFill>
                  <a:schemeClr val="accent1"/>
                </a:solidFill>
              </a:ln>
            </p:spPr>
          </p:sp>
          <p:sp>
            <p:nvSpPr>
              <p:cNvPr id="28" name="Rectangle 28"/>
              <p:cNvSpPr/>
              <p:nvPr/>
            </p:nvSpPr>
            <p:spPr>
              <a:xfrm>
                <a:off x="9829800" y="3371850"/>
                <a:ext cx="1600200" cy="609600"/>
              </a:xfrm>
              <a:prstGeom prst="rect">
                <a:avLst/>
              </a:prstGeom>
              <a:noFill/>
              <a:ln w="7144">
                <a:solidFill>
                  <a:schemeClr val="accent1"/>
                </a:solidFill>
              </a:ln>
            </p:spPr>
          </p:sp>
          <p:sp>
            <p:nvSpPr>
              <p:cNvPr id="29" name="Rectangle 29"/>
              <p:cNvSpPr/>
              <p:nvPr/>
            </p:nvSpPr>
            <p:spPr>
              <a:xfrm>
                <a:off x="4572000" y="4057650"/>
                <a:ext cx="1600200" cy="609600"/>
              </a:xfrm>
              <a:prstGeom prst="rect">
                <a:avLst/>
              </a:prstGeom>
              <a:noFill/>
              <a:ln w="7144">
                <a:solidFill>
                  <a:schemeClr val="accent1"/>
                </a:solidFill>
              </a:ln>
            </p:spPr>
          </p:sp>
          <p:sp>
            <p:nvSpPr>
              <p:cNvPr id="30" name="Rectangle 30"/>
              <p:cNvSpPr/>
              <p:nvPr/>
            </p:nvSpPr>
            <p:spPr>
              <a:xfrm>
                <a:off x="6324600" y="4057650"/>
                <a:ext cx="1600200" cy="609600"/>
              </a:xfrm>
              <a:prstGeom prst="rect">
                <a:avLst/>
              </a:prstGeom>
              <a:noFill/>
              <a:ln w="7144">
                <a:solidFill>
                  <a:schemeClr val="accent1"/>
                </a:solidFill>
              </a:ln>
            </p:spPr>
          </p:sp>
          <p:sp>
            <p:nvSpPr>
              <p:cNvPr id="31" name="Rectangle 31"/>
              <p:cNvSpPr/>
              <p:nvPr/>
            </p:nvSpPr>
            <p:spPr>
              <a:xfrm>
                <a:off x="8077200" y="4057650"/>
                <a:ext cx="1600200" cy="609600"/>
              </a:xfrm>
              <a:prstGeom prst="rect">
                <a:avLst/>
              </a:prstGeom>
              <a:noFill/>
              <a:ln w="7144">
                <a:solidFill>
                  <a:schemeClr val="accent1"/>
                </a:solidFill>
              </a:ln>
            </p:spPr>
          </p:sp>
          <p:sp>
            <p:nvSpPr>
              <p:cNvPr id="32" name="Rectangle 32"/>
              <p:cNvSpPr/>
              <p:nvPr/>
            </p:nvSpPr>
            <p:spPr>
              <a:xfrm>
                <a:off x="9829800" y="4057650"/>
                <a:ext cx="1600200" cy="609600"/>
              </a:xfrm>
              <a:prstGeom prst="rect">
                <a:avLst/>
              </a:prstGeom>
              <a:noFill/>
              <a:ln w="7144">
                <a:solidFill>
                  <a:schemeClr val="accent1"/>
                </a:solidFill>
              </a:ln>
            </p:spPr>
          </p:sp>
          <p:sp>
            <p:nvSpPr>
              <p:cNvPr id="33" name="Rectangle 33"/>
              <p:cNvSpPr/>
              <p:nvPr/>
            </p:nvSpPr>
            <p:spPr>
              <a:xfrm>
                <a:off x="4572000" y="4743450"/>
                <a:ext cx="1600200" cy="609600"/>
              </a:xfrm>
              <a:prstGeom prst="rect">
                <a:avLst/>
              </a:prstGeom>
              <a:noFill/>
              <a:ln w="7144">
                <a:solidFill>
                  <a:schemeClr val="accent1"/>
                </a:solidFill>
              </a:ln>
            </p:spPr>
          </p:sp>
          <p:sp>
            <p:nvSpPr>
              <p:cNvPr id="34" name="Rectangle 34"/>
              <p:cNvSpPr/>
              <p:nvPr/>
            </p:nvSpPr>
            <p:spPr>
              <a:xfrm>
                <a:off x="6324600" y="4743450"/>
                <a:ext cx="1600200" cy="609600"/>
              </a:xfrm>
              <a:prstGeom prst="rect">
                <a:avLst/>
              </a:prstGeom>
              <a:noFill/>
              <a:ln w="7144">
                <a:solidFill>
                  <a:schemeClr val="accent1"/>
                </a:solidFill>
              </a:ln>
            </p:spPr>
          </p:sp>
          <p:sp>
            <p:nvSpPr>
              <p:cNvPr id="35" name="Rectangle 35"/>
              <p:cNvSpPr/>
              <p:nvPr/>
            </p:nvSpPr>
            <p:spPr>
              <a:xfrm>
                <a:off x="8077200" y="4743450"/>
                <a:ext cx="1600200" cy="609600"/>
              </a:xfrm>
              <a:prstGeom prst="rect">
                <a:avLst/>
              </a:prstGeom>
              <a:noFill/>
              <a:ln w="7144">
                <a:solidFill>
                  <a:schemeClr val="accent1"/>
                </a:solidFill>
              </a:ln>
            </p:spPr>
          </p:sp>
          <p:sp>
            <p:nvSpPr>
              <p:cNvPr id="36" name="Rectangle 36"/>
              <p:cNvSpPr/>
              <p:nvPr/>
            </p:nvSpPr>
            <p:spPr>
              <a:xfrm>
                <a:off x="9829800" y="4743450"/>
                <a:ext cx="1600200" cy="609600"/>
              </a:xfrm>
              <a:prstGeom prst="rect">
                <a:avLst/>
              </a:prstGeom>
              <a:noFill/>
              <a:ln w="7144">
                <a:solidFill>
                  <a:schemeClr val="accent1"/>
                </a:solidFill>
              </a:ln>
            </p:spPr>
          </p:sp>
          <p:sp>
            <p:nvSpPr>
              <p:cNvPr id="37" name="Rectangle 37"/>
              <p:cNvSpPr/>
              <p:nvPr/>
            </p:nvSpPr>
            <p:spPr>
              <a:xfrm>
                <a:off x="4572000" y="5429250"/>
                <a:ext cx="1600200" cy="609600"/>
              </a:xfrm>
              <a:prstGeom prst="rect">
                <a:avLst/>
              </a:prstGeom>
              <a:noFill/>
              <a:ln w="7144">
                <a:solidFill>
                  <a:schemeClr val="accent1"/>
                </a:solidFill>
              </a:ln>
            </p:spPr>
          </p:sp>
          <p:sp>
            <p:nvSpPr>
              <p:cNvPr id="38" name="Rectangle 38"/>
              <p:cNvSpPr/>
              <p:nvPr/>
            </p:nvSpPr>
            <p:spPr>
              <a:xfrm>
                <a:off x="6324600" y="5429250"/>
                <a:ext cx="1600200" cy="609600"/>
              </a:xfrm>
              <a:prstGeom prst="rect">
                <a:avLst/>
              </a:prstGeom>
              <a:noFill/>
              <a:ln w="7144">
                <a:solidFill>
                  <a:schemeClr val="accent1"/>
                </a:solidFill>
              </a:ln>
            </p:spPr>
          </p:sp>
          <p:sp>
            <p:nvSpPr>
              <p:cNvPr id="39" name="Rectangle 39"/>
              <p:cNvSpPr/>
              <p:nvPr/>
            </p:nvSpPr>
            <p:spPr>
              <a:xfrm>
                <a:off x="8077200" y="5429250"/>
                <a:ext cx="1600200" cy="609600"/>
              </a:xfrm>
              <a:prstGeom prst="rect">
                <a:avLst/>
              </a:prstGeom>
              <a:noFill/>
              <a:ln w="7144">
                <a:solidFill>
                  <a:schemeClr val="accent1"/>
                </a:solidFill>
              </a:ln>
            </p:spPr>
          </p:sp>
          <p:sp>
            <p:nvSpPr>
              <p:cNvPr id="40" name="Rectangle 40"/>
              <p:cNvSpPr/>
              <p:nvPr/>
            </p:nvSpPr>
            <p:spPr>
              <a:xfrm>
                <a:off x="9829800" y="5429250"/>
                <a:ext cx="1600200" cy="609600"/>
              </a:xfrm>
              <a:prstGeom prst="rect">
                <a:avLst/>
              </a:prstGeom>
              <a:noFill/>
              <a:ln w="7144">
                <a:solidFill>
                  <a:schemeClr val="accent1"/>
                </a:solidFill>
              </a:ln>
            </p:spPr>
          </p:sp>
        </p:grpSp>
        <p:grpSp>
          <p:nvGrpSpPr>
            <p:cNvPr id="44" name="Group 44"/>
            <p:cNvGrpSpPr/>
            <p:nvPr/>
          </p:nvGrpSpPr>
          <p:grpSpPr>
            <a:xfrm>
              <a:off x="6324600" y="2686050"/>
              <a:ext cx="3352800" cy="1295400"/>
              <a:chOff x="6324600" y="2686050"/>
              <a:chExt cx="3352800" cy="1295400"/>
            </a:xfrm>
          </p:grpSpPr>
          <p:sp>
            <p:nvSpPr>
              <p:cNvPr id="42" name="Rectangle 42"/>
              <p:cNvSpPr/>
              <p:nvPr/>
            </p:nvSpPr>
            <p:spPr>
              <a:xfrm>
                <a:off x="6324600" y="2686050"/>
                <a:ext cx="3352800" cy="1295400"/>
              </a:xfrm>
              <a:prstGeom prst="rect">
                <a:avLst/>
              </a:prstGeom>
              <a:solidFill>
                <a:schemeClr val="accent2">
                  <a:alpha val="10000"/>
                </a:schemeClr>
              </a:solidFill>
              <a:ln w="19050">
                <a:solidFill>
                  <a:schemeClr val="accent2"/>
                </a:solidFill>
              </a:ln>
            </p:spPr>
          </p:sp>
          <p:sp>
            <p:nvSpPr>
              <p:cNvPr id="43" name="TextBox 43"/>
              <p:cNvSpPr txBox="1"/>
              <p:nvPr/>
            </p:nvSpPr>
            <p:spPr>
              <a:xfrm>
                <a:off x="7639713" y="3311366"/>
                <a:ext cx="722574" cy="161925"/>
              </a:xfrm>
              <a:prstGeom prst="rect">
                <a:avLst/>
              </a:prstGeom>
              <a:noFill/>
              <a:ln>
                <a:noFill/>
              </a:ln>
            </p:spPr>
            <p:txBody>
              <a:bodyPr wrap="none" lIns="0" tIns="0" rIns="0" bIns="0" anchor="t" anchorCtr="0">
                <a:spAutoFit/>
              </a:bodyPr>
              <a:lstStyle/>
              <a:p>
                <a:pPr algn="ctr"/>
                <a:r>
                  <a:rPr lang="zh-CN" sz="820" spc="150" dirty="0">
                    <a:solidFill>
                      <a:schemeClr val="accent2"/>
                    </a:solidFill>
                    <a:latin typeface="+mn-lt"/>
                    <a:ea typeface="+mn-ea"/>
                    <a:cs typeface="+mn-cs"/>
                  </a:rPr>
                  <a:t>IMAGE 2×2</a:t>
                </a:r>
              </a:p>
            </p:txBody>
          </p:sp>
        </p:grpSp>
        <p:grpSp>
          <p:nvGrpSpPr>
            <p:cNvPr id="47" name="Group 47"/>
            <p:cNvGrpSpPr/>
            <p:nvPr/>
          </p:nvGrpSpPr>
          <p:grpSpPr>
            <a:xfrm>
              <a:off x="4572000" y="4057650"/>
              <a:ext cx="1600200" cy="1295400"/>
              <a:chOff x="4572000" y="4057650"/>
              <a:chExt cx="1600200" cy="1295400"/>
            </a:xfrm>
          </p:grpSpPr>
          <p:sp>
            <p:nvSpPr>
              <p:cNvPr id="45" name="Rectangle 45"/>
              <p:cNvSpPr/>
              <p:nvPr/>
            </p:nvSpPr>
            <p:spPr>
              <a:xfrm>
                <a:off x="4572000" y="4057650"/>
                <a:ext cx="1600200" cy="1295400"/>
              </a:xfrm>
              <a:prstGeom prst="rect">
                <a:avLst/>
              </a:prstGeom>
              <a:solidFill>
                <a:schemeClr val="accent1">
                  <a:alpha val="5000"/>
                </a:schemeClr>
              </a:solidFill>
              <a:ln w="9525">
                <a:solidFill>
                  <a:schemeClr val="accent1"/>
                </a:solidFill>
              </a:ln>
            </p:spPr>
          </p:sp>
          <p:sp>
            <p:nvSpPr>
              <p:cNvPr id="46" name="TextBox 46"/>
              <p:cNvSpPr txBox="1"/>
              <p:nvPr/>
            </p:nvSpPr>
            <p:spPr>
              <a:xfrm>
                <a:off x="5050640" y="4682966"/>
                <a:ext cx="642920" cy="161925"/>
              </a:xfrm>
              <a:prstGeom prst="rect">
                <a:avLst/>
              </a:prstGeom>
              <a:noFill/>
              <a:ln>
                <a:noFill/>
              </a:ln>
            </p:spPr>
            <p:txBody>
              <a:bodyPr wrap="none" lIns="0" tIns="0" rIns="0" bIns="0" anchor="t" anchorCtr="0">
                <a:spAutoFit/>
              </a:bodyPr>
              <a:lstStyle/>
              <a:p>
                <a:pPr algn="ctr"/>
                <a:r>
                  <a:rPr lang="zh-CN" sz="820" spc="150" dirty="0">
                    <a:solidFill>
                      <a:schemeClr val="dk1"/>
                    </a:solidFill>
                    <a:latin typeface="+mn-lt"/>
                    <a:ea typeface="+mn-ea"/>
                    <a:cs typeface="+mn-cs"/>
                  </a:rPr>
                  <a:t>TEXT 1×2</a:t>
                </a:r>
              </a:p>
            </p:txBody>
          </p:sp>
        </p:grpSp>
        <p:grpSp>
          <p:nvGrpSpPr>
            <p:cNvPr id="50" name="Group 50"/>
            <p:cNvGrpSpPr/>
            <p:nvPr/>
          </p:nvGrpSpPr>
          <p:grpSpPr>
            <a:xfrm>
              <a:off x="4572000" y="2000250"/>
              <a:ext cx="6858000" cy="609600"/>
              <a:chOff x="4572000" y="2000250"/>
              <a:chExt cx="6858000" cy="609600"/>
            </a:xfrm>
          </p:grpSpPr>
          <p:sp>
            <p:nvSpPr>
              <p:cNvPr id="48" name="Rectangle 48"/>
              <p:cNvSpPr/>
              <p:nvPr/>
            </p:nvSpPr>
            <p:spPr>
              <a:xfrm>
                <a:off x="4572000" y="2000250"/>
                <a:ext cx="6858000" cy="609600"/>
              </a:xfrm>
              <a:prstGeom prst="rect">
                <a:avLst/>
              </a:prstGeom>
              <a:noFill/>
              <a:ln w="19050">
                <a:solidFill>
                  <a:schemeClr val="accent1"/>
                </a:solidFill>
              </a:ln>
            </p:spPr>
          </p:sp>
          <p:sp>
            <p:nvSpPr>
              <p:cNvPr id="49" name="TextBox 49"/>
              <p:cNvSpPr txBox="1"/>
              <p:nvPr/>
            </p:nvSpPr>
            <p:spPr>
              <a:xfrm>
                <a:off x="7523147" y="2263616"/>
                <a:ext cx="955705" cy="161925"/>
              </a:xfrm>
              <a:prstGeom prst="rect">
                <a:avLst/>
              </a:prstGeom>
              <a:noFill/>
              <a:ln>
                <a:noFill/>
              </a:ln>
            </p:spPr>
            <p:txBody>
              <a:bodyPr wrap="none" lIns="0" tIns="0" rIns="0" bIns="0" anchor="t" anchorCtr="0">
                <a:spAutoFit/>
              </a:bodyPr>
              <a:lstStyle/>
              <a:p>
                <a:pPr algn="ctr"/>
                <a:r>
                  <a:rPr lang="zh-CN" sz="820" spc="150" dirty="0">
                    <a:solidFill>
                      <a:schemeClr val="dk1"/>
                    </a:solidFill>
                    <a:latin typeface="+mn-lt"/>
                    <a:ea typeface="+mn-ea"/>
                    <a:cs typeface="+mn-cs"/>
                  </a:rPr>
                  <a:t>HEADLINE 4×1</a:t>
                </a:r>
              </a:p>
            </p:txBody>
          </p:sp>
        </p:grpSp>
        <p:sp>
          <p:nvSpPr>
            <p:cNvPr id="51" name="Line 51"/>
            <p:cNvSpPr/>
            <p:nvPr/>
          </p:nvSpPr>
          <p:spPr>
            <a:xfrm>
              <a:off x="4572000" y="1790700"/>
              <a:ext cx="1600200" cy="9525"/>
            </a:xfrm>
            <a:custGeom>
              <a:avLst/>
              <a:gdLst/>
              <a:ahLst/>
              <a:cxnLst/>
              <a:rect l="l" t="t" r="r" b="b"/>
              <a:pathLst>
                <a:path w="1600200" h="9525">
                  <a:moveTo>
                    <a:pt x="0" y="0"/>
                  </a:moveTo>
                  <a:lnTo>
                    <a:pt x="1600200" y="0"/>
                  </a:lnTo>
                </a:path>
              </a:pathLst>
            </a:custGeom>
            <a:noFill/>
            <a:ln w="4762">
              <a:solidFill>
                <a:schemeClr val="dk2"/>
              </a:solidFill>
            </a:ln>
          </p:spPr>
        </p:sp>
        <p:sp>
          <p:nvSpPr>
            <p:cNvPr id="52" name="Line 52"/>
            <p:cNvSpPr/>
            <p:nvPr/>
          </p:nvSpPr>
          <p:spPr>
            <a:xfrm>
              <a:off x="6324600" y="1790700"/>
              <a:ext cx="1600200" cy="9525"/>
            </a:xfrm>
            <a:custGeom>
              <a:avLst/>
              <a:gdLst/>
              <a:ahLst/>
              <a:cxnLst/>
              <a:rect l="l" t="t" r="r" b="b"/>
              <a:pathLst>
                <a:path w="1600200" h="9525">
                  <a:moveTo>
                    <a:pt x="0" y="0"/>
                  </a:moveTo>
                  <a:lnTo>
                    <a:pt x="1600200" y="0"/>
                  </a:lnTo>
                </a:path>
              </a:pathLst>
            </a:custGeom>
            <a:noFill/>
            <a:ln w="4762">
              <a:solidFill>
                <a:schemeClr val="dk2"/>
              </a:solidFill>
            </a:ln>
          </p:spPr>
        </p:sp>
        <p:sp>
          <p:nvSpPr>
            <p:cNvPr id="53" name="Line 53"/>
            <p:cNvSpPr/>
            <p:nvPr/>
          </p:nvSpPr>
          <p:spPr>
            <a:xfrm>
              <a:off x="8077200" y="1790700"/>
              <a:ext cx="1600200" cy="9525"/>
            </a:xfrm>
            <a:custGeom>
              <a:avLst/>
              <a:gdLst/>
              <a:ahLst/>
              <a:cxnLst/>
              <a:rect l="l" t="t" r="r" b="b"/>
              <a:pathLst>
                <a:path w="1600200" h="9525">
                  <a:moveTo>
                    <a:pt x="0" y="0"/>
                  </a:moveTo>
                  <a:lnTo>
                    <a:pt x="1600200" y="0"/>
                  </a:lnTo>
                </a:path>
              </a:pathLst>
            </a:custGeom>
            <a:noFill/>
            <a:ln w="4762">
              <a:solidFill>
                <a:schemeClr val="dk2"/>
              </a:solidFill>
            </a:ln>
          </p:spPr>
        </p:sp>
        <p:sp>
          <p:nvSpPr>
            <p:cNvPr id="54" name="Line 54"/>
            <p:cNvSpPr/>
            <p:nvPr/>
          </p:nvSpPr>
          <p:spPr>
            <a:xfrm>
              <a:off x="9829800" y="1790700"/>
              <a:ext cx="1600200" cy="9525"/>
            </a:xfrm>
            <a:custGeom>
              <a:avLst/>
              <a:gdLst/>
              <a:ahLst/>
              <a:cxnLst/>
              <a:rect l="l" t="t" r="r" b="b"/>
              <a:pathLst>
                <a:path w="1600200" h="9525">
                  <a:moveTo>
                    <a:pt x="0" y="0"/>
                  </a:moveTo>
                  <a:lnTo>
                    <a:pt x="1600200" y="0"/>
                  </a:lnTo>
                </a:path>
              </a:pathLst>
            </a:custGeom>
            <a:noFill/>
            <a:ln w="4762">
              <a:solidFill>
                <a:schemeClr val="dk2"/>
              </a:solidFill>
            </a:ln>
          </p:spPr>
        </p:sp>
        <p:sp>
          <p:nvSpPr>
            <p:cNvPr id="55" name="TextBox 55"/>
            <p:cNvSpPr txBox="1"/>
            <p:nvPr/>
          </p:nvSpPr>
          <p:spPr>
            <a:xfrm>
              <a:off x="5284041" y="1671638"/>
              <a:ext cx="176117" cy="147638"/>
            </a:xfrm>
            <a:prstGeom prst="rect">
              <a:avLst/>
            </a:prstGeom>
            <a:noFill/>
            <a:ln>
              <a:noFill/>
            </a:ln>
          </p:spPr>
          <p:txBody>
            <a:bodyPr wrap="none" lIns="0" tIns="0" rIns="0" bIns="0" anchor="t" anchorCtr="0">
              <a:spAutoFit/>
            </a:bodyPr>
            <a:lstStyle/>
            <a:p>
              <a:pPr algn="ctr"/>
              <a:r>
                <a:rPr lang="zh-CN" sz="750" dirty="0">
                  <a:solidFill>
                    <a:schemeClr val="dk2"/>
                  </a:solidFill>
                  <a:latin typeface="+mn-lt"/>
                  <a:ea typeface="+mn-ea"/>
                  <a:cs typeface="+mn-cs"/>
                </a:rPr>
                <a:t>264</a:t>
              </a:r>
            </a:p>
          </p:txBody>
        </p:sp>
        <p:sp>
          <p:nvSpPr>
            <p:cNvPr id="56" name="TextBox 56"/>
            <p:cNvSpPr txBox="1"/>
            <p:nvPr/>
          </p:nvSpPr>
          <p:spPr>
            <a:xfrm>
              <a:off x="7036641" y="1671638"/>
              <a:ext cx="176117" cy="147638"/>
            </a:xfrm>
            <a:prstGeom prst="rect">
              <a:avLst/>
            </a:prstGeom>
            <a:noFill/>
            <a:ln>
              <a:noFill/>
            </a:ln>
          </p:spPr>
          <p:txBody>
            <a:bodyPr wrap="none" lIns="0" tIns="0" rIns="0" bIns="0" anchor="t" anchorCtr="0">
              <a:spAutoFit/>
            </a:bodyPr>
            <a:lstStyle/>
            <a:p>
              <a:pPr algn="ctr"/>
              <a:r>
                <a:rPr lang="zh-CN" sz="750" dirty="0">
                  <a:solidFill>
                    <a:schemeClr val="dk2"/>
                  </a:solidFill>
                  <a:latin typeface="+mn-lt"/>
                  <a:ea typeface="+mn-ea"/>
                  <a:cs typeface="+mn-cs"/>
                </a:rPr>
                <a:t>264</a:t>
              </a:r>
            </a:p>
          </p:txBody>
        </p:sp>
        <p:sp>
          <p:nvSpPr>
            <p:cNvPr id="57" name="TextBox 57"/>
            <p:cNvSpPr txBox="1"/>
            <p:nvPr/>
          </p:nvSpPr>
          <p:spPr>
            <a:xfrm>
              <a:off x="8789241" y="1671638"/>
              <a:ext cx="176117" cy="147638"/>
            </a:xfrm>
            <a:prstGeom prst="rect">
              <a:avLst/>
            </a:prstGeom>
            <a:noFill/>
            <a:ln>
              <a:noFill/>
            </a:ln>
          </p:spPr>
          <p:txBody>
            <a:bodyPr wrap="none" lIns="0" tIns="0" rIns="0" bIns="0" anchor="t" anchorCtr="0">
              <a:spAutoFit/>
            </a:bodyPr>
            <a:lstStyle/>
            <a:p>
              <a:pPr algn="ctr"/>
              <a:r>
                <a:rPr lang="zh-CN" sz="750" dirty="0">
                  <a:solidFill>
                    <a:schemeClr val="dk2"/>
                  </a:solidFill>
                  <a:latin typeface="+mn-lt"/>
                  <a:ea typeface="+mn-ea"/>
                  <a:cs typeface="+mn-cs"/>
                </a:rPr>
                <a:t>264</a:t>
              </a:r>
            </a:p>
          </p:txBody>
        </p:sp>
        <p:sp>
          <p:nvSpPr>
            <p:cNvPr id="58" name="TextBox 58"/>
            <p:cNvSpPr txBox="1"/>
            <p:nvPr/>
          </p:nvSpPr>
          <p:spPr>
            <a:xfrm>
              <a:off x="10541841" y="1671638"/>
              <a:ext cx="176117" cy="147638"/>
            </a:xfrm>
            <a:prstGeom prst="rect">
              <a:avLst/>
            </a:prstGeom>
            <a:noFill/>
            <a:ln>
              <a:noFill/>
            </a:ln>
          </p:spPr>
          <p:txBody>
            <a:bodyPr wrap="none" lIns="0" tIns="0" rIns="0" bIns="0" anchor="t" anchorCtr="0">
              <a:spAutoFit/>
            </a:bodyPr>
            <a:lstStyle/>
            <a:p>
              <a:pPr algn="ctr"/>
              <a:r>
                <a:rPr lang="zh-CN" sz="750" dirty="0">
                  <a:solidFill>
                    <a:schemeClr val="dk2"/>
                  </a:solidFill>
                  <a:latin typeface="+mn-lt"/>
                  <a:ea typeface="+mn-ea"/>
                  <a:cs typeface="+mn-cs"/>
                </a:rPr>
                <a:t>264</a:t>
              </a:r>
            </a:p>
          </p:txBody>
        </p:sp>
      </p:grpSp>
      <p:sp>
        <p:nvSpPr>
          <p:cNvPr id="60" name="TextBox 60"/>
          <p:cNvSpPr txBox="1"/>
          <p:nvPr/>
        </p:nvSpPr>
        <p:spPr>
          <a:xfrm>
            <a:off x="11147257" y="6464141"/>
            <a:ext cx="439905" cy="161925"/>
          </a:xfrm>
          <a:prstGeom prst="rect">
            <a:avLst/>
          </a:prstGeom>
          <a:noFill/>
          <a:ln>
            <a:noFill/>
          </a:ln>
        </p:spPr>
        <p:txBody>
          <a:bodyPr wrap="none" lIns="0" tIns="0" rIns="0" bIns="0" anchor="t" anchorCtr="0">
            <a:spAutoFit/>
          </a:bodyPr>
          <a:lstStyle/>
          <a:p>
            <a:pPr algn="r"/>
            <a:r>
              <a:rPr lang="zh-CN" sz="820" spc="75" dirty="0">
                <a:solidFill>
                  <a:schemeClr val="accent5"/>
                </a:solidFill>
                <a:latin typeface="+mn-lt"/>
                <a:ea typeface="+mn-ea"/>
                <a:cs typeface="+mn-cs"/>
              </a:rPr>
              <a:t>09 / 14</a:t>
            </a:r>
          </a:p>
        </p:txBody>
      </p:sp>
    </p:spTree>
  </p:cSld>
  <p:clrMapOvr>
    <a:masterClrMapping/>
  </p:clrMapOvr>
  <p:transition xmlns:p14="http://schemas.microsoft.com/office/powerpoint/2010/main" p14:dur="5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600"/>
                                        <p:tgtEl>
                                          <p:spTgt spid="16"/>
                                        </p:tgtEl>
                                      </p:cBhvr>
                                    </p:animEffect>
                                  </p:childTnLst>
                                </p:cTn>
                              </p:par>
                            </p:childTnLst>
                          </p:cTn>
                        </p:par>
                        <p:par>
                          <p:cTn id="8" fill="hold">
                            <p:stCondLst>
                              <p:cond delay="600"/>
                            </p:stCondLst>
                            <p:childTnLst>
                              <p:par>
                                <p:cTn xmlns:p="http://schemas.openxmlformats.org/presentationml/2006/main" id="9" presetID="22" presetClass="entr" presetSubtype="4" fill="hold" grpId="0" nodeType="afterEffect">
                                  <p:stCondLst>
                                    <p:cond delay="250"/>
                                  </p:stCondLst>
                                  <p:childTnLst>
                                    <p:set>
                                      <p:cBhvr>
                                        <p:cTn id="10" dur="1" fill="hold">
                                          <p:stCondLst>
                                            <p:cond delay="0"/>
                                          </p:stCondLst>
                                        </p:cTn>
                                        <p:tgtEl>
                                          <p:spTgt spid="59"/>
                                        </p:tgtEl>
                                        <p:attrNameLst>
                                          <p:attrName>style.visibility</p:attrName>
                                        </p:attrNameLst>
                                      </p:cBhvr>
                                      <p:to>
                                        <p:strVal val="visible"/>
                                      </p:to>
                                    </p:set>
                                    <p:animEffect transition="in" filter="wipe(down)">
                                      <p:cBhvr>
                                        <p:cTn id="11" dur="8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chemeClr val="lt1"/>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grpSp>
      <p:sp>
        <p:nvSpPr>
          <p:cNvPr id="5" name="TextBox 5"/>
          <p:cNvSpPr txBox="1"/>
          <p:nvPr/>
        </p:nvSpPr>
        <p:spPr>
          <a:xfrm>
            <a:off x="604838" y="482441"/>
            <a:ext cx="442788" cy="161925"/>
          </a:xfrm>
          <a:prstGeom prst="rect">
            <a:avLst/>
          </a:prstGeom>
          <a:noFill/>
          <a:ln>
            <a:noFill/>
          </a:ln>
        </p:spPr>
        <p:txBody>
          <a:bodyPr wrap="none" lIns="0" tIns="0" rIns="0" bIns="0" anchor="t" anchorCtr="0">
            <a:spAutoFit/>
          </a:bodyPr>
          <a:lstStyle/>
          <a:p>
            <a:pPr algn="l"/>
            <a:r>
              <a:rPr lang="zh-CN" sz="820" spc="150" dirty="0">
                <a:solidFill>
                  <a:schemeClr val="accent5"/>
                </a:solidFill>
                <a:latin typeface="+mn-lt"/>
                <a:ea typeface="+mn-ea"/>
                <a:cs typeface="+mn-cs"/>
              </a:rPr>
              <a:t>P · 10</a:t>
            </a:r>
          </a:p>
        </p:txBody>
      </p:sp>
      <p:grpSp>
        <p:nvGrpSpPr>
          <p:cNvPr id="10" name="Group 10"/>
          <p:cNvGrpSpPr/>
          <p:nvPr/>
        </p:nvGrpSpPr>
        <p:grpSpPr>
          <a:xfrm>
            <a:off x="7219950" y="1143000"/>
            <a:ext cx="5205384" cy="1478089"/>
            <a:chOff x="7219950" y="1143000"/>
            <a:chExt cx="5205384" cy="1478089"/>
          </a:xfrm>
        </p:grpSpPr>
        <p:sp>
          <p:nvSpPr>
            <p:cNvPr id="6" name="Line 6"/>
            <p:cNvSpPr/>
            <p:nvPr/>
          </p:nvSpPr>
          <p:spPr>
            <a:xfrm>
              <a:off x="7239000" y="1143000"/>
              <a:ext cx="9525" cy="419100"/>
            </a:xfrm>
            <a:custGeom>
              <a:avLst/>
              <a:gdLst/>
              <a:ahLst/>
              <a:cxnLst/>
              <a:rect l="l" t="t" r="r" b="b"/>
              <a:pathLst>
                <a:path w="9525" h="419100">
                  <a:moveTo>
                    <a:pt x="0" y="0"/>
                  </a:moveTo>
                  <a:lnTo>
                    <a:pt x="0" y="419100"/>
                  </a:lnTo>
                </a:path>
              </a:pathLst>
            </a:custGeom>
            <a:noFill/>
            <a:ln w="28575">
              <a:solidFill>
                <a:schemeClr val="accent2"/>
              </a:solidFill>
            </a:ln>
          </p:spPr>
        </p:sp>
        <p:sp>
          <p:nvSpPr>
            <p:cNvPr id="7" name="TextBox 7"/>
            <p:cNvSpPr txBox="1"/>
            <p:nvPr/>
          </p:nvSpPr>
          <p:spPr>
            <a:xfrm>
              <a:off x="7462838" y="1320641"/>
              <a:ext cx="1064519" cy="161925"/>
            </a:xfrm>
            <a:prstGeom prst="rect">
              <a:avLst/>
            </a:prstGeom>
            <a:noFill/>
            <a:ln>
              <a:noFill/>
            </a:ln>
          </p:spPr>
          <p:txBody>
            <a:bodyPr wrap="none" lIns="0" tIns="0" rIns="0" bIns="0" anchor="t" anchorCtr="0">
              <a:spAutoFit/>
            </a:bodyPr>
            <a:lstStyle/>
            <a:p>
              <a:pPr algn="l"/>
              <a:r>
                <a:rPr lang="zh-CN" sz="820" spc="150" dirty="0">
                  <a:solidFill>
                    <a:schemeClr val="dk1"/>
                  </a:solidFill>
                  <a:latin typeface="+mn-lt"/>
                  <a:ea typeface="+mn-ea"/>
                  <a:cs typeface="+mn-cs"/>
                </a:rPr>
                <a:t>ARGUMENT · 07</a:t>
              </a:r>
            </a:p>
          </p:txBody>
        </p:sp>
        <p:sp>
          <p:nvSpPr>
            <p:cNvPr id="8" name="TextBox 8"/>
            <p:cNvSpPr txBox="1"/>
            <p:nvPr/>
          </p:nvSpPr>
          <p:spPr>
            <a:xfrm>
              <a:off x="7219950" y="1642110"/>
              <a:ext cx="3034741" cy="819150"/>
            </a:xfrm>
            <a:prstGeom prst="rect">
              <a:avLst/>
            </a:prstGeom>
            <a:noFill/>
            <a:ln>
              <a:noFill/>
            </a:ln>
          </p:spPr>
          <p:txBody>
            <a:bodyPr wrap="none" lIns="0" tIns="0" rIns="0" bIns="0" anchor="t" anchorCtr="0">
              <a:spAutoFit/>
            </a:bodyPr>
            <a:lstStyle/>
            <a:p>
              <a:pPr algn="l"/>
              <a:r>
                <a:rPr lang="zh-CN" sz="4200" b="1" dirty="0">
                  <a:solidFill>
                    <a:schemeClr val="dk1"/>
                  </a:solidFill>
                  <a:latin typeface="+mj-lt"/>
                  <a:ea typeface="+mj-ea"/>
                  <a:cs typeface="+mj-cs"/>
                </a:rPr>
                <a:t>留白即结构</a:t>
              </a:r>
            </a:p>
          </p:txBody>
        </p:sp>
        <p:sp>
          <p:nvSpPr>
            <p:cNvPr id="9" name="TextBox 9"/>
            <p:cNvSpPr txBox="1"/>
            <p:nvPr/>
          </p:nvSpPr>
          <p:spPr>
            <a:xfrm>
              <a:off x="7230618" y="2298382"/>
              <a:ext cx="5194716"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Negative space is structure, not absence.</a:t>
              </a:r>
            </a:p>
          </p:txBody>
        </p:sp>
      </p:grpSp>
      <p:grpSp>
        <p:nvGrpSpPr>
          <p:cNvPr id="13" name="Group 13"/>
          <p:cNvGrpSpPr/>
          <p:nvPr/>
        </p:nvGrpSpPr>
        <p:grpSpPr>
          <a:xfrm>
            <a:off x="7232142" y="5950268"/>
            <a:ext cx="2597544" cy="866298"/>
            <a:chOff x="7232142" y="5950268"/>
            <a:chExt cx="2597544" cy="866298"/>
          </a:xfrm>
        </p:grpSpPr>
        <p:sp>
          <p:nvSpPr>
            <p:cNvPr id="11" name="TextBox 11"/>
            <p:cNvSpPr txBox="1"/>
            <p:nvPr/>
          </p:nvSpPr>
          <p:spPr>
            <a:xfrm>
              <a:off x="7232142" y="5950268"/>
              <a:ext cx="1042416" cy="530733"/>
            </a:xfrm>
            <a:prstGeom prst="rect">
              <a:avLst/>
            </a:prstGeom>
            <a:noFill/>
            <a:ln>
              <a:noFill/>
            </a:ln>
          </p:spPr>
          <p:txBody>
            <a:bodyPr wrap="none" lIns="0" tIns="0" rIns="0" bIns="0" anchor="t" anchorCtr="0">
              <a:spAutoFit/>
            </a:bodyPr>
            <a:lstStyle/>
            <a:p>
              <a:pPr algn="l">
                <a:lnSpc>
                  <a:spcPts val="2100"/>
                </a:lnSpc>
              </a:pPr>
              <a:r>
                <a:rPr lang="zh-CN" sz="1350" dirty="0">
                  <a:solidFill>
                    <a:schemeClr val="dk1"/>
                  </a:solidFill>
                  <a:latin typeface="+mn-lt"/>
                  <a:ea typeface="+mn-ea"/>
                  <a:cs typeface="+mn-cs"/>
                </a:rPr>
                <a:t>留白不是剩余</a:t>
              </a:r>
              <a:br/>
              <a:r>
                <a:rPr lang="zh-CN" sz="1350" dirty="0">
                  <a:solidFill>
                    <a:schemeClr val="dk1"/>
                  </a:solidFill>
                  <a:latin typeface="+mn-lt"/>
                  <a:ea typeface="+mn-ea"/>
                  <a:cs typeface="+mn-cs"/>
                </a:rPr>
                <a:t>是信息的载体</a:t>
              </a:r>
            </a:p>
          </p:txBody>
        </p:sp>
        <p:sp>
          <p:nvSpPr>
            <p:cNvPr id="12" name="TextBox 12"/>
            <p:cNvSpPr txBox="1"/>
            <p:nvPr/>
          </p:nvSpPr>
          <p:spPr>
            <a:xfrm>
              <a:off x="7234238" y="6654641"/>
              <a:ext cx="2595448"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THE SPACE BETWEEN IS THE MESSAGE</a:t>
              </a:r>
            </a:p>
          </p:txBody>
        </p:sp>
      </p:grpSp>
      <p:sp>
        <p:nvSpPr>
          <p:cNvPr id="14" name="TextBox 14"/>
          <p:cNvSpPr txBox="1"/>
          <p:nvPr/>
        </p:nvSpPr>
        <p:spPr>
          <a:xfrm>
            <a:off x="11147257" y="6464141"/>
            <a:ext cx="439905" cy="161925"/>
          </a:xfrm>
          <a:prstGeom prst="rect">
            <a:avLst/>
          </a:prstGeom>
          <a:noFill/>
          <a:ln>
            <a:noFill/>
          </a:ln>
        </p:spPr>
        <p:txBody>
          <a:bodyPr wrap="none" lIns="0" tIns="0" rIns="0" bIns="0" anchor="t" anchorCtr="0">
            <a:spAutoFit/>
          </a:bodyPr>
          <a:lstStyle/>
          <a:p>
            <a:pPr algn="r"/>
            <a:r>
              <a:rPr lang="zh-CN" sz="820" spc="75" dirty="0">
                <a:solidFill>
                  <a:schemeClr val="dk1"/>
                </a:solidFill>
                <a:latin typeface="+mn-lt"/>
                <a:ea typeface="+mn-ea"/>
                <a:cs typeface="+mn-cs"/>
              </a:rPr>
              <a:t>10 / 14</a:t>
            </a:r>
          </a:p>
        </p:txBody>
      </p:sp>
    </p:spTree>
  </p:cSld>
  <p:clrMapOvr>
    <a:masterClrMapping/>
  </p:clrMapOvr>
  <p:transition xmlns:p14="http://schemas.microsoft.com/office/powerpoint/2010/main" p14:dur="5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childTnLst>
                                </p:cTn>
                              </p:par>
                            </p:childTnLst>
                          </p:cTn>
                        </p:par>
                        <p:par>
                          <p:cTn id="8" fill="hold">
                            <p:stCondLst>
                              <p:cond delay="750"/>
                            </p:stCondLst>
                            <p:childTnLst>
                              <p:par>
                                <p:cTn xmlns:p="http://schemas.openxmlformats.org/presentationml/2006/main" id="9" presetID="10" presetClass="entr" presetSubtype="0" fill="hold" grpId="0" nodeType="afterEffect">
                                  <p:stCondLst>
                                    <p:cond delay="50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6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Group 6"/>
          <p:cNvGrpSpPr/>
          <p:nvPr/>
        </p:nvGrpSpPr>
        <p:grpSpPr>
          <a:xfrm>
            <a:off x="597408" y="482441"/>
            <a:ext cx="5345264" cy="1165384"/>
            <a:chOff x="597408" y="482441"/>
            <a:chExt cx="5345264" cy="1165384"/>
          </a:xfrm>
        </p:grpSpPr>
        <p:sp>
          <p:nvSpPr>
            <p:cNvPr id="2" name="TextBox 2"/>
            <p:cNvSpPr txBox="1"/>
            <p:nvPr/>
          </p:nvSpPr>
          <p:spPr>
            <a:xfrm>
              <a:off x="604838" y="482441"/>
              <a:ext cx="442788" cy="161925"/>
            </a:xfrm>
            <a:prstGeom prst="rect">
              <a:avLst/>
            </a:prstGeom>
            <a:noFill/>
            <a:ln>
              <a:noFill/>
            </a:ln>
          </p:spPr>
          <p:txBody>
            <a:bodyPr wrap="none" lIns="0" tIns="0" rIns="0" bIns="0" anchor="t" anchorCtr="0">
              <a:spAutoFit/>
            </a:bodyPr>
            <a:lstStyle/>
            <a:p>
              <a:pPr algn="l"/>
              <a:r>
                <a:rPr lang="zh-CN" sz="820" spc="150" dirty="0">
                  <a:solidFill>
                    <a:schemeClr val="accent5"/>
                  </a:solidFill>
                  <a:latin typeface="+mn-lt"/>
                  <a:ea typeface="+mn-ea"/>
                  <a:cs typeface="+mn-cs"/>
                </a:rPr>
                <a:t>P · 11</a:t>
              </a:r>
            </a:p>
          </p:txBody>
        </p:sp>
        <p:sp>
          <p:nvSpPr>
            <p:cNvPr id="3" name="TextBox 3"/>
            <p:cNvSpPr txBox="1"/>
            <p:nvPr/>
          </p:nvSpPr>
          <p:spPr>
            <a:xfrm>
              <a:off x="597408" y="883920"/>
              <a:ext cx="2421697" cy="469392"/>
            </a:xfrm>
            <a:prstGeom prst="rect">
              <a:avLst/>
            </a:prstGeom>
            <a:noFill/>
            <a:ln>
              <a:noFill/>
            </a:ln>
          </p:spPr>
          <p:txBody>
            <a:bodyPr wrap="none" lIns="0" tIns="0" rIns="0" bIns="0" anchor="t" anchorCtr="0">
              <a:spAutoFit/>
            </a:bodyPr>
            <a:lstStyle/>
            <a:p>
              <a:pPr algn="l"/>
              <a:r>
                <a:rPr lang="zh-CN" sz="2400" b="1" dirty="0">
                  <a:solidFill>
                    <a:schemeClr val="dk1"/>
                  </a:solidFill>
                  <a:latin typeface="+mj-lt"/>
                  <a:ea typeface="+mj-ea"/>
                  <a:cs typeface="+mj-cs"/>
                </a:rPr>
                <a:t>输出到现代世界</a:t>
              </a:r>
            </a:p>
          </p:txBody>
        </p:sp>
        <p:sp>
          <p:nvSpPr>
            <p:cNvPr id="4" name="TextBox 4"/>
            <p:cNvSpPr txBox="1"/>
            <p:nvPr/>
          </p:nvSpPr>
          <p:spPr>
            <a:xfrm>
              <a:off x="604266" y="1296352"/>
              <a:ext cx="5338406" cy="205359"/>
            </a:xfrm>
            <a:prstGeom prst="rect">
              <a:avLst/>
            </a:prstGeom>
            <a:noFill/>
            <a:ln>
              <a:noFill/>
            </a:ln>
          </p:spPr>
          <p:txBody>
            <a:bodyPr wrap="none" lIns="0" tIns="0" rIns="0" bIns="0" anchor="t" anchorCtr="0">
              <a:spAutoFit/>
            </a:bodyPr>
            <a:lstStyle/>
            <a:p>
              <a:pPr algn="l"/>
              <a:r>
                <a:rPr lang="zh-CN" sz="1050" spc="150" dirty="0">
                  <a:solidFill>
                    <a:schemeClr val="dk2"/>
                  </a:solidFill>
                  <a:latin typeface="+mn-lt"/>
                  <a:ea typeface="+mn-ea"/>
                  <a:cs typeface="+mn-cs"/>
                </a:rPr>
                <a:t>1960s → · FROM SWITZERLAND TO THE GLOBAL DESIGN SYSTEM</a:t>
              </a:r>
            </a:p>
          </p:txBody>
        </p:sp>
        <p:sp>
          <p:nvSpPr>
            <p:cNvPr id="5" name="Line 5"/>
            <p:cNvSpPr/>
            <p:nvPr/>
          </p:nvSpPr>
          <p:spPr>
            <a:xfrm>
              <a:off x="609600" y="1638300"/>
              <a:ext cx="533400" cy="9525"/>
            </a:xfrm>
            <a:custGeom>
              <a:avLst/>
              <a:gdLst/>
              <a:ahLst/>
              <a:cxnLst/>
              <a:rect l="l" t="t" r="r" b="b"/>
              <a:pathLst>
                <a:path w="533400" h="9525">
                  <a:moveTo>
                    <a:pt x="0" y="0"/>
                  </a:moveTo>
                  <a:lnTo>
                    <a:pt x="533400" y="0"/>
                  </a:lnTo>
                </a:path>
              </a:pathLst>
            </a:custGeom>
            <a:noFill/>
            <a:ln w="28575">
              <a:solidFill>
                <a:schemeClr val="accent2"/>
              </a:solidFill>
            </a:ln>
          </p:spPr>
        </p:sp>
      </p:grpSp>
      <p:grpSp>
        <p:nvGrpSpPr>
          <p:cNvPr id="15" name="Group 15"/>
          <p:cNvGrpSpPr/>
          <p:nvPr/>
        </p:nvGrpSpPr>
        <p:grpSpPr>
          <a:xfrm>
            <a:off x="601218" y="2196941"/>
            <a:ext cx="2065782" cy="3705225"/>
            <a:chOff x="601218" y="2196941"/>
            <a:chExt cx="2065782" cy="3705225"/>
          </a:xfrm>
        </p:grpSpPr>
        <p:sp>
          <p:nvSpPr>
            <p:cNvPr id="7" name="TextBox 7"/>
            <p:cNvSpPr txBox="1"/>
            <p:nvPr/>
          </p:nvSpPr>
          <p:spPr>
            <a:xfrm>
              <a:off x="604838" y="2196941"/>
              <a:ext cx="158431" cy="161925"/>
            </a:xfrm>
            <a:prstGeom prst="rect">
              <a:avLst/>
            </a:prstGeom>
            <a:noFill/>
            <a:ln>
              <a:noFill/>
            </a:ln>
          </p:spPr>
          <p:txBody>
            <a:bodyPr wrap="none" lIns="0" tIns="0" rIns="0" bIns="0" anchor="t" anchorCtr="0">
              <a:spAutoFit/>
            </a:bodyPr>
            <a:lstStyle/>
            <a:p>
              <a:pPr algn="l"/>
              <a:r>
                <a:rPr lang="zh-CN" sz="820" spc="150" dirty="0">
                  <a:solidFill>
                    <a:schemeClr val="accent2"/>
                  </a:solidFill>
                  <a:latin typeface="+mj-lt"/>
                  <a:ea typeface="+mj-ea"/>
                  <a:cs typeface="+mj-cs"/>
                </a:rPr>
                <a:t>01</a:t>
              </a:r>
            </a:p>
          </p:txBody>
        </p:sp>
        <p:sp>
          <p:nvSpPr>
            <p:cNvPr id="8" name="Line 8"/>
            <p:cNvSpPr/>
            <p:nvPr/>
          </p:nvSpPr>
          <p:spPr>
            <a:xfrm>
              <a:off x="609600" y="2476500"/>
              <a:ext cx="2057400" cy="9525"/>
            </a:xfrm>
            <a:custGeom>
              <a:avLst/>
              <a:gdLst/>
              <a:ahLst/>
              <a:cxnLst/>
              <a:rect l="l" t="t" r="r" b="b"/>
              <a:pathLst>
                <a:path w="2057400" h="9525">
                  <a:moveTo>
                    <a:pt x="0" y="0"/>
                  </a:moveTo>
                  <a:lnTo>
                    <a:pt x="2057400" y="0"/>
                  </a:lnTo>
                </a:path>
              </a:pathLst>
            </a:custGeom>
            <a:noFill/>
            <a:ln w="19050">
              <a:solidFill>
                <a:schemeClr val="accent1"/>
              </a:solidFill>
            </a:ln>
          </p:spPr>
        </p:sp>
        <p:sp>
          <p:nvSpPr>
            <p:cNvPr id="9" name="TextBox 9"/>
            <p:cNvSpPr txBox="1"/>
            <p:nvPr/>
          </p:nvSpPr>
          <p:spPr>
            <a:xfrm>
              <a:off x="601218" y="2641282"/>
              <a:ext cx="957748"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企业 VI</a:t>
              </a:r>
            </a:p>
          </p:txBody>
        </p:sp>
        <p:sp>
          <p:nvSpPr>
            <p:cNvPr id="10" name="TextBox 10"/>
            <p:cNvSpPr txBox="1"/>
            <p:nvPr/>
          </p:nvSpPr>
          <p:spPr>
            <a:xfrm>
              <a:off x="604838" y="2939891"/>
              <a:ext cx="1486118"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CORPORATE IDENTITY</a:t>
              </a:r>
            </a:p>
          </p:txBody>
        </p:sp>
        <p:sp>
          <p:nvSpPr>
            <p:cNvPr id="11" name="TextBox 11"/>
            <p:cNvSpPr txBox="1"/>
            <p:nvPr/>
          </p:nvSpPr>
          <p:spPr>
            <a:xfrm>
              <a:off x="604647" y="3304699"/>
              <a:ext cx="1515872" cy="400241"/>
            </a:xfrm>
            <a:prstGeom prst="rect">
              <a:avLst/>
            </a:prstGeom>
            <a:noFill/>
            <a:ln>
              <a:noFill/>
            </a:ln>
          </p:spPr>
          <p:txBody>
            <a:bodyPr wrap="none" lIns="0" tIns="0" rIns="0" bIns="0" anchor="t" anchorCtr="0">
              <a:spAutoFit/>
            </a:bodyPr>
            <a:lstStyle/>
            <a:p>
              <a:pPr algn="l">
                <a:lnSpc>
                  <a:spcPts val="1650"/>
                </a:lnSpc>
              </a:pPr>
              <a:r>
                <a:rPr lang="zh-CN" sz="980" dirty="0">
                  <a:solidFill>
                    <a:schemeClr val="dk1"/>
                  </a:solidFill>
                  <a:latin typeface="+mn-lt"/>
                  <a:ea typeface="+mn-ea"/>
                  <a:cs typeface="+mn-cs"/>
                </a:rPr>
                <a:t>把瑞士理性变成"识别系统"</a:t>
              </a:r>
              <a:br/>
              <a:r>
                <a:rPr lang="zh-CN" sz="980" dirty="0">
                  <a:solidFill>
                    <a:schemeClr val="dk1"/>
                  </a:solidFill>
                  <a:latin typeface="+mn-lt"/>
                  <a:ea typeface="+mn-ea"/>
                  <a:cs typeface="+mn-cs"/>
                </a:rPr>
                <a:t>产业的开端</a:t>
              </a:r>
            </a:p>
          </p:txBody>
        </p:sp>
        <p:sp>
          <p:nvSpPr>
            <p:cNvPr id="12" name="Line 12"/>
            <p:cNvSpPr/>
            <p:nvPr/>
          </p:nvSpPr>
          <p:spPr>
            <a:xfrm>
              <a:off x="609600" y="4095750"/>
              <a:ext cx="533400" cy="9525"/>
            </a:xfrm>
            <a:custGeom>
              <a:avLst/>
              <a:gdLst/>
              <a:ahLst/>
              <a:cxnLst/>
              <a:rect l="l" t="t" r="r" b="b"/>
              <a:pathLst>
                <a:path w="533400" h="9525">
                  <a:moveTo>
                    <a:pt x="0" y="0"/>
                  </a:moveTo>
                  <a:lnTo>
                    <a:pt x="533400" y="0"/>
                  </a:lnTo>
                </a:path>
              </a:pathLst>
            </a:custGeom>
            <a:noFill/>
            <a:ln w="9525">
              <a:solidFill>
                <a:schemeClr val="accent4"/>
              </a:solidFill>
            </a:ln>
          </p:spPr>
        </p:sp>
        <p:sp>
          <p:nvSpPr>
            <p:cNvPr id="13" name="TextBox 13"/>
            <p:cNvSpPr txBox="1"/>
            <p:nvPr/>
          </p:nvSpPr>
          <p:spPr>
            <a:xfrm>
              <a:off x="604647" y="4276249"/>
              <a:ext cx="1049147" cy="609790"/>
            </a:xfrm>
            <a:prstGeom prst="rect">
              <a:avLst/>
            </a:prstGeom>
            <a:noFill/>
            <a:ln>
              <a:noFill/>
            </a:ln>
          </p:spPr>
          <p:txBody>
            <a:bodyPr wrap="none" lIns="0" tIns="0" rIns="0" bIns="0" anchor="t" anchorCtr="0">
              <a:spAutoFit/>
            </a:bodyPr>
            <a:lstStyle/>
            <a:p>
              <a:pPr algn="l">
                <a:lnSpc>
                  <a:spcPts val="1650"/>
                </a:lnSpc>
              </a:pPr>
              <a:r>
                <a:rPr lang="zh-CN" sz="980" dirty="0">
                  <a:solidFill>
                    <a:schemeClr val="dk2"/>
                  </a:solidFill>
                  <a:latin typeface="+mn-lt"/>
                  <a:ea typeface="+mn-ea"/>
                  <a:cs typeface="+mn-cs"/>
                </a:rPr>
                <a:t>IBM (Paul Rand)</a:t>
              </a:r>
              <a:br/>
              <a:r>
                <a:rPr lang="zh-CN" sz="980" dirty="0">
                  <a:solidFill>
                    <a:schemeClr val="dk2"/>
                  </a:solidFill>
                  <a:latin typeface="+mn-lt"/>
                  <a:ea typeface="+mn-ea"/>
                  <a:cs typeface="+mn-cs"/>
                </a:rPr>
                <a:t>Knoll · Lufthansa</a:t>
              </a:r>
              <a:br/>
              <a:r>
                <a:rPr lang="zh-CN" sz="980" dirty="0">
                  <a:solidFill>
                    <a:schemeClr val="dk2"/>
                  </a:solidFill>
                  <a:latin typeface="+mn-lt"/>
                  <a:ea typeface="+mn-ea"/>
                  <a:cs typeface="+mn-cs"/>
                </a:rPr>
                <a:t>Olivetti · Braun</a:t>
              </a:r>
            </a:p>
          </p:txBody>
        </p:sp>
        <p:sp>
          <p:nvSpPr>
            <p:cNvPr id="14" name="TextBox 14"/>
            <p:cNvSpPr txBox="1"/>
            <p:nvPr/>
          </p:nvSpPr>
          <p:spPr>
            <a:xfrm>
              <a:off x="604838" y="5740241"/>
              <a:ext cx="1622527" cy="161925"/>
            </a:xfrm>
            <a:prstGeom prst="rect">
              <a:avLst/>
            </a:prstGeom>
            <a:noFill/>
            <a:ln>
              <a:noFill/>
            </a:ln>
          </p:spPr>
          <p:txBody>
            <a:bodyPr wrap="none" lIns="0" tIns="0" rIns="0" bIns="0" anchor="t" anchorCtr="0">
              <a:spAutoFit/>
            </a:bodyPr>
            <a:lstStyle/>
            <a:p>
              <a:pPr algn="l"/>
              <a:r>
                <a:rPr lang="zh-CN" sz="820" spc="75" dirty="0">
                  <a:solidFill>
                    <a:schemeClr val="accent5"/>
                  </a:solidFill>
                  <a:latin typeface="+mn-lt"/>
                  <a:ea typeface="+mn-ea"/>
                  <a:cs typeface="+mn-cs"/>
                </a:rPr>
                <a:t>JMB 任 IBM 顾问 · 1967 起</a:t>
              </a:r>
            </a:p>
          </p:txBody>
        </p:sp>
      </p:grpSp>
      <p:grpSp>
        <p:nvGrpSpPr>
          <p:cNvPr id="24" name="Group 24"/>
          <p:cNvGrpSpPr/>
          <p:nvPr/>
        </p:nvGrpSpPr>
        <p:grpSpPr>
          <a:xfrm>
            <a:off x="3496818" y="2196941"/>
            <a:ext cx="2065782" cy="3705225"/>
            <a:chOff x="3496818" y="2196941"/>
            <a:chExt cx="2065782" cy="3705225"/>
          </a:xfrm>
        </p:grpSpPr>
        <p:sp>
          <p:nvSpPr>
            <p:cNvPr id="16" name="TextBox 16"/>
            <p:cNvSpPr txBox="1"/>
            <p:nvPr/>
          </p:nvSpPr>
          <p:spPr>
            <a:xfrm>
              <a:off x="3500438" y="2196941"/>
              <a:ext cx="158431" cy="161925"/>
            </a:xfrm>
            <a:prstGeom prst="rect">
              <a:avLst/>
            </a:prstGeom>
            <a:noFill/>
            <a:ln>
              <a:noFill/>
            </a:ln>
          </p:spPr>
          <p:txBody>
            <a:bodyPr wrap="none" lIns="0" tIns="0" rIns="0" bIns="0" anchor="t" anchorCtr="0">
              <a:spAutoFit/>
            </a:bodyPr>
            <a:lstStyle/>
            <a:p>
              <a:pPr algn="l"/>
              <a:r>
                <a:rPr lang="zh-CN" sz="820" spc="150" dirty="0">
                  <a:solidFill>
                    <a:schemeClr val="accent2"/>
                  </a:solidFill>
                  <a:latin typeface="+mj-lt"/>
                  <a:ea typeface="+mj-ea"/>
                  <a:cs typeface="+mj-cs"/>
                </a:rPr>
                <a:t>02</a:t>
              </a:r>
            </a:p>
          </p:txBody>
        </p:sp>
        <p:sp>
          <p:nvSpPr>
            <p:cNvPr id="17" name="Line 17"/>
            <p:cNvSpPr/>
            <p:nvPr/>
          </p:nvSpPr>
          <p:spPr>
            <a:xfrm>
              <a:off x="3505200" y="2476500"/>
              <a:ext cx="2057400" cy="9525"/>
            </a:xfrm>
            <a:custGeom>
              <a:avLst/>
              <a:gdLst/>
              <a:ahLst/>
              <a:cxnLst/>
              <a:rect l="l" t="t" r="r" b="b"/>
              <a:pathLst>
                <a:path w="2057400" h="9525">
                  <a:moveTo>
                    <a:pt x="0" y="0"/>
                  </a:moveTo>
                  <a:lnTo>
                    <a:pt x="2057400" y="0"/>
                  </a:lnTo>
                </a:path>
              </a:pathLst>
            </a:custGeom>
            <a:noFill/>
            <a:ln w="19050">
              <a:solidFill>
                <a:schemeClr val="accent1"/>
              </a:solidFill>
            </a:ln>
          </p:spPr>
        </p:sp>
        <p:sp>
          <p:nvSpPr>
            <p:cNvPr id="18" name="TextBox 18"/>
            <p:cNvSpPr txBox="1"/>
            <p:nvPr/>
          </p:nvSpPr>
          <p:spPr>
            <a:xfrm>
              <a:off x="3496818" y="2641282"/>
              <a:ext cx="1713773"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机场 / 地铁标识</a:t>
              </a:r>
            </a:p>
          </p:txBody>
        </p:sp>
        <p:sp>
          <p:nvSpPr>
            <p:cNvPr id="19" name="TextBox 19"/>
            <p:cNvSpPr txBox="1"/>
            <p:nvPr/>
          </p:nvSpPr>
          <p:spPr>
            <a:xfrm>
              <a:off x="3500438" y="2939891"/>
              <a:ext cx="1235492"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SIGNAGE SYSTEMS</a:t>
              </a:r>
            </a:p>
          </p:txBody>
        </p:sp>
        <p:sp>
          <p:nvSpPr>
            <p:cNvPr id="20" name="TextBox 20"/>
            <p:cNvSpPr txBox="1"/>
            <p:nvPr/>
          </p:nvSpPr>
          <p:spPr>
            <a:xfrm>
              <a:off x="3500247" y="3304699"/>
              <a:ext cx="1005586" cy="400241"/>
            </a:xfrm>
            <a:prstGeom prst="rect">
              <a:avLst/>
            </a:prstGeom>
            <a:noFill/>
            <a:ln>
              <a:noFill/>
            </a:ln>
          </p:spPr>
          <p:txBody>
            <a:bodyPr wrap="none" lIns="0" tIns="0" rIns="0" bIns="0" anchor="t" anchorCtr="0">
              <a:spAutoFit/>
            </a:bodyPr>
            <a:lstStyle/>
            <a:p>
              <a:pPr algn="l">
                <a:lnSpc>
                  <a:spcPts val="1650"/>
                </a:lnSpc>
              </a:pPr>
              <a:r>
                <a:rPr lang="zh-CN" sz="980" dirty="0">
                  <a:solidFill>
                    <a:schemeClr val="dk1"/>
                  </a:solidFill>
                  <a:latin typeface="+mn-lt"/>
                  <a:ea typeface="+mn-ea"/>
                  <a:cs typeface="+mn-cs"/>
                </a:rPr>
                <a:t>公共空间的可读性</a:t>
              </a:r>
              <a:br/>
              <a:r>
                <a:rPr lang="zh-CN" sz="980" dirty="0">
                  <a:solidFill>
                    <a:schemeClr val="dk1"/>
                  </a:solidFill>
                  <a:latin typeface="+mn-lt"/>
                  <a:ea typeface="+mn-ea"/>
                  <a:cs typeface="+mn-cs"/>
                </a:rPr>
                <a:t>是瑞士理性的延伸</a:t>
              </a:r>
            </a:p>
          </p:txBody>
        </p:sp>
        <p:sp>
          <p:nvSpPr>
            <p:cNvPr id="21" name="Line 21"/>
            <p:cNvSpPr/>
            <p:nvPr/>
          </p:nvSpPr>
          <p:spPr>
            <a:xfrm>
              <a:off x="3505200" y="4095750"/>
              <a:ext cx="533400" cy="9525"/>
            </a:xfrm>
            <a:custGeom>
              <a:avLst/>
              <a:gdLst/>
              <a:ahLst/>
              <a:cxnLst/>
              <a:rect l="l" t="t" r="r" b="b"/>
              <a:pathLst>
                <a:path w="533400" h="9525">
                  <a:moveTo>
                    <a:pt x="0" y="0"/>
                  </a:moveTo>
                  <a:lnTo>
                    <a:pt x="533400" y="0"/>
                  </a:lnTo>
                </a:path>
              </a:pathLst>
            </a:custGeom>
            <a:noFill/>
            <a:ln w="9525">
              <a:solidFill>
                <a:schemeClr val="accent4"/>
              </a:solidFill>
            </a:ln>
          </p:spPr>
        </p:sp>
        <p:sp>
          <p:nvSpPr>
            <p:cNvPr id="22" name="TextBox 22"/>
            <p:cNvSpPr txBox="1"/>
            <p:nvPr/>
          </p:nvSpPr>
          <p:spPr>
            <a:xfrm>
              <a:off x="3500247" y="4276249"/>
              <a:ext cx="1347851" cy="609790"/>
            </a:xfrm>
            <a:prstGeom prst="rect">
              <a:avLst/>
            </a:prstGeom>
            <a:noFill/>
            <a:ln>
              <a:noFill/>
            </a:ln>
          </p:spPr>
          <p:txBody>
            <a:bodyPr wrap="none" lIns="0" tIns="0" rIns="0" bIns="0" anchor="t" anchorCtr="0">
              <a:spAutoFit/>
            </a:bodyPr>
            <a:lstStyle/>
            <a:p>
              <a:pPr algn="l">
                <a:lnSpc>
                  <a:spcPts val="1650"/>
                </a:lnSpc>
              </a:pPr>
              <a:r>
                <a:rPr lang="zh-CN" sz="980" dirty="0">
                  <a:solidFill>
                    <a:schemeClr val="dk2"/>
                  </a:solidFill>
                  <a:latin typeface="+mn-lt"/>
                  <a:ea typeface="+mn-ea"/>
                  <a:cs typeface="+mn-cs"/>
                </a:rPr>
                <a:t>纽约地铁 Unimark</a:t>
              </a:r>
              <a:br/>
              <a:r>
                <a:rPr lang="zh-CN" sz="980" dirty="0">
                  <a:solidFill>
                    <a:schemeClr val="dk2"/>
                  </a:solidFill>
                  <a:latin typeface="+mn-lt"/>
                  <a:ea typeface="+mn-ea"/>
                  <a:cs typeface="+mn-cs"/>
                </a:rPr>
                <a:t>巴黎机场 Frutiger 字体</a:t>
              </a:r>
              <a:br/>
              <a:r>
                <a:rPr lang="zh-CN" sz="980" dirty="0">
                  <a:solidFill>
                    <a:schemeClr val="dk2"/>
                  </a:solidFill>
                  <a:latin typeface="+mn-lt"/>
                  <a:ea typeface="+mn-ea"/>
                  <a:cs typeface="+mn-cs"/>
                </a:rPr>
                <a:t>慕尼黑 Otl Aicher</a:t>
              </a:r>
            </a:p>
          </p:txBody>
        </p:sp>
        <p:sp>
          <p:nvSpPr>
            <p:cNvPr id="23" name="TextBox 23"/>
            <p:cNvSpPr txBox="1"/>
            <p:nvPr/>
          </p:nvSpPr>
          <p:spPr>
            <a:xfrm>
              <a:off x="3500438" y="5740241"/>
              <a:ext cx="1558983" cy="161925"/>
            </a:xfrm>
            <a:prstGeom prst="rect">
              <a:avLst/>
            </a:prstGeom>
            <a:noFill/>
            <a:ln>
              <a:noFill/>
            </a:ln>
          </p:spPr>
          <p:txBody>
            <a:bodyPr wrap="none" lIns="0" tIns="0" rIns="0" bIns="0" anchor="t" anchorCtr="0">
              <a:spAutoFit/>
            </a:bodyPr>
            <a:lstStyle/>
            <a:p>
              <a:pPr algn="l"/>
              <a:r>
                <a:rPr lang="zh-CN" sz="820" spc="75" dirty="0">
                  <a:solidFill>
                    <a:schemeClr val="accent5"/>
                  </a:solidFill>
                  <a:latin typeface="+mn-lt"/>
                  <a:ea typeface="+mn-ea"/>
                  <a:cs typeface="+mn-cs"/>
                </a:rPr>
                <a:t>Vignelli 1966 纽约地铁手册</a:t>
              </a:r>
            </a:p>
          </p:txBody>
        </p:sp>
      </p:grpSp>
      <p:grpSp>
        <p:nvGrpSpPr>
          <p:cNvPr id="33" name="Group 33"/>
          <p:cNvGrpSpPr/>
          <p:nvPr/>
        </p:nvGrpSpPr>
        <p:grpSpPr>
          <a:xfrm>
            <a:off x="6392418" y="2196941"/>
            <a:ext cx="2065782" cy="3705225"/>
            <a:chOff x="6392418" y="2196941"/>
            <a:chExt cx="2065782" cy="3705225"/>
          </a:xfrm>
        </p:grpSpPr>
        <p:sp>
          <p:nvSpPr>
            <p:cNvPr id="25" name="TextBox 25"/>
            <p:cNvSpPr txBox="1"/>
            <p:nvPr/>
          </p:nvSpPr>
          <p:spPr>
            <a:xfrm>
              <a:off x="6396038" y="2196941"/>
              <a:ext cx="158431" cy="161925"/>
            </a:xfrm>
            <a:prstGeom prst="rect">
              <a:avLst/>
            </a:prstGeom>
            <a:noFill/>
            <a:ln>
              <a:noFill/>
            </a:ln>
          </p:spPr>
          <p:txBody>
            <a:bodyPr wrap="none" lIns="0" tIns="0" rIns="0" bIns="0" anchor="t" anchorCtr="0">
              <a:spAutoFit/>
            </a:bodyPr>
            <a:lstStyle/>
            <a:p>
              <a:pPr algn="l"/>
              <a:r>
                <a:rPr lang="zh-CN" sz="820" spc="150" dirty="0">
                  <a:solidFill>
                    <a:schemeClr val="accent2"/>
                  </a:solidFill>
                  <a:latin typeface="+mj-lt"/>
                  <a:ea typeface="+mj-ea"/>
                  <a:cs typeface="+mj-cs"/>
                </a:rPr>
                <a:t>03</a:t>
              </a:r>
            </a:p>
          </p:txBody>
        </p:sp>
        <p:sp>
          <p:nvSpPr>
            <p:cNvPr id="26" name="Line 26"/>
            <p:cNvSpPr/>
            <p:nvPr/>
          </p:nvSpPr>
          <p:spPr>
            <a:xfrm>
              <a:off x="6400800" y="2476500"/>
              <a:ext cx="2057400" cy="9525"/>
            </a:xfrm>
            <a:custGeom>
              <a:avLst/>
              <a:gdLst/>
              <a:ahLst/>
              <a:cxnLst/>
              <a:rect l="l" t="t" r="r" b="b"/>
              <a:pathLst>
                <a:path w="2057400" h="9525">
                  <a:moveTo>
                    <a:pt x="0" y="0"/>
                  </a:moveTo>
                  <a:lnTo>
                    <a:pt x="2057400" y="0"/>
                  </a:lnTo>
                </a:path>
              </a:pathLst>
            </a:custGeom>
            <a:noFill/>
            <a:ln w="19050">
              <a:solidFill>
                <a:schemeClr val="accent1"/>
              </a:solidFill>
            </a:ln>
          </p:spPr>
        </p:sp>
        <p:sp>
          <p:nvSpPr>
            <p:cNvPr id="27" name="TextBox 27"/>
            <p:cNvSpPr txBox="1"/>
            <p:nvPr/>
          </p:nvSpPr>
          <p:spPr>
            <a:xfrm>
              <a:off x="6392418" y="2641282"/>
              <a:ext cx="723115"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出版业</a:t>
              </a:r>
            </a:p>
          </p:txBody>
        </p:sp>
        <p:sp>
          <p:nvSpPr>
            <p:cNvPr id="28" name="TextBox 28"/>
            <p:cNvSpPr txBox="1"/>
            <p:nvPr/>
          </p:nvSpPr>
          <p:spPr>
            <a:xfrm>
              <a:off x="6396038" y="2939891"/>
              <a:ext cx="1262659"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EDITORIAL DESIGN</a:t>
              </a:r>
            </a:p>
          </p:txBody>
        </p:sp>
        <p:sp>
          <p:nvSpPr>
            <p:cNvPr id="29" name="TextBox 29"/>
            <p:cNvSpPr txBox="1"/>
            <p:nvPr/>
          </p:nvSpPr>
          <p:spPr>
            <a:xfrm>
              <a:off x="6395847" y="3304699"/>
              <a:ext cx="1291844" cy="400241"/>
            </a:xfrm>
            <a:prstGeom prst="rect">
              <a:avLst/>
            </a:prstGeom>
            <a:noFill/>
            <a:ln>
              <a:noFill/>
            </a:ln>
          </p:spPr>
          <p:txBody>
            <a:bodyPr wrap="none" lIns="0" tIns="0" rIns="0" bIns="0" anchor="t" anchorCtr="0">
              <a:spAutoFit/>
            </a:bodyPr>
            <a:lstStyle/>
            <a:p>
              <a:pPr algn="l">
                <a:lnSpc>
                  <a:spcPts val="1650"/>
                </a:lnSpc>
              </a:pPr>
              <a:r>
                <a:rPr lang="zh-CN" sz="980" dirty="0">
                  <a:solidFill>
                    <a:schemeClr val="dk1"/>
                  </a:solidFill>
                  <a:latin typeface="+mn-lt"/>
                  <a:ea typeface="+mn-ea"/>
                  <a:cs typeface="+mn-cs"/>
                </a:rPr>
                <a:t>期刊 · 杂志 · 文化出版</a:t>
              </a:r>
              <a:br/>
              <a:r>
                <a:rPr lang="zh-CN" sz="980" dirty="0">
                  <a:solidFill>
                    <a:schemeClr val="dk1"/>
                  </a:solidFill>
                  <a:latin typeface="+mn-lt"/>
                  <a:ea typeface="+mn-ea"/>
                  <a:cs typeface="+mn-cs"/>
                </a:rPr>
                <a:t>的版面语法</a:t>
              </a:r>
            </a:p>
          </p:txBody>
        </p:sp>
        <p:sp>
          <p:nvSpPr>
            <p:cNvPr id="30" name="Line 30"/>
            <p:cNvSpPr/>
            <p:nvPr/>
          </p:nvSpPr>
          <p:spPr>
            <a:xfrm>
              <a:off x="6400800" y="4095750"/>
              <a:ext cx="533400" cy="9525"/>
            </a:xfrm>
            <a:custGeom>
              <a:avLst/>
              <a:gdLst/>
              <a:ahLst/>
              <a:cxnLst/>
              <a:rect l="l" t="t" r="r" b="b"/>
              <a:pathLst>
                <a:path w="533400" h="9525">
                  <a:moveTo>
                    <a:pt x="0" y="0"/>
                  </a:moveTo>
                  <a:lnTo>
                    <a:pt x="533400" y="0"/>
                  </a:lnTo>
                </a:path>
              </a:pathLst>
            </a:custGeom>
            <a:noFill/>
            <a:ln w="9525">
              <a:solidFill>
                <a:schemeClr val="accent4"/>
              </a:solidFill>
            </a:ln>
          </p:spPr>
        </p:sp>
        <p:sp>
          <p:nvSpPr>
            <p:cNvPr id="31" name="TextBox 31"/>
            <p:cNvSpPr txBox="1"/>
            <p:nvPr/>
          </p:nvSpPr>
          <p:spPr>
            <a:xfrm>
              <a:off x="6395847" y="4276249"/>
              <a:ext cx="1167384" cy="609790"/>
            </a:xfrm>
            <a:prstGeom prst="rect">
              <a:avLst/>
            </a:prstGeom>
            <a:noFill/>
            <a:ln>
              <a:noFill/>
            </a:ln>
          </p:spPr>
          <p:txBody>
            <a:bodyPr wrap="none" lIns="0" tIns="0" rIns="0" bIns="0" anchor="t" anchorCtr="0">
              <a:spAutoFit/>
            </a:bodyPr>
            <a:lstStyle/>
            <a:p>
              <a:pPr algn="l">
                <a:lnSpc>
                  <a:spcPts val="1650"/>
                </a:lnSpc>
              </a:pPr>
              <a:r>
                <a:rPr lang="zh-CN" sz="980" dirty="0">
                  <a:solidFill>
                    <a:schemeClr val="dk2"/>
                  </a:solidFill>
                  <a:latin typeface="+mn-lt"/>
                  <a:ea typeface="+mn-ea"/>
                  <a:cs typeface="+mn-cs"/>
                </a:rPr>
                <a:t>Du 杂志(瑞士)</a:t>
              </a:r>
              <a:br/>
              <a:r>
                <a:rPr lang="zh-CN" sz="980" dirty="0">
                  <a:solidFill>
                    <a:schemeClr val="dk2"/>
                  </a:solidFill>
                  <a:latin typeface="+mn-lt"/>
                  <a:ea typeface="+mn-ea"/>
                  <a:cs typeface="+mn-cs"/>
                </a:rPr>
                <a:t>Eye Magazine</a:t>
              </a:r>
              <a:br/>
              <a:r>
                <a:rPr lang="zh-CN" sz="980" dirty="0">
                  <a:solidFill>
                    <a:schemeClr val="dk2"/>
                  </a:solidFill>
                  <a:latin typeface="+mn-lt"/>
                  <a:ea typeface="+mn-ea"/>
                  <a:cs typeface="+mn-cs"/>
                </a:rPr>
                <a:t>Domus · Wallpaper*</a:t>
              </a:r>
            </a:p>
          </p:txBody>
        </p:sp>
        <p:sp>
          <p:nvSpPr>
            <p:cNvPr id="32" name="TextBox 32"/>
            <p:cNvSpPr txBox="1"/>
            <p:nvPr/>
          </p:nvSpPr>
          <p:spPr>
            <a:xfrm>
              <a:off x="6396038" y="5740241"/>
              <a:ext cx="1324762" cy="161925"/>
            </a:xfrm>
            <a:prstGeom prst="rect">
              <a:avLst/>
            </a:prstGeom>
            <a:noFill/>
            <a:ln>
              <a:noFill/>
            </a:ln>
          </p:spPr>
          <p:txBody>
            <a:bodyPr wrap="none" lIns="0" tIns="0" rIns="0" bIns="0" anchor="t" anchorCtr="0">
              <a:spAutoFit/>
            </a:bodyPr>
            <a:lstStyle/>
            <a:p>
              <a:pPr algn="l"/>
              <a:r>
                <a:rPr lang="zh-CN" sz="820" spc="75" dirty="0">
                  <a:solidFill>
                    <a:schemeClr val="accent5"/>
                  </a:solidFill>
                  <a:latin typeface="+mn-lt"/>
                  <a:ea typeface="+mn-ea"/>
                  <a:cs typeface="+mn-cs"/>
                </a:rPr>
                <a:t>至今仍是文化出版的范本</a:t>
              </a:r>
            </a:p>
          </p:txBody>
        </p:sp>
      </p:grpSp>
      <p:grpSp>
        <p:nvGrpSpPr>
          <p:cNvPr id="42" name="Group 42"/>
          <p:cNvGrpSpPr/>
          <p:nvPr/>
        </p:nvGrpSpPr>
        <p:grpSpPr>
          <a:xfrm>
            <a:off x="9288018" y="2196941"/>
            <a:ext cx="2065782" cy="3705225"/>
            <a:chOff x="9288018" y="2196941"/>
            <a:chExt cx="2065782" cy="3705225"/>
          </a:xfrm>
        </p:grpSpPr>
        <p:sp>
          <p:nvSpPr>
            <p:cNvPr id="34" name="TextBox 34"/>
            <p:cNvSpPr txBox="1"/>
            <p:nvPr/>
          </p:nvSpPr>
          <p:spPr>
            <a:xfrm>
              <a:off x="9291638" y="2196941"/>
              <a:ext cx="158431" cy="161925"/>
            </a:xfrm>
            <a:prstGeom prst="rect">
              <a:avLst/>
            </a:prstGeom>
            <a:noFill/>
            <a:ln>
              <a:noFill/>
            </a:ln>
          </p:spPr>
          <p:txBody>
            <a:bodyPr wrap="none" lIns="0" tIns="0" rIns="0" bIns="0" anchor="t" anchorCtr="0">
              <a:spAutoFit/>
            </a:bodyPr>
            <a:lstStyle/>
            <a:p>
              <a:pPr algn="l"/>
              <a:r>
                <a:rPr lang="zh-CN" sz="820" spc="150" dirty="0">
                  <a:solidFill>
                    <a:schemeClr val="accent2"/>
                  </a:solidFill>
                  <a:latin typeface="+mj-lt"/>
                  <a:ea typeface="+mj-ea"/>
                  <a:cs typeface="+mj-cs"/>
                </a:rPr>
                <a:t>04</a:t>
              </a:r>
            </a:p>
          </p:txBody>
        </p:sp>
        <p:sp>
          <p:nvSpPr>
            <p:cNvPr id="35" name="Line 35"/>
            <p:cNvSpPr/>
            <p:nvPr/>
          </p:nvSpPr>
          <p:spPr>
            <a:xfrm>
              <a:off x="9296400" y="2476500"/>
              <a:ext cx="2057400" cy="9525"/>
            </a:xfrm>
            <a:custGeom>
              <a:avLst/>
              <a:gdLst/>
              <a:ahLst/>
              <a:cxnLst/>
              <a:rect l="l" t="t" r="r" b="b"/>
              <a:pathLst>
                <a:path w="2057400" h="9525">
                  <a:moveTo>
                    <a:pt x="0" y="0"/>
                  </a:moveTo>
                  <a:lnTo>
                    <a:pt x="2057400" y="0"/>
                  </a:lnTo>
                </a:path>
              </a:pathLst>
            </a:custGeom>
            <a:noFill/>
            <a:ln w="19050">
              <a:solidFill>
                <a:schemeClr val="accent1"/>
              </a:solidFill>
            </a:ln>
          </p:spPr>
        </p:sp>
        <p:sp>
          <p:nvSpPr>
            <p:cNvPr id="36" name="TextBox 36"/>
            <p:cNvSpPr txBox="1"/>
            <p:nvPr/>
          </p:nvSpPr>
          <p:spPr>
            <a:xfrm>
              <a:off x="9288018" y="2641282"/>
              <a:ext cx="958566"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设计教育</a:t>
              </a:r>
            </a:p>
          </p:txBody>
        </p:sp>
        <p:sp>
          <p:nvSpPr>
            <p:cNvPr id="37" name="TextBox 37"/>
            <p:cNvSpPr txBox="1"/>
            <p:nvPr/>
          </p:nvSpPr>
          <p:spPr>
            <a:xfrm>
              <a:off x="9291638" y="2939891"/>
              <a:ext cx="1291819"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DESIGN EDUCATION</a:t>
              </a:r>
            </a:p>
          </p:txBody>
        </p:sp>
        <p:sp>
          <p:nvSpPr>
            <p:cNvPr id="38" name="TextBox 38"/>
            <p:cNvSpPr txBox="1"/>
            <p:nvPr/>
          </p:nvSpPr>
          <p:spPr>
            <a:xfrm>
              <a:off x="9291447" y="3304699"/>
              <a:ext cx="1130046" cy="400241"/>
            </a:xfrm>
            <a:prstGeom prst="rect">
              <a:avLst/>
            </a:prstGeom>
            <a:noFill/>
            <a:ln>
              <a:noFill/>
            </a:ln>
          </p:spPr>
          <p:txBody>
            <a:bodyPr wrap="none" lIns="0" tIns="0" rIns="0" bIns="0" anchor="t" anchorCtr="0">
              <a:spAutoFit/>
            </a:bodyPr>
            <a:lstStyle/>
            <a:p>
              <a:pPr algn="l">
                <a:lnSpc>
                  <a:spcPts val="1650"/>
                </a:lnSpc>
              </a:pPr>
              <a:r>
                <a:rPr lang="zh-CN" sz="980" dirty="0">
                  <a:solidFill>
                    <a:schemeClr val="dk1"/>
                  </a:solidFill>
                  <a:latin typeface="+mn-lt"/>
                  <a:ea typeface="+mn-ea"/>
                  <a:cs typeface="+mn-cs"/>
                </a:rPr>
                <a:t>巴塞尔 + 苏黎世</a:t>
              </a:r>
              <a:br/>
              <a:r>
                <a:rPr lang="zh-CN" sz="980" dirty="0">
                  <a:solidFill>
                    <a:schemeClr val="dk1"/>
                  </a:solidFill>
                  <a:latin typeface="+mn-lt"/>
                  <a:ea typeface="+mn-ea"/>
                  <a:cs typeface="+mn-cs"/>
                </a:rPr>
                <a:t>两条教学路径全球化</a:t>
              </a:r>
            </a:p>
          </p:txBody>
        </p:sp>
        <p:sp>
          <p:nvSpPr>
            <p:cNvPr id="39" name="Line 39"/>
            <p:cNvSpPr/>
            <p:nvPr/>
          </p:nvSpPr>
          <p:spPr>
            <a:xfrm>
              <a:off x="9296400" y="4095750"/>
              <a:ext cx="533400" cy="9525"/>
            </a:xfrm>
            <a:custGeom>
              <a:avLst/>
              <a:gdLst/>
              <a:ahLst/>
              <a:cxnLst/>
              <a:rect l="l" t="t" r="r" b="b"/>
              <a:pathLst>
                <a:path w="533400" h="9525">
                  <a:moveTo>
                    <a:pt x="0" y="0"/>
                  </a:moveTo>
                  <a:lnTo>
                    <a:pt x="533400" y="0"/>
                  </a:lnTo>
                </a:path>
              </a:pathLst>
            </a:custGeom>
            <a:noFill/>
            <a:ln w="9525">
              <a:solidFill>
                <a:schemeClr val="accent4"/>
              </a:solidFill>
            </a:ln>
          </p:spPr>
        </p:sp>
        <p:sp>
          <p:nvSpPr>
            <p:cNvPr id="40" name="TextBox 40"/>
            <p:cNvSpPr txBox="1"/>
            <p:nvPr/>
          </p:nvSpPr>
          <p:spPr>
            <a:xfrm>
              <a:off x="9291447" y="4276249"/>
              <a:ext cx="1154938" cy="609790"/>
            </a:xfrm>
            <a:prstGeom prst="rect">
              <a:avLst/>
            </a:prstGeom>
            <a:noFill/>
            <a:ln>
              <a:noFill/>
            </a:ln>
          </p:spPr>
          <p:txBody>
            <a:bodyPr wrap="none" lIns="0" tIns="0" rIns="0" bIns="0" anchor="t" anchorCtr="0">
              <a:spAutoFit/>
            </a:bodyPr>
            <a:lstStyle/>
            <a:p>
              <a:pPr algn="l">
                <a:lnSpc>
                  <a:spcPts val="1650"/>
                </a:lnSpc>
              </a:pPr>
              <a:r>
                <a:rPr lang="zh-CN" sz="980" dirty="0">
                  <a:solidFill>
                    <a:schemeClr val="dk2"/>
                  </a:solidFill>
                  <a:latin typeface="+mn-lt"/>
                  <a:ea typeface="+mn-ea"/>
                  <a:cs typeface="+mn-cs"/>
                </a:rPr>
                <a:t>Yale (Hofmann)</a:t>
              </a:r>
              <a:br/>
              <a:r>
                <a:rPr lang="zh-CN" sz="980" dirty="0">
                  <a:solidFill>
                    <a:schemeClr val="dk2"/>
                  </a:solidFill>
                  <a:latin typeface="+mn-lt"/>
                  <a:ea typeface="+mn-ea"/>
                  <a:cs typeface="+mn-cs"/>
                </a:rPr>
                <a:t>RISD · Cooper Union</a:t>
              </a:r>
              <a:br/>
              <a:r>
                <a:rPr lang="zh-CN" sz="980" dirty="0">
                  <a:solidFill>
                    <a:schemeClr val="dk2"/>
                  </a:solidFill>
                  <a:latin typeface="+mn-lt"/>
                  <a:ea typeface="+mn-ea"/>
                  <a:cs typeface="+mn-cs"/>
                </a:rPr>
                <a:t>东京 GS 学派</a:t>
              </a:r>
            </a:p>
          </p:txBody>
        </p:sp>
        <p:sp>
          <p:nvSpPr>
            <p:cNvPr id="41" name="TextBox 41"/>
            <p:cNvSpPr txBox="1"/>
            <p:nvPr/>
          </p:nvSpPr>
          <p:spPr>
            <a:xfrm>
              <a:off x="9291638" y="5740241"/>
              <a:ext cx="1083793" cy="161925"/>
            </a:xfrm>
            <a:prstGeom prst="rect">
              <a:avLst/>
            </a:prstGeom>
            <a:noFill/>
            <a:ln>
              <a:noFill/>
            </a:ln>
          </p:spPr>
          <p:txBody>
            <a:bodyPr wrap="none" lIns="0" tIns="0" rIns="0" bIns="0" anchor="t" anchorCtr="0">
              <a:spAutoFit/>
            </a:bodyPr>
            <a:lstStyle/>
            <a:p>
              <a:pPr algn="l"/>
              <a:r>
                <a:rPr lang="zh-CN" sz="820" spc="75" dirty="0">
                  <a:solidFill>
                    <a:schemeClr val="accent5"/>
                  </a:solidFill>
                  <a:latin typeface="+mn-lt"/>
                  <a:ea typeface="+mn-ea"/>
                  <a:cs typeface="+mn-cs"/>
                </a:rPr>
                <a:t>学生输出半世纪不绝</a:t>
              </a:r>
            </a:p>
          </p:txBody>
        </p:sp>
      </p:grpSp>
      <p:sp>
        <p:nvSpPr>
          <p:cNvPr id="43" name="TextBox 43"/>
          <p:cNvSpPr txBox="1"/>
          <p:nvPr/>
        </p:nvSpPr>
        <p:spPr>
          <a:xfrm>
            <a:off x="11147257" y="6464141"/>
            <a:ext cx="439905" cy="161925"/>
          </a:xfrm>
          <a:prstGeom prst="rect">
            <a:avLst/>
          </a:prstGeom>
          <a:noFill/>
          <a:ln>
            <a:noFill/>
          </a:ln>
        </p:spPr>
        <p:txBody>
          <a:bodyPr wrap="none" lIns="0" tIns="0" rIns="0" bIns="0" anchor="t" anchorCtr="0">
            <a:spAutoFit/>
          </a:bodyPr>
          <a:lstStyle/>
          <a:p>
            <a:pPr algn="r"/>
            <a:r>
              <a:rPr lang="zh-CN" sz="820" spc="75" dirty="0">
                <a:solidFill>
                  <a:schemeClr val="accent5"/>
                </a:solidFill>
                <a:latin typeface="+mn-lt"/>
                <a:ea typeface="+mn-ea"/>
                <a:cs typeface="+mn-cs"/>
              </a:rPr>
              <a:t>11 / 14</a:t>
            </a:r>
          </a:p>
        </p:txBody>
      </p:sp>
    </p:spTree>
  </p:cSld>
  <p:clrMapOvr>
    <a:masterClrMapping/>
  </p:clrMapOvr>
  <p:transition xmlns:p14="http://schemas.microsoft.com/office/powerpoint/2010/main" p14:dur="4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50"/>
                                        <p:tgtEl>
                                          <p:spTgt spid="15"/>
                                        </p:tgtEl>
                                      </p:cBhvr>
                                    </p:animEffect>
                                  </p:childTnLst>
                                </p:cTn>
                              </p:par>
                            </p:childTnLst>
                          </p:cTn>
                        </p:par>
                        <p:par>
                          <p:cTn id="8" fill="hold">
                            <p:stCondLst>
                              <p:cond delay="350"/>
                            </p:stCondLst>
                            <p:childTnLst>
                              <p:par>
                                <p:cTn xmlns:p="http://schemas.openxmlformats.org/presentationml/2006/main" id="9" presetID="10" presetClass="entr" presetSubtype="0" fill="hold" grpId="0" nodeType="afterEffect">
                                  <p:stCondLst>
                                    <p:cond delay="20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350"/>
                                        <p:tgtEl>
                                          <p:spTgt spid="24"/>
                                        </p:tgtEl>
                                      </p:cBhvr>
                                    </p:animEffect>
                                  </p:childTnLst>
                                </p:cTn>
                              </p:par>
                            </p:childTnLst>
                          </p:cTn>
                        </p:par>
                        <p:par>
                          <p:cTn id="12" fill="hold">
                            <p:stCondLst>
                              <p:cond delay="900"/>
                            </p:stCondLst>
                            <p:childTnLst>
                              <p:par>
                                <p:cTn xmlns:p="http://schemas.openxmlformats.org/presentationml/2006/main" id="13" presetID="10" presetClass="entr" presetSubtype="0" fill="hold" grpId="0" nodeType="afterEffect">
                                  <p:stCondLst>
                                    <p:cond delay="20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350"/>
                                        <p:tgtEl>
                                          <p:spTgt spid="33"/>
                                        </p:tgtEl>
                                      </p:cBhvr>
                                    </p:animEffect>
                                  </p:childTnLst>
                                </p:cTn>
                              </p:par>
                            </p:childTnLst>
                          </p:cTn>
                        </p:par>
                        <p:par>
                          <p:cTn id="16" fill="hold">
                            <p:stCondLst>
                              <p:cond delay="1450"/>
                            </p:stCondLst>
                            <p:childTnLst>
                              <p:par>
                                <p:cTn xmlns:p="http://schemas.openxmlformats.org/presentationml/2006/main" id="17" presetID="10" presetClass="entr" presetSubtype="0" fill="hold" grpId="0" nodeType="afterEffect">
                                  <p:stCondLst>
                                    <p:cond delay="20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3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Group 6"/>
          <p:cNvGrpSpPr/>
          <p:nvPr/>
        </p:nvGrpSpPr>
        <p:grpSpPr>
          <a:xfrm>
            <a:off x="597408" y="482441"/>
            <a:ext cx="3172054" cy="1165384"/>
            <a:chOff x="597408" y="482441"/>
            <a:chExt cx="3172054" cy="1165384"/>
          </a:xfrm>
        </p:grpSpPr>
        <p:sp>
          <p:nvSpPr>
            <p:cNvPr id="2" name="TextBox 2"/>
            <p:cNvSpPr txBox="1"/>
            <p:nvPr/>
          </p:nvSpPr>
          <p:spPr>
            <a:xfrm>
              <a:off x="604838" y="482441"/>
              <a:ext cx="442788" cy="161925"/>
            </a:xfrm>
            <a:prstGeom prst="rect">
              <a:avLst/>
            </a:prstGeom>
            <a:noFill/>
            <a:ln>
              <a:noFill/>
            </a:ln>
          </p:spPr>
          <p:txBody>
            <a:bodyPr wrap="none" lIns="0" tIns="0" rIns="0" bIns="0" anchor="t" anchorCtr="0">
              <a:spAutoFit/>
            </a:bodyPr>
            <a:lstStyle/>
            <a:p>
              <a:pPr algn="l"/>
              <a:r>
                <a:rPr lang="zh-CN" sz="820" spc="150" dirty="0">
                  <a:solidFill>
                    <a:schemeClr val="accent5"/>
                  </a:solidFill>
                  <a:latin typeface="+mn-lt"/>
                  <a:ea typeface="+mn-ea"/>
                  <a:cs typeface="+mn-cs"/>
                </a:rPr>
                <a:t>P · 12</a:t>
              </a:r>
            </a:p>
          </p:txBody>
        </p:sp>
        <p:sp>
          <p:nvSpPr>
            <p:cNvPr id="3" name="TextBox 3"/>
            <p:cNvSpPr txBox="1"/>
            <p:nvPr/>
          </p:nvSpPr>
          <p:spPr>
            <a:xfrm>
              <a:off x="597408" y="883920"/>
              <a:ext cx="2421697" cy="469392"/>
            </a:xfrm>
            <a:prstGeom prst="rect">
              <a:avLst/>
            </a:prstGeom>
            <a:noFill/>
            <a:ln>
              <a:noFill/>
            </a:ln>
          </p:spPr>
          <p:txBody>
            <a:bodyPr wrap="none" lIns="0" tIns="0" rIns="0" bIns="0" anchor="t" anchorCtr="0">
              <a:spAutoFit/>
            </a:bodyPr>
            <a:lstStyle/>
            <a:p>
              <a:pPr algn="l"/>
              <a:r>
                <a:rPr lang="zh-CN" sz="2400" b="1" dirty="0">
                  <a:solidFill>
                    <a:schemeClr val="dk1"/>
                  </a:solidFill>
                  <a:latin typeface="+mj-lt"/>
                  <a:ea typeface="+mj-ea"/>
                  <a:cs typeface="+mj-cs"/>
                </a:rPr>
                <a:t>数字时代的延续</a:t>
              </a:r>
            </a:p>
          </p:txBody>
        </p:sp>
        <p:sp>
          <p:nvSpPr>
            <p:cNvPr id="4" name="TextBox 4"/>
            <p:cNvSpPr txBox="1"/>
            <p:nvPr/>
          </p:nvSpPr>
          <p:spPr>
            <a:xfrm>
              <a:off x="604266" y="1296352"/>
              <a:ext cx="3165196" cy="205359"/>
            </a:xfrm>
            <a:prstGeom prst="rect">
              <a:avLst/>
            </a:prstGeom>
            <a:noFill/>
            <a:ln>
              <a:noFill/>
            </a:ln>
          </p:spPr>
          <p:txBody>
            <a:bodyPr wrap="none" lIns="0" tIns="0" rIns="0" bIns="0" anchor="t" anchorCtr="0">
              <a:spAutoFit/>
            </a:bodyPr>
            <a:lstStyle/>
            <a:p>
              <a:pPr algn="l"/>
              <a:r>
                <a:rPr lang="zh-CN" sz="1050" spc="150" dirty="0">
                  <a:solidFill>
                    <a:schemeClr val="dk2"/>
                  </a:solidFill>
                  <a:latin typeface="+mn-lt"/>
                  <a:ea typeface="+mn-ea"/>
                  <a:cs typeface="+mn-cs"/>
                </a:rPr>
                <a:t>THE GRID ON SCREEN · 2008 — TODAY</a:t>
              </a:r>
            </a:p>
          </p:txBody>
        </p:sp>
        <p:sp>
          <p:nvSpPr>
            <p:cNvPr id="5" name="Line 5"/>
            <p:cNvSpPr/>
            <p:nvPr/>
          </p:nvSpPr>
          <p:spPr>
            <a:xfrm>
              <a:off x="609600" y="1638300"/>
              <a:ext cx="533400" cy="9525"/>
            </a:xfrm>
            <a:custGeom>
              <a:avLst/>
              <a:gdLst/>
              <a:ahLst/>
              <a:cxnLst/>
              <a:rect l="l" t="t" r="r" b="b"/>
              <a:pathLst>
                <a:path w="533400" h="9525">
                  <a:moveTo>
                    <a:pt x="0" y="0"/>
                  </a:moveTo>
                  <a:lnTo>
                    <a:pt x="533400" y="0"/>
                  </a:lnTo>
                </a:path>
              </a:pathLst>
            </a:custGeom>
            <a:noFill/>
            <a:ln w="28575">
              <a:solidFill>
                <a:schemeClr val="accent2"/>
              </a:solidFill>
            </a:ln>
          </p:spPr>
        </p:sp>
      </p:grpSp>
      <p:grpSp>
        <p:nvGrpSpPr>
          <p:cNvPr id="8" name="Group 8"/>
          <p:cNvGrpSpPr/>
          <p:nvPr/>
        </p:nvGrpSpPr>
        <p:grpSpPr>
          <a:xfrm>
            <a:off x="1238250" y="3238500"/>
            <a:ext cx="10344150" cy="9525"/>
            <a:chOff x="1238250" y="3238500"/>
            <a:chExt cx="10344150" cy="9525"/>
          </a:xfrm>
        </p:grpSpPr>
        <p:sp>
          <p:nvSpPr>
            <p:cNvPr id="7" name="Line 7"/>
            <p:cNvSpPr/>
            <p:nvPr/>
          </p:nvSpPr>
          <p:spPr>
            <a:xfrm>
              <a:off x="1238250" y="3238500"/>
              <a:ext cx="10344150" cy="9525"/>
            </a:xfrm>
            <a:custGeom>
              <a:avLst/>
              <a:gdLst/>
              <a:ahLst/>
              <a:cxnLst/>
              <a:rect l="l" t="t" r="r" b="b"/>
              <a:pathLst>
                <a:path w="10344150" h="9525">
                  <a:moveTo>
                    <a:pt x="0" y="0"/>
                  </a:moveTo>
                  <a:lnTo>
                    <a:pt x="10344150" y="0"/>
                  </a:lnTo>
                </a:path>
              </a:pathLst>
            </a:custGeom>
            <a:noFill/>
            <a:ln w="19050">
              <a:solidFill>
                <a:schemeClr val="accent1"/>
              </a:solidFill>
            </a:ln>
          </p:spPr>
        </p:sp>
      </p:grpSp>
      <p:grpSp>
        <p:nvGrpSpPr>
          <p:cNvPr id="14" name="Group 14"/>
          <p:cNvGrpSpPr/>
          <p:nvPr/>
        </p:nvGrpSpPr>
        <p:grpSpPr>
          <a:xfrm>
            <a:off x="1082340" y="1691640"/>
            <a:ext cx="1645320" cy="2718149"/>
            <a:chOff x="1082340" y="1691640"/>
            <a:chExt cx="1645320" cy="2718149"/>
          </a:xfrm>
        </p:grpSpPr>
        <p:sp>
          <p:nvSpPr>
            <p:cNvPr id="9" name="TextBox 9"/>
            <p:cNvSpPr txBox="1"/>
            <p:nvPr/>
          </p:nvSpPr>
          <p:spPr>
            <a:xfrm>
              <a:off x="1619250" y="1691640"/>
              <a:ext cx="829213" cy="933450"/>
            </a:xfrm>
            <a:prstGeom prst="rect">
              <a:avLst/>
            </a:prstGeom>
            <a:noFill/>
            <a:ln>
              <a:noFill/>
            </a:ln>
          </p:spPr>
          <p:txBody>
            <a:bodyPr wrap="none" lIns="0" tIns="0" rIns="0" bIns="0" anchor="t" anchorCtr="0">
              <a:spAutoFit/>
            </a:bodyPr>
            <a:lstStyle/>
            <a:p>
              <a:pPr algn="l"/>
              <a:r>
                <a:rPr lang="zh-CN" sz="4800" b="1" dirty="0">
                  <a:solidFill>
                    <a:srgbClr val="E8E8E8"/>
                  </a:solidFill>
                  <a:latin typeface="+mj-lt"/>
                  <a:ea typeface="+mj-ea"/>
                  <a:cs typeface="+mj-cs"/>
                </a:rPr>
                <a:t>01</a:t>
              </a:r>
            </a:p>
          </p:txBody>
        </p:sp>
        <p:sp>
          <p:nvSpPr>
            <p:cNvPr id="10" name="TextBox 10"/>
            <p:cNvSpPr txBox="1"/>
            <p:nvPr/>
          </p:nvSpPr>
          <p:spPr>
            <a:xfrm>
              <a:off x="1748521" y="2539841"/>
              <a:ext cx="312958" cy="161925"/>
            </a:xfrm>
            <a:prstGeom prst="rect">
              <a:avLst/>
            </a:prstGeom>
            <a:noFill/>
            <a:ln>
              <a:noFill/>
            </a:ln>
          </p:spPr>
          <p:txBody>
            <a:bodyPr wrap="none" lIns="0" tIns="0" rIns="0" bIns="0" anchor="t" anchorCtr="0">
              <a:spAutoFit/>
            </a:bodyPr>
            <a:lstStyle/>
            <a:p>
              <a:pPr algn="ctr"/>
              <a:r>
                <a:rPr lang="zh-CN" sz="820" spc="150" dirty="0">
                  <a:solidFill>
                    <a:schemeClr val="accent2"/>
                  </a:solidFill>
                  <a:latin typeface="+mn-lt"/>
                  <a:ea typeface="+mn-ea"/>
                  <a:cs typeface="+mn-cs"/>
                </a:rPr>
                <a:t>2008</a:t>
              </a:r>
            </a:p>
          </p:txBody>
        </p:sp>
        <p:sp>
          <p:nvSpPr>
            <p:cNvPr id="11" name="TextBox 11"/>
            <p:cNvSpPr txBox="1"/>
            <p:nvPr/>
          </p:nvSpPr>
          <p:spPr>
            <a:xfrm>
              <a:off x="1082340" y="2826068"/>
              <a:ext cx="1645320" cy="264033"/>
            </a:xfrm>
            <a:prstGeom prst="rect">
              <a:avLst/>
            </a:prstGeom>
            <a:noFill/>
            <a:ln>
              <a:noFill/>
            </a:ln>
          </p:spPr>
          <p:txBody>
            <a:bodyPr wrap="none" lIns="0" tIns="0" rIns="0" bIns="0" anchor="t" anchorCtr="0">
              <a:spAutoFit/>
            </a:bodyPr>
            <a:lstStyle/>
            <a:p>
              <a:pPr algn="ctr"/>
              <a:r>
                <a:rPr lang="zh-CN" sz="1350" b="1" dirty="0">
                  <a:solidFill>
                    <a:schemeClr val="dk1"/>
                  </a:solidFill>
                  <a:latin typeface="+mj-lt"/>
                  <a:ea typeface="+mj-ea"/>
                  <a:cs typeface="+mj-cs"/>
                </a:rPr>
                <a:t>960 Grid System</a:t>
              </a:r>
            </a:p>
          </p:txBody>
        </p:sp>
        <p:sp>
          <p:nvSpPr>
            <p:cNvPr id="12" name="Ellipse 12"/>
            <p:cNvSpPr/>
            <p:nvPr/>
          </p:nvSpPr>
          <p:spPr>
            <a:xfrm>
              <a:off x="1828800" y="3162300"/>
              <a:ext cx="152400" cy="152400"/>
            </a:xfrm>
            <a:prstGeom prst="ellipse">
              <a:avLst/>
            </a:prstGeom>
            <a:solidFill>
              <a:schemeClr val="accent1"/>
            </a:solidFill>
            <a:ln>
              <a:noFill/>
            </a:ln>
          </p:spPr>
        </p:sp>
        <p:sp>
          <p:nvSpPr>
            <p:cNvPr id="13" name="TextBox 13"/>
            <p:cNvSpPr txBox="1"/>
            <p:nvPr/>
          </p:nvSpPr>
          <p:spPr>
            <a:xfrm>
              <a:off x="1364869" y="3647599"/>
              <a:ext cx="1080262" cy="762190"/>
            </a:xfrm>
            <a:prstGeom prst="rect">
              <a:avLst/>
            </a:prstGeom>
            <a:noFill/>
            <a:ln>
              <a:noFill/>
            </a:ln>
          </p:spPr>
          <p:txBody>
            <a:bodyPr wrap="none" lIns="0" tIns="0" rIns="0" bIns="0" anchor="t" anchorCtr="0">
              <a:spAutoFit/>
            </a:bodyPr>
            <a:lstStyle/>
            <a:p>
              <a:pPr algn="ctr">
                <a:lnSpc>
                  <a:spcPts val="1500"/>
                </a:lnSpc>
              </a:pPr>
              <a:r>
                <a:rPr lang="zh-CN" sz="980" dirty="0">
                  <a:solidFill>
                    <a:schemeClr val="dk2"/>
                  </a:solidFill>
                  <a:latin typeface="+mn-lt"/>
                  <a:ea typeface="+mn-ea"/>
                  <a:cs typeface="+mn-cs"/>
                </a:rPr>
                <a:t>12 栏 · 960px 宽</a:t>
              </a:r>
              <a:br/>
              <a:r>
                <a:rPr lang="zh-CN" sz="980" dirty="0">
                  <a:solidFill>
                    <a:schemeClr val="dk2"/>
                  </a:solidFill>
                  <a:latin typeface="+mn-lt"/>
                  <a:ea typeface="+mn-ea"/>
                  <a:cs typeface="+mn-cs"/>
                </a:rPr>
                <a:t>第一次把网格语法</a:t>
              </a:r>
              <a:br/>
              <a:r>
                <a:rPr lang="zh-CN" sz="980" dirty="0">
                  <a:solidFill>
                    <a:schemeClr val="dk2"/>
                  </a:solidFill>
                  <a:latin typeface="+mn-lt"/>
                  <a:ea typeface="+mn-ea"/>
                  <a:cs typeface="+mn-cs"/>
                </a:rPr>
                <a:t>系统搬上 Web</a:t>
              </a:r>
              <a:br/>
              <a:r>
                <a:rPr lang="zh-CN" sz="980" dirty="0">
                  <a:solidFill>
                    <a:schemeClr val="dk2"/>
                  </a:solidFill>
                  <a:latin typeface="+mn-lt"/>
                  <a:ea typeface="+mn-ea"/>
                  <a:cs typeface="+mn-cs"/>
                </a:rPr>
                <a:t>Nathan Smith 出品</a:t>
              </a:r>
            </a:p>
          </p:txBody>
        </p:sp>
      </p:grpSp>
      <p:grpSp>
        <p:nvGrpSpPr>
          <p:cNvPr id="20" name="Group 20"/>
          <p:cNvGrpSpPr/>
          <p:nvPr/>
        </p:nvGrpSpPr>
        <p:grpSpPr>
          <a:xfrm>
            <a:off x="3776018" y="1691640"/>
            <a:ext cx="1591965" cy="2718149"/>
            <a:chOff x="3776018" y="1691640"/>
            <a:chExt cx="1591965" cy="2718149"/>
          </a:xfrm>
        </p:grpSpPr>
        <p:sp>
          <p:nvSpPr>
            <p:cNvPr id="15" name="TextBox 15"/>
            <p:cNvSpPr txBox="1"/>
            <p:nvPr/>
          </p:nvSpPr>
          <p:spPr>
            <a:xfrm>
              <a:off x="4286250" y="1691640"/>
              <a:ext cx="829213" cy="933450"/>
            </a:xfrm>
            <a:prstGeom prst="rect">
              <a:avLst/>
            </a:prstGeom>
            <a:noFill/>
            <a:ln>
              <a:noFill/>
            </a:ln>
          </p:spPr>
          <p:txBody>
            <a:bodyPr wrap="none" lIns="0" tIns="0" rIns="0" bIns="0" anchor="t" anchorCtr="0">
              <a:spAutoFit/>
            </a:bodyPr>
            <a:lstStyle/>
            <a:p>
              <a:pPr algn="l"/>
              <a:r>
                <a:rPr lang="zh-CN" sz="4800" b="1" dirty="0">
                  <a:solidFill>
                    <a:srgbClr val="E8E8E8"/>
                  </a:solidFill>
                  <a:latin typeface="+mj-lt"/>
                  <a:ea typeface="+mj-ea"/>
                  <a:cs typeface="+mj-cs"/>
                </a:rPr>
                <a:t>02</a:t>
              </a:r>
            </a:p>
          </p:txBody>
        </p:sp>
        <p:sp>
          <p:nvSpPr>
            <p:cNvPr id="16" name="TextBox 16"/>
            <p:cNvSpPr txBox="1"/>
            <p:nvPr/>
          </p:nvSpPr>
          <p:spPr>
            <a:xfrm>
              <a:off x="4415521" y="2539841"/>
              <a:ext cx="312958" cy="161925"/>
            </a:xfrm>
            <a:prstGeom prst="rect">
              <a:avLst/>
            </a:prstGeom>
            <a:noFill/>
            <a:ln>
              <a:noFill/>
            </a:ln>
          </p:spPr>
          <p:txBody>
            <a:bodyPr wrap="none" lIns="0" tIns="0" rIns="0" bIns="0" anchor="t" anchorCtr="0">
              <a:spAutoFit/>
            </a:bodyPr>
            <a:lstStyle/>
            <a:p>
              <a:pPr algn="ctr"/>
              <a:r>
                <a:rPr lang="zh-CN" sz="820" spc="150" dirty="0">
                  <a:solidFill>
                    <a:schemeClr val="accent2"/>
                  </a:solidFill>
                  <a:latin typeface="+mn-lt"/>
                  <a:ea typeface="+mn-ea"/>
                  <a:cs typeface="+mn-cs"/>
                </a:rPr>
                <a:t>2011</a:t>
              </a:r>
            </a:p>
          </p:txBody>
        </p:sp>
        <p:sp>
          <p:nvSpPr>
            <p:cNvPr id="17" name="TextBox 17"/>
            <p:cNvSpPr txBox="1"/>
            <p:nvPr/>
          </p:nvSpPr>
          <p:spPr>
            <a:xfrm>
              <a:off x="3776018" y="2826068"/>
              <a:ext cx="1591965" cy="264033"/>
            </a:xfrm>
            <a:prstGeom prst="rect">
              <a:avLst/>
            </a:prstGeom>
            <a:noFill/>
            <a:ln>
              <a:noFill/>
            </a:ln>
          </p:spPr>
          <p:txBody>
            <a:bodyPr wrap="none" lIns="0" tIns="0" rIns="0" bIns="0" anchor="t" anchorCtr="0">
              <a:spAutoFit/>
            </a:bodyPr>
            <a:lstStyle/>
            <a:p>
              <a:pPr algn="ctr"/>
              <a:r>
                <a:rPr lang="zh-CN" sz="1350" b="1" dirty="0">
                  <a:solidFill>
                    <a:schemeClr val="dk1"/>
                  </a:solidFill>
                  <a:latin typeface="+mj-lt"/>
                  <a:ea typeface="+mj-ea"/>
                  <a:cs typeface="+mj-cs"/>
                </a:rPr>
                <a:t>Bootstrap 12 栏</a:t>
              </a:r>
            </a:p>
          </p:txBody>
        </p:sp>
        <p:sp>
          <p:nvSpPr>
            <p:cNvPr id="18" name="Ellipse 18"/>
            <p:cNvSpPr/>
            <p:nvPr/>
          </p:nvSpPr>
          <p:spPr>
            <a:xfrm>
              <a:off x="4495800" y="3162300"/>
              <a:ext cx="152400" cy="152400"/>
            </a:xfrm>
            <a:prstGeom prst="ellipse">
              <a:avLst/>
            </a:prstGeom>
            <a:solidFill>
              <a:schemeClr val="accent1"/>
            </a:solidFill>
            <a:ln>
              <a:noFill/>
            </a:ln>
          </p:spPr>
        </p:sp>
        <p:sp>
          <p:nvSpPr>
            <p:cNvPr id="19" name="TextBox 19"/>
            <p:cNvSpPr txBox="1"/>
            <p:nvPr/>
          </p:nvSpPr>
          <p:spPr>
            <a:xfrm>
              <a:off x="4187444" y="3647599"/>
              <a:ext cx="769112" cy="762190"/>
            </a:xfrm>
            <a:prstGeom prst="rect">
              <a:avLst/>
            </a:prstGeom>
            <a:noFill/>
            <a:ln>
              <a:noFill/>
            </a:ln>
          </p:spPr>
          <p:txBody>
            <a:bodyPr wrap="none" lIns="0" tIns="0" rIns="0" bIns="0" anchor="t" anchorCtr="0">
              <a:spAutoFit/>
            </a:bodyPr>
            <a:lstStyle/>
            <a:p>
              <a:pPr algn="ctr">
                <a:lnSpc>
                  <a:spcPts val="1500"/>
                </a:lnSpc>
              </a:pPr>
              <a:r>
                <a:rPr lang="zh-CN" sz="980" dirty="0">
                  <a:solidFill>
                    <a:schemeClr val="dk2"/>
                  </a:solidFill>
                  <a:latin typeface="+mn-lt"/>
                  <a:ea typeface="+mn-ea"/>
                  <a:cs typeface="+mn-cs"/>
                </a:rPr>
                <a:t>Twitter 开源</a:t>
              </a:r>
              <a:br/>
              <a:r>
                <a:rPr lang="zh-CN" sz="980" dirty="0">
                  <a:solidFill>
                    <a:schemeClr val="dk2"/>
                  </a:solidFill>
                  <a:latin typeface="+mn-lt"/>
                  <a:ea typeface="+mn-ea"/>
                  <a:cs typeface="+mn-cs"/>
                </a:rPr>
                <a:t>把模数网格</a:t>
              </a:r>
              <a:br/>
              <a:r>
                <a:rPr lang="zh-CN" sz="980" dirty="0">
                  <a:solidFill>
                    <a:schemeClr val="dk2"/>
                  </a:solidFill>
                  <a:latin typeface="+mn-lt"/>
                  <a:ea typeface="+mn-ea"/>
                  <a:cs typeface="+mn-cs"/>
                </a:rPr>
                <a:t>民主化到全球</a:t>
              </a:r>
              <a:br/>
              <a:r>
                <a:rPr lang="zh-CN" sz="980" dirty="0">
                  <a:solidFill>
                    <a:schemeClr val="dk2"/>
                  </a:solidFill>
                  <a:latin typeface="+mn-lt"/>
                  <a:ea typeface="+mn-ea"/>
                  <a:cs typeface="+mn-cs"/>
                </a:rPr>
                <a:t>前端开发标配</a:t>
              </a:r>
            </a:p>
          </p:txBody>
        </p:sp>
      </p:grpSp>
      <p:grpSp>
        <p:nvGrpSpPr>
          <p:cNvPr id="26" name="Group 26"/>
          <p:cNvGrpSpPr/>
          <p:nvPr/>
        </p:nvGrpSpPr>
        <p:grpSpPr>
          <a:xfrm>
            <a:off x="6673977" y="1691640"/>
            <a:ext cx="1130046" cy="2718149"/>
            <a:chOff x="6673977" y="1691640"/>
            <a:chExt cx="1130046" cy="2718149"/>
          </a:xfrm>
        </p:grpSpPr>
        <p:sp>
          <p:nvSpPr>
            <p:cNvPr id="21" name="TextBox 21"/>
            <p:cNvSpPr txBox="1"/>
            <p:nvPr/>
          </p:nvSpPr>
          <p:spPr>
            <a:xfrm>
              <a:off x="6953250" y="1691640"/>
              <a:ext cx="829213" cy="933450"/>
            </a:xfrm>
            <a:prstGeom prst="rect">
              <a:avLst/>
            </a:prstGeom>
            <a:noFill/>
            <a:ln>
              <a:noFill/>
            </a:ln>
          </p:spPr>
          <p:txBody>
            <a:bodyPr wrap="none" lIns="0" tIns="0" rIns="0" bIns="0" anchor="t" anchorCtr="0">
              <a:spAutoFit/>
            </a:bodyPr>
            <a:lstStyle/>
            <a:p>
              <a:pPr algn="l"/>
              <a:r>
                <a:rPr lang="zh-CN" sz="4800" b="1" dirty="0">
                  <a:solidFill>
                    <a:srgbClr val="E8E8E8"/>
                  </a:solidFill>
                  <a:latin typeface="+mj-lt"/>
                  <a:ea typeface="+mj-ea"/>
                  <a:cs typeface="+mj-cs"/>
                </a:rPr>
                <a:t>03</a:t>
              </a:r>
            </a:p>
          </p:txBody>
        </p:sp>
        <p:sp>
          <p:nvSpPr>
            <p:cNvPr id="22" name="TextBox 22"/>
            <p:cNvSpPr txBox="1"/>
            <p:nvPr/>
          </p:nvSpPr>
          <p:spPr>
            <a:xfrm>
              <a:off x="7082521" y="2539841"/>
              <a:ext cx="312958" cy="161925"/>
            </a:xfrm>
            <a:prstGeom prst="rect">
              <a:avLst/>
            </a:prstGeom>
            <a:noFill/>
            <a:ln>
              <a:noFill/>
            </a:ln>
          </p:spPr>
          <p:txBody>
            <a:bodyPr wrap="none" lIns="0" tIns="0" rIns="0" bIns="0" anchor="t" anchorCtr="0">
              <a:spAutoFit/>
            </a:bodyPr>
            <a:lstStyle/>
            <a:p>
              <a:pPr algn="ctr"/>
              <a:r>
                <a:rPr lang="zh-CN" sz="820" spc="150" dirty="0">
                  <a:solidFill>
                    <a:schemeClr val="accent2"/>
                  </a:solidFill>
                  <a:latin typeface="+mn-lt"/>
                  <a:ea typeface="+mn-ea"/>
                  <a:cs typeface="+mn-cs"/>
                </a:rPr>
                <a:t>2017</a:t>
              </a:r>
            </a:p>
          </p:txBody>
        </p:sp>
        <p:sp>
          <p:nvSpPr>
            <p:cNvPr id="23" name="TextBox 23"/>
            <p:cNvSpPr txBox="1"/>
            <p:nvPr/>
          </p:nvSpPr>
          <p:spPr>
            <a:xfrm>
              <a:off x="6783244" y="2826068"/>
              <a:ext cx="911511" cy="264033"/>
            </a:xfrm>
            <a:prstGeom prst="rect">
              <a:avLst/>
            </a:prstGeom>
            <a:noFill/>
            <a:ln>
              <a:noFill/>
            </a:ln>
          </p:spPr>
          <p:txBody>
            <a:bodyPr wrap="none" lIns="0" tIns="0" rIns="0" bIns="0" anchor="t" anchorCtr="0">
              <a:spAutoFit/>
            </a:bodyPr>
            <a:lstStyle/>
            <a:p>
              <a:pPr algn="ctr"/>
              <a:r>
                <a:rPr lang="zh-CN" sz="1350" b="1" dirty="0">
                  <a:solidFill>
                    <a:schemeClr val="dk1"/>
                  </a:solidFill>
                  <a:latin typeface="+mj-lt"/>
                  <a:ea typeface="+mj-ea"/>
                  <a:cs typeface="+mj-cs"/>
                </a:rPr>
                <a:t>CSS Grid</a:t>
              </a:r>
            </a:p>
          </p:txBody>
        </p:sp>
        <p:sp>
          <p:nvSpPr>
            <p:cNvPr id="24" name="Ellipse 24"/>
            <p:cNvSpPr/>
            <p:nvPr/>
          </p:nvSpPr>
          <p:spPr>
            <a:xfrm>
              <a:off x="7162800" y="3162300"/>
              <a:ext cx="152400" cy="152400"/>
            </a:xfrm>
            <a:prstGeom prst="ellipse">
              <a:avLst/>
            </a:prstGeom>
            <a:solidFill>
              <a:schemeClr val="accent1"/>
            </a:solidFill>
            <a:ln>
              <a:noFill/>
            </a:ln>
          </p:spPr>
        </p:sp>
        <p:sp>
          <p:nvSpPr>
            <p:cNvPr id="25" name="TextBox 25"/>
            <p:cNvSpPr txBox="1"/>
            <p:nvPr/>
          </p:nvSpPr>
          <p:spPr>
            <a:xfrm>
              <a:off x="6673977" y="3647599"/>
              <a:ext cx="1130046" cy="762190"/>
            </a:xfrm>
            <a:prstGeom prst="rect">
              <a:avLst/>
            </a:prstGeom>
            <a:noFill/>
            <a:ln>
              <a:noFill/>
            </a:ln>
          </p:spPr>
          <p:txBody>
            <a:bodyPr wrap="none" lIns="0" tIns="0" rIns="0" bIns="0" anchor="t" anchorCtr="0">
              <a:spAutoFit/>
            </a:bodyPr>
            <a:lstStyle/>
            <a:p>
              <a:pPr algn="ctr">
                <a:lnSpc>
                  <a:spcPts val="1500"/>
                </a:lnSpc>
              </a:pPr>
              <a:r>
                <a:rPr lang="zh-CN" sz="980" dirty="0">
                  <a:solidFill>
                    <a:schemeClr val="dk2"/>
                  </a:solidFill>
                  <a:latin typeface="+mn-lt"/>
                  <a:ea typeface="+mn-ea"/>
                  <a:cs typeface="+mn-cs"/>
                </a:rPr>
                <a:t>浏览器原生网格</a:t>
              </a:r>
              <a:br/>
              <a:r>
                <a:rPr lang="zh-CN" sz="980" dirty="0">
                  <a:solidFill>
                    <a:schemeClr val="dk2"/>
                  </a:solidFill>
                  <a:latin typeface="+mn-lt"/>
                  <a:ea typeface="+mn-ea"/>
                  <a:cs typeface="+mn-cs"/>
                </a:rPr>
                <a:t>所有主流浏览器支持</a:t>
              </a:r>
              <a:br/>
              <a:r>
                <a:rPr lang="zh-CN" sz="980" dirty="0">
                  <a:solidFill>
                    <a:schemeClr val="dk2"/>
                  </a:solidFill>
                  <a:latin typeface="+mn-lt"/>
                  <a:ea typeface="+mn-ea"/>
                  <a:cs typeface="+mn-cs"/>
                </a:rPr>
                <a:t>模数网格首次成为</a:t>
              </a:r>
              <a:br/>
              <a:r>
                <a:rPr lang="zh-CN" sz="980" dirty="0">
                  <a:solidFill>
                    <a:schemeClr val="dk2"/>
                  </a:solidFill>
                  <a:latin typeface="+mn-lt"/>
                  <a:ea typeface="+mn-ea"/>
                  <a:cs typeface="+mn-cs"/>
                </a:rPr>
                <a:t>Web 平台基础设施</a:t>
              </a:r>
            </a:p>
          </p:txBody>
        </p:sp>
      </p:grpSp>
      <p:grpSp>
        <p:nvGrpSpPr>
          <p:cNvPr id="32" name="Group 32"/>
          <p:cNvGrpSpPr/>
          <p:nvPr/>
        </p:nvGrpSpPr>
        <p:grpSpPr>
          <a:xfrm>
            <a:off x="9123395" y="1691640"/>
            <a:ext cx="1565209" cy="2718149"/>
            <a:chOff x="9123395" y="1691640"/>
            <a:chExt cx="1565209" cy="2718149"/>
          </a:xfrm>
        </p:grpSpPr>
        <p:sp>
          <p:nvSpPr>
            <p:cNvPr id="27" name="TextBox 27"/>
            <p:cNvSpPr txBox="1"/>
            <p:nvPr/>
          </p:nvSpPr>
          <p:spPr>
            <a:xfrm>
              <a:off x="9620250" y="1691640"/>
              <a:ext cx="829213" cy="933450"/>
            </a:xfrm>
            <a:prstGeom prst="rect">
              <a:avLst/>
            </a:prstGeom>
            <a:noFill/>
            <a:ln>
              <a:noFill/>
            </a:ln>
          </p:spPr>
          <p:txBody>
            <a:bodyPr wrap="none" lIns="0" tIns="0" rIns="0" bIns="0" anchor="t" anchorCtr="0">
              <a:spAutoFit/>
            </a:bodyPr>
            <a:lstStyle/>
            <a:p>
              <a:pPr algn="l"/>
              <a:r>
                <a:rPr lang="zh-CN" sz="4800" b="1" dirty="0">
                  <a:solidFill>
                    <a:schemeClr val="accent2"/>
                  </a:solidFill>
                  <a:latin typeface="+mj-lt"/>
                  <a:ea typeface="+mj-ea"/>
                  <a:cs typeface="+mj-cs"/>
                </a:rPr>
                <a:t>04</a:t>
              </a:r>
            </a:p>
          </p:txBody>
        </p:sp>
        <p:sp>
          <p:nvSpPr>
            <p:cNvPr id="28" name="TextBox 28"/>
            <p:cNvSpPr txBox="1"/>
            <p:nvPr/>
          </p:nvSpPr>
          <p:spPr>
            <a:xfrm>
              <a:off x="9709067" y="2539841"/>
              <a:ext cx="393865" cy="161925"/>
            </a:xfrm>
            <a:prstGeom prst="rect">
              <a:avLst/>
            </a:prstGeom>
            <a:noFill/>
            <a:ln>
              <a:noFill/>
            </a:ln>
          </p:spPr>
          <p:txBody>
            <a:bodyPr wrap="none" lIns="0" tIns="0" rIns="0" bIns="0" anchor="t" anchorCtr="0">
              <a:spAutoFit/>
            </a:bodyPr>
            <a:lstStyle/>
            <a:p>
              <a:pPr algn="ctr"/>
              <a:r>
                <a:rPr lang="zh-CN" sz="820" spc="150" dirty="0">
                  <a:solidFill>
                    <a:schemeClr val="accent2"/>
                  </a:solidFill>
                  <a:latin typeface="+mn-lt"/>
                  <a:ea typeface="+mn-ea"/>
                  <a:cs typeface="+mn-cs"/>
                </a:rPr>
                <a:t>2020s</a:t>
              </a:r>
            </a:p>
          </p:txBody>
        </p:sp>
        <p:sp>
          <p:nvSpPr>
            <p:cNvPr id="29" name="TextBox 29"/>
            <p:cNvSpPr txBox="1"/>
            <p:nvPr/>
          </p:nvSpPr>
          <p:spPr>
            <a:xfrm>
              <a:off x="9123395" y="2826068"/>
              <a:ext cx="1565209" cy="264033"/>
            </a:xfrm>
            <a:prstGeom prst="rect">
              <a:avLst/>
            </a:prstGeom>
            <a:noFill/>
            <a:ln>
              <a:noFill/>
            </a:ln>
          </p:spPr>
          <p:txBody>
            <a:bodyPr wrap="none" lIns="0" tIns="0" rIns="0" bIns="0" anchor="t" anchorCtr="0">
              <a:spAutoFit/>
            </a:bodyPr>
            <a:lstStyle/>
            <a:p>
              <a:pPr algn="ctr"/>
              <a:r>
                <a:rPr lang="zh-CN" sz="1350" b="1" dirty="0">
                  <a:solidFill>
                    <a:schemeClr val="accent2"/>
                  </a:solidFill>
                  <a:latin typeface="+mj-lt"/>
                  <a:ea typeface="+mj-ea"/>
                  <a:cs typeface="+mj-cs"/>
                </a:rPr>
                <a:t>Design Systems</a:t>
              </a:r>
            </a:p>
          </p:txBody>
        </p:sp>
        <p:sp>
          <p:nvSpPr>
            <p:cNvPr id="30" name="Ellipse 30"/>
            <p:cNvSpPr/>
            <p:nvPr/>
          </p:nvSpPr>
          <p:spPr>
            <a:xfrm>
              <a:off x="9772650" y="3105150"/>
              <a:ext cx="266700" cy="266700"/>
            </a:xfrm>
            <a:prstGeom prst="ellipse">
              <a:avLst/>
            </a:prstGeom>
            <a:solidFill>
              <a:schemeClr val="accent2"/>
            </a:solidFill>
            <a:ln>
              <a:noFill/>
            </a:ln>
          </p:spPr>
        </p:sp>
        <p:sp>
          <p:nvSpPr>
            <p:cNvPr id="31" name="TextBox 31"/>
            <p:cNvSpPr txBox="1"/>
            <p:nvPr/>
          </p:nvSpPr>
          <p:spPr>
            <a:xfrm>
              <a:off x="9278747" y="3647599"/>
              <a:ext cx="1254506" cy="762190"/>
            </a:xfrm>
            <a:prstGeom prst="rect">
              <a:avLst/>
            </a:prstGeom>
            <a:noFill/>
            <a:ln>
              <a:noFill/>
            </a:ln>
          </p:spPr>
          <p:txBody>
            <a:bodyPr wrap="none" lIns="0" tIns="0" rIns="0" bIns="0" anchor="t" anchorCtr="0">
              <a:spAutoFit/>
            </a:bodyPr>
            <a:lstStyle/>
            <a:p>
              <a:pPr algn="ctr">
                <a:lnSpc>
                  <a:spcPts val="1500"/>
                </a:lnSpc>
              </a:pPr>
              <a:r>
                <a:rPr lang="zh-CN" sz="980" dirty="0">
                  <a:solidFill>
                    <a:schemeClr val="dk2"/>
                  </a:solidFill>
                  <a:latin typeface="+mn-lt"/>
                  <a:ea typeface="+mn-ea"/>
                  <a:cs typeface="+mn-cs"/>
                </a:rPr>
                <a:t>Material · HIG · FAST</a:t>
              </a:r>
              <a:br/>
              <a:r>
                <a:rPr lang="zh-CN" sz="980" dirty="0">
                  <a:solidFill>
                    <a:schemeClr val="dk2"/>
                  </a:solidFill>
                  <a:latin typeface="+mn-lt"/>
                  <a:ea typeface="+mn-ea"/>
                  <a:cs typeface="+mn-cs"/>
                </a:rPr>
                <a:t>大企业 VI</a:t>
              </a:r>
              <a:br/>
              <a:r>
                <a:rPr lang="zh-CN" sz="980" dirty="0">
                  <a:solidFill>
                    <a:schemeClr val="dk2"/>
                  </a:solidFill>
                  <a:latin typeface="+mn-lt"/>
                  <a:ea typeface="+mn-ea"/>
                  <a:cs typeface="+mn-cs"/>
                </a:rPr>
                <a:t>在屏幕上的延续</a:t>
              </a:r>
              <a:br/>
              <a:r>
                <a:rPr lang="zh-CN" sz="980" dirty="0">
                  <a:solidFill>
                    <a:schemeClr val="dk2"/>
                  </a:solidFill>
                  <a:latin typeface="+mn-lt"/>
                  <a:ea typeface="+mn-ea"/>
                  <a:cs typeface="+mn-cs"/>
                </a:rPr>
                <a:t>从规则到组件库</a:t>
              </a:r>
            </a:p>
          </p:txBody>
        </p:sp>
      </p:grpSp>
      <p:grpSp>
        <p:nvGrpSpPr>
          <p:cNvPr id="36" name="Group 36"/>
          <p:cNvGrpSpPr/>
          <p:nvPr/>
        </p:nvGrpSpPr>
        <p:grpSpPr>
          <a:xfrm>
            <a:off x="609600" y="5524500"/>
            <a:ext cx="5572886" cy="625411"/>
            <a:chOff x="609600" y="5524500"/>
            <a:chExt cx="5572886" cy="625411"/>
          </a:xfrm>
        </p:grpSpPr>
        <p:sp>
          <p:nvSpPr>
            <p:cNvPr id="33" name="Line 33"/>
            <p:cNvSpPr/>
            <p:nvPr/>
          </p:nvSpPr>
          <p:spPr>
            <a:xfrm>
              <a:off x="609600" y="5524500"/>
              <a:ext cx="9525" cy="571500"/>
            </a:xfrm>
            <a:custGeom>
              <a:avLst/>
              <a:gdLst/>
              <a:ahLst/>
              <a:cxnLst/>
              <a:rect l="l" t="t" r="r" b="b"/>
              <a:pathLst>
                <a:path w="9525" h="571500">
                  <a:moveTo>
                    <a:pt x="0" y="0"/>
                  </a:moveTo>
                  <a:lnTo>
                    <a:pt x="0" y="571500"/>
                  </a:lnTo>
                </a:path>
              </a:pathLst>
            </a:custGeom>
            <a:noFill/>
            <a:ln w="28575">
              <a:solidFill>
                <a:schemeClr val="accent2"/>
              </a:solidFill>
            </a:ln>
          </p:spPr>
        </p:sp>
        <p:sp>
          <p:nvSpPr>
            <p:cNvPr id="34" name="TextBox 34"/>
            <p:cNvSpPr txBox="1"/>
            <p:nvPr/>
          </p:nvSpPr>
          <p:spPr>
            <a:xfrm>
              <a:off x="867918" y="5594032"/>
              <a:ext cx="2850409"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同一套语法 · 1981 → 2026</a:t>
              </a:r>
            </a:p>
          </p:txBody>
        </p:sp>
        <p:sp>
          <p:nvSpPr>
            <p:cNvPr id="35" name="TextBox 35"/>
            <p:cNvSpPr txBox="1"/>
            <p:nvPr/>
          </p:nvSpPr>
          <p:spPr>
            <a:xfrm>
              <a:off x="870966" y="5944552"/>
              <a:ext cx="5311520" cy="205359"/>
            </a:xfrm>
            <a:prstGeom prst="rect">
              <a:avLst/>
            </a:prstGeom>
            <a:noFill/>
            <a:ln>
              <a:noFill/>
            </a:ln>
          </p:spPr>
          <p:txBody>
            <a:bodyPr wrap="none" lIns="0" tIns="0" rIns="0" bIns="0" anchor="t" anchorCtr="0">
              <a:spAutoFit/>
            </a:bodyPr>
            <a:lstStyle/>
            <a:p>
              <a:pPr algn="l"/>
              <a:r>
                <a:rPr lang="zh-CN" sz="1050" dirty="0">
                  <a:solidFill>
                    <a:schemeClr val="dk2"/>
                  </a:solidFill>
                  <a:latin typeface="+mn-lt"/>
                  <a:ea typeface="+mn-ea"/>
                  <a:cs typeface="+mn-cs"/>
                </a:rPr>
                <a:t>从印刷海报到 CSS Grid · 介质变换但</a:t>
              </a:r>
              <a:r>
                <a:rPr lang="zh-CN" sz="1050" b="1" dirty="0">
                  <a:solidFill>
                    <a:schemeClr val="dk1"/>
                  </a:solidFill>
                  <a:latin typeface="+mn-lt"/>
                  <a:ea typeface="+mn-ea"/>
                  <a:cs typeface="+mn-cs"/>
                </a:rPr>
                <a:t>模数 · 列 · 留白 · 数学比例</a:t>
              </a:r>
              <a:r>
                <a:rPr lang="zh-CN" sz="1050" dirty="0">
                  <a:solidFill>
                    <a:schemeClr val="dk2"/>
                  </a:solidFill>
                  <a:latin typeface="+mn-lt"/>
                  <a:ea typeface="+mn-ea"/>
                  <a:cs typeface="+mn-cs"/>
                </a:rPr>
                <a:t>四件套从未改变。</a:t>
              </a:r>
            </a:p>
          </p:txBody>
        </p:sp>
      </p:grpSp>
      <p:sp>
        <p:nvSpPr>
          <p:cNvPr id="37" name="TextBox 37"/>
          <p:cNvSpPr txBox="1"/>
          <p:nvPr/>
        </p:nvSpPr>
        <p:spPr>
          <a:xfrm>
            <a:off x="11147257" y="6464141"/>
            <a:ext cx="439905" cy="161925"/>
          </a:xfrm>
          <a:prstGeom prst="rect">
            <a:avLst/>
          </a:prstGeom>
          <a:noFill/>
          <a:ln>
            <a:noFill/>
          </a:ln>
        </p:spPr>
        <p:txBody>
          <a:bodyPr wrap="none" lIns="0" tIns="0" rIns="0" bIns="0" anchor="t" anchorCtr="0">
            <a:spAutoFit/>
          </a:bodyPr>
          <a:lstStyle/>
          <a:p>
            <a:pPr algn="r"/>
            <a:r>
              <a:rPr lang="zh-CN" sz="820" spc="75" dirty="0">
                <a:solidFill>
                  <a:schemeClr val="accent5"/>
                </a:solidFill>
                <a:latin typeface="+mn-lt"/>
                <a:ea typeface="+mn-ea"/>
                <a:cs typeface="+mn-cs"/>
              </a:rPr>
              <a:t>12 / 14</a:t>
            </a:r>
          </a:p>
        </p:txBody>
      </p:sp>
    </p:spTree>
  </p:cSld>
  <p:clrMapOvr>
    <a:masterClrMapping/>
  </p:clrMapOvr>
  <p:transition xmlns:p14="http://schemas.microsoft.com/office/powerpoint/2010/main" p14:dur="35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600"/>
                                        <p:tgtEl>
                                          <p:spTgt spid="8"/>
                                        </p:tgtEl>
                                      </p:cBhvr>
                                    </p:animEffect>
                                  </p:childTnLst>
                                </p:cTn>
                              </p:par>
                            </p:childTnLst>
                          </p:cTn>
                        </p:par>
                        <p:par>
                          <p:cTn id="8" fill="hold">
                            <p:stCondLst>
                              <p:cond delay="600"/>
                            </p:stCondLst>
                            <p:childTnLst>
                              <p:par>
                                <p:cTn xmlns:p="http://schemas.openxmlformats.org/presentationml/2006/main" id="9" presetID="10" presetClass="entr" presetSubtype="0" fill="hold" grpId="0" nodeType="afterEffect">
                                  <p:stCondLst>
                                    <p:cond delay="18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350"/>
                                        <p:tgtEl>
                                          <p:spTgt spid="14"/>
                                        </p:tgtEl>
                                      </p:cBhvr>
                                    </p:animEffect>
                                  </p:childTnLst>
                                </p:cTn>
                              </p:par>
                            </p:childTnLst>
                          </p:cTn>
                        </p:par>
                        <p:par>
                          <p:cTn id="12" fill="hold">
                            <p:stCondLst>
                              <p:cond delay="1130"/>
                            </p:stCondLst>
                            <p:childTnLst>
                              <p:par>
                                <p:cTn xmlns:p="http://schemas.openxmlformats.org/presentationml/2006/main" id="13" presetID="10" presetClass="entr" presetSubtype="0" fill="hold" grpId="0" nodeType="afterEffect">
                                  <p:stCondLst>
                                    <p:cond delay="18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350"/>
                                        <p:tgtEl>
                                          <p:spTgt spid="20"/>
                                        </p:tgtEl>
                                      </p:cBhvr>
                                    </p:animEffect>
                                  </p:childTnLst>
                                </p:cTn>
                              </p:par>
                            </p:childTnLst>
                          </p:cTn>
                        </p:par>
                        <p:par>
                          <p:cTn id="16" fill="hold">
                            <p:stCondLst>
                              <p:cond delay="1660"/>
                            </p:stCondLst>
                            <p:childTnLst>
                              <p:par>
                                <p:cTn xmlns:p="http://schemas.openxmlformats.org/presentationml/2006/main" id="17" presetID="10" presetClass="entr" presetSubtype="0" fill="hold" grpId="0" nodeType="afterEffect">
                                  <p:stCondLst>
                                    <p:cond delay="18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350"/>
                                        <p:tgtEl>
                                          <p:spTgt spid="26"/>
                                        </p:tgtEl>
                                      </p:cBhvr>
                                    </p:animEffect>
                                  </p:childTnLst>
                                </p:cTn>
                              </p:par>
                            </p:childTnLst>
                          </p:cTn>
                        </p:par>
                        <p:par>
                          <p:cTn id="20" fill="hold">
                            <p:stCondLst>
                              <p:cond delay="2190"/>
                            </p:stCondLst>
                            <p:childTnLst>
                              <p:par>
                                <p:cTn xmlns:p="http://schemas.openxmlformats.org/presentationml/2006/main" id="21" presetID="10" presetClass="entr" presetSubtype="0" fill="hold" grpId="0" nodeType="afterEffect">
                                  <p:stCondLst>
                                    <p:cond delay="15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500"/>
                                        <p:tgtEl>
                                          <p:spTgt spid="32"/>
                                        </p:tgtEl>
                                      </p:cBhvr>
                                    </p:animEffect>
                                  </p:childTnLst>
                                </p:cTn>
                              </p:par>
                            </p:childTnLst>
                          </p:cTn>
                        </p:par>
                        <p:par>
                          <p:cTn id="24" fill="hold">
                            <p:stCondLst>
                              <p:cond delay="2840"/>
                            </p:stCondLst>
                            <p:childTnLst>
                              <p:par>
                                <p:cTn xmlns:p="http://schemas.openxmlformats.org/presentationml/2006/main" id="25" presetID="10" presetClass="entr" presetSubtype="0" fill="hold" grpId="0" nodeType="afterEffect">
                                  <p:stCondLst>
                                    <p:cond delay="30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6" name="Group 6"/>
          <p:cNvGrpSpPr/>
          <p:nvPr/>
        </p:nvGrpSpPr>
        <p:grpSpPr>
          <a:xfrm>
            <a:off x="597408" y="482441"/>
            <a:ext cx="4057498" cy="1165384"/>
            <a:chOff x="597408" y="482441"/>
            <a:chExt cx="4057498" cy="1165384"/>
          </a:xfrm>
        </p:grpSpPr>
        <p:sp>
          <p:nvSpPr>
            <p:cNvPr id="2" name="TextBox 2"/>
            <p:cNvSpPr txBox="1"/>
            <p:nvPr/>
          </p:nvSpPr>
          <p:spPr>
            <a:xfrm>
              <a:off x="604838" y="482441"/>
              <a:ext cx="442788" cy="161925"/>
            </a:xfrm>
            <a:prstGeom prst="rect">
              <a:avLst/>
            </a:prstGeom>
            <a:noFill/>
            <a:ln>
              <a:noFill/>
            </a:ln>
          </p:spPr>
          <p:txBody>
            <a:bodyPr wrap="none" lIns="0" tIns="0" rIns="0" bIns="0" anchor="t" anchorCtr="0">
              <a:spAutoFit/>
            </a:bodyPr>
            <a:lstStyle/>
            <a:p>
              <a:pPr algn="l"/>
              <a:r>
                <a:rPr lang="zh-CN" sz="820" spc="150" dirty="0">
                  <a:solidFill>
                    <a:schemeClr val="accent5"/>
                  </a:solidFill>
                  <a:latin typeface="+mn-lt"/>
                  <a:ea typeface="+mn-ea"/>
                  <a:cs typeface="+mn-cs"/>
                </a:rPr>
                <a:t>P · 13</a:t>
              </a:r>
            </a:p>
          </p:txBody>
        </p:sp>
        <p:sp>
          <p:nvSpPr>
            <p:cNvPr id="3" name="TextBox 3"/>
            <p:cNvSpPr txBox="1"/>
            <p:nvPr/>
          </p:nvSpPr>
          <p:spPr>
            <a:xfrm>
              <a:off x="597408" y="883920"/>
              <a:ext cx="3106644" cy="469392"/>
            </a:xfrm>
            <a:prstGeom prst="rect">
              <a:avLst/>
            </a:prstGeom>
            <a:noFill/>
            <a:ln>
              <a:noFill/>
            </a:ln>
          </p:spPr>
          <p:txBody>
            <a:bodyPr wrap="none" lIns="0" tIns="0" rIns="0" bIns="0" anchor="t" anchorCtr="0">
              <a:spAutoFit/>
            </a:bodyPr>
            <a:lstStyle/>
            <a:p>
              <a:pPr algn="l"/>
              <a:r>
                <a:rPr lang="zh-CN" sz="2400" b="1" dirty="0">
                  <a:solidFill>
                    <a:schemeClr val="dk1"/>
                  </a:solidFill>
                  <a:latin typeface="+mj-lt"/>
                  <a:ea typeface="+mj-ea"/>
                  <a:cs typeface="+mj-cs"/>
                </a:rPr>
                <a:t>当代品牌的瑞士血脉</a:t>
              </a:r>
            </a:p>
          </p:txBody>
        </p:sp>
        <p:sp>
          <p:nvSpPr>
            <p:cNvPr id="4" name="TextBox 4"/>
            <p:cNvSpPr txBox="1"/>
            <p:nvPr/>
          </p:nvSpPr>
          <p:spPr>
            <a:xfrm>
              <a:off x="604266" y="1296352"/>
              <a:ext cx="4050640" cy="205359"/>
            </a:xfrm>
            <a:prstGeom prst="rect">
              <a:avLst/>
            </a:prstGeom>
            <a:noFill/>
            <a:ln>
              <a:noFill/>
            </a:ln>
          </p:spPr>
          <p:txBody>
            <a:bodyPr wrap="none" lIns="0" tIns="0" rIns="0" bIns="0" anchor="t" anchorCtr="0">
              <a:spAutoFit/>
            </a:bodyPr>
            <a:lstStyle/>
            <a:p>
              <a:pPr algn="l"/>
              <a:r>
                <a:rPr lang="zh-CN" sz="1050" spc="150" dirty="0">
                  <a:solidFill>
                    <a:schemeClr val="dk2"/>
                  </a:solidFill>
                  <a:latin typeface="+mn-lt"/>
                  <a:ea typeface="+mn-ea"/>
                  <a:cs typeface="+mn-cs"/>
                </a:rPr>
                <a:t>SIX BRANDS WHERE THE SWISS GRID STILL LIVES</a:t>
              </a:r>
            </a:p>
          </p:txBody>
        </p:sp>
        <p:sp>
          <p:nvSpPr>
            <p:cNvPr id="5" name="Line 5"/>
            <p:cNvSpPr/>
            <p:nvPr/>
          </p:nvSpPr>
          <p:spPr>
            <a:xfrm>
              <a:off x="609600" y="1638300"/>
              <a:ext cx="533400" cy="9525"/>
            </a:xfrm>
            <a:custGeom>
              <a:avLst/>
              <a:gdLst/>
              <a:ahLst/>
              <a:cxnLst/>
              <a:rect l="l" t="t" r="r" b="b"/>
              <a:pathLst>
                <a:path w="533400" h="9525">
                  <a:moveTo>
                    <a:pt x="0" y="0"/>
                  </a:moveTo>
                  <a:lnTo>
                    <a:pt x="533400" y="0"/>
                  </a:lnTo>
                </a:path>
              </a:pathLst>
            </a:custGeom>
            <a:noFill/>
            <a:ln w="28575">
              <a:solidFill>
                <a:schemeClr val="accent2"/>
              </a:solidFill>
            </a:ln>
          </p:spPr>
        </p:sp>
      </p:grpSp>
      <p:grpSp>
        <p:nvGrpSpPr>
          <p:cNvPr id="12" name="Group 12"/>
          <p:cNvGrpSpPr/>
          <p:nvPr/>
        </p:nvGrpSpPr>
        <p:grpSpPr>
          <a:xfrm>
            <a:off x="909447" y="2286000"/>
            <a:ext cx="2748153" cy="1704689"/>
            <a:chOff x="909447" y="2286000"/>
            <a:chExt cx="2748153" cy="1704689"/>
          </a:xfrm>
        </p:grpSpPr>
        <p:sp>
          <p:nvSpPr>
            <p:cNvPr id="7" name="Line 7"/>
            <p:cNvSpPr/>
            <p:nvPr/>
          </p:nvSpPr>
          <p:spPr>
            <a:xfrm>
              <a:off x="914400" y="2286000"/>
              <a:ext cx="2743200" cy="9525"/>
            </a:xfrm>
            <a:custGeom>
              <a:avLst/>
              <a:gdLst/>
              <a:ahLst/>
              <a:cxnLst/>
              <a:rect l="l" t="t" r="r" b="b"/>
              <a:pathLst>
                <a:path w="2743200" h="9525">
                  <a:moveTo>
                    <a:pt x="0" y="0"/>
                  </a:moveTo>
                  <a:lnTo>
                    <a:pt x="2743200" y="0"/>
                  </a:lnTo>
                </a:path>
              </a:pathLst>
            </a:custGeom>
            <a:noFill/>
            <a:ln w="9525">
              <a:solidFill>
                <a:schemeClr val="accent1"/>
              </a:solidFill>
            </a:ln>
          </p:spPr>
        </p:sp>
        <p:sp>
          <p:nvSpPr>
            <p:cNvPr id="8" name="Freeform 8"/>
            <p:cNvSpPr/>
            <p:nvPr/>
          </p:nvSpPr>
          <p:spPr>
            <a:xfrm>
              <a:off x="939159" y="2533650"/>
              <a:ext cx="459190" cy="534510"/>
            </a:xfrm>
            <a:custGeom>
              <a:avLst/>
              <a:gdLst/>
              <a:ahLst/>
              <a:cxnLst/>
              <a:rect l="l" t="t" r="r" b="b"/>
              <a:pathLst>
                <a:path w="459190" h="534510">
                  <a:moveTo>
                    <a:pt x="245319" y="153263"/>
                  </a:moveTo>
                  <a:cubicBezTo>
                    <a:pt x="224250" y="153263"/>
                    <a:pt x="191646" y="129305"/>
                    <a:pt x="157308" y="130149"/>
                  </a:cubicBezTo>
                  <a:cubicBezTo>
                    <a:pt x="111969" y="130749"/>
                    <a:pt x="70409" y="156442"/>
                    <a:pt x="47050" y="197135"/>
                  </a:cubicBezTo>
                  <a:cubicBezTo>
                    <a:pt x="0" y="278812"/>
                    <a:pt x="34915" y="399449"/>
                    <a:pt x="80810" y="465835"/>
                  </a:cubicBezTo>
                  <a:cubicBezTo>
                    <a:pt x="103324" y="498150"/>
                    <a:pt x="129883" y="534510"/>
                    <a:pt x="165087" y="533377"/>
                  </a:cubicBezTo>
                  <a:cubicBezTo>
                    <a:pt x="198869" y="531932"/>
                    <a:pt x="211537" y="511441"/>
                    <a:pt x="252542" y="511441"/>
                  </a:cubicBezTo>
                  <a:cubicBezTo>
                    <a:pt x="293236" y="511441"/>
                    <a:pt x="304771" y="533377"/>
                    <a:pt x="340553" y="532510"/>
                  </a:cubicBezTo>
                  <a:cubicBezTo>
                    <a:pt x="376935" y="531932"/>
                    <a:pt x="400027" y="499617"/>
                    <a:pt x="422252" y="466991"/>
                  </a:cubicBezTo>
                  <a:cubicBezTo>
                    <a:pt x="447944" y="429475"/>
                    <a:pt x="458612" y="393093"/>
                    <a:pt x="459190" y="391093"/>
                  </a:cubicBezTo>
                  <a:cubicBezTo>
                    <a:pt x="458323" y="390804"/>
                    <a:pt x="388470" y="363956"/>
                    <a:pt x="387626" y="283146"/>
                  </a:cubicBezTo>
                  <a:cubicBezTo>
                    <a:pt x="387048" y="215582"/>
                    <a:pt x="442744" y="183267"/>
                    <a:pt x="445344" y="181822"/>
                  </a:cubicBezTo>
                  <a:cubicBezTo>
                    <a:pt x="413584" y="135372"/>
                    <a:pt x="364823" y="130172"/>
                    <a:pt x="347776" y="129016"/>
                  </a:cubicBezTo>
                  <a:cubicBezTo>
                    <a:pt x="303326" y="125549"/>
                    <a:pt x="266100" y="153241"/>
                    <a:pt x="245319" y="153241"/>
                  </a:cubicBezTo>
                  <a:close/>
                  <a:moveTo>
                    <a:pt x="320395" y="85122"/>
                  </a:moveTo>
                  <a:cubicBezTo>
                    <a:pt x="339131" y="62630"/>
                    <a:pt x="351510" y="31182"/>
                    <a:pt x="348065" y="0"/>
                  </a:cubicBezTo>
                  <a:cubicBezTo>
                    <a:pt x="321240" y="1156"/>
                    <a:pt x="288902" y="17891"/>
                    <a:pt x="269567" y="40405"/>
                  </a:cubicBezTo>
                  <a:cubicBezTo>
                    <a:pt x="252231" y="60319"/>
                    <a:pt x="237252" y="92367"/>
                    <a:pt x="241274" y="122949"/>
                  </a:cubicBezTo>
                  <a:cubicBezTo>
                    <a:pt x="271011" y="125260"/>
                    <a:pt x="301615" y="107658"/>
                    <a:pt x="320373" y="85144"/>
                  </a:cubicBezTo>
                </a:path>
              </a:pathLst>
            </a:custGeom>
            <a:solidFill>
              <a:schemeClr val="accent1"/>
            </a:solidFill>
            <a:ln>
              <a:noFill/>
            </a:ln>
          </p:spPr>
        </p:sp>
        <p:sp>
          <p:nvSpPr>
            <p:cNvPr id="9" name="TextBox 9"/>
            <p:cNvSpPr txBox="1"/>
            <p:nvPr/>
          </p:nvSpPr>
          <p:spPr>
            <a:xfrm>
              <a:off x="1591818" y="2641282"/>
              <a:ext cx="664226"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Apple</a:t>
              </a:r>
            </a:p>
          </p:txBody>
        </p:sp>
        <p:sp>
          <p:nvSpPr>
            <p:cNvPr id="10" name="TextBox 10"/>
            <p:cNvSpPr txBox="1"/>
            <p:nvPr/>
          </p:nvSpPr>
          <p:spPr>
            <a:xfrm>
              <a:off x="1595438" y="2939891"/>
              <a:ext cx="1291819"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CUPERTINO · 1976</a:t>
              </a:r>
            </a:p>
          </p:txBody>
        </p:sp>
        <p:sp>
          <p:nvSpPr>
            <p:cNvPr id="11" name="TextBox 11"/>
            <p:cNvSpPr txBox="1"/>
            <p:nvPr/>
          </p:nvSpPr>
          <p:spPr>
            <a:xfrm>
              <a:off x="909447" y="3418999"/>
              <a:ext cx="1378966" cy="571690"/>
            </a:xfrm>
            <a:prstGeom prst="rect">
              <a:avLst/>
            </a:prstGeom>
            <a:noFill/>
            <a:ln>
              <a:noFill/>
            </a:ln>
          </p:spPr>
          <p:txBody>
            <a:bodyPr wrap="none" lIns="0" tIns="0" rIns="0" bIns="0" anchor="t" anchorCtr="0">
              <a:spAutoFit/>
            </a:bodyPr>
            <a:lstStyle/>
            <a:p>
              <a:pPr algn="l">
                <a:lnSpc>
                  <a:spcPts val="1500"/>
                </a:lnSpc>
              </a:pPr>
              <a:r>
                <a:rPr lang="zh-CN" sz="980" dirty="0">
                  <a:solidFill>
                    <a:schemeClr val="dk2"/>
                  </a:solidFill>
                  <a:latin typeface="+mn-lt"/>
                  <a:ea typeface="+mn-ea"/>
                  <a:cs typeface="+mn-cs"/>
                </a:rPr>
                <a:t>极简理性的产品语言</a:t>
              </a:r>
              <a:br/>
              <a:r>
                <a:rPr lang="zh-CN" sz="980" dirty="0">
                  <a:solidFill>
                    <a:schemeClr val="dk2"/>
                  </a:solidFill>
                  <a:latin typeface="+mn-lt"/>
                  <a:ea typeface="+mn-ea"/>
                  <a:cs typeface="+mn-cs"/>
                </a:rPr>
                <a:t>从早期 Keynote 到 HIG</a:t>
              </a:r>
              <a:br/>
              <a:r>
                <a:rPr lang="zh-CN" sz="980" dirty="0">
                  <a:solidFill>
                    <a:schemeClr val="dk2"/>
                  </a:solidFill>
                  <a:latin typeface="+mn-lt"/>
                  <a:ea typeface="+mn-ea"/>
                  <a:cs typeface="+mn-cs"/>
                </a:rPr>
                <a:t>瑞士血脉最显眼的继承者</a:t>
              </a:r>
            </a:p>
          </p:txBody>
        </p:sp>
      </p:grpSp>
      <p:grpSp>
        <p:nvGrpSpPr>
          <p:cNvPr id="18" name="Group 18"/>
          <p:cNvGrpSpPr/>
          <p:nvPr/>
        </p:nvGrpSpPr>
        <p:grpSpPr>
          <a:xfrm>
            <a:off x="5024247" y="2286000"/>
            <a:ext cx="2748153" cy="1704689"/>
            <a:chOff x="5024247" y="2286000"/>
            <a:chExt cx="2748153" cy="1704689"/>
          </a:xfrm>
        </p:grpSpPr>
        <p:sp>
          <p:nvSpPr>
            <p:cNvPr id="13" name="Line 13"/>
            <p:cNvSpPr/>
            <p:nvPr/>
          </p:nvSpPr>
          <p:spPr>
            <a:xfrm>
              <a:off x="5029200" y="2286000"/>
              <a:ext cx="2743200" cy="9525"/>
            </a:xfrm>
            <a:custGeom>
              <a:avLst/>
              <a:gdLst/>
              <a:ahLst/>
              <a:cxnLst/>
              <a:rect l="l" t="t" r="r" b="b"/>
              <a:pathLst>
                <a:path w="2743200" h="9525">
                  <a:moveTo>
                    <a:pt x="0" y="0"/>
                  </a:moveTo>
                  <a:lnTo>
                    <a:pt x="2743200" y="0"/>
                  </a:lnTo>
                </a:path>
              </a:pathLst>
            </a:custGeom>
            <a:noFill/>
            <a:ln w="9525">
              <a:solidFill>
                <a:schemeClr val="accent1"/>
              </a:solidFill>
            </a:ln>
          </p:spPr>
        </p:sp>
        <p:sp>
          <p:nvSpPr>
            <p:cNvPr id="14" name="Freeform 14"/>
            <p:cNvSpPr/>
            <p:nvPr/>
          </p:nvSpPr>
          <p:spPr>
            <a:xfrm>
              <a:off x="5036023" y="2533650"/>
              <a:ext cx="519753" cy="533399"/>
            </a:xfrm>
            <a:custGeom>
              <a:avLst/>
              <a:gdLst/>
              <a:ahLst/>
              <a:cxnLst/>
              <a:rect l="l" t="t" r="r" b="b"/>
              <a:pathLst>
                <a:path w="519753" h="533399">
                  <a:moveTo>
                    <a:pt x="270545" y="242697"/>
                  </a:moveTo>
                  <a:lnTo>
                    <a:pt x="270545" y="315595"/>
                  </a:lnTo>
                  <a:lnTo>
                    <a:pt x="444788" y="315595"/>
                  </a:lnTo>
                  <a:cubicBezTo>
                    <a:pt x="439454" y="356488"/>
                    <a:pt x="425830" y="386426"/>
                    <a:pt x="405072" y="407450"/>
                  </a:cubicBezTo>
                  <a:cubicBezTo>
                    <a:pt x="379580" y="432942"/>
                    <a:pt x="339886" y="460790"/>
                    <a:pt x="270545" y="460790"/>
                  </a:cubicBezTo>
                  <a:cubicBezTo>
                    <a:pt x="163265" y="460790"/>
                    <a:pt x="79410" y="374268"/>
                    <a:pt x="79410" y="266989"/>
                  </a:cubicBezTo>
                  <a:cubicBezTo>
                    <a:pt x="79410" y="159709"/>
                    <a:pt x="163265" y="73187"/>
                    <a:pt x="270545" y="73187"/>
                  </a:cubicBezTo>
                  <a:cubicBezTo>
                    <a:pt x="328329" y="73187"/>
                    <a:pt x="370712" y="96012"/>
                    <a:pt x="401827" y="125349"/>
                  </a:cubicBezTo>
                  <a:lnTo>
                    <a:pt x="453100" y="74076"/>
                  </a:lnTo>
                  <a:cubicBezTo>
                    <a:pt x="409828" y="32004"/>
                    <a:pt x="351732" y="0"/>
                    <a:pt x="270545" y="0"/>
                  </a:cubicBezTo>
                  <a:cubicBezTo>
                    <a:pt x="123571" y="0"/>
                    <a:pt x="0" y="119726"/>
                    <a:pt x="0" y="266700"/>
                  </a:cubicBezTo>
                  <a:cubicBezTo>
                    <a:pt x="0" y="413673"/>
                    <a:pt x="123571" y="533399"/>
                    <a:pt x="270545" y="533399"/>
                  </a:cubicBezTo>
                  <a:cubicBezTo>
                    <a:pt x="349954" y="533399"/>
                    <a:pt x="409828" y="507329"/>
                    <a:pt x="456634" y="458723"/>
                  </a:cubicBezTo>
                  <a:cubicBezTo>
                    <a:pt x="504640" y="410717"/>
                    <a:pt x="519753" y="342865"/>
                    <a:pt x="519753" y="288325"/>
                  </a:cubicBezTo>
                  <a:cubicBezTo>
                    <a:pt x="519753" y="271434"/>
                    <a:pt x="518575" y="255720"/>
                    <a:pt x="515908" y="242697"/>
                  </a:cubicBezTo>
                  <a:lnTo>
                    <a:pt x="270545" y="242697"/>
                  </a:lnTo>
                  <a:close/>
                </a:path>
              </a:pathLst>
            </a:custGeom>
            <a:solidFill>
              <a:schemeClr val="accent1"/>
            </a:solidFill>
            <a:ln>
              <a:noFill/>
            </a:ln>
          </p:spPr>
        </p:sp>
        <p:sp>
          <p:nvSpPr>
            <p:cNvPr id="15" name="TextBox 15"/>
            <p:cNvSpPr txBox="1"/>
            <p:nvPr/>
          </p:nvSpPr>
          <p:spPr>
            <a:xfrm>
              <a:off x="5706618" y="2641282"/>
              <a:ext cx="800646"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Google</a:t>
              </a:r>
            </a:p>
          </p:txBody>
        </p:sp>
        <p:sp>
          <p:nvSpPr>
            <p:cNvPr id="16" name="TextBox 16"/>
            <p:cNvSpPr txBox="1"/>
            <p:nvPr/>
          </p:nvSpPr>
          <p:spPr>
            <a:xfrm>
              <a:off x="5710238" y="2939891"/>
              <a:ext cx="1622100"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MOUNTAIN VIEW · 1998</a:t>
              </a:r>
            </a:p>
          </p:txBody>
        </p:sp>
        <p:sp>
          <p:nvSpPr>
            <p:cNvPr id="17" name="TextBox 17"/>
            <p:cNvSpPr txBox="1"/>
            <p:nvPr/>
          </p:nvSpPr>
          <p:spPr>
            <a:xfrm>
              <a:off x="5024247" y="3418999"/>
              <a:ext cx="1254506" cy="571690"/>
            </a:xfrm>
            <a:prstGeom prst="rect">
              <a:avLst/>
            </a:prstGeom>
            <a:noFill/>
            <a:ln>
              <a:noFill/>
            </a:ln>
          </p:spPr>
          <p:txBody>
            <a:bodyPr wrap="none" lIns="0" tIns="0" rIns="0" bIns="0" anchor="t" anchorCtr="0">
              <a:spAutoFit/>
            </a:bodyPr>
            <a:lstStyle/>
            <a:p>
              <a:pPr algn="l">
                <a:lnSpc>
                  <a:spcPts val="1500"/>
                </a:lnSpc>
              </a:pPr>
              <a:r>
                <a:rPr lang="zh-CN" sz="980" dirty="0">
                  <a:solidFill>
                    <a:schemeClr val="dk2"/>
                  </a:solidFill>
                  <a:latin typeface="+mn-lt"/>
                  <a:ea typeface="+mn-ea"/>
                  <a:cs typeface="+mn-cs"/>
                </a:rPr>
                <a:t>Material 设计系统</a:t>
              </a:r>
              <a:br/>
              <a:r>
                <a:rPr lang="zh-CN" sz="980" dirty="0">
                  <a:solidFill>
                    <a:schemeClr val="dk2"/>
                  </a:solidFill>
                  <a:latin typeface="+mn-lt"/>
                  <a:ea typeface="+mn-ea"/>
                  <a:cs typeface="+mn-cs"/>
                </a:rPr>
                <a:t>8dp 网格 + 几何字体</a:t>
              </a:r>
              <a:br/>
              <a:r>
                <a:rPr lang="zh-CN" sz="980" dirty="0">
                  <a:solidFill>
                    <a:schemeClr val="dk2"/>
                  </a:solidFill>
                  <a:latin typeface="+mn-lt"/>
                  <a:ea typeface="+mn-ea"/>
                  <a:cs typeface="+mn-cs"/>
                </a:rPr>
                <a:t>把瑞士工程化到移动端</a:t>
              </a:r>
            </a:p>
          </p:txBody>
        </p:sp>
      </p:grpSp>
      <p:grpSp>
        <p:nvGrpSpPr>
          <p:cNvPr id="24" name="Group 24"/>
          <p:cNvGrpSpPr/>
          <p:nvPr/>
        </p:nvGrpSpPr>
        <p:grpSpPr>
          <a:xfrm>
            <a:off x="9139047" y="2286000"/>
            <a:ext cx="2443353" cy="1704689"/>
            <a:chOff x="9139047" y="2286000"/>
            <a:chExt cx="2443353" cy="1704689"/>
          </a:xfrm>
        </p:grpSpPr>
        <p:sp>
          <p:nvSpPr>
            <p:cNvPr id="19" name="Line 19"/>
            <p:cNvSpPr/>
            <p:nvPr/>
          </p:nvSpPr>
          <p:spPr>
            <a:xfrm>
              <a:off x="9144000" y="2286000"/>
              <a:ext cx="2438400" cy="9525"/>
            </a:xfrm>
            <a:custGeom>
              <a:avLst/>
              <a:gdLst/>
              <a:ahLst/>
              <a:cxnLst/>
              <a:rect l="l" t="t" r="r" b="b"/>
              <a:pathLst>
                <a:path w="2438400" h="9525">
                  <a:moveTo>
                    <a:pt x="0" y="0"/>
                  </a:moveTo>
                  <a:lnTo>
                    <a:pt x="2438400" y="0"/>
                  </a:lnTo>
                </a:path>
              </a:pathLst>
            </a:custGeom>
            <a:noFill/>
            <a:ln w="9525">
              <a:solidFill>
                <a:schemeClr val="accent1"/>
              </a:solidFill>
            </a:ln>
          </p:spPr>
        </p:sp>
        <p:sp>
          <p:nvSpPr>
            <p:cNvPr id="20" name="Freeform 20"/>
            <p:cNvSpPr/>
            <p:nvPr/>
          </p:nvSpPr>
          <p:spPr>
            <a:xfrm>
              <a:off x="9144000" y="2533650"/>
              <a:ext cx="533399" cy="533399"/>
            </a:xfrm>
            <a:custGeom>
              <a:avLst/>
              <a:gdLst/>
              <a:ahLst/>
              <a:cxnLst/>
              <a:rect l="l" t="t" r="r" b="b"/>
              <a:pathLst>
                <a:path w="533399" h="533399">
                  <a:moveTo>
                    <a:pt x="266700" y="0"/>
                  </a:moveTo>
                  <a:cubicBezTo>
                    <a:pt x="120015" y="0"/>
                    <a:pt x="0" y="120015"/>
                    <a:pt x="0" y="266700"/>
                  </a:cubicBezTo>
                  <a:cubicBezTo>
                    <a:pt x="0" y="413384"/>
                    <a:pt x="120015" y="533399"/>
                    <a:pt x="266700" y="533399"/>
                  </a:cubicBezTo>
                  <a:cubicBezTo>
                    <a:pt x="413384" y="533399"/>
                    <a:pt x="533399" y="413384"/>
                    <a:pt x="533399" y="266700"/>
                  </a:cubicBezTo>
                  <a:cubicBezTo>
                    <a:pt x="533399" y="120015"/>
                    <a:pt x="414718" y="0"/>
                    <a:pt x="266700" y="0"/>
                  </a:cubicBezTo>
                  <a:close/>
                  <a:moveTo>
                    <a:pt x="389404" y="385381"/>
                  </a:moveTo>
                  <a:cubicBezTo>
                    <a:pt x="384070" y="393360"/>
                    <a:pt x="374735" y="396049"/>
                    <a:pt x="366712" y="390715"/>
                  </a:cubicBezTo>
                  <a:cubicBezTo>
                    <a:pt x="304038" y="352043"/>
                    <a:pt x="225361" y="344020"/>
                    <a:pt x="131994" y="365356"/>
                  </a:cubicBezTo>
                  <a:cubicBezTo>
                    <a:pt x="122704" y="368068"/>
                    <a:pt x="114681" y="361378"/>
                    <a:pt x="112014" y="353377"/>
                  </a:cubicBezTo>
                  <a:cubicBezTo>
                    <a:pt x="109347" y="344020"/>
                    <a:pt x="116014" y="336042"/>
                    <a:pt x="124015" y="333375"/>
                  </a:cubicBezTo>
                  <a:cubicBezTo>
                    <a:pt x="225361" y="310683"/>
                    <a:pt x="313372" y="320040"/>
                    <a:pt x="382714" y="362711"/>
                  </a:cubicBezTo>
                  <a:cubicBezTo>
                    <a:pt x="392048" y="366712"/>
                    <a:pt x="393360" y="377358"/>
                    <a:pt x="389404" y="385381"/>
                  </a:cubicBezTo>
                  <a:close/>
                  <a:moveTo>
                    <a:pt x="421408" y="312039"/>
                  </a:moveTo>
                  <a:cubicBezTo>
                    <a:pt x="414718" y="321373"/>
                    <a:pt x="402716" y="325374"/>
                    <a:pt x="393360" y="318706"/>
                  </a:cubicBezTo>
                  <a:cubicBezTo>
                    <a:pt x="321373" y="274701"/>
                    <a:pt x="212026" y="261366"/>
                    <a:pt x="128016" y="288036"/>
                  </a:cubicBezTo>
                  <a:cubicBezTo>
                    <a:pt x="117370" y="290703"/>
                    <a:pt x="105346" y="285369"/>
                    <a:pt x="102679" y="274701"/>
                  </a:cubicBezTo>
                  <a:cubicBezTo>
                    <a:pt x="100012" y="264033"/>
                    <a:pt x="105346" y="252009"/>
                    <a:pt x="116014" y="249342"/>
                  </a:cubicBezTo>
                  <a:cubicBezTo>
                    <a:pt x="213360" y="220027"/>
                    <a:pt x="333375" y="234718"/>
                    <a:pt x="416051" y="285369"/>
                  </a:cubicBezTo>
                  <a:cubicBezTo>
                    <a:pt x="424075" y="289391"/>
                    <a:pt x="428053" y="302704"/>
                    <a:pt x="421408" y="312039"/>
                  </a:cubicBezTo>
                  <a:close/>
                  <a:moveTo>
                    <a:pt x="424075" y="237363"/>
                  </a:moveTo>
                  <a:cubicBezTo>
                    <a:pt x="338709" y="186690"/>
                    <a:pt x="196024" y="181356"/>
                    <a:pt x="114681" y="206714"/>
                  </a:cubicBezTo>
                  <a:cubicBezTo>
                    <a:pt x="101346" y="210693"/>
                    <a:pt x="88011" y="202692"/>
                    <a:pt x="84010" y="190690"/>
                  </a:cubicBezTo>
                  <a:cubicBezTo>
                    <a:pt x="80010" y="177333"/>
                    <a:pt x="88011" y="164020"/>
                    <a:pt x="100012" y="159998"/>
                  </a:cubicBezTo>
                  <a:cubicBezTo>
                    <a:pt x="194691" y="131994"/>
                    <a:pt x="350710" y="137328"/>
                    <a:pt x="449411" y="196024"/>
                  </a:cubicBezTo>
                  <a:cubicBezTo>
                    <a:pt x="461390" y="202692"/>
                    <a:pt x="465391" y="218694"/>
                    <a:pt x="458723" y="230695"/>
                  </a:cubicBezTo>
                  <a:cubicBezTo>
                    <a:pt x="452078" y="240052"/>
                    <a:pt x="436054" y="244008"/>
                    <a:pt x="424075" y="237363"/>
                  </a:cubicBezTo>
                  <a:close/>
                </a:path>
              </a:pathLst>
            </a:custGeom>
            <a:solidFill>
              <a:schemeClr val="accent1"/>
            </a:solidFill>
            <a:ln>
              <a:noFill/>
            </a:ln>
          </p:spPr>
        </p:sp>
        <p:sp>
          <p:nvSpPr>
            <p:cNvPr id="21" name="TextBox 21"/>
            <p:cNvSpPr txBox="1"/>
            <p:nvPr/>
          </p:nvSpPr>
          <p:spPr>
            <a:xfrm>
              <a:off x="9821418" y="2641282"/>
              <a:ext cx="936937"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Spotify</a:t>
              </a:r>
            </a:p>
          </p:txBody>
        </p:sp>
        <p:sp>
          <p:nvSpPr>
            <p:cNvPr id="22" name="TextBox 22"/>
            <p:cNvSpPr txBox="1"/>
            <p:nvPr/>
          </p:nvSpPr>
          <p:spPr>
            <a:xfrm>
              <a:off x="9825038" y="2939891"/>
              <a:ext cx="1367633"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STOCKHOLM · 2006</a:t>
              </a:r>
            </a:p>
          </p:txBody>
        </p:sp>
        <p:sp>
          <p:nvSpPr>
            <p:cNvPr id="23" name="TextBox 23"/>
            <p:cNvSpPr txBox="1"/>
            <p:nvPr/>
          </p:nvSpPr>
          <p:spPr>
            <a:xfrm>
              <a:off x="9139047" y="3418999"/>
              <a:ext cx="1130046" cy="571690"/>
            </a:xfrm>
            <a:prstGeom prst="rect">
              <a:avLst/>
            </a:prstGeom>
            <a:noFill/>
            <a:ln>
              <a:noFill/>
            </a:ln>
          </p:spPr>
          <p:txBody>
            <a:bodyPr wrap="none" lIns="0" tIns="0" rIns="0" bIns="0" anchor="t" anchorCtr="0">
              <a:spAutoFit/>
            </a:bodyPr>
            <a:lstStyle/>
            <a:p>
              <a:pPr algn="l">
                <a:lnSpc>
                  <a:spcPts val="1500"/>
                </a:lnSpc>
              </a:pPr>
              <a:r>
                <a:rPr lang="zh-CN" sz="980" dirty="0">
                  <a:solidFill>
                    <a:schemeClr val="dk2"/>
                  </a:solidFill>
                  <a:latin typeface="+mn-lt"/>
                  <a:ea typeface="+mn-ea"/>
                  <a:cs typeface="+mn-cs"/>
                </a:rPr>
                <a:t>杂志感的版面语法</a:t>
              </a:r>
              <a:br/>
              <a:r>
                <a:rPr lang="zh-CN" sz="980" dirty="0">
                  <a:solidFill>
                    <a:schemeClr val="dk2"/>
                  </a:solidFill>
                  <a:latin typeface="+mn-lt"/>
                  <a:ea typeface="+mn-ea"/>
                  <a:cs typeface="+mn-cs"/>
                </a:rPr>
                <a:t>大字号 · 网格分块</a:t>
              </a:r>
              <a:br/>
              <a:r>
                <a:rPr lang="zh-CN" sz="980" dirty="0">
                  <a:solidFill>
                    <a:schemeClr val="dk2"/>
                  </a:solidFill>
                  <a:latin typeface="+mn-lt"/>
                  <a:ea typeface="+mn-ea"/>
                  <a:cs typeface="+mn-cs"/>
                </a:rPr>
                <a:t>把音乐变成视觉故事</a:t>
              </a:r>
            </a:p>
          </p:txBody>
        </p:sp>
      </p:grpSp>
      <p:grpSp>
        <p:nvGrpSpPr>
          <p:cNvPr id="30" name="Group 30"/>
          <p:cNvGrpSpPr/>
          <p:nvPr/>
        </p:nvGrpSpPr>
        <p:grpSpPr>
          <a:xfrm>
            <a:off x="909447" y="4572000"/>
            <a:ext cx="2748153" cy="1704689"/>
            <a:chOff x="909447" y="4572000"/>
            <a:chExt cx="2748153" cy="1704689"/>
          </a:xfrm>
        </p:grpSpPr>
        <p:sp>
          <p:nvSpPr>
            <p:cNvPr id="25" name="Line 25"/>
            <p:cNvSpPr/>
            <p:nvPr/>
          </p:nvSpPr>
          <p:spPr>
            <a:xfrm>
              <a:off x="914400" y="4572000"/>
              <a:ext cx="2743200" cy="9525"/>
            </a:xfrm>
            <a:custGeom>
              <a:avLst/>
              <a:gdLst/>
              <a:ahLst/>
              <a:cxnLst/>
              <a:rect l="l" t="t" r="r" b="b"/>
              <a:pathLst>
                <a:path w="2743200" h="9525">
                  <a:moveTo>
                    <a:pt x="0" y="0"/>
                  </a:moveTo>
                  <a:lnTo>
                    <a:pt x="2743200" y="0"/>
                  </a:lnTo>
                </a:path>
              </a:pathLst>
            </a:custGeom>
            <a:noFill/>
            <a:ln w="9525">
              <a:solidFill>
                <a:schemeClr val="accent1"/>
              </a:solidFill>
            </a:ln>
          </p:spPr>
        </p:sp>
        <p:sp>
          <p:nvSpPr>
            <p:cNvPr id="26" name="Freeform 26"/>
            <p:cNvSpPr/>
            <p:nvPr/>
          </p:nvSpPr>
          <p:spPr>
            <a:xfrm>
              <a:off x="910577" y="4819650"/>
              <a:ext cx="541045" cy="533466"/>
            </a:xfrm>
            <a:custGeom>
              <a:avLst/>
              <a:gdLst/>
              <a:ahLst/>
              <a:cxnLst/>
              <a:rect l="l" t="t" r="r" b="b"/>
              <a:pathLst>
                <a:path w="541045" h="533466">
                  <a:moveTo>
                    <a:pt x="270545" y="406161"/>
                  </a:moveTo>
                  <a:cubicBezTo>
                    <a:pt x="240474" y="368446"/>
                    <a:pt x="222805" y="335397"/>
                    <a:pt x="216916" y="307105"/>
                  </a:cubicBezTo>
                  <a:cubicBezTo>
                    <a:pt x="211071" y="284280"/>
                    <a:pt x="213360" y="266033"/>
                    <a:pt x="223383" y="252320"/>
                  </a:cubicBezTo>
                  <a:cubicBezTo>
                    <a:pt x="233984" y="236540"/>
                    <a:pt x="249786" y="228850"/>
                    <a:pt x="270522" y="228850"/>
                  </a:cubicBezTo>
                  <a:cubicBezTo>
                    <a:pt x="291258" y="228850"/>
                    <a:pt x="307038" y="236518"/>
                    <a:pt x="317639" y="252476"/>
                  </a:cubicBezTo>
                  <a:cubicBezTo>
                    <a:pt x="327552" y="266033"/>
                    <a:pt x="330041" y="284302"/>
                    <a:pt x="323996" y="307260"/>
                  </a:cubicBezTo>
                  <a:cubicBezTo>
                    <a:pt x="317528" y="336108"/>
                    <a:pt x="299881" y="369157"/>
                    <a:pt x="270389" y="406339"/>
                  </a:cubicBezTo>
                  <a:close/>
                  <a:moveTo>
                    <a:pt x="483926" y="431498"/>
                  </a:moveTo>
                  <a:cubicBezTo>
                    <a:pt x="479815" y="459190"/>
                    <a:pt x="460946" y="482171"/>
                    <a:pt x="435032" y="493350"/>
                  </a:cubicBezTo>
                  <a:cubicBezTo>
                    <a:pt x="384959" y="515130"/>
                    <a:pt x="335397" y="480393"/>
                    <a:pt x="292970" y="433254"/>
                  </a:cubicBezTo>
                  <a:cubicBezTo>
                    <a:pt x="363134" y="345443"/>
                    <a:pt x="376091" y="277056"/>
                    <a:pt x="345976" y="232829"/>
                  </a:cubicBezTo>
                  <a:cubicBezTo>
                    <a:pt x="328307" y="207492"/>
                    <a:pt x="303015" y="195157"/>
                    <a:pt x="270545" y="195157"/>
                  </a:cubicBezTo>
                  <a:cubicBezTo>
                    <a:pt x="205114" y="195157"/>
                    <a:pt x="169132" y="250498"/>
                    <a:pt x="183267" y="314772"/>
                  </a:cubicBezTo>
                  <a:cubicBezTo>
                    <a:pt x="191490" y="349554"/>
                    <a:pt x="213315" y="389070"/>
                    <a:pt x="248097" y="433276"/>
                  </a:cubicBezTo>
                  <a:cubicBezTo>
                    <a:pt x="226317" y="457390"/>
                    <a:pt x="205648" y="474525"/>
                    <a:pt x="187379" y="485127"/>
                  </a:cubicBezTo>
                  <a:cubicBezTo>
                    <a:pt x="173244" y="492772"/>
                    <a:pt x="159709" y="497528"/>
                    <a:pt x="146751" y="498662"/>
                  </a:cubicBezTo>
                  <a:cubicBezTo>
                    <a:pt x="87211" y="507529"/>
                    <a:pt x="40561" y="449767"/>
                    <a:pt x="61741" y="390204"/>
                  </a:cubicBezTo>
                  <a:cubicBezTo>
                    <a:pt x="64675" y="382536"/>
                    <a:pt x="70520" y="368423"/>
                    <a:pt x="80521" y="346621"/>
                  </a:cubicBezTo>
                  <a:lnTo>
                    <a:pt x="81077" y="345443"/>
                  </a:lnTo>
                  <a:cubicBezTo>
                    <a:pt x="113614" y="274812"/>
                    <a:pt x="153130" y="194535"/>
                    <a:pt x="198536" y="105524"/>
                  </a:cubicBezTo>
                  <a:lnTo>
                    <a:pt x="199714" y="102590"/>
                  </a:lnTo>
                  <a:lnTo>
                    <a:pt x="212604" y="77787"/>
                  </a:lnTo>
                  <a:cubicBezTo>
                    <a:pt x="222605" y="59518"/>
                    <a:pt x="226717" y="51340"/>
                    <a:pt x="242630" y="41272"/>
                  </a:cubicBezTo>
                  <a:cubicBezTo>
                    <a:pt x="250320" y="36605"/>
                    <a:pt x="259743" y="34271"/>
                    <a:pt x="270322" y="34271"/>
                  </a:cubicBezTo>
                  <a:cubicBezTo>
                    <a:pt x="291525" y="34271"/>
                    <a:pt x="308060" y="46672"/>
                    <a:pt x="315128" y="56651"/>
                  </a:cubicBezTo>
                  <a:cubicBezTo>
                    <a:pt x="318639" y="61963"/>
                    <a:pt x="322795" y="69031"/>
                    <a:pt x="328063" y="77832"/>
                  </a:cubicBezTo>
                  <a:lnTo>
                    <a:pt x="340464" y="102035"/>
                  </a:lnTo>
                  <a:lnTo>
                    <a:pt x="342242" y="105569"/>
                  </a:lnTo>
                  <a:cubicBezTo>
                    <a:pt x="387603" y="194557"/>
                    <a:pt x="427164" y="274656"/>
                    <a:pt x="459568" y="345465"/>
                  </a:cubicBezTo>
                  <a:lnTo>
                    <a:pt x="460146" y="346021"/>
                  </a:lnTo>
                  <a:lnTo>
                    <a:pt x="471992" y="373135"/>
                  </a:lnTo>
                  <a:lnTo>
                    <a:pt x="479059" y="390115"/>
                  </a:lnTo>
                  <a:cubicBezTo>
                    <a:pt x="484460" y="403739"/>
                    <a:pt x="485593" y="417274"/>
                    <a:pt x="483793" y="431409"/>
                  </a:cubicBezTo>
                  <a:close/>
                  <a:moveTo>
                    <a:pt x="511041" y="378380"/>
                  </a:moveTo>
                  <a:cubicBezTo>
                    <a:pt x="506907" y="365423"/>
                    <a:pt x="499817" y="350132"/>
                    <a:pt x="491038" y="331841"/>
                  </a:cubicBezTo>
                  <a:lnTo>
                    <a:pt x="491038" y="331174"/>
                  </a:lnTo>
                  <a:cubicBezTo>
                    <a:pt x="449055" y="242141"/>
                    <a:pt x="410095" y="162087"/>
                    <a:pt x="373091" y="90167"/>
                  </a:cubicBezTo>
                  <a:lnTo>
                    <a:pt x="370624" y="86544"/>
                  </a:lnTo>
                  <a:cubicBezTo>
                    <a:pt x="344243" y="32471"/>
                    <a:pt x="325374" y="0"/>
                    <a:pt x="270545" y="0"/>
                  </a:cubicBezTo>
                  <a:cubicBezTo>
                    <a:pt x="216316" y="0"/>
                    <a:pt x="193291" y="37671"/>
                    <a:pt x="169754" y="86633"/>
                  </a:cubicBezTo>
                  <a:lnTo>
                    <a:pt x="167954" y="90189"/>
                  </a:lnTo>
                  <a:cubicBezTo>
                    <a:pt x="130861" y="162109"/>
                    <a:pt x="91922" y="242274"/>
                    <a:pt x="50095" y="331263"/>
                  </a:cubicBezTo>
                  <a:lnTo>
                    <a:pt x="50095" y="332441"/>
                  </a:lnTo>
                  <a:lnTo>
                    <a:pt x="37671" y="359556"/>
                  </a:lnTo>
                  <a:cubicBezTo>
                    <a:pt x="33004" y="370757"/>
                    <a:pt x="30626" y="376624"/>
                    <a:pt x="30004" y="378380"/>
                  </a:cubicBezTo>
                  <a:cubicBezTo>
                    <a:pt x="0" y="460946"/>
                    <a:pt x="61852" y="533399"/>
                    <a:pt x="136728" y="533399"/>
                  </a:cubicBezTo>
                  <a:cubicBezTo>
                    <a:pt x="137328" y="533399"/>
                    <a:pt x="139662" y="533399"/>
                    <a:pt x="142618" y="532799"/>
                  </a:cubicBezTo>
                  <a:lnTo>
                    <a:pt x="150885" y="532799"/>
                  </a:lnTo>
                  <a:cubicBezTo>
                    <a:pt x="189779" y="528065"/>
                    <a:pt x="229873" y="503351"/>
                    <a:pt x="270545" y="459079"/>
                  </a:cubicBezTo>
                  <a:cubicBezTo>
                    <a:pt x="311194" y="503284"/>
                    <a:pt x="351332" y="528065"/>
                    <a:pt x="390159" y="532799"/>
                  </a:cubicBezTo>
                  <a:lnTo>
                    <a:pt x="398427" y="532799"/>
                  </a:lnTo>
                  <a:cubicBezTo>
                    <a:pt x="401383" y="533399"/>
                    <a:pt x="403739" y="533399"/>
                    <a:pt x="404317" y="533399"/>
                  </a:cubicBezTo>
                  <a:cubicBezTo>
                    <a:pt x="479215" y="533466"/>
                    <a:pt x="541045" y="460924"/>
                    <a:pt x="511041" y="378380"/>
                  </a:cubicBezTo>
                  <a:close/>
                </a:path>
              </a:pathLst>
            </a:custGeom>
            <a:solidFill>
              <a:schemeClr val="accent1"/>
            </a:solidFill>
            <a:ln>
              <a:noFill/>
            </a:ln>
          </p:spPr>
        </p:sp>
        <p:sp>
          <p:nvSpPr>
            <p:cNvPr id="27" name="TextBox 27"/>
            <p:cNvSpPr txBox="1"/>
            <p:nvPr/>
          </p:nvSpPr>
          <p:spPr>
            <a:xfrm>
              <a:off x="1591818" y="4927282"/>
              <a:ext cx="800646"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Airbnb</a:t>
              </a:r>
            </a:p>
          </p:txBody>
        </p:sp>
        <p:sp>
          <p:nvSpPr>
            <p:cNvPr id="28" name="TextBox 28"/>
            <p:cNvSpPr txBox="1"/>
            <p:nvPr/>
          </p:nvSpPr>
          <p:spPr>
            <a:xfrm>
              <a:off x="1595438" y="5225891"/>
              <a:ext cx="1604604"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SAN FRANCISCO · 2008</a:t>
              </a:r>
            </a:p>
          </p:txBody>
        </p:sp>
        <p:sp>
          <p:nvSpPr>
            <p:cNvPr id="29" name="TextBox 29"/>
            <p:cNvSpPr txBox="1"/>
            <p:nvPr/>
          </p:nvSpPr>
          <p:spPr>
            <a:xfrm>
              <a:off x="909447" y="5704999"/>
              <a:ext cx="1254506" cy="571690"/>
            </a:xfrm>
            <a:prstGeom prst="rect">
              <a:avLst/>
            </a:prstGeom>
            <a:noFill/>
            <a:ln>
              <a:noFill/>
            </a:ln>
          </p:spPr>
          <p:txBody>
            <a:bodyPr wrap="none" lIns="0" tIns="0" rIns="0" bIns="0" anchor="t" anchorCtr="0">
              <a:spAutoFit/>
            </a:bodyPr>
            <a:lstStyle/>
            <a:p>
              <a:pPr algn="l">
                <a:lnSpc>
                  <a:spcPts val="1500"/>
                </a:lnSpc>
              </a:pPr>
              <a:r>
                <a:rPr lang="zh-CN" sz="980" dirty="0">
                  <a:solidFill>
                    <a:schemeClr val="dk2"/>
                  </a:solidFill>
                  <a:latin typeface="+mn-lt"/>
                  <a:ea typeface="+mn-ea"/>
                  <a:cs typeface="+mn-cs"/>
                </a:rPr>
                <a:t>DLS 设计语言系统</a:t>
              </a:r>
              <a:br/>
              <a:r>
                <a:rPr lang="zh-CN" sz="980" dirty="0">
                  <a:solidFill>
                    <a:schemeClr val="dk2"/>
                  </a:solidFill>
                  <a:latin typeface="+mn-lt"/>
                  <a:ea typeface="+mn-ea"/>
                  <a:cs typeface="+mn-cs"/>
                </a:rPr>
                <a:t>模数 grid + 极简识别</a:t>
              </a:r>
              <a:br/>
              <a:r>
                <a:rPr lang="zh-CN" sz="980" dirty="0">
                  <a:solidFill>
                    <a:schemeClr val="dk2"/>
                  </a:solidFill>
                  <a:latin typeface="+mn-lt"/>
                  <a:ea typeface="+mn-ea"/>
                  <a:cs typeface="+mn-cs"/>
                </a:rPr>
                <a:t>摄影也走客观纪实路线</a:t>
              </a:r>
            </a:p>
          </p:txBody>
        </p:sp>
      </p:grpSp>
      <p:grpSp>
        <p:nvGrpSpPr>
          <p:cNvPr id="36" name="Group 36"/>
          <p:cNvGrpSpPr/>
          <p:nvPr/>
        </p:nvGrpSpPr>
        <p:grpSpPr>
          <a:xfrm>
            <a:off x="5024247" y="4572000"/>
            <a:ext cx="2748153" cy="1704689"/>
            <a:chOff x="5024247" y="4572000"/>
            <a:chExt cx="2748153" cy="1704689"/>
          </a:xfrm>
        </p:grpSpPr>
        <p:sp>
          <p:nvSpPr>
            <p:cNvPr id="31" name="Line 31"/>
            <p:cNvSpPr/>
            <p:nvPr/>
          </p:nvSpPr>
          <p:spPr>
            <a:xfrm>
              <a:off x="5029200" y="4572000"/>
              <a:ext cx="2743200" cy="9525"/>
            </a:xfrm>
            <a:custGeom>
              <a:avLst/>
              <a:gdLst/>
              <a:ahLst/>
              <a:cxnLst/>
              <a:rect l="l" t="t" r="r" b="b"/>
              <a:pathLst>
                <a:path w="2743200" h="9525">
                  <a:moveTo>
                    <a:pt x="0" y="0"/>
                  </a:moveTo>
                  <a:lnTo>
                    <a:pt x="2743200" y="0"/>
                  </a:lnTo>
                </a:path>
              </a:pathLst>
            </a:custGeom>
            <a:noFill/>
            <a:ln w="19050">
              <a:solidFill>
                <a:schemeClr val="accent2"/>
              </a:solidFill>
            </a:ln>
          </p:spPr>
        </p:sp>
        <p:sp>
          <p:nvSpPr>
            <p:cNvPr id="32" name="Freeform 32"/>
            <p:cNvSpPr/>
            <p:nvPr/>
          </p:nvSpPr>
          <p:spPr>
            <a:xfrm>
              <a:off x="5029200" y="4986471"/>
              <a:ext cx="533399" cy="199736"/>
            </a:xfrm>
            <a:custGeom>
              <a:avLst/>
              <a:gdLst/>
              <a:ahLst/>
              <a:cxnLst/>
              <a:rect l="l" t="t" r="r" b="b"/>
              <a:pathLst>
                <a:path w="533399" h="199736">
                  <a:moveTo>
                    <a:pt x="523265" y="188623"/>
                  </a:moveTo>
                  <a:cubicBezTo>
                    <a:pt x="524109" y="188623"/>
                    <a:pt x="524598" y="188245"/>
                    <a:pt x="524598" y="187445"/>
                  </a:cubicBezTo>
                  <a:lnTo>
                    <a:pt x="524598" y="186645"/>
                  </a:lnTo>
                  <a:cubicBezTo>
                    <a:pt x="524598" y="185867"/>
                    <a:pt x="524109" y="185490"/>
                    <a:pt x="523265" y="185490"/>
                  </a:cubicBezTo>
                  <a:lnTo>
                    <a:pt x="521264" y="185490"/>
                  </a:lnTo>
                  <a:lnTo>
                    <a:pt x="521264" y="188601"/>
                  </a:lnTo>
                  <a:close/>
                  <a:moveTo>
                    <a:pt x="521264" y="194446"/>
                  </a:moveTo>
                  <a:lnTo>
                    <a:pt x="518575" y="194446"/>
                  </a:lnTo>
                  <a:lnTo>
                    <a:pt x="518575" y="183378"/>
                  </a:lnTo>
                  <a:lnTo>
                    <a:pt x="523576" y="183378"/>
                  </a:lnTo>
                  <a:cubicBezTo>
                    <a:pt x="526065" y="183378"/>
                    <a:pt x="527332" y="184845"/>
                    <a:pt x="527332" y="186868"/>
                  </a:cubicBezTo>
                  <a:cubicBezTo>
                    <a:pt x="527332" y="188623"/>
                    <a:pt x="526532" y="189735"/>
                    <a:pt x="525332" y="190201"/>
                  </a:cubicBezTo>
                  <a:lnTo>
                    <a:pt x="527799" y="194424"/>
                  </a:lnTo>
                  <a:lnTo>
                    <a:pt x="524843" y="194424"/>
                  </a:lnTo>
                  <a:lnTo>
                    <a:pt x="522798" y="190646"/>
                  </a:lnTo>
                  <a:lnTo>
                    <a:pt x="521242" y="190646"/>
                  </a:lnTo>
                  <a:close/>
                  <a:moveTo>
                    <a:pt x="530910" y="189512"/>
                  </a:moveTo>
                  <a:lnTo>
                    <a:pt x="530910" y="188134"/>
                  </a:lnTo>
                  <a:cubicBezTo>
                    <a:pt x="530910" y="183689"/>
                    <a:pt x="527421" y="180200"/>
                    <a:pt x="522842" y="180200"/>
                  </a:cubicBezTo>
                  <a:cubicBezTo>
                    <a:pt x="520711" y="180152"/>
                    <a:pt x="518652" y="180968"/>
                    <a:pt x="517132" y="182463"/>
                  </a:cubicBezTo>
                  <a:cubicBezTo>
                    <a:pt x="515612" y="183957"/>
                    <a:pt x="514762" y="186003"/>
                    <a:pt x="514775" y="188134"/>
                  </a:cubicBezTo>
                  <a:lnTo>
                    <a:pt x="514775" y="189512"/>
                  </a:lnTo>
                  <a:cubicBezTo>
                    <a:pt x="514775" y="193957"/>
                    <a:pt x="518242" y="197469"/>
                    <a:pt x="522842" y="197469"/>
                  </a:cubicBezTo>
                  <a:cubicBezTo>
                    <a:pt x="524977" y="197517"/>
                    <a:pt x="527040" y="196698"/>
                    <a:pt x="528561" y="195199"/>
                  </a:cubicBezTo>
                  <a:cubicBezTo>
                    <a:pt x="530081" y="193699"/>
                    <a:pt x="530929" y="191648"/>
                    <a:pt x="530910" y="189512"/>
                  </a:cubicBezTo>
                  <a:close/>
                  <a:moveTo>
                    <a:pt x="512286" y="188846"/>
                  </a:moveTo>
                  <a:cubicBezTo>
                    <a:pt x="512286" y="182623"/>
                    <a:pt x="516997" y="177911"/>
                    <a:pt x="522842" y="177911"/>
                  </a:cubicBezTo>
                  <a:cubicBezTo>
                    <a:pt x="528710" y="177911"/>
                    <a:pt x="533399" y="182645"/>
                    <a:pt x="533399" y="188823"/>
                  </a:cubicBezTo>
                  <a:cubicBezTo>
                    <a:pt x="533399" y="195024"/>
                    <a:pt x="528710" y="199736"/>
                    <a:pt x="522842" y="199736"/>
                  </a:cubicBezTo>
                  <a:cubicBezTo>
                    <a:pt x="519988" y="199725"/>
                    <a:pt x="517258" y="198563"/>
                    <a:pt x="515271" y="196513"/>
                  </a:cubicBezTo>
                  <a:cubicBezTo>
                    <a:pt x="513284" y="194464"/>
                    <a:pt x="512208" y="191699"/>
                    <a:pt x="512286" y="188846"/>
                  </a:cubicBezTo>
                  <a:close/>
                  <a:moveTo>
                    <a:pt x="360267" y="13868"/>
                  </a:moveTo>
                  <a:lnTo>
                    <a:pt x="355466" y="0"/>
                  </a:lnTo>
                  <a:lnTo>
                    <a:pt x="276345" y="0"/>
                  </a:lnTo>
                  <a:lnTo>
                    <a:pt x="276345" y="13868"/>
                  </a:lnTo>
                  <a:close/>
                  <a:moveTo>
                    <a:pt x="369446" y="40316"/>
                  </a:moveTo>
                  <a:lnTo>
                    <a:pt x="364645" y="26470"/>
                  </a:lnTo>
                  <a:lnTo>
                    <a:pt x="276345" y="26470"/>
                  </a:lnTo>
                  <a:lnTo>
                    <a:pt x="276345" y="40338"/>
                  </a:lnTo>
                  <a:close/>
                  <a:moveTo>
                    <a:pt x="428342" y="199158"/>
                  </a:moveTo>
                  <a:lnTo>
                    <a:pt x="497395" y="199158"/>
                  </a:lnTo>
                  <a:lnTo>
                    <a:pt x="497395" y="185290"/>
                  </a:lnTo>
                  <a:lnTo>
                    <a:pt x="428320" y="185290"/>
                  </a:lnTo>
                  <a:close/>
                  <a:moveTo>
                    <a:pt x="428342" y="172666"/>
                  </a:moveTo>
                  <a:lnTo>
                    <a:pt x="497395" y="172666"/>
                  </a:lnTo>
                  <a:lnTo>
                    <a:pt x="497395" y="158820"/>
                  </a:lnTo>
                  <a:lnTo>
                    <a:pt x="428320" y="158820"/>
                  </a:lnTo>
                  <a:close/>
                  <a:moveTo>
                    <a:pt x="428342" y="146218"/>
                  </a:moveTo>
                  <a:lnTo>
                    <a:pt x="469769" y="146218"/>
                  </a:lnTo>
                  <a:lnTo>
                    <a:pt x="469769" y="132350"/>
                  </a:lnTo>
                  <a:lnTo>
                    <a:pt x="428320" y="132350"/>
                  </a:lnTo>
                  <a:close/>
                  <a:moveTo>
                    <a:pt x="428342" y="119748"/>
                  </a:moveTo>
                  <a:lnTo>
                    <a:pt x="469769" y="119748"/>
                  </a:lnTo>
                  <a:lnTo>
                    <a:pt x="469769" y="105880"/>
                  </a:lnTo>
                  <a:lnTo>
                    <a:pt x="428320" y="105880"/>
                  </a:lnTo>
                  <a:close/>
                  <a:moveTo>
                    <a:pt x="428342" y="93278"/>
                  </a:moveTo>
                  <a:lnTo>
                    <a:pt x="469769" y="93278"/>
                  </a:lnTo>
                  <a:lnTo>
                    <a:pt x="469769" y="79410"/>
                  </a:lnTo>
                  <a:lnTo>
                    <a:pt x="390759" y="79410"/>
                  </a:lnTo>
                  <a:lnTo>
                    <a:pt x="386870" y="90611"/>
                  </a:lnTo>
                  <a:lnTo>
                    <a:pt x="382981" y="79410"/>
                  </a:lnTo>
                  <a:lnTo>
                    <a:pt x="303971" y="79410"/>
                  </a:lnTo>
                  <a:lnTo>
                    <a:pt x="303971" y="93278"/>
                  </a:lnTo>
                  <a:lnTo>
                    <a:pt x="345420" y="93278"/>
                  </a:lnTo>
                  <a:lnTo>
                    <a:pt x="345420" y="80521"/>
                  </a:lnTo>
                  <a:lnTo>
                    <a:pt x="349865" y="93278"/>
                  </a:lnTo>
                  <a:lnTo>
                    <a:pt x="423875" y="93278"/>
                  </a:lnTo>
                  <a:lnTo>
                    <a:pt x="428320" y="80521"/>
                  </a:lnTo>
                  <a:close/>
                  <a:moveTo>
                    <a:pt x="469769" y="52940"/>
                  </a:moveTo>
                  <a:lnTo>
                    <a:pt x="399938" y="52940"/>
                  </a:lnTo>
                  <a:lnTo>
                    <a:pt x="395115" y="66808"/>
                  </a:lnTo>
                  <a:lnTo>
                    <a:pt x="469769" y="66808"/>
                  </a:lnTo>
                  <a:close/>
                  <a:moveTo>
                    <a:pt x="303971" y="119748"/>
                  </a:moveTo>
                  <a:lnTo>
                    <a:pt x="345420" y="119748"/>
                  </a:lnTo>
                  <a:lnTo>
                    <a:pt x="345420" y="105880"/>
                  </a:lnTo>
                  <a:lnTo>
                    <a:pt x="303971" y="105880"/>
                  </a:lnTo>
                  <a:close/>
                  <a:moveTo>
                    <a:pt x="303971" y="146196"/>
                  </a:moveTo>
                  <a:lnTo>
                    <a:pt x="345420" y="146196"/>
                  </a:lnTo>
                  <a:lnTo>
                    <a:pt x="345420" y="132350"/>
                  </a:lnTo>
                  <a:lnTo>
                    <a:pt x="303971" y="132350"/>
                  </a:lnTo>
                  <a:close/>
                  <a:moveTo>
                    <a:pt x="276345" y="172666"/>
                  </a:moveTo>
                  <a:lnTo>
                    <a:pt x="345420" y="172666"/>
                  </a:lnTo>
                  <a:lnTo>
                    <a:pt x="345420" y="158820"/>
                  </a:lnTo>
                  <a:lnTo>
                    <a:pt x="276345" y="158820"/>
                  </a:lnTo>
                  <a:close/>
                  <a:moveTo>
                    <a:pt x="276345" y="199158"/>
                  </a:moveTo>
                  <a:lnTo>
                    <a:pt x="345420" y="199158"/>
                  </a:lnTo>
                  <a:lnTo>
                    <a:pt x="345420" y="185290"/>
                  </a:lnTo>
                  <a:lnTo>
                    <a:pt x="276345" y="185290"/>
                  </a:lnTo>
                  <a:close/>
                  <a:moveTo>
                    <a:pt x="418274" y="0"/>
                  </a:moveTo>
                  <a:lnTo>
                    <a:pt x="413473" y="13868"/>
                  </a:lnTo>
                  <a:lnTo>
                    <a:pt x="497395" y="13868"/>
                  </a:lnTo>
                  <a:lnTo>
                    <a:pt x="497395" y="0"/>
                  </a:lnTo>
                  <a:close/>
                  <a:moveTo>
                    <a:pt x="404294" y="40338"/>
                  </a:moveTo>
                  <a:lnTo>
                    <a:pt x="497417" y="40338"/>
                  </a:lnTo>
                  <a:lnTo>
                    <a:pt x="497417" y="26470"/>
                  </a:lnTo>
                  <a:lnTo>
                    <a:pt x="409095" y="26470"/>
                  </a:lnTo>
                  <a:close/>
                  <a:moveTo>
                    <a:pt x="303971" y="66786"/>
                  </a:moveTo>
                  <a:lnTo>
                    <a:pt x="378625" y="66786"/>
                  </a:lnTo>
                  <a:lnTo>
                    <a:pt x="373824" y="52940"/>
                  </a:lnTo>
                  <a:lnTo>
                    <a:pt x="303971" y="52940"/>
                  </a:lnTo>
                  <a:close/>
                  <a:moveTo>
                    <a:pt x="359133" y="119748"/>
                  </a:moveTo>
                  <a:lnTo>
                    <a:pt x="414607" y="119748"/>
                  </a:lnTo>
                  <a:lnTo>
                    <a:pt x="419452" y="105880"/>
                  </a:lnTo>
                  <a:lnTo>
                    <a:pt x="354288" y="105880"/>
                  </a:lnTo>
                  <a:close/>
                  <a:moveTo>
                    <a:pt x="368401" y="146196"/>
                  </a:moveTo>
                  <a:lnTo>
                    <a:pt x="405339" y="146196"/>
                  </a:lnTo>
                  <a:lnTo>
                    <a:pt x="410184" y="132350"/>
                  </a:lnTo>
                  <a:lnTo>
                    <a:pt x="363556" y="132350"/>
                  </a:lnTo>
                  <a:close/>
                  <a:moveTo>
                    <a:pt x="377647" y="172666"/>
                  </a:moveTo>
                  <a:lnTo>
                    <a:pt x="396093" y="172666"/>
                  </a:lnTo>
                  <a:lnTo>
                    <a:pt x="400938" y="158820"/>
                  </a:lnTo>
                  <a:lnTo>
                    <a:pt x="372802" y="158820"/>
                  </a:lnTo>
                  <a:close/>
                  <a:moveTo>
                    <a:pt x="386848" y="199158"/>
                  </a:moveTo>
                  <a:lnTo>
                    <a:pt x="391671" y="185290"/>
                  </a:lnTo>
                  <a:lnTo>
                    <a:pt x="382069" y="185290"/>
                  </a:lnTo>
                  <a:close/>
                  <a:moveTo>
                    <a:pt x="110525" y="199025"/>
                  </a:moveTo>
                  <a:lnTo>
                    <a:pt x="212271" y="199158"/>
                  </a:lnTo>
                  <a:cubicBezTo>
                    <a:pt x="226095" y="199158"/>
                    <a:pt x="238496" y="193891"/>
                    <a:pt x="247875" y="185290"/>
                  </a:cubicBezTo>
                  <a:lnTo>
                    <a:pt x="110525" y="185290"/>
                  </a:lnTo>
                  <a:close/>
                  <a:moveTo>
                    <a:pt x="218538" y="132350"/>
                  </a:moveTo>
                  <a:lnTo>
                    <a:pt x="218538" y="146218"/>
                  </a:lnTo>
                  <a:lnTo>
                    <a:pt x="265033" y="146218"/>
                  </a:lnTo>
                  <a:cubicBezTo>
                    <a:pt x="265033" y="141417"/>
                    <a:pt x="264366" y="136772"/>
                    <a:pt x="263188" y="132350"/>
                  </a:cubicBezTo>
                  <a:close/>
                  <a:moveTo>
                    <a:pt x="138173" y="146218"/>
                  </a:moveTo>
                  <a:lnTo>
                    <a:pt x="179622" y="146218"/>
                  </a:lnTo>
                  <a:lnTo>
                    <a:pt x="179622" y="132350"/>
                  </a:lnTo>
                  <a:lnTo>
                    <a:pt x="138173" y="132350"/>
                  </a:lnTo>
                  <a:close/>
                  <a:moveTo>
                    <a:pt x="218560" y="66808"/>
                  </a:moveTo>
                  <a:lnTo>
                    <a:pt x="263188" y="66808"/>
                  </a:lnTo>
                  <a:cubicBezTo>
                    <a:pt x="264366" y="62385"/>
                    <a:pt x="265033" y="57740"/>
                    <a:pt x="265033" y="52940"/>
                  </a:cubicBezTo>
                  <a:lnTo>
                    <a:pt x="218560" y="52940"/>
                  </a:lnTo>
                  <a:close/>
                  <a:moveTo>
                    <a:pt x="138173" y="66808"/>
                  </a:moveTo>
                  <a:lnTo>
                    <a:pt x="179622" y="66808"/>
                  </a:lnTo>
                  <a:lnTo>
                    <a:pt x="179622" y="52940"/>
                  </a:lnTo>
                  <a:lnTo>
                    <a:pt x="138173" y="52940"/>
                  </a:lnTo>
                  <a:close/>
                  <a:moveTo>
                    <a:pt x="212248" y="22"/>
                  </a:moveTo>
                  <a:lnTo>
                    <a:pt x="110525" y="22"/>
                  </a:lnTo>
                  <a:lnTo>
                    <a:pt x="110525" y="13891"/>
                  </a:lnTo>
                  <a:lnTo>
                    <a:pt x="247875" y="13891"/>
                  </a:lnTo>
                  <a:cubicBezTo>
                    <a:pt x="238173" y="4956"/>
                    <a:pt x="225460" y="4"/>
                    <a:pt x="212271" y="22"/>
                  </a:cubicBezTo>
                  <a:close/>
                  <a:moveTo>
                    <a:pt x="257943" y="26492"/>
                  </a:moveTo>
                  <a:lnTo>
                    <a:pt x="110525" y="26492"/>
                  </a:lnTo>
                  <a:lnTo>
                    <a:pt x="110525" y="40361"/>
                  </a:lnTo>
                  <a:lnTo>
                    <a:pt x="263521" y="40361"/>
                  </a:lnTo>
                  <a:cubicBezTo>
                    <a:pt x="262334" y="35498"/>
                    <a:pt x="260464" y="30829"/>
                    <a:pt x="257965" y="26492"/>
                  </a:cubicBezTo>
                  <a:close/>
                  <a:moveTo>
                    <a:pt x="138150" y="79432"/>
                  </a:moveTo>
                  <a:lnTo>
                    <a:pt x="138150" y="93300"/>
                  </a:lnTo>
                  <a:lnTo>
                    <a:pt x="246386" y="93300"/>
                  </a:lnTo>
                  <a:cubicBezTo>
                    <a:pt x="250987" y="89389"/>
                    <a:pt x="254876" y="84699"/>
                    <a:pt x="257921" y="79432"/>
                  </a:cubicBezTo>
                  <a:close/>
                  <a:moveTo>
                    <a:pt x="246386" y="105902"/>
                  </a:moveTo>
                  <a:lnTo>
                    <a:pt x="138150" y="105902"/>
                  </a:lnTo>
                  <a:lnTo>
                    <a:pt x="138150" y="119770"/>
                  </a:lnTo>
                  <a:lnTo>
                    <a:pt x="257921" y="119770"/>
                  </a:lnTo>
                  <a:cubicBezTo>
                    <a:pt x="254895" y="114524"/>
                    <a:pt x="250993" y="109833"/>
                    <a:pt x="246386" y="105902"/>
                  </a:cubicBezTo>
                  <a:close/>
                  <a:moveTo>
                    <a:pt x="110503" y="172710"/>
                  </a:moveTo>
                  <a:lnTo>
                    <a:pt x="257943" y="172710"/>
                  </a:lnTo>
                  <a:cubicBezTo>
                    <a:pt x="260388" y="168421"/>
                    <a:pt x="262299" y="163776"/>
                    <a:pt x="263499" y="158842"/>
                  </a:cubicBezTo>
                  <a:lnTo>
                    <a:pt x="110525" y="158842"/>
                  </a:lnTo>
                  <a:close/>
                  <a:moveTo>
                    <a:pt x="0" y="13868"/>
                  </a:moveTo>
                  <a:lnTo>
                    <a:pt x="96723" y="13868"/>
                  </a:lnTo>
                  <a:lnTo>
                    <a:pt x="96723" y="0"/>
                  </a:lnTo>
                  <a:lnTo>
                    <a:pt x="0" y="0"/>
                  </a:lnTo>
                  <a:close/>
                  <a:moveTo>
                    <a:pt x="0" y="40338"/>
                  </a:moveTo>
                  <a:lnTo>
                    <a:pt x="96723" y="40338"/>
                  </a:lnTo>
                  <a:lnTo>
                    <a:pt x="96723" y="26470"/>
                  </a:lnTo>
                  <a:lnTo>
                    <a:pt x="0" y="26470"/>
                  </a:lnTo>
                  <a:close/>
                  <a:moveTo>
                    <a:pt x="27626" y="66808"/>
                  </a:moveTo>
                  <a:lnTo>
                    <a:pt x="69075" y="66808"/>
                  </a:lnTo>
                  <a:lnTo>
                    <a:pt x="69075" y="52940"/>
                  </a:lnTo>
                  <a:lnTo>
                    <a:pt x="27626" y="52940"/>
                  </a:lnTo>
                  <a:close/>
                  <a:moveTo>
                    <a:pt x="27626" y="93278"/>
                  </a:moveTo>
                  <a:lnTo>
                    <a:pt x="69075" y="93278"/>
                  </a:lnTo>
                  <a:lnTo>
                    <a:pt x="69075" y="79410"/>
                  </a:lnTo>
                  <a:lnTo>
                    <a:pt x="27626" y="79410"/>
                  </a:lnTo>
                  <a:close/>
                  <a:moveTo>
                    <a:pt x="27626" y="119726"/>
                  </a:moveTo>
                  <a:lnTo>
                    <a:pt x="69075" y="119726"/>
                  </a:lnTo>
                  <a:lnTo>
                    <a:pt x="69075" y="105880"/>
                  </a:lnTo>
                  <a:lnTo>
                    <a:pt x="27626" y="105880"/>
                  </a:lnTo>
                  <a:close/>
                  <a:moveTo>
                    <a:pt x="27626" y="146218"/>
                  </a:moveTo>
                  <a:lnTo>
                    <a:pt x="69075" y="146218"/>
                  </a:lnTo>
                  <a:lnTo>
                    <a:pt x="69075" y="132350"/>
                  </a:lnTo>
                  <a:lnTo>
                    <a:pt x="27626" y="132350"/>
                  </a:lnTo>
                  <a:close/>
                  <a:moveTo>
                    <a:pt x="0" y="172688"/>
                  </a:moveTo>
                  <a:lnTo>
                    <a:pt x="96723" y="172688"/>
                  </a:lnTo>
                  <a:lnTo>
                    <a:pt x="96723" y="158842"/>
                  </a:lnTo>
                  <a:lnTo>
                    <a:pt x="0" y="158842"/>
                  </a:lnTo>
                  <a:close/>
                  <a:moveTo>
                    <a:pt x="0" y="199180"/>
                  </a:moveTo>
                  <a:lnTo>
                    <a:pt x="96723" y="199180"/>
                  </a:lnTo>
                  <a:lnTo>
                    <a:pt x="96723" y="185312"/>
                  </a:lnTo>
                  <a:lnTo>
                    <a:pt x="0" y="185312"/>
                  </a:lnTo>
                  <a:close/>
                </a:path>
              </a:pathLst>
            </a:custGeom>
            <a:solidFill>
              <a:schemeClr val="accent2"/>
            </a:solidFill>
            <a:ln>
              <a:noFill/>
            </a:ln>
          </p:spPr>
        </p:sp>
        <p:sp>
          <p:nvSpPr>
            <p:cNvPr id="33" name="TextBox 33"/>
            <p:cNvSpPr txBox="1"/>
            <p:nvPr/>
          </p:nvSpPr>
          <p:spPr>
            <a:xfrm>
              <a:off x="5706618" y="4927282"/>
              <a:ext cx="509626" cy="322707"/>
            </a:xfrm>
            <a:prstGeom prst="rect">
              <a:avLst/>
            </a:prstGeom>
            <a:noFill/>
            <a:ln>
              <a:noFill/>
            </a:ln>
          </p:spPr>
          <p:txBody>
            <a:bodyPr wrap="none" lIns="0" tIns="0" rIns="0" bIns="0" anchor="t" anchorCtr="0">
              <a:spAutoFit/>
            </a:bodyPr>
            <a:lstStyle/>
            <a:p>
              <a:pPr algn="l"/>
              <a:r>
                <a:rPr lang="zh-CN" sz="1650" b="1" dirty="0">
                  <a:solidFill>
                    <a:schemeClr val="accent2"/>
                  </a:solidFill>
                  <a:latin typeface="+mj-lt"/>
                  <a:ea typeface="+mj-ea"/>
                  <a:cs typeface="+mj-cs"/>
                </a:rPr>
                <a:t>IBM</a:t>
              </a:r>
            </a:p>
          </p:txBody>
        </p:sp>
        <p:sp>
          <p:nvSpPr>
            <p:cNvPr id="34" name="TextBox 34"/>
            <p:cNvSpPr txBox="1"/>
            <p:nvPr/>
          </p:nvSpPr>
          <p:spPr>
            <a:xfrm>
              <a:off x="5710238" y="5225891"/>
              <a:ext cx="1087846"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ARMONK · 1911</a:t>
              </a:r>
            </a:p>
          </p:txBody>
        </p:sp>
        <p:sp>
          <p:nvSpPr>
            <p:cNvPr id="35" name="TextBox 35"/>
            <p:cNvSpPr txBox="1"/>
            <p:nvPr/>
          </p:nvSpPr>
          <p:spPr>
            <a:xfrm>
              <a:off x="5024247" y="5704999"/>
              <a:ext cx="1360297" cy="571690"/>
            </a:xfrm>
            <a:prstGeom prst="rect">
              <a:avLst/>
            </a:prstGeom>
            <a:noFill/>
            <a:ln>
              <a:noFill/>
            </a:ln>
          </p:spPr>
          <p:txBody>
            <a:bodyPr wrap="none" lIns="0" tIns="0" rIns="0" bIns="0" anchor="t" anchorCtr="0">
              <a:spAutoFit/>
            </a:bodyPr>
            <a:lstStyle/>
            <a:p>
              <a:pPr algn="l">
                <a:lnSpc>
                  <a:spcPts val="1500"/>
                </a:lnSpc>
              </a:pPr>
              <a:r>
                <a:rPr lang="zh-CN" sz="980" dirty="0">
                  <a:solidFill>
                    <a:schemeClr val="dk2"/>
                  </a:solidFill>
                  <a:latin typeface="+mn-lt"/>
                  <a:ea typeface="+mn-ea"/>
                  <a:cs typeface="+mn-cs"/>
                </a:rPr>
                <a:t>JMB 1967 起任 IBM 顾问</a:t>
              </a:r>
              <a:br/>
              <a:r>
                <a:rPr lang="zh-CN" sz="980" dirty="0">
                  <a:solidFill>
                    <a:schemeClr val="dk2"/>
                  </a:solidFill>
                  <a:latin typeface="+mn-lt"/>
                  <a:ea typeface="+mn-ea"/>
                  <a:cs typeface="+mn-cs"/>
                </a:rPr>
                <a:t>Paul Rand 同期接手识别</a:t>
              </a:r>
              <a:br/>
              <a:r>
                <a:rPr lang="zh-CN" sz="980" dirty="0">
                  <a:solidFill>
                    <a:schemeClr val="dk2"/>
                  </a:solidFill>
                  <a:latin typeface="+mn-lt"/>
                  <a:ea typeface="+mn-ea"/>
                  <a:cs typeface="+mn-cs"/>
                </a:rPr>
                <a:t>直系瑞士血统案例</a:t>
              </a:r>
            </a:p>
          </p:txBody>
        </p:sp>
      </p:grpSp>
      <p:grpSp>
        <p:nvGrpSpPr>
          <p:cNvPr id="42" name="Group 42"/>
          <p:cNvGrpSpPr/>
          <p:nvPr/>
        </p:nvGrpSpPr>
        <p:grpSpPr>
          <a:xfrm>
            <a:off x="9139047" y="4572000"/>
            <a:ext cx="2443353" cy="1704689"/>
            <a:chOff x="9139047" y="4572000"/>
            <a:chExt cx="2443353" cy="1704689"/>
          </a:xfrm>
        </p:grpSpPr>
        <p:sp>
          <p:nvSpPr>
            <p:cNvPr id="37" name="Line 37"/>
            <p:cNvSpPr/>
            <p:nvPr/>
          </p:nvSpPr>
          <p:spPr>
            <a:xfrm>
              <a:off x="9144000" y="4572000"/>
              <a:ext cx="2438400" cy="9525"/>
            </a:xfrm>
            <a:custGeom>
              <a:avLst/>
              <a:gdLst/>
              <a:ahLst/>
              <a:cxnLst/>
              <a:rect l="l" t="t" r="r" b="b"/>
              <a:pathLst>
                <a:path w="2438400" h="9525">
                  <a:moveTo>
                    <a:pt x="0" y="0"/>
                  </a:moveTo>
                  <a:lnTo>
                    <a:pt x="2438400" y="0"/>
                  </a:lnTo>
                </a:path>
              </a:pathLst>
            </a:custGeom>
            <a:noFill/>
            <a:ln w="9525">
              <a:solidFill>
                <a:schemeClr val="accent1"/>
              </a:solidFill>
            </a:ln>
          </p:spPr>
        </p:sp>
        <p:sp>
          <p:nvSpPr>
            <p:cNvPr id="38" name="Freeform 38"/>
            <p:cNvSpPr/>
            <p:nvPr/>
          </p:nvSpPr>
          <p:spPr>
            <a:xfrm>
              <a:off x="9144000" y="4819650"/>
              <a:ext cx="533399" cy="533399"/>
            </a:xfrm>
            <a:custGeom>
              <a:avLst/>
              <a:gdLst/>
              <a:ahLst/>
              <a:cxnLst/>
              <a:rect l="l" t="t" r="r" b="b"/>
              <a:pathLst>
                <a:path w="533399" h="533399">
                  <a:moveTo>
                    <a:pt x="533399" y="266700"/>
                  </a:moveTo>
                  <a:cubicBezTo>
                    <a:pt x="533399" y="118948"/>
                    <a:pt x="414451" y="0"/>
                    <a:pt x="266700" y="0"/>
                  </a:cubicBezTo>
                  <a:cubicBezTo>
                    <a:pt x="119481" y="0"/>
                    <a:pt x="0" y="118948"/>
                    <a:pt x="0" y="266700"/>
                  </a:cubicBezTo>
                  <a:cubicBezTo>
                    <a:pt x="0" y="413918"/>
                    <a:pt x="119481" y="533399"/>
                    <a:pt x="266700" y="533399"/>
                  </a:cubicBezTo>
                  <a:cubicBezTo>
                    <a:pt x="414451" y="533399"/>
                    <a:pt x="533399" y="413918"/>
                    <a:pt x="533399" y="266700"/>
                  </a:cubicBezTo>
                  <a:close/>
                  <a:moveTo>
                    <a:pt x="514197" y="266700"/>
                  </a:moveTo>
                  <a:cubicBezTo>
                    <a:pt x="514197" y="402716"/>
                    <a:pt x="403250" y="514197"/>
                    <a:pt x="266700" y="514197"/>
                  </a:cubicBezTo>
                  <a:cubicBezTo>
                    <a:pt x="130683" y="514197"/>
                    <a:pt x="19202" y="402739"/>
                    <a:pt x="19202" y="266700"/>
                  </a:cubicBezTo>
                  <a:cubicBezTo>
                    <a:pt x="19202" y="130149"/>
                    <a:pt x="130683" y="19202"/>
                    <a:pt x="266700" y="19202"/>
                  </a:cubicBezTo>
                  <a:cubicBezTo>
                    <a:pt x="403250" y="19202"/>
                    <a:pt x="514197" y="130149"/>
                    <a:pt x="514197" y="266700"/>
                  </a:cubicBezTo>
                  <a:close/>
                  <a:moveTo>
                    <a:pt x="361111" y="250698"/>
                  </a:moveTo>
                  <a:cubicBezTo>
                    <a:pt x="355244" y="250698"/>
                    <a:pt x="347776" y="250698"/>
                    <a:pt x="338175" y="251231"/>
                  </a:cubicBezTo>
                  <a:lnTo>
                    <a:pt x="345109" y="239496"/>
                  </a:lnTo>
                  <a:lnTo>
                    <a:pt x="356311" y="239496"/>
                  </a:lnTo>
                  <a:cubicBezTo>
                    <a:pt x="396316" y="239496"/>
                    <a:pt x="426186" y="241630"/>
                    <a:pt x="453389" y="246430"/>
                  </a:cubicBezTo>
                  <a:lnTo>
                    <a:pt x="465658" y="234696"/>
                  </a:lnTo>
                  <a:cubicBezTo>
                    <a:pt x="435254" y="229362"/>
                    <a:pt x="398449" y="226161"/>
                    <a:pt x="361111" y="226161"/>
                  </a:cubicBezTo>
                  <a:lnTo>
                    <a:pt x="352043" y="226161"/>
                  </a:lnTo>
                  <a:lnTo>
                    <a:pt x="357911" y="214960"/>
                  </a:lnTo>
                  <a:lnTo>
                    <a:pt x="368045" y="214960"/>
                  </a:lnTo>
                  <a:cubicBezTo>
                    <a:pt x="406984" y="214960"/>
                    <a:pt x="442188" y="218160"/>
                    <a:pt x="476326" y="224561"/>
                  </a:cubicBezTo>
                  <a:lnTo>
                    <a:pt x="489127" y="212293"/>
                  </a:lnTo>
                  <a:cubicBezTo>
                    <a:pt x="450722" y="204825"/>
                    <a:pt x="409651" y="201114"/>
                    <a:pt x="365378" y="201114"/>
                  </a:cubicBezTo>
                  <a:cubicBezTo>
                    <a:pt x="346509" y="201180"/>
                    <a:pt x="327640" y="202069"/>
                    <a:pt x="308838" y="203781"/>
                  </a:cubicBezTo>
                  <a:cubicBezTo>
                    <a:pt x="287502" y="249631"/>
                    <a:pt x="253365" y="276323"/>
                    <a:pt x="214960" y="275790"/>
                  </a:cubicBezTo>
                  <a:cubicBezTo>
                    <a:pt x="200025" y="275234"/>
                    <a:pt x="181334" y="268855"/>
                    <a:pt x="157353" y="256032"/>
                  </a:cubicBezTo>
                  <a:lnTo>
                    <a:pt x="134950" y="243230"/>
                  </a:lnTo>
                  <a:lnTo>
                    <a:pt x="141884" y="236829"/>
                  </a:lnTo>
                  <a:lnTo>
                    <a:pt x="193624" y="259232"/>
                  </a:lnTo>
                  <a:lnTo>
                    <a:pt x="204825" y="250698"/>
                  </a:lnTo>
                  <a:lnTo>
                    <a:pt x="100279" y="203225"/>
                  </a:lnTo>
                  <a:lnTo>
                    <a:pt x="84277" y="215493"/>
                  </a:lnTo>
                  <a:lnTo>
                    <a:pt x="46939" y="200025"/>
                  </a:lnTo>
                  <a:lnTo>
                    <a:pt x="47473" y="215493"/>
                  </a:lnTo>
                  <a:cubicBezTo>
                    <a:pt x="97612" y="238429"/>
                    <a:pt x="118415" y="251231"/>
                    <a:pt x="171221" y="289102"/>
                  </a:cubicBezTo>
                  <a:cubicBezTo>
                    <a:pt x="240030" y="338175"/>
                    <a:pt x="301371" y="364845"/>
                    <a:pt x="386714" y="381914"/>
                  </a:cubicBezTo>
                  <a:lnTo>
                    <a:pt x="409117" y="360578"/>
                  </a:lnTo>
                  <a:lnTo>
                    <a:pt x="403783" y="360578"/>
                  </a:lnTo>
                  <a:cubicBezTo>
                    <a:pt x="347243" y="360578"/>
                    <a:pt x="296570" y="341909"/>
                    <a:pt x="267233" y="310438"/>
                  </a:cubicBezTo>
                  <a:cubicBezTo>
                    <a:pt x="291769" y="295503"/>
                    <a:pt x="322151" y="288591"/>
                    <a:pt x="364312" y="288591"/>
                  </a:cubicBezTo>
                  <a:cubicBezTo>
                    <a:pt x="375513" y="288591"/>
                    <a:pt x="391515" y="289636"/>
                    <a:pt x="406450" y="291236"/>
                  </a:cubicBezTo>
                  <a:lnTo>
                    <a:pt x="419252" y="278968"/>
                  </a:lnTo>
                  <a:cubicBezTo>
                    <a:pt x="399249" y="276523"/>
                    <a:pt x="379136" y="275278"/>
                    <a:pt x="358978" y="275234"/>
                  </a:cubicBezTo>
                  <a:cubicBezTo>
                    <a:pt x="345443" y="275212"/>
                    <a:pt x="331930" y="275745"/>
                    <a:pt x="318439" y="276834"/>
                  </a:cubicBezTo>
                  <a:lnTo>
                    <a:pt x="328041" y="265099"/>
                  </a:lnTo>
                  <a:cubicBezTo>
                    <a:pt x="339397" y="264433"/>
                    <a:pt x="350799" y="264077"/>
                    <a:pt x="362178" y="264033"/>
                  </a:cubicBezTo>
                  <a:cubicBezTo>
                    <a:pt x="390448" y="264033"/>
                    <a:pt x="409117" y="265099"/>
                    <a:pt x="430453" y="268300"/>
                  </a:cubicBezTo>
                  <a:lnTo>
                    <a:pt x="442721" y="256565"/>
                  </a:lnTo>
                  <a:cubicBezTo>
                    <a:pt x="420319" y="252853"/>
                    <a:pt x="389381" y="250698"/>
                    <a:pt x="361111" y="250698"/>
                  </a:cubicBezTo>
                  <a:close/>
                </a:path>
              </a:pathLst>
            </a:custGeom>
            <a:solidFill>
              <a:schemeClr val="accent1"/>
            </a:solidFill>
            <a:ln>
              <a:noFill/>
            </a:ln>
          </p:spPr>
        </p:sp>
        <p:sp>
          <p:nvSpPr>
            <p:cNvPr id="39" name="TextBox 39"/>
            <p:cNvSpPr txBox="1"/>
            <p:nvPr/>
          </p:nvSpPr>
          <p:spPr>
            <a:xfrm>
              <a:off x="9821418" y="4927282"/>
              <a:ext cx="1272740"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Lufthansa</a:t>
              </a:r>
            </a:p>
          </p:txBody>
        </p:sp>
        <p:sp>
          <p:nvSpPr>
            <p:cNvPr id="40" name="TextBox 40"/>
            <p:cNvSpPr txBox="1"/>
            <p:nvPr/>
          </p:nvSpPr>
          <p:spPr>
            <a:xfrm>
              <a:off x="9825038" y="5225891"/>
              <a:ext cx="1173333" cy="161925"/>
            </a:xfrm>
            <a:prstGeom prst="rect">
              <a:avLst/>
            </a:prstGeom>
            <a:noFill/>
            <a:ln>
              <a:noFill/>
            </a:ln>
          </p:spPr>
          <p:txBody>
            <a:bodyPr wrap="none" lIns="0" tIns="0" rIns="0" bIns="0" anchor="t" anchorCtr="0">
              <a:spAutoFit/>
            </a:bodyPr>
            <a:lstStyle/>
            <a:p>
              <a:pPr algn="l"/>
              <a:r>
                <a:rPr lang="zh-CN" sz="820" spc="150" dirty="0">
                  <a:solidFill>
                    <a:schemeClr val="dk2"/>
                  </a:solidFill>
                  <a:latin typeface="+mn-lt"/>
                  <a:ea typeface="+mn-ea"/>
                  <a:cs typeface="+mn-cs"/>
                </a:rPr>
                <a:t>COLOGNE · 1955</a:t>
              </a:r>
            </a:p>
          </p:txBody>
        </p:sp>
        <p:sp>
          <p:nvSpPr>
            <p:cNvPr id="41" name="TextBox 41"/>
            <p:cNvSpPr txBox="1"/>
            <p:nvPr/>
          </p:nvSpPr>
          <p:spPr>
            <a:xfrm>
              <a:off x="9139047" y="5704999"/>
              <a:ext cx="1254506" cy="571690"/>
            </a:xfrm>
            <a:prstGeom prst="rect">
              <a:avLst/>
            </a:prstGeom>
            <a:noFill/>
            <a:ln>
              <a:noFill/>
            </a:ln>
          </p:spPr>
          <p:txBody>
            <a:bodyPr wrap="none" lIns="0" tIns="0" rIns="0" bIns="0" anchor="t" anchorCtr="0">
              <a:spAutoFit/>
            </a:bodyPr>
            <a:lstStyle/>
            <a:p>
              <a:pPr algn="l">
                <a:lnSpc>
                  <a:spcPts val="1500"/>
                </a:lnSpc>
              </a:pPr>
              <a:r>
                <a:rPr lang="zh-CN" sz="980" dirty="0">
                  <a:solidFill>
                    <a:schemeClr val="dk2"/>
                  </a:solidFill>
                  <a:latin typeface="+mn-lt"/>
                  <a:ea typeface="+mn-ea"/>
                  <a:cs typeface="+mn-cs"/>
                </a:rPr>
                <a:t>Otl Aicher 1962 VI</a:t>
              </a:r>
              <a:br/>
              <a:r>
                <a:rPr lang="zh-CN" sz="980" dirty="0">
                  <a:solidFill>
                    <a:schemeClr val="dk2"/>
                  </a:solidFill>
                  <a:latin typeface="+mn-lt"/>
                  <a:ea typeface="+mn-ea"/>
                  <a:cs typeface="+mn-cs"/>
                </a:rPr>
                <a:t>乌尔姆系统化设计标杆</a:t>
              </a:r>
              <a:br/>
              <a:r>
                <a:rPr lang="zh-CN" sz="980" dirty="0">
                  <a:solidFill>
                    <a:schemeClr val="dk2"/>
                  </a:solidFill>
                  <a:latin typeface="+mn-lt"/>
                  <a:ea typeface="+mn-ea"/>
                  <a:cs typeface="+mn-cs"/>
                </a:rPr>
                <a:t>基本沿用至今 60 余年</a:t>
              </a:r>
            </a:p>
          </p:txBody>
        </p:sp>
      </p:grpSp>
      <p:sp>
        <p:nvSpPr>
          <p:cNvPr id="43" name="TextBox 43"/>
          <p:cNvSpPr txBox="1"/>
          <p:nvPr/>
        </p:nvSpPr>
        <p:spPr>
          <a:xfrm>
            <a:off x="11147257" y="6464141"/>
            <a:ext cx="439905" cy="161925"/>
          </a:xfrm>
          <a:prstGeom prst="rect">
            <a:avLst/>
          </a:prstGeom>
          <a:noFill/>
          <a:ln>
            <a:noFill/>
          </a:ln>
        </p:spPr>
        <p:txBody>
          <a:bodyPr wrap="none" lIns="0" tIns="0" rIns="0" bIns="0" anchor="t" anchorCtr="0">
            <a:spAutoFit/>
          </a:bodyPr>
          <a:lstStyle/>
          <a:p>
            <a:pPr algn="r"/>
            <a:r>
              <a:rPr lang="zh-CN" sz="820" spc="75" dirty="0">
                <a:solidFill>
                  <a:schemeClr val="accent5"/>
                </a:solidFill>
                <a:latin typeface="+mn-lt"/>
                <a:ea typeface="+mn-ea"/>
                <a:cs typeface="+mn-cs"/>
              </a:rPr>
              <a:t>13 / 14</a:t>
            </a:r>
          </a:p>
        </p:txBody>
      </p:sp>
    </p:spTree>
  </p:cSld>
  <p:clrMapOvr>
    <a:masterClrMapping/>
  </p:clrMapOvr>
  <p:transition xmlns:p14="http://schemas.microsoft.com/office/powerpoint/2010/main" p14:dur="35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childTnLst>
                                </p:cTn>
                              </p:par>
                            </p:childTnLst>
                          </p:cTn>
                        </p:par>
                        <p:par>
                          <p:cTn id="8" fill="hold">
                            <p:stCondLst>
                              <p:cond delay="300"/>
                            </p:stCondLst>
                            <p:childTnLst>
                              <p:par>
                                <p:cTn xmlns:p="http://schemas.openxmlformats.org/presentationml/2006/main" id="9" presetID="10" presetClass="entr" presetSubtype="0" fill="hold" grpId="0" nodeType="afterEffect">
                                  <p:stCondLst>
                                    <p:cond delay="13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300"/>
                                        <p:tgtEl>
                                          <p:spTgt spid="18"/>
                                        </p:tgtEl>
                                      </p:cBhvr>
                                    </p:animEffect>
                                  </p:childTnLst>
                                </p:cTn>
                              </p:par>
                            </p:childTnLst>
                          </p:cTn>
                        </p:par>
                        <p:par>
                          <p:cTn id="12" fill="hold">
                            <p:stCondLst>
                              <p:cond delay="730"/>
                            </p:stCondLst>
                            <p:childTnLst>
                              <p:par>
                                <p:cTn xmlns:p="http://schemas.openxmlformats.org/presentationml/2006/main" id="13" presetID="10" presetClass="entr" presetSubtype="0" fill="hold" grpId="0" nodeType="afterEffect">
                                  <p:stCondLst>
                                    <p:cond delay="13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300"/>
                                        <p:tgtEl>
                                          <p:spTgt spid="24"/>
                                        </p:tgtEl>
                                      </p:cBhvr>
                                    </p:animEffect>
                                  </p:childTnLst>
                                </p:cTn>
                              </p:par>
                            </p:childTnLst>
                          </p:cTn>
                        </p:par>
                        <p:par>
                          <p:cTn id="16" fill="hold">
                            <p:stCondLst>
                              <p:cond delay="1160"/>
                            </p:stCondLst>
                            <p:childTnLst>
                              <p:par>
                                <p:cTn xmlns:p="http://schemas.openxmlformats.org/presentationml/2006/main" id="17" presetID="10" presetClass="entr" presetSubtype="0" fill="hold" grpId="0" nodeType="afterEffect">
                                  <p:stCondLst>
                                    <p:cond delay="13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300"/>
                                        <p:tgtEl>
                                          <p:spTgt spid="30"/>
                                        </p:tgtEl>
                                      </p:cBhvr>
                                    </p:animEffect>
                                  </p:childTnLst>
                                </p:cTn>
                              </p:par>
                            </p:childTnLst>
                          </p:cTn>
                        </p:par>
                        <p:par>
                          <p:cTn id="20" fill="hold">
                            <p:stCondLst>
                              <p:cond delay="1590"/>
                            </p:stCondLst>
                            <p:childTnLst>
                              <p:par>
                                <p:cTn xmlns:p="http://schemas.openxmlformats.org/presentationml/2006/main" id="21" presetID="10" presetClass="entr" presetSubtype="0" fill="hold" grpId="0" nodeType="afterEffect">
                                  <p:stCondLst>
                                    <p:cond delay="15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par>
                          <p:cTn id="24" fill="hold">
                            <p:stCondLst>
                              <p:cond delay="2240"/>
                            </p:stCondLst>
                            <p:childTnLst>
                              <p:par>
                                <p:cTn xmlns:p="http://schemas.openxmlformats.org/presentationml/2006/main" id="25" presetID="10" presetClass="entr" presetSubtype="0" fill="hold" grpId="0" nodeType="afterEffect">
                                  <p:stCondLst>
                                    <p:cond delay="13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3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p:nvPr/>
        </p:nvGrpSpPr>
        <p:grpSpPr>
          <a:xfrm>
            <a:off x="0" y="0"/>
            <a:ext cx="12192000" cy="6858000"/>
            <a:chOff x="0" y="0"/>
            <a:chExt cx="12192000" cy="6858000"/>
          </a:xfrm>
        </p:grpSpPr>
        <p:sp>
          <p:nvSpPr>
            <p:cNvPr id="2" name="Rectangle 2"/>
            <p:cNvSpPr/>
            <p:nvPr/>
          </p:nvSpPr>
          <p:spPr>
            <a:xfrm>
              <a:off x="0" y="0"/>
              <a:ext cx="12192000" cy="6858000"/>
            </a:xfrm>
            <a:prstGeom prst="rect">
              <a:avLst/>
            </a:prstGeom>
            <a:solidFill>
              <a:schemeClr val="lt1"/>
            </a:solidFill>
            <a:ln>
              <a:noFill/>
            </a:ln>
          </p:spPr>
        </p:sp>
        <p:pic>
          <p:nvPicPr>
            <p:cNvPr id="3" name="Image 3"/>
            <p:cNvPicPr>
              <a:picLocks noChangeAspect="1"/>
            </p:cNvPicPr>
            <p:nvPr/>
          </p:nvPicPr>
          <p:blipFill>
            <a:blip r:embed="rId2"/>
            <a:stretch>
              <a:fillRect/>
            </a:stretch>
          </p:blipFill>
          <p:spPr>
            <a:xfrm>
              <a:off x="0" y="0"/>
              <a:ext cx="12192000" cy="6858000"/>
            </a:xfrm>
            <a:prstGeom prst="rect">
              <a:avLst/>
            </a:prstGeom>
          </p:spPr>
        </p:pic>
      </p:grpSp>
      <p:grpSp>
        <p:nvGrpSpPr>
          <p:cNvPr id="7" name="Group 7"/>
          <p:cNvGrpSpPr/>
          <p:nvPr/>
        </p:nvGrpSpPr>
        <p:grpSpPr>
          <a:xfrm>
            <a:off x="604838" y="482441"/>
            <a:ext cx="1233500" cy="231934"/>
            <a:chOff x="604838" y="482441"/>
            <a:chExt cx="1233500" cy="231934"/>
          </a:xfrm>
        </p:grpSpPr>
        <p:sp>
          <p:nvSpPr>
            <p:cNvPr id="5" name="TextBox 5"/>
            <p:cNvSpPr txBox="1"/>
            <p:nvPr/>
          </p:nvSpPr>
          <p:spPr>
            <a:xfrm>
              <a:off x="604838" y="482441"/>
              <a:ext cx="1233500" cy="161925"/>
            </a:xfrm>
            <a:prstGeom prst="rect">
              <a:avLst/>
            </a:prstGeom>
            <a:noFill/>
            <a:ln>
              <a:noFill/>
            </a:ln>
          </p:spPr>
          <p:txBody>
            <a:bodyPr wrap="none" lIns="0" tIns="0" rIns="0" bIns="0" anchor="t" anchorCtr="0">
              <a:spAutoFit/>
            </a:bodyPr>
            <a:lstStyle/>
            <a:p>
              <a:pPr algn="l"/>
              <a:r>
                <a:rPr lang="zh-CN" sz="820" spc="150" dirty="0">
                  <a:solidFill>
                    <a:schemeClr val="accent5"/>
                  </a:solidFill>
                  <a:latin typeface="+mn-lt"/>
                  <a:ea typeface="+mn-ea"/>
                  <a:cs typeface="+mn-cs"/>
                </a:rPr>
                <a:t>P · 14 · CLOSING</a:t>
              </a:r>
            </a:p>
          </p:txBody>
        </p:sp>
        <p:sp>
          <p:nvSpPr>
            <p:cNvPr id="6" name="Line 6"/>
            <p:cNvSpPr/>
            <p:nvPr/>
          </p:nvSpPr>
          <p:spPr>
            <a:xfrm>
              <a:off x="609600" y="704850"/>
              <a:ext cx="1104900" cy="9525"/>
            </a:xfrm>
            <a:custGeom>
              <a:avLst/>
              <a:gdLst/>
              <a:ahLst/>
              <a:cxnLst/>
              <a:rect l="l" t="t" r="r" b="b"/>
              <a:pathLst>
                <a:path w="1104900" h="9525">
                  <a:moveTo>
                    <a:pt x="0" y="0"/>
                  </a:moveTo>
                  <a:lnTo>
                    <a:pt x="1104900" y="0"/>
                  </a:lnTo>
                </a:path>
              </a:pathLst>
            </a:custGeom>
            <a:noFill/>
            <a:ln w="9525">
              <a:solidFill>
                <a:schemeClr val="accent1"/>
              </a:solidFill>
            </a:ln>
          </p:spPr>
        </p:sp>
      </p:grpSp>
      <p:grpSp>
        <p:nvGrpSpPr>
          <p:cNvPr id="10" name="Group 10"/>
          <p:cNvGrpSpPr/>
          <p:nvPr/>
        </p:nvGrpSpPr>
        <p:grpSpPr>
          <a:xfrm>
            <a:off x="590550" y="2844165"/>
            <a:ext cx="5633984" cy="2286000"/>
            <a:chOff x="590550" y="2844165"/>
            <a:chExt cx="5633984" cy="2286000"/>
          </a:xfrm>
        </p:grpSpPr>
        <p:sp>
          <p:nvSpPr>
            <p:cNvPr id="8" name="TextBox 8"/>
            <p:cNvSpPr txBox="1"/>
            <p:nvPr/>
          </p:nvSpPr>
          <p:spPr>
            <a:xfrm>
              <a:off x="590550" y="2844165"/>
              <a:ext cx="5633984" cy="1219200"/>
            </a:xfrm>
            <a:prstGeom prst="rect">
              <a:avLst/>
            </a:prstGeom>
            <a:noFill/>
            <a:ln>
              <a:noFill/>
            </a:ln>
          </p:spPr>
          <p:txBody>
            <a:bodyPr wrap="none" lIns="0" tIns="0" rIns="0" bIns="0" anchor="t" anchorCtr="0">
              <a:spAutoFit/>
            </a:bodyPr>
            <a:lstStyle/>
            <a:p>
              <a:pPr algn="l"/>
              <a:r>
                <a:rPr lang="zh-CN" sz="6300" b="1" spc="300" dirty="0">
                  <a:solidFill>
                    <a:schemeClr val="dk1"/>
                  </a:solidFill>
                  <a:latin typeface="+mj-lt"/>
                  <a:ea typeface="+mj-ea"/>
                  <a:cs typeface="+mj-cs"/>
                </a:rPr>
                <a:t>网格不是限制</a:t>
              </a:r>
            </a:p>
          </p:txBody>
        </p:sp>
        <p:sp>
          <p:nvSpPr>
            <p:cNvPr id="9" name="TextBox 9"/>
            <p:cNvSpPr txBox="1"/>
            <p:nvPr/>
          </p:nvSpPr>
          <p:spPr>
            <a:xfrm>
              <a:off x="590550" y="3910965"/>
              <a:ext cx="5633984" cy="1219200"/>
            </a:xfrm>
            <a:prstGeom prst="rect">
              <a:avLst/>
            </a:prstGeom>
            <a:noFill/>
            <a:ln>
              <a:noFill/>
            </a:ln>
          </p:spPr>
          <p:txBody>
            <a:bodyPr wrap="none" lIns="0" tIns="0" rIns="0" bIns="0" anchor="t" anchorCtr="0">
              <a:spAutoFit/>
            </a:bodyPr>
            <a:lstStyle/>
            <a:p>
              <a:pPr algn="l"/>
              <a:r>
                <a:rPr lang="zh-CN" sz="6300" b="1" spc="300" dirty="0">
                  <a:solidFill>
                    <a:schemeClr val="accent2"/>
                  </a:solidFill>
                  <a:latin typeface="+mj-lt"/>
                  <a:ea typeface="+mj-ea"/>
                  <a:cs typeface="+mj-cs"/>
                </a:rPr>
                <a:t>是自由的语法</a:t>
              </a:r>
            </a:p>
          </p:txBody>
        </p:sp>
      </p:grpSp>
      <p:grpSp>
        <p:nvGrpSpPr>
          <p:cNvPr id="12" name="Group 12"/>
          <p:cNvGrpSpPr/>
          <p:nvPr/>
        </p:nvGrpSpPr>
        <p:grpSpPr>
          <a:xfrm>
            <a:off x="601218" y="4965382"/>
            <a:ext cx="7000866" cy="322707"/>
            <a:chOff x="601218" y="4965382"/>
            <a:chExt cx="7000866" cy="322707"/>
          </a:xfrm>
        </p:grpSpPr>
        <p:sp>
          <p:nvSpPr>
            <p:cNvPr id="11" name="TextBox 11"/>
            <p:cNvSpPr txBox="1"/>
            <p:nvPr/>
          </p:nvSpPr>
          <p:spPr>
            <a:xfrm>
              <a:off x="601218" y="4965382"/>
              <a:ext cx="7000866" cy="322707"/>
            </a:xfrm>
            <a:prstGeom prst="rect">
              <a:avLst/>
            </a:prstGeom>
            <a:noFill/>
            <a:ln>
              <a:noFill/>
            </a:ln>
          </p:spPr>
          <p:txBody>
            <a:bodyPr wrap="none" lIns="0" tIns="0" rIns="0" bIns="0" anchor="t" anchorCtr="0">
              <a:spAutoFit/>
            </a:bodyPr>
            <a:lstStyle/>
            <a:p>
              <a:pPr algn="l"/>
              <a:r>
                <a:rPr lang="zh-CN" sz="1650" b="1" dirty="0">
                  <a:solidFill>
                    <a:schemeClr val="dk1"/>
                  </a:solidFill>
                  <a:latin typeface="+mj-lt"/>
                  <a:ea typeface="+mj-ea"/>
                  <a:cs typeface="+mj-cs"/>
                </a:rPr>
                <a:t>The grid is not a constraint. It is a grammar of freedom.</a:t>
              </a:r>
            </a:p>
          </p:txBody>
        </p:sp>
      </p:grpSp>
      <p:grpSp>
        <p:nvGrpSpPr>
          <p:cNvPr id="16" name="Group 16"/>
          <p:cNvGrpSpPr/>
          <p:nvPr/>
        </p:nvGrpSpPr>
        <p:grpSpPr>
          <a:xfrm>
            <a:off x="609600" y="5753100"/>
            <a:ext cx="2616662" cy="511016"/>
            <a:chOff x="609600" y="5753100"/>
            <a:chExt cx="2616662" cy="511016"/>
          </a:xfrm>
        </p:grpSpPr>
        <p:sp>
          <p:nvSpPr>
            <p:cNvPr id="13" name="Line 13"/>
            <p:cNvSpPr/>
            <p:nvPr/>
          </p:nvSpPr>
          <p:spPr>
            <a:xfrm>
              <a:off x="609600" y="5753100"/>
              <a:ext cx="9525" cy="495300"/>
            </a:xfrm>
            <a:custGeom>
              <a:avLst/>
              <a:gdLst/>
              <a:ahLst/>
              <a:cxnLst/>
              <a:rect l="l" t="t" r="r" b="b"/>
              <a:pathLst>
                <a:path w="9525" h="495300">
                  <a:moveTo>
                    <a:pt x="0" y="0"/>
                  </a:moveTo>
                  <a:lnTo>
                    <a:pt x="0" y="495300"/>
                  </a:lnTo>
                </a:path>
              </a:pathLst>
            </a:custGeom>
            <a:noFill/>
            <a:ln w="28575">
              <a:solidFill>
                <a:schemeClr val="accent1"/>
              </a:solidFill>
            </a:ln>
          </p:spPr>
        </p:sp>
        <p:sp>
          <p:nvSpPr>
            <p:cNvPr id="14" name="TextBox 14"/>
            <p:cNvSpPr txBox="1"/>
            <p:nvPr/>
          </p:nvSpPr>
          <p:spPr>
            <a:xfrm>
              <a:off x="795147" y="5857399"/>
              <a:ext cx="2431115" cy="190690"/>
            </a:xfrm>
            <a:prstGeom prst="rect">
              <a:avLst/>
            </a:prstGeom>
            <a:noFill/>
            <a:ln>
              <a:noFill/>
            </a:ln>
          </p:spPr>
          <p:txBody>
            <a:bodyPr wrap="none" lIns="0" tIns="0" rIns="0" bIns="0" anchor="t" anchorCtr="0">
              <a:spAutoFit/>
            </a:bodyPr>
            <a:lstStyle/>
            <a:p>
              <a:pPr algn="l"/>
              <a:r>
                <a:rPr lang="zh-CN" sz="980" spc="75" dirty="0">
                  <a:solidFill>
                    <a:schemeClr val="dk1"/>
                  </a:solidFill>
                  <a:latin typeface="+mn-lt"/>
                  <a:ea typeface="+mn-ea"/>
                  <a:cs typeface="+mn-cs"/>
                </a:rPr>
                <a:t>SWISS GRID SYSTEMS · A LECTURE</a:t>
              </a:r>
            </a:p>
          </p:txBody>
        </p:sp>
        <p:sp>
          <p:nvSpPr>
            <p:cNvPr id="15" name="TextBox 15"/>
            <p:cNvSpPr txBox="1"/>
            <p:nvPr/>
          </p:nvSpPr>
          <p:spPr>
            <a:xfrm>
              <a:off x="795338" y="6102191"/>
              <a:ext cx="1320267" cy="161925"/>
            </a:xfrm>
            <a:prstGeom prst="rect">
              <a:avLst/>
            </a:prstGeom>
            <a:noFill/>
            <a:ln>
              <a:noFill/>
            </a:ln>
          </p:spPr>
          <p:txBody>
            <a:bodyPr wrap="none" lIns="0" tIns="0" rIns="0" bIns="0" anchor="t" anchorCtr="0">
              <a:spAutoFit/>
            </a:bodyPr>
            <a:lstStyle/>
            <a:p>
              <a:pPr algn="l"/>
              <a:r>
                <a:rPr lang="zh-CN" sz="820" spc="75" dirty="0">
                  <a:solidFill>
                    <a:schemeClr val="dk2"/>
                  </a:solidFill>
                  <a:latin typeface="+mn-lt"/>
                  <a:ea typeface="+mn-ea"/>
                  <a:cs typeface="+mn-cs"/>
                </a:rPr>
                <a:t>END · 14 / 14 · 2026</a:t>
              </a:r>
            </a:p>
          </p:txBody>
        </p:sp>
      </p:grpSp>
      <p:sp>
        <p:nvSpPr>
          <p:cNvPr id="17" name="TextBox 17"/>
          <p:cNvSpPr txBox="1"/>
          <p:nvPr/>
        </p:nvSpPr>
        <p:spPr>
          <a:xfrm>
            <a:off x="10679819" y="6578441"/>
            <a:ext cx="907344" cy="161925"/>
          </a:xfrm>
          <a:prstGeom prst="rect">
            <a:avLst/>
          </a:prstGeom>
          <a:noFill/>
          <a:ln>
            <a:noFill/>
          </a:ln>
        </p:spPr>
        <p:txBody>
          <a:bodyPr wrap="none" lIns="0" tIns="0" rIns="0" bIns="0" anchor="t" anchorCtr="0">
            <a:spAutoFit/>
          </a:bodyPr>
          <a:lstStyle/>
          <a:p>
            <a:pPr algn="r"/>
            <a:r>
              <a:rPr lang="zh-CN" sz="820" spc="75" dirty="0">
                <a:solidFill>
                  <a:schemeClr val="dk1"/>
                </a:solidFill>
                <a:latin typeface="+mn-lt"/>
                <a:ea typeface="+mn-ea"/>
                <a:cs typeface="+mn-cs"/>
              </a:rPr>
              <a:t>— THANK YOU —</a:t>
            </a:r>
          </a:p>
        </p:txBody>
      </p:sp>
    </p:spTree>
  </p:cSld>
  <p:clrMapOvr>
    <a:masterClrMapping/>
  </p:clrMapOvr>
  <p:transition xmlns:p14="http://schemas.microsoft.com/office/powerpoint/2010/main" p14:dur="5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10"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800"/>
                                        <p:tgtEl>
                                          <p:spTgt spid="10"/>
                                        </p:tgtEl>
                                      </p:cBhvr>
                                    </p:animEffect>
                                  </p:childTnLst>
                                </p:cTn>
                              </p:par>
                            </p:childTnLst>
                          </p:cTn>
                        </p:par>
                        <p:par>
                          <p:cTn id="8" fill="hold">
                            <p:stCondLst>
                              <p:cond delay="800"/>
                            </p:stCondLst>
                            <p:childTnLst>
                              <p:par>
                                <p:cTn xmlns:p="http://schemas.openxmlformats.org/presentationml/2006/main" id="9" presetID="10" presetClass="entr" presetSubtype="0" fill="hold" grpId="0" nodeType="afterEffect">
                                  <p:stCondLst>
                                    <p:cond delay="35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600"/>
                                        <p:tgtEl>
                                          <p:spTgt spid="12"/>
                                        </p:tgtEl>
                                      </p:cBhvr>
                                    </p:animEffect>
                                  </p:childTnLst>
                                </p:cTn>
                              </p:par>
                            </p:childTnLst>
                          </p:cTn>
                        </p:par>
                        <p:par>
                          <p:cTn id="12" fill="hold">
                            <p:stCondLst>
                              <p:cond delay="1750"/>
                            </p:stCondLst>
                            <p:childTnLst>
                              <p:par>
                                <p:cTn xmlns:p="http://schemas.openxmlformats.org/presentationml/2006/main" id="13" presetID="10" presetClass="entr" presetSubtype="0" fill="hold" grpId="0" nodeType="afterEffect">
                                  <p:stCondLst>
                                    <p:cond delay="30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pt169_swiss_grid_systems">
  <a:themeElements>
    <a:clrScheme name="ppt169_swiss_grid_systems">
      <a:dk1>
        <a:srgbClr val="1A1A1A"/>
      </a:dk1>
      <a:lt1>
        <a:srgbClr val="FFFFFF"/>
      </a:lt1>
      <a:dk2>
        <a:srgbClr val="666666"/>
      </a:dk2>
      <a:lt2>
        <a:srgbClr val="F4F4F4"/>
      </a:lt2>
      <a:accent1>
        <a:srgbClr val="1A1A1A"/>
      </a:accent1>
      <a:accent2>
        <a:srgbClr val="D9251D"/>
      </a:accent2>
      <a:accent3>
        <a:srgbClr val="1A4FA0"/>
      </a:accent3>
      <a:accent4>
        <a:srgbClr val="E8E8E8"/>
      </a:accent4>
      <a:accent5>
        <a:srgbClr val="999999"/>
      </a:accent5>
      <a:accent6>
        <a:srgbClr val="F79646"/>
      </a:accent6>
      <a:hlink>
        <a:srgbClr val="D9251D"/>
      </a:hlink>
      <a:folHlink>
        <a:srgbClr val="1A4FA0"/>
      </a:folHlink>
    </a:clrScheme>
    <a:fontScheme name="ppt169_swiss_grid_systems">
      <a:majorFont>
        <a:latin typeface="Arial Black"/>
        <a:ea typeface="Microsoft YaHei"/>
        <a:cs typeface="Arial Black"/>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swiss_grid_system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169_swiss_grid_systems">
  <a:themeElements>
    <a:clrScheme name="ppt169_swiss_grid_systems">
      <a:dk1>
        <a:srgbClr val="1A1A1A"/>
      </a:dk1>
      <a:lt1>
        <a:srgbClr val="FFFFFF"/>
      </a:lt1>
      <a:dk2>
        <a:srgbClr val="666666"/>
      </a:dk2>
      <a:lt2>
        <a:srgbClr val="F4F4F4"/>
      </a:lt2>
      <a:accent1>
        <a:srgbClr val="1A1A1A"/>
      </a:accent1>
      <a:accent2>
        <a:srgbClr val="D9251D"/>
      </a:accent2>
      <a:accent3>
        <a:srgbClr val="1A4FA0"/>
      </a:accent3>
      <a:accent4>
        <a:srgbClr val="E8E8E8"/>
      </a:accent4>
      <a:accent5>
        <a:srgbClr val="999999"/>
      </a:accent5>
      <a:accent6>
        <a:srgbClr val="F79646"/>
      </a:accent6>
      <a:hlink>
        <a:srgbClr val="D9251D"/>
      </a:hlink>
      <a:folHlink>
        <a:srgbClr val="1A4FA0"/>
      </a:folHlink>
    </a:clrScheme>
    <a:fontScheme name="ppt169_swiss_grid_systems">
      <a:majorFont>
        <a:latin typeface="Arial Black"/>
        <a:ea typeface="Microsoft YaHei"/>
        <a:cs typeface="Arial Black"/>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Microsoft YaHei"/>
        <a:cs typeface="Arial"/>
        <a:font script="Jpan" typeface="Microsoft YaHei"/>
        <a:font script="Hang" typeface="Microsoft YaHei"/>
        <a:font script="Hans" typeface="Microsoft YaHei"/>
        <a:font script="Hant" typeface="Microsoft YaHei"/>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swiss_grid_system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zh-CN</dc:language>
  <cp:lastModifiedBy/>
  <cp:revision>1</cp:revision>
  <dcterms:created xsi:type="dcterms:W3CDTF">2026-09-04T13:43:32Z</dcterms:created>
  <dcterms:modified xsi:type="dcterms:W3CDTF">2026-09-04T13:43:32Z</dcterms:modified>
  <cp:category/>
  <cp:contentStatus/>
</cp:coreProperties>
</file>