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  <Relationship Id="rId20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Hans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Hans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Hans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Hans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Hans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Hans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今天是 9 月 10 日,我国第 42 个教师节。这块黑板报要讲的不是祝福语,而是这个日子本身的来历——它被提过四次,也改过四次,才落在 9 月 10 日。今年教师节的主题是大力弘扬教育家精神,共筑尊师重教风尚。我们就从最直接的一个问题开始:为什么是 9 月 10 日?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答案有确切的时间。1985 年 1 月 21 日,第六届全国人大常委会第九次会议作出决议,把每年的 9 月 10 日定为我国的教师节。为什么挑这一天?教育部给出的理由有两条:一是新生入学伊始就开始尊师重教活动,可以给教师教好、学生学好创造良好的气氛;二是 9 月份全国性节日少,便于各方面集中时间组织活动和突出宣传报道。所以这一天不是随手选的,它选在开学的门口。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不过在 9 月 10 日之前,教师节已经有过两个日子,而且都没能站住。1931 年,教育界知名教授邰爽秋、程其保等人发起,拟定每年 6 月 6 日为教师节,并发表《教师节宣言》,提出改善教师待遇、保障教师工作、增进教师修养三项目标。这个节日是教师自发设立的,当时的国民党政府没有承认,但在全国各地产生了一定影响。1939 年又决定另立孔子诞辰日 8 月 27 日为教师节,颁发了《教师节纪念暂行办法》,当时未能在全国推行。这里补一个数:自 1931 年以来,我国在不同历史时期共有过 4 种不同日期和性质的教师节。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第三次改期在 1951 年。4 月 19 日,教育部长和中国教育工会全国委员会主席发表书面谈话,宣布五一国际劳动节同时为教师节;可是这一天缺少教师的特点,执行的结果并不理想。真正的转折发生在 1985 年:1 月 11 日,国务院向全国人大常委会提出确定每年 9 月 10 日为教师节的议案,同月 21 日会议作出决议。从 1931 年数到 1985 年,这条粉笔时间线走了 54 年、改了四次,才停在 9 月 10 日。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这个节日的起点,其实是一个人某天早上的念头。1984 年 12 月 9 日,王梓坤教授当天就把这个想法告诉了《北京晚报》;第二天,该报刊出《王梓坤校长建议开展尊师重教月活动》。12 月 15 日,北师大的钟敬文、启功、王梓坤等七位教授联名正式提议设立教师节。再往后,就是国务院 1 月 11 日提出议案、1 月 21 日会议作出决议。王梓坤自己的说法是:我也不知道为什么,那天早上一起床就忽然想到老师应该有自己的节日。从念头到决议,中间只隔了这四步、43 天。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1985 年 9 月 10 日,是中国恢复建立的第一个教师节。那一天,国家主席李先念向全国教师发出慰问信祝贺节日,首都召开万人庆祝大会;教师节期间,20 个省市共表彰了 11871 个省级优秀教师集体和个人。还有两件小事值得记住:教师节是我国仅有的三个行业性节日之一,另外两个是护士节和记者节;按《全国年节及纪念日放假办法》第五条,教师节并不放假。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日子的来历就讲到这里。下面我们把黑板擦一擦,换一版内容,问一个今天的问题:讲台后面到底站着多少人?接下来的三版,讲教师队伍的规模、结构,以及世界各地的教师节。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先看规模。按教育部《2025 年全国教育事业发展统计公报》,2025 年全国专任教师 1870.10 万人;同年各级各类学校 44.07 万所,各级各类学历教育在校生 28040.43 万人。分学段看,人数最多的是小学,645.82 万人;其次是初中 423.95 万人,这两段合起来就是义务教育阶段的 1069.76 万人。最少的是特殊教育,只有 8.51 万人。有一个口径要说清楚:图上七个学段加起来是 1869.42 万人,和总数之间的差额来自公报另计的其他学校教师,所以不能说七段之和正好等于总数。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再看结构,有两个侧面。第一个是学历:专任教师中本科及以上学历的比例,小学是百分之八十五点三,初中百分之九十五点五一,中职百分之九十七点五九,普通高中百分之九十九点四七——学段越高,比例越高。第二个是生师比,小学是 15.76 比 1,初中 13 比 1,普通高中 12.81 比 1,反而是中学阶段更低。这里同样有个口径要提醒:学前教育用的是专科及以上百分之九十六点零五,和上面四行的本科及以上不是同一把尺子,不能并在一起比较。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教师节并不是中国独有的。这张表把六个日期放在一起看:中国是 9 月 10 日;世界教师日是 10 月 5 日,1994 年设立,纪念 1966 年《关于教师地位的建议》通过;印度是 9 月 5 日,纪念第二任总统拉达克里希南的生日;美国是 5 月第一个整周的星期二,1985 年起由全国教育协会确定;泰国是 1 月 16 日,源于 1945 年《教师法》公布;韩国是 5 月 15 日,1965 年起定在世宗大王诞辰。共同点很清楚:每一个日期背后,要么站着一个具体的人,要么压着一份具体的文件。要注意美国那一行是随年份变动的,不是固定的公历日期。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尊师这件事,古人是怎么做的?《宋史·杨时传》里记着这样一段:又见程颐于洛,时盖年四十矣。一日见颐,颐偶瞑坐,时与游酢侍立不去。颐既觉,则门外雪深一尺矣。说白了就是,杨时和游酢去洛阳见程颐,程颐正闭着眼坐着,两个人就一直站着等,不肯离开——这就是程门立雪。至于老师究竟是什么,唐代韩愈在《师说》里给过定义:古之学者必有师。师者,所以传道、受业、解惑也。他还说,是故无贵无贱,无长无少,道之所存,师之所存也。要说明的是,这两段引文的权威底本是繁体,这里转写成简体,原字词没有改动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黑板报总要有几个小栏目。名言角放两句《论语》:三人行,必有我师焉,择其善者而从之,其不善者而改之,出自述而篇;温故而知新,可以为师矣,出自为政篇。谜语角是我们板报组自己出的题,不是古籍典故:一身白衣不怕脏,越写越短越漂亮,黑板上面留下字,自己却是无声响,打一文具,答案留给现场揭晓。粉笔技法角是给下一次出板报的同学的:握笔要平推,不要立着戳;用粉笔侧面拖出来的宽笔画适合写报头;先用点定四角再连线,框才不会歪;写完用手指抹一下笔画外缘,粉笔字才有毛边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Hans-CN" dirty="0"/>
              <a:t>最后说点具体的。与其说一句老师辛苦了,不如说出一件具体的事:哪一节课、哪一句话、哪一次你被拉了一把。这里给三个可以照着说的句式:老师,您上次讲的那道题,我到现在还会做;老师,那天您多留了十分钟,我记住了;老师,我以后想做和您一样的事。这块板报上的每一个数字和史实,来源都列在右边那一栏,想自己查的同学可以点开原页核对。教师节快乐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teachers_day_chalkboard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teachers_day_chalkboard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15fb8566a6bcda3.png"/>
  <Relationship Id="rId3" Type="http://schemas.openxmlformats.org/officeDocument/2006/relationships/image" Target="../media/image_4dfd28db1afbf550.png"/>
  <Relationship Id="rId4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523ba6dc23411fd8.png"/>
  <Relationship Id="rId3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8118337ed70a7ddf.png"/>
  <Relationship Id="rId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08cf6585be5a2c5.png"/>
  <Relationship Id="rId3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3524626fe005edbe.png"/>
  <Relationship Id="rId3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b976a7f1ca21690.png"/>
  <Relationship Id="rId3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6e825a27e12c55b.png"/>
  <Relationship Id="rId3" Type="http://schemas.openxmlformats.org/officeDocument/2006/relationships/image" Target="../media/image_e80de0b8c5feb65f.png"/>
  <Relationship Id="rId4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acf389445eb3925.png"/>
  <Relationship Id="rId3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4f9c2a529ab724c.png"/>
  <Relationship Id="rId3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d30865dd3b195b0.png"/>
  <Relationship Id="rId3" Type="http://schemas.openxmlformats.org/officeDocument/2006/relationships/image" Target="../media/image_49d6e3faa513acf8.png"/>
  <Relationship Id="rId4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430880c6701cd1d.png"/>
  <Relationship Id="rId3" Type="http://schemas.openxmlformats.org/officeDocument/2006/relationships/image" Target="../media/image_f906e31ac8498d26.png"/>
  <Relationship Id="rId4" Type="http://schemas.openxmlformats.org/officeDocument/2006/relationships/image" Target="../media/image_c63c23ef71cbe509.png"/>
  <Relationship Id="rId5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1ed4c31dcbd5d0f.png"/>
  <Relationship Id="rId3" Type="http://schemas.openxmlformats.org/officeDocument/2006/relationships/image" Target="../media/image_e80de0b8c5feb65f.png"/>
  <Relationship Id="rId4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887e046060f5e90.png"/>
  <Relationship Id="rId3" Type="http://schemas.openxmlformats.org/officeDocument/2006/relationships/hyperlink" Target="http://www.moe.gov.cn/jyb_xwfb/xw_zt/moe_357/s3580/moe_2390/moe_2391/tnull_38734.html" TargetMode="External"/>
  <Relationship Id="rId4" Type="http://schemas.openxmlformats.org/officeDocument/2006/relationships/hyperlink" Target="http://www.moe.gov.cn/jyb_xwfb/xw_zt/moe_357/s3580/moe_2390/moe_2391/tnull_38105.html" TargetMode="External"/>
  <Relationship Id="rId5" Type="http://schemas.openxmlformats.org/officeDocument/2006/relationships/hyperlink" Target="http://www.moe.gov.cn/jyb_sjzl/sjzl_fztjgb/202607/t20260706_1442870.html" TargetMode="External"/>
  <Relationship Id="rId6" Type="http://schemas.openxmlformats.org/officeDocument/2006/relationships/hyperlink" Target="http://www.moe.gov.cn/srcsite/A10/s7002/202608/t20260821_1447456.html" TargetMode="External"/>
  <Relationship Id="rId7" Type="http://schemas.openxmlformats.org/officeDocument/2006/relationships/hyperlink" Target="https://www.unesco.org/en/days/teachers" TargetMode="External"/>
  <Relationship Id="rId8" Type="http://schemas.openxmlformats.org/officeDocument/2006/relationships/image" Target="../media/image_1c667d596f056978.png"/>
  <Relationship Id="rId9" Type="http://schemas.openxmlformats.org/officeDocument/2006/relationships/image" Target="../media/image_e80de0b8c5feb65f.png"/>
  <Relationship Id="rId10" Type="http://schemas.openxmlformats.org/officeDocument/2006/relationships/notesSlide" Target="../notesSlides/notesSlide13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1816434" y="952500"/>
            <a:ext cx="8368632" cy="2981325"/>
            <a:chOff x="1816434" y="952500"/>
            <a:chExt cx="8368632" cy="298132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6434" y="952500"/>
              <a:ext cx="8368632" cy="298132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797558" y="4331970"/>
            <a:ext cx="4833823" cy="720281"/>
            <a:chOff x="1797558" y="4331970"/>
            <a:chExt cx="4833823" cy="720281"/>
          </a:xfrm>
        </p:grpSpPr>
        <p:sp>
          <p:nvSpPr>
            <p:cNvPr id="6" name="TextBox 6"/>
            <p:cNvSpPr txBox="1"/>
            <p:nvPr/>
          </p:nvSpPr>
          <p:spPr>
            <a:xfrm>
              <a:off x="1797558" y="4331970"/>
              <a:ext cx="48338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粉笔写下的节日 · 教师节黑板报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802892" y="4788218"/>
              <a:ext cx="3321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2026 年 9 月 10 日 · 我国第 42 个教师节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98320" y="5295900"/>
            <a:ext cx="3894772" cy="978217"/>
            <a:chOff x="1798320" y="5295900"/>
            <a:chExt cx="3894772" cy="978217"/>
          </a:xfrm>
        </p:grpSpPr>
        <p:sp>
          <p:nvSpPr>
            <p:cNvPr id="9" name="Line 9"/>
            <p:cNvSpPr/>
            <p:nvPr/>
          </p:nvSpPr>
          <p:spPr>
            <a:xfrm>
              <a:off x="1809750" y="5295900"/>
              <a:ext cx="457200" cy="9525"/>
            </a:xfrm>
            <a:custGeom>
              <a:avLst/>
              <a:gdLst/>
              <a:ahLst/>
              <a:cxnLst/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noFill/>
            <a:ln w="38100" cap="rnd">
              <a:solidFill>
                <a:schemeClr val="accent2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98320" y="5376862"/>
              <a:ext cx="3894772" cy="897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Hans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今天是第 </a:t>
              </a:r>
              <a:r>
                <a:rPr lang="zh-Hans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42</a:t>
              </a:r>
              <a:r>
                <a:rPr lang="zh-Hans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个教师节。</a:t>
              </a:r>
              <a:br/>
              <a:r>
                <a:rPr lang="zh-Hans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这个日子,改了四次才定下来。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51142" y="5416868"/>
            <a:ext cx="1468374" cy="784288"/>
            <a:chOff x="6851142" y="5416868"/>
            <a:chExt cx="1468374" cy="784288"/>
          </a:xfrm>
        </p:grpSpPr>
        <p:sp>
          <p:nvSpPr>
            <p:cNvPr id="12" name="TextBox 12"/>
            <p:cNvSpPr txBox="1"/>
            <p:nvPr/>
          </p:nvSpPr>
          <p:spPr>
            <a:xfrm>
              <a:off x="6851142" y="54168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今年教师节主题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851904" y="5737860"/>
              <a:ext cx="1467612" cy="4632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大力弘扬教育家精神,</a:t>
              </a:r>
              <a:br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共筑尊师重教风尚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001250" y="4407554"/>
            <a:ext cx="1714500" cy="1329018"/>
            <a:chOff x="10001250" y="4407554"/>
            <a:chExt cx="1714500" cy="1329018"/>
          </a:xfrm>
        </p:grpSpPr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01250" y="4407554"/>
              <a:ext cx="1714500" cy="1329018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10515600" y="1095375"/>
            <a:ext cx="1104900" cy="638175"/>
            <a:chOff x="10515600" y="1095375"/>
            <a:chExt cx="1104900" cy="638175"/>
          </a:xfrm>
        </p:grpSpPr>
        <p:sp>
          <p:nvSpPr>
            <p:cNvPr id="17" name="Freeform 17"/>
            <p:cNvSpPr/>
            <p:nvPr/>
          </p:nvSpPr>
          <p:spPr>
            <a:xfrm>
              <a:off x="10515600" y="1095375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123825"/>
                  </a:moveTo>
                  <a:lnTo>
                    <a:pt x="257175" y="123825"/>
                  </a:lnTo>
                  <a:moveTo>
                    <a:pt x="123825" y="0"/>
                  </a:moveTo>
                  <a:lnTo>
                    <a:pt x="123825" y="24765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chemeClr val="accent3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1125200" y="1543050"/>
              <a:ext cx="200025" cy="190500"/>
            </a:xfrm>
            <a:custGeom>
              <a:avLst/>
              <a:gdLst/>
              <a:ahLst/>
              <a:cxnLst/>
              <a:rect l="l" t="t" r="r" b="b"/>
              <a:pathLst>
                <a:path w="200025" h="190500">
                  <a:moveTo>
                    <a:pt x="0" y="95250"/>
                  </a:moveTo>
                  <a:lnTo>
                    <a:pt x="200025" y="95250"/>
                  </a:lnTo>
                  <a:moveTo>
                    <a:pt x="95250" y="0"/>
                  </a:moveTo>
                  <a:lnTo>
                    <a:pt x="95250" y="19050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E8A0A8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11544300" y="1104900"/>
              <a:ext cx="76200" cy="76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1803654" y="6214110"/>
            <a:ext cx="3259226" cy="234696"/>
            <a:chOff x="1803654" y="6214110"/>
            <a:chExt cx="3259226" cy="234696"/>
          </a:xfrm>
        </p:grpSpPr>
        <p:sp>
          <p:nvSpPr>
            <p:cNvPr id="21" name="TextBox 21"/>
            <p:cNvSpPr txBox="1"/>
            <p:nvPr/>
          </p:nvSpPr>
          <p:spPr>
            <a:xfrm>
              <a:off x="1803654" y="6214110"/>
              <a:ext cx="32592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班级板报组 编 · 资料截至 2026 年 9 月 10 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8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71500" y="460653"/>
            <a:ext cx="2762250" cy="615672"/>
            <a:chOff x="571500" y="460653"/>
            <a:chExt cx="2762250" cy="615672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" y="460653"/>
              <a:ext cx="2762250" cy="545544"/>
            </a:xfrm>
            <a:prstGeom prst="rect">
              <a:avLst/>
            </a:prstGeom>
          </p:spPr>
        </p:pic>
        <p:sp>
          <p:nvSpPr>
            <p:cNvPr id="5" name="Freeform 5"/>
            <p:cNvSpPr/>
            <p:nvPr/>
          </p:nvSpPr>
          <p:spPr>
            <a:xfrm>
              <a:off x="590550" y="1028700"/>
              <a:ext cx="2724150" cy="47625"/>
            </a:xfrm>
            <a:custGeom>
              <a:avLst/>
              <a:gdLst/>
              <a:ahLst/>
              <a:cxnLst/>
              <a:rect l="l" t="t" r="r" b="b"/>
              <a:pathLst>
                <a:path w="2724150" h="47625">
                  <a:moveTo>
                    <a:pt x="0" y="38100"/>
                  </a:moveTo>
                  <a:cubicBezTo>
                    <a:pt x="914400" y="0"/>
                    <a:pt x="1822450" y="3175"/>
                    <a:pt x="2724150" y="47625"/>
                  </a:cubicBezTo>
                </a:path>
              </a:pathLst>
            </a:custGeom>
            <a:noFill/>
            <a:ln w="28575" cap="rnd">
              <a:solidFill>
                <a:schemeClr val="accent2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0683240" y="578168"/>
            <a:ext cx="982218" cy="479488"/>
            <a:chOff x="10683240" y="578168"/>
            <a:chExt cx="982218" cy="479488"/>
          </a:xfrm>
        </p:grpSpPr>
        <p:sp>
          <p:nvSpPr>
            <p:cNvPr id="7" name="TextBox 7"/>
            <p:cNvSpPr txBox="1"/>
            <p:nvPr/>
          </p:nvSpPr>
          <p:spPr>
            <a:xfrm>
              <a:off x="10979315" y="57816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02 版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683240" y="822960"/>
              <a:ext cx="9814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教师节黑板报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21208" y="1417320"/>
            <a:ext cx="7309104" cy="888492"/>
            <a:chOff x="521208" y="1417320"/>
            <a:chExt cx="730910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21208" y="1417320"/>
              <a:ext cx="7309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1985 年 1 月 21 日,第六届全国人大常委会第九次会议</a:t>
              </a:r>
              <a:br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作出决议,将每年的 9 月 10 日定为我国的教师节。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723900" y="2343150"/>
            <a:ext cx="4095750" cy="2000250"/>
          </a:xfrm>
          <a:prstGeom prst="plaque">
            <a:avLst/>
          </a:prstGeom>
          <a:noFill/>
          <a:ln w="28575">
            <a:solidFill>
              <a:schemeClr val="accent3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5741" y="2711768"/>
            <a:ext cx="3592068" cy="1349883"/>
            <a:chOff x="975741" y="2711768"/>
            <a:chExt cx="3592068" cy="1349883"/>
          </a:xfrm>
        </p:grpSpPr>
        <p:sp>
          <p:nvSpPr>
            <p:cNvPr id="13" name="TextBox 13"/>
            <p:cNvSpPr txBox="1"/>
            <p:nvPr/>
          </p:nvSpPr>
          <p:spPr>
            <a:xfrm>
              <a:off x="2219706" y="27117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决定的那一天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75741" y="3044190"/>
              <a:ext cx="3592068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480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>1985.01.21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92758" y="3797618"/>
              <a:ext cx="25580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六届全国人大常委会第九次会议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5350" y="4807268"/>
            <a:ext cx="1890979" cy="1189672"/>
            <a:chOff x="895350" y="4807268"/>
            <a:chExt cx="1890979" cy="1189672"/>
          </a:xfrm>
        </p:grpSpPr>
        <p:sp>
          <p:nvSpPr>
            <p:cNvPr id="17" name="TextBox 17"/>
            <p:cNvSpPr txBox="1"/>
            <p:nvPr/>
          </p:nvSpPr>
          <p:spPr>
            <a:xfrm>
              <a:off x="907542" y="48072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数字角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5350" y="5063490"/>
              <a:ext cx="1847393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4800" dirty="0">
                  <a:solidFill>
                    <a:schemeClr val="accent1"/>
                  </a:solidFill>
                  <a:latin typeface="Trebuchet MS"/>
                  <a:ea typeface="Trebuchet MS"/>
                  <a:cs typeface="Trebuchet MS"/>
                </a:rPr>
                <a:t>9 · 10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08304" y="5756910"/>
              <a:ext cx="18780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从此,老师有了自己的节日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380482" y="2421255"/>
            <a:ext cx="6135243" cy="1603629"/>
            <a:chOff x="5380482" y="2421255"/>
            <a:chExt cx="6135243" cy="1603629"/>
          </a:xfrm>
        </p:grpSpPr>
        <p:grpSp>
          <p:nvGrpSpPr>
            <p:cNvPr id="23" name="Group 23"/>
            <p:cNvGrpSpPr/>
            <p:nvPr/>
          </p:nvGrpSpPr>
          <p:grpSpPr>
            <a:xfrm>
              <a:off x="11229975" y="2452688"/>
              <a:ext cx="285750" cy="200025"/>
              <a:chOff x="11229975" y="2452688"/>
              <a:chExt cx="285750" cy="20002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1229975" y="2452688"/>
                <a:ext cx="285750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142875">
                    <a:moveTo>
                      <a:pt x="285750" y="57150"/>
                    </a:moveTo>
                    <a:lnTo>
                      <a:pt x="142875" y="0"/>
                    </a:lnTo>
                    <a:lnTo>
                      <a:pt x="0" y="57150"/>
                    </a:lnTo>
                    <a:lnTo>
                      <a:pt x="142875" y="114300"/>
                    </a:lnTo>
                    <a:lnTo>
                      <a:pt x="285750" y="57150"/>
                    </a:lnTo>
                    <a:lnTo>
                      <a:pt x="285750" y="142875"/>
                    </a:ln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11287125" y="2532698"/>
                <a:ext cx="171450" cy="120015"/>
              </a:xfrm>
              <a:custGeom>
                <a:avLst/>
                <a:gdLst/>
                <a:ahLst/>
                <a:cxnLst/>
                <a:rect l="l" t="t" r="r" b="b"/>
                <a:pathLst>
                  <a:path w="171450" h="120015">
                    <a:moveTo>
                      <a:pt x="0" y="0"/>
                    </a:moveTo>
                    <a:lnTo>
                      <a:pt x="0" y="77153"/>
                    </a:lnTo>
                    <a:cubicBezTo>
                      <a:pt x="0" y="100825"/>
                      <a:pt x="38380" y="120015"/>
                      <a:pt x="85725" y="120015"/>
                    </a:cubicBezTo>
                    <a:cubicBezTo>
                      <a:pt x="133070" y="120015"/>
                      <a:pt x="171450" y="100825"/>
                      <a:pt x="171450" y="77153"/>
                    </a:cubicBezTo>
                    <a:lnTo>
                      <a:pt x="171450" y="0"/>
                    </a:ln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5380482" y="2421255"/>
              <a:ext cx="260805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理由一 · 开学第一课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5391150" y="2749550"/>
              <a:ext cx="2514600" cy="41275"/>
            </a:xfrm>
            <a:custGeom>
              <a:avLst/>
              <a:gdLst/>
              <a:ahLst/>
              <a:cxnLst/>
              <a:rect l="l" t="t" r="r" b="b"/>
              <a:pathLst>
                <a:path w="2514600" h="41275">
                  <a:moveTo>
                    <a:pt x="0" y="31750"/>
                  </a:moveTo>
                  <a:cubicBezTo>
                    <a:pt x="850900" y="0"/>
                    <a:pt x="1689100" y="3175"/>
                    <a:pt x="2514600" y="4127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382006" y="2948940"/>
              <a:ext cx="3904488" cy="1075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新生入学伊始,即开始尊师重教活动,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可以给教师教好、学生学好创造良好的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气氛。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380482" y="4231005"/>
            <a:ext cx="6106668" cy="1603629"/>
            <a:chOff x="5380482" y="4231005"/>
            <a:chExt cx="6106668" cy="1603629"/>
          </a:xfrm>
        </p:grpSpPr>
        <p:grpSp>
          <p:nvGrpSpPr>
            <p:cNvPr id="33" name="Group 33"/>
            <p:cNvGrpSpPr/>
            <p:nvPr/>
          </p:nvGrpSpPr>
          <p:grpSpPr>
            <a:xfrm>
              <a:off x="11258550" y="4233862"/>
              <a:ext cx="228600" cy="257176"/>
              <a:chOff x="11258550" y="4233862"/>
              <a:chExt cx="228600" cy="25717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11258550" y="4262438"/>
                <a:ext cx="22860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228600">
                    <a:moveTo>
                      <a:pt x="0" y="28575"/>
                    </a:moveTo>
                    <a:cubicBezTo>
                      <a:pt x="0" y="12793"/>
                      <a:pt x="12793" y="0"/>
                      <a:pt x="28575" y="0"/>
                    </a:cubicBezTo>
                    <a:lnTo>
                      <a:pt x="200025" y="0"/>
                    </a:lnTo>
                    <a:cubicBezTo>
                      <a:pt x="215807" y="0"/>
                      <a:pt x="228600" y="12793"/>
                      <a:pt x="228600" y="28575"/>
                    </a:cubicBezTo>
                    <a:lnTo>
                      <a:pt x="228600" y="200025"/>
                    </a:lnTo>
                    <a:cubicBezTo>
                      <a:pt x="228600" y="215807"/>
                      <a:pt x="215807" y="228600"/>
                      <a:pt x="200025" y="228600"/>
                    </a:cubicBezTo>
                    <a:lnTo>
                      <a:pt x="28575" y="228600"/>
                    </a:lnTo>
                    <a:cubicBezTo>
                      <a:pt x="12793" y="228600"/>
                      <a:pt x="0" y="215807"/>
                      <a:pt x="0" y="200025"/>
                    </a:cubicBezTo>
                    <a:lnTo>
                      <a:pt x="0" y="28575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1430000" y="4233862"/>
                <a:ext cx="952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57150">
                    <a:moveTo>
                      <a:pt x="0" y="0"/>
                    </a:moveTo>
                    <a:lnTo>
                      <a:pt x="0" y="5715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1315700" y="4233862"/>
                <a:ext cx="952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57150">
                    <a:moveTo>
                      <a:pt x="0" y="0"/>
                    </a:moveTo>
                    <a:lnTo>
                      <a:pt x="0" y="5715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1258550" y="4348162"/>
                <a:ext cx="228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9525">
                    <a:moveTo>
                      <a:pt x="0" y="0"/>
                    </a:moveTo>
                    <a:lnTo>
                      <a:pt x="228600" y="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11315700" y="4405312"/>
                <a:ext cx="2857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28575" h="28575">
                    <a:moveTo>
                      <a:pt x="0" y="0"/>
                    </a:moveTo>
                    <a:lnTo>
                      <a:pt x="28575" y="0"/>
                    </a:lnTo>
                    <a:lnTo>
                      <a:pt x="28575" y="28575"/>
                    </a:lnTo>
                    <a:lnTo>
                      <a:pt x="0" y="28575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5380482" y="4231005"/>
              <a:ext cx="260805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理由二 · 九月节日少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5391150" y="4559300"/>
              <a:ext cx="2514600" cy="41275"/>
            </a:xfrm>
            <a:custGeom>
              <a:avLst/>
              <a:gdLst/>
              <a:ahLst/>
              <a:cxnLst/>
              <a:rect l="l" t="t" r="r" b="b"/>
              <a:pathLst>
                <a:path w="2514600" h="41275">
                  <a:moveTo>
                    <a:pt x="0" y="31750"/>
                  </a:moveTo>
                  <a:cubicBezTo>
                    <a:pt x="850900" y="0"/>
                    <a:pt x="1689100" y="3175"/>
                    <a:pt x="2514600" y="4127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5382006" y="4758690"/>
              <a:ext cx="3801618" cy="1075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月份全国性节日少,便于各方面集中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时间组织活动和突出宣传报道,推动形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成尊师重教的社会风尚。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385054" y="5985510"/>
            <a:ext cx="3978097" cy="234696"/>
            <a:chOff x="5385054" y="5985510"/>
            <a:chExt cx="3978097" cy="234696"/>
          </a:xfrm>
        </p:grpSpPr>
        <p:sp>
          <p:nvSpPr>
            <p:cNvPr id="38" name="TextBox 38"/>
            <p:cNvSpPr txBox="1"/>
            <p:nvPr/>
          </p:nvSpPr>
          <p:spPr>
            <a:xfrm>
              <a:off x="5385054" y="5985510"/>
              <a:ext cx="397809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资料来源:教育部《我国教师节简介》《教师节的由来》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0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100"/>
                            </p:stCondLst>
                            <p:childTnLst>
                              <p:par>
                                <p:cTn xmlns:p="http://schemas.openxmlformats.org/presentationml/2006/main"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71500" y="457200"/>
            <a:ext cx="2762250" cy="561975"/>
            <a:chOff x="571500" y="457200"/>
            <a:chExt cx="2762250" cy="56197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" y="457200"/>
              <a:ext cx="2762250" cy="428625"/>
            </a:xfrm>
            <a:prstGeom prst="rect">
              <a:avLst/>
            </a:prstGeom>
          </p:spPr>
        </p:pic>
        <p:sp>
          <p:nvSpPr>
            <p:cNvPr id="5" name="Freeform 5"/>
            <p:cNvSpPr/>
            <p:nvPr/>
          </p:nvSpPr>
          <p:spPr>
            <a:xfrm>
              <a:off x="590550" y="971550"/>
              <a:ext cx="2724150" cy="47625"/>
            </a:xfrm>
            <a:custGeom>
              <a:avLst/>
              <a:gdLst/>
              <a:ahLst/>
              <a:cxnLst/>
              <a:rect l="l" t="t" r="r" b="b"/>
              <a:pathLst>
                <a:path w="2724150" h="47625">
                  <a:moveTo>
                    <a:pt x="0" y="38100"/>
                  </a:moveTo>
                  <a:cubicBezTo>
                    <a:pt x="914400" y="0"/>
                    <a:pt x="1822450" y="3175"/>
                    <a:pt x="2724150" y="47625"/>
                  </a:cubicBezTo>
                </a:path>
              </a:pathLst>
            </a:custGeom>
            <a:noFill/>
            <a:ln w="28575" cap="rnd">
              <a:solidFill>
                <a:schemeClr val="accent2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0659008" y="578168"/>
            <a:ext cx="1006450" cy="479488"/>
            <a:chOff x="10659008" y="578168"/>
            <a:chExt cx="1006450" cy="479488"/>
          </a:xfrm>
        </p:grpSpPr>
        <p:sp>
          <p:nvSpPr>
            <p:cNvPr id="7" name="TextBox 7"/>
            <p:cNvSpPr txBox="1"/>
            <p:nvPr/>
          </p:nvSpPr>
          <p:spPr>
            <a:xfrm>
              <a:off x="10979315" y="57816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03 版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659008" y="822960"/>
              <a:ext cx="10056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四次改期 · 上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21208" y="1379220"/>
            <a:ext cx="6865925" cy="469392"/>
            <a:chOff x="521208" y="1379220"/>
            <a:chExt cx="6865925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21208" y="1379220"/>
              <a:ext cx="68659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头两个教师节,一个不被承认,一个推不下去。</a:t>
              </a:r>
            </a:p>
          </p:txBody>
        </p:sp>
      </p:grpSp>
      <p:grpSp>
        <p:nvGrpSpPr>
          <p:cNvPr id="19" name="!!chalk-timeline"/>
          <p:cNvGrpSpPr/>
          <p:nvPr/>
        </p:nvGrpSpPr>
        <p:grpSpPr>
          <a:xfrm>
            <a:off x="685800" y="1890712"/>
            <a:ext cx="10788396" cy="1224344"/>
            <a:chOff x="685800" y="1890712"/>
            <a:chExt cx="10788396" cy="1224344"/>
          </a:xfrm>
        </p:grpSpPr>
        <p:sp>
          <p:nvSpPr>
            <p:cNvPr id="12" name="Freeform 12"/>
            <p:cNvSpPr/>
            <p:nvPr/>
          </p:nvSpPr>
          <p:spPr>
            <a:xfrm>
              <a:off x="685800" y="2286000"/>
              <a:ext cx="10782300" cy="495300"/>
            </a:xfrm>
            <a:custGeom>
              <a:avLst/>
              <a:gdLst/>
              <a:ahLst/>
              <a:cxnLst/>
              <a:rect l="l" t="t" r="r" b="b"/>
              <a:pathLst>
                <a:path w="10782300" h="495300">
                  <a:moveTo>
                    <a:pt x="0" y="495300"/>
                  </a:moveTo>
                  <a:cubicBezTo>
                    <a:pt x="2171700" y="38100"/>
                    <a:pt x="5410200" y="0"/>
                    <a:pt x="7905750" y="209550"/>
                  </a:cubicBezTo>
                  <a:cubicBezTo>
                    <a:pt x="8934450" y="295275"/>
                    <a:pt x="9982200" y="381000"/>
                    <a:pt x="10782300" y="457200"/>
                  </a:cubicBezTo>
                </a:path>
              </a:pathLst>
            </a:custGeom>
            <a:noFill/>
            <a:ln w="47625" cap="rnd">
              <a:solidFill>
                <a:schemeClr val="accent1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723900" y="2362200"/>
              <a:ext cx="10706100" cy="485775"/>
            </a:xfrm>
            <a:custGeom>
              <a:avLst/>
              <a:gdLst/>
              <a:ahLst/>
              <a:cxnLst/>
              <a:rect l="l" t="t" r="r" b="b"/>
              <a:pathLst>
                <a:path w="10706100" h="485775">
                  <a:moveTo>
                    <a:pt x="0" y="485775"/>
                  </a:moveTo>
                  <a:cubicBezTo>
                    <a:pt x="2152650" y="38100"/>
                    <a:pt x="5372100" y="0"/>
                    <a:pt x="7848600" y="209550"/>
                  </a:cubicBezTo>
                  <a:cubicBezTo>
                    <a:pt x="8877300" y="295275"/>
                    <a:pt x="9925050" y="381000"/>
                    <a:pt x="10706100" y="457200"/>
                  </a:cubicBezTo>
                </a:path>
              </a:pathLst>
            </a:custGeom>
            <a:noFill/>
            <a:ln w="19050" cap="rnd">
              <a:solidFill>
                <a:schemeClr val="accent1">
                  <a:alpha val="32000"/>
                </a:schemeClr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2790825" y="2381250"/>
              <a:ext cx="209550" cy="2095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6638925" y="2305050"/>
              <a:ext cx="209550" cy="2095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550986" y="196691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225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>1931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99085" y="189071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2250" dirty="0">
                  <a:solidFill>
                    <a:schemeClr val="accent3"/>
                  </a:solidFill>
                  <a:latin typeface="Trebuchet MS"/>
                  <a:ea typeface="Trebuchet MS"/>
                  <a:cs typeface="Trebuchet MS"/>
                </a:rPr>
                <a:t>1939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678516" y="2880360"/>
              <a:ext cx="7956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未完待续 →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381000" y="3200400"/>
            <a:ext cx="11430000" cy="2552700"/>
          </a:xfrm>
          <a:prstGeom prst="bracketPair">
            <a:avLst>
              <a:gd name="adj" fmla="val 6000"/>
            </a:avLst>
          </a:prstGeom>
          <a:noFill/>
          <a:ln w="28575">
            <a:solidFill>
              <a:schemeClr val="accent6"/>
            </a:solidFill>
          </a:ln>
        </p:spPr>
      </p:sp>
      <p:grpSp>
        <p:nvGrpSpPr>
          <p:cNvPr id="25" name="Group 25"/>
          <p:cNvGrpSpPr/>
          <p:nvPr/>
        </p:nvGrpSpPr>
        <p:grpSpPr>
          <a:xfrm>
            <a:off x="675132" y="3335655"/>
            <a:ext cx="4134612" cy="2288096"/>
            <a:chOff x="675132" y="3335655"/>
            <a:chExt cx="4134612" cy="2288096"/>
          </a:xfrm>
        </p:grpSpPr>
        <p:sp>
          <p:nvSpPr>
            <p:cNvPr id="21" name="TextBox 21"/>
            <p:cNvSpPr txBox="1"/>
            <p:nvPr/>
          </p:nvSpPr>
          <p:spPr>
            <a:xfrm>
              <a:off x="675132" y="3335655"/>
              <a:ext cx="310278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1931 · 「六·六」教师节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685800" y="3676650"/>
              <a:ext cx="2800350" cy="47625"/>
            </a:xfrm>
            <a:custGeom>
              <a:avLst/>
              <a:gdLst/>
              <a:ahLst/>
              <a:cxnLst/>
              <a:rect l="l" t="t" r="r" b="b"/>
              <a:pathLst>
                <a:path w="2800350" h="47625">
                  <a:moveTo>
                    <a:pt x="0" y="38100"/>
                  </a:moveTo>
                  <a:cubicBezTo>
                    <a:pt x="939800" y="0"/>
                    <a:pt x="1873250" y="3175"/>
                    <a:pt x="280035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76656" y="3844290"/>
              <a:ext cx="4133088" cy="1437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教育界知名教授邰爽秋、程其保等发起,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拟定每年 6 月 6 日为教师节,并发表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《教师节宣言》,提出改善教师待遇、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保障教师工作、增进教师修养三项目标。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78942" y="5359718"/>
              <a:ext cx="35666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教师自发设立,当时的国民党政府没有承认。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466332" y="3335655"/>
            <a:ext cx="3917442" cy="2288096"/>
            <a:chOff x="6466332" y="3335655"/>
            <a:chExt cx="3917442" cy="2288096"/>
          </a:xfrm>
        </p:grpSpPr>
        <p:sp>
          <p:nvSpPr>
            <p:cNvPr id="26" name="TextBox 26"/>
            <p:cNvSpPr txBox="1"/>
            <p:nvPr/>
          </p:nvSpPr>
          <p:spPr>
            <a:xfrm>
              <a:off x="6466332" y="3335655"/>
              <a:ext cx="338549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1939 · 「八·二七」教师节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6477000" y="3676650"/>
              <a:ext cx="2800350" cy="47625"/>
            </a:xfrm>
            <a:custGeom>
              <a:avLst/>
              <a:gdLst/>
              <a:ahLst/>
              <a:cxnLst/>
              <a:rect l="l" t="t" r="r" b="b"/>
              <a:pathLst>
                <a:path w="2800350" h="47625">
                  <a:moveTo>
                    <a:pt x="0" y="38100"/>
                  </a:moveTo>
                  <a:cubicBezTo>
                    <a:pt x="939800" y="0"/>
                    <a:pt x="1873250" y="3175"/>
                    <a:pt x="280035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467856" y="3844290"/>
              <a:ext cx="3915918" cy="1437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鉴于「六·六」教师节是教师自发组织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设立、政府没有承认,1939 年决定另立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孔子诞辰日 8 月 27 日为教师节,并颁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发《教师节纪念暂行办法》。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470142" y="535971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当时未能在全国推行。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26542" y="5931218"/>
            <a:ext cx="8146694" cy="498538"/>
            <a:chOff x="526542" y="5931218"/>
            <a:chExt cx="8146694" cy="498538"/>
          </a:xfrm>
        </p:grpSpPr>
        <p:sp>
          <p:nvSpPr>
            <p:cNvPr id="31" name="TextBox 31"/>
            <p:cNvSpPr txBox="1"/>
            <p:nvPr/>
          </p:nvSpPr>
          <p:spPr>
            <a:xfrm>
              <a:off x="526542" y="59312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小知识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27304" y="6195060"/>
              <a:ext cx="81459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自 1931 年以来,我国在不同历史时期共有过 4 种不同日期和性质的教师节。 资料来源:教育部《我国教师节简介》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8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71500" y="460117"/>
            <a:ext cx="2762250" cy="578108"/>
            <a:chOff x="571500" y="460117"/>
            <a:chExt cx="2762250" cy="578108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" y="460117"/>
              <a:ext cx="2762250" cy="479941"/>
            </a:xfrm>
            <a:prstGeom prst="rect">
              <a:avLst/>
            </a:prstGeom>
          </p:spPr>
        </p:pic>
        <p:sp>
          <p:nvSpPr>
            <p:cNvPr id="5" name="Freeform 5"/>
            <p:cNvSpPr/>
            <p:nvPr/>
          </p:nvSpPr>
          <p:spPr>
            <a:xfrm>
              <a:off x="590550" y="990600"/>
              <a:ext cx="2724150" cy="47625"/>
            </a:xfrm>
            <a:custGeom>
              <a:avLst/>
              <a:gdLst/>
              <a:ahLst/>
              <a:cxnLst/>
              <a:rect l="l" t="t" r="r" b="b"/>
              <a:pathLst>
                <a:path w="2724150" h="47625">
                  <a:moveTo>
                    <a:pt x="0" y="38100"/>
                  </a:moveTo>
                  <a:cubicBezTo>
                    <a:pt x="914400" y="0"/>
                    <a:pt x="1822450" y="3175"/>
                    <a:pt x="2724150" y="47625"/>
                  </a:cubicBezTo>
                </a:path>
              </a:pathLst>
            </a:custGeom>
            <a:noFill/>
            <a:ln w="28575" cap="rnd">
              <a:solidFill>
                <a:schemeClr val="accent2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0659008" y="578168"/>
            <a:ext cx="1006450" cy="479488"/>
            <a:chOff x="10659008" y="578168"/>
            <a:chExt cx="1006450" cy="479488"/>
          </a:xfrm>
        </p:grpSpPr>
        <p:sp>
          <p:nvSpPr>
            <p:cNvPr id="7" name="TextBox 7"/>
            <p:cNvSpPr txBox="1"/>
            <p:nvPr/>
          </p:nvSpPr>
          <p:spPr>
            <a:xfrm>
              <a:off x="10979315" y="57816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04 版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659008" y="822960"/>
              <a:ext cx="10056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四次改期 · 下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21208" y="1379220"/>
            <a:ext cx="9299753" cy="469392"/>
            <a:chOff x="521208" y="1379220"/>
            <a:chExt cx="9299753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21208" y="1379220"/>
              <a:ext cx="929975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并进「五一」的教师节缺少教师的特点,直到 1985 年才落定。</a:t>
              </a:r>
            </a:p>
          </p:txBody>
        </p:sp>
      </p:grpSp>
      <p:grpSp>
        <p:nvGrpSpPr>
          <p:cNvPr id="22" name="!!chalk-timeline"/>
          <p:cNvGrpSpPr/>
          <p:nvPr/>
        </p:nvGrpSpPr>
        <p:grpSpPr>
          <a:xfrm>
            <a:off x="685800" y="1871662"/>
            <a:ext cx="10782300" cy="976313"/>
            <a:chOff x="685800" y="1871662"/>
            <a:chExt cx="10782300" cy="976313"/>
          </a:xfrm>
        </p:grpSpPr>
        <p:sp>
          <p:nvSpPr>
            <p:cNvPr id="12" name="Freeform 12"/>
            <p:cNvSpPr/>
            <p:nvPr/>
          </p:nvSpPr>
          <p:spPr>
            <a:xfrm>
              <a:off x="685800" y="2286000"/>
              <a:ext cx="10782300" cy="495300"/>
            </a:xfrm>
            <a:custGeom>
              <a:avLst/>
              <a:gdLst/>
              <a:ahLst/>
              <a:cxnLst/>
              <a:rect l="l" t="t" r="r" b="b"/>
              <a:pathLst>
                <a:path w="10782300" h="495300">
                  <a:moveTo>
                    <a:pt x="0" y="495300"/>
                  </a:moveTo>
                  <a:cubicBezTo>
                    <a:pt x="2171700" y="38100"/>
                    <a:pt x="5410200" y="0"/>
                    <a:pt x="7905750" y="209550"/>
                  </a:cubicBezTo>
                  <a:cubicBezTo>
                    <a:pt x="8934450" y="295275"/>
                    <a:pt x="9982200" y="381000"/>
                    <a:pt x="10782300" y="457200"/>
                  </a:cubicBezTo>
                </a:path>
              </a:pathLst>
            </a:custGeom>
            <a:noFill/>
            <a:ln w="47625" cap="rnd">
              <a:solidFill>
                <a:schemeClr val="accent1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723900" y="2362200"/>
              <a:ext cx="10706100" cy="485775"/>
            </a:xfrm>
            <a:custGeom>
              <a:avLst/>
              <a:gdLst/>
              <a:ahLst/>
              <a:cxnLst/>
              <a:rect l="l" t="t" r="r" b="b"/>
              <a:pathLst>
                <a:path w="10706100" h="485775">
                  <a:moveTo>
                    <a:pt x="0" y="485775"/>
                  </a:moveTo>
                  <a:cubicBezTo>
                    <a:pt x="2152650" y="38100"/>
                    <a:pt x="5372100" y="0"/>
                    <a:pt x="7848600" y="209550"/>
                  </a:cubicBezTo>
                  <a:cubicBezTo>
                    <a:pt x="8877300" y="295275"/>
                    <a:pt x="9925050" y="381000"/>
                    <a:pt x="10706100" y="457200"/>
                  </a:cubicBezTo>
                </a:path>
              </a:pathLst>
            </a:custGeom>
            <a:noFill/>
            <a:ln w="19050" cap="rnd">
              <a:solidFill>
                <a:schemeClr val="accent1">
                  <a:alpha val="32000"/>
                </a:schemeClr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1638300" y="2505075"/>
              <a:ext cx="152400" cy="152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3543300" y="2371725"/>
              <a:ext cx="152400" cy="152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6372225" y="2295525"/>
              <a:ext cx="209550" cy="2095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858375" y="2438400"/>
              <a:ext cx="285750" cy="2857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461783" y="2145982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1650" dirty="0">
                  <a:solidFill>
                    <a:srgbClr val="6E7A72"/>
                  </a:solidFill>
                  <a:latin typeface="Trebuchet MS"/>
                  <a:ea typeface="Trebuchet MS"/>
                  <a:cs typeface="Trebuchet MS"/>
                </a:rPr>
                <a:t>1931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366783" y="2012632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1650" dirty="0">
                  <a:solidFill>
                    <a:srgbClr val="6E7A72"/>
                  </a:solidFill>
                  <a:latin typeface="Trebuchet MS"/>
                  <a:ea typeface="Trebuchet MS"/>
                  <a:cs typeface="Trebuchet MS"/>
                </a:rPr>
                <a:t>1939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132385" y="187166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2250" dirty="0">
                  <a:solidFill>
                    <a:schemeClr val="accent3"/>
                  </a:solidFill>
                  <a:latin typeface="Trebuchet MS"/>
                  <a:ea typeface="Trebuchet MS"/>
                  <a:cs typeface="Trebuchet MS"/>
                </a:rPr>
                <a:t>1951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610687" y="2010728"/>
              <a:ext cx="78112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255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>1985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9829800" y="2819400"/>
            <a:ext cx="342900" cy="4191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</p:sp>
      <p:grpSp>
        <p:nvGrpSpPr>
          <p:cNvPr id="28" name="Group 28"/>
          <p:cNvGrpSpPr/>
          <p:nvPr/>
        </p:nvGrpSpPr>
        <p:grpSpPr>
          <a:xfrm>
            <a:off x="675132" y="3392805"/>
            <a:ext cx="4111752" cy="2249996"/>
            <a:chOff x="675132" y="3392805"/>
            <a:chExt cx="4111752" cy="2249996"/>
          </a:xfrm>
        </p:grpSpPr>
        <p:sp>
          <p:nvSpPr>
            <p:cNvPr id="24" name="TextBox 24"/>
            <p:cNvSpPr txBox="1"/>
            <p:nvPr/>
          </p:nvSpPr>
          <p:spPr>
            <a:xfrm>
              <a:off x="675132" y="3392805"/>
              <a:ext cx="310278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1951 · 「五·一」教师节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685800" y="3733800"/>
              <a:ext cx="2800350" cy="47625"/>
            </a:xfrm>
            <a:custGeom>
              <a:avLst/>
              <a:gdLst/>
              <a:ahLst/>
              <a:cxnLst/>
              <a:rect l="l" t="t" r="r" b="b"/>
              <a:pathLst>
                <a:path w="2800350" h="47625">
                  <a:moveTo>
                    <a:pt x="0" y="38100"/>
                  </a:moveTo>
                  <a:cubicBezTo>
                    <a:pt x="939800" y="0"/>
                    <a:pt x="1873250" y="3175"/>
                    <a:pt x="280035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76656" y="3901440"/>
              <a:ext cx="4110228" cy="1075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1951 年 4 月 19 日,教育部长和中国教育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工会全国委员会主席发表书面谈话,宣布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「五一国际劳动节」同时为教师节。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78942" y="5378768"/>
              <a:ext cx="39301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由于这一天缺少教师的特点,执行结果并不理想。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466332" y="3392805"/>
            <a:ext cx="4111752" cy="2249996"/>
            <a:chOff x="6466332" y="3392805"/>
            <a:chExt cx="4111752" cy="2249996"/>
          </a:xfrm>
        </p:grpSpPr>
        <p:sp>
          <p:nvSpPr>
            <p:cNvPr id="29" name="TextBox 29"/>
            <p:cNvSpPr txBox="1"/>
            <p:nvPr/>
          </p:nvSpPr>
          <p:spPr>
            <a:xfrm>
              <a:off x="6466332" y="3392805"/>
              <a:ext cx="338549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1985 · 「九·一〇」教师节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6477000" y="3733800"/>
              <a:ext cx="2800350" cy="47625"/>
            </a:xfrm>
            <a:custGeom>
              <a:avLst/>
              <a:gdLst/>
              <a:ahLst/>
              <a:cxnLst/>
              <a:rect l="l" t="t" r="r" b="b"/>
              <a:pathLst>
                <a:path w="2800350" h="47625">
                  <a:moveTo>
                    <a:pt x="0" y="38100"/>
                  </a:moveTo>
                  <a:cubicBezTo>
                    <a:pt x="939800" y="0"/>
                    <a:pt x="1873250" y="3175"/>
                    <a:pt x="2800350" y="47625"/>
                  </a:cubicBezTo>
                </a:path>
              </a:pathLst>
            </a:custGeom>
            <a:noFill/>
            <a:ln w="28575" cap="rnd">
              <a:solidFill>
                <a:schemeClr val="accent2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467856" y="3901440"/>
              <a:ext cx="4110228" cy="1075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1985 年 1 月 11 日,国务院向全国人大常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委会提出确定每年 9 月 10 日为教师节的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议案;同月 21 日会议作出决议。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470142" y="5378768"/>
              <a:ext cx="22945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至此,老师有了自己的日子。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26542" y="5893118"/>
            <a:ext cx="4318102" cy="536638"/>
            <a:chOff x="526542" y="5893118"/>
            <a:chExt cx="4318102" cy="536638"/>
          </a:xfrm>
        </p:grpSpPr>
        <p:sp>
          <p:nvSpPr>
            <p:cNvPr id="34" name="TextBox 34"/>
            <p:cNvSpPr txBox="1"/>
            <p:nvPr/>
          </p:nvSpPr>
          <p:spPr>
            <a:xfrm>
              <a:off x="526542" y="58931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数字角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27304" y="6195060"/>
              <a:ext cx="43173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 1931 年到 1985 年,54 年里改了四次(依前述年份推算)。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686599" y="6195060"/>
            <a:ext cx="3978097" cy="234696"/>
            <a:chOff x="7686599" y="6195060"/>
            <a:chExt cx="3978097" cy="234696"/>
          </a:xfrm>
        </p:grpSpPr>
        <p:sp>
          <p:nvSpPr>
            <p:cNvPr id="37" name="TextBox 37"/>
            <p:cNvSpPr txBox="1"/>
            <p:nvPr/>
          </p:nvSpPr>
          <p:spPr>
            <a:xfrm>
              <a:off x="7686599" y="6195060"/>
              <a:ext cx="397809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资料来源:教育部《教师节的由来》《我国教师节简介》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85507" y="457200"/>
            <a:ext cx="2734235" cy="657225"/>
            <a:chOff x="585507" y="457200"/>
            <a:chExt cx="2734235" cy="65722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5507" y="457200"/>
              <a:ext cx="2734235" cy="581025"/>
            </a:xfrm>
            <a:prstGeom prst="rect">
              <a:avLst/>
            </a:prstGeom>
          </p:spPr>
        </p:pic>
        <p:sp>
          <p:nvSpPr>
            <p:cNvPr id="5" name="Freeform 5"/>
            <p:cNvSpPr/>
            <p:nvPr/>
          </p:nvSpPr>
          <p:spPr>
            <a:xfrm>
              <a:off x="590550" y="1066800"/>
              <a:ext cx="2724150" cy="47625"/>
            </a:xfrm>
            <a:custGeom>
              <a:avLst/>
              <a:gdLst/>
              <a:ahLst/>
              <a:cxnLst/>
              <a:rect l="l" t="t" r="r" b="b"/>
              <a:pathLst>
                <a:path w="2724150" h="47625">
                  <a:moveTo>
                    <a:pt x="0" y="38100"/>
                  </a:moveTo>
                  <a:cubicBezTo>
                    <a:pt x="914400" y="0"/>
                    <a:pt x="1822450" y="3175"/>
                    <a:pt x="2724150" y="47625"/>
                  </a:cubicBezTo>
                </a:path>
              </a:pathLst>
            </a:custGeom>
            <a:noFill/>
            <a:ln w="28575" cap="rnd">
              <a:solidFill>
                <a:schemeClr val="accent2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0979315" y="578168"/>
            <a:ext cx="686143" cy="479488"/>
            <a:chOff x="10979315" y="578168"/>
            <a:chExt cx="686143" cy="479488"/>
          </a:xfrm>
        </p:grpSpPr>
        <p:sp>
          <p:nvSpPr>
            <p:cNvPr id="7" name="TextBox 7"/>
            <p:cNvSpPr txBox="1"/>
            <p:nvPr/>
          </p:nvSpPr>
          <p:spPr>
            <a:xfrm>
              <a:off x="10979315" y="57816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05 版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006328" y="82296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设节动议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21208" y="1417320"/>
            <a:ext cx="7712354" cy="469392"/>
            <a:chOff x="521208" y="1417320"/>
            <a:chExt cx="7712354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21208" y="1417320"/>
              <a:ext cx="77123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从一个人的念头到全国性的节日,中间只隔了四步。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71500" y="2381250"/>
            <a:ext cx="2743200" cy="1756601"/>
            <a:chOff x="571500" y="2381250"/>
            <a:chExt cx="2743200" cy="1756601"/>
          </a:xfrm>
        </p:grpSpPr>
        <p:sp>
          <p:nvSpPr>
            <p:cNvPr id="12" name="Freeform 12"/>
            <p:cNvSpPr/>
            <p:nvPr/>
          </p:nvSpPr>
          <p:spPr>
            <a:xfrm>
              <a:off x="571500" y="2381250"/>
              <a:ext cx="2743200" cy="685800"/>
            </a:xfrm>
            <a:prstGeom prst="chevron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267587" y="264414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1800" dirty="0">
                  <a:solidFill>
                    <a:schemeClr val="accent3"/>
                  </a:solidFill>
                  <a:latin typeface="Trebuchet MS"/>
                  <a:ea typeface="Trebuchet MS"/>
                  <a:cs typeface="Trebuchet MS"/>
                </a:rPr>
                <a:t>1984.12.09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50442" y="3340418"/>
              <a:ext cx="1385316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王梓坤教授当天把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这个想法告诉了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《北京晚报》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390900" y="2381250"/>
            <a:ext cx="2743200" cy="1756601"/>
            <a:chOff x="3390900" y="2381250"/>
            <a:chExt cx="2743200" cy="1756601"/>
          </a:xfrm>
        </p:grpSpPr>
        <p:sp>
          <p:nvSpPr>
            <p:cNvPr id="16" name="Freeform 16"/>
            <p:cNvSpPr/>
            <p:nvPr/>
          </p:nvSpPr>
          <p:spPr>
            <a:xfrm>
              <a:off x="3390900" y="2381250"/>
              <a:ext cx="2743200" cy="685800"/>
            </a:xfrm>
            <a:prstGeom prst="chevron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11040" y="26441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1800" dirty="0">
                  <a:solidFill>
                    <a:schemeClr val="accent3"/>
                  </a:solidFill>
                  <a:latin typeface="Trebuchet MS"/>
                  <a:ea typeface="Microsoft YaHei"/>
                  <a:cs typeface="Trebuchet MS"/>
                </a:rPr>
                <a:t>次日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69842" y="3340418"/>
              <a:ext cx="1385316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该报刊出《王梓坤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校长建议开展尊师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重教月活动》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210300" y="2381250"/>
            <a:ext cx="2743200" cy="1756601"/>
            <a:chOff x="6210300" y="2381250"/>
            <a:chExt cx="2743200" cy="1756601"/>
          </a:xfrm>
        </p:grpSpPr>
        <p:sp>
          <p:nvSpPr>
            <p:cNvPr id="20" name="Freeform 20"/>
            <p:cNvSpPr/>
            <p:nvPr/>
          </p:nvSpPr>
          <p:spPr>
            <a:xfrm>
              <a:off x="6210300" y="2381250"/>
              <a:ext cx="2743200" cy="685800"/>
            </a:xfrm>
            <a:prstGeom prst="chevron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906387" y="264414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1800" dirty="0">
                  <a:solidFill>
                    <a:schemeClr val="accent3"/>
                  </a:solidFill>
                  <a:latin typeface="Trebuchet MS"/>
                  <a:ea typeface="Trebuchet MS"/>
                  <a:cs typeface="Trebuchet MS"/>
                </a:rPr>
                <a:t>1984.12.15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803517" y="3340418"/>
              <a:ext cx="1556766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北师大钟敬文、启功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等七人联名正式提议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设立教师节</a:t>
              </a:r>
            </a:p>
          </p:txBody>
        </p:sp>
      </p:grpSp>
      <p:grpSp>
        <p:nvGrpSpPr>
          <p:cNvPr id="27" name="!!date-stamp"/>
          <p:cNvGrpSpPr/>
          <p:nvPr/>
        </p:nvGrpSpPr>
        <p:grpSpPr>
          <a:xfrm>
            <a:off x="9029700" y="2381250"/>
            <a:ext cx="2743200" cy="1756601"/>
            <a:chOff x="9029700" y="2381250"/>
            <a:chExt cx="2743200" cy="1756601"/>
          </a:xfrm>
        </p:grpSpPr>
        <p:sp>
          <p:nvSpPr>
            <p:cNvPr id="24" name="Freeform 24"/>
            <p:cNvSpPr/>
            <p:nvPr/>
          </p:nvSpPr>
          <p:spPr>
            <a:xfrm>
              <a:off x="9029700" y="2381250"/>
              <a:ext cx="2743200" cy="685800"/>
            </a:xfrm>
            <a:prstGeom prst="chevron">
              <a:avLst/>
            </a:prstGeom>
            <a:solidFill>
              <a:srgbClr val="3A3B2A"/>
            </a:solidFill>
            <a:ln w="38100">
              <a:solidFill>
                <a:schemeClr val="accent2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725787" y="264414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180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>1985.01.21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550051" y="3340418"/>
              <a:ext cx="1702498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国务院 1 月 11 日提出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议案,同月 21 日会议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作出决议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12470" y="4900612"/>
            <a:ext cx="10762488" cy="932689"/>
            <a:chOff x="712470" y="4900612"/>
            <a:chExt cx="10762488" cy="932689"/>
          </a:xfrm>
        </p:grpSpPr>
        <p:sp>
          <p:nvSpPr>
            <p:cNvPr id="28" name="TextBox 28"/>
            <p:cNvSpPr txBox="1"/>
            <p:nvPr/>
          </p:nvSpPr>
          <p:spPr>
            <a:xfrm>
              <a:off x="712470" y="4900612"/>
              <a:ext cx="4880610" cy="8591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Hans-CN" sz="2250" dirty="0">
                  <a:solidFill>
                    <a:schemeClr val="accent1"/>
                  </a:solidFill>
                  <a:latin typeface="Times New Roman"/>
                  <a:ea typeface="KaiTi"/>
                  <a:cs typeface="Times New Roman"/>
                </a:rPr>
                <a:t>「我也不知道为什么,那天早上一起床</a:t>
              </a:r>
              <a:br/>
              <a:r>
                <a:rPr lang="zh-Hans-CN" sz="2250" dirty="0">
                  <a:solidFill>
                    <a:schemeClr val="accent1"/>
                  </a:solidFill>
                  <a:latin typeface="Times New Roman"/>
                  <a:ea typeface="KaiTi"/>
                  <a:cs typeface="Times New Roman"/>
                </a:rPr>
                <a:t>就忽然想到老师应该有自己的节日。」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062760" y="5569268"/>
              <a:ext cx="341219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—— 教师节最早创意人、中科院院士 王梓坤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27304" y="6156960"/>
            <a:ext cx="9454439" cy="234696"/>
            <a:chOff x="527304" y="6156960"/>
            <a:chExt cx="9454439" cy="234696"/>
          </a:xfrm>
        </p:grpSpPr>
        <p:sp>
          <p:nvSpPr>
            <p:cNvPr id="31" name="TextBox 31"/>
            <p:cNvSpPr txBox="1"/>
            <p:nvPr/>
          </p:nvSpPr>
          <p:spPr>
            <a:xfrm>
              <a:off x="527304" y="6156960"/>
              <a:ext cx="94544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数字角:1984 年 12 月 9 日到 1985 年 1 月 21 日,43 天(依前述日期推算)。 资料来源:教育部《我国教师节简介》《教师节的由来》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4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71500" y="457200"/>
            <a:ext cx="2762250" cy="676275"/>
            <a:chOff x="571500" y="457200"/>
            <a:chExt cx="2762250" cy="67627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" y="457200"/>
              <a:ext cx="2762250" cy="600075"/>
            </a:xfrm>
            <a:prstGeom prst="rect">
              <a:avLst/>
            </a:prstGeom>
          </p:spPr>
        </p:pic>
        <p:sp>
          <p:nvSpPr>
            <p:cNvPr id="5" name="Freeform 5"/>
            <p:cNvSpPr/>
            <p:nvPr/>
          </p:nvSpPr>
          <p:spPr>
            <a:xfrm>
              <a:off x="590550" y="1085850"/>
              <a:ext cx="2724150" cy="47625"/>
            </a:xfrm>
            <a:custGeom>
              <a:avLst/>
              <a:gdLst/>
              <a:ahLst/>
              <a:cxnLst/>
              <a:rect l="l" t="t" r="r" b="b"/>
              <a:pathLst>
                <a:path w="2724150" h="47625">
                  <a:moveTo>
                    <a:pt x="0" y="38100"/>
                  </a:moveTo>
                  <a:cubicBezTo>
                    <a:pt x="914400" y="0"/>
                    <a:pt x="1822450" y="3175"/>
                    <a:pt x="2724150" y="47625"/>
                  </a:cubicBezTo>
                </a:path>
              </a:pathLst>
            </a:custGeom>
            <a:noFill/>
            <a:ln w="28575" cap="rnd">
              <a:solidFill>
                <a:schemeClr val="accent2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0465156" y="578168"/>
            <a:ext cx="1200302" cy="479488"/>
            <a:chOff x="10465156" y="578168"/>
            <a:chExt cx="1200302" cy="479488"/>
          </a:xfrm>
        </p:grpSpPr>
        <p:sp>
          <p:nvSpPr>
            <p:cNvPr id="7" name="TextBox 7"/>
            <p:cNvSpPr txBox="1"/>
            <p:nvPr/>
          </p:nvSpPr>
          <p:spPr>
            <a:xfrm>
              <a:off x="10979315" y="57816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06 版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465156" y="822960"/>
              <a:ext cx="11995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1985 · 节日当天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21208" y="1417320"/>
            <a:ext cx="8075371" cy="469392"/>
            <a:chOff x="521208" y="1417320"/>
            <a:chExt cx="8075371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21208" y="1417320"/>
              <a:ext cx="807537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1985 年 9 月 10 日,是中国恢复建立的第一个教师节。</a:t>
              </a:r>
            </a:p>
          </p:txBody>
        </p:sp>
      </p:grpSp>
      <p:grpSp>
        <p:nvGrpSpPr>
          <p:cNvPr id="16" name="!!date-stamp"/>
          <p:cNvGrpSpPr/>
          <p:nvPr/>
        </p:nvGrpSpPr>
        <p:grpSpPr>
          <a:xfrm>
            <a:off x="762000" y="2286000"/>
            <a:ext cx="3924300" cy="2019300"/>
            <a:chOff x="762000" y="2286000"/>
            <a:chExt cx="3924300" cy="2019300"/>
          </a:xfrm>
        </p:grpSpPr>
        <p:sp>
          <p:nvSpPr>
            <p:cNvPr id="12" name="Freeform 12"/>
            <p:cNvSpPr/>
            <p:nvPr/>
          </p:nvSpPr>
          <p:spPr>
            <a:xfrm>
              <a:off x="762000" y="2286000"/>
              <a:ext cx="3924300" cy="2019300"/>
            </a:xfrm>
            <a:prstGeom prst="snip2DiagRect">
              <a:avLst>
                <a:gd name="adj1" fmla="val 16000"/>
                <a:gd name="adj2" fmla="val 0"/>
              </a:avLst>
            </a:prstGeom>
            <a:solidFill>
              <a:schemeClr val="lt2"/>
            </a:solidFill>
            <a:ln w="38100">
              <a:solidFill>
                <a:schemeClr val="accent2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172081" y="26355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第一个教师节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28116" y="3120390"/>
              <a:ext cx="3592068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480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>1985.09.10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353818" y="389286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恢复建立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4876800" y="2495550"/>
            <a:ext cx="323850" cy="323850"/>
          </a:xfrm>
          <a:prstGeom prst="star5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" name="Freeform 18"/>
          <p:cNvSpPr/>
          <p:nvPr/>
        </p:nvSpPr>
        <p:spPr>
          <a:xfrm>
            <a:off x="4819650" y="3733800"/>
            <a:ext cx="228600" cy="228600"/>
          </a:xfrm>
          <a:prstGeom prst="star5">
            <a:avLst/>
          </a:prstGeom>
          <a:solidFill>
            <a:srgbClr val="E8A0A8"/>
          </a:solidFill>
          <a:ln>
            <a:noFill/>
          </a:ln>
        </p:spPr>
      </p:sp>
      <p:grpSp>
        <p:nvGrpSpPr>
          <p:cNvPr id="28" name="Group 28"/>
          <p:cNvGrpSpPr/>
          <p:nvPr/>
        </p:nvGrpSpPr>
        <p:grpSpPr>
          <a:xfrm>
            <a:off x="5323332" y="2459355"/>
            <a:ext cx="6210433" cy="2041779"/>
            <a:chOff x="5323332" y="2459355"/>
            <a:chExt cx="6210433" cy="2041779"/>
          </a:xfrm>
        </p:grpSpPr>
        <p:grpSp>
          <p:nvGrpSpPr>
            <p:cNvPr id="22" name="Group 22"/>
            <p:cNvGrpSpPr/>
            <p:nvPr/>
          </p:nvGrpSpPr>
          <p:grpSpPr>
            <a:xfrm>
              <a:off x="11288106" y="2500312"/>
              <a:ext cx="245659" cy="255604"/>
              <a:chOff x="11288106" y="2500312"/>
              <a:chExt cx="245659" cy="25560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11325225" y="2500312"/>
                <a:ext cx="17145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171450" h="171450">
                    <a:moveTo>
                      <a:pt x="0" y="85725"/>
                    </a:moveTo>
                    <a:cubicBezTo>
                      <a:pt x="0" y="133070"/>
                      <a:pt x="38380" y="171450"/>
                      <a:pt x="85725" y="171450"/>
                    </a:cubicBezTo>
                    <a:cubicBezTo>
                      <a:pt x="133070" y="171450"/>
                      <a:pt x="171450" y="133070"/>
                      <a:pt x="171450" y="85725"/>
                    </a:cubicBezTo>
                    <a:cubicBezTo>
                      <a:pt x="171450" y="38380"/>
                      <a:pt x="133070" y="0"/>
                      <a:pt x="85725" y="0"/>
                    </a:cubicBezTo>
                    <a:cubicBezTo>
                      <a:pt x="38380" y="0"/>
                      <a:pt x="0" y="38380"/>
                      <a:pt x="0" y="85725"/>
                    </a:cubicBez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11410950" y="2628900"/>
                <a:ext cx="122815" cy="127016"/>
              </a:xfrm>
              <a:custGeom>
                <a:avLst/>
                <a:gdLst/>
                <a:ahLst/>
                <a:cxnLst/>
                <a:rect l="l" t="t" r="r" b="b"/>
                <a:pathLst>
                  <a:path w="122815" h="127016">
                    <a:moveTo>
                      <a:pt x="0" y="42862"/>
                    </a:moveTo>
                    <a:lnTo>
                      <a:pt x="48577" y="127016"/>
                    </a:lnTo>
                    <a:lnTo>
                      <a:pt x="71409" y="80824"/>
                    </a:lnTo>
                    <a:lnTo>
                      <a:pt x="122815" y="84139"/>
                    </a:lnTo>
                    <a:lnTo>
                      <a:pt x="74238" y="0"/>
                    </a:ln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1288106" y="2628900"/>
                <a:ext cx="122815" cy="127002"/>
              </a:xfrm>
              <a:custGeom>
                <a:avLst/>
                <a:gdLst/>
                <a:ahLst/>
                <a:cxnLst/>
                <a:rect l="l" t="t" r="r" b="b"/>
                <a:pathLst>
                  <a:path w="122815" h="127002">
                    <a:moveTo>
                      <a:pt x="48577" y="0"/>
                    </a:moveTo>
                    <a:lnTo>
                      <a:pt x="0" y="84153"/>
                    </a:lnTo>
                    <a:lnTo>
                      <a:pt x="51406" y="80824"/>
                    </a:lnTo>
                    <a:lnTo>
                      <a:pt x="74238" y="127002"/>
                    </a:lnTo>
                    <a:lnTo>
                      <a:pt x="122815" y="42862"/>
                    </a:ln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5323332" y="24593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节日当天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334000" y="2787650"/>
              <a:ext cx="2667000" cy="41275"/>
            </a:xfrm>
            <a:custGeom>
              <a:avLst/>
              <a:gdLst/>
              <a:ahLst/>
              <a:cxnLst/>
              <a:rect l="l" t="t" r="r" b="b"/>
              <a:pathLst>
                <a:path w="2667000" h="41275">
                  <a:moveTo>
                    <a:pt x="0" y="31750"/>
                  </a:moveTo>
                  <a:cubicBezTo>
                    <a:pt x="889000" y="0"/>
                    <a:pt x="1778000" y="3175"/>
                    <a:pt x="2667000" y="4127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324856" y="2948940"/>
              <a:ext cx="43319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94310" indent="-194310">
                <a:buClr>
                  <a:schemeClr val="dk1"/>
                </a:buClr>
                <a:buSzTx/>
                <a:buFontTx/>
                <a:buChar char="•"/>
              </a:pPr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国家主席李先念向全国教师发出慰问信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324856" y="3348990"/>
              <a:ext cx="26357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94310" indent="-194310">
                <a:buClr>
                  <a:schemeClr val="dk1"/>
                </a:buClr>
                <a:buSzTx/>
                <a:buFontTx/>
                <a:buChar char="•"/>
              </a:pPr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首都召开万人庆祝大会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324856" y="3749040"/>
              <a:ext cx="411022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94310" indent="-194310">
                <a:lnSpc>
                  <a:spcPts val="31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教师节期间 20 个省市共表彰 11871 个</a:t>
              </a:r>
              <a:br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省级优秀教师集体和个人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95350" y="4807268"/>
            <a:ext cx="2609850" cy="1189672"/>
            <a:chOff x="895350" y="4807268"/>
            <a:chExt cx="2609850" cy="1189672"/>
          </a:xfrm>
        </p:grpSpPr>
        <p:sp>
          <p:nvSpPr>
            <p:cNvPr id="29" name="TextBox 29"/>
            <p:cNvSpPr txBox="1"/>
            <p:nvPr/>
          </p:nvSpPr>
          <p:spPr>
            <a:xfrm>
              <a:off x="907542" y="48072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数字角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95350" y="5063490"/>
              <a:ext cx="1815084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4800" dirty="0">
                  <a:solidFill>
                    <a:schemeClr val="accent1"/>
                  </a:solidFill>
                  <a:latin typeface="Trebuchet MS"/>
                  <a:ea typeface="Trebuchet MS"/>
                  <a:cs typeface="Trebuchet MS"/>
                </a:rPr>
                <a:t>11871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08304" y="5756910"/>
              <a:ext cx="25968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个省级优秀教师集体和个人受到表彰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334000" y="4686300"/>
            <a:ext cx="6324600" cy="1257300"/>
            <a:chOff x="5334000" y="4686300"/>
            <a:chExt cx="6324600" cy="1257300"/>
          </a:xfrm>
        </p:grpSpPr>
        <p:sp>
          <p:nvSpPr>
            <p:cNvPr id="33" name="Freeform 33"/>
            <p:cNvSpPr/>
            <p:nvPr/>
          </p:nvSpPr>
          <p:spPr>
            <a:xfrm>
              <a:off x="5334000" y="4686300"/>
              <a:ext cx="6324600" cy="1257300"/>
            </a:xfrm>
            <a:prstGeom prst="foldedCorner">
              <a:avLst>
                <a:gd name="adj" fmla="val 14000"/>
              </a:avLst>
            </a:prstGeom>
            <a:noFill/>
            <a:ln w="19050">
              <a:solidFill>
                <a:schemeClr val="accent6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11087100" y="4838700"/>
              <a:ext cx="228599" cy="228600"/>
              <a:chOff x="11087100" y="4838700"/>
              <a:chExt cx="228599" cy="2286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11087100" y="4838700"/>
                <a:ext cx="228599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114300">
                    <a:moveTo>
                      <a:pt x="0" y="114300"/>
                    </a:moveTo>
                    <a:lnTo>
                      <a:pt x="12700" y="114300"/>
                    </a:lnTo>
                    <a:moveTo>
                      <a:pt x="114300" y="0"/>
                    </a:moveTo>
                    <a:lnTo>
                      <a:pt x="114300" y="12700"/>
                    </a:lnTo>
                    <a:moveTo>
                      <a:pt x="215899" y="114300"/>
                    </a:moveTo>
                    <a:lnTo>
                      <a:pt x="228599" y="114300"/>
                    </a:lnTo>
                    <a:moveTo>
                      <a:pt x="33020" y="33020"/>
                    </a:moveTo>
                    <a:lnTo>
                      <a:pt x="41910" y="41910"/>
                    </a:lnTo>
                    <a:moveTo>
                      <a:pt x="195580" y="33020"/>
                    </a:moveTo>
                    <a:lnTo>
                      <a:pt x="186690" y="41910"/>
                    </a:lnTo>
                  </a:path>
                </a:pathLst>
              </a:custGeom>
              <a:noFill/>
              <a:ln w="25400">
                <a:solidFill>
                  <a:schemeClr val="accent3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11132515" y="4889500"/>
                <a:ext cx="137769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137769" h="177800">
                    <a:moveTo>
                      <a:pt x="30785" y="114300"/>
                    </a:moveTo>
                    <a:cubicBezTo>
                      <a:pt x="8919" y="97900"/>
                      <a:pt x="0" y="69349"/>
                      <a:pt x="8643" y="43419"/>
                    </a:cubicBezTo>
                    <a:cubicBezTo>
                      <a:pt x="17286" y="17490"/>
                      <a:pt x="41552" y="0"/>
                      <a:pt x="68884" y="0"/>
                    </a:cubicBezTo>
                    <a:cubicBezTo>
                      <a:pt x="96217" y="0"/>
                      <a:pt x="120482" y="17490"/>
                      <a:pt x="129126" y="43419"/>
                    </a:cubicBezTo>
                    <a:cubicBezTo>
                      <a:pt x="137769" y="69349"/>
                      <a:pt x="128850" y="97900"/>
                      <a:pt x="106984" y="114300"/>
                    </a:cubicBezTo>
                    <a:cubicBezTo>
                      <a:pt x="96928" y="124254"/>
                      <a:pt x="92212" y="138402"/>
                      <a:pt x="94284" y="152400"/>
                    </a:cubicBezTo>
                    <a:cubicBezTo>
                      <a:pt x="94284" y="166428"/>
                      <a:pt x="82912" y="177800"/>
                      <a:pt x="68884" y="177800"/>
                    </a:cubicBezTo>
                    <a:cubicBezTo>
                      <a:pt x="54856" y="177800"/>
                      <a:pt x="43485" y="166428"/>
                      <a:pt x="43485" y="152400"/>
                    </a:cubicBezTo>
                    <a:cubicBezTo>
                      <a:pt x="45557" y="138402"/>
                      <a:pt x="40841" y="124254"/>
                      <a:pt x="30785" y="114300"/>
                    </a:cubicBezTo>
                  </a:path>
                </a:pathLst>
              </a:custGeom>
              <a:noFill/>
              <a:ln w="25400">
                <a:solidFill>
                  <a:schemeClr val="accent3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11172190" y="5016499"/>
                <a:ext cx="5842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8420" h="9525">
                    <a:moveTo>
                      <a:pt x="0" y="0"/>
                    </a:moveTo>
                    <a:lnTo>
                      <a:pt x="58420" y="0"/>
                    </a:lnTo>
                  </a:path>
                </a:pathLst>
              </a:custGeom>
              <a:noFill/>
              <a:ln w="25400">
                <a:solidFill>
                  <a:schemeClr val="accent3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5555742" y="482631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小知识角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556504" y="5166360"/>
              <a:ext cx="49473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教师节是我国仅有的三个行业性节日之一,另两个是护士节、记者节。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556504" y="5433060"/>
              <a:ext cx="41396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按《全国年节及纪念日放假办法》第五条,教师节不放假。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27304" y="6176010"/>
            <a:ext cx="2685745" cy="234696"/>
            <a:chOff x="527304" y="6176010"/>
            <a:chExt cx="2685745" cy="234696"/>
          </a:xfrm>
        </p:grpSpPr>
        <p:sp>
          <p:nvSpPr>
            <p:cNvPr id="42" name="TextBox 42"/>
            <p:cNvSpPr txBox="1"/>
            <p:nvPr/>
          </p:nvSpPr>
          <p:spPr>
            <a:xfrm>
              <a:off x="527304" y="6176010"/>
              <a:ext cx="26857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资料来源:教育部《我国教师节简介》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10979315" y="578168"/>
            <a:ext cx="686143" cy="479488"/>
            <a:chOff x="10979315" y="578168"/>
            <a:chExt cx="686143" cy="479488"/>
          </a:xfrm>
        </p:grpSpPr>
        <p:sp>
          <p:nvSpPr>
            <p:cNvPr id="4" name="TextBox 4"/>
            <p:cNvSpPr txBox="1"/>
            <p:nvPr/>
          </p:nvSpPr>
          <p:spPr>
            <a:xfrm>
              <a:off x="10979315" y="57816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07 版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1329416" y="82296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换版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50" y="2343150"/>
            <a:ext cx="11696700" cy="1819275"/>
            <a:chOff x="247650" y="2343150"/>
            <a:chExt cx="11696700" cy="1819275"/>
          </a:xfrm>
        </p:grpSpPr>
        <p:sp>
          <p:nvSpPr>
            <p:cNvPr id="7" name="Rectangle 7"/>
            <p:cNvSpPr/>
            <p:nvPr/>
          </p:nvSpPr>
          <p:spPr>
            <a:xfrm>
              <a:off x="247650" y="2381250"/>
              <a:ext cx="11696700" cy="1714500"/>
            </a:xfrm>
            <a:prstGeom prst="rect">
              <a:avLst/>
            </a:prstGeom>
            <a:gradFill>
              <a:gsLst>
                <a:gs pos="0">
                  <a:srgbClr val="2B3A34"/>
                </a:gs>
                <a:gs pos="64000">
                  <a:srgbClr val="2B3A34">
                    <a:alpha val="86000"/>
                  </a:srgbClr>
                </a:gs>
                <a:gs pos="100000">
                  <a:srgbClr val="2B3A34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8" name="Freeform 8"/>
            <p:cNvSpPr/>
            <p:nvPr/>
          </p:nvSpPr>
          <p:spPr>
            <a:xfrm>
              <a:off x="304800" y="2343150"/>
              <a:ext cx="10363200" cy="57150"/>
            </a:xfrm>
            <a:custGeom>
              <a:avLst/>
              <a:gdLst/>
              <a:ahLst/>
              <a:cxnLst/>
              <a:rect l="l" t="t" r="r" b="b"/>
              <a:pathLst>
                <a:path w="10363200" h="57150">
                  <a:moveTo>
                    <a:pt x="0" y="38100"/>
                  </a:moveTo>
                  <a:cubicBezTo>
                    <a:pt x="3860800" y="0"/>
                    <a:pt x="7315200" y="6350"/>
                    <a:pt x="10363200" y="57150"/>
                  </a:cubicBezTo>
                </a:path>
              </a:pathLst>
            </a:custGeom>
            <a:noFill/>
            <a:ln w="19050" cap="rnd">
              <a:solidFill>
                <a:schemeClr val="accent1">
                  <a:alpha val="28000"/>
                </a:schemeClr>
              </a:solidFill>
            </a:ln>
          </p:spPr>
        </p:sp>
        <p:sp>
          <p:nvSpPr>
            <p:cNvPr id="9" name="Freeform 9"/>
            <p:cNvSpPr/>
            <p:nvPr/>
          </p:nvSpPr>
          <p:spPr>
            <a:xfrm>
              <a:off x="304800" y="4076700"/>
              <a:ext cx="10363200" cy="57150"/>
            </a:xfrm>
            <a:custGeom>
              <a:avLst/>
              <a:gdLst/>
              <a:ahLst/>
              <a:cxnLst/>
              <a:rect l="l" t="t" r="r" b="b"/>
              <a:pathLst>
                <a:path w="10363200" h="57150">
                  <a:moveTo>
                    <a:pt x="0" y="19050"/>
                  </a:moveTo>
                  <a:cubicBezTo>
                    <a:pt x="3860800" y="57150"/>
                    <a:pt x="7315200" y="50800"/>
                    <a:pt x="10363200" y="0"/>
                  </a:cubicBezTo>
                </a:path>
              </a:pathLst>
            </a:custGeom>
            <a:noFill/>
            <a:ln w="19050" cap="rnd">
              <a:solidFill>
                <a:schemeClr val="accent1">
                  <a:alpha val="28000"/>
                </a:schemeClr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8750" y="2650331"/>
              <a:ext cx="6667500" cy="1214438"/>
            </a:xfrm>
            <a:prstGeom prst="rect">
              <a:avLst/>
            </a:prstGeom>
          </p:spPr>
        </p:pic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63050" y="2571750"/>
              <a:ext cx="2286000" cy="1590675"/>
            </a:xfrm>
            <a:prstGeom prst="rect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1417320" y="4705350"/>
            <a:ext cx="5505259" cy="578167"/>
            <a:chOff x="1417320" y="4705350"/>
            <a:chExt cx="5505259" cy="578167"/>
          </a:xfrm>
        </p:grpSpPr>
        <p:sp>
          <p:nvSpPr>
            <p:cNvPr id="13" name="Line 13"/>
            <p:cNvSpPr/>
            <p:nvPr/>
          </p:nvSpPr>
          <p:spPr>
            <a:xfrm>
              <a:off x="1428750" y="470535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38100" cap="rnd">
              <a:solidFill>
                <a:schemeClr val="accent2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417320" y="4843462"/>
              <a:ext cx="55052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日子讲完了。今天,讲台后面站着多少人?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1892" y="5588318"/>
            <a:ext cx="4657096" cy="264033"/>
            <a:chOff x="1421892" y="5588318"/>
            <a:chExt cx="4657096" cy="264033"/>
          </a:xfrm>
        </p:grpSpPr>
        <p:sp>
          <p:nvSpPr>
            <p:cNvPr id="16" name="TextBox 16"/>
            <p:cNvSpPr txBox="1"/>
            <p:nvPr/>
          </p:nvSpPr>
          <p:spPr>
            <a:xfrm>
              <a:off x="1421892" y="5588318"/>
              <a:ext cx="465709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下面三版讲教师队伍的规模、结构,和世界各地的教师节。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7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71500" y="419100"/>
            <a:ext cx="2762250" cy="600075"/>
            <a:chOff x="571500" y="419100"/>
            <a:chExt cx="2762250" cy="60007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" y="419100"/>
              <a:ext cx="2762250" cy="514350"/>
            </a:xfrm>
            <a:prstGeom prst="rect">
              <a:avLst/>
            </a:prstGeom>
          </p:spPr>
        </p:pic>
        <p:sp>
          <p:nvSpPr>
            <p:cNvPr id="5" name="Freeform 5"/>
            <p:cNvSpPr/>
            <p:nvPr/>
          </p:nvSpPr>
          <p:spPr>
            <a:xfrm>
              <a:off x="590550" y="971550"/>
              <a:ext cx="2724150" cy="47625"/>
            </a:xfrm>
            <a:custGeom>
              <a:avLst/>
              <a:gdLst/>
              <a:ahLst/>
              <a:cxnLst/>
              <a:rect l="l" t="t" r="r" b="b"/>
              <a:pathLst>
                <a:path w="2724150" h="47625">
                  <a:moveTo>
                    <a:pt x="0" y="38100"/>
                  </a:moveTo>
                  <a:cubicBezTo>
                    <a:pt x="914400" y="0"/>
                    <a:pt x="1822450" y="3175"/>
                    <a:pt x="2724150" y="47625"/>
                  </a:cubicBezTo>
                </a:path>
              </a:pathLst>
            </a:custGeom>
            <a:noFill/>
            <a:ln w="28575" cap="rnd">
              <a:solidFill>
                <a:schemeClr val="accent2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0497464" y="540068"/>
            <a:ext cx="1167994" cy="479488"/>
            <a:chOff x="10497464" y="540068"/>
            <a:chExt cx="1167994" cy="479488"/>
          </a:xfrm>
        </p:grpSpPr>
        <p:sp>
          <p:nvSpPr>
            <p:cNvPr id="7" name="TextBox 7"/>
            <p:cNvSpPr txBox="1"/>
            <p:nvPr/>
          </p:nvSpPr>
          <p:spPr>
            <a:xfrm>
              <a:off x="10979315" y="54006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08 版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497464" y="784860"/>
              <a:ext cx="11672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教师队伍 · 规模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14350" y="1378268"/>
            <a:ext cx="4767262" cy="1265872"/>
            <a:chOff x="514350" y="1378268"/>
            <a:chExt cx="4767262" cy="1265872"/>
          </a:xfrm>
        </p:grpSpPr>
        <p:grpSp>
          <p:nvGrpSpPr>
            <p:cNvPr id="16" name="Group 16"/>
            <p:cNvGrpSpPr/>
            <p:nvPr/>
          </p:nvGrpSpPr>
          <p:grpSpPr>
            <a:xfrm>
              <a:off x="4967287" y="1481137"/>
              <a:ext cx="314325" cy="314324"/>
              <a:chOff x="4967287" y="1481137"/>
              <a:chExt cx="314325" cy="31432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5089525" y="16208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chemeClr val="accent3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5054600" y="1743074"/>
                <a:ext cx="139700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139700" h="52387">
                    <a:moveTo>
                      <a:pt x="0" y="52387"/>
                    </a:moveTo>
                    <a:lnTo>
                      <a:pt x="0" y="34925"/>
                    </a:lnTo>
                    <a:cubicBezTo>
                      <a:pt x="0" y="15636"/>
                      <a:pt x="15636" y="0"/>
                      <a:pt x="34925" y="0"/>
                    </a:cubicBezTo>
                    <a:lnTo>
                      <a:pt x="104775" y="0"/>
                    </a:lnTo>
                    <a:cubicBezTo>
                      <a:pt x="124063" y="0"/>
                      <a:pt x="139700" y="15636"/>
                      <a:pt x="139700" y="34925"/>
                    </a:cubicBezTo>
                    <a:lnTo>
                      <a:pt x="139700" y="52387"/>
                    </a:lnTo>
                  </a:path>
                </a:pathLst>
              </a:custGeom>
              <a:noFill/>
              <a:ln w="34925">
                <a:solidFill>
                  <a:schemeClr val="accent3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5176837" y="14811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chemeClr val="accent3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5211762" y="1603375"/>
                <a:ext cx="69850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52387">
                    <a:moveTo>
                      <a:pt x="0" y="0"/>
                    </a:moveTo>
                    <a:lnTo>
                      <a:pt x="34925" y="0"/>
                    </a:lnTo>
                    <a:cubicBezTo>
                      <a:pt x="54213" y="0"/>
                      <a:pt x="69850" y="15636"/>
                      <a:pt x="69850" y="34925"/>
                    </a:cubicBezTo>
                    <a:lnTo>
                      <a:pt x="69850" y="52387"/>
                    </a:lnTo>
                  </a:path>
                </a:pathLst>
              </a:custGeom>
              <a:noFill/>
              <a:ln w="34925">
                <a:solidFill>
                  <a:schemeClr val="accent3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5002212" y="14811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chemeClr val="accent3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967287" y="1603375"/>
                <a:ext cx="69850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52387">
                    <a:moveTo>
                      <a:pt x="0" y="52387"/>
                    </a:moveTo>
                    <a:lnTo>
                      <a:pt x="0" y="34925"/>
                    </a:lnTo>
                    <a:cubicBezTo>
                      <a:pt x="0" y="15636"/>
                      <a:pt x="15636" y="0"/>
                      <a:pt x="34925" y="0"/>
                    </a:cubicBez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chemeClr val="accent3"/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526542" y="1378268"/>
              <a:ext cx="174021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2025 年全国专任教师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14350" y="1710690"/>
              <a:ext cx="3285134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480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 xml:space="preserve">1870.10 </a:t>
              </a:r>
              <a:r>
                <a:rPr lang="zh-Hans-CN" sz="2100" dirty="0">
                  <a:solidFill>
                    <a:schemeClr val="dk1"/>
                  </a:solidFill>
                  <a:latin typeface="Trebuchet MS"/>
                  <a:ea typeface="Microsoft YaHei"/>
                  <a:cs typeface="Trebuchet MS"/>
                </a:rPr>
                <a:t>万人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089142" y="1397318"/>
            <a:ext cx="4213098" cy="1165288"/>
            <a:chOff x="6089142" y="1397318"/>
            <a:chExt cx="4213098" cy="1165288"/>
          </a:xfrm>
        </p:grpSpPr>
        <p:sp>
          <p:nvSpPr>
            <p:cNvPr id="20" name="TextBox 20"/>
            <p:cNvSpPr txBox="1"/>
            <p:nvPr/>
          </p:nvSpPr>
          <p:spPr>
            <a:xfrm>
              <a:off x="6089142" y="1397318"/>
              <a:ext cx="243990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同年各级各类学校 44.07 万所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089142" y="1721168"/>
              <a:ext cx="32849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各级各类学历教育在校生 28040.43 万人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089142" y="2045018"/>
              <a:ext cx="33667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其中义务教育阶段专任教师 1069.76 万人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089904" y="2327910"/>
              <a:ext cx="42123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分学段合计 1869.42 万人,差额为公报另计的其他学校教师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965606" y="2737485"/>
            <a:ext cx="10369144" cy="3101721"/>
            <a:chOff x="965606" y="2737485"/>
            <a:chExt cx="10369144" cy="3101721"/>
          </a:xfrm>
        </p:grpSpPr>
        <p:sp>
          <p:nvSpPr>
            <p:cNvPr id="25" name="TextBox 25"/>
            <p:cNvSpPr txBox="1"/>
            <p:nvPr/>
          </p:nvSpPr>
          <p:spPr>
            <a:xfrm>
              <a:off x="1327404" y="2737485"/>
              <a:ext cx="7472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单位:万人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1333500" y="2857500"/>
              <a:ext cx="10001250" cy="2638425"/>
              <a:chOff x="1333500" y="2857500"/>
              <a:chExt cx="10001250" cy="2638425"/>
            </a:xfrm>
          </p:grpSpPr>
          <p:sp>
            <p:nvSpPr>
              <p:cNvPr id="26" name="Line 26"/>
              <p:cNvSpPr/>
              <p:nvPr/>
            </p:nvSpPr>
            <p:spPr>
              <a:xfrm>
                <a:off x="1333500" y="3233071"/>
                <a:ext cx="10001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001250" h="9525">
                    <a:moveTo>
                      <a:pt x="0" y="0"/>
                    </a:moveTo>
                    <a:lnTo>
                      <a:pt x="10001250" y="0"/>
                    </a:lnTo>
                  </a:path>
                </a:pathLst>
              </a:custGeom>
              <a:noFill/>
              <a:ln w="9525">
                <a:solidFill>
                  <a:srgbClr val="38473F"/>
                </a:solidFill>
              </a:ln>
            </p:spPr>
          </p:sp>
          <p:sp>
            <p:nvSpPr>
              <p:cNvPr id="27" name="Line 27"/>
              <p:cNvSpPr/>
              <p:nvPr/>
            </p:nvSpPr>
            <p:spPr>
              <a:xfrm>
                <a:off x="1333500" y="3984212"/>
                <a:ext cx="10001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001250" h="9525">
                    <a:moveTo>
                      <a:pt x="0" y="0"/>
                    </a:moveTo>
                    <a:lnTo>
                      <a:pt x="10001250" y="0"/>
                    </a:lnTo>
                  </a:path>
                </a:pathLst>
              </a:custGeom>
              <a:noFill/>
              <a:ln w="9525">
                <a:solidFill>
                  <a:srgbClr val="38473F"/>
                </a:solidFill>
              </a:ln>
            </p:spPr>
          </p:sp>
          <p:sp>
            <p:nvSpPr>
              <p:cNvPr id="28" name="Line 28"/>
              <p:cNvSpPr/>
              <p:nvPr/>
            </p:nvSpPr>
            <p:spPr>
              <a:xfrm>
                <a:off x="1333500" y="4735258"/>
                <a:ext cx="10001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001250" h="9525">
                    <a:moveTo>
                      <a:pt x="0" y="0"/>
                    </a:moveTo>
                    <a:lnTo>
                      <a:pt x="10001250" y="0"/>
                    </a:lnTo>
                  </a:path>
                </a:pathLst>
              </a:custGeom>
              <a:noFill/>
              <a:ln w="9525">
                <a:solidFill>
                  <a:srgbClr val="38473F"/>
                </a:solidFill>
              </a:ln>
            </p:spPr>
          </p:sp>
          <p:sp>
            <p:nvSpPr>
              <p:cNvPr id="29" name="Line 29"/>
              <p:cNvSpPr/>
              <p:nvPr/>
            </p:nvSpPr>
            <p:spPr>
              <a:xfrm>
                <a:off x="1333500" y="2857500"/>
                <a:ext cx="9525" cy="26289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628900">
                    <a:moveTo>
                      <a:pt x="0" y="0"/>
                    </a:moveTo>
                    <a:lnTo>
                      <a:pt x="0" y="2628900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</a:ln>
            </p:spPr>
          </p:sp>
          <p:sp>
            <p:nvSpPr>
              <p:cNvPr id="30" name="Line 30"/>
              <p:cNvSpPr/>
              <p:nvPr/>
            </p:nvSpPr>
            <p:spPr>
              <a:xfrm>
                <a:off x="1333500" y="5486400"/>
                <a:ext cx="10001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001250" h="9525">
                    <a:moveTo>
                      <a:pt x="0" y="0"/>
                    </a:moveTo>
                    <a:lnTo>
                      <a:pt x="10001250" y="0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</a:ln>
            </p:spPr>
          </p:sp>
          <p:sp>
            <p:nvSpPr>
              <p:cNvPr id="31" name="Rectangle 31"/>
              <p:cNvSpPr/>
              <p:nvPr/>
            </p:nvSpPr>
            <p:spPr>
              <a:xfrm>
                <a:off x="1609725" y="4505230"/>
                <a:ext cx="876300" cy="98117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32" name="Rectangle 32"/>
              <p:cNvSpPr/>
              <p:nvPr/>
            </p:nvSpPr>
            <p:spPr>
              <a:xfrm>
                <a:off x="3038475" y="3061049"/>
                <a:ext cx="876300" cy="242535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3" name="Rectangle 33"/>
              <p:cNvSpPr/>
              <p:nvPr/>
            </p:nvSpPr>
            <p:spPr>
              <a:xfrm>
                <a:off x="4467225" y="3894201"/>
                <a:ext cx="876300" cy="15921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4" name="Rectangle 34"/>
              <p:cNvSpPr/>
              <p:nvPr/>
            </p:nvSpPr>
            <p:spPr>
              <a:xfrm>
                <a:off x="5895975" y="4595622"/>
                <a:ext cx="876300" cy="89077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35" name="Rectangle 35"/>
              <p:cNvSpPr/>
              <p:nvPr/>
            </p:nvSpPr>
            <p:spPr>
              <a:xfrm>
                <a:off x="7324725" y="5222272"/>
                <a:ext cx="876300" cy="26412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36" name="Rectangle 36"/>
              <p:cNvSpPr/>
              <p:nvPr/>
            </p:nvSpPr>
            <p:spPr>
              <a:xfrm>
                <a:off x="8753475" y="5454396"/>
                <a:ext cx="876300" cy="32004"/>
              </a:xfrm>
              <a:prstGeom prst="rect">
                <a:avLst/>
              </a:prstGeom>
              <a:solidFill>
                <a:srgbClr val="E8A0A8"/>
              </a:solidFill>
              <a:ln>
                <a:noFill/>
              </a:ln>
            </p:spPr>
          </p:sp>
          <p:sp>
            <p:nvSpPr>
              <p:cNvPr id="37" name="Rectangle 37"/>
              <p:cNvSpPr/>
              <p:nvPr/>
            </p:nvSpPr>
            <p:spPr>
              <a:xfrm>
                <a:off x="10182225" y="4651248"/>
                <a:ext cx="876300" cy="83515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</p:grpSp>
        <p:grpSp>
          <p:nvGrpSpPr>
            <p:cNvPr id="43" name="Group 43"/>
            <p:cNvGrpSpPr/>
            <p:nvPr/>
          </p:nvGrpSpPr>
          <p:grpSpPr>
            <a:xfrm>
              <a:off x="965606" y="3151156"/>
              <a:ext cx="278740" cy="2488025"/>
              <a:chOff x="965606" y="3151156"/>
              <a:chExt cx="278740" cy="2488025"/>
            </a:xfrm>
          </p:grpSpPr>
          <p:sp>
            <p:nvSpPr>
              <p:cNvPr id="39" name="TextBox 39"/>
              <p:cNvSpPr txBox="1"/>
              <p:nvPr/>
            </p:nvSpPr>
            <p:spPr>
              <a:xfrm>
                <a:off x="1143305" y="5404485"/>
                <a:ext cx="101041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965606" y="4653344"/>
                <a:ext cx="27874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200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965606" y="3902297"/>
                <a:ext cx="27874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400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965606" y="3151156"/>
                <a:ext cx="27874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600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1741151" y="2820067"/>
              <a:ext cx="9185948" cy="2657380"/>
              <a:chOff x="1741151" y="2820067"/>
              <a:chExt cx="9185948" cy="2657380"/>
            </a:xfrm>
          </p:grpSpPr>
          <p:sp>
            <p:nvSpPr>
              <p:cNvPr id="44" name="TextBox 44"/>
              <p:cNvSpPr txBox="1"/>
              <p:nvPr/>
            </p:nvSpPr>
            <p:spPr>
              <a:xfrm>
                <a:off x="1741151" y="4264247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261.26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3169901" y="2820067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645.82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4598651" y="3653218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423.95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6027401" y="4354640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237.20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7506129" y="4981289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70.32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8984856" y="5213414"/>
                <a:ext cx="41353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8.51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10313651" y="4410266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222.36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1718691" y="5604510"/>
              <a:ext cx="9230868" cy="234696"/>
              <a:chOff x="1718691" y="5604510"/>
              <a:chExt cx="9230868" cy="234696"/>
            </a:xfrm>
          </p:grpSpPr>
          <p:sp>
            <p:nvSpPr>
              <p:cNvPr id="52" name="TextBox 52"/>
              <p:cNvSpPr txBox="1"/>
              <p:nvPr/>
            </p:nvSpPr>
            <p:spPr>
              <a:xfrm>
                <a:off x="1718691" y="560451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学前教育</a:t>
                </a:r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3308985" y="5604510"/>
                <a:ext cx="33528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小学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4737735" y="5604510"/>
                <a:ext cx="33528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初中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6004941" y="560451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普通高中</a:t>
                </a:r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7595235" y="5604510"/>
                <a:ext cx="33528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中职</a:t>
                </a:r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8862441" y="560451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特殊教育</a:t>
                </a:r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10291191" y="560451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高等教育</a:t>
                </a:r>
              </a:p>
            </p:txBody>
          </p:sp>
        </p:grpSp>
      </p:grpSp>
      <p:grpSp>
        <p:nvGrpSpPr>
          <p:cNvPr id="62" name="Group 62"/>
          <p:cNvGrpSpPr/>
          <p:nvPr/>
        </p:nvGrpSpPr>
        <p:grpSpPr>
          <a:xfrm>
            <a:off x="527304" y="6214110"/>
            <a:ext cx="5472379" cy="234696"/>
            <a:chOff x="527304" y="6214110"/>
            <a:chExt cx="5472379" cy="234696"/>
          </a:xfrm>
        </p:grpSpPr>
        <p:sp>
          <p:nvSpPr>
            <p:cNvPr id="61" name="TextBox 61"/>
            <p:cNvSpPr txBox="1"/>
            <p:nvPr/>
          </p:nvSpPr>
          <p:spPr>
            <a:xfrm>
              <a:off x="527304" y="6214110"/>
              <a:ext cx="54723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资料来源:教育部《2025 年全国教育事业发展统计公报》(2026 年 7 月发布)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71500" y="419100"/>
            <a:ext cx="2762250" cy="581025"/>
            <a:chOff x="571500" y="419100"/>
            <a:chExt cx="2762250" cy="58102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" y="419100"/>
              <a:ext cx="2762250" cy="495300"/>
            </a:xfrm>
            <a:prstGeom prst="rect">
              <a:avLst/>
            </a:prstGeom>
          </p:spPr>
        </p:pic>
        <p:sp>
          <p:nvSpPr>
            <p:cNvPr id="5" name="Freeform 5"/>
            <p:cNvSpPr/>
            <p:nvPr/>
          </p:nvSpPr>
          <p:spPr>
            <a:xfrm>
              <a:off x="590550" y="952500"/>
              <a:ext cx="2724150" cy="47625"/>
            </a:xfrm>
            <a:custGeom>
              <a:avLst/>
              <a:gdLst/>
              <a:ahLst/>
              <a:cxnLst/>
              <a:rect l="l" t="t" r="r" b="b"/>
              <a:pathLst>
                <a:path w="2724150" h="47625">
                  <a:moveTo>
                    <a:pt x="0" y="38100"/>
                  </a:moveTo>
                  <a:cubicBezTo>
                    <a:pt x="914400" y="0"/>
                    <a:pt x="1822450" y="3175"/>
                    <a:pt x="2724150" y="47625"/>
                  </a:cubicBezTo>
                </a:path>
              </a:pathLst>
            </a:custGeom>
            <a:noFill/>
            <a:ln w="28575" cap="rnd">
              <a:solidFill>
                <a:schemeClr val="accent2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0497464" y="540068"/>
            <a:ext cx="1167994" cy="479488"/>
            <a:chOff x="10497464" y="540068"/>
            <a:chExt cx="1167994" cy="479488"/>
          </a:xfrm>
        </p:grpSpPr>
        <p:sp>
          <p:nvSpPr>
            <p:cNvPr id="7" name="TextBox 7"/>
            <p:cNvSpPr txBox="1"/>
            <p:nvPr/>
          </p:nvSpPr>
          <p:spPr>
            <a:xfrm>
              <a:off x="10979315" y="54006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09 版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497464" y="784860"/>
              <a:ext cx="11672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教师队伍 · 结构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21208" y="1341120"/>
            <a:ext cx="6760464" cy="888492"/>
            <a:chOff x="521208" y="1341120"/>
            <a:chExt cx="676046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21208" y="1341120"/>
              <a:ext cx="6760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学段越高,专任教师中本科及以上学历的比例越高;</a:t>
              </a:r>
              <a:br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而生师比在初中、普通高中最低。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633728" y="2404110"/>
            <a:ext cx="5969032" cy="3358896"/>
            <a:chOff x="1633728" y="2404110"/>
            <a:chExt cx="5969032" cy="3358896"/>
          </a:xfrm>
        </p:grpSpPr>
        <p:sp>
          <p:nvSpPr>
            <p:cNvPr id="12" name="TextBox 12"/>
            <p:cNvSpPr txBox="1"/>
            <p:nvPr/>
          </p:nvSpPr>
          <p:spPr>
            <a:xfrm>
              <a:off x="2375154" y="2404110"/>
              <a:ext cx="54528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单位:%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2381250" y="2571750"/>
              <a:ext cx="4676775" cy="2867025"/>
              <a:chOff x="2381250" y="2571750"/>
              <a:chExt cx="4676775" cy="2867025"/>
            </a:xfrm>
          </p:grpSpPr>
          <p:sp>
            <p:nvSpPr>
              <p:cNvPr id="13" name="Line 13"/>
              <p:cNvSpPr/>
              <p:nvPr/>
            </p:nvSpPr>
            <p:spPr>
              <a:xfrm>
                <a:off x="3548062" y="2571750"/>
                <a:ext cx="9525" cy="2857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857500">
                    <a:moveTo>
                      <a:pt x="0" y="0"/>
                    </a:moveTo>
                    <a:lnTo>
                      <a:pt x="0" y="2857500"/>
                    </a:lnTo>
                  </a:path>
                </a:pathLst>
              </a:custGeom>
              <a:noFill/>
              <a:ln w="9525">
                <a:solidFill>
                  <a:srgbClr val="38473F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4714875" y="2571750"/>
                <a:ext cx="9525" cy="2857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857500">
                    <a:moveTo>
                      <a:pt x="0" y="0"/>
                    </a:moveTo>
                    <a:lnTo>
                      <a:pt x="0" y="2857500"/>
                    </a:lnTo>
                  </a:path>
                </a:pathLst>
              </a:custGeom>
              <a:noFill/>
              <a:ln w="9525">
                <a:solidFill>
                  <a:srgbClr val="38473F"/>
                </a:solidFill>
              </a:ln>
            </p:spPr>
          </p:sp>
          <p:sp>
            <p:nvSpPr>
              <p:cNvPr id="15" name="Line 15"/>
              <p:cNvSpPr/>
              <p:nvPr/>
            </p:nvSpPr>
            <p:spPr>
              <a:xfrm>
                <a:off x="5881688" y="2571750"/>
                <a:ext cx="9525" cy="2857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857500">
                    <a:moveTo>
                      <a:pt x="0" y="0"/>
                    </a:moveTo>
                    <a:lnTo>
                      <a:pt x="0" y="2857500"/>
                    </a:lnTo>
                  </a:path>
                </a:pathLst>
              </a:custGeom>
              <a:noFill/>
              <a:ln w="9525">
                <a:solidFill>
                  <a:srgbClr val="38473F"/>
                </a:solidFill>
              </a:ln>
            </p:spPr>
          </p:sp>
          <p:sp>
            <p:nvSpPr>
              <p:cNvPr id="16" name="Line 16"/>
              <p:cNvSpPr/>
              <p:nvPr/>
            </p:nvSpPr>
            <p:spPr>
              <a:xfrm>
                <a:off x="7048500" y="2571750"/>
                <a:ext cx="9525" cy="2857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857500">
                    <a:moveTo>
                      <a:pt x="0" y="0"/>
                    </a:moveTo>
                    <a:lnTo>
                      <a:pt x="0" y="2857500"/>
                    </a:lnTo>
                  </a:path>
                </a:pathLst>
              </a:custGeom>
              <a:noFill/>
              <a:ln w="9525">
                <a:solidFill>
                  <a:srgbClr val="38473F"/>
                </a:solidFill>
              </a:ln>
            </p:spPr>
          </p:sp>
          <p:sp>
            <p:nvSpPr>
              <p:cNvPr id="17" name="Line 17"/>
              <p:cNvSpPr/>
              <p:nvPr/>
            </p:nvSpPr>
            <p:spPr>
              <a:xfrm>
                <a:off x="2381250" y="2571750"/>
                <a:ext cx="9525" cy="2857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857500">
                    <a:moveTo>
                      <a:pt x="0" y="0"/>
                    </a:moveTo>
                    <a:lnTo>
                      <a:pt x="0" y="2857500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</a:ln>
            </p:spPr>
          </p:sp>
          <p:sp>
            <p:nvSpPr>
              <p:cNvPr id="18" name="Line 18"/>
              <p:cNvSpPr/>
              <p:nvPr/>
            </p:nvSpPr>
            <p:spPr>
              <a:xfrm>
                <a:off x="2381250" y="5429250"/>
                <a:ext cx="4667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667250" h="9525">
                    <a:moveTo>
                      <a:pt x="0" y="0"/>
                    </a:moveTo>
                    <a:lnTo>
                      <a:pt x="4667250" y="0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</a:ln>
            </p:spPr>
          </p:sp>
          <p:sp>
            <p:nvSpPr>
              <p:cNvPr id="19" name="Rectangle 19"/>
              <p:cNvSpPr/>
              <p:nvPr/>
            </p:nvSpPr>
            <p:spPr>
              <a:xfrm>
                <a:off x="2381250" y="2709862"/>
                <a:ext cx="3981164" cy="438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0" name="Rectangle 20"/>
              <p:cNvSpPr/>
              <p:nvPr/>
            </p:nvSpPr>
            <p:spPr>
              <a:xfrm>
                <a:off x="2381250" y="3424238"/>
                <a:ext cx="4457700" cy="438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1" name="Rectangle 21"/>
              <p:cNvSpPr/>
              <p:nvPr/>
            </p:nvSpPr>
            <p:spPr>
              <a:xfrm>
                <a:off x="2381250" y="4138612"/>
                <a:ext cx="4554760" cy="438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2" name="Rectangle 22"/>
              <p:cNvSpPr/>
              <p:nvPr/>
            </p:nvSpPr>
            <p:spPr>
              <a:xfrm>
                <a:off x="2381250" y="4852988"/>
                <a:ext cx="4642485" cy="438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1633728" y="2856548"/>
              <a:ext cx="658368" cy="2377820"/>
              <a:chOff x="1633728" y="2856548"/>
              <a:chExt cx="658368" cy="2377820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1956816" y="2856548"/>
                <a:ext cx="33528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小学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956816" y="3570922"/>
                <a:ext cx="33528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初中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956816" y="4285298"/>
                <a:ext cx="33528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中职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1633728" y="4999672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普通高中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432042" y="2840355"/>
              <a:ext cx="1170718" cy="2407158"/>
              <a:chOff x="6432042" y="2840355"/>
              <a:chExt cx="1170718" cy="2407158"/>
            </a:xfrm>
          </p:grpSpPr>
          <p:sp>
            <p:nvSpPr>
              <p:cNvPr id="29" name="TextBox 29"/>
              <p:cNvSpPr txBox="1"/>
              <p:nvPr/>
            </p:nvSpPr>
            <p:spPr>
              <a:xfrm>
                <a:off x="6432042" y="2840355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85.30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908292" y="3554730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95.51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7003542" y="4269105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97.59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089267" y="4983480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99.47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2330729" y="5528310"/>
              <a:ext cx="4857141" cy="234696"/>
              <a:chOff x="2330729" y="5528310"/>
              <a:chExt cx="4857141" cy="234696"/>
            </a:xfrm>
          </p:grpSpPr>
          <p:sp>
            <p:nvSpPr>
              <p:cNvPr id="34" name="TextBox 34"/>
              <p:cNvSpPr txBox="1"/>
              <p:nvPr/>
            </p:nvSpPr>
            <p:spPr>
              <a:xfrm>
                <a:off x="2330729" y="5528310"/>
                <a:ext cx="101041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453117" y="5528310"/>
                <a:ext cx="18989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25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619930" y="5528310"/>
                <a:ext cx="18989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50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5786742" y="5528310"/>
                <a:ext cx="18989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75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6909130" y="5528310"/>
                <a:ext cx="27874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Hans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100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8210550" y="2419350"/>
            <a:ext cx="3429000" cy="3368040"/>
            <a:chOff x="8210550" y="2419350"/>
            <a:chExt cx="3429000" cy="3368040"/>
          </a:xfrm>
        </p:grpSpPr>
        <p:sp>
          <p:nvSpPr>
            <p:cNvPr id="41" name="Freeform 41"/>
            <p:cNvSpPr/>
            <p:nvPr/>
          </p:nvSpPr>
          <p:spPr>
            <a:xfrm>
              <a:off x="8210550" y="2419350"/>
              <a:ext cx="3429000" cy="3352800"/>
            </a:xfrm>
            <a:prstGeom prst="bracketPair">
              <a:avLst>
                <a:gd name="adj" fmla="val 8000"/>
              </a:avLst>
            </a:prstGeom>
            <a:noFill/>
            <a:ln w="28575">
              <a:solidFill>
                <a:schemeClr val="accent3"/>
              </a:solidFill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11089481" y="2631281"/>
              <a:ext cx="242888" cy="242888"/>
              <a:chOff x="11089481" y="2631281"/>
              <a:chExt cx="242888" cy="242888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11089481" y="2631281"/>
                <a:ext cx="242888" cy="242888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242888">
                    <a:moveTo>
                      <a:pt x="188913" y="0"/>
                    </a:moveTo>
                    <a:lnTo>
                      <a:pt x="242888" y="53975"/>
                    </a:lnTo>
                    <a:lnTo>
                      <a:pt x="53975" y="242888"/>
                    </a:lnTo>
                    <a:lnTo>
                      <a:pt x="0" y="188913"/>
                    </a:lnTo>
                    <a:lnTo>
                      <a:pt x="188913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1244660" y="2665016"/>
                <a:ext cx="20241" cy="20241"/>
              </a:xfrm>
              <a:custGeom>
                <a:avLst/>
                <a:gdLst/>
                <a:ahLst/>
                <a:cxnLst/>
                <a:rect l="l" t="t" r="r" b="b"/>
                <a:pathLst>
                  <a:path w="20241" h="20241">
                    <a:moveTo>
                      <a:pt x="20241" y="20241"/>
                    </a:move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11204178" y="2705497"/>
                <a:ext cx="20241" cy="20241"/>
              </a:xfrm>
              <a:custGeom>
                <a:avLst/>
                <a:gdLst/>
                <a:ahLst/>
                <a:cxnLst/>
                <a:rect l="l" t="t" r="r" b="b"/>
                <a:pathLst>
                  <a:path w="20241" h="20241">
                    <a:moveTo>
                      <a:pt x="20241" y="20241"/>
                    </a:move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11163697" y="2745978"/>
                <a:ext cx="20241" cy="20241"/>
              </a:xfrm>
              <a:custGeom>
                <a:avLst/>
                <a:gdLst/>
                <a:ahLst/>
                <a:cxnLst/>
                <a:rect l="l" t="t" r="r" b="b"/>
                <a:pathLst>
                  <a:path w="20241" h="20241">
                    <a:moveTo>
                      <a:pt x="20241" y="20241"/>
                    </a:move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1123216" y="2786460"/>
                <a:ext cx="20241" cy="20241"/>
              </a:xfrm>
              <a:custGeom>
                <a:avLst/>
                <a:gdLst/>
                <a:ahLst/>
                <a:cxnLst/>
                <a:rect l="l" t="t" r="r" b="b"/>
                <a:pathLst>
                  <a:path w="20241" h="20241">
                    <a:moveTo>
                      <a:pt x="20241" y="20241"/>
                    </a:move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8580882" y="2630805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生师比</a:t>
              </a:r>
            </a:p>
          </p:txBody>
        </p:sp>
        <p:sp>
          <p:nvSpPr>
            <p:cNvPr id="49" name="Freeform 49"/>
            <p:cNvSpPr/>
            <p:nvPr/>
          </p:nvSpPr>
          <p:spPr>
            <a:xfrm>
              <a:off x="8591550" y="2978150"/>
              <a:ext cx="2076450" cy="41275"/>
            </a:xfrm>
            <a:custGeom>
              <a:avLst/>
              <a:gdLst/>
              <a:ahLst/>
              <a:cxnLst/>
              <a:rect l="l" t="t" r="r" b="b"/>
              <a:pathLst>
                <a:path w="2076450" h="41275">
                  <a:moveTo>
                    <a:pt x="0" y="31750"/>
                  </a:moveTo>
                  <a:cubicBezTo>
                    <a:pt x="685800" y="0"/>
                    <a:pt x="1377950" y="3175"/>
                    <a:pt x="2076450" y="4127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8584692" y="3245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小学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8576310" y="3524250"/>
              <a:ext cx="182765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3000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</a:rPr>
                <a:t>15.76 : 1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8584692" y="41214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初中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576310" y="4400550"/>
              <a:ext cx="182765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3000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</a:rPr>
                <a:t>13.00 : 1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8584692" y="495966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普通高中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8576310" y="5200650"/>
              <a:ext cx="182765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3000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</a:rPr>
                <a:t>12.81 : 1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527304" y="5985510"/>
            <a:ext cx="7628992" cy="463296"/>
            <a:chOff x="527304" y="5985510"/>
            <a:chExt cx="7628992" cy="463296"/>
          </a:xfrm>
        </p:grpSpPr>
        <p:sp>
          <p:nvSpPr>
            <p:cNvPr id="57" name="TextBox 57"/>
            <p:cNvSpPr txBox="1"/>
            <p:nvPr/>
          </p:nvSpPr>
          <p:spPr>
            <a:xfrm>
              <a:off x="527304" y="5985510"/>
              <a:ext cx="76289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口径注:学前教育为「专科及以上学历」96.05%,与上列四行的「本科及以上」口径不同,不与其并列比较。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527304" y="6214110"/>
              <a:ext cx="40588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资料来源:教育部《2025 年全国教育事业发展统计公报》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571500" y="419100"/>
            <a:ext cx="2571750" cy="647700"/>
            <a:chOff x="571500" y="419100"/>
            <a:chExt cx="2571750" cy="647700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" y="419100"/>
              <a:ext cx="2571750" cy="64770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0844784" y="540068"/>
            <a:ext cx="820674" cy="479488"/>
            <a:chOff x="10844784" y="540068"/>
            <a:chExt cx="820674" cy="479488"/>
          </a:xfrm>
        </p:grpSpPr>
        <p:sp>
          <p:nvSpPr>
            <p:cNvPr id="6" name="TextBox 6"/>
            <p:cNvSpPr txBox="1"/>
            <p:nvPr/>
          </p:nvSpPr>
          <p:spPr>
            <a:xfrm>
              <a:off x="10979315" y="54006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10 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844784" y="784860"/>
              <a:ext cx="8199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各国教师节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21208" y="1398270"/>
            <a:ext cx="9419234" cy="469392"/>
            <a:chOff x="521208" y="1398270"/>
            <a:chExt cx="9419234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21208" y="1398270"/>
              <a:ext cx="94192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每个国家的教师节,都挂在一个具体的人或一份具体的文件上。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62000" y="2286000"/>
            <a:ext cx="8858250" cy="3581400"/>
            <a:chOff x="762000" y="2286000"/>
            <a:chExt cx="8858250" cy="3581400"/>
          </a:xfrm>
        </p:grpSpPr>
        <p:sp>
          <p:nvSpPr>
            <p:cNvPr id="11" name="Rectangle 11"/>
            <p:cNvSpPr/>
            <p:nvPr/>
          </p:nvSpPr>
          <p:spPr>
            <a:xfrm>
              <a:off x="762000" y="2286000"/>
              <a:ext cx="8858250" cy="495300"/>
            </a:xfrm>
            <a:prstGeom prst="rect">
              <a:avLst/>
            </a:prstGeom>
            <a:solidFill>
              <a:srgbClr val="2B3A34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762000" y="2781300"/>
              <a:ext cx="8858250" cy="5143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762000" y="3295650"/>
              <a:ext cx="885825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62000" y="3810000"/>
              <a:ext cx="8858250" cy="5143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62000" y="4324350"/>
              <a:ext cx="885825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62000" y="4838700"/>
              <a:ext cx="8858250" cy="5143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62000" y="5353050"/>
              <a:ext cx="885825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Freeform 18"/>
            <p:cNvSpPr/>
            <p:nvPr/>
          </p:nvSpPr>
          <p:spPr>
            <a:xfrm>
              <a:off x="762000" y="2286000"/>
              <a:ext cx="8858250" cy="3581400"/>
            </a:xfrm>
            <a:custGeom>
              <a:avLst/>
              <a:gdLst/>
              <a:ahLst/>
              <a:cxnLst/>
              <a:rect l="l" t="t" r="r" b="b"/>
              <a:pathLst>
                <a:path w="8858250" h="3581400">
                  <a:moveTo>
                    <a:pt x="0" y="0"/>
                  </a:moveTo>
                  <a:lnTo>
                    <a:pt x="8858250" y="0"/>
                  </a:lnTo>
                  <a:moveTo>
                    <a:pt x="0" y="495300"/>
                  </a:moveTo>
                  <a:lnTo>
                    <a:pt x="8858250" y="495300"/>
                  </a:lnTo>
                  <a:moveTo>
                    <a:pt x="0" y="1009650"/>
                  </a:moveTo>
                  <a:lnTo>
                    <a:pt x="8858250" y="1009650"/>
                  </a:lnTo>
                  <a:moveTo>
                    <a:pt x="0" y="1524000"/>
                  </a:moveTo>
                  <a:lnTo>
                    <a:pt x="8858250" y="1524000"/>
                  </a:lnTo>
                  <a:moveTo>
                    <a:pt x="0" y="2038350"/>
                  </a:moveTo>
                  <a:lnTo>
                    <a:pt x="8858250" y="2038350"/>
                  </a:lnTo>
                  <a:moveTo>
                    <a:pt x="0" y="2552700"/>
                  </a:moveTo>
                  <a:lnTo>
                    <a:pt x="8858250" y="2552700"/>
                  </a:lnTo>
                  <a:moveTo>
                    <a:pt x="0" y="3067050"/>
                  </a:moveTo>
                  <a:lnTo>
                    <a:pt x="8858250" y="3067050"/>
                  </a:lnTo>
                  <a:moveTo>
                    <a:pt x="0" y="3581400"/>
                  </a:moveTo>
                  <a:lnTo>
                    <a:pt x="8858250" y="35814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869442" y="2464118"/>
              <a:ext cx="4472940" cy="264033"/>
              <a:chOff x="869442" y="2464118"/>
              <a:chExt cx="4472940" cy="264033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869442" y="2464118"/>
                <a:ext cx="8456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国家/地区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2488692" y="24641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日期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4965192" y="24641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由来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869442" y="2959418"/>
              <a:ext cx="7526122" cy="2835783"/>
              <a:chOff x="869442" y="2959418"/>
              <a:chExt cx="7526122" cy="2835783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869442" y="29594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中国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2488692" y="2959418"/>
                <a:ext cx="84061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9 月 10 日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4965192" y="2959418"/>
                <a:ext cx="264890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1985 年全国人大常委会决议确定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869442" y="3473768"/>
                <a:ext cx="92240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世界教师日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2488692" y="3473768"/>
                <a:ext cx="84061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10 月 5 日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965192" y="3473768"/>
                <a:ext cx="343037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纪念 1966 年《关于教师地位的建议》通过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869442" y="39881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印度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488692" y="398811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9 月 5 日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4965192" y="3988118"/>
                <a:ext cx="273977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纪念第二任总统拉达克里希南生日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869442" y="450246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美国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2488692" y="4502468"/>
                <a:ext cx="198556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 月第一个整周的星期二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4965192" y="4502468"/>
                <a:ext cx="246716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1985 年起由全国教育协会确定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869442" y="50168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泰国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2488692" y="5016818"/>
                <a:ext cx="84061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 月 16 日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4965192" y="5016818"/>
                <a:ext cx="233995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源于 1945 年《教师法》公布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869442" y="553116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韩国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2488692" y="5531168"/>
                <a:ext cx="84061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 月 15 日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4965192" y="5531168"/>
                <a:ext cx="228542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Hans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1965 年起定于世宗大王诞辰</a:t>
                </a:r>
              </a:p>
            </p:txBody>
          </p:sp>
        </p:grpSp>
      </p:grpSp>
      <p:grpSp>
        <p:nvGrpSpPr>
          <p:cNvPr id="44" name="Group 44"/>
          <p:cNvGrpSpPr/>
          <p:nvPr/>
        </p:nvGrpSpPr>
        <p:grpSpPr>
          <a:xfrm>
            <a:off x="9906000" y="2819400"/>
            <a:ext cx="1752600" cy="1123950"/>
            <a:chOff x="9906000" y="2819400"/>
            <a:chExt cx="1752600" cy="1123950"/>
          </a:xfrm>
        </p:grpSpPr>
        <p:pic>
          <p:nvPicPr>
            <p:cNvPr id="43" name="Image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6000" y="2819400"/>
              <a:ext cx="1752600" cy="1123950"/>
            </a:xfrm>
            <a:prstGeom prst="rect">
              <a:avLst/>
            </a:prstGeom>
          </p:spPr>
        </p:pic>
      </p:grpSp>
      <p:grpSp>
        <p:nvGrpSpPr>
          <p:cNvPr id="52" name="Group 52"/>
          <p:cNvGrpSpPr/>
          <p:nvPr/>
        </p:nvGrpSpPr>
        <p:grpSpPr>
          <a:xfrm>
            <a:off x="9899904" y="4229100"/>
            <a:ext cx="1663445" cy="733806"/>
            <a:chOff x="9899904" y="4229100"/>
            <a:chExt cx="1663445" cy="733806"/>
          </a:xfrm>
        </p:grpSpPr>
        <p:grpSp>
          <p:nvGrpSpPr>
            <p:cNvPr id="50" name="Group 50"/>
            <p:cNvGrpSpPr/>
            <p:nvPr/>
          </p:nvGrpSpPr>
          <p:grpSpPr>
            <a:xfrm>
              <a:off x="11334750" y="4229100"/>
              <a:ext cx="228599" cy="228599"/>
              <a:chOff x="11334750" y="4229100"/>
              <a:chExt cx="228599" cy="228599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11334750" y="4229100"/>
                <a:ext cx="2285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228599">
                    <a:moveTo>
                      <a:pt x="0" y="114300"/>
                    </a:moveTo>
                    <a:cubicBezTo>
                      <a:pt x="0" y="177426"/>
                      <a:pt x="51174" y="228599"/>
                      <a:pt x="114300" y="228599"/>
                    </a:cubicBezTo>
                    <a:cubicBezTo>
                      <a:pt x="177426" y="228599"/>
                      <a:pt x="228599" y="177426"/>
                      <a:pt x="228599" y="114300"/>
                    </a:cubicBezTo>
                    <a:cubicBezTo>
                      <a:pt x="228599" y="51174"/>
                      <a:pt x="177426" y="0"/>
                      <a:pt x="114300" y="0"/>
                    </a:cubicBezTo>
                    <a:cubicBezTo>
                      <a:pt x="51174" y="0"/>
                      <a:pt x="0" y="51174"/>
                      <a:pt x="0" y="114300"/>
                    </a:cubicBezTo>
                  </a:path>
                </a:pathLst>
              </a:custGeom>
              <a:noFill/>
              <a:ln w="25400">
                <a:solidFill>
                  <a:schemeClr val="accent3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1342370" y="4305300"/>
                <a:ext cx="21335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13359" h="9525">
                    <a:moveTo>
                      <a:pt x="0" y="0"/>
                    </a:moveTo>
                    <a:lnTo>
                      <a:pt x="213359" y="0"/>
                    </a:lnTo>
                  </a:path>
                </a:pathLst>
              </a:custGeom>
              <a:noFill/>
              <a:ln w="25400">
                <a:solidFill>
                  <a:schemeClr val="accent3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11342370" y="4381500"/>
                <a:ext cx="21335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13359" h="9525">
                    <a:moveTo>
                      <a:pt x="0" y="0"/>
                    </a:moveTo>
                    <a:lnTo>
                      <a:pt x="213359" y="0"/>
                    </a:lnTo>
                  </a:path>
                </a:pathLst>
              </a:custGeom>
              <a:noFill/>
              <a:ln w="25400">
                <a:solidFill>
                  <a:schemeClr val="accent3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11399049" y="4229100"/>
                <a:ext cx="43651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43651" h="228599">
                    <a:moveTo>
                      <a:pt x="43651" y="0"/>
                    </a:moveTo>
                    <a:cubicBezTo>
                      <a:pt x="0" y="69949"/>
                      <a:pt x="0" y="158651"/>
                      <a:pt x="43651" y="228599"/>
                    </a:cubicBezTo>
                  </a:path>
                </a:pathLst>
              </a:custGeom>
              <a:noFill/>
              <a:ln w="25400">
                <a:solidFill>
                  <a:schemeClr val="accent3"/>
                </a:solidFill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1455400" y="4229100"/>
                <a:ext cx="43651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43651" h="228599">
                    <a:moveTo>
                      <a:pt x="0" y="0"/>
                    </a:moveTo>
                    <a:cubicBezTo>
                      <a:pt x="43651" y="69949"/>
                      <a:pt x="43651" y="158651"/>
                      <a:pt x="0" y="228599"/>
                    </a:cubicBezTo>
                  </a:path>
                </a:pathLst>
              </a:custGeom>
              <a:noFill/>
              <a:ln w="25400">
                <a:solidFill>
                  <a:schemeClr val="accent3"/>
                </a:solidFill>
              </a:ln>
            </p:spPr>
          </p:sp>
        </p:grpSp>
        <p:sp>
          <p:nvSpPr>
            <p:cNvPr id="51" name="TextBox 51"/>
            <p:cNvSpPr txBox="1"/>
            <p:nvPr/>
          </p:nvSpPr>
          <p:spPr>
            <a:xfrm>
              <a:off x="9899904" y="4232910"/>
              <a:ext cx="1231392" cy="7299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联合国教科文组织</a:t>
              </a:r>
              <a:br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把 10 月 5 日定为</a:t>
              </a:r>
              <a:br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世界教师日。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27304" y="6023610"/>
            <a:ext cx="9807150" cy="444246"/>
            <a:chOff x="527304" y="6023610"/>
            <a:chExt cx="9807150" cy="444246"/>
          </a:xfrm>
        </p:grpSpPr>
        <p:sp>
          <p:nvSpPr>
            <p:cNvPr id="53" name="TextBox 53"/>
            <p:cNvSpPr txBox="1"/>
            <p:nvPr/>
          </p:nvSpPr>
          <p:spPr>
            <a:xfrm>
              <a:off x="527304" y="6023610"/>
              <a:ext cx="98071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资料来源:教育部《我国教师节简介》;UNESCO 世界教师日;印度新闻信息局;美国全国教育协会;泰国官方教师节说明;韩国 Korea.net。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527304" y="6233160"/>
              <a:ext cx="30088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美国的日期随年份变动,不是固定公历日。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575978" y="419100"/>
            <a:ext cx="2181795" cy="638175"/>
            <a:chOff x="575978" y="419100"/>
            <a:chExt cx="2181795" cy="63817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5978" y="419100"/>
              <a:ext cx="2181795" cy="63817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0979315" y="540068"/>
            <a:ext cx="686143" cy="479488"/>
            <a:chOff x="10979315" y="540068"/>
            <a:chExt cx="686143" cy="479488"/>
          </a:xfrm>
        </p:grpSpPr>
        <p:sp>
          <p:nvSpPr>
            <p:cNvPr id="6" name="TextBox 6"/>
            <p:cNvSpPr txBox="1"/>
            <p:nvPr/>
          </p:nvSpPr>
          <p:spPr>
            <a:xfrm>
              <a:off x="10979315" y="54006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11 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006328" y="78486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尊师典故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21208" y="1341120"/>
            <a:ext cx="6688226" cy="469392"/>
            <a:chOff x="521208" y="1341120"/>
            <a:chExt cx="6688226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21208" y="1341120"/>
              <a:ext cx="66882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尊师在古人那里,是站在雪里等一个人醒来。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17982" y="2059305"/>
            <a:ext cx="5344668" cy="3592068"/>
            <a:chOff x="617982" y="2059305"/>
            <a:chExt cx="5344668" cy="3592068"/>
          </a:xfrm>
        </p:grpSpPr>
        <p:grpSp>
          <p:nvGrpSpPr>
            <p:cNvPr id="23" name="Group 23"/>
            <p:cNvGrpSpPr/>
            <p:nvPr/>
          </p:nvGrpSpPr>
          <p:grpSpPr>
            <a:xfrm>
              <a:off x="5645769" y="2084388"/>
              <a:ext cx="233713" cy="269875"/>
              <a:chOff x="5645769" y="2084388"/>
              <a:chExt cx="233713" cy="26987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5735638" y="2111375"/>
                <a:ext cx="53975" cy="13494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13494">
                    <a:moveTo>
                      <a:pt x="0" y="0"/>
                    </a:moveTo>
                    <a:lnTo>
                      <a:pt x="26988" y="13494"/>
                    </a:lnTo>
                    <a:lnTo>
                      <a:pt x="53975" y="0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5762625" y="2084388"/>
                <a:ext cx="40481" cy="110919"/>
              </a:xfrm>
              <a:custGeom>
                <a:avLst/>
                <a:gdLst/>
                <a:ahLst/>
                <a:cxnLst/>
                <a:rect l="l" t="t" r="r" b="b"/>
                <a:pathLst>
                  <a:path w="40481" h="110919">
                    <a:moveTo>
                      <a:pt x="0" y="0"/>
                    </a:moveTo>
                    <a:lnTo>
                      <a:pt x="0" y="87710"/>
                    </a:lnTo>
                    <a:lnTo>
                      <a:pt x="40481" y="110919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5842617" y="2141979"/>
                <a:ext cx="26988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6988" h="46742">
                    <a:moveTo>
                      <a:pt x="0" y="0"/>
                    </a:moveTo>
                    <a:lnTo>
                      <a:pt x="1808" y="30118"/>
                    </a:lnTo>
                    <a:lnTo>
                      <a:pt x="26988" y="46742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5803525" y="2151856"/>
                <a:ext cx="75956" cy="90516"/>
              </a:xfrm>
              <a:custGeom>
                <a:avLst/>
                <a:gdLst/>
                <a:ahLst/>
                <a:cxnLst/>
                <a:rect l="l" t="t" r="r" b="b"/>
                <a:pathLst>
                  <a:path w="75956" h="90516">
                    <a:moveTo>
                      <a:pt x="75956" y="0"/>
                    </a:moveTo>
                    <a:lnTo>
                      <a:pt x="0" y="43855"/>
                    </a:lnTo>
                    <a:lnTo>
                      <a:pt x="135" y="90516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5842617" y="2249929"/>
                <a:ext cx="26988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6988" h="46742">
                    <a:moveTo>
                      <a:pt x="26988" y="0"/>
                    </a:moveTo>
                    <a:lnTo>
                      <a:pt x="1808" y="16624"/>
                    </a:lnTo>
                    <a:lnTo>
                      <a:pt x="0" y="46742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5763179" y="2242939"/>
                <a:ext cx="116303" cy="43855"/>
              </a:xfrm>
              <a:custGeom>
                <a:avLst/>
                <a:gdLst/>
                <a:ahLst/>
                <a:cxnLst/>
                <a:rect l="l" t="t" r="r" b="b"/>
                <a:pathLst>
                  <a:path w="116303" h="43855">
                    <a:moveTo>
                      <a:pt x="116303" y="43855"/>
                    </a:moveTo>
                    <a:lnTo>
                      <a:pt x="40346" y="0"/>
                    </a:lnTo>
                    <a:lnTo>
                      <a:pt x="0" y="23452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5735638" y="2313782"/>
                <a:ext cx="53975" cy="13494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13494">
                    <a:moveTo>
                      <a:pt x="53975" y="13494"/>
                    </a:moveTo>
                    <a:lnTo>
                      <a:pt x="26988" y="0"/>
                    </a:lnTo>
                    <a:lnTo>
                      <a:pt x="0" y="13494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5722144" y="2243344"/>
                <a:ext cx="40481" cy="110919"/>
              </a:xfrm>
              <a:custGeom>
                <a:avLst/>
                <a:gdLst/>
                <a:ahLst/>
                <a:cxnLst/>
                <a:rect l="l" t="t" r="r" b="b"/>
                <a:pathLst>
                  <a:path w="40481" h="110919">
                    <a:moveTo>
                      <a:pt x="40481" y="110919"/>
                    </a:moveTo>
                    <a:lnTo>
                      <a:pt x="40481" y="23209"/>
                    </a:ln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5655647" y="2249929"/>
                <a:ext cx="26988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6988" h="46742">
                    <a:moveTo>
                      <a:pt x="26988" y="46742"/>
                    </a:moveTo>
                    <a:lnTo>
                      <a:pt x="25179" y="16624"/>
                    </a:ln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645769" y="2196278"/>
                <a:ext cx="75956" cy="90516"/>
              </a:xfrm>
              <a:custGeom>
                <a:avLst/>
                <a:gdLst/>
                <a:ahLst/>
                <a:cxnLst/>
                <a:rect l="l" t="t" r="r" b="b"/>
                <a:pathLst>
                  <a:path w="75956" h="90516">
                    <a:moveTo>
                      <a:pt x="0" y="90516"/>
                    </a:moveTo>
                    <a:lnTo>
                      <a:pt x="75956" y="46661"/>
                    </a:lnTo>
                    <a:lnTo>
                      <a:pt x="75822" y="0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5655647" y="2141979"/>
                <a:ext cx="26988" cy="46742"/>
              </a:xfrm>
              <a:custGeom>
                <a:avLst/>
                <a:gdLst/>
                <a:ahLst/>
                <a:cxnLst/>
                <a:rect l="l" t="t" r="r" b="b"/>
                <a:pathLst>
                  <a:path w="26988" h="46742">
                    <a:moveTo>
                      <a:pt x="0" y="46742"/>
                    </a:moveTo>
                    <a:lnTo>
                      <a:pt x="25179" y="30118"/>
                    </a:lnTo>
                    <a:lnTo>
                      <a:pt x="26988" y="0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645769" y="2151856"/>
                <a:ext cx="116303" cy="43855"/>
              </a:xfrm>
              <a:custGeom>
                <a:avLst/>
                <a:gdLst/>
                <a:ahLst/>
                <a:cxnLst/>
                <a:rect l="l" t="t" r="r" b="b"/>
                <a:pathLst>
                  <a:path w="116303" h="43855">
                    <a:moveTo>
                      <a:pt x="0" y="0"/>
                    </a:moveTo>
                    <a:lnTo>
                      <a:pt x="75956" y="43855"/>
                    </a:lnTo>
                    <a:lnTo>
                      <a:pt x="116303" y="20403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617982" y="2059305"/>
              <a:ext cx="35268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程门立雪 ·《宋史·杨时传》</a:t>
              </a:r>
            </a:p>
          </p:txBody>
        </p:sp>
        <p:pic>
          <p:nvPicPr>
            <p:cNvPr id="25" name="Imag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8650" y="2403634"/>
              <a:ext cx="2476500" cy="1869758"/>
            </a:xfrm>
            <a:prstGeom prst="rect">
              <a:avLst/>
            </a:prstGeom>
          </p:spPr>
        </p:pic>
        <p:sp>
          <p:nvSpPr>
            <p:cNvPr id="26" name="Freeform 26"/>
            <p:cNvSpPr/>
            <p:nvPr/>
          </p:nvSpPr>
          <p:spPr>
            <a:xfrm>
              <a:off x="3295650" y="2400300"/>
              <a:ext cx="2667000" cy="1238250"/>
            </a:xfrm>
            <a:prstGeom prst="wedgeRectCallout">
              <a:avLst>
                <a:gd name="adj1" fmla="val -62000"/>
                <a:gd name="adj2" fmla="val 24000"/>
              </a:avLst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3498342" y="25593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白话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498342" y="2845118"/>
              <a:ext cx="1993964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杨时和游酢去洛阳见程颐,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程颐正闭目坐着,两人就站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着等,不肯离开。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17982" y="4440555"/>
              <a:ext cx="4435221" cy="1210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Hans-CN" sz="2100" dirty="0">
                  <a:solidFill>
                    <a:schemeClr val="accent1"/>
                  </a:solidFill>
                  <a:latin typeface="Times New Roman"/>
                  <a:ea typeface="KaiTi"/>
                  <a:cs typeface="Times New Roman"/>
                </a:rPr>
                <a:t>「又见程颐于洛,时盖年四十矣。</a:t>
              </a:r>
              <a:br/>
              <a:r>
                <a:rPr lang="zh-Hans-CN" sz="2100" dirty="0">
                  <a:solidFill>
                    <a:schemeClr val="accent1"/>
                  </a:solidFill>
                  <a:latin typeface="Times New Roman"/>
                  <a:ea typeface="KaiTi"/>
                  <a:cs typeface="Times New Roman"/>
                </a:rPr>
                <a:t>一日见颐,颐偶瞑坐,时与游酢侍立</a:t>
              </a:r>
              <a:br/>
              <a:r>
                <a:rPr lang="zh-Hans-CN" sz="2100" dirty="0">
                  <a:solidFill>
                    <a:schemeClr val="accent1"/>
                  </a:solidFill>
                  <a:latin typeface="Times New Roman"/>
                  <a:ea typeface="KaiTi"/>
                  <a:cs typeface="Times New Roman"/>
                </a:rPr>
                <a:t>不去。颐既觉,则门外雪深一尺矣。」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313170" y="2059305"/>
            <a:ext cx="3737610" cy="3693795"/>
            <a:chOff x="6313170" y="2059305"/>
            <a:chExt cx="3737610" cy="3693795"/>
          </a:xfrm>
        </p:grpSpPr>
        <p:sp>
          <p:nvSpPr>
            <p:cNvPr id="31" name="TextBox 31"/>
            <p:cNvSpPr txBox="1"/>
            <p:nvPr/>
          </p:nvSpPr>
          <p:spPr>
            <a:xfrm>
              <a:off x="6313932" y="2059305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韩愈《师说》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6324600" y="2387600"/>
              <a:ext cx="2381250" cy="41275"/>
            </a:xfrm>
            <a:custGeom>
              <a:avLst/>
              <a:gdLst/>
              <a:ahLst/>
              <a:cxnLst/>
              <a:rect l="l" t="t" r="r" b="b"/>
              <a:pathLst>
                <a:path w="2381250" h="41275">
                  <a:moveTo>
                    <a:pt x="0" y="31750"/>
                  </a:moveTo>
                  <a:cubicBezTo>
                    <a:pt x="800100" y="0"/>
                    <a:pt x="1593850" y="3175"/>
                    <a:pt x="2381250" y="4127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313170" y="2576512"/>
              <a:ext cx="3737610" cy="8591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Hans-CN" sz="2250" dirty="0">
                  <a:solidFill>
                    <a:schemeClr val="accent1"/>
                  </a:solidFill>
                  <a:latin typeface="Times New Roman"/>
                  <a:ea typeface="KaiTi"/>
                  <a:cs typeface="Times New Roman"/>
                </a:rPr>
                <a:t>「古之学者必有师。师者,</a:t>
              </a:r>
              <a:br/>
              <a:r>
                <a:rPr lang="zh-Hans-CN" sz="2250" dirty="0">
                  <a:solidFill>
                    <a:schemeClr val="accent1"/>
                  </a:solidFill>
                  <a:latin typeface="Times New Roman"/>
                  <a:ea typeface="KaiTi"/>
                  <a:cs typeface="Times New Roman"/>
                </a:rPr>
                <a:t>所以传道、受业、解惑也。」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313170" y="3605212"/>
              <a:ext cx="3480435" cy="8591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Hans-CN" sz="2250" dirty="0">
                  <a:solidFill>
                    <a:schemeClr val="accent1"/>
                  </a:solidFill>
                  <a:latin typeface="Times New Roman"/>
                  <a:ea typeface="KaiTi"/>
                  <a:cs typeface="Times New Roman"/>
                </a:rPr>
                <a:t>「是故无贵无贱,无长无少,</a:t>
              </a:r>
              <a:br/>
              <a:r>
                <a:rPr lang="zh-Hans-CN" sz="2250" dirty="0">
                  <a:solidFill>
                    <a:schemeClr val="accent1"/>
                  </a:solidFill>
                  <a:latin typeface="Times New Roman"/>
                  <a:ea typeface="KaiTi"/>
                  <a:cs typeface="Times New Roman"/>
                </a:rPr>
                <a:t>道之所存,师之所存也。」</a:t>
              </a:r>
            </a:p>
          </p:txBody>
        </p:sp>
        <p:pic>
          <p:nvPicPr>
            <p:cNvPr id="35" name="Image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24600" y="4438650"/>
              <a:ext cx="2000250" cy="1314450"/>
            </a:xfrm>
            <a:prstGeom prst="rect">
              <a:avLst/>
            </a:prstGeom>
          </p:spPr>
        </p:pic>
        <p:sp>
          <p:nvSpPr>
            <p:cNvPr id="36" name="TextBox 36"/>
            <p:cNvSpPr txBox="1"/>
            <p:nvPr/>
          </p:nvSpPr>
          <p:spPr>
            <a:xfrm>
              <a:off x="8603742" y="4731068"/>
              <a:ext cx="76792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唐 · 韩愈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603742" y="501681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《师说》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27304" y="5947410"/>
            <a:ext cx="8049006" cy="482346"/>
            <a:chOff x="527304" y="5947410"/>
            <a:chExt cx="8049006" cy="482346"/>
          </a:xfrm>
        </p:grpSpPr>
        <p:sp>
          <p:nvSpPr>
            <p:cNvPr id="39" name="TextBox 39"/>
            <p:cNvSpPr txBox="1"/>
            <p:nvPr/>
          </p:nvSpPr>
          <p:spPr>
            <a:xfrm>
              <a:off x="527304" y="5947410"/>
              <a:ext cx="74755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引用注:两段引文的权威底本为繁体,此处转写为简体,原字词未改;《师说》中「受业」不写作「授业」。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27304" y="6195060"/>
              <a:ext cx="80490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资料来源:香港教育局指定文言经典学习材料《师说》;《郁文华章》选篇《程门立雪》(录自《宋史·杨时传》)。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5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571500" y="419100"/>
            <a:ext cx="1905000" cy="600075"/>
            <a:chOff x="571500" y="419100"/>
            <a:chExt cx="1905000" cy="60007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" y="419100"/>
              <a:ext cx="1905000" cy="60007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0979315" y="540068"/>
            <a:ext cx="686143" cy="479488"/>
            <a:chOff x="10979315" y="540068"/>
            <a:chExt cx="686143" cy="479488"/>
          </a:xfrm>
        </p:grpSpPr>
        <p:sp>
          <p:nvSpPr>
            <p:cNvPr id="6" name="TextBox 6"/>
            <p:cNvSpPr txBox="1"/>
            <p:nvPr/>
          </p:nvSpPr>
          <p:spPr>
            <a:xfrm>
              <a:off x="10979315" y="54006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12 版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167872" y="78486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小栏目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21208" y="1360170"/>
            <a:ext cx="7401154" cy="469392"/>
            <a:chOff x="521208" y="1360170"/>
            <a:chExt cx="7401154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21208" y="1360170"/>
              <a:ext cx="74011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名言、谜语、画法 —— 黑板报该有的三个小栏目。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33400" y="2133600"/>
            <a:ext cx="3657600" cy="3581400"/>
            <a:chOff x="533400" y="2133600"/>
            <a:chExt cx="3657600" cy="3581400"/>
          </a:xfrm>
        </p:grpSpPr>
        <p:sp>
          <p:nvSpPr>
            <p:cNvPr id="11" name="Freeform 11"/>
            <p:cNvSpPr/>
            <p:nvPr/>
          </p:nvSpPr>
          <p:spPr>
            <a:xfrm>
              <a:off x="533400" y="2133600"/>
              <a:ext cx="3657600" cy="3581400"/>
            </a:xfrm>
            <a:prstGeom prst="snip1Rect">
              <a:avLst>
                <a:gd name="adj" fmla="val 9000"/>
              </a:avLst>
            </a:prstGeom>
            <a:noFill/>
            <a:ln w="19050">
              <a:solidFill>
                <a:schemeClr val="accent6"/>
              </a:solidFill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3744119" y="2347913"/>
              <a:ext cx="188913" cy="161925"/>
              <a:chOff x="3744119" y="2347913"/>
              <a:chExt cx="188913" cy="1619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3744119" y="2347913"/>
                <a:ext cx="67469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67469" h="161925">
                    <a:moveTo>
                      <a:pt x="67469" y="67469"/>
                    </a:moveTo>
                    <a:lnTo>
                      <a:pt x="13494" y="67469"/>
                    </a:lnTo>
                    <a:cubicBezTo>
                      <a:pt x="6041" y="67469"/>
                      <a:pt x="0" y="61428"/>
                      <a:pt x="0" y="53975"/>
                    </a:cubicBezTo>
                    <a:lnTo>
                      <a:pt x="0" y="13494"/>
                    </a:lnTo>
                    <a:cubicBezTo>
                      <a:pt x="0" y="6041"/>
                      <a:pt x="6041" y="0"/>
                      <a:pt x="13494" y="0"/>
                    </a:cubicBezTo>
                    <a:lnTo>
                      <a:pt x="53975" y="0"/>
                    </a:lnTo>
                    <a:cubicBezTo>
                      <a:pt x="61428" y="0"/>
                      <a:pt x="67469" y="6041"/>
                      <a:pt x="67469" y="13494"/>
                    </a:cubicBezTo>
                    <a:lnTo>
                      <a:pt x="67469" y="94456"/>
                    </a:lnTo>
                    <a:cubicBezTo>
                      <a:pt x="67469" y="130444"/>
                      <a:pt x="49482" y="152925"/>
                      <a:pt x="13494" y="161925"/>
                    </a:cubicBez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3865563" y="2347913"/>
                <a:ext cx="67469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67469" h="161925">
                    <a:moveTo>
                      <a:pt x="67469" y="67469"/>
                    </a:moveTo>
                    <a:lnTo>
                      <a:pt x="13494" y="67469"/>
                    </a:lnTo>
                    <a:cubicBezTo>
                      <a:pt x="6041" y="67469"/>
                      <a:pt x="0" y="61428"/>
                      <a:pt x="0" y="53975"/>
                    </a:cubicBezTo>
                    <a:lnTo>
                      <a:pt x="0" y="13494"/>
                    </a:lnTo>
                    <a:cubicBezTo>
                      <a:pt x="0" y="6041"/>
                      <a:pt x="6041" y="0"/>
                      <a:pt x="13494" y="0"/>
                    </a:cubicBezTo>
                    <a:lnTo>
                      <a:pt x="53975" y="0"/>
                    </a:lnTo>
                    <a:cubicBezTo>
                      <a:pt x="61428" y="0"/>
                      <a:pt x="67469" y="6041"/>
                      <a:pt x="67469" y="13494"/>
                    </a:cubicBezTo>
                    <a:lnTo>
                      <a:pt x="67469" y="94456"/>
                    </a:lnTo>
                    <a:cubicBezTo>
                      <a:pt x="67469" y="130444"/>
                      <a:pt x="49482" y="152925"/>
                      <a:pt x="13494" y="161925"/>
                    </a:cubicBez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751332" y="2287905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名言角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62000" y="2616200"/>
              <a:ext cx="1695450" cy="41275"/>
            </a:xfrm>
            <a:custGeom>
              <a:avLst/>
              <a:gdLst/>
              <a:ahLst/>
              <a:cxnLst/>
              <a:rect l="l" t="t" r="r" b="b"/>
              <a:pathLst>
                <a:path w="1695450" h="41275">
                  <a:moveTo>
                    <a:pt x="0" y="31750"/>
                  </a:moveTo>
                  <a:cubicBezTo>
                    <a:pt x="571500" y="0"/>
                    <a:pt x="1136650" y="3175"/>
                    <a:pt x="1695450" y="4127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52856" y="2815590"/>
              <a:ext cx="243001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Hans-CN" sz="1800" dirty="0">
                  <a:solidFill>
                    <a:schemeClr val="dk1"/>
                  </a:solidFill>
                  <a:latin typeface="Times New Roman"/>
                  <a:ea typeface="KaiTi"/>
                  <a:cs typeface="Times New Roman"/>
                </a:rPr>
                <a:t>「三人行,必有我师焉。</a:t>
              </a:r>
              <a:br/>
              <a:r>
                <a:rPr lang="zh-Hans-CN" sz="1800" dirty="0">
                  <a:solidFill>
                    <a:schemeClr val="dk1"/>
                  </a:solidFill>
                  <a:latin typeface="Times New Roman"/>
                  <a:ea typeface="KaiTi"/>
                  <a:cs typeface="Times New Roman"/>
                </a:rPr>
                <a:t>择其善者而从之,</a:t>
              </a:r>
              <a:br/>
              <a:r>
                <a:rPr lang="zh-Hans-CN" sz="1800" dirty="0">
                  <a:solidFill>
                    <a:schemeClr val="dk1"/>
                  </a:solidFill>
                  <a:latin typeface="Times New Roman"/>
                  <a:ea typeface="KaiTi"/>
                  <a:cs typeface="Times New Roman"/>
                </a:rPr>
                <a:t>其不善者而改之。」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55904" y="3832860"/>
              <a:ext cx="10703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《论语·述而》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52856" y="4244340"/>
              <a:ext cx="16184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Hans-CN" sz="1800" dirty="0">
                  <a:solidFill>
                    <a:schemeClr val="dk1"/>
                  </a:solidFill>
                  <a:latin typeface="Times New Roman"/>
                  <a:ea typeface="KaiTi"/>
                  <a:cs typeface="Times New Roman"/>
                </a:rPr>
                <a:t>「温故而知新,</a:t>
              </a:r>
              <a:br/>
              <a:r>
                <a:rPr lang="zh-Hans-CN" sz="1800" dirty="0">
                  <a:solidFill>
                    <a:schemeClr val="dk1"/>
                  </a:solidFill>
                  <a:latin typeface="Times New Roman"/>
                  <a:ea typeface="KaiTi"/>
                  <a:cs typeface="Times New Roman"/>
                </a:rPr>
                <a:t>可以为师矣。」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5904" y="5071110"/>
              <a:ext cx="10703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《论语·为政》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267200" y="2133600"/>
            <a:ext cx="3657600" cy="3581400"/>
            <a:chOff x="4267200" y="2133600"/>
            <a:chExt cx="3657600" cy="3581400"/>
          </a:xfrm>
        </p:grpSpPr>
        <p:sp>
          <p:nvSpPr>
            <p:cNvPr id="22" name="Freeform 22"/>
            <p:cNvSpPr/>
            <p:nvPr/>
          </p:nvSpPr>
          <p:spPr>
            <a:xfrm>
              <a:off x="4267200" y="2133600"/>
              <a:ext cx="3657600" cy="3581400"/>
            </a:xfrm>
            <a:prstGeom prst="snip1Rect">
              <a:avLst>
                <a:gd name="adj" fmla="val 9000"/>
              </a:avLst>
            </a:prstGeom>
            <a:noFill/>
            <a:ln w="19050">
              <a:solidFill>
                <a:schemeClr val="accent6"/>
              </a:solidFill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7450931" y="2307431"/>
              <a:ext cx="242888" cy="242888"/>
              <a:chOff x="7450931" y="2307431"/>
              <a:chExt cx="242888" cy="242888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7450931" y="2307431"/>
                <a:ext cx="242888" cy="121444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121444">
                    <a:moveTo>
                      <a:pt x="0" y="121444"/>
                    </a:moveTo>
                    <a:lnTo>
                      <a:pt x="13494" y="121444"/>
                    </a:lnTo>
                    <a:moveTo>
                      <a:pt x="121444" y="0"/>
                    </a:moveTo>
                    <a:lnTo>
                      <a:pt x="121444" y="13494"/>
                    </a:lnTo>
                    <a:moveTo>
                      <a:pt x="229394" y="121444"/>
                    </a:moveTo>
                    <a:lnTo>
                      <a:pt x="242888" y="121444"/>
                    </a:lnTo>
                    <a:moveTo>
                      <a:pt x="35084" y="35084"/>
                    </a:moveTo>
                    <a:lnTo>
                      <a:pt x="44529" y="44529"/>
                    </a:lnTo>
                    <a:moveTo>
                      <a:pt x="207804" y="35084"/>
                    </a:moveTo>
                    <a:lnTo>
                      <a:pt x="198359" y="44529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7499185" y="2361406"/>
                <a:ext cx="14638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146380" h="188913">
                    <a:moveTo>
                      <a:pt x="32709" y="121444"/>
                    </a:moveTo>
                    <a:cubicBezTo>
                      <a:pt x="9476" y="104020"/>
                      <a:pt x="0" y="73684"/>
                      <a:pt x="9183" y="46133"/>
                    </a:cubicBezTo>
                    <a:cubicBezTo>
                      <a:pt x="18367" y="18583"/>
                      <a:pt x="44149" y="0"/>
                      <a:pt x="73190" y="0"/>
                    </a:cubicBezTo>
                    <a:cubicBezTo>
                      <a:pt x="102231" y="0"/>
                      <a:pt x="128013" y="18583"/>
                      <a:pt x="137197" y="46133"/>
                    </a:cubicBezTo>
                    <a:cubicBezTo>
                      <a:pt x="146380" y="73684"/>
                      <a:pt x="136904" y="104020"/>
                      <a:pt x="113671" y="121444"/>
                    </a:cubicBezTo>
                    <a:cubicBezTo>
                      <a:pt x="102987" y="132021"/>
                      <a:pt x="97976" y="147053"/>
                      <a:pt x="100178" y="161925"/>
                    </a:cubicBezTo>
                    <a:cubicBezTo>
                      <a:pt x="100178" y="176830"/>
                      <a:pt x="88095" y="188913"/>
                      <a:pt x="73190" y="188913"/>
                    </a:cubicBezTo>
                    <a:cubicBezTo>
                      <a:pt x="58285" y="188913"/>
                      <a:pt x="46203" y="176830"/>
                      <a:pt x="46203" y="161925"/>
                    </a:cubicBezTo>
                    <a:cubicBezTo>
                      <a:pt x="48404" y="147053"/>
                      <a:pt x="43394" y="132021"/>
                      <a:pt x="32709" y="121444"/>
                    </a:cubicBez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7541340" y="2496344"/>
                <a:ext cx="62071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2071" h="9525">
                    <a:moveTo>
                      <a:pt x="0" y="0"/>
                    </a:moveTo>
                    <a:lnTo>
                      <a:pt x="62071" y="0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4485132" y="2287905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谜语角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4495800" y="2616200"/>
              <a:ext cx="1695450" cy="41275"/>
            </a:xfrm>
            <a:custGeom>
              <a:avLst/>
              <a:gdLst/>
              <a:ahLst/>
              <a:cxnLst/>
              <a:rect l="l" t="t" r="r" b="b"/>
              <a:pathLst>
                <a:path w="1695450" h="41275">
                  <a:moveTo>
                    <a:pt x="0" y="31750"/>
                  </a:moveTo>
                  <a:cubicBezTo>
                    <a:pt x="571500" y="0"/>
                    <a:pt x="1136650" y="3175"/>
                    <a:pt x="1695450" y="4127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486656" y="2910840"/>
              <a:ext cx="1847088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Hans-CN" sz="1800" dirty="0">
                  <a:solidFill>
                    <a:schemeClr val="dk1"/>
                  </a:solidFill>
                  <a:latin typeface="Times New Roman"/>
                  <a:ea typeface="KaiTi"/>
                  <a:cs typeface="Times New Roman"/>
                </a:rPr>
                <a:t>一身白衣不怕脏,</a:t>
              </a:r>
              <a:br/>
              <a:r>
                <a:rPr lang="zh-Hans-CN" sz="1800" dirty="0">
                  <a:solidFill>
                    <a:schemeClr val="dk1"/>
                  </a:solidFill>
                  <a:latin typeface="Times New Roman"/>
                  <a:ea typeface="KaiTi"/>
                  <a:cs typeface="Times New Roman"/>
                </a:rPr>
                <a:t>越写越短越漂亮;</a:t>
              </a:r>
              <a:br/>
              <a:r>
                <a:rPr lang="zh-Hans-CN" sz="1800" dirty="0">
                  <a:solidFill>
                    <a:schemeClr val="dk1"/>
                  </a:solidFill>
                  <a:latin typeface="Times New Roman"/>
                  <a:ea typeface="KaiTi"/>
                  <a:cs typeface="Times New Roman"/>
                </a:rPr>
                <a:t>黑板上面留下字,</a:t>
              </a:r>
              <a:br/>
              <a:r>
                <a:rPr lang="zh-Hans-CN" sz="1800" dirty="0">
                  <a:solidFill>
                    <a:schemeClr val="dk1"/>
                  </a:solidFill>
                  <a:latin typeface="Times New Roman"/>
                  <a:ea typeface="KaiTi"/>
                  <a:cs typeface="Times New Roman"/>
                </a:rPr>
                <a:t>自己却是无声响。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488942" y="473106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打一文具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489704" y="5128260"/>
              <a:ext cx="18053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编者出题,不是古籍典故;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489704" y="5356860"/>
              <a:ext cx="21122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答案由讲板报的人当场揭晓。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001000" y="2133600"/>
            <a:ext cx="3657600" cy="3581400"/>
            <a:chOff x="8001000" y="2133600"/>
            <a:chExt cx="3657600" cy="3581400"/>
          </a:xfrm>
        </p:grpSpPr>
        <p:sp>
          <p:nvSpPr>
            <p:cNvPr id="34" name="Freeform 34"/>
            <p:cNvSpPr/>
            <p:nvPr/>
          </p:nvSpPr>
          <p:spPr>
            <a:xfrm>
              <a:off x="8001000" y="2133600"/>
              <a:ext cx="3657600" cy="3581400"/>
            </a:xfrm>
            <a:prstGeom prst="snip1Rect">
              <a:avLst>
                <a:gd name="adj" fmla="val 9000"/>
              </a:avLst>
            </a:prstGeom>
            <a:noFill/>
            <a:ln w="19050">
              <a:solidFill>
                <a:schemeClr val="accent6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11198225" y="2326261"/>
              <a:ext cx="210565" cy="210565"/>
              <a:chOff x="11198225" y="2326261"/>
              <a:chExt cx="210565" cy="21056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11198225" y="2326261"/>
                <a:ext cx="210565" cy="210565"/>
              </a:xfrm>
              <a:custGeom>
                <a:avLst/>
                <a:gdLst/>
                <a:ahLst/>
                <a:cxnLst/>
                <a:rect l="l" t="t" r="r" b="b"/>
                <a:pathLst>
                  <a:path w="210565" h="210565">
                    <a:moveTo>
                      <a:pt x="0" y="210565"/>
                    </a:moveTo>
                    <a:lnTo>
                      <a:pt x="53975" y="210565"/>
                    </a:lnTo>
                    <a:lnTo>
                      <a:pt x="195660" y="68880"/>
                    </a:lnTo>
                    <a:cubicBezTo>
                      <a:pt x="210565" y="53975"/>
                      <a:pt x="210565" y="29810"/>
                      <a:pt x="195660" y="14905"/>
                    </a:cubicBezTo>
                    <a:cubicBezTo>
                      <a:pt x="180755" y="0"/>
                      <a:pt x="156590" y="0"/>
                      <a:pt x="141685" y="14905"/>
                    </a:cubicBezTo>
                    <a:lnTo>
                      <a:pt x="0" y="156590"/>
                    </a:lnTo>
                    <a:lnTo>
                      <a:pt x="0" y="210565"/>
                    </a:lnTo>
                  </a:path>
                </a:pathLst>
              </a:custGeom>
              <a:noFill/>
              <a:ln w="26988">
                <a:solidFill>
                  <a:srgbClr val="E8A0A8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11326416" y="2354660"/>
                <a:ext cx="5397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53975">
                    <a:moveTo>
                      <a:pt x="0" y="0"/>
                    </a:moveTo>
                    <a:lnTo>
                      <a:pt x="53975" y="53975"/>
                    </a:lnTo>
                  </a:path>
                </a:pathLst>
              </a:custGeom>
              <a:noFill/>
              <a:ln w="26988">
                <a:solidFill>
                  <a:srgbClr val="E8A0A8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8218932" y="2287905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rgbClr val="E8A0A8"/>
                  </a:solidFill>
                  <a:latin typeface="+mn-lt"/>
                  <a:ea typeface="+mn-ea"/>
                  <a:cs typeface="+mn-cs"/>
                </a:rPr>
                <a:t>粉笔技法角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8229600" y="2616200"/>
              <a:ext cx="2038350" cy="41275"/>
            </a:xfrm>
            <a:custGeom>
              <a:avLst/>
              <a:gdLst/>
              <a:ahLst/>
              <a:cxnLst/>
              <a:rect l="l" t="t" r="r" b="b"/>
              <a:pathLst>
                <a:path w="2038350" h="41275">
                  <a:moveTo>
                    <a:pt x="0" y="31750"/>
                  </a:moveTo>
                  <a:cubicBezTo>
                    <a:pt x="685800" y="0"/>
                    <a:pt x="1365250" y="3175"/>
                    <a:pt x="2038350" y="4127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222742" y="2921318"/>
              <a:ext cx="20767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45732" indent="-145732">
                <a:buClr>
                  <a:schemeClr val="dk1"/>
                </a:buClr>
                <a:buSzTx/>
                <a:buFontTx/>
                <a:buChar char="•"/>
              </a:pPr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握笔要平推,不要立着戳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222742" y="3340418"/>
              <a:ext cx="2045398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45732" indent="-145732">
                <a:lnSpc>
                  <a:spcPts val="210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用粉笔侧面拖出的宽笔画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适合写报头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222742" y="4026218"/>
              <a:ext cx="179679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45732" indent="-145732">
                <a:lnSpc>
                  <a:spcPts val="210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先用点定四角再连线,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框才不会歪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222742" y="4712018"/>
              <a:ext cx="2045398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45732" indent="-145732">
                <a:lnSpc>
                  <a:spcPts val="210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写完用手指抹一下笔画外</a:t>
              </a:r>
              <a:br/>
              <a:r>
                <a:rPr lang="zh-Hans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缘,粉笔字才有毛边</a:t>
              </a:r>
            </a:p>
          </p:txBody>
        </p:sp>
      </p:grpSp>
      <p:grpSp>
        <p:nvGrpSpPr>
          <p:cNvPr id="46" name="!!chalk-stub"/>
          <p:cNvGrpSpPr/>
          <p:nvPr/>
        </p:nvGrpSpPr>
        <p:grpSpPr>
          <a:xfrm>
            <a:off x="10763250" y="5753100"/>
            <a:ext cx="933450" cy="647700"/>
            <a:chOff x="10763250" y="5753100"/>
            <a:chExt cx="933450" cy="647700"/>
          </a:xfrm>
        </p:grpSpPr>
        <p:pic>
          <p:nvPicPr>
            <p:cNvPr id="45" name="Image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63250" y="5753100"/>
              <a:ext cx="933450" cy="647700"/>
            </a:xfrm>
            <a:prstGeom prst="rect">
              <a:avLst/>
            </a:prstGeom>
          </p:spPr>
        </p:pic>
      </p:grpSp>
      <p:grpSp>
        <p:nvGrpSpPr>
          <p:cNvPr id="49" name="Group 49"/>
          <p:cNvGrpSpPr/>
          <p:nvPr/>
        </p:nvGrpSpPr>
        <p:grpSpPr>
          <a:xfrm>
            <a:off x="527304" y="5966460"/>
            <a:ext cx="6740500" cy="463296"/>
            <a:chOff x="527304" y="5966460"/>
            <a:chExt cx="6740500" cy="463296"/>
          </a:xfrm>
        </p:grpSpPr>
        <p:sp>
          <p:nvSpPr>
            <p:cNvPr id="47" name="TextBox 47"/>
            <p:cNvSpPr txBox="1"/>
            <p:nvPr/>
          </p:nvSpPr>
          <p:spPr>
            <a:xfrm>
              <a:off x="527304" y="5966460"/>
              <a:ext cx="67405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名言角资料来源:中国哲学书电子化计划《论语·述而》第二十二章、《论语·为政》第十一章。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27304" y="6195060"/>
              <a:ext cx="28472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谜语与技法为板报组自撰,不引自文献。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pattFill prst="pct5">
          <a:fgClr>
            <a:srgbClr val="55635B"/>
          </a:fgClr>
          <a:bgClr>
            <a:schemeClr val="l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00"/>
            </a:avLst>
          </a:prstGeom>
          <a:solidFill>
            <a:srgbClr val="3A3129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233172" y="6438900"/>
            <a:ext cx="11725656" cy="185928"/>
          </a:xfrm>
          <a:prstGeom prst="rect">
            <a:avLst/>
          </a:prstGeom>
          <a:solidFill>
            <a:srgbClr val="33291F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71500" y="419100"/>
            <a:ext cx="2381250" cy="676275"/>
            <a:chOff x="571500" y="419100"/>
            <a:chExt cx="2381250" cy="67627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" y="419100"/>
              <a:ext cx="2381250" cy="600075"/>
            </a:xfrm>
            <a:prstGeom prst="rect">
              <a:avLst/>
            </a:prstGeom>
          </p:spPr>
        </p:pic>
        <p:sp>
          <p:nvSpPr>
            <p:cNvPr id="5" name="Freeform 5"/>
            <p:cNvSpPr/>
            <p:nvPr/>
          </p:nvSpPr>
          <p:spPr>
            <a:xfrm>
              <a:off x="590550" y="1047750"/>
              <a:ext cx="2343150" cy="47625"/>
            </a:xfrm>
            <a:custGeom>
              <a:avLst/>
              <a:gdLst/>
              <a:ahLst/>
              <a:cxnLst/>
              <a:rect l="l" t="t" r="r" b="b"/>
              <a:pathLst>
                <a:path w="2343150" h="47625">
                  <a:moveTo>
                    <a:pt x="0" y="38100"/>
                  </a:moveTo>
                  <a:cubicBezTo>
                    <a:pt x="787400" y="0"/>
                    <a:pt x="1568450" y="3175"/>
                    <a:pt x="2343150" y="47625"/>
                  </a:cubicBezTo>
                </a:path>
              </a:pathLst>
            </a:custGeom>
            <a:noFill/>
            <a:ln w="28575" cap="rnd">
              <a:solidFill>
                <a:schemeClr val="accent2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0979315" y="482918"/>
            <a:ext cx="686143" cy="479488"/>
            <a:chOff x="10979315" y="482918"/>
            <a:chExt cx="686143" cy="479488"/>
          </a:xfrm>
        </p:grpSpPr>
        <p:sp>
          <p:nvSpPr>
            <p:cNvPr id="7" name="TextBox 7"/>
            <p:cNvSpPr txBox="1"/>
            <p:nvPr/>
          </p:nvSpPr>
          <p:spPr>
            <a:xfrm>
              <a:off x="10979315" y="482918"/>
              <a:ext cx="6861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13 版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329416" y="72771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收尾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20000" y="1238250"/>
            <a:ext cx="4038600" cy="666750"/>
            <a:chOff x="7620000" y="1238250"/>
            <a:chExt cx="4038600" cy="666750"/>
          </a:xfrm>
        </p:grpSpPr>
        <p:sp>
          <p:nvSpPr>
            <p:cNvPr id="10" name="Freeform 10"/>
            <p:cNvSpPr/>
            <p:nvPr/>
          </p:nvSpPr>
          <p:spPr>
            <a:xfrm>
              <a:off x="7620000" y="1238250"/>
              <a:ext cx="4038600" cy="666750"/>
            </a:xfrm>
            <a:prstGeom prst="ribbon2">
              <a:avLst>
                <a:gd name="adj1" fmla="val 16667"/>
                <a:gd name="adj2" fmla="val 50000"/>
              </a:avLst>
            </a:prstGeom>
            <a:solidFill>
              <a:srgbClr val="3A3B2A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773668" y="1379220"/>
              <a:ext cx="1731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Hans-CN" sz="240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教师节快乐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21208" y="2026920"/>
            <a:ext cx="5678424" cy="1345692"/>
            <a:chOff x="521208" y="2026920"/>
            <a:chExt cx="5678424" cy="1345692"/>
          </a:xfrm>
        </p:grpSpPr>
        <p:sp>
          <p:nvSpPr>
            <p:cNvPr id="13" name="TextBox 13"/>
            <p:cNvSpPr txBox="1"/>
            <p:nvPr/>
          </p:nvSpPr>
          <p:spPr>
            <a:xfrm>
              <a:off x="521208" y="2026920"/>
              <a:ext cx="5678424" cy="1345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与其说「老师辛苦了」,不如说出一件具体</a:t>
              </a:r>
              <a:br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的事:哪一节课、哪一句话、哪一次你被拉</a:t>
              </a:r>
              <a:br/>
              <a:r>
                <a:rPr lang="zh-Hans-CN" sz="24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了一把。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22732" y="3697605"/>
            <a:ext cx="6555952" cy="1679829"/>
            <a:chOff x="522732" y="3697605"/>
            <a:chExt cx="6555952" cy="1679829"/>
          </a:xfrm>
        </p:grpSpPr>
        <p:grpSp>
          <p:nvGrpSpPr>
            <p:cNvPr id="18" name="Group 18"/>
            <p:cNvGrpSpPr/>
            <p:nvPr/>
          </p:nvGrpSpPr>
          <p:grpSpPr>
            <a:xfrm>
              <a:off x="6822281" y="3744119"/>
              <a:ext cx="256403" cy="229394"/>
              <a:chOff x="6822281" y="3744119"/>
              <a:chExt cx="256403" cy="22939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6822281" y="3744119"/>
                <a:ext cx="242888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188913">
                    <a:moveTo>
                      <a:pt x="101203" y="188913"/>
                    </a:moveTo>
                    <a:lnTo>
                      <a:pt x="26988" y="188913"/>
                    </a:lnTo>
                    <a:cubicBezTo>
                      <a:pt x="12083" y="188913"/>
                      <a:pt x="0" y="176830"/>
                      <a:pt x="0" y="161925"/>
                    </a:cubicBezTo>
                    <a:lnTo>
                      <a:pt x="0" y="26988"/>
                    </a:lnTo>
                    <a:cubicBezTo>
                      <a:pt x="0" y="12083"/>
                      <a:pt x="12083" y="0"/>
                      <a:pt x="26988" y="0"/>
                    </a:cubicBezTo>
                    <a:lnTo>
                      <a:pt x="215901" y="0"/>
                    </a:lnTo>
                    <a:cubicBezTo>
                      <a:pt x="230805" y="0"/>
                      <a:pt x="242888" y="12083"/>
                      <a:pt x="242888" y="26988"/>
                    </a:cubicBezTo>
                    <a:lnTo>
                      <a:pt x="242888" y="80963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6822281" y="3771106"/>
                <a:ext cx="242888" cy="80963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80963">
                    <a:moveTo>
                      <a:pt x="0" y="0"/>
                    </a:moveTo>
                    <a:lnTo>
                      <a:pt x="121444" y="80963"/>
                    </a:lnTo>
                    <a:lnTo>
                      <a:pt x="161696" y="54124"/>
                    </a:lnTo>
                    <a:lnTo>
                      <a:pt x="242888" y="0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6970696" y="3876185"/>
                <a:ext cx="107988" cy="97328"/>
              </a:xfrm>
              <a:custGeom>
                <a:avLst/>
                <a:gdLst/>
                <a:ahLst/>
                <a:cxnLst/>
                <a:rect l="l" t="t" r="r" b="b"/>
                <a:pathLst>
                  <a:path w="107988" h="97328">
                    <a:moveTo>
                      <a:pt x="53992" y="97328"/>
                    </a:moveTo>
                    <a:lnTo>
                      <a:pt x="99196" y="53015"/>
                    </a:lnTo>
                    <a:cubicBezTo>
                      <a:pt x="104796" y="47580"/>
                      <a:pt x="107963" y="40113"/>
                      <a:pt x="107975" y="32309"/>
                    </a:cubicBezTo>
                    <a:cubicBezTo>
                      <a:pt x="107988" y="24506"/>
                      <a:pt x="104846" y="17028"/>
                      <a:pt x="99264" y="11575"/>
                    </a:cubicBezTo>
                    <a:cubicBezTo>
                      <a:pt x="87538" y="108"/>
                      <a:pt x="68811" y="72"/>
                      <a:pt x="57042" y="11494"/>
                    </a:cubicBezTo>
                    <a:lnTo>
                      <a:pt x="54019" y="14463"/>
                    </a:lnTo>
                    <a:lnTo>
                      <a:pt x="51010" y="11494"/>
                    </a:lnTo>
                    <a:cubicBezTo>
                      <a:pt x="39286" y="36"/>
                      <a:pt x="20569" y="0"/>
                      <a:pt x="8801" y="11413"/>
                    </a:cubicBezTo>
                    <a:cubicBezTo>
                      <a:pt x="3199" y="16846"/>
                      <a:pt x="30" y="24312"/>
                      <a:pt x="15" y="32116"/>
                    </a:cubicBezTo>
                    <a:cubicBezTo>
                      <a:pt x="0" y="39920"/>
                      <a:pt x="3139" y="47398"/>
                      <a:pt x="8720" y="52853"/>
                    </a:cubicBezTo>
                    <a:lnTo>
                      <a:pt x="53992" y="97328"/>
                    </a:lnTo>
                  </a:path>
                </a:pathLst>
              </a:custGeom>
              <a:noFill/>
              <a:ln w="26988">
                <a:solidFill>
                  <a:schemeClr val="accent3"/>
                </a:solidFill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522732" y="3697605"/>
              <a:ext cx="28483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三个可以照着说的句式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533400" y="4025900"/>
              <a:ext cx="3086100" cy="41275"/>
            </a:xfrm>
            <a:custGeom>
              <a:avLst/>
              <a:gdLst/>
              <a:ahLst/>
              <a:cxnLst/>
              <a:rect l="l" t="t" r="r" b="b"/>
              <a:pathLst>
                <a:path w="3086100" h="41275">
                  <a:moveTo>
                    <a:pt x="0" y="31750"/>
                  </a:moveTo>
                  <a:cubicBezTo>
                    <a:pt x="1041400" y="0"/>
                    <a:pt x="2070100" y="3175"/>
                    <a:pt x="3086100" y="4127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24256" y="4225290"/>
              <a:ext cx="51311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「老师,您上次讲的那道题,我到现在还会做。」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24256" y="4625340"/>
              <a:ext cx="46465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「老师,那天您多留了十分钟,我记住了。」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24256" y="5025390"/>
              <a:ext cx="40286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「老师,我以后想做和您一样的事。」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609332" y="2135505"/>
            <a:ext cx="3963767" cy="2636901"/>
            <a:chOff x="7609332" y="2135505"/>
            <a:chExt cx="3963767" cy="2636901"/>
          </a:xfrm>
        </p:grpSpPr>
        <p:grpSp>
          <p:nvGrpSpPr>
            <p:cNvPr id="28" name="Group 28"/>
            <p:cNvGrpSpPr/>
            <p:nvPr/>
          </p:nvGrpSpPr>
          <p:grpSpPr>
            <a:xfrm>
              <a:off x="11350623" y="2161932"/>
              <a:ext cx="222476" cy="229059"/>
              <a:chOff x="11350623" y="2161932"/>
              <a:chExt cx="222476" cy="22905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11418094" y="2235994"/>
                <a:ext cx="80963" cy="80963"/>
              </a:xfrm>
              <a:custGeom>
                <a:avLst/>
                <a:gdLst/>
                <a:ahLst/>
                <a:cxnLst/>
                <a:rect l="l" t="t" r="r" b="b"/>
                <a:pathLst>
                  <a:path w="80963" h="80963">
                    <a:moveTo>
                      <a:pt x="0" y="80963"/>
                    </a:moveTo>
                    <a:lnTo>
                      <a:pt x="80963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11445082" y="2161932"/>
                <a:ext cx="128017" cy="128037"/>
              </a:xfrm>
              <a:custGeom>
                <a:avLst/>
                <a:gdLst/>
                <a:ahLst/>
                <a:cxnLst/>
                <a:rect l="l" t="t" r="r" b="b"/>
                <a:pathLst>
                  <a:path w="128017" h="128037">
                    <a:moveTo>
                      <a:pt x="0" y="33581"/>
                    </a:moveTo>
                    <a:lnTo>
                      <a:pt x="6248" y="26348"/>
                    </a:lnTo>
                    <a:cubicBezTo>
                      <a:pt x="32599" y="0"/>
                      <a:pt x="75321" y="3"/>
                      <a:pt x="101669" y="26355"/>
                    </a:cubicBezTo>
                    <a:cubicBezTo>
                      <a:pt x="128017" y="52706"/>
                      <a:pt x="128014" y="95428"/>
                      <a:pt x="101662" y="121776"/>
                    </a:cubicBezTo>
                    <a:lnTo>
                      <a:pt x="94456" y="128037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1350623" y="2262982"/>
                <a:ext cx="121446" cy="128009"/>
              </a:xfrm>
              <a:custGeom>
                <a:avLst/>
                <a:gdLst/>
                <a:ahLst/>
                <a:cxnLst/>
                <a:rect l="l" t="t" r="r" b="b"/>
                <a:pathLst>
                  <a:path w="121446" h="128009">
                    <a:moveTo>
                      <a:pt x="121446" y="94456"/>
                    </a:moveTo>
                    <a:lnTo>
                      <a:pt x="116089" y="101662"/>
                    </a:lnTo>
                    <a:cubicBezTo>
                      <a:pt x="89446" y="128009"/>
                      <a:pt x="46562" y="128009"/>
                      <a:pt x="19919" y="101662"/>
                    </a:cubicBezTo>
                    <a:cubicBezTo>
                      <a:pt x="7173" y="89059"/>
                      <a:pt x="0" y="71880"/>
                      <a:pt x="0" y="53955"/>
                    </a:cubicBezTo>
                    <a:cubicBezTo>
                      <a:pt x="0" y="36030"/>
                      <a:pt x="7173" y="18851"/>
                      <a:pt x="19919" y="6248"/>
                    </a:cubicBezTo>
                    <a:lnTo>
                      <a:pt x="26989" y="0"/>
                    </a:lnTo>
                  </a:path>
                </a:pathLst>
              </a:custGeom>
              <a:noFill/>
              <a:ln w="26988">
                <a:solidFill>
                  <a:schemeClr val="accent2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7609332" y="213550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想自己查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620000" y="2463800"/>
              <a:ext cx="1885950" cy="41275"/>
            </a:xfrm>
            <a:custGeom>
              <a:avLst/>
              <a:gdLst/>
              <a:ahLst/>
              <a:cxnLst/>
              <a:rect l="l" t="t" r="r" b="b"/>
              <a:pathLst>
                <a:path w="1885950" h="41275">
                  <a:moveTo>
                    <a:pt x="0" y="31750"/>
                  </a:moveTo>
                  <a:cubicBezTo>
                    <a:pt x="635000" y="0"/>
                    <a:pt x="1263650" y="3175"/>
                    <a:pt x="1885950" y="4127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13142" y="2673668"/>
              <a:ext cx="21945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u="sng" dirty="0">
                  <a:solidFill>
                    <a:schemeClr val="accent3"/>
                  </a:solidFill>
                  <a:latin typeface="+mn-lt"/>
                  <a:ea typeface="+mn-ea"/>
                  <a:cs typeface="+mn-cs"/>
                  <a:hlinkClick r:id="rId3"/>
                </a:rPr>
                <a:t>教育部《我国教师节简介》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13142" y="3035618"/>
              <a:ext cx="20128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u="sng" dirty="0">
                  <a:solidFill>
                    <a:schemeClr val="accent3"/>
                  </a:solidFill>
                  <a:latin typeface="+mn-lt"/>
                  <a:ea typeface="+mn-ea"/>
                  <a:cs typeface="+mn-cs"/>
                  <a:hlinkClick r:id="rId4"/>
                </a:rPr>
                <a:t>教育部《教师节的由来》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13142" y="3397568"/>
              <a:ext cx="31941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u="sng" dirty="0">
                  <a:solidFill>
                    <a:schemeClr val="accent3"/>
                  </a:solidFill>
                  <a:latin typeface="+mn-lt"/>
                  <a:ea typeface="+mn-ea"/>
                  <a:cs typeface="+mn-cs"/>
                  <a:hlinkClick r:id="rId5"/>
                </a:rPr>
                <a:t>《2025 年全国教育事业发展统计公报》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13142" y="3759518"/>
              <a:ext cx="25035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u="sng" dirty="0">
                  <a:solidFill>
                    <a:schemeClr val="accent3"/>
                  </a:solidFill>
                  <a:latin typeface="+mn-lt"/>
                  <a:ea typeface="+mn-ea"/>
                  <a:cs typeface="+mn-cs"/>
                  <a:hlinkClick r:id="rId6"/>
                </a:rPr>
                <a:t>教育部第 42 个教师节工作通知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13142" y="4121468"/>
              <a:ext cx="16520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u="sng" dirty="0">
                  <a:solidFill>
                    <a:schemeClr val="accent3"/>
                  </a:solidFill>
                  <a:latin typeface="+mn-lt"/>
                  <a:ea typeface="+mn-ea"/>
                  <a:cs typeface="+mn-cs"/>
                  <a:hlinkClick r:id="rId7"/>
                </a:rPr>
                <a:t>UNESCO 世界教师日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13904" y="4537710"/>
              <a:ext cx="19668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点击可打开原页(需联网)。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525000" y="5029200"/>
            <a:ext cx="2000250" cy="1219200"/>
            <a:chOff x="9525000" y="5029200"/>
            <a:chExt cx="2000250" cy="1219200"/>
          </a:xfrm>
        </p:grpSpPr>
        <p:pic>
          <p:nvPicPr>
            <p:cNvPr id="38" name="Image 3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25000" y="5029200"/>
              <a:ext cx="2000250" cy="1219200"/>
            </a:xfrm>
            <a:prstGeom prst="rect">
              <a:avLst/>
            </a:prstGeom>
          </p:spPr>
        </p:pic>
      </p:grpSp>
      <p:grpSp>
        <p:nvGrpSpPr>
          <p:cNvPr id="41" name="!!chalk-stub"/>
          <p:cNvGrpSpPr/>
          <p:nvPr/>
        </p:nvGrpSpPr>
        <p:grpSpPr>
          <a:xfrm>
            <a:off x="571500" y="5638800"/>
            <a:ext cx="933450" cy="647700"/>
            <a:chOff x="571500" y="5638800"/>
            <a:chExt cx="933450" cy="647700"/>
          </a:xfrm>
        </p:grpSpPr>
        <p:pic>
          <p:nvPicPr>
            <p:cNvPr id="40" name="Image 4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1500" y="5638800"/>
              <a:ext cx="933450" cy="647700"/>
            </a:xfrm>
            <a:prstGeom prst="rect">
              <a:avLst/>
            </a:prstGeom>
          </p:spPr>
        </p:pic>
      </p:grpSp>
      <p:grpSp>
        <p:nvGrpSpPr>
          <p:cNvPr id="44" name="Group 44"/>
          <p:cNvGrpSpPr/>
          <p:nvPr/>
        </p:nvGrpSpPr>
        <p:grpSpPr>
          <a:xfrm>
            <a:off x="1707642" y="5797868"/>
            <a:ext cx="3666630" cy="498538"/>
            <a:chOff x="1707642" y="5797868"/>
            <a:chExt cx="3666630" cy="498538"/>
          </a:xfrm>
        </p:grpSpPr>
        <p:sp>
          <p:nvSpPr>
            <p:cNvPr id="42" name="TextBox 42"/>
            <p:cNvSpPr txBox="1"/>
            <p:nvPr/>
          </p:nvSpPr>
          <p:spPr>
            <a:xfrm>
              <a:off x="1707642" y="5797868"/>
              <a:ext cx="366663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班级板报组 编 · 资料截至 2026 年 9 月 10 日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708404" y="6061710"/>
              <a:ext cx="35823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Hans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今年主题:大力弘扬教育家精神,共筑尊师重教风尚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6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teachers_day_chalkboard">
  <a:themeElements>
    <a:clrScheme name="ppt169_teachers_day_chalkboard">
      <a:dk1>
        <a:srgbClr val="E8E4D8"/>
      </a:dk1>
      <a:lt1>
        <a:srgbClr val="1E2B27"/>
      </a:lt1>
      <a:dk2>
        <a:srgbClr val="1F497D"/>
      </a:dk2>
      <a:lt2>
        <a:srgbClr val="26352F"/>
      </a:lt2>
      <a:accent1>
        <a:srgbClr val="F4F1E8"/>
      </a:accent1>
      <a:accent2>
        <a:srgbClr val="F3C969"/>
      </a:accent2>
      <a:accent3>
        <a:srgbClr val="9FD0C0"/>
      </a:accent3>
      <a:accent4>
        <a:srgbClr val="F4F1E8"/>
      </a:accent4>
      <a:accent5>
        <a:srgbClr val="B4AE9E"/>
      </a:accent5>
      <a:accent6>
        <a:srgbClr val="46564F"/>
      </a:accent6>
      <a:hlink>
        <a:srgbClr val="F3C969"/>
      </a:hlink>
      <a:folHlink>
        <a:srgbClr val="9FD0C0"/>
      </a:folHlink>
    </a:clrScheme>
    <a:fontScheme name="ppt169_teachers_day_chalkboard">
      <a:majorFont>
        <a:latin typeface="Trebuchet MS"/>
        <a:ea typeface="KaiTi"/>
        <a:cs typeface="Trebuchet MS"/>
        <a:font script="Jpan" typeface="KaiTi"/>
        <a:font script="Hang" typeface="KaiTi"/>
        <a:font script="Hans" typeface="KaiTi"/>
        <a:font script="Hant" typeface="KaiT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teachers_day_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teachers_day_chalkboard">
  <a:themeElements>
    <a:clrScheme name="ppt169_teachers_day_chalkboard">
      <a:dk1>
        <a:srgbClr val="E8E4D8"/>
      </a:dk1>
      <a:lt1>
        <a:srgbClr val="1E2B27"/>
      </a:lt1>
      <a:dk2>
        <a:srgbClr val="1F497D"/>
      </a:dk2>
      <a:lt2>
        <a:srgbClr val="26352F"/>
      </a:lt2>
      <a:accent1>
        <a:srgbClr val="F4F1E8"/>
      </a:accent1>
      <a:accent2>
        <a:srgbClr val="F3C969"/>
      </a:accent2>
      <a:accent3>
        <a:srgbClr val="9FD0C0"/>
      </a:accent3>
      <a:accent4>
        <a:srgbClr val="F4F1E8"/>
      </a:accent4>
      <a:accent5>
        <a:srgbClr val="B4AE9E"/>
      </a:accent5>
      <a:accent6>
        <a:srgbClr val="46564F"/>
      </a:accent6>
      <a:hlink>
        <a:srgbClr val="F3C969"/>
      </a:hlink>
      <a:folHlink>
        <a:srgbClr val="9FD0C0"/>
      </a:folHlink>
    </a:clrScheme>
    <a:fontScheme name="ppt169_teachers_day_chalkboard">
      <a:majorFont>
        <a:latin typeface="Trebuchet MS"/>
        <a:ea typeface="KaiTi"/>
        <a:cs typeface="Trebuchet MS"/>
        <a:font script="Jpan" typeface="KaiTi"/>
        <a:font script="Hang" typeface="KaiTi"/>
        <a:font script="Hans" typeface="KaiTi"/>
        <a:font script="Hant" typeface="KaiT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teachers_day_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zh-Hans-CN</dc:language>
  <cp:lastModifiedBy/>
  <cp:revision>1</cp:revision>
  <dcterms:created xsi:type="dcterms:W3CDTF">2026-09-10T04:46:03Z</dcterms:created>
  <dcterms:modified xsi:type="dcterms:W3CDTF">2026-09-10T04:46:03Z</dcterms:modified>
  <cp:category/>
  <cp:contentStatus/>
</cp:coreProperties>
</file>