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  <Relationship Id="rId21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先看这句话:一个极快的 Python 包与项目管理器,用 Rust 写成。这是 uv 官方文档首页的开门句,我照抄过来,没有加工。今天要讲的不是又一个包管理器,而是一个把 pip、pip-tools、pipx、pyenv、virtualenv、twine 这一整摊工具收进同一个命令入口的二进制。屏幕下方这六个名字,今天会一个一个被它接管。版本我也写在这里了,零点十二点十,发布日期是二零二六年九月四日,取自它的 CHANGELOG。整场分享我会守一条纪律:凡是出现倍数,我都会说清楚是谁测的、在什么机器上、什么时候。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先不急着讲 uv,先讲你每天在经历的那件事。左边这六个小窗口是我们熟悉的分工:pip 装包,pip-tools 锁版本,pipx 跑命令行工具,pyenv 管 Python 版本,virtualenv 建虚拟环境,twine 把包发到索引。每一件工具单独看都没问题,问题在它们之间的缝。第一条缝:装 Python 和装包是两套东西,各有各的失败方式。第二条缝:requirements.txt 不跨平台,换一台机器就要重新解析一次。第三条缝:环境重建太慢,慢到没人愿意把 venv 删掉重来,于是环境越用越脏。右下角这句话是 Astral 自己在二零二四年二月十五号的发布博文里写的:Python 的工具链是一种低信心的体验,把一个新项目或老项目立起来要花掉大量工作,而且命令会以让人困惑的方式失败。我们要修的从来不是某一件工具,是缝。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那 uv 是什么。官方文档首页 Highlights 的第一条写得很直接:一个工具,替掉 pip、pip-tools、pipx、poetry、pyenv、twine、virtualenv,以及更多。注意这是文档原话,不是我的转述,也不是市场话术。左边这六个刚才还各自为政的名字,现在收进了同一个块。它凭什么能这么做,右边三条属性回答了:它是用 Rust 写成的单个静态二进制;安装它本身不需要你先有 Rust 或者 Python;它提供一份跨平台的 uv.lock,一份锁文件可以走遍不同机器。最后再重复一次我的口径承诺:后面每一个倍数,我都会标出谁测的、什么机器、什么时候。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先看它怎么用。日常项目工作流只有四个动作,按顺序是:uv init 建项目,uv add 加依赖,uv run 在项目环境里跑命令,uv lock 生成或更新锁文件。下面这个终端窗口是官方文档 Working on projects 页给的例子:建一个 hello-world,进去,加一个 requests,然后 uv run hello-world,打印出 Hello from hello-world。这里有一个很关键的机制:你第一次运行任何项目命令时,uv 会自动帮你创建 .venv 和 uv.lock,不需要你手动建环境。右边是这四步留下的三样东西:pyproject.toml 声明依赖和项目元数据;uv.lock 是精确的解析结果,应该提交到版本库;点 venv 目录是这个项目自己的隔离环境。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现在把那个终端窗口放大,完整看一遍。这一段是 uv 官方文档首页 Projects 段的示例会话,我逐行照抄,一个字没改。uv init example 建好项目;uv add ruff 时它先创建虚拟环境,然后解析两个包用了一百七十毫秒,构建用了六百二十七毫秒,安装用了一毫秒;接着 uv run ruff check 通过;最后 uv lock 重新解析这两个包只用了零点三三毫秒。我要特别说明的是,这些耗时是文档页上的示例输出,官方没有公布这段是在什么机器、什么网络条件下跑的,我今天也没有在本机做任何复测。所以请把它当作一个数量级的示意,而不是你机器上的承诺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uv 收编的不只是项目。上面这个窗口讲的是单文件脚本:uv add --script example.py requests,依赖就被写进脚本文件本身,成为内联依赖元数据;然后 uv run example.py,它读取内联元数据,装了五个包用了十二毫秒,打印出 Response 200。整个过程你没有手动建过任何环境。下面左边是临时跑一次的场景,uvx 是 uv tool run 的别名,在一个临时环境里跑完就走;右边是装成常驻,uv tool install ruff 之后你可以直接敲 ruff。选择很简单:临时用 uvx,常用就 install。右边这一栏是三点小结,最后一句请记住:脚本、工具、项目、pip 接口这几块可以单独采用,不必整套迁移。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再往下一层,Python 本身也归它管。uv python install 一次装三个版本;uv venv --python 3.12.0 会在需要时按需下载缺失的版本;uv python pin 3.11 把当前目录钉到某个版本,写进 .python-version 文件。这个文件决定 uv 给这个项目建虚拟环境时用哪个 Python。这一屏还有一个细节值得留意:输出里每一行结尾都是 macos-aarch64,这说明官方这段示例是在 macOS 上跑的,你在自己机器上跑出来的标识会不一样。我把它指出来,是因为后面讲性能数字时,平台差异会是关键。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那迁移到底要付多少学习成本。这张表把同一件事的两套命令逐行对齐:建虚拟环境,以前是 python -m venv,现在是 uv venv;装包,pip install 变成 uv pip install;锁定依赖,pip-compile 变成 uv pip compile;同步环境,pip-sync 变成 uv pip sync;跑命令行工具,pipx run 变成 uvx;装 Python 版本,pyenv install 变成 uv python install。命令形状是刻意保持熟悉的,所以迁移不是重学,是逐条替换。但有两条提醒必须说清楚。第一,uv 不依赖也不调用 pip,这个名字只表示这组低层命令与 pip 的接口对齐。第二,官方明确写了:这些命令并非逐字实现 pip 的全部行为,你越偏离常见工作流,差异越可能出现。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现在讲那个你一定听过的数字。答案是:它取决于缓存是冷是热。图上这两根柱子取的是 Astral 公布区间的下限:无缓存八倍,热缓存八十倍。右边这四行是这个数字的完整口径,请一起记住:测量者是 Astral,也就是 uv 的作者;平台是 macOS,非 uv 的对照工具用的是 Python 3.12.4;测量对象是 Trio 这个项目的 docs-requirements.in;日期是二零二四年二月十五号的发布博文。博文的原句给的其实是区间,不是单一数字:无缓存快八到十倍,热缓存快八十到一百一十五倍。官方文档首页写得更粗一些,叫做比 pip 快十到一百倍,指向的是同一份 BENCHMARKS.md。而 BENCHMARKS.md 自己提醒:不同操作系统和文件系统上的表现可能差异很大,不同的依赖集也会显著改变结果。所以这不是你机器上的结果,本次分享也没有做本机复测。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把前面几块拼起来看,官方是这样切分它的界面的。第一块是 Python 版本,install、list、find、pin、uninstall。第二块是脚本,uv run 加上给脚本增删依赖。第三块是项目,init、add、remove、sync、lock、run、tree、build、publish,是最完整的一块。第四块是工具,uvx 等于 uv tool run,再加上 install、uninstall、list。第五块是 pip 接口,uv venv 加上 uv pip 的那一组。最下面用虚线框出来的是 Utility,不算能力块,是管理 uv 自己的状态:清缓存、看目录、自更新。这里最重要的一句是官方原话:uv 的界面可以拆成若干部分,这些部分既可以单独使用,也可以合起来用。也就是说,迁移可以从任意一块开始,不是全有或全无。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讲能力就必须讲边界。这张表把能力分成两类。上面三行是已经稳定的,都在零点十二点零这个版本发布,时间是二零二六年七月二十八号:packaged-init 让 uv init 默认声明 build system;venv-safe-clear 让 uv venv --clear 拒绝清空不是虚拟环境的目录;target-workspace-discovery 让 uv run 从脚本所在目录去发现项目。下面四行是仍然挂着 preview 的:content-addressed-cache 按内容哈希对缓存中的 wheel 去重;index-by-name 允许按名字选已配置的索引;cache-physical-space 报告实际回收的磁盘空间;missing-exclude-newer-package-lock 让锁文件省略无关的新鲜度设置。下面这条命令示范了 preview 怎么用,要显式加 --preview-features 再写上特性名。请注意:preview 能力不带稳定承诺,不要把它写进团队的标准流程。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接下来是最实际的问题:在哪能装,怎么装。三个平台都支持,macOS、Linux、Windows。macOS 和 Linux 用官方独立安装脚本,一行 curl 管道给 sh;Windows 用 PowerShell,irm 拉下来交给 iex。这里有一条属性值得单独强调,也是官方首页原话:安装 uv 不需要先有 Rust,也不需要先有 Python,它就是一个二进制。除了官方脚本,你也可以用 pip、pipx、Homebrew 等渠道,完整清单在官方安装页。最后一条是给已有项目的:如果你要升到零点十二,而你的 build-system 表里对 uv_build 设了版本上界,把它改成大于等于零点十一点三二、小于零点十三。uv 构建后端的配置本身没有破坏性变更,只需要放开这一个上界。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在给结论之前,先把出处交代清楚,这样今天讲的每一句你都能自己查回去。第一个地方是官方文档,docs.astral.sh 斜杠 uv,今天所有的命令、示例输出和能力划分都来自它,支撑第三页到第八页,还有第十、第十二页。第二个是 CHANGELOG,版本号、发布日期、preview 与稳定的分界都从这里读,支撑第一、第十一、第十二页。第三个是 Astral 的发布博文,那两组倍数的原始出处就在这里,日期是二零二四年二月十五号,支撑第二页和第九页。第四个是仓库里的 BENCHMARKS.md,它只写测量条件和告诫,本身不含数字,支撑第九页。这四个链接在 PowerPoint 里都可以直接点开。再重复一次口径:本卷所有性能倍数都是 Astral 在 macOS 上的测量,没有在本机复测;命令和输出都是照官方文档原样引用。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最后只留一件事给你。不用整套迁移,也不用今天就改流程。第一步,装上 uv,就是这一行 curl。第二步,挑一个你手上现成的项目,进去,uv venv 建环境,uv pip install -r requirements.txt 装依赖。就这两条,命令形状你已经很熟悉,零配置。两个前提我要说在前面:uv 建出来的虚拟环境是符合标准的,可以和其他工具互换使用,不会把你锁死;同时 uv pip 不调用 pip,越偏离常见工作流,差异越可能出现,所以先在一个项目上试,不要一次全换。跑通之后,你再决定要不要用 uv init 把工程重建成项目式的工作流。今天的结论就一句:先换一条命令,再谈换一套流程。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uv_launch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uv_launch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hyperlink" Target="https://docs.astral.sh/uv/" TargetMode="External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hyperlink" Target="https://docs.astral.sh/uv/" TargetMode="External"/>
  <Relationship Id="rId3" Type="http://schemas.openxmlformats.org/officeDocument/2006/relationships/hyperlink" Target="https://raw.githubusercontent.com/astral-sh/uv/main/CHANGELOG.md" TargetMode="External"/>
  <Relationship Id="rId4" Type="http://schemas.openxmlformats.org/officeDocument/2006/relationships/hyperlink" Target="https://astral.sh/blog/uv" TargetMode="External"/>
  <Relationship Id="rId5" Type="http://schemas.openxmlformats.org/officeDocument/2006/relationships/hyperlink" Target="https://raw.githubusercontent.com/astral-sh/uv/main/BENCHMARKS.md" TargetMode="External"/>
  <Relationship Id="rId6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Line 2"/>
            <p:cNvSpPr/>
            <p:nvPr/>
          </p:nvSpPr>
          <p:spPr>
            <a:xfrm>
              <a:off x="1333500" y="0"/>
              <a:ext cx="9525" cy="6858000"/>
            </a:xfrm>
            <a:custGeom>
              <a:avLst/>
              <a:gdLst/>
              <a:ahLst/>
              <a:cxnLst/>
              <a:rect l="l" t="t" r="r" b="b"/>
              <a:pathLst>
                <a:path w="9525"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>
              <a:solidFill>
                <a:srgbClr val="1E2A3D"/>
              </a:solidFill>
            </a:ln>
          </p:spPr>
        </p:sp>
        <p:sp>
          <p:nvSpPr>
            <p:cNvPr id="3" name="Line 3"/>
            <p:cNvSpPr/>
            <p:nvPr/>
          </p:nvSpPr>
          <p:spPr>
            <a:xfrm>
              <a:off x="10858500" y="0"/>
              <a:ext cx="9525" cy="6858000"/>
            </a:xfrm>
            <a:custGeom>
              <a:avLst/>
              <a:gdLst/>
              <a:ahLst/>
              <a:cxnLst/>
              <a:rect l="l" t="t" r="r" b="b"/>
              <a:pathLst>
                <a:path w="9525"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>
              <a:solidFill>
                <a:srgbClr val="1E2A3D"/>
              </a:solidFill>
            </a:ln>
          </p:spPr>
        </p:sp>
        <p:sp>
          <p:nvSpPr>
            <p:cNvPr id="4" name="Line 4"/>
            <p:cNvSpPr/>
            <p:nvPr/>
          </p:nvSpPr>
          <p:spPr>
            <a:xfrm>
              <a:off x="0" y="1333500"/>
              <a:ext cx="12192000" cy="9525"/>
            </a:xfrm>
            <a:custGeom>
              <a:avLst/>
              <a:gdLst/>
              <a:ahLst/>
              <a:cxnLst/>
              <a:rect l="l" t="t" r="r" b="b"/>
              <a:pathLst>
                <a:path w="12192000" h="9525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>
              <a:solidFill>
                <a:srgbClr val="1E2A3D"/>
              </a:solidFill>
            </a:ln>
          </p:spPr>
        </p:sp>
        <p:sp>
          <p:nvSpPr>
            <p:cNvPr id="5" name="Line 5"/>
            <p:cNvSpPr/>
            <p:nvPr/>
          </p:nvSpPr>
          <p:spPr>
            <a:xfrm>
              <a:off x="0" y="5295900"/>
              <a:ext cx="12192000" cy="9525"/>
            </a:xfrm>
            <a:custGeom>
              <a:avLst/>
              <a:gdLst/>
              <a:ahLst/>
              <a:cxnLst/>
              <a:rect l="l" t="t" r="r" b="b"/>
              <a:pathLst>
                <a:path w="12192000" h="9525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>
              <a:solidFill>
                <a:srgbClr val="1E2A3D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333500" y="1676400"/>
            <a:ext cx="9525000" cy="3009900"/>
            <a:chOff x="1333500" y="1676400"/>
            <a:chExt cx="9525000" cy="3009900"/>
          </a:xfrm>
        </p:grpSpPr>
        <p:sp>
          <p:nvSpPr>
            <p:cNvPr id="7" name="Rectangle 7"/>
            <p:cNvSpPr/>
            <p:nvPr/>
          </p:nvSpPr>
          <p:spPr>
            <a:xfrm>
              <a:off x="1333500" y="1676400"/>
              <a:ext cx="9525000" cy="3009900"/>
            </a:xfrm>
            <a:prstGeom prst="roundRect">
              <a:avLst>
                <a:gd name="adj" fmla="val 1266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  <a:effectLst>
              <a:glow rad="66675">
                <a:srgbClr val="4CC9F0">
                  <a:alpha val="30000"/>
                </a:srgbClr>
              </a:glow>
            </a:effectLst>
          </p:spPr>
        </p:sp>
        <p:sp>
          <p:nvSpPr>
            <p:cNvPr id="8" name="Line 8"/>
            <p:cNvSpPr/>
            <p:nvPr/>
          </p:nvSpPr>
          <p:spPr>
            <a:xfrm>
              <a:off x="1333500" y="2038350"/>
              <a:ext cx="9525000" cy="9525"/>
            </a:xfrm>
            <a:custGeom>
              <a:avLst/>
              <a:gdLst/>
              <a:ahLst/>
              <a:cxnLst/>
              <a:rect l="l" t="t" r="r" b="b"/>
              <a:pathLst>
                <a:path w="9525000" h="9525">
                  <a:moveTo>
                    <a:pt x="0" y="0"/>
                  </a:moveTo>
                  <a:lnTo>
                    <a:pt x="952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1514475" y="1809750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1704975" y="18097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1895475" y="18097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164842" y="1778318"/>
              <a:ext cx="10132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~/dev — uv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57350" y="2339340"/>
              <a:ext cx="7411212" cy="1695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4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一个二进制,</a:t>
              </a:r>
              <a:br/>
              <a:r>
                <a:rPr lang="zh-CN" sz="4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收干净 </a:t>
              </a:r>
              <a:r>
                <a:rPr lang="zh-CN" sz="4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Python</a:t>
              </a:r>
              <a:r>
                <a:rPr lang="zh-CN" sz="4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装包那一摊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64208" y="3931920"/>
              <a:ext cx="66409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极快的 Python 包与项目管理器,用 Rust 写成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69542" y="4350068"/>
              <a:ext cx="65024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An extremely fast Python package and project manager, written in Rust.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25880" y="4914900"/>
            <a:ext cx="9457181" cy="360045"/>
            <a:chOff x="1325880" y="4914900"/>
            <a:chExt cx="9457181" cy="360045"/>
          </a:xfrm>
        </p:grpSpPr>
        <p:sp>
          <p:nvSpPr>
            <p:cNvPr id="17" name="TextBox 17"/>
            <p:cNvSpPr txBox="1"/>
            <p:nvPr/>
          </p:nvSpPr>
          <p:spPr>
            <a:xfrm>
              <a:off x="1325880" y="4981575"/>
              <a:ext cx="579043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 xml:space="preserve">uv </a:t>
              </a:r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0.12.10</a:t>
              </a:r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 xml:space="preserve"> · released 2026-09-04 · docs.astral.sh/uv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020303" y="4914950"/>
              <a:ext cx="304794" cy="304698"/>
            </a:xfrm>
            <a:custGeom>
              <a:avLst/>
              <a:gdLst/>
              <a:ahLst/>
              <a:cxnLst/>
              <a:rect l="l" t="t" r="r" b="b"/>
              <a:pathLst>
                <a:path w="304794" h="304698">
                  <a:moveTo>
                    <a:pt x="302696" y="148582"/>
                  </a:moveTo>
                  <a:lnTo>
                    <a:pt x="289903" y="140662"/>
                  </a:lnTo>
                  <a:cubicBezTo>
                    <a:pt x="289797" y="139418"/>
                    <a:pt x="289677" y="138175"/>
                    <a:pt x="289544" y="136933"/>
                  </a:cubicBezTo>
                  <a:lnTo>
                    <a:pt x="300537" y="126686"/>
                  </a:lnTo>
                  <a:cubicBezTo>
                    <a:pt x="301639" y="125640"/>
                    <a:pt x="302128" y="124101"/>
                    <a:pt x="301830" y="122611"/>
                  </a:cubicBezTo>
                  <a:cubicBezTo>
                    <a:pt x="301533" y="121121"/>
                    <a:pt x="300491" y="119887"/>
                    <a:pt x="299072" y="119345"/>
                  </a:cubicBezTo>
                  <a:lnTo>
                    <a:pt x="285018" y="114087"/>
                  </a:lnTo>
                  <a:cubicBezTo>
                    <a:pt x="284671" y="112872"/>
                    <a:pt x="284302" y="111662"/>
                    <a:pt x="283913" y="110460"/>
                  </a:cubicBezTo>
                  <a:lnTo>
                    <a:pt x="292681" y="98285"/>
                  </a:lnTo>
                  <a:cubicBezTo>
                    <a:pt x="293575" y="97048"/>
                    <a:pt x="293763" y="95436"/>
                    <a:pt x="293179" y="94026"/>
                  </a:cubicBezTo>
                  <a:cubicBezTo>
                    <a:pt x="292595" y="92616"/>
                    <a:pt x="291321" y="91610"/>
                    <a:pt x="289815" y="91368"/>
                  </a:cubicBezTo>
                  <a:lnTo>
                    <a:pt x="275003" y="88963"/>
                  </a:lnTo>
                  <a:cubicBezTo>
                    <a:pt x="274425" y="87843"/>
                    <a:pt x="273829" y="86733"/>
                    <a:pt x="273216" y="85633"/>
                  </a:cubicBezTo>
                  <a:lnTo>
                    <a:pt x="279439" y="71966"/>
                  </a:lnTo>
                  <a:cubicBezTo>
                    <a:pt x="280077" y="70581"/>
                    <a:pt x="279945" y="68962"/>
                    <a:pt x="279091" y="67698"/>
                  </a:cubicBezTo>
                  <a:cubicBezTo>
                    <a:pt x="278240" y="66432"/>
                    <a:pt x="276798" y="65693"/>
                    <a:pt x="275273" y="65742"/>
                  </a:cubicBezTo>
                  <a:lnTo>
                    <a:pt x="260230" y="66270"/>
                  </a:lnTo>
                  <a:cubicBezTo>
                    <a:pt x="259458" y="65293"/>
                    <a:pt x="258665" y="64333"/>
                    <a:pt x="257851" y="63390"/>
                  </a:cubicBezTo>
                  <a:lnTo>
                    <a:pt x="261309" y="48747"/>
                  </a:lnTo>
                  <a:cubicBezTo>
                    <a:pt x="261657" y="47262"/>
                    <a:pt x="261212" y="45704"/>
                    <a:pt x="260135" y="44625"/>
                  </a:cubicBezTo>
                  <a:cubicBezTo>
                    <a:pt x="259057" y="43547"/>
                    <a:pt x="257498" y="43102"/>
                    <a:pt x="256014" y="43449"/>
                  </a:cubicBezTo>
                  <a:lnTo>
                    <a:pt x="241368" y="46908"/>
                  </a:lnTo>
                  <a:cubicBezTo>
                    <a:pt x="240412" y="46105"/>
                    <a:pt x="239448" y="45312"/>
                    <a:pt x="238475" y="44529"/>
                  </a:cubicBezTo>
                  <a:lnTo>
                    <a:pt x="239002" y="29486"/>
                  </a:lnTo>
                  <a:cubicBezTo>
                    <a:pt x="239075" y="27955"/>
                    <a:pt x="238341" y="26498"/>
                    <a:pt x="237067" y="25646"/>
                  </a:cubicBezTo>
                  <a:cubicBezTo>
                    <a:pt x="235794" y="24793"/>
                    <a:pt x="234166" y="24670"/>
                    <a:pt x="232779" y="25321"/>
                  </a:cubicBezTo>
                  <a:lnTo>
                    <a:pt x="219114" y="31556"/>
                  </a:lnTo>
                  <a:cubicBezTo>
                    <a:pt x="218006" y="30952"/>
                    <a:pt x="216901" y="30347"/>
                    <a:pt x="215783" y="29770"/>
                  </a:cubicBezTo>
                  <a:lnTo>
                    <a:pt x="213366" y="14945"/>
                  </a:lnTo>
                  <a:cubicBezTo>
                    <a:pt x="213110" y="13446"/>
                    <a:pt x="212103" y="12183"/>
                    <a:pt x="210699" y="11601"/>
                  </a:cubicBezTo>
                  <a:cubicBezTo>
                    <a:pt x="209294" y="11019"/>
                    <a:pt x="207689" y="11199"/>
                    <a:pt x="206448" y="12078"/>
                  </a:cubicBezTo>
                  <a:lnTo>
                    <a:pt x="194260" y="20848"/>
                  </a:lnTo>
                  <a:cubicBezTo>
                    <a:pt x="193058" y="20463"/>
                    <a:pt x="191849" y="20098"/>
                    <a:pt x="190634" y="19756"/>
                  </a:cubicBezTo>
                  <a:lnTo>
                    <a:pt x="185376" y="5702"/>
                  </a:lnTo>
                  <a:cubicBezTo>
                    <a:pt x="184834" y="4282"/>
                    <a:pt x="183601" y="3240"/>
                    <a:pt x="182110" y="2942"/>
                  </a:cubicBezTo>
                  <a:cubicBezTo>
                    <a:pt x="180619" y="2645"/>
                    <a:pt x="179080" y="3133"/>
                    <a:pt x="178034" y="4236"/>
                  </a:cubicBezTo>
                  <a:lnTo>
                    <a:pt x="167787" y="15242"/>
                  </a:lnTo>
                  <a:cubicBezTo>
                    <a:pt x="166546" y="15102"/>
                    <a:pt x="165303" y="14982"/>
                    <a:pt x="164058" y="14881"/>
                  </a:cubicBezTo>
                  <a:lnTo>
                    <a:pt x="156138" y="2087"/>
                  </a:lnTo>
                  <a:cubicBezTo>
                    <a:pt x="155338" y="790"/>
                    <a:pt x="153922" y="0"/>
                    <a:pt x="152397" y="0"/>
                  </a:cubicBezTo>
                  <a:cubicBezTo>
                    <a:pt x="150872" y="0"/>
                    <a:pt x="149456" y="790"/>
                    <a:pt x="148656" y="2087"/>
                  </a:cubicBezTo>
                  <a:lnTo>
                    <a:pt x="140736" y="14880"/>
                  </a:lnTo>
                  <a:cubicBezTo>
                    <a:pt x="139492" y="14987"/>
                    <a:pt x="138249" y="15107"/>
                    <a:pt x="137007" y="15241"/>
                  </a:cubicBezTo>
                  <a:lnTo>
                    <a:pt x="126747" y="4235"/>
                  </a:lnTo>
                  <a:cubicBezTo>
                    <a:pt x="125708" y="3118"/>
                    <a:pt x="124164" y="2620"/>
                    <a:pt x="122668" y="2919"/>
                  </a:cubicBezTo>
                  <a:cubicBezTo>
                    <a:pt x="121171" y="3217"/>
                    <a:pt x="119937" y="4270"/>
                    <a:pt x="119406" y="5701"/>
                  </a:cubicBezTo>
                  <a:lnTo>
                    <a:pt x="114147" y="19753"/>
                  </a:lnTo>
                  <a:cubicBezTo>
                    <a:pt x="112926" y="20101"/>
                    <a:pt x="111730" y="20473"/>
                    <a:pt x="110521" y="20845"/>
                  </a:cubicBezTo>
                  <a:lnTo>
                    <a:pt x="98346" y="12078"/>
                  </a:lnTo>
                  <a:cubicBezTo>
                    <a:pt x="97105" y="11199"/>
                    <a:pt x="95500" y="11019"/>
                    <a:pt x="94095" y="11602"/>
                  </a:cubicBezTo>
                  <a:cubicBezTo>
                    <a:pt x="92690" y="12184"/>
                    <a:pt x="91683" y="13447"/>
                    <a:pt x="91428" y="14946"/>
                  </a:cubicBezTo>
                  <a:lnTo>
                    <a:pt x="89012" y="29770"/>
                  </a:lnTo>
                  <a:cubicBezTo>
                    <a:pt x="87892" y="30347"/>
                    <a:pt x="86782" y="30943"/>
                    <a:pt x="85682" y="31556"/>
                  </a:cubicBezTo>
                  <a:lnTo>
                    <a:pt x="72014" y="25321"/>
                  </a:lnTo>
                  <a:cubicBezTo>
                    <a:pt x="70626" y="24685"/>
                    <a:pt x="69007" y="24816"/>
                    <a:pt x="67739" y="25665"/>
                  </a:cubicBezTo>
                  <a:cubicBezTo>
                    <a:pt x="66470" y="26514"/>
                    <a:pt x="65733" y="27961"/>
                    <a:pt x="65791" y="29486"/>
                  </a:cubicBezTo>
                  <a:lnTo>
                    <a:pt x="66319" y="44529"/>
                  </a:lnTo>
                  <a:cubicBezTo>
                    <a:pt x="65340" y="45304"/>
                    <a:pt x="64376" y="46097"/>
                    <a:pt x="63426" y="46908"/>
                  </a:cubicBezTo>
                  <a:lnTo>
                    <a:pt x="48782" y="43447"/>
                  </a:lnTo>
                  <a:cubicBezTo>
                    <a:pt x="47297" y="43100"/>
                    <a:pt x="45739" y="43545"/>
                    <a:pt x="44660" y="44623"/>
                  </a:cubicBezTo>
                  <a:cubicBezTo>
                    <a:pt x="43582" y="45701"/>
                    <a:pt x="43138" y="47260"/>
                    <a:pt x="43485" y="48745"/>
                  </a:cubicBezTo>
                  <a:lnTo>
                    <a:pt x="46930" y="63389"/>
                  </a:lnTo>
                  <a:cubicBezTo>
                    <a:pt x="46133" y="64341"/>
                    <a:pt x="45336" y="65305"/>
                    <a:pt x="44564" y="66269"/>
                  </a:cubicBezTo>
                  <a:lnTo>
                    <a:pt x="29521" y="65742"/>
                  </a:lnTo>
                  <a:cubicBezTo>
                    <a:pt x="27996" y="65684"/>
                    <a:pt x="26549" y="66421"/>
                    <a:pt x="25700" y="67690"/>
                  </a:cubicBezTo>
                  <a:cubicBezTo>
                    <a:pt x="24851" y="68959"/>
                    <a:pt x="24720" y="70577"/>
                    <a:pt x="25355" y="71965"/>
                  </a:cubicBezTo>
                  <a:lnTo>
                    <a:pt x="31591" y="85632"/>
                  </a:lnTo>
                  <a:cubicBezTo>
                    <a:pt x="30978" y="86732"/>
                    <a:pt x="30382" y="87842"/>
                    <a:pt x="29804" y="88962"/>
                  </a:cubicBezTo>
                  <a:lnTo>
                    <a:pt x="14994" y="91367"/>
                  </a:lnTo>
                  <a:cubicBezTo>
                    <a:pt x="13495" y="91622"/>
                    <a:pt x="12232" y="92629"/>
                    <a:pt x="11650" y="94033"/>
                  </a:cubicBezTo>
                  <a:cubicBezTo>
                    <a:pt x="11068" y="95438"/>
                    <a:pt x="11248" y="97043"/>
                    <a:pt x="12126" y="98283"/>
                  </a:cubicBezTo>
                  <a:lnTo>
                    <a:pt x="20894" y="110459"/>
                  </a:lnTo>
                  <a:cubicBezTo>
                    <a:pt x="20512" y="111663"/>
                    <a:pt x="20144" y="112872"/>
                    <a:pt x="19789" y="114085"/>
                  </a:cubicBezTo>
                  <a:lnTo>
                    <a:pt x="5737" y="119342"/>
                  </a:lnTo>
                  <a:cubicBezTo>
                    <a:pt x="4316" y="119884"/>
                    <a:pt x="3274" y="121118"/>
                    <a:pt x="2976" y="122608"/>
                  </a:cubicBezTo>
                  <a:cubicBezTo>
                    <a:pt x="2678" y="124099"/>
                    <a:pt x="3167" y="125638"/>
                    <a:pt x="4270" y="126684"/>
                  </a:cubicBezTo>
                  <a:lnTo>
                    <a:pt x="15263" y="136933"/>
                  </a:lnTo>
                  <a:cubicBezTo>
                    <a:pt x="15123" y="138174"/>
                    <a:pt x="15003" y="139416"/>
                    <a:pt x="14903" y="140661"/>
                  </a:cubicBezTo>
                  <a:lnTo>
                    <a:pt x="2111" y="148580"/>
                  </a:lnTo>
                  <a:cubicBezTo>
                    <a:pt x="801" y="149372"/>
                    <a:pt x="0" y="150791"/>
                    <a:pt x="0" y="152322"/>
                  </a:cubicBezTo>
                  <a:cubicBezTo>
                    <a:pt x="0" y="153852"/>
                    <a:pt x="801" y="155271"/>
                    <a:pt x="2111" y="156063"/>
                  </a:cubicBezTo>
                  <a:lnTo>
                    <a:pt x="14903" y="163983"/>
                  </a:lnTo>
                  <a:cubicBezTo>
                    <a:pt x="15005" y="165230"/>
                    <a:pt x="15135" y="166477"/>
                    <a:pt x="15263" y="167711"/>
                  </a:cubicBezTo>
                  <a:lnTo>
                    <a:pt x="4270" y="177972"/>
                  </a:lnTo>
                  <a:cubicBezTo>
                    <a:pt x="3153" y="179011"/>
                    <a:pt x="2655" y="180555"/>
                    <a:pt x="2954" y="182052"/>
                  </a:cubicBezTo>
                  <a:cubicBezTo>
                    <a:pt x="3253" y="183548"/>
                    <a:pt x="4306" y="184782"/>
                    <a:pt x="5737" y="185312"/>
                  </a:cubicBezTo>
                  <a:lnTo>
                    <a:pt x="19789" y="190571"/>
                  </a:lnTo>
                  <a:cubicBezTo>
                    <a:pt x="20136" y="191793"/>
                    <a:pt x="20509" y="193002"/>
                    <a:pt x="20894" y="194197"/>
                  </a:cubicBezTo>
                  <a:lnTo>
                    <a:pt x="12126" y="206373"/>
                  </a:lnTo>
                  <a:cubicBezTo>
                    <a:pt x="11223" y="207610"/>
                    <a:pt x="11032" y="209228"/>
                    <a:pt x="11620" y="210642"/>
                  </a:cubicBezTo>
                  <a:cubicBezTo>
                    <a:pt x="12209" y="212055"/>
                    <a:pt x="13493" y="213059"/>
                    <a:pt x="15006" y="213290"/>
                  </a:cubicBezTo>
                  <a:lnTo>
                    <a:pt x="29817" y="215695"/>
                  </a:lnTo>
                  <a:cubicBezTo>
                    <a:pt x="30396" y="216812"/>
                    <a:pt x="30988" y="217918"/>
                    <a:pt x="31605" y="219024"/>
                  </a:cubicBezTo>
                  <a:lnTo>
                    <a:pt x="25369" y="232692"/>
                  </a:lnTo>
                  <a:cubicBezTo>
                    <a:pt x="24734" y="234080"/>
                    <a:pt x="24865" y="235699"/>
                    <a:pt x="25714" y="236967"/>
                  </a:cubicBezTo>
                  <a:cubicBezTo>
                    <a:pt x="26563" y="238236"/>
                    <a:pt x="28010" y="238973"/>
                    <a:pt x="29535" y="238915"/>
                  </a:cubicBezTo>
                  <a:lnTo>
                    <a:pt x="44564" y="238388"/>
                  </a:lnTo>
                  <a:cubicBezTo>
                    <a:pt x="45349" y="239365"/>
                    <a:pt x="46133" y="240329"/>
                    <a:pt x="46943" y="241280"/>
                  </a:cubicBezTo>
                  <a:lnTo>
                    <a:pt x="43497" y="255937"/>
                  </a:lnTo>
                  <a:cubicBezTo>
                    <a:pt x="43148" y="257421"/>
                    <a:pt x="43593" y="258980"/>
                    <a:pt x="44672" y="260057"/>
                  </a:cubicBezTo>
                  <a:cubicBezTo>
                    <a:pt x="45751" y="261133"/>
                    <a:pt x="47311" y="261574"/>
                    <a:pt x="48795" y="261221"/>
                  </a:cubicBezTo>
                  <a:lnTo>
                    <a:pt x="63438" y="257776"/>
                  </a:lnTo>
                  <a:cubicBezTo>
                    <a:pt x="64390" y="258586"/>
                    <a:pt x="65355" y="259370"/>
                    <a:pt x="66332" y="260142"/>
                  </a:cubicBezTo>
                  <a:lnTo>
                    <a:pt x="65805" y="275185"/>
                  </a:lnTo>
                  <a:cubicBezTo>
                    <a:pt x="65737" y="276714"/>
                    <a:pt x="66473" y="278167"/>
                    <a:pt x="67745" y="279016"/>
                  </a:cubicBezTo>
                  <a:cubicBezTo>
                    <a:pt x="69018" y="279866"/>
                    <a:pt x="70642" y="279988"/>
                    <a:pt x="72028" y="279338"/>
                  </a:cubicBezTo>
                  <a:lnTo>
                    <a:pt x="85694" y="273115"/>
                  </a:lnTo>
                  <a:cubicBezTo>
                    <a:pt x="86799" y="273732"/>
                    <a:pt x="87905" y="274323"/>
                    <a:pt x="89024" y="274902"/>
                  </a:cubicBezTo>
                  <a:lnTo>
                    <a:pt x="91441" y="289712"/>
                  </a:lnTo>
                  <a:cubicBezTo>
                    <a:pt x="91692" y="291214"/>
                    <a:pt x="92698" y="292480"/>
                    <a:pt x="94103" y="293065"/>
                  </a:cubicBezTo>
                  <a:cubicBezTo>
                    <a:pt x="95509" y="293651"/>
                    <a:pt x="97116" y="293472"/>
                    <a:pt x="98359" y="292593"/>
                  </a:cubicBezTo>
                  <a:lnTo>
                    <a:pt x="110534" y="283825"/>
                  </a:lnTo>
                  <a:cubicBezTo>
                    <a:pt x="111737" y="284212"/>
                    <a:pt x="112946" y="284581"/>
                    <a:pt x="114160" y="284930"/>
                  </a:cubicBezTo>
                  <a:lnTo>
                    <a:pt x="119418" y="298983"/>
                  </a:lnTo>
                  <a:cubicBezTo>
                    <a:pt x="119943" y="300420"/>
                    <a:pt x="121178" y="301478"/>
                    <a:pt x="122677" y="301778"/>
                  </a:cubicBezTo>
                  <a:cubicBezTo>
                    <a:pt x="124177" y="302077"/>
                    <a:pt x="125724" y="301573"/>
                    <a:pt x="126760" y="300449"/>
                  </a:cubicBezTo>
                  <a:lnTo>
                    <a:pt x="137020" y="289456"/>
                  </a:lnTo>
                  <a:cubicBezTo>
                    <a:pt x="138254" y="289597"/>
                    <a:pt x="139502" y="289714"/>
                    <a:pt x="140749" y="289829"/>
                  </a:cubicBezTo>
                  <a:lnTo>
                    <a:pt x="148668" y="302622"/>
                  </a:lnTo>
                  <a:cubicBezTo>
                    <a:pt x="149474" y="303913"/>
                    <a:pt x="150888" y="304698"/>
                    <a:pt x="152410" y="304698"/>
                  </a:cubicBezTo>
                  <a:cubicBezTo>
                    <a:pt x="153932" y="304698"/>
                    <a:pt x="155346" y="303913"/>
                    <a:pt x="156151" y="302622"/>
                  </a:cubicBezTo>
                  <a:lnTo>
                    <a:pt x="164071" y="289829"/>
                  </a:lnTo>
                  <a:cubicBezTo>
                    <a:pt x="165318" y="289714"/>
                    <a:pt x="166565" y="289597"/>
                    <a:pt x="167800" y="289456"/>
                  </a:cubicBezTo>
                  <a:lnTo>
                    <a:pt x="178047" y="300449"/>
                  </a:lnTo>
                  <a:cubicBezTo>
                    <a:pt x="179093" y="301551"/>
                    <a:pt x="180632" y="302040"/>
                    <a:pt x="182122" y="301742"/>
                  </a:cubicBezTo>
                  <a:cubicBezTo>
                    <a:pt x="183612" y="301444"/>
                    <a:pt x="184845" y="300403"/>
                    <a:pt x="185388" y="298983"/>
                  </a:cubicBezTo>
                  <a:lnTo>
                    <a:pt x="190647" y="284930"/>
                  </a:lnTo>
                  <a:cubicBezTo>
                    <a:pt x="191862" y="284583"/>
                    <a:pt x="193071" y="284214"/>
                    <a:pt x="194273" y="283825"/>
                  </a:cubicBezTo>
                  <a:lnTo>
                    <a:pt x="206448" y="292593"/>
                  </a:lnTo>
                  <a:cubicBezTo>
                    <a:pt x="207685" y="293495"/>
                    <a:pt x="209303" y="293687"/>
                    <a:pt x="210717" y="293098"/>
                  </a:cubicBezTo>
                  <a:cubicBezTo>
                    <a:pt x="212131" y="292510"/>
                    <a:pt x="213135" y="291226"/>
                    <a:pt x="213366" y="289712"/>
                  </a:cubicBezTo>
                  <a:lnTo>
                    <a:pt x="215783" y="274902"/>
                  </a:lnTo>
                  <a:cubicBezTo>
                    <a:pt x="216900" y="274323"/>
                    <a:pt x="218006" y="273719"/>
                    <a:pt x="219113" y="273115"/>
                  </a:cubicBezTo>
                  <a:lnTo>
                    <a:pt x="232780" y="279338"/>
                  </a:lnTo>
                  <a:cubicBezTo>
                    <a:pt x="234167" y="279964"/>
                    <a:pt x="235778" y="279832"/>
                    <a:pt x="237043" y="278987"/>
                  </a:cubicBezTo>
                  <a:cubicBezTo>
                    <a:pt x="238309" y="278143"/>
                    <a:pt x="239050" y="276706"/>
                    <a:pt x="239003" y="275185"/>
                  </a:cubicBezTo>
                  <a:lnTo>
                    <a:pt x="238476" y="260142"/>
                  </a:lnTo>
                  <a:cubicBezTo>
                    <a:pt x="239453" y="259374"/>
                    <a:pt x="240413" y="258585"/>
                    <a:pt x="241355" y="257776"/>
                  </a:cubicBezTo>
                  <a:lnTo>
                    <a:pt x="256000" y="261221"/>
                  </a:lnTo>
                  <a:cubicBezTo>
                    <a:pt x="257481" y="261566"/>
                    <a:pt x="259036" y="261123"/>
                    <a:pt x="260113" y="260049"/>
                  </a:cubicBezTo>
                  <a:cubicBezTo>
                    <a:pt x="261191" y="258975"/>
                    <a:pt x="261638" y="257421"/>
                    <a:pt x="261297" y="255938"/>
                  </a:cubicBezTo>
                  <a:lnTo>
                    <a:pt x="257851" y="241280"/>
                  </a:lnTo>
                  <a:cubicBezTo>
                    <a:pt x="258649" y="240329"/>
                    <a:pt x="259445" y="239365"/>
                    <a:pt x="260217" y="238387"/>
                  </a:cubicBezTo>
                  <a:lnTo>
                    <a:pt x="275260" y="238914"/>
                  </a:lnTo>
                  <a:cubicBezTo>
                    <a:pt x="276791" y="238987"/>
                    <a:pt x="278249" y="238253"/>
                    <a:pt x="279101" y="236979"/>
                  </a:cubicBezTo>
                  <a:cubicBezTo>
                    <a:pt x="279954" y="235705"/>
                    <a:pt x="280077" y="234078"/>
                    <a:pt x="279426" y="232691"/>
                  </a:cubicBezTo>
                  <a:lnTo>
                    <a:pt x="273203" y="219026"/>
                  </a:lnTo>
                  <a:cubicBezTo>
                    <a:pt x="273806" y="217918"/>
                    <a:pt x="274411" y="216813"/>
                    <a:pt x="274990" y="215695"/>
                  </a:cubicBezTo>
                  <a:lnTo>
                    <a:pt x="289801" y="213290"/>
                  </a:lnTo>
                  <a:cubicBezTo>
                    <a:pt x="291300" y="213035"/>
                    <a:pt x="292563" y="212028"/>
                    <a:pt x="293145" y="210624"/>
                  </a:cubicBezTo>
                  <a:cubicBezTo>
                    <a:pt x="293727" y="209219"/>
                    <a:pt x="293547" y="207614"/>
                    <a:pt x="292668" y="206373"/>
                  </a:cubicBezTo>
                  <a:lnTo>
                    <a:pt x="283900" y="194197"/>
                  </a:lnTo>
                  <a:lnTo>
                    <a:pt x="285005" y="190571"/>
                  </a:lnTo>
                  <a:lnTo>
                    <a:pt x="299059" y="185314"/>
                  </a:lnTo>
                  <a:cubicBezTo>
                    <a:pt x="300490" y="184783"/>
                    <a:pt x="301543" y="183548"/>
                    <a:pt x="301842" y="182052"/>
                  </a:cubicBezTo>
                  <a:cubicBezTo>
                    <a:pt x="302140" y="180555"/>
                    <a:pt x="301642" y="179011"/>
                    <a:pt x="300524" y="177972"/>
                  </a:cubicBezTo>
                  <a:lnTo>
                    <a:pt x="289531" y="167711"/>
                  </a:lnTo>
                  <a:cubicBezTo>
                    <a:pt x="289660" y="166477"/>
                    <a:pt x="289788" y="165230"/>
                    <a:pt x="289891" y="163983"/>
                  </a:cubicBezTo>
                  <a:lnTo>
                    <a:pt x="302683" y="156063"/>
                  </a:lnTo>
                  <a:cubicBezTo>
                    <a:pt x="303994" y="155271"/>
                    <a:pt x="304794" y="153852"/>
                    <a:pt x="304794" y="152322"/>
                  </a:cubicBezTo>
                  <a:cubicBezTo>
                    <a:pt x="304794" y="150791"/>
                    <a:pt x="303994" y="149372"/>
                    <a:pt x="302683" y="148580"/>
                  </a:cubicBezTo>
                  <a:close/>
                  <a:moveTo>
                    <a:pt x="217082" y="254691"/>
                  </a:moveTo>
                  <a:cubicBezTo>
                    <a:pt x="212211" y="253621"/>
                    <a:pt x="209120" y="248817"/>
                    <a:pt x="210163" y="243941"/>
                  </a:cubicBezTo>
                  <a:cubicBezTo>
                    <a:pt x="211206" y="239064"/>
                    <a:pt x="215992" y="235946"/>
                    <a:pt x="220874" y="236962"/>
                  </a:cubicBezTo>
                  <a:cubicBezTo>
                    <a:pt x="224087" y="237597"/>
                    <a:pt x="226708" y="239915"/>
                    <a:pt x="227731" y="243026"/>
                  </a:cubicBezTo>
                  <a:cubicBezTo>
                    <a:pt x="228753" y="246137"/>
                    <a:pt x="228019" y="249558"/>
                    <a:pt x="225809" y="251976"/>
                  </a:cubicBezTo>
                  <a:cubicBezTo>
                    <a:pt x="223600" y="254393"/>
                    <a:pt x="220258" y="255431"/>
                    <a:pt x="217068" y="254691"/>
                  </a:cubicBezTo>
                  <a:close/>
                  <a:moveTo>
                    <a:pt x="212736" y="225301"/>
                  </a:moveTo>
                  <a:cubicBezTo>
                    <a:pt x="210594" y="224840"/>
                    <a:pt x="208357" y="225250"/>
                    <a:pt x="206519" y="226442"/>
                  </a:cubicBezTo>
                  <a:cubicBezTo>
                    <a:pt x="204680" y="227633"/>
                    <a:pt x="203392" y="229508"/>
                    <a:pt x="202938" y="231651"/>
                  </a:cubicBezTo>
                  <a:lnTo>
                    <a:pt x="198400" y="252841"/>
                  </a:lnTo>
                  <a:cubicBezTo>
                    <a:pt x="184386" y="259203"/>
                    <a:pt x="168828" y="262740"/>
                    <a:pt x="152435" y="262740"/>
                  </a:cubicBezTo>
                  <a:cubicBezTo>
                    <a:pt x="136225" y="262764"/>
                    <a:pt x="120207" y="259235"/>
                    <a:pt x="105508" y="252402"/>
                  </a:cubicBezTo>
                  <a:lnTo>
                    <a:pt x="100969" y="231214"/>
                  </a:lnTo>
                  <a:cubicBezTo>
                    <a:pt x="100515" y="229072"/>
                    <a:pt x="99226" y="227198"/>
                    <a:pt x="97387" y="226009"/>
                  </a:cubicBezTo>
                  <a:cubicBezTo>
                    <a:pt x="95549" y="224820"/>
                    <a:pt x="93312" y="224412"/>
                    <a:pt x="91172" y="224877"/>
                  </a:cubicBezTo>
                  <a:lnTo>
                    <a:pt x="72465" y="228887"/>
                  </a:lnTo>
                  <a:cubicBezTo>
                    <a:pt x="68989" y="225308"/>
                    <a:pt x="65759" y="221498"/>
                    <a:pt x="62796" y="217483"/>
                  </a:cubicBezTo>
                  <a:lnTo>
                    <a:pt x="153825" y="217483"/>
                  </a:lnTo>
                  <a:cubicBezTo>
                    <a:pt x="154853" y="217483"/>
                    <a:pt x="155547" y="217304"/>
                    <a:pt x="155547" y="216365"/>
                  </a:cubicBezTo>
                  <a:lnTo>
                    <a:pt x="155547" y="184158"/>
                  </a:lnTo>
                  <a:cubicBezTo>
                    <a:pt x="155547" y="183218"/>
                    <a:pt x="154866" y="183039"/>
                    <a:pt x="153825" y="183039"/>
                  </a:cubicBezTo>
                  <a:lnTo>
                    <a:pt x="127198" y="183039"/>
                  </a:lnTo>
                  <a:lnTo>
                    <a:pt x="127198" y="162621"/>
                  </a:lnTo>
                  <a:lnTo>
                    <a:pt x="155998" y="162621"/>
                  </a:lnTo>
                  <a:cubicBezTo>
                    <a:pt x="158620" y="162621"/>
                    <a:pt x="170050" y="163367"/>
                    <a:pt x="173701" y="177973"/>
                  </a:cubicBezTo>
                  <a:cubicBezTo>
                    <a:pt x="174846" y="182460"/>
                    <a:pt x="177352" y="197079"/>
                    <a:pt x="179076" y="201759"/>
                  </a:cubicBezTo>
                  <a:cubicBezTo>
                    <a:pt x="180785" y="207004"/>
                    <a:pt x="187754" y="217483"/>
                    <a:pt x="195186" y="217483"/>
                  </a:cubicBezTo>
                  <a:lnTo>
                    <a:pt x="240545" y="217483"/>
                  </a:lnTo>
                  <a:cubicBezTo>
                    <a:pt x="241097" y="217475"/>
                    <a:pt x="241648" y="217419"/>
                    <a:pt x="242191" y="217316"/>
                  </a:cubicBezTo>
                  <a:cubicBezTo>
                    <a:pt x="239046" y="221589"/>
                    <a:pt x="235600" y="225632"/>
                    <a:pt x="231880" y="229414"/>
                  </a:cubicBezTo>
                  <a:close/>
                  <a:moveTo>
                    <a:pt x="86826" y="254254"/>
                  </a:moveTo>
                  <a:cubicBezTo>
                    <a:pt x="83635" y="254994"/>
                    <a:pt x="80294" y="253956"/>
                    <a:pt x="78084" y="251539"/>
                  </a:cubicBezTo>
                  <a:cubicBezTo>
                    <a:pt x="75875" y="249121"/>
                    <a:pt x="75140" y="245700"/>
                    <a:pt x="76163" y="242589"/>
                  </a:cubicBezTo>
                  <a:cubicBezTo>
                    <a:pt x="77186" y="239478"/>
                    <a:pt x="79807" y="237160"/>
                    <a:pt x="83020" y="236525"/>
                  </a:cubicBezTo>
                  <a:cubicBezTo>
                    <a:pt x="87876" y="235565"/>
                    <a:pt x="92604" y="238678"/>
                    <a:pt x="93643" y="243517"/>
                  </a:cubicBezTo>
                  <a:cubicBezTo>
                    <a:pt x="94682" y="248357"/>
                    <a:pt x="91648" y="253136"/>
                    <a:pt x="86826" y="254254"/>
                  </a:cubicBezTo>
                  <a:close/>
                  <a:moveTo>
                    <a:pt x="52292" y="114214"/>
                  </a:moveTo>
                  <a:cubicBezTo>
                    <a:pt x="53718" y="117191"/>
                    <a:pt x="53414" y="120707"/>
                    <a:pt x="51497" y="123394"/>
                  </a:cubicBezTo>
                  <a:cubicBezTo>
                    <a:pt x="49580" y="126081"/>
                    <a:pt x="46354" y="127514"/>
                    <a:pt x="43075" y="127134"/>
                  </a:cubicBezTo>
                  <a:cubicBezTo>
                    <a:pt x="39797" y="126755"/>
                    <a:pt x="36983" y="124623"/>
                    <a:pt x="35731" y="121569"/>
                  </a:cubicBezTo>
                  <a:cubicBezTo>
                    <a:pt x="33877" y="117032"/>
                    <a:pt x="35964" y="111844"/>
                    <a:pt x="40443" y="109855"/>
                  </a:cubicBezTo>
                  <a:cubicBezTo>
                    <a:pt x="44922" y="107866"/>
                    <a:pt x="50171" y="109798"/>
                    <a:pt x="52292" y="114215"/>
                  </a:cubicBezTo>
                  <a:close/>
                  <a:moveTo>
                    <a:pt x="41685" y="139377"/>
                  </a:moveTo>
                  <a:lnTo>
                    <a:pt x="61176" y="130710"/>
                  </a:lnTo>
                  <a:cubicBezTo>
                    <a:pt x="63178" y="129821"/>
                    <a:pt x="64745" y="128172"/>
                    <a:pt x="65531" y="126127"/>
                  </a:cubicBezTo>
                  <a:cubicBezTo>
                    <a:pt x="66317" y="124082"/>
                    <a:pt x="66258" y="121809"/>
                    <a:pt x="65367" y="119807"/>
                  </a:cubicBezTo>
                  <a:lnTo>
                    <a:pt x="61356" y="110731"/>
                  </a:lnTo>
                  <a:lnTo>
                    <a:pt x="77145" y="110731"/>
                  </a:lnTo>
                  <a:lnTo>
                    <a:pt x="77145" y="181882"/>
                  </a:lnTo>
                  <a:lnTo>
                    <a:pt x="45297" y="181882"/>
                  </a:lnTo>
                  <a:cubicBezTo>
                    <a:pt x="41370" y="168073"/>
                    <a:pt x="40148" y="153635"/>
                    <a:pt x="41698" y="139363"/>
                  </a:cubicBezTo>
                  <a:close/>
                  <a:moveTo>
                    <a:pt x="127210" y="132472"/>
                  </a:moveTo>
                  <a:lnTo>
                    <a:pt x="127210" y="111501"/>
                  </a:lnTo>
                  <a:lnTo>
                    <a:pt x="164804" y="111501"/>
                  </a:lnTo>
                  <a:cubicBezTo>
                    <a:pt x="166747" y="111501"/>
                    <a:pt x="178509" y="113752"/>
                    <a:pt x="178509" y="122547"/>
                  </a:cubicBezTo>
                  <a:cubicBezTo>
                    <a:pt x="178509" y="129849"/>
                    <a:pt x="169484" y="132472"/>
                    <a:pt x="162066" y="132472"/>
                  </a:cubicBezTo>
                  <a:close/>
                  <a:moveTo>
                    <a:pt x="263829" y="151346"/>
                  </a:moveTo>
                  <a:cubicBezTo>
                    <a:pt x="263829" y="154124"/>
                    <a:pt x="263728" y="156887"/>
                    <a:pt x="263521" y="159614"/>
                  </a:cubicBezTo>
                  <a:lnTo>
                    <a:pt x="252091" y="159614"/>
                  </a:lnTo>
                  <a:cubicBezTo>
                    <a:pt x="250948" y="159614"/>
                    <a:pt x="250484" y="160358"/>
                    <a:pt x="250484" y="161490"/>
                  </a:cubicBezTo>
                  <a:lnTo>
                    <a:pt x="250484" y="166735"/>
                  </a:lnTo>
                  <a:cubicBezTo>
                    <a:pt x="250484" y="179092"/>
                    <a:pt x="243516" y="181779"/>
                    <a:pt x="237408" y="182460"/>
                  </a:cubicBezTo>
                  <a:cubicBezTo>
                    <a:pt x="231597" y="183117"/>
                    <a:pt x="225155" y="180030"/>
                    <a:pt x="224359" y="176469"/>
                  </a:cubicBezTo>
                  <a:cubicBezTo>
                    <a:pt x="220925" y="157183"/>
                    <a:pt x="215217" y="153056"/>
                    <a:pt x="206192" y="145946"/>
                  </a:cubicBezTo>
                  <a:cubicBezTo>
                    <a:pt x="217389" y="138836"/>
                    <a:pt x="229039" y="128344"/>
                    <a:pt x="229039" y="114304"/>
                  </a:cubicBezTo>
                  <a:cubicBezTo>
                    <a:pt x="229039" y="99146"/>
                    <a:pt x="218638" y="89593"/>
                    <a:pt x="211552" y="84900"/>
                  </a:cubicBezTo>
                  <a:cubicBezTo>
                    <a:pt x="201615" y="78343"/>
                    <a:pt x="190609" y="77032"/>
                    <a:pt x="187638" y="77032"/>
                  </a:cubicBezTo>
                  <a:lnTo>
                    <a:pt x="69443" y="77032"/>
                  </a:lnTo>
                  <a:cubicBezTo>
                    <a:pt x="85778" y="58767"/>
                    <a:pt x="107684" y="46402"/>
                    <a:pt x="131762" y="41855"/>
                  </a:cubicBezTo>
                  <a:lnTo>
                    <a:pt x="145699" y="56472"/>
                  </a:lnTo>
                  <a:cubicBezTo>
                    <a:pt x="147207" y="58059"/>
                    <a:pt x="149285" y="58980"/>
                    <a:pt x="151473" y="59030"/>
                  </a:cubicBezTo>
                  <a:cubicBezTo>
                    <a:pt x="153662" y="59081"/>
                    <a:pt x="155780" y="58258"/>
                    <a:pt x="157360" y="56743"/>
                  </a:cubicBezTo>
                  <a:lnTo>
                    <a:pt x="172943" y="41829"/>
                  </a:lnTo>
                  <a:cubicBezTo>
                    <a:pt x="205101" y="47861"/>
                    <a:pt x="232984" y="67718"/>
                    <a:pt x="249199" y="96137"/>
                  </a:cubicBezTo>
                  <a:lnTo>
                    <a:pt x="238527" y="120244"/>
                  </a:lnTo>
                  <a:cubicBezTo>
                    <a:pt x="236686" y="124412"/>
                    <a:pt x="238559" y="129285"/>
                    <a:pt x="242718" y="131147"/>
                  </a:cubicBezTo>
                  <a:lnTo>
                    <a:pt x="263264" y="140276"/>
                  </a:lnTo>
                  <a:cubicBezTo>
                    <a:pt x="263623" y="143927"/>
                    <a:pt x="263804" y="147604"/>
                    <a:pt x="263804" y="151346"/>
                  </a:cubicBezTo>
                  <a:close/>
                  <a:moveTo>
                    <a:pt x="145712" y="29435"/>
                  </a:moveTo>
                  <a:cubicBezTo>
                    <a:pt x="148052" y="27203"/>
                    <a:pt x="151406" y="26389"/>
                    <a:pt x="154509" y="27300"/>
                  </a:cubicBezTo>
                  <a:cubicBezTo>
                    <a:pt x="157612" y="28210"/>
                    <a:pt x="159994" y="30707"/>
                    <a:pt x="160757" y="33850"/>
                  </a:cubicBezTo>
                  <a:cubicBezTo>
                    <a:pt x="161520" y="36993"/>
                    <a:pt x="160549" y="40304"/>
                    <a:pt x="158209" y="42537"/>
                  </a:cubicBezTo>
                  <a:cubicBezTo>
                    <a:pt x="154552" y="45694"/>
                    <a:pt x="149061" y="45428"/>
                    <a:pt x="145727" y="41932"/>
                  </a:cubicBezTo>
                  <a:cubicBezTo>
                    <a:pt x="142392" y="38436"/>
                    <a:pt x="142386" y="32939"/>
                    <a:pt x="145712" y="29435"/>
                  </a:cubicBezTo>
                  <a:close/>
                  <a:moveTo>
                    <a:pt x="251616" y="114652"/>
                  </a:moveTo>
                  <a:cubicBezTo>
                    <a:pt x="252584" y="112456"/>
                    <a:pt x="254386" y="110736"/>
                    <a:pt x="256625" y="109873"/>
                  </a:cubicBezTo>
                  <a:cubicBezTo>
                    <a:pt x="258864" y="109009"/>
                    <a:pt x="261355" y="109072"/>
                    <a:pt x="263547" y="110049"/>
                  </a:cubicBezTo>
                  <a:cubicBezTo>
                    <a:pt x="266903" y="111529"/>
                    <a:pt x="269035" y="114886"/>
                    <a:pt x="268949" y="118553"/>
                  </a:cubicBezTo>
                  <a:cubicBezTo>
                    <a:pt x="268864" y="122220"/>
                    <a:pt x="266577" y="125473"/>
                    <a:pt x="263156" y="126796"/>
                  </a:cubicBezTo>
                  <a:cubicBezTo>
                    <a:pt x="259734" y="128118"/>
                    <a:pt x="255854" y="127248"/>
                    <a:pt x="253324" y="124592"/>
                  </a:cubicBezTo>
                  <a:cubicBezTo>
                    <a:pt x="250795" y="121936"/>
                    <a:pt x="250115" y="118018"/>
                    <a:pt x="251603" y="1146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9" name="Freeform 19"/>
            <p:cNvSpPr/>
            <p:nvPr/>
          </p:nvSpPr>
          <p:spPr>
            <a:xfrm>
              <a:off x="10476738" y="4914900"/>
              <a:ext cx="306323" cy="304799"/>
            </a:xfrm>
            <a:custGeom>
              <a:avLst/>
              <a:gdLst/>
              <a:ahLst/>
              <a:cxnLst/>
              <a:rect l="l" t="t" r="r" b="b"/>
              <a:pathLst>
                <a:path w="306323" h="304799">
                  <a:moveTo>
                    <a:pt x="181737" y="2286"/>
                  </a:moveTo>
                  <a:lnTo>
                    <a:pt x="193167" y="4826"/>
                  </a:lnTo>
                  <a:lnTo>
                    <a:pt x="202437" y="8128"/>
                  </a:lnTo>
                  <a:lnTo>
                    <a:pt x="209930" y="11938"/>
                  </a:lnTo>
                  <a:lnTo>
                    <a:pt x="215645" y="16002"/>
                  </a:lnTo>
                  <a:lnTo>
                    <a:pt x="219963" y="20320"/>
                  </a:lnTo>
                  <a:lnTo>
                    <a:pt x="223138" y="24638"/>
                  </a:lnTo>
                  <a:lnTo>
                    <a:pt x="225170" y="28829"/>
                  </a:lnTo>
                  <a:lnTo>
                    <a:pt x="226440" y="32639"/>
                  </a:lnTo>
                  <a:lnTo>
                    <a:pt x="226948" y="35941"/>
                  </a:lnTo>
                  <a:lnTo>
                    <a:pt x="227202" y="38481"/>
                  </a:lnTo>
                  <a:lnTo>
                    <a:pt x="227075" y="40132"/>
                  </a:lnTo>
                  <a:lnTo>
                    <a:pt x="227075" y="107950"/>
                  </a:lnTo>
                  <a:lnTo>
                    <a:pt x="226440" y="115951"/>
                  </a:lnTo>
                  <a:lnTo>
                    <a:pt x="224789" y="122936"/>
                  </a:lnTo>
                  <a:lnTo>
                    <a:pt x="222122" y="128778"/>
                  </a:lnTo>
                  <a:lnTo>
                    <a:pt x="218820" y="133604"/>
                  </a:lnTo>
                  <a:lnTo>
                    <a:pt x="215010" y="137541"/>
                  </a:lnTo>
                  <a:lnTo>
                    <a:pt x="210819" y="140716"/>
                  </a:lnTo>
                  <a:lnTo>
                    <a:pt x="206374" y="143129"/>
                  </a:lnTo>
                  <a:lnTo>
                    <a:pt x="201929" y="144907"/>
                  </a:lnTo>
                  <a:lnTo>
                    <a:pt x="197739" y="146177"/>
                  </a:lnTo>
                  <a:lnTo>
                    <a:pt x="193929" y="147066"/>
                  </a:lnTo>
                  <a:lnTo>
                    <a:pt x="190627" y="147574"/>
                  </a:lnTo>
                  <a:lnTo>
                    <a:pt x="187960" y="147828"/>
                  </a:lnTo>
                  <a:lnTo>
                    <a:pt x="112141" y="147828"/>
                  </a:lnTo>
                  <a:lnTo>
                    <a:pt x="103378" y="148463"/>
                  </a:lnTo>
                  <a:lnTo>
                    <a:pt x="95885" y="150241"/>
                  </a:lnTo>
                  <a:lnTo>
                    <a:pt x="89535" y="153035"/>
                  </a:lnTo>
                  <a:lnTo>
                    <a:pt x="84328" y="156464"/>
                  </a:lnTo>
                  <a:lnTo>
                    <a:pt x="80137" y="160528"/>
                  </a:lnTo>
                  <a:lnTo>
                    <a:pt x="76708" y="164973"/>
                  </a:lnTo>
                  <a:lnTo>
                    <a:pt x="74168" y="169545"/>
                  </a:lnTo>
                  <a:lnTo>
                    <a:pt x="72263" y="174244"/>
                  </a:lnTo>
                  <a:lnTo>
                    <a:pt x="70993" y="178689"/>
                  </a:lnTo>
                  <a:lnTo>
                    <a:pt x="70104" y="182753"/>
                  </a:lnTo>
                  <a:lnTo>
                    <a:pt x="69596" y="186182"/>
                  </a:lnTo>
                  <a:lnTo>
                    <a:pt x="69342" y="188849"/>
                  </a:lnTo>
                  <a:lnTo>
                    <a:pt x="69342" y="227710"/>
                  </a:lnTo>
                  <a:lnTo>
                    <a:pt x="41021" y="227710"/>
                  </a:lnTo>
                  <a:lnTo>
                    <a:pt x="38354" y="227329"/>
                  </a:lnTo>
                  <a:lnTo>
                    <a:pt x="34798" y="226440"/>
                  </a:lnTo>
                  <a:lnTo>
                    <a:pt x="30734" y="224916"/>
                  </a:lnTo>
                  <a:lnTo>
                    <a:pt x="26289" y="222630"/>
                  </a:lnTo>
                  <a:lnTo>
                    <a:pt x="21717" y="219328"/>
                  </a:lnTo>
                  <a:lnTo>
                    <a:pt x="17145" y="214756"/>
                  </a:lnTo>
                  <a:lnTo>
                    <a:pt x="12700" y="208914"/>
                  </a:lnTo>
                  <a:lnTo>
                    <a:pt x="8636" y="201421"/>
                  </a:lnTo>
                  <a:lnTo>
                    <a:pt x="5080" y="192151"/>
                  </a:lnTo>
                  <a:lnTo>
                    <a:pt x="2413" y="180975"/>
                  </a:lnTo>
                  <a:lnTo>
                    <a:pt x="635" y="167640"/>
                  </a:lnTo>
                  <a:lnTo>
                    <a:pt x="0" y="152019"/>
                  </a:lnTo>
                  <a:lnTo>
                    <a:pt x="762" y="136525"/>
                  </a:lnTo>
                  <a:lnTo>
                    <a:pt x="2794" y="123317"/>
                  </a:lnTo>
                  <a:lnTo>
                    <a:pt x="5842" y="112268"/>
                  </a:lnTo>
                  <a:lnTo>
                    <a:pt x="9906" y="103251"/>
                  </a:lnTo>
                  <a:lnTo>
                    <a:pt x="14478" y="96012"/>
                  </a:lnTo>
                  <a:lnTo>
                    <a:pt x="19558" y="90424"/>
                  </a:lnTo>
                  <a:lnTo>
                    <a:pt x="24892" y="86233"/>
                  </a:lnTo>
                  <a:lnTo>
                    <a:pt x="30226" y="83185"/>
                  </a:lnTo>
                  <a:lnTo>
                    <a:pt x="35306" y="81153"/>
                  </a:lnTo>
                  <a:lnTo>
                    <a:pt x="39878" y="79883"/>
                  </a:lnTo>
                  <a:lnTo>
                    <a:pt x="43942" y="79248"/>
                  </a:lnTo>
                  <a:lnTo>
                    <a:pt x="46990" y="79121"/>
                  </a:lnTo>
                  <a:lnTo>
                    <a:pt x="49022" y="79121"/>
                  </a:lnTo>
                  <a:lnTo>
                    <a:pt x="49784" y="79248"/>
                  </a:lnTo>
                  <a:lnTo>
                    <a:pt x="153416" y="79248"/>
                  </a:lnTo>
                  <a:lnTo>
                    <a:pt x="153416" y="68707"/>
                  </a:lnTo>
                  <a:lnTo>
                    <a:pt x="79248" y="68707"/>
                  </a:lnTo>
                  <a:lnTo>
                    <a:pt x="79121" y="33782"/>
                  </a:lnTo>
                  <a:lnTo>
                    <a:pt x="78867" y="29083"/>
                  </a:lnTo>
                  <a:lnTo>
                    <a:pt x="79502" y="24765"/>
                  </a:lnTo>
                  <a:lnTo>
                    <a:pt x="80899" y="20828"/>
                  </a:lnTo>
                  <a:lnTo>
                    <a:pt x="83058" y="17272"/>
                  </a:lnTo>
                  <a:lnTo>
                    <a:pt x="86233" y="13970"/>
                  </a:lnTo>
                  <a:lnTo>
                    <a:pt x="90170" y="11049"/>
                  </a:lnTo>
                  <a:lnTo>
                    <a:pt x="94996" y="8509"/>
                  </a:lnTo>
                  <a:lnTo>
                    <a:pt x="100584" y="6223"/>
                  </a:lnTo>
                  <a:lnTo>
                    <a:pt x="107061" y="4318"/>
                  </a:lnTo>
                  <a:lnTo>
                    <a:pt x="114427" y="2794"/>
                  </a:lnTo>
                  <a:lnTo>
                    <a:pt x="122555" y="1524"/>
                  </a:lnTo>
                  <a:lnTo>
                    <a:pt x="131572" y="762"/>
                  </a:lnTo>
                  <a:lnTo>
                    <a:pt x="141351" y="254"/>
                  </a:lnTo>
                  <a:lnTo>
                    <a:pt x="152019" y="0"/>
                  </a:lnTo>
                  <a:lnTo>
                    <a:pt x="168148" y="635"/>
                  </a:lnTo>
                  <a:close/>
                  <a:moveTo>
                    <a:pt x="101727" y="27432"/>
                  </a:moveTo>
                  <a:lnTo>
                    <a:pt x="98806" y="31623"/>
                  </a:lnTo>
                  <a:lnTo>
                    <a:pt x="97790" y="36830"/>
                  </a:lnTo>
                  <a:lnTo>
                    <a:pt x="98806" y="42037"/>
                  </a:lnTo>
                  <a:lnTo>
                    <a:pt x="101727" y="46355"/>
                  </a:lnTo>
                  <a:lnTo>
                    <a:pt x="105918" y="49149"/>
                  </a:lnTo>
                  <a:lnTo>
                    <a:pt x="111125" y="50292"/>
                  </a:lnTo>
                  <a:lnTo>
                    <a:pt x="116332" y="49149"/>
                  </a:lnTo>
                  <a:lnTo>
                    <a:pt x="120523" y="46355"/>
                  </a:lnTo>
                  <a:lnTo>
                    <a:pt x="123444" y="42037"/>
                  </a:lnTo>
                  <a:lnTo>
                    <a:pt x="124460" y="36830"/>
                  </a:lnTo>
                  <a:lnTo>
                    <a:pt x="123444" y="31623"/>
                  </a:lnTo>
                  <a:lnTo>
                    <a:pt x="120523" y="27432"/>
                  </a:lnTo>
                  <a:lnTo>
                    <a:pt x="116332" y="24638"/>
                  </a:lnTo>
                  <a:lnTo>
                    <a:pt x="111125" y="23495"/>
                  </a:lnTo>
                  <a:lnTo>
                    <a:pt x="105918" y="24638"/>
                  </a:lnTo>
                  <a:close/>
                  <a:moveTo>
                    <a:pt x="267969" y="77597"/>
                  </a:moveTo>
                  <a:lnTo>
                    <a:pt x="271525" y="78359"/>
                  </a:lnTo>
                  <a:lnTo>
                    <a:pt x="275589" y="79883"/>
                  </a:lnTo>
                  <a:lnTo>
                    <a:pt x="280034" y="82169"/>
                  </a:lnTo>
                  <a:lnTo>
                    <a:pt x="284606" y="85598"/>
                  </a:lnTo>
                  <a:lnTo>
                    <a:pt x="289178" y="90043"/>
                  </a:lnTo>
                  <a:lnTo>
                    <a:pt x="293623" y="96012"/>
                  </a:lnTo>
                  <a:lnTo>
                    <a:pt x="297687" y="103505"/>
                  </a:lnTo>
                  <a:lnTo>
                    <a:pt x="301243" y="112776"/>
                  </a:lnTo>
                  <a:lnTo>
                    <a:pt x="303910" y="123952"/>
                  </a:lnTo>
                  <a:lnTo>
                    <a:pt x="305688" y="137160"/>
                  </a:lnTo>
                  <a:lnTo>
                    <a:pt x="306323" y="152781"/>
                  </a:lnTo>
                  <a:lnTo>
                    <a:pt x="305561" y="168402"/>
                  </a:lnTo>
                  <a:lnTo>
                    <a:pt x="303529" y="181610"/>
                  </a:lnTo>
                  <a:lnTo>
                    <a:pt x="300481" y="192532"/>
                  </a:lnTo>
                  <a:lnTo>
                    <a:pt x="296417" y="201548"/>
                  </a:lnTo>
                  <a:lnTo>
                    <a:pt x="291845" y="208787"/>
                  </a:lnTo>
                  <a:lnTo>
                    <a:pt x="286765" y="214502"/>
                  </a:lnTo>
                  <a:lnTo>
                    <a:pt x="281431" y="218693"/>
                  </a:lnTo>
                  <a:lnTo>
                    <a:pt x="276097" y="221741"/>
                  </a:lnTo>
                  <a:lnTo>
                    <a:pt x="271017" y="223773"/>
                  </a:lnTo>
                  <a:lnTo>
                    <a:pt x="266445" y="224916"/>
                  </a:lnTo>
                  <a:lnTo>
                    <a:pt x="262381" y="225551"/>
                  </a:lnTo>
                  <a:lnTo>
                    <a:pt x="259333" y="225805"/>
                  </a:lnTo>
                  <a:lnTo>
                    <a:pt x="257301" y="225678"/>
                  </a:lnTo>
                  <a:lnTo>
                    <a:pt x="152908" y="225678"/>
                  </a:lnTo>
                  <a:lnTo>
                    <a:pt x="152908" y="236092"/>
                  </a:lnTo>
                  <a:lnTo>
                    <a:pt x="227075" y="236092"/>
                  </a:lnTo>
                  <a:lnTo>
                    <a:pt x="227202" y="271144"/>
                  </a:lnTo>
                  <a:lnTo>
                    <a:pt x="227456" y="275716"/>
                  </a:lnTo>
                  <a:lnTo>
                    <a:pt x="226821" y="280034"/>
                  </a:lnTo>
                  <a:lnTo>
                    <a:pt x="225424" y="283971"/>
                  </a:lnTo>
                  <a:lnTo>
                    <a:pt x="223265" y="287654"/>
                  </a:lnTo>
                  <a:lnTo>
                    <a:pt x="220090" y="290829"/>
                  </a:lnTo>
                  <a:lnTo>
                    <a:pt x="216153" y="293877"/>
                  </a:lnTo>
                  <a:lnTo>
                    <a:pt x="211327" y="296417"/>
                  </a:lnTo>
                  <a:lnTo>
                    <a:pt x="205739" y="298576"/>
                  </a:lnTo>
                  <a:lnTo>
                    <a:pt x="199263" y="300481"/>
                  </a:lnTo>
                  <a:lnTo>
                    <a:pt x="191897" y="302132"/>
                  </a:lnTo>
                  <a:lnTo>
                    <a:pt x="183769" y="303275"/>
                  </a:lnTo>
                  <a:lnTo>
                    <a:pt x="174752" y="304164"/>
                  </a:lnTo>
                  <a:lnTo>
                    <a:pt x="164973" y="304672"/>
                  </a:lnTo>
                  <a:lnTo>
                    <a:pt x="154305" y="304799"/>
                  </a:lnTo>
                  <a:lnTo>
                    <a:pt x="138176" y="304291"/>
                  </a:lnTo>
                  <a:lnTo>
                    <a:pt x="124587" y="302513"/>
                  </a:lnTo>
                  <a:lnTo>
                    <a:pt x="113157" y="299973"/>
                  </a:lnTo>
                  <a:lnTo>
                    <a:pt x="103886" y="296798"/>
                  </a:lnTo>
                  <a:lnTo>
                    <a:pt x="96393" y="292988"/>
                  </a:lnTo>
                  <a:lnTo>
                    <a:pt x="90678" y="288797"/>
                  </a:lnTo>
                  <a:lnTo>
                    <a:pt x="86360" y="284479"/>
                  </a:lnTo>
                  <a:lnTo>
                    <a:pt x="83185" y="280161"/>
                  </a:lnTo>
                  <a:lnTo>
                    <a:pt x="81153" y="275970"/>
                  </a:lnTo>
                  <a:lnTo>
                    <a:pt x="79883" y="272160"/>
                  </a:lnTo>
                  <a:lnTo>
                    <a:pt x="79375" y="268985"/>
                  </a:lnTo>
                  <a:lnTo>
                    <a:pt x="79121" y="266445"/>
                  </a:lnTo>
                  <a:lnTo>
                    <a:pt x="79248" y="264794"/>
                  </a:lnTo>
                  <a:lnTo>
                    <a:pt x="79248" y="196977"/>
                  </a:lnTo>
                  <a:lnTo>
                    <a:pt x="79883" y="188849"/>
                  </a:lnTo>
                  <a:lnTo>
                    <a:pt x="81534" y="181991"/>
                  </a:lnTo>
                  <a:lnTo>
                    <a:pt x="84201" y="176149"/>
                  </a:lnTo>
                  <a:lnTo>
                    <a:pt x="87503" y="171323"/>
                  </a:lnTo>
                  <a:lnTo>
                    <a:pt x="91313" y="167259"/>
                  </a:lnTo>
                  <a:lnTo>
                    <a:pt x="95504" y="164211"/>
                  </a:lnTo>
                  <a:lnTo>
                    <a:pt x="99949" y="161671"/>
                  </a:lnTo>
                  <a:lnTo>
                    <a:pt x="104394" y="159893"/>
                  </a:lnTo>
                  <a:lnTo>
                    <a:pt x="108585" y="158623"/>
                  </a:lnTo>
                  <a:lnTo>
                    <a:pt x="112395" y="157861"/>
                  </a:lnTo>
                  <a:lnTo>
                    <a:pt x="115697" y="157353"/>
                  </a:lnTo>
                  <a:lnTo>
                    <a:pt x="118364" y="157099"/>
                  </a:lnTo>
                  <a:lnTo>
                    <a:pt x="120015" y="156972"/>
                  </a:lnTo>
                  <a:lnTo>
                    <a:pt x="194183" y="156972"/>
                  </a:lnTo>
                  <a:lnTo>
                    <a:pt x="202945" y="156337"/>
                  </a:lnTo>
                  <a:lnTo>
                    <a:pt x="210438" y="154559"/>
                  </a:lnTo>
                  <a:lnTo>
                    <a:pt x="216788" y="151892"/>
                  </a:lnTo>
                  <a:lnTo>
                    <a:pt x="221995" y="148336"/>
                  </a:lnTo>
                  <a:lnTo>
                    <a:pt x="226186" y="144272"/>
                  </a:lnTo>
                  <a:lnTo>
                    <a:pt x="229615" y="139827"/>
                  </a:lnTo>
                  <a:lnTo>
                    <a:pt x="232155" y="135255"/>
                  </a:lnTo>
                  <a:lnTo>
                    <a:pt x="234060" y="130683"/>
                  </a:lnTo>
                  <a:lnTo>
                    <a:pt x="235330" y="126238"/>
                  </a:lnTo>
                  <a:lnTo>
                    <a:pt x="236219" y="122174"/>
                  </a:lnTo>
                  <a:lnTo>
                    <a:pt x="236727" y="118618"/>
                  </a:lnTo>
                  <a:lnTo>
                    <a:pt x="236981" y="115951"/>
                  </a:lnTo>
                  <a:lnTo>
                    <a:pt x="236981" y="77089"/>
                  </a:lnTo>
                  <a:lnTo>
                    <a:pt x="263524" y="77089"/>
                  </a:lnTo>
                  <a:lnTo>
                    <a:pt x="265302" y="77216"/>
                  </a:lnTo>
                  <a:close/>
                  <a:moveTo>
                    <a:pt x="185801" y="258571"/>
                  </a:moveTo>
                  <a:lnTo>
                    <a:pt x="182880" y="262762"/>
                  </a:lnTo>
                  <a:lnTo>
                    <a:pt x="181864" y="267969"/>
                  </a:lnTo>
                  <a:lnTo>
                    <a:pt x="182880" y="273176"/>
                  </a:lnTo>
                  <a:lnTo>
                    <a:pt x="185801" y="277367"/>
                  </a:lnTo>
                  <a:lnTo>
                    <a:pt x="189992" y="280288"/>
                  </a:lnTo>
                  <a:lnTo>
                    <a:pt x="195199" y="281304"/>
                  </a:lnTo>
                  <a:lnTo>
                    <a:pt x="200405" y="280288"/>
                  </a:lnTo>
                  <a:lnTo>
                    <a:pt x="204596" y="277367"/>
                  </a:lnTo>
                  <a:lnTo>
                    <a:pt x="207517" y="273176"/>
                  </a:lnTo>
                  <a:lnTo>
                    <a:pt x="208533" y="267969"/>
                  </a:lnTo>
                  <a:lnTo>
                    <a:pt x="207517" y="262762"/>
                  </a:lnTo>
                  <a:lnTo>
                    <a:pt x="204596" y="258571"/>
                  </a:lnTo>
                  <a:lnTo>
                    <a:pt x="200405" y="255650"/>
                  </a:lnTo>
                  <a:lnTo>
                    <a:pt x="195199" y="254634"/>
                  </a:lnTo>
                  <a:lnTo>
                    <a:pt x="189992" y="2556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33" name="!!tool-cluster"/>
          <p:cNvGrpSpPr/>
          <p:nvPr/>
        </p:nvGrpSpPr>
        <p:grpSpPr>
          <a:xfrm>
            <a:off x="2514600" y="5562600"/>
            <a:ext cx="7162800" cy="419100"/>
            <a:chOff x="2514600" y="5562600"/>
            <a:chExt cx="7162800" cy="419100"/>
          </a:xfrm>
        </p:grpSpPr>
        <p:sp>
          <p:nvSpPr>
            <p:cNvPr id="21" name="Rectangle 21"/>
            <p:cNvSpPr/>
            <p:nvPr/>
          </p:nvSpPr>
          <p:spPr>
            <a:xfrm>
              <a:off x="2514600" y="5562600"/>
              <a:ext cx="7239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702338" y="5676900"/>
              <a:ext cx="34842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3390900" y="5562600"/>
              <a:ext cx="14097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588353" y="5676900"/>
              <a:ext cx="101479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pip-tools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4953000" y="5562600"/>
              <a:ext cx="8382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142357" y="567690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pipx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5943600" y="5562600"/>
              <a:ext cx="9525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134576" y="5676900"/>
              <a:ext cx="5705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pyenv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048500" y="5562600"/>
              <a:ext cx="15240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247573" y="5676900"/>
              <a:ext cx="1125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virtualenv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8724900" y="5562600"/>
              <a:ext cx="9525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915876" y="5676900"/>
              <a:ext cx="5705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twine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34" name="Line 34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79704" y="6309360"/>
              <a:ext cx="60774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来源:uv 官方文档首页(docs.astral.sh/uv)· 版本与发布日期取自 uv CHANGELOG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10858500" y="6305550"/>
              <a:ext cx="228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01 / 14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7306633" cy="878967"/>
            <a:chOff x="669798" y="578168"/>
            <a:chExt cx="7306633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831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开场张力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730663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你每天在修的,不是包,是工具之间的缝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30" name="!!tool-cluster"/>
          <p:cNvGrpSpPr/>
          <p:nvPr/>
        </p:nvGrpSpPr>
        <p:grpSpPr>
          <a:xfrm>
            <a:off x="685800" y="1676400"/>
            <a:ext cx="4305300" cy="3352800"/>
            <a:chOff x="685800" y="1676400"/>
            <a:chExt cx="4305300" cy="3352800"/>
          </a:xfrm>
        </p:grpSpPr>
        <p:sp>
          <p:nvSpPr>
            <p:cNvPr id="6" name="Rectangle 6"/>
            <p:cNvSpPr/>
            <p:nvPr/>
          </p:nvSpPr>
          <p:spPr>
            <a:xfrm>
              <a:off x="685800" y="1676400"/>
              <a:ext cx="2057400" cy="990600"/>
            </a:xfrm>
            <a:prstGeom prst="roundRect">
              <a:avLst>
                <a:gd name="adj" fmla="val 384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685800" y="19621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31342" y="1749742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1678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装包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933700" y="1676400"/>
              <a:ext cx="2057400" cy="990600"/>
            </a:xfrm>
            <a:prstGeom prst="roundRect">
              <a:avLst>
                <a:gd name="adj" fmla="val 384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933700" y="19621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079242" y="1749742"/>
              <a:ext cx="9133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pip-tools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076956" y="216789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锁版本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85800" y="2857500"/>
              <a:ext cx="2057400" cy="990600"/>
            </a:xfrm>
            <a:prstGeom prst="roundRect">
              <a:avLst>
                <a:gd name="adj" fmla="val 384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685800" y="3143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31342" y="2930842"/>
              <a:ext cx="4135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pipx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9056" y="334899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跑命令行工具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2933700" y="2857500"/>
              <a:ext cx="2057400" cy="990600"/>
            </a:xfrm>
            <a:prstGeom prst="roundRect">
              <a:avLst>
                <a:gd name="adj" fmla="val 384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2933700" y="3143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079242" y="2930842"/>
              <a:ext cx="5134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pyenv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6956" y="3348990"/>
              <a:ext cx="17060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管 Python 版本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85800" y="4038600"/>
              <a:ext cx="2057400" cy="990600"/>
            </a:xfrm>
            <a:prstGeom prst="roundRect">
              <a:avLst>
                <a:gd name="adj" fmla="val 384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685800" y="43243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31342" y="4111942"/>
              <a:ext cx="10132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virtualenv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9056" y="45300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建虚拟环境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2933700" y="4038600"/>
              <a:ext cx="2057400" cy="990600"/>
            </a:xfrm>
            <a:prstGeom prst="roundRect">
              <a:avLst>
                <a:gd name="adj" fmla="val 384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2933700" y="43243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079242" y="4111942"/>
              <a:ext cx="5134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twine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076956" y="45300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发包到索引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324856" y="1759268"/>
            <a:ext cx="6181344" cy="1941766"/>
            <a:chOff x="5324856" y="1759268"/>
            <a:chExt cx="6181344" cy="1941766"/>
          </a:xfrm>
        </p:grpSpPr>
        <p:sp>
          <p:nvSpPr>
            <p:cNvPr id="31" name="TextBox 31"/>
            <p:cNvSpPr txBox="1"/>
            <p:nvPr/>
          </p:nvSpPr>
          <p:spPr>
            <a:xfrm>
              <a:off x="5327142" y="1759268"/>
              <a:ext cx="6195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缝在哪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324856" y="2205990"/>
              <a:ext cx="52650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装 Python 与装包是两套工具,各有各的失败方式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5334000" y="2628900"/>
              <a:ext cx="6172200" cy="9525"/>
            </a:xfrm>
            <a:custGeom>
              <a:avLst/>
              <a:gdLst/>
              <a:ahLst/>
              <a:cxnLst/>
              <a:rect l="l" t="t" r="r" b="b"/>
              <a:pathLst>
                <a:path w="6172200" h="9525">
                  <a:moveTo>
                    <a:pt x="0" y="0"/>
                  </a:moveTo>
                  <a:lnTo>
                    <a:pt x="6172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324856" y="2777490"/>
              <a:ext cx="54946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requirements.txt 不跨平台,换台机器就重解一次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5334000" y="3200400"/>
              <a:ext cx="6172200" cy="9525"/>
            </a:xfrm>
            <a:custGeom>
              <a:avLst/>
              <a:gdLst/>
              <a:ahLst/>
              <a:cxnLst/>
              <a:rect l="l" t="t" r="r" b="b"/>
              <a:pathLst>
                <a:path w="6172200" h="9525">
                  <a:moveTo>
                    <a:pt x="0" y="0"/>
                  </a:moveTo>
                  <a:lnTo>
                    <a:pt x="6172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324856" y="3348990"/>
              <a:ext cx="37863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环境重建慢,于是没人愿意删掉重来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334000" y="3886200"/>
            <a:ext cx="5082730" cy="1171956"/>
            <a:chOff x="5334000" y="3886200"/>
            <a:chExt cx="5082730" cy="1171956"/>
          </a:xfrm>
        </p:grpSpPr>
        <p:sp>
          <p:nvSpPr>
            <p:cNvPr id="38" name="Freeform 38"/>
            <p:cNvSpPr/>
            <p:nvPr/>
          </p:nvSpPr>
          <p:spPr>
            <a:xfrm>
              <a:off x="5334000" y="3886200"/>
              <a:ext cx="190500" cy="1143000"/>
            </a:xfrm>
            <a:prstGeom prst="leftBracke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5593842" y="4045268"/>
              <a:ext cx="4822888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Python tooling can be a low-confidence experience: it's a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significant amount of work to stand up a new or existing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project, and commands fail in confusing ways.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594604" y="4823460"/>
              <a:ext cx="39769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 Astral,uv: Python packaging in Rust,2024-02-15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42" name="Line 42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79704" y="6309360"/>
              <a:ext cx="66685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工具职责划分依据 uv 官方文档 Features 页;引文出自 Astral 发布博文 astral.sh/blog/uv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02 / 14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4941478" cy="878967"/>
            <a:chOff x="669798" y="578168"/>
            <a:chExt cx="4941478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831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定位主张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494147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一个入口,替掉一整排命令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5" name="!!tool-cluster"/>
          <p:cNvGrpSpPr/>
          <p:nvPr/>
        </p:nvGrpSpPr>
        <p:grpSpPr>
          <a:xfrm>
            <a:off x="685800" y="1905000"/>
            <a:ext cx="4305300" cy="2667000"/>
            <a:chOff x="685800" y="1905000"/>
            <a:chExt cx="4305300" cy="2667000"/>
          </a:xfrm>
        </p:grpSpPr>
        <p:sp>
          <p:nvSpPr>
            <p:cNvPr id="6" name="Rectangle 6"/>
            <p:cNvSpPr/>
            <p:nvPr/>
          </p:nvSpPr>
          <p:spPr>
            <a:xfrm>
              <a:off x="685800" y="1905000"/>
              <a:ext cx="4305300" cy="2667000"/>
            </a:xfrm>
            <a:prstGeom prst="roundRect">
              <a:avLst>
                <a:gd name="adj" fmla="val 1429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  <a:effectLst>
              <a:glow rad="66675">
                <a:srgbClr val="4CC9F0">
                  <a:alpha val="30000"/>
                </a:srgbClr>
              </a:glow>
            </a:effectLst>
          </p:spPr>
        </p:sp>
        <p:sp>
          <p:nvSpPr>
            <p:cNvPr id="7" name="Line 7"/>
            <p:cNvSpPr/>
            <p:nvPr/>
          </p:nvSpPr>
          <p:spPr>
            <a:xfrm>
              <a:off x="685800" y="226695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866775" y="2038350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57275" y="20383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326642" y="2006918"/>
              <a:ext cx="10132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one binary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30729" y="2583180"/>
              <a:ext cx="1015441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600" b="1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uv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36403" y="3664268"/>
              <a:ext cx="12040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一个命令替掉: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42561" y="3952875"/>
              <a:ext cx="27917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pip pip-tools pipx poetry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9153" y="4219575"/>
              <a:ext cx="24585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pyenv twine virtualenv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322570" y="2119312"/>
            <a:ext cx="5637848" cy="1657922"/>
            <a:chOff x="5322570" y="2119312"/>
            <a:chExt cx="5637848" cy="1657922"/>
          </a:xfrm>
        </p:grpSpPr>
        <p:sp>
          <p:nvSpPr>
            <p:cNvPr id="16" name="TextBox 16"/>
            <p:cNvSpPr txBox="1"/>
            <p:nvPr/>
          </p:nvSpPr>
          <p:spPr>
            <a:xfrm>
              <a:off x="5322570" y="2119312"/>
              <a:ext cx="5637848" cy="12401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single tool to replace pip, pip-tools,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pipx, poetry, pyenv, twine, virtualenv,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and more.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324856" y="3425190"/>
              <a:ext cx="54365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出处:</a:t>
              </a: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  <a:hlinkClick r:id="rId2"/>
                </a:rPr>
                <a:t>docs.astral.sh/uv</a:t>
              </a: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首页 Highlights 第一条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384800" y="4187190"/>
            <a:ext cx="5128590" cy="1418844"/>
            <a:chOff x="5384800" y="4187190"/>
            <a:chExt cx="5128590" cy="1418844"/>
          </a:xfrm>
        </p:grpSpPr>
        <p:grpSp>
          <p:nvGrpSpPr>
            <p:cNvPr id="23" name="Group 23"/>
            <p:cNvGrpSpPr/>
            <p:nvPr/>
          </p:nvGrpSpPr>
          <p:grpSpPr>
            <a:xfrm>
              <a:off x="5384800" y="4191000"/>
              <a:ext cx="203200" cy="228600"/>
              <a:chOff x="5384800" y="4191000"/>
              <a:chExt cx="203200" cy="2286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384800" y="4191000"/>
                <a:ext cx="2031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228599">
                    <a:moveTo>
                      <a:pt x="101600" y="0"/>
                    </a:moveTo>
                    <a:lnTo>
                      <a:pt x="203199" y="57150"/>
                    </a:lnTo>
                    <a:lnTo>
                      <a:pt x="203199" y="171450"/>
                    </a:lnTo>
                    <a:lnTo>
                      <a:pt x="101600" y="228599"/>
                    </a:lnTo>
                    <a:lnTo>
                      <a:pt x="0" y="171450"/>
                    </a:lnTo>
                    <a:lnTo>
                      <a:pt x="0" y="57150"/>
                    </a:lnTo>
                    <a:lnTo>
                      <a:pt x="1016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486400" y="4248150"/>
                <a:ext cx="10160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7150">
                    <a:moveTo>
                      <a:pt x="0" y="57150"/>
                    </a:moveTo>
                    <a:lnTo>
                      <a:pt x="1016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486400" y="4305300"/>
                <a:ext cx="9525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14300">
                    <a:moveTo>
                      <a:pt x="0" y="0"/>
                    </a:moveTo>
                    <a:lnTo>
                      <a:pt x="0" y="1143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384800" y="4248150"/>
                <a:ext cx="10160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7150">
                    <a:moveTo>
                      <a:pt x="101600" y="57150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5782056" y="4187190"/>
              <a:ext cx="34095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Rust 写成的单个静态二进制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384800" y="4737100"/>
              <a:ext cx="203199" cy="215899"/>
              <a:chOff x="5384800" y="4737100"/>
              <a:chExt cx="203199" cy="2158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5384800" y="4902199"/>
                <a:ext cx="203199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50800">
                    <a:moveTo>
                      <a:pt x="0" y="0"/>
                    </a:moveTo>
                    <a:lnTo>
                      <a:pt x="0" y="25400"/>
                    </a:lnTo>
                    <a:cubicBezTo>
                      <a:pt x="0" y="39428"/>
                      <a:pt x="11372" y="50800"/>
                      <a:pt x="25400" y="50800"/>
                    </a:cubicBezTo>
                    <a:lnTo>
                      <a:pt x="177800" y="50800"/>
                    </a:lnTo>
                    <a:cubicBezTo>
                      <a:pt x="191828" y="50800"/>
                      <a:pt x="203199" y="39428"/>
                      <a:pt x="203199" y="25400"/>
                    </a:cubicBezTo>
                    <a:lnTo>
                      <a:pt x="203199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422900" y="4826000"/>
                <a:ext cx="1270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63500">
                    <a:moveTo>
                      <a:pt x="0" y="0"/>
                    </a:moveTo>
                    <a:lnTo>
                      <a:pt x="63500" y="63500"/>
                    </a:lnTo>
                    <a:lnTo>
                      <a:pt x="1270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486400" y="4737100"/>
                <a:ext cx="952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">
                    <a:moveTo>
                      <a:pt x="0" y="0"/>
                    </a:moveTo>
                    <a:lnTo>
                      <a:pt x="0" y="1524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5782056" y="4720590"/>
              <a:ext cx="38657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不需要先有 Rust 或 Python 就能装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5397500" y="5257800"/>
              <a:ext cx="177800" cy="228600"/>
              <a:chOff x="5397500" y="5257800"/>
              <a:chExt cx="177800" cy="2286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5397500" y="5359400"/>
                <a:ext cx="1778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1270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152400" y="0"/>
                    </a:lnTo>
                    <a:cubicBezTo>
                      <a:pt x="166428" y="0"/>
                      <a:pt x="177800" y="11372"/>
                      <a:pt x="177800" y="25400"/>
                    </a:cubicBezTo>
                    <a:lnTo>
                      <a:pt x="177800" y="101600"/>
                    </a:lnTo>
                    <a:cubicBezTo>
                      <a:pt x="177800" y="115628"/>
                      <a:pt x="166428" y="127000"/>
                      <a:pt x="152400" y="127000"/>
                    </a:cubicBezTo>
                    <a:lnTo>
                      <a:pt x="25400" y="127000"/>
                    </a:lnTo>
                    <a:cubicBezTo>
                      <a:pt x="11372" y="127000"/>
                      <a:pt x="0" y="115628"/>
                      <a:pt x="0" y="1016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5473700" y="5410200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0" y="12700"/>
                    </a:moveTo>
                    <a:cubicBezTo>
                      <a:pt x="0" y="19714"/>
                      <a:pt x="5686" y="25400"/>
                      <a:pt x="12700" y="25400"/>
                    </a:cubicBezTo>
                    <a:cubicBezTo>
                      <a:pt x="19714" y="25400"/>
                      <a:pt x="25400" y="19714"/>
                      <a:pt x="25400" y="12700"/>
                    </a:cubicBezTo>
                    <a:cubicBezTo>
                      <a:pt x="25400" y="5686"/>
                      <a:pt x="19714" y="0"/>
                      <a:pt x="12700" y="0"/>
                    </a:cubicBezTo>
                    <a:cubicBezTo>
                      <a:pt x="5686" y="0"/>
                      <a:pt x="0" y="5686"/>
                      <a:pt x="0" y="12700"/>
                    </a:cubicBez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5435600" y="5257800"/>
                <a:ext cx="1016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101600">
                    <a:moveTo>
                      <a:pt x="0" y="101600"/>
                    </a:moveTo>
                    <a:lnTo>
                      <a:pt x="0" y="50800"/>
                    </a:lnTo>
                    <a:cubicBezTo>
                      <a:pt x="0" y="22744"/>
                      <a:pt x="22744" y="0"/>
                      <a:pt x="50800" y="0"/>
                    </a:cubicBezTo>
                    <a:cubicBezTo>
                      <a:pt x="78856" y="0"/>
                      <a:pt x="101600" y="22744"/>
                      <a:pt x="101600" y="50800"/>
                    </a:cubicBezTo>
                    <a:lnTo>
                      <a:pt x="101600" y="1016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5782056" y="5253990"/>
              <a:ext cx="47313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提供跨平台的 uv.lock,一份锁文件走遍机器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07079" y="4868346"/>
            <a:ext cx="3340665" cy="718638"/>
            <a:chOff x="707079" y="4868346"/>
            <a:chExt cx="3340665" cy="718638"/>
          </a:xfrm>
        </p:grpSpPr>
        <p:grpSp>
          <p:nvGrpSpPr>
            <p:cNvPr id="39" name="Group 39"/>
            <p:cNvGrpSpPr/>
            <p:nvPr/>
          </p:nvGrpSpPr>
          <p:grpSpPr>
            <a:xfrm>
              <a:off x="707079" y="4868346"/>
              <a:ext cx="224134" cy="192560"/>
              <a:chOff x="707079" y="4868346"/>
              <a:chExt cx="224134" cy="19256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819150" y="4938713"/>
                <a:ext cx="952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4450">
                    <a:moveTo>
                      <a:pt x="0" y="0"/>
                    </a:moveTo>
                    <a:lnTo>
                      <a:pt x="0" y="4445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707079" y="4868346"/>
                <a:ext cx="224134" cy="192560"/>
              </a:xfrm>
              <a:custGeom>
                <a:avLst/>
                <a:gdLst/>
                <a:ahLst/>
                <a:cxnLst/>
                <a:rect l="l" t="t" r="r" b="b"/>
                <a:pathLst>
                  <a:path w="224134" h="192560">
                    <a:moveTo>
                      <a:pt x="93880" y="10259"/>
                    </a:moveTo>
                    <a:lnTo>
                      <a:pt x="3802" y="160656"/>
                    </a:lnTo>
                    <a:cubicBezTo>
                      <a:pt x="23" y="167200"/>
                      <a:pt x="0" y="175257"/>
                      <a:pt x="3741" y="181823"/>
                    </a:cubicBezTo>
                    <a:cubicBezTo>
                      <a:pt x="7482" y="188388"/>
                      <a:pt x="14426" y="192476"/>
                      <a:pt x="21982" y="192560"/>
                    </a:cubicBezTo>
                    <a:lnTo>
                      <a:pt x="202160" y="192560"/>
                    </a:lnTo>
                    <a:cubicBezTo>
                      <a:pt x="209713" y="192473"/>
                      <a:pt x="216653" y="188387"/>
                      <a:pt x="220393" y="181826"/>
                    </a:cubicBezTo>
                    <a:cubicBezTo>
                      <a:pt x="224134" y="175264"/>
                      <a:pt x="224114" y="167211"/>
                      <a:pt x="220341" y="160667"/>
                    </a:cubicBezTo>
                    <a:lnTo>
                      <a:pt x="130262" y="10248"/>
                    </a:lnTo>
                    <a:cubicBezTo>
                      <a:pt x="126408" y="3886"/>
                      <a:pt x="119510" y="0"/>
                      <a:pt x="112071" y="0"/>
                    </a:cubicBezTo>
                    <a:cubicBezTo>
                      <a:pt x="104633" y="0"/>
                      <a:pt x="97734" y="3886"/>
                      <a:pt x="93880" y="10248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819150" y="50165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11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1057656" y="4872990"/>
              <a:ext cx="299008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后面每一个倍数都会标出: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谁测的、什么机器、什么时候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42" name="Line 42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79704" y="6309360"/>
              <a:ext cx="55085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定位句与三条属性均引自 uv 官方文档首页 Highlights(docs.astral.sh/uv)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03 / 14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6637690" cy="878967"/>
            <a:chOff x="669798" y="578168"/>
            <a:chExt cx="6637690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219153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能力揭示 · 项目工作流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663769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从零到能跑,你只需要记住四个动作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685800" y="1714500"/>
            <a:ext cx="10782300" cy="1066800"/>
            <a:chOff x="685800" y="1714500"/>
            <a:chExt cx="10782300" cy="1066800"/>
          </a:xfrm>
        </p:grpSpPr>
        <p:sp>
          <p:nvSpPr>
            <p:cNvPr id="6" name="Freeform 6"/>
            <p:cNvSpPr/>
            <p:nvPr/>
          </p:nvSpPr>
          <p:spPr>
            <a:xfrm>
              <a:off x="685800" y="1714500"/>
              <a:ext cx="2781300" cy="1066800"/>
            </a:xfrm>
            <a:prstGeom prst="chevron">
              <a:avLst/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3352800" y="1714500"/>
              <a:ext cx="2781300" cy="1066800"/>
            </a:xfrm>
            <a:prstGeom prst="chevron">
              <a:avLst/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6019800" y="1714500"/>
              <a:ext cx="2781300" cy="1066800"/>
            </a:xfrm>
            <a:prstGeom prst="chevron">
              <a:avLst/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9" name="Freeform 9"/>
            <p:cNvSpPr/>
            <p:nvPr/>
          </p:nvSpPr>
          <p:spPr>
            <a:xfrm>
              <a:off x="8686800" y="1714500"/>
              <a:ext cx="2781300" cy="1066800"/>
            </a:xfrm>
            <a:prstGeom prst="chevron">
              <a:avLst/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003965" y="2009775"/>
              <a:ext cx="7926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uv init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120836" y="23307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建项目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26496" y="2009775"/>
              <a:ext cx="6816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uv add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787836" y="23307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加依赖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393496" y="2009775"/>
              <a:ext cx="6816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uv run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454836" y="23307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跑命令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004965" y="2009775"/>
              <a:ext cx="7926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uv lock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21836" y="23307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锁版本</a:t>
              </a:r>
            </a:p>
          </p:txBody>
        </p:sp>
      </p:grpSp>
      <p:grpSp>
        <p:nvGrpSpPr>
          <p:cNvPr id="26" name="!!terminal-window"/>
          <p:cNvGrpSpPr/>
          <p:nvPr/>
        </p:nvGrpSpPr>
        <p:grpSpPr>
          <a:xfrm>
            <a:off x="685800" y="3200400"/>
            <a:ext cx="6477000" cy="2590800"/>
            <a:chOff x="685800" y="3200400"/>
            <a:chExt cx="6477000" cy="2590800"/>
          </a:xfrm>
        </p:grpSpPr>
        <p:sp>
          <p:nvSpPr>
            <p:cNvPr id="19" name="Rectangle 19"/>
            <p:cNvSpPr/>
            <p:nvPr/>
          </p:nvSpPr>
          <p:spPr>
            <a:xfrm>
              <a:off x="685800" y="3200400"/>
              <a:ext cx="6477000" cy="2590800"/>
            </a:xfrm>
            <a:prstGeom prst="roundRect">
              <a:avLst>
                <a:gd name="adj" fmla="val 1471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  <a:effectLst>
              <a:glow rad="66675">
                <a:srgbClr val="4CC9F0">
                  <a:alpha val="30000"/>
                </a:srgbClr>
              </a:glow>
            </a:effectLst>
          </p:spPr>
        </p:sp>
        <p:sp>
          <p:nvSpPr>
            <p:cNvPr id="20" name="Line 20"/>
            <p:cNvSpPr/>
            <p:nvPr/>
          </p:nvSpPr>
          <p:spPr>
            <a:xfrm>
              <a:off x="685800" y="35623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866775" y="3333750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1057275" y="33337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326642" y="3302318"/>
              <a:ext cx="4135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bash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82980" y="3762375"/>
              <a:ext cx="2425065" cy="1436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init hello-world</a:t>
              </a:r>
              <a:br/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cd hello-world</a:t>
              </a:r>
              <a:br/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add requests</a:t>
              </a:r>
              <a:br/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run hello-world</a:t>
              </a:r>
              <a:br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Hello from hello-world!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83742" y="5378768"/>
              <a:ext cx="42300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首次运行项目命令时,uv 自动创建 .venv 与 uv.lock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536942" y="3207068"/>
            <a:ext cx="2857252" cy="2397633"/>
            <a:chOff x="7536942" y="3207068"/>
            <a:chExt cx="2857252" cy="2397633"/>
          </a:xfrm>
        </p:grpSpPr>
        <p:sp>
          <p:nvSpPr>
            <p:cNvPr id="27" name="TextBox 27"/>
            <p:cNvSpPr txBox="1"/>
            <p:nvPr/>
          </p:nvSpPr>
          <p:spPr>
            <a:xfrm>
              <a:off x="7536942" y="32070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这四步留下什么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7599363" y="3538538"/>
              <a:ext cx="155575" cy="200026"/>
              <a:chOff x="7599363" y="3538538"/>
              <a:chExt cx="155575" cy="20002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7699375" y="3538538"/>
                <a:ext cx="555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55563" h="55563">
                    <a:moveTo>
                      <a:pt x="0" y="0"/>
                    </a:moveTo>
                    <a:lnTo>
                      <a:pt x="0" y="44450"/>
                    </a:lnTo>
                    <a:cubicBezTo>
                      <a:pt x="0" y="50587"/>
                      <a:pt x="4975" y="55563"/>
                      <a:pt x="11113" y="55563"/>
                    </a:cubicBezTo>
                    <a:lnTo>
                      <a:pt x="55563" y="55563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7599363" y="3538538"/>
                <a:ext cx="155575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200026">
                    <a:moveTo>
                      <a:pt x="133350" y="200026"/>
                    </a:moveTo>
                    <a:lnTo>
                      <a:pt x="22225" y="200026"/>
                    </a:lnTo>
                    <a:cubicBezTo>
                      <a:pt x="9950" y="200026"/>
                      <a:pt x="0" y="190075"/>
                      <a:pt x="0" y="177801"/>
                    </a:cubicBezTo>
                    <a:lnTo>
                      <a:pt x="0" y="22225"/>
                    </a:lnTo>
                    <a:cubicBezTo>
                      <a:pt x="0" y="9950"/>
                      <a:pt x="9950" y="0"/>
                      <a:pt x="22225" y="0"/>
                    </a:cubicBezTo>
                    <a:lnTo>
                      <a:pt x="100013" y="0"/>
                    </a:lnTo>
                    <a:lnTo>
                      <a:pt x="155575" y="55563"/>
                    </a:lnTo>
                    <a:lnTo>
                      <a:pt x="155575" y="177801"/>
                    </a:lnTo>
                    <a:cubicBezTo>
                      <a:pt x="155575" y="190075"/>
                      <a:pt x="145625" y="200026"/>
                      <a:pt x="133350" y="200026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7643813" y="3649663"/>
                <a:ext cx="11113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44450">
                    <a:moveTo>
                      <a:pt x="11113" y="0"/>
                    </a:moveTo>
                    <a:lnTo>
                      <a:pt x="0" y="22225"/>
                    </a:lnTo>
                    <a:lnTo>
                      <a:pt x="11113" y="4445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7699375" y="3649663"/>
                <a:ext cx="11113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44450">
                    <a:moveTo>
                      <a:pt x="0" y="0"/>
                    </a:moveTo>
                    <a:lnTo>
                      <a:pt x="11113" y="22225"/>
                    </a:lnTo>
                    <a:lnTo>
                      <a:pt x="0" y="4445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7917180" y="3552825"/>
              <a:ext cx="157010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pyproject.toml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917942" y="38166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声明依赖与项目元数据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7599363" y="4300538"/>
              <a:ext cx="155575" cy="200025"/>
              <a:chOff x="7599363" y="4300538"/>
              <a:chExt cx="155575" cy="20002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7599363" y="4389438"/>
                <a:ext cx="155575" cy="111125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111125">
                    <a:moveTo>
                      <a:pt x="0" y="22225"/>
                    </a:moveTo>
                    <a:cubicBezTo>
                      <a:pt x="0" y="9950"/>
                      <a:pt x="9950" y="0"/>
                      <a:pt x="22225" y="0"/>
                    </a:cubicBezTo>
                    <a:lnTo>
                      <a:pt x="133350" y="0"/>
                    </a:lnTo>
                    <a:cubicBezTo>
                      <a:pt x="145625" y="0"/>
                      <a:pt x="155575" y="9950"/>
                      <a:pt x="155575" y="22225"/>
                    </a:cubicBezTo>
                    <a:lnTo>
                      <a:pt x="155575" y="88900"/>
                    </a:lnTo>
                    <a:cubicBezTo>
                      <a:pt x="155575" y="101175"/>
                      <a:pt x="145625" y="111125"/>
                      <a:pt x="133350" y="111125"/>
                    </a:cubicBezTo>
                    <a:lnTo>
                      <a:pt x="22225" y="111125"/>
                    </a:lnTo>
                    <a:cubicBezTo>
                      <a:pt x="9950" y="111125"/>
                      <a:pt x="0" y="101175"/>
                      <a:pt x="0" y="88900"/>
                    </a:cubicBezTo>
                    <a:lnTo>
                      <a:pt x="0" y="22225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7666038" y="4433888"/>
                <a:ext cx="22225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22225">
                    <a:moveTo>
                      <a:pt x="0" y="11113"/>
                    </a:moveTo>
                    <a:cubicBezTo>
                      <a:pt x="0" y="17250"/>
                      <a:pt x="4975" y="22225"/>
                      <a:pt x="11113" y="22225"/>
                    </a:cubicBezTo>
                    <a:cubicBezTo>
                      <a:pt x="17250" y="22225"/>
                      <a:pt x="22225" y="17250"/>
                      <a:pt x="22225" y="11113"/>
                    </a:cubicBezTo>
                    <a:cubicBezTo>
                      <a:pt x="22225" y="4975"/>
                      <a:pt x="17250" y="0"/>
                      <a:pt x="11113" y="0"/>
                    </a:cubicBezTo>
                    <a:cubicBezTo>
                      <a:pt x="4975" y="0"/>
                      <a:pt x="0" y="4975"/>
                      <a:pt x="0" y="11113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7632700" y="4300538"/>
                <a:ext cx="8890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88900">
                    <a:moveTo>
                      <a:pt x="0" y="88900"/>
                    </a:moveTo>
                    <a:lnTo>
                      <a:pt x="0" y="44450"/>
                    </a:lnTo>
                    <a:cubicBezTo>
                      <a:pt x="0" y="19901"/>
                      <a:pt x="19901" y="0"/>
                      <a:pt x="44450" y="0"/>
                    </a:cubicBezTo>
                    <a:cubicBezTo>
                      <a:pt x="68999" y="0"/>
                      <a:pt x="88900" y="19901"/>
                      <a:pt x="88900" y="44450"/>
                    </a:cubicBezTo>
                    <a:lnTo>
                      <a:pt x="88900" y="8890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39" name="TextBox 39"/>
            <p:cNvSpPr txBox="1"/>
            <p:nvPr/>
          </p:nvSpPr>
          <p:spPr>
            <a:xfrm>
              <a:off x="7917180" y="4314825"/>
              <a:ext cx="7926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uv.lock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917942" y="4578668"/>
              <a:ext cx="24762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精确解析结果,应提交到版本库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7588250" y="5062538"/>
              <a:ext cx="177801" cy="200026"/>
              <a:chOff x="7588250" y="5062538"/>
              <a:chExt cx="177801" cy="200026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7588250" y="5062538"/>
                <a:ext cx="177801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200026">
                    <a:moveTo>
                      <a:pt x="88900" y="0"/>
                    </a:moveTo>
                    <a:lnTo>
                      <a:pt x="177801" y="50006"/>
                    </a:lnTo>
                    <a:lnTo>
                      <a:pt x="177801" y="150019"/>
                    </a:lnTo>
                    <a:lnTo>
                      <a:pt x="88900" y="200026"/>
                    </a:lnTo>
                    <a:lnTo>
                      <a:pt x="0" y="150019"/>
                    </a:lnTo>
                    <a:lnTo>
                      <a:pt x="0" y="50006"/>
                    </a:lnTo>
                    <a:lnTo>
                      <a:pt x="8890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7677150" y="5112544"/>
                <a:ext cx="88900" cy="50006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50006">
                    <a:moveTo>
                      <a:pt x="0" y="50006"/>
                    </a:moveTo>
                    <a:lnTo>
                      <a:pt x="8890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7677150" y="5162550"/>
                <a:ext cx="9525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0013">
                    <a:moveTo>
                      <a:pt x="0" y="0"/>
                    </a:moveTo>
                    <a:lnTo>
                      <a:pt x="0" y="100013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7588250" y="5112544"/>
                <a:ext cx="88900" cy="50006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50006">
                    <a:moveTo>
                      <a:pt x="88900" y="50006"/>
                    </a:move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7917180" y="5076825"/>
              <a:ext cx="6816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.venv/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917942" y="53406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项目自己的隔离环境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49" name="Line 49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679704" y="6309360"/>
              <a:ext cx="74279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命令与终端输出引自 uv 官方文档「Working on projects」页(docs.astral.sh/uv/guides/projects)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04 / 14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6034474" cy="878967"/>
            <a:chOff x="669798" y="578168"/>
            <a:chExt cx="6034474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831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演示时刻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603447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看它跑一遍:五条命令,一次装完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4" name="!!terminal-window"/>
          <p:cNvGrpSpPr/>
          <p:nvPr/>
        </p:nvGrpSpPr>
        <p:grpSpPr>
          <a:xfrm>
            <a:off x="685800" y="1676400"/>
            <a:ext cx="10820400" cy="4114800"/>
            <a:chOff x="685800" y="1676400"/>
            <a:chExt cx="10820400" cy="4114800"/>
          </a:xfrm>
        </p:grpSpPr>
        <p:sp>
          <p:nvSpPr>
            <p:cNvPr id="6" name="Rectangle 6"/>
            <p:cNvSpPr/>
            <p:nvPr/>
          </p:nvSpPr>
          <p:spPr>
            <a:xfrm>
              <a:off x="685800" y="1676400"/>
              <a:ext cx="10820400" cy="4114800"/>
            </a:xfrm>
            <a:prstGeom prst="roundRect">
              <a:avLst>
                <a:gd name="adj" fmla="val 926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  <a:effectLst>
              <a:glow rad="66675">
                <a:srgbClr val="4CC9F0">
                  <a:alpha val="30000"/>
                </a:srgbClr>
              </a:glow>
            </a:effectLst>
          </p:spPr>
        </p:sp>
        <p:sp>
          <p:nvSpPr>
            <p:cNvPr id="7" name="Line 7"/>
            <p:cNvSpPr/>
            <p:nvPr/>
          </p:nvSpPr>
          <p:spPr>
            <a:xfrm>
              <a:off x="685800" y="20383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866775" y="1809750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57275" y="18097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1247775" y="18097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517142" y="1778318"/>
              <a:ext cx="171295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bash — uv 0.12.10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571501" y="1778318"/>
              <a:ext cx="171295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docs.astral.sh/uv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3742" y="2064068"/>
              <a:ext cx="5011484" cy="3464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init example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Initialized project `example` at `/home/user/example`</a:t>
              </a:r>
              <a:br/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cd example</a:t>
              </a:r>
              <a:br/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add ruff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Creating virtual environment at: .venv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 xml:space="preserve">Resolved 2 packages in </a:t>
              </a:r>
              <a:r>
                <a:rPr lang="zh-CN" sz="13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170ms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Built example @ file:///home/user/example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 xml:space="preserve">Prepared 2 packages in </a:t>
              </a:r>
              <a:r>
                <a:rPr lang="zh-CN" sz="13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627ms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 xml:space="preserve">Installed 2 packages in </a:t>
              </a:r>
              <a:r>
                <a:rPr lang="zh-CN" sz="13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1ms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+ example==0.1.0 (from file:///home/user/example)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+ ruff==0.5.4</a:t>
              </a:r>
              <a:br/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run ruff check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All checks passed!</a:t>
              </a:r>
              <a:br/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lock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 xml:space="preserve">Resolved 2 packages in </a:t>
              </a:r>
              <a:r>
                <a:rPr lang="zh-CN" sz="13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0.33ms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8942" y="5912168"/>
            <a:ext cx="8256449" cy="264033"/>
            <a:chOff x="678942" y="5912168"/>
            <a:chExt cx="8256449" cy="264033"/>
          </a:xfrm>
        </p:grpSpPr>
        <p:sp>
          <p:nvSpPr>
            <p:cNvPr id="15" name="TextBox 15"/>
            <p:cNvSpPr txBox="1"/>
            <p:nvPr/>
          </p:nvSpPr>
          <p:spPr>
            <a:xfrm>
              <a:off x="678942" y="5912168"/>
              <a:ext cx="82564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以上为 uv 官方文档首页 Projects 段的示例会话,逐行照抄;机器与网络条件未公布,本页不做本机复测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17" name="Line 17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79704" y="6309360"/>
              <a:ext cx="57212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来源:docs.astral.sh/uv 首页 Projects 段;高亮的耗时数字为该示例输出原文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05 / 14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7909849" cy="878967"/>
            <a:chOff x="669798" y="578168"/>
            <a:chExt cx="7909849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219153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能力揭示 · 脚本与工具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790984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一个脚本也能有自己的依赖,不用先建环境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2" name="!!terminal-window"/>
          <p:cNvGrpSpPr/>
          <p:nvPr/>
        </p:nvGrpSpPr>
        <p:grpSpPr>
          <a:xfrm>
            <a:off x="685800" y="1714500"/>
            <a:ext cx="6477000" cy="2209800"/>
            <a:chOff x="685800" y="1714500"/>
            <a:chExt cx="6477000" cy="2209800"/>
          </a:xfrm>
        </p:grpSpPr>
        <p:sp>
          <p:nvSpPr>
            <p:cNvPr id="6" name="Rectangle 6"/>
            <p:cNvSpPr/>
            <p:nvPr/>
          </p:nvSpPr>
          <p:spPr>
            <a:xfrm>
              <a:off x="685800" y="1714500"/>
              <a:ext cx="6477000" cy="2209800"/>
            </a:xfrm>
            <a:prstGeom prst="roundRect">
              <a:avLst>
                <a:gd name="adj" fmla="val 1724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  <a:effectLst>
              <a:glow rad="66675">
                <a:srgbClr val="4CC9F0">
                  <a:alpha val="30000"/>
                </a:srgbClr>
              </a:glow>
            </a:effectLst>
          </p:spPr>
        </p:sp>
        <p:sp>
          <p:nvSpPr>
            <p:cNvPr id="7" name="Line 7"/>
            <p:cNvSpPr/>
            <p:nvPr/>
          </p:nvSpPr>
          <p:spPr>
            <a:xfrm>
              <a:off x="685800" y="20764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866775" y="1847850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57275" y="18478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326642" y="1816418"/>
              <a:ext cx="171295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bash — example.py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3742" y="2273618"/>
              <a:ext cx="4445698" cy="1407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add --script example.py requests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Updated `example.py`</a:t>
              </a:r>
              <a:br/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run example.py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Reading inline script metadata from: example.py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 xml:space="preserve">Installed 5 packages in </a:t>
              </a:r>
              <a:r>
                <a:rPr lang="zh-CN" sz="13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12ms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&lt;Response [200]&gt;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85800" y="4229100"/>
            <a:ext cx="6477000" cy="1638300"/>
            <a:chOff x="685800" y="4229100"/>
            <a:chExt cx="6477000" cy="1638300"/>
          </a:xfrm>
        </p:grpSpPr>
        <p:sp>
          <p:nvSpPr>
            <p:cNvPr id="13" name="Rectangle 13"/>
            <p:cNvSpPr/>
            <p:nvPr/>
          </p:nvSpPr>
          <p:spPr>
            <a:xfrm>
              <a:off x="685800" y="4229100"/>
              <a:ext cx="3124200" cy="1638300"/>
            </a:xfrm>
            <a:prstGeom prst="roundRect">
              <a:avLst>
                <a:gd name="adj" fmla="val 232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07542" y="4426268"/>
              <a:ext cx="10031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临时跑一次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7542" y="4826318"/>
              <a:ext cx="1333881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uvx pycowsay</a:t>
              </a:r>
              <a:br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'hello world!'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7542" y="5454968"/>
              <a:ext cx="156756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uvx 即 uv tool run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038600" y="4229100"/>
              <a:ext cx="3124200" cy="1638300"/>
            </a:xfrm>
            <a:prstGeom prst="roundRect">
              <a:avLst>
                <a:gd name="adj" fmla="val 232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260342" y="4426268"/>
              <a:ext cx="8012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装成常驻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260342" y="4826318"/>
              <a:ext cx="2088261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tool install ruff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Installed 1 executable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260342" y="5454968"/>
              <a:ext cx="17947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此后直接敲 ruff 即可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36942" y="1863090"/>
            <a:ext cx="3969258" cy="3951161"/>
            <a:chOff x="7536942" y="1863090"/>
            <a:chExt cx="3969258" cy="3951161"/>
          </a:xfrm>
        </p:grpSpPr>
        <p:grpSp>
          <p:nvGrpSpPr>
            <p:cNvPr id="26" name="Group 26"/>
            <p:cNvGrpSpPr/>
            <p:nvPr/>
          </p:nvGrpSpPr>
          <p:grpSpPr>
            <a:xfrm>
              <a:off x="7607300" y="1866900"/>
              <a:ext cx="177800" cy="228599"/>
              <a:chOff x="7607300" y="1866900"/>
              <a:chExt cx="177800" cy="22859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721600" y="1866900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0" y="0"/>
                    </a:moveTo>
                    <a:lnTo>
                      <a:pt x="0" y="50800"/>
                    </a:lnTo>
                    <a:cubicBezTo>
                      <a:pt x="0" y="57814"/>
                      <a:pt x="5686" y="63500"/>
                      <a:pt x="12700" y="63500"/>
                    </a:cubicBezTo>
                    <a:lnTo>
                      <a:pt x="63500" y="635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607300" y="1866900"/>
                <a:ext cx="177800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28599">
                    <a:moveTo>
                      <a:pt x="152400" y="228599"/>
                    </a:moveTo>
                    <a:lnTo>
                      <a:pt x="25400" y="228599"/>
                    </a:lnTo>
                    <a:cubicBezTo>
                      <a:pt x="11372" y="228599"/>
                      <a:pt x="0" y="217227"/>
                      <a:pt x="0" y="203199"/>
                    </a:cubicBezTo>
                    <a:lnTo>
                      <a:pt x="0" y="25400"/>
                    </a:lnTo>
                    <a:cubicBezTo>
                      <a:pt x="0" y="11372"/>
                      <a:pt x="11372" y="0"/>
                      <a:pt x="25400" y="0"/>
                    </a:cubicBezTo>
                    <a:lnTo>
                      <a:pt x="114300" y="0"/>
                    </a:lnTo>
                    <a:lnTo>
                      <a:pt x="177800" y="63500"/>
                    </a:lnTo>
                    <a:lnTo>
                      <a:pt x="177800" y="203199"/>
                    </a:lnTo>
                    <a:cubicBezTo>
                      <a:pt x="177800" y="217227"/>
                      <a:pt x="166428" y="228599"/>
                      <a:pt x="152400" y="228599"/>
                    </a:cubicBez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658100" y="1993900"/>
                <a:ext cx="127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50800">
                    <a:moveTo>
                      <a:pt x="12700" y="0"/>
                    </a:moveTo>
                    <a:lnTo>
                      <a:pt x="0" y="25400"/>
                    </a:lnTo>
                    <a:lnTo>
                      <a:pt x="12700" y="508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721600" y="1993900"/>
                <a:ext cx="127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50800">
                    <a:moveTo>
                      <a:pt x="0" y="0"/>
                    </a:moveTo>
                    <a:lnTo>
                      <a:pt x="12700" y="25400"/>
                    </a:lnTo>
                    <a:lnTo>
                      <a:pt x="0" y="508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7991856" y="18630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内联依赖元数据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536942" y="2292668"/>
              <a:ext cx="32032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依赖写进脚本文件本身,不再靠全局环境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7543800" y="2743200"/>
              <a:ext cx="3962400" cy="9525"/>
            </a:xfrm>
            <a:custGeom>
              <a:avLst/>
              <a:gdLst/>
              <a:ahLst/>
              <a:cxnLst/>
              <a:rect l="l" t="t" r="r" b="b"/>
              <a:pathLst>
                <a:path w="3962400" h="9525">
                  <a:moveTo>
                    <a:pt x="0" y="0"/>
                  </a:moveTo>
                  <a:lnTo>
                    <a:pt x="3962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7594600" y="3048000"/>
              <a:ext cx="203200" cy="228600"/>
              <a:chOff x="7594600" y="3048000"/>
              <a:chExt cx="203200" cy="2286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7594600" y="3048000"/>
                <a:ext cx="2031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228599">
                    <a:moveTo>
                      <a:pt x="101600" y="0"/>
                    </a:moveTo>
                    <a:lnTo>
                      <a:pt x="203199" y="57150"/>
                    </a:lnTo>
                    <a:lnTo>
                      <a:pt x="203199" y="171450"/>
                    </a:lnTo>
                    <a:lnTo>
                      <a:pt x="101600" y="228599"/>
                    </a:lnTo>
                    <a:lnTo>
                      <a:pt x="0" y="171450"/>
                    </a:lnTo>
                    <a:lnTo>
                      <a:pt x="0" y="57150"/>
                    </a:lnTo>
                    <a:lnTo>
                      <a:pt x="1016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7696200" y="3105150"/>
                <a:ext cx="10160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7150">
                    <a:moveTo>
                      <a:pt x="0" y="57150"/>
                    </a:moveTo>
                    <a:lnTo>
                      <a:pt x="1016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7696200" y="3162300"/>
                <a:ext cx="9525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14300">
                    <a:moveTo>
                      <a:pt x="0" y="0"/>
                    </a:moveTo>
                    <a:lnTo>
                      <a:pt x="0" y="1143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7594600" y="3105150"/>
                <a:ext cx="10160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7150">
                    <a:moveTo>
                      <a:pt x="101600" y="57150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7991856" y="30441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隔离环境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536942" y="3473768"/>
              <a:ext cx="29851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uv run 在隔离的虚拟环境里执行脚本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7543800" y="3924300"/>
              <a:ext cx="3962400" cy="9525"/>
            </a:xfrm>
            <a:custGeom>
              <a:avLst/>
              <a:gdLst/>
              <a:ahLst/>
              <a:cxnLst/>
              <a:rect l="l" t="t" r="r" b="b"/>
              <a:pathLst>
                <a:path w="3962400" h="9525">
                  <a:moveTo>
                    <a:pt x="0" y="0"/>
                  </a:moveTo>
                  <a:lnTo>
                    <a:pt x="3962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7574333" y="4221533"/>
              <a:ext cx="240337" cy="240337"/>
            </a:xfrm>
            <a:custGeom>
              <a:avLst/>
              <a:gdLst/>
              <a:ahLst/>
              <a:cxnLst/>
              <a:rect l="l" t="t" r="r" b="b"/>
              <a:pathLst>
                <a:path w="240337" h="240337">
                  <a:moveTo>
                    <a:pt x="58367" y="96467"/>
                  </a:moveTo>
                  <a:lnTo>
                    <a:pt x="96467" y="96467"/>
                  </a:lnTo>
                  <a:lnTo>
                    <a:pt x="96467" y="58367"/>
                  </a:lnTo>
                  <a:lnTo>
                    <a:pt x="52017" y="13917"/>
                  </a:lnTo>
                  <a:cubicBezTo>
                    <a:pt x="81156" y="0"/>
                    <a:pt x="115903" y="5962"/>
                    <a:pt x="138737" y="28796"/>
                  </a:cubicBezTo>
                  <a:cubicBezTo>
                    <a:pt x="161572" y="51630"/>
                    <a:pt x="167533" y="86377"/>
                    <a:pt x="153616" y="115517"/>
                  </a:cubicBezTo>
                  <a:lnTo>
                    <a:pt x="229816" y="191716"/>
                  </a:lnTo>
                  <a:cubicBezTo>
                    <a:pt x="240337" y="202237"/>
                    <a:pt x="240337" y="219295"/>
                    <a:pt x="229816" y="229816"/>
                  </a:cubicBezTo>
                  <a:cubicBezTo>
                    <a:pt x="219295" y="240337"/>
                    <a:pt x="202237" y="240337"/>
                    <a:pt x="191716" y="229816"/>
                  </a:cubicBezTo>
                  <a:lnTo>
                    <a:pt x="115517" y="153616"/>
                  </a:lnTo>
                  <a:cubicBezTo>
                    <a:pt x="86377" y="167533"/>
                    <a:pt x="51630" y="161572"/>
                    <a:pt x="28796" y="138737"/>
                  </a:cubicBezTo>
                  <a:cubicBezTo>
                    <a:pt x="5962" y="115903"/>
                    <a:pt x="0" y="81156"/>
                    <a:pt x="13917" y="52017"/>
                  </a:cubicBezTo>
                  <a:lnTo>
                    <a:pt x="58367" y="96467"/>
                  </a:lnTo>
                </a:path>
              </a:pathLst>
            </a:custGeom>
            <a:noFill/>
            <a:ln w="25400">
              <a:solidFill>
                <a:schemeClr val="accent1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991856" y="42252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临时与常驻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536942" y="4654868"/>
              <a:ext cx="302146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uvx 跑一次;uv tool install 装成常驻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7543800" y="5105400"/>
              <a:ext cx="3962400" cy="9525"/>
            </a:xfrm>
            <a:custGeom>
              <a:avLst/>
              <a:gdLst/>
              <a:ahLst/>
              <a:cxnLst/>
              <a:rect l="l" t="t" r="r" b="b"/>
              <a:pathLst>
                <a:path w="3962400" h="9525">
                  <a:moveTo>
                    <a:pt x="0" y="0"/>
                  </a:moveTo>
                  <a:lnTo>
                    <a:pt x="3962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536942" y="5302568"/>
              <a:ext cx="2336864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这两块与项目、pip 接口一样,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都可以单独采用,不必整套迁移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44" name="Line 44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679704" y="6309360"/>
              <a:ext cx="66261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命令与输出引自 uv 官方文档首页 Scripts / Tools 段与 Features 页(docs.astral.sh/uv)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06 / 14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8929662" cy="878967"/>
            <a:chOff x="669798" y="578168"/>
            <a:chExt cx="8929662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2444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能力揭示 · Python 版本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892966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 Python 版本也归它管,不用再装一个 pyenv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2" name="!!terminal-window"/>
          <p:cNvGrpSpPr/>
          <p:nvPr/>
        </p:nvGrpSpPr>
        <p:grpSpPr>
          <a:xfrm>
            <a:off x="685800" y="1714500"/>
            <a:ext cx="6858000" cy="3390900"/>
            <a:chOff x="685800" y="1714500"/>
            <a:chExt cx="6858000" cy="3390900"/>
          </a:xfrm>
        </p:grpSpPr>
        <p:sp>
          <p:nvSpPr>
            <p:cNvPr id="6" name="Rectangle 6"/>
            <p:cNvSpPr/>
            <p:nvPr/>
          </p:nvSpPr>
          <p:spPr>
            <a:xfrm>
              <a:off x="685800" y="1714500"/>
              <a:ext cx="6858000" cy="3390900"/>
            </a:xfrm>
            <a:prstGeom prst="roundRect">
              <a:avLst>
                <a:gd name="adj" fmla="val 1124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  <a:effectLst>
              <a:glow rad="66675">
                <a:srgbClr val="4CC9F0">
                  <a:alpha val="30000"/>
                </a:srgbClr>
              </a:glow>
            </a:effectLst>
          </p:spPr>
        </p:sp>
        <p:sp>
          <p:nvSpPr>
            <p:cNvPr id="7" name="Line 7"/>
            <p:cNvSpPr/>
            <p:nvPr/>
          </p:nvSpPr>
          <p:spPr>
            <a:xfrm>
              <a:off x="685800" y="2076450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866775" y="1847850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57275" y="18478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326642" y="1816418"/>
              <a:ext cx="16130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bash — uv python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3742" y="2273618"/>
              <a:ext cx="3597021" cy="2321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python install 3.10 3.11 3.12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 xml:space="preserve">Installed 3 versions in </a:t>
              </a:r>
              <a:r>
                <a:rPr lang="zh-CN" sz="13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3.42s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+ cpython-3.10.14-macos-aarch64-none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+ cpython-3.11.9-macos-aarch64-none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+ cpython-3.12.4-macos-aarch64-none</a:t>
              </a:r>
              <a:br/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venv --python 3.12.0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Using CPython 3.12.0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Creating virtual environment at: .venv</a:t>
              </a:r>
              <a:br/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python pin 3.11</a:t>
              </a:r>
              <a:br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Pinned `.python-version` to `3.11`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917942" y="1863090"/>
            <a:ext cx="3588258" cy="2941511"/>
            <a:chOff x="7917942" y="1863090"/>
            <a:chExt cx="3588258" cy="2941511"/>
          </a:xfrm>
        </p:grpSpPr>
        <p:grpSp>
          <p:nvGrpSpPr>
            <p:cNvPr id="16" name="Group 16"/>
            <p:cNvGrpSpPr/>
            <p:nvPr/>
          </p:nvGrpSpPr>
          <p:grpSpPr>
            <a:xfrm>
              <a:off x="7975600" y="1892300"/>
              <a:ext cx="203200" cy="177800"/>
              <a:chOff x="7975600" y="1892300"/>
              <a:chExt cx="203200" cy="177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8051800" y="1892300"/>
                <a:ext cx="127000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778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101600" y="0"/>
                    </a:lnTo>
                    <a:cubicBezTo>
                      <a:pt x="115628" y="0"/>
                      <a:pt x="127000" y="11372"/>
                      <a:pt x="127000" y="25400"/>
                    </a:cubicBezTo>
                    <a:lnTo>
                      <a:pt x="127000" y="152400"/>
                    </a:lnTo>
                    <a:cubicBezTo>
                      <a:pt x="127000" y="166428"/>
                      <a:pt x="115628" y="177800"/>
                      <a:pt x="101600" y="177800"/>
                    </a:cubicBezTo>
                    <a:lnTo>
                      <a:pt x="25400" y="177800"/>
                    </a:lnTo>
                    <a:cubicBezTo>
                      <a:pt x="11372" y="177800"/>
                      <a:pt x="0" y="166428"/>
                      <a:pt x="0" y="1524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8013700" y="1917700"/>
                <a:ext cx="9525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7000">
                    <a:moveTo>
                      <a:pt x="0" y="0"/>
                    </a:moveTo>
                    <a:lnTo>
                      <a:pt x="0" y="1270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975600" y="1930400"/>
                <a:ext cx="9525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1600">
                    <a:moveTo>
                      <a:pt x="0" y="0"/>
                    </a:moveTo>
                    <a:lnTo>
                      <a:pt x="0" y="1016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8372856" y="1863090"/>
              <a:ext cx="21952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装多个 Python 版本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917942" y="2254568"/>
              <a:ext cx="171295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 python install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7924800" y="2705100"/>
              <a:ext cx="3581400" cy="9525"/>
            </a:xfrm>
            <a:custGeom>
              <a:avLst/>
              <a:gdLst/>
              <a:ahLst/>
              <a:cxnLst/>
              <a:rect l="l" t="t" r="r" b="b"/>
              <a:pathLst>
                <a:path w="3581400" h="9525">
                  <a:moveTo>
                    <a:pt x="0" y="0"/>
                  </a:moveTo>
                  <a:lnTo>
                    <a:pt x="3581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975600" y="3022600"/>
              <a:ext cx="203199" cy="215899"/>
              <a:chOff x="7975600" y="3022600"/>
              <a:chExt cx="203199" cy="21589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7975600" y="3187699"/>
                <a:ext cx="203199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50800">
                    <a:moveTo>
                      <a:pt x="0" y="0"/>
                    </a:moveTo>
                    <a:lnTo>
                      <a:pt x="0" y="25400"/>
                    </a:lnTo>
                    <a:cubicBezTo>
                      <a:pt x="0" y="39428"/>
                      <a:pt x="11372" y="50800"/>
                      <a:pt x="25400" y="50800"/>
                    </a:cubicBezTo>
                    <a:lnTo>
                      <a:pt x="177800" y="50800"/>
                    </a:lnTo>
                    <a:cubicBezTo>
                      <a:pt x="191828" y="50800"/>
                      <a:pt x="203199" y="39428"/>
                      <a:pt x="203199" y="25400"/>
                    </a:cubicBezTo>
                    <a:lnTo>
                      <a:pt x="203199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013700" y="3111500"/>
                <a:ext cx="1270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63500">
                    <a:moveTo>
                      <a:pt x="0" y="0"/>
                    </a:moveTo>
                    <a:lnTo>
                      <a:pt x="63500" y="63500"/>
                    </a:lnTo>
                    <a:lnTo>
                      <a:pt x="1270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077200" y="3022600"/>
                <a:ext cx="952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">
                    <a:moveTo>
                      <a:pt x="0" y="0"/>
                    </a:moveTo>
                    <a:lnTo>
                      <a:pt x="0" y="1524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8372856" y="30060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需要时按需下载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917942" y="3397568"/>
              <a:ext cx="23126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 venv --python 3.12.0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7924800" y="3848100"/>
              <a:ext cx="3581400" cy="9525"/>
            </a:xfrm>
            <a:custGeom>
              <a:avLst/>
              <a:gdLst/>
              <a:ahLst/>
              <a:cxnLst/>
              <a:rect l="l" t="t" r="r" b="b"/>
              <a:pathLst>
                <a:path w="3581400" h="9525">
                  <a:moveTo>
                    <a:pt x="0" y="0"/>
                  </a:moveTo>
                  <a:lnTo>
                    <a:pt x="3581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7988300" y="4152900"/>
              <a:ext cx="177800" cy="228600"/>
              <a:chOff x="7988300" y="4152900"/>
              <a:chExt cx="177800" cy="2286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7988300" y="4254500"/>
                <a:ext cx="1778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1270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152400" y="0"/>
                    </a:lnTo>
                    <a:cubicBezTo>
                      <a:pt x="166428" y="0"/>
                      <a:pt x="177800" y="11372"/>
                      <a:pt x="177800" y="25400"/>
                    </a:cubicBezTo>
                    <a:lnTo>
                      <a:pt x="177800" y="101600"/>
                    </a:lnTo>
                    <a:cubicBezTo>
                      <a:pt x="177800" y="115628"/>
                      <a:pt x="166428" y="127000"/>
                      <a:pt x="152400" y="127000"/>
                    </a:cubicBezTo>
                    <a:lnTo>
                      <a:pt x="25400" y="127000"/>
                    </a:lnTo>
                    <a:cubicBezTo>
                      <a:pt x="11372" y="127000"/>
                      <a:pt x="0" y="115628"/>
                      <a:pt x="0" y="1016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8064500" y="4305300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0" y="12700"/>
                    </a:moveTo>
                    <a:cubicBezTo>
                      <a:pt x="0" y="19714"/>
                      <a:pt x="5686" y="25400"/>
                      <a:pt x="12700" y="25400"/>
                    </a:cubicBezTo>
                    <a:cubicBezTo>
                      <a:pt x="19714" y="25400"/>
                      <a:pt x="25400" y="19714"/>
                      <a:pt x="25400" y="12700"/>
                    </a:cubicBezTo>
                    <a:cubicBezTo>
                      <a:pt x="25400" y="5686"/>
                      <a:pt x="19714" y="0"/>
                      <a:pt x="12700" y="0"/>
                    </a:cubicBezTo>
                    <a:cubicBezTo>
                      <a:pt x="5686" y="0"/>
                      <a:pt x="0" y="5686"/>
                      <a:pt x="0" y="12700"/>
                    </a:cubicBez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026400" y="4152900"/>
                <a:ext cx="1016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101600">
                    <a:moveTo>
                      <a:pt x="0" y="101600"/>
                    </a:moveTo>
                    <a:lnTo>
                      <a:pt x="0" y="50800"/>
                    </a:lnTo>
                    <a:cubicBezTo>
                      <a:pt x="0" y="22744"/>
                      <a:pt x="22744" y="0"/>
                      <a:pt x="50800" y="0"/>
                    </a:cubicBezTo>
                    <a:cubicBezTo>
                      <a:pt x="78856" y="0"/>
                      <a:pt x="101600" y="22744"/>
                      <a:pt x="101600" y="50800"/>
                    </a:cubicBezTo>
                    <a:lnTo>
                      <a:pt x="101600" y="1016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8372856" y="414909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钉住当前目录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917942" y="4540568"/>
              <a:ext cx="18129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 python pin 3.11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78942" y="5378768"/>
            <a:ext cx="8116272" cy="530733"/>
            <a:chOff x="678942" y="5378768"/>
            <a:chExt cx="8116272" cy="530733"/>
          </a:xfrm>
        </p:grpSpPr>
        <p:sp>
          <p:nvSpPr>
            <p:cNvPr id="34" name="TextBox 34"/>
            <p:cNvSpPr txBox="1"/>
            <p:nvPr/>
          </p:nvSpPr>
          <p:spPr>
            <a:xfrm>
              <a:off x="678942" y="5378768"/>
              <a:ext cx="63734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.python-version 决定 uv 为这个项目创建虚拟环境时使用哪个 Python 版本。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78942" y="5645468"/>
              <a:ext cx="81162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上面输出末尾的 macos-aarch64 说明这段官方示例是在 macOS 上执行的;你机器上的标识会不同。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37" name="Line 37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79704" y="6309360"/>
              <a:ext cx="58963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命令与输出引自 uv 官方文档首页 Python versions 段与 Working on projects 页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07 / 14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5789584" cy="878967"/>
            <a:chOff x="669798" y="578168"/>
            <a:chExt cx="5789584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831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前后对照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578958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同一件事,你只是换了一条命令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685800" y="1752600"/>
            <a:ext cx="10820400" cy="3819525"/>
            <a:chOff x="685800" y="1752600"/>
            <a:chExt cx="10820400" cy="3819525"/>
          </a:xfrm>
        </p:grpSpPr>
        <p:sp>
          <p:nvSpPr>
            <p:cNvPr id="6" name="Rectangle 6"/>
            <p:cNvSpPr/>
            <p:nvPr/>
          </p:nvSpPr>
          <p:spPr>
            <a:xfrm>
              <a:off x="685800" y="2247900"/>
              <a:ext cx="2286000" cy="3314700"/>
            </a:xfrm>
            <a:prstGeom prst="rect">
              <a:avLst/>
            </a:prstGeom>
            <a:solidFill>
              <a:srgbClr val="101929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2971800" y="2247900"/>
              <a:ext cx="4381500" cy="3314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7353300" y="2247900"/>
              <a:ext cx="4152900" cy="331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685800" y="1752600"/>
              <a:ext cx="6667500" cy="495300"/>
            </a:xfrm>
            <a:prstGeom prst="rect">
              <a:avLst/>
            </a:prstGeom>
            <a:solidFill>
              <a:srgbClr val="1E2A3D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7353300" y="1752600"/>
              <a:ext cx="4152900" cy="49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685800" y="1752600"/>
              <a:ext cx="10820400" cy="3819525"/>
              <a:chOff x="685800" y="1752600"/>
              <a:chExt cx="10820400" cy="3819525"/>
            </a:xfrm>
          </p:grpSpPr>
          <p:sp>
            <p:nvSpPr>
              <p:cNvPr id="11" name="Line 11"/>
              <p:cNvSpPr/>
              <p:nvPr/>
            </p:nvSpPr>
            <p:spPr>
              <a:xfrm>
                <a:off x="685800" y="17526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685800" y="22479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685800" y="280035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685800" y="33528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685800" y="390525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685800" y="44577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685800" y="501015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685800" y="55626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907542" y="192119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任务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193542" y="192119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传统命令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575042" y="1921192"/>
              <a:ext cx="6443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0B1220"/>
                  </a:solidFill>
                  <a:latin typeface="+mn-lt"/>
                  <a:ea typeface="+mn-ea"/>
                  <a:cs typeface="+mn-cs"/>
                </a:rPr>
                <a:t>uv 命令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05256" y="240601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建虚拟环境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192780" y="2438400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python -m venv .venv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74280" y="2438400"/>
              <a:ext cx="7926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venv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05256" y="295846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装包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192780" y="2990850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 install requests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574280" y="2990850"/>
              <a:ext cx="25696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pip install requests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05256" y="35109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锁定依赖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192780" y="3543300"/>
              <a:ext cx="30139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pip-compile requirements.in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574280" y="3543300"/>
              <a:ext cx="334708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pip compile requirements.in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05256" y="40633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同步环境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192780" y="4095750"/>
              <a:ext cx="27917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pip-sync requirements.txt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574280" y="4095750"/>
              <a:ext cx="312496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pip sync requirements.txt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05256" y="461581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跑命令行工具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192780" y="4648200"/>
              <a:ext cx="14590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pipx run ruff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574280" y="4648200"/>
              <a:ext cx="90373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uvx ruff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05256" y="5168265"/>
              <a:ext cx="17060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装 Python 版本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192780" y="5200650"/>
              <a:ext cx="201434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pyenv install 3.12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574280" y="5200650"/>
              <a:ext cx="24585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python install 3.12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8942" y="5702618"/>
            <a:ext cx="7401325" cy="492633"/>
            <a:chOff x="678942" y="5702618"/>
            <a:chExt cx="7401325" cy="492633"/>
          </a:xfrm>
        </p:grpSpPr>
        <p:sp>
          <p:nvSpPr>
            <p:cNvPr id="42" name="TextBox 42"/>
            <p:cNvSpPr txBox="1"/>
            <p:nvPr/>
          </p:nvSpPr>
          <p:spPr>
            <a:xfrm>
              <a:off x="678942" y="5702618"/>
              <a:ext cx="59474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uv 不依赖也不调用 pip:这个名字只表示这组低层命令与 pip 的接口对齐。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78942" y="5931218"/>
              <a:ext cx="74013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官方同时提醒:这些命令并非逐字实现 pip 的全部行为,越偏离常见工作流,差异越可能出现。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45" name="Line 45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679704" y="6309360"/>
              <a:ext cx="71068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对照与两条提醒引自 uv 官方文档 The pip interface 页与 Features 页(docs.astral.sh/uv/pip)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08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5365531" cy="878967"/>
            <a:chOff x="669798" y="578168"/>
            <a:chExt cx="5365531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40748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证据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536553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快多少,取决于缓存是冷是热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678942" y="1816418"/>
            <a:ext cx="4658868" cy="264033"/>
            <a:chOff x="678942" y="1816418"/>
            <a:chExt cx="4658868" cy="264033"/>
          </a:xfrm>
        </p:grpSpPr>
        <p:sp>
          <p:nvSpPr>
            <p:cNvPr id="6" name="TextBox 6"/>
            <p:cNvSpPr txBox="1"/>
            <p:nvPr/>
          </p:nvSpPr>
          <p:spPr>
            <a:xfrm>
              <a:off x="678942" y="1816418"/>
              <a:ext cx="46588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单位:倍(相对 pip,越高越快)— 取 Astral 公布区间的下限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503026" y="2254568"/>
            <a:ext cx="4783474" cy="2873883"/>
            <a:chOff x="1503026" y="2254568"/>
            <a:chExt cx="4783474" cy="2873883"/>
          </a:xfrm>
        </p:grpSpPr>
        <p:grpSp>
          <p:nvGrpSpPr>
            <p:cNvPr id="31" name="Group 31"/>
            <p:cNvGrpSpPr/>
            <p:nvPr/>
          </p:nvGrpSpPr>
          <p:grpSpPr>
            <a:xfrm>
              <a:off x="1503026" y="2254568"/>
              <a:ext cx="4783474" cy="2873883"/>
              <a:chOff x="1503026" y="2254568"/>
              <a:chExt cx="4783474" cy="2873883"/>
            </a:xfrm>
          </p:grpSpPr>
          <p:grpSp>
            <p:nvGrpSpPr>
              <p:cNvPr id="13" name="Group 13"/>
              <p:cNvGrpSpPr/>
              <p:nvPr/>
            </p:nvGrpSpPr>
            <p:grpSpPr>
              <a:xfrm>
                <a:off x="1905000" y="2343150"/>
                <a:ext cx="4381500" cy="1914525"/>
                <a:chOff x="1905000" y="2343150"/>
                <a:chExt cx="4381500" cy="1914525"/>
              </a:xfrm>
            </p:grpSpPr>
            <p:sp>
              <p:nvSpPr>
                <p:cNvPr id="8" name="Line 8"/>
                <p:cNvSpPr/>
                <p:nvPr/>
              </p:nvSpPr>
              <p:spPr>
                <a:xfrm>
                  <a:off x="1905000" y="2343150"/>
                  <a:ext cx="4381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1500" h="9525">
                      <a:moveTo>
                        <a:pt x="0" y="0"/>
                      </a:moveTo>
                      <a:lnTo>
                        <a:pt x="4381500" y="0"/>
                      </a:lnTo>
                    </a:path>
                  </a:pathLst>
                </a:custGeom>
                <a:noFill/>
                <a:ln w="9525">
                  <a:solidFill>
                    <a:srgbClr val="1E2A3D"/>
                  </a:solidFill>
                </a:ln>
              </p:spPr>
            </p:sp>
            <p:sp>
              <p:nvSpPr>
                <p:cNvPr id="9" name="Line 9"/>
                <p:cNvSpPr/>
                <p:nvPr/>
              </p:nvSpPr>
              <p:spPr>
                <a:xfrm>
                  <a:off x="1905000" y="2819400"/>
                  <a:ext cx="4381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1500" h="9525">
                      <a:moveTo>
                        <a:pt x="0" y="0"/>
                      </a:moveTo>
                      <a:lnTo>
                        <a:pt x="4381500" y="0"/>
                      </a:lnTo>
                    </a:path>
                  </a:pathLst>
                </a:custGeom>
                <a:noFill/>
                <a:ln w="9525">
                  <a:solidFill>
                    <a:srgbClr val="1E2A3D"/>
                  </a:solidFill>
                </a:ln>
              </p:spPr>
            </p:sp>
            <p:sp>
              <p:nvSpPr>
                <p:cNvPr id="10" name="Line 10"/>
                <p:cNvSpPr/>
                <p:nvPr/>
              </p:nvSpPr>
              <p:spPr>
                <a:xfrm>
                  <a:off x="1905000" y="3295650"/>
                  <a:ext cx="4381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1500" h="9525">
                      <a:moveTo>
                        <a:pt x="0" y="0"/>
                      </a:moveTo>
                      <a:lnTo>
                        <a:pt x="4381500" y="0"/>
                      </a:lnTo>
                    </a:path>
                  </a:pathLst>
                </a:custGeom>
                <a:noFill/>
                <a:ln w="9525">
                  <a:solidFill>
                    <a:srgbClr val="1E2A3D"/>
                  </a:solidFill>
                </a:ln>
              </p:spPr>
            </p:sp>
            <p:sp>
              <p:nvSpPr>
                <p:cNvPr id="11" name="Line 11"/>
                <p:cNvSpPr/>
                <p:nvPr/>
              </p:nvSpPr>
              <p:spPr>
                <a:xfrm>
                  <a:off x="1905000" y="3771900"/>
                  <a:ext cx="4381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1500" h="9525">
                      <a:moveTo>
                        <a:pt x="0" y="0"/>
                      </a:moveTo>
                      <a:lnTo>
                        <a:pt x="4381500" y="0"/>
                      </a:lnTo>
                    </a:path>
                  </a:pathLst>
                </a:custGeom>
                <a:noFill/>
                <a:ln w="9525">
                  <a:solidFill>
                    <a:srgbClr val="1E2A3D"/>
                  </a:solidFill>
                </a:ln>
              </p:spPr>
            </p:sp>
            <p:sp>
              <p:nvSpPr>
                <p:cNvPr id="12" name="Line 12"/>
                <p:cNvSpPr/>
                <p:nvPr/>
              </p:nvSpPr>
              <p:spPr>
                <a:xfrm>
                  <a:off x="1905000" y="4248150"/>
                  <a:ext cx="4381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1500" h="9525">
                      <a:moveTo>
                        <a:pt x="0" y="0"/>
                      </a:moveTo>
                      <a:lnTo>
                        <a:pt x="4381500" y="0"/>
                      </a:lnTo>
                    </a:path>
                  </a:pathLst>
                </a:custGeom>
                <a:noFill/>
                <a:ln w="9525">
                  <a:solidFill>
                    <a:srgbClr val="1E2A3D"/>
                  </a:solidFill>
                </a:ln>
              </p:spPr>
            </p:sp>
          </p:grpSp>
          <p:sp>
            <p:nvSpPr>
              <p:cNvPr id="14" name="Line 14"/>
              <p:cNvSpPr/>
              <p:nvPr/>
            </p:nvSpPr>
            <p:spPr>
              <a:xfrm>
                <a:off x="1905000" y="2343150"/>
                <a:ext cx="9525" cy="23812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381250">
                    <a:moveTo>
                      <a:pt x="0" y="0"/>
                    </a:moveTo>
                    <a:lnTo>
                      <a:pt x="0" y="238125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1905000" y="4724400"/>
                <a:ext cx="4381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381500" h="9525">
                    <a:moveTo>
                      <a:pt x="0" y="0"/>
                    </a:moveTo>
                    <a:lnTo>
                      <a:pt x="4381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1503026" y="2254568"/>
                <a:ext cx="313582" cy="2645283"/>
                <a:chOff x="1503026" y="2254568"/>
                <a:chExt cx="313582" cy="2645283"/>
              </a:xfrm>
            </p:grpSpPr>
            <p:sp>
              <p:nvSpPr>
                <p:cNvPr id="16" name="TextBox 16"/>
                <p:cNvSpPr txBox="1"/>
                <p:nvPr/>
              </p:nvSpPr>
              <p:spPr>
                <a:xfrm>
                  <a:off x="1503026" y="2254568"/>
                  <a:ext cx="313582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350" dirty="0">
                      <a:solidFill>
                        <a:schemeClr val="accent5"/>
                      </a:solidFill>
                      <a:latin typeface="Consolas"/>
                      <a:ea typeface="Consolas"/>
                      <a:cs typeface="Consolas"/>
                    </a:rPr>
                    <a:t>100</a:t>
                  </a: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1602981" y="2730818"/>
                  <a:ext cx="21362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350" dirty="0">
                      <a:solidFill>
                        <a:schemeClr val="accent5"/>
                      </a:solidFill>
                      <a:latin typeface="Consolas"/>
                      <a:ea typeface="Consolas"/>
                      <a:cs typeface="Consolas"/>
                    </a:rPr>
                    <a:t>80</a:t>
                  </a:r>
                </a:p>
              </p:txBody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1602981" y="3207068"/>
                  <a:ext cx="21362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350" dirty="0">
                      <a:solidFill>
                        <a:schemeClr val="accent5"/>
                      </a:solidFill>
                      <a:latin typeface="Consolas"/>
                      <a:ea typeface="Consolas"/>
                      <a:cs typeface="Consolas"/>
                    </a:rPr>
                    <a:t>60</a:t>
                  </a:r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1602981" y="3683318"/>
                  <a:ext cx="21362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350" dirty="0">
                      <a:solidFill>
                        <a:schemeClr val="accent5"/>
                      </a:solidFill>
                      <a:latin typeface="Consolas"/>
                      <a:ea typeface="Consolas"/>
                      <a:cs typeface="Consolas"/>
                    </a:rPr>
                    <a:t>40</a:t>
                  </a: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1602981" y="4159568"/>
                  <a:ext cx="21362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350" dirty="0">
                      <a:solidFill>
                        <a:schemeClr val="accent5"/>
                      </a:solidFill>
                      <a:latin typeface="Consolas"/>
                      <a:ea typeface="Consolas"/>
                      <a:cs typeface="Consolas"/>
                    </a:rPr>
                    <a:t>20</a:t>
                  </a:r>
                </a:p>
              </p:txBody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1702937" y="4635818"/>
                  <a:ext cx="113671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350" dirty="0">
                      <a:solidFill>
                        <a:schemeClr val="accent5"/>
                      </a:solidFill>
                      <a:latin typeface="Consolas"/>
                      <a:ea typeface="Consolas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23" name="Rectangle 23"/>
              <p:cNvSpPr/>
              <p:nvPr/>
            </p:nvSpPr>
            <p:spPr>
              <a:xfrm>
                <a:off x="2428875" y="4533900"/>
                <a:ext cx="1143000" cy="190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4" name="Rectangle 24"/>
              <p:cNvSpPr/>
              <p:nvPr/>
            </p:nvSpPr>
            <p:spPr>
              <a:xfrm>
                <a:off x="4619625" y="2819400"/>
                <a:ext cx="1143000" cy="1905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grpSp>
            <p:nvGrpSpPr>
              <p:cNvPr id="27" name="Group 27"/>
              <p:cNvGrpSpPr/>
              <p:nvPr/>
            </p:nvGrpSpPr>
            <p:grpSpPr>
              <a:xfrm>
                <a:off x="2921262" y="2529840"/>
                <a:ext cx="2418945" cy="2066544"/>
                <a:chOff x="2921262" y="2529840"/>
                <a:chExt cx="2418945" cy="2066544"/>
              </a:xfrm>
            </p:grpSpPr>
            <p:sp>
              <p:nvSpPr>
                <p:cNvPr id="25" name="TextBox 25"/>
                <p:cNvSpPr txBox="1"/>
                <p:nvPr/>
              </p:nvSpPr>
              <p:spPr>
                <a:xfrm>
                  <a:off x="2921262" y="4244340"/>
                  <a:ext cx="158225" cy="35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8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8</a:t>
                  </a:r>
                </a:p>
              </p:txBody>
            </p:sp>
            <p:sp>
              <p:nvSpPr>
                <p:cNvPr id="26" name="TextBox 26"/>
                <p:cNvSpPr txBox="1"/>
                <p:nvPr/>
              </p:nvSpPr>
              <p:spPr>
                <a:xfrm>
                  <a:off x="5042044" y="2529840"/>
                  <a:ext cx="298163" cy="35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800" b="1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80</a:t>
                  </a:r>
                </a:p>
              </p:txBody>
            </p:sp>
          </p:grpSp>
          <p:grpSp>
            <p:nvGrpSpPr>
              <p:cNvPr id="30" name="Group 30"/>
              <p:cNvGrpSpPr/>
              <p:nvPr/>
            </p:nvGrpSpPr>
            <p:grpSpPr>
              <a:xfrm>
                <a:off x="2720911" y="4864418"/>
                <a:ext cx="2749678" cy="264033"/>
                <a:chOff x="2720911" y="4864418"/>
                <a:chExt cx="2749678" cy="264033"/>
              </a:xfrm>
            </p:grpSpPr>
            <p:sp>
              <p:nvSpPr>
                <p:cNvPr id="28" name="TextBox 28"/>
                <p:cNvSpPr txBox="1"/>
                <p:nvPr/>
              </p:nvSpPr>
              <p:spPr>
                <a:xfrm>
                  <a:off x="2720911" y="4864418"/>
                  <a:ext cx="55892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35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无缓存</a:t>
                  </a:r>
                </a:p>
              </p:txBody>
            </p:sp>
            <p:sp>
              <p:nvSpPr>
                <p:cNvPr id="29" name="TextBox 29"/>
                <p:cNvSpPr txBox="1"/>
                <p:nvPr/>
              </p:nvSpPr>
              <p:spPr>
                <a:xfrm>
                  <a:off x="4911662" y="4864418"/>
                  <a:ext cx="55892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35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热缓存</a:t>
                  </a:r>
                </a:p>
              </p:txBody>
            </p:sp>
          </p:grpSp>
        </p:grpSp>
      </p:grpSp>
      <p:grpSp>
        <p:nvGrpSpPr>
          <p:cNvPr id="39" name="Group 39"/>
          <p:cNvGrpSpPr/>
          <p:nvPr/>
        </p:nvGrpSpPr>
        <p:grpSpPr>
          <a:xfrm>
            <a:off x="7155942" y="2178368"/>
            <a:ext cx="4350258" cy="3331083"/>
            <a:chOff x="7155942" y="2178368"/>
            <a:chExt cx="4350258" cy="3331083"/>
          </a:xfrm>
        </p:grpSpPr>
        <p:sp>
          <p:nvSpPr>
            <p:cNvPr id="33" name="TextBox 33"/>
            <p:cNvSpPr txBox="1"/>
            <p:nvPr/>
          </p:nvSpPr>
          <p:spPr>
            <a:xfrm>
              <a:off x="7155942" y="2178368"/>
              <a:ext cx="831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测量口径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155942" y="2559368"/>
              <a:ext cx="3296984" cy="1178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测量者:Astral(uv 的作者)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平台:macOS,非 uv 工具用 Python 3.12.4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对象:Trio 的 docs-requirements.in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日期:2024-02-15(Astral 发布博文)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7162800" y="3924300"/>
              <a:ext cx="4343400" cy="1143000"/>
            </a:xfrm>
            <a:prstGeom prst="roundRect">
              <a:avLst>
                <a:gd name="adj" fmla="val 3333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384542" y="4083368"/>
              <a:ext cx="28397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博文原句给的是区间,不是单一数字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383780" y="4448175"/>
              <a:ext cx="294894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 xml:space="preserve">cold </a:t>
              </a:r>
              <a:r>
                <a:rPr lang="zh-CN" sz="15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8-10x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 xml:space="preserve"> faster than pip</a:t>
              </a:r>
              <a:br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 xml:space="preserve">warm </a:t>
              </a:r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80-115x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 xml:space="preserve"> faster than pip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155942" y="5245418"/>
              <a:ext cx="35303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不是你机器上的结果,本 deck 未做本机复测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78942" y="5702618"/>
            <a:ext cx="8187509" cy="492633"/>
            <a:chOff x="678942" y="5702618"/>
            <a:chExt cx="8187509" cy="492633"/>
          </a:xfrm>
        </p:grpSpPr>
        <p:sp>
          <p:nvSpPr>
            <p:cNvPr id="40" name="TextBox 40"/>
            <p:cNvSpPr txBox="1"/>
            <p:nvPr/>
          </p:nvSpPr>
          <p:spPr>
            <a:xfrm>
              <a:off x="678942" y="5702618"/>
              <a:ext cx="689366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官方文档首页另写作「10-100x faster than pip」,指向同一份 BENCHMARKS.md。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78942" y="5931218"/>
              <a:ext cx="818750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BENCHMARKS.md 提醒:不同操作系统与文件系统上差异可能很大,不同依赖集也会显著改变结果。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43" name="Line 43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679704" y="6309360"/>
              <a:ext cx="74970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倍数出自 Astral 发布博文 astral.sh/blog/uv(2024-02-15);测量条件出自 uv 仓库 BENCHMARKS.md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09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7485796" cy="878967"/>
            <a:chOff x="669798" y="578168"/>
            <a:chExt cx="7485796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831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能力全景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748579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你可以只用其中一块,也可以整套换过来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685800" y="1752600"/>
            <a:ext cx="10820400" cy="4038600"/>
            <a:chOff x="685800" y="1752600"/>
            <a:chExt cx="10820400" cy="4038600"/>
          </a:xfrm>
        </p:grpSpPr>
        <p:sp>
          <p:nvSpPr>
            <p:cNvPr id="6" name="Rectangle 6"/>
            <p:cNvSpPr/>
            <p:nvPr/>
          </p:nvSpPr>
          <p:spPr>
            <a:xfrm>
              <a:off x="685800" y="1752600"/>
              <a:ext cx="10820400" cy="6096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965200" y="1968500"/>
              <a:ext cx="203200" cy="177800"/>
              <a:chOff x="965200" y="1968500"/>
              <a:chExt cx="203200" cy="177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041400" y="1968500"/>
                <a:ext cx="127000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778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101600" y="0"/>
                    </a:lnTo>
                    <a:cubicBezTo>
                      <a:pt x="115628" y="0"/>
                      <a:pt x="127000" y="11372"/>
                      <a:pt x="127000" y="25400"/>
                    </a:cubicBezTo>
                    <a:lnTo>
                      <a:pt x="127000" y="152400"/>
                    </a:lnTo>
                    <a:cubicBezTo>
                      <a:pt x="127000" y="166428"/>
                      <a:pt x="115628" y="177800"/>
                      <a:pt x="101600" y="177800"/>
                    </a:cubicBezTo>
                    <a:lnTo>
                      <a:pt x="25400" y="177800"/>
                    </a:lnTo>
                    <a:cubicBezTo>
                      <a:pt x="11372" y="177800"/>
                      <a:pt x="0" y="166428"/>
                      <a:pt x="0" y="1524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003300" y="1993900"/>
                <a:ext cx="9525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7000">
                    <a:moveTo>
                      <a:pt x="0" y="0"/>
                    </a:moveTo>
                    <a:lnTo>
                      <a:pt x="0" y="1270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965200" y="2006600"/>
                <a:ext cx="9525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1600">
                    <a:moveTo>
                      <a:pt x="0" y="0"/>
                    </a:moveTo>
                    <a:lnTo>
                      <a:pt x="0" y="1016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400556" y="1958340"/>
              <a:ext cx="13880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Python 版本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98342" y="2006918"/>
              <a:ext cx="49115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 python install / list / find / pin / uninstall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85800" y="2438400"/>
              <a:ext cx="10820400" cy="6096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977900" y="2628900"/>
              <a:ext cx="177800" cy="228599"/>
              <a:chOff x="977900" y="2628900"/>
              <a:chExt cx="177800" cy="22859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092200" y="2628900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0" y="0"/>
                    </a:moveTo>
                    <a:lnTo>
                      <a:pt x="0" y="50800"/>
                    </a:lnTo>
                    <a:cubicBezTo>
                      <a:pt x="0" y="57814"/>
                      <a:pt x="5686" y="63500"/>
                      <a:pt x="12700" y="63500"/>
                    </a:cubicBezTo>
                    <a:lnTo>
                      <a:pt x="63500" y="635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77900" y="2628900"/>
                <a:ext cx="177800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28599">
                    <a:moveTo>
                      <a:pt x="152400" y="228599"/>
                    </a:moveTo>
                    <a:lnTo>
                      <a:pt x="25400" y="228599"/>
                    </a:lnTo>
                    <a:cubicBezTo>
                      <a:pt x="11372" y="228599"/>
                      <a:pt x="0" y="217227"/>
                      <a:pt x="0" y="203199"/>
                    </a:cubicBezTo>
                    <a:lnTo>
                      <a:pt x="0" y="25400"/>
                    </a:lnTo>
                    <a:cubicBezTo>
                      <a:pt x="0" y="11372"/>
                      <a:pt x="11372" y="0"/>
                      <a:pt x="25400" y="0"/>
                    </a:cubicBezTo>
                    <a:lnTo>
                      <a:pt x="114300" y="0"/>
                    </a:lnTo>
                    <a:lnTo>
                      <a:pt x="177800" y="63500"/>
                    </a:lnTo>
                    <a:lnTo>
                      <a:pt x="177800" y="203199"/>
                    </a:lnTo>
                    <a:cubicBezTo>
                      <a:pt x="177800" y="217227"/>
                      <a:pt x="166428" y="228599"/>
                      <a:pt x="152400" y="228599"/>
                    </a:cubicBez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028700" y="2755900"/>
                <a:ext cx="127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50800">
                    <a:moveTo>
                      <a:pt x="12700" y="0"/>
                    </a:moveTo>
                    <a:lnTo>
                      <a:pt x="0" y="25400"/>
                    </a:lnTo>
                    <a:lnTo>
                      <a:pt x="12700" y="508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092200" y="2755900"/>
                <a:ext cx="127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50800">
                    <a:moveTo>
                      <a:pt x="0" y="0"/>
                    </a:moveTo>
                    <a:lnTo>
                      <a:pt x="12700" y="25400"/>
                    </a:lnTo>
                    <a:lnTo>
                      <a:pt x="0" y="508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1400556" y="26441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脚本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498342" y="2692718"/>
              <a:ext cx="45117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 run / uv add --script / uv remove --script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85800" y="3124200"/>
              <a:ext cx="10820400" cy="6096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965200" y="3314700"/>
              <a:ext cx="203200" cy="228600"/>
              <a:chOff x="965200" y="3314700"/>
              <a:chExt cx="203200" cy="2286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965200" y="3314700"/>
                <a:ext cx="2031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228599">
                    <a:moveTo>
                      <a:pt x="101600" y="0"/>
                    </a:moveTo>
                    <a:lnTo>
                      <a:pt x="203199" y="57150"/>
                    </a:lnTo>
                    <a:lnTo>
                      <a:pt x="203199" y="171450"/>
                    </a:lnTo>
                    <a:lnTo>
                      <a:pt x="101600" y="228599"/>
                    </a:lnTo>
                    <a:lnTo>
                      <a:pt x="0" y="171450"/>
                    </a:lnTo>
                    <a:lnTo>
                      <a:pt x="0" y="57150"/>
                    </a:lnTo>
                    <a:lnTo>
                      <a:pt x="1016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066800" y="3371850"/>
                <a:ext cx="10160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7150">
                    <a:moveTo>
                      <a:pt x="0" y="57150"/>
                    </a:moveTo>
                    <a:lnTo>
                      <a:pt x="1016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066800" y="3429000"/>
                <a:ext cx="9525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14300">
                    <a:moveTo>
                      <a:pt x="0" y="0"/>
                    </a:moveTo>
                    <a:lnTo>
                      <a:pt x="0" y="1143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965200" y="3371850"/>
                <a:ext cx="10160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7150">
                    <a:moveTo>
                      <a:pt x="101600" y="57150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1016000" y="3343275"/>
                <a:ext cx="10160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7150">
                    <a:moveTo>
                      <a:pt x="101600" y="0"/>
                    </a:moveTo>
                    <a:lnTo>
                      <a:pt x="0" y="5715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400556" y="33299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项目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498342" y="3378518"/>
              <a:ext cx="67107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 init / add / remove / sync / lock / run / tree / build / publish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685800" y="3810000"/>
              <a:ext cx="10820400" cy="6096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944933" y="3992933"/>
              <a:ext cx="240337" cy="240337"/>
            </a:xfrm>
            <a:custGeom>
              <a:avLst/>
              <a:gdLst/>
              <a:ahLst/>
              <a:cxnLst/>
              <a:rect l="l" t="t" r="r" b="b"/>
              <a:pathLst>
                <a:path w="240337" h="240337">
                  <a:moveTo>
                    <a:pt x="58367" y="96467"/>
                  </a:moveTo>
                  <a:lnTo>
                    <a:pt x="96467" y="96467"/>
                  </a:lnTo>
                  <a:lnTo>
                    <a:pt x="96467" y="58367"/>
                  </a:lnTo>
                  <a:lnTo>
                    <a:pt x="52017" y="13917"/>
                  </a:lnTo>
                  <a:cubicBezTo>
                    <a:pt x="81156" y="0"/>
                    <a:pt x="115903" y="5962"/>
                    <a:pt x="138737" y="28796"/>
                  </a:cubicBezTo>
                  <a:cubicBezTo>
                    <a:pt x="161572" y="51630"/>
                    <a:pt x="167533" y="86377"/>
                    <a:pt x="153616" y="115517"/>
                  </a:cubicBezTo>
                  <a:lnTo>
                    <a:pt x="229816" y="191716"/>
                  </a:lnTo>
                  <a:cubicBezTo>
                    <a:pt x="240337" y="202237"/>
                    <a:pt x="240337" y="219295"/>
                    <a:pt x="229816" y="229816"/>
                  </a:cubicBezTo>
                  <a:cubicBezTo>
                    <a:pt x="219295" y="240337"/>
                    <a:pt x="202237" y="240337"/>
                    <a:pt x="191716" y="229816"/>
                  </a:cubicBezTo>
                  <a:lnTo>
                    <a:pt x="115517" y="153616"/>
                  </a:lnTo>
                  <a:cubicBezTo>
                    <a:pt x="86377" y="167533"/>
                    <a:pt x="51630" y="161572"/>
                    <a:pt x="28796" y="138737"/>
                  </a:cubicBezTo>
                  <a:cubicBezTo>
                    <a:pt x="5962" y="115903"/>
                    <a:pt x="0" y="81156"/>
                    <a:pt x="13917" y="52017"/>
                  </a:cubicBezTo>
                  <a:lnTo>
                    <a:pt x="58367" y="96467"/>
                  </a:lnTo>
                </a:path>
              </a:pathLst>
            </a:custGeom>
            <a:noFill/>
            <a:ln w="25400">
              <a:solidFill>
                <a:schemeClr val="accent1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400556" y="40157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498342" y="4064318"/>
              <a:ext cx="56112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uvx (= uv tool run) / uv tool install / uninstall / list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685800" y="4495800"/>
              <a:ext cx="10820400" cy="6096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grpSp>
          <p:nvGrpSpPr>
            <p:cNvPr id="38" name="Group 38"/>
            <p:cNvGrpSpPr/>
            <p:nvPr/>
          </p:nvGrpSpPr>
          <p:grpSpPr>
            <a:xfrm>
              <a:off x="952500" y="4699000"/>
              <a:ext cx="228599" cy="203199"/>
              <a:chOff x="952500" y="4699000"/>
              <a:chExt cx="228599" cy="20319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1016000" y="4762500"/>
                <a:ext cx="381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76200">
                    <a:moveTo>
                      <a:pt x="0" y="0"/>
                    </a:moveTo>
                    <a:lnTo>
                      <a:pt x="38100" y="38100"/>
                    </a:lnTo>
                    <a:lnTo>
                      <a:pt x="0" y="762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1079500" y="4838700"/>
                <a:ext cx="38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9525">
                    <a:moveTo>
                      <a:pt x="0" y="0"/>
                    </a:moveTo>
                    <a:lnTo>
                      <a:pt x="381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952500" y="4699000"/>
                <a:ext cx="228599" cy="2031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03199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203199" y="0"/>
                    </a:lnTo>
                    <a:cubicBezTo>
                      <a:pt x="217227" y="0"/>
                      <a:pt x="228599" y="11372"/>
                      <a:pt x="228599" y="25400"/>
                    </a:cubicBezTo>
                    <a:lnTo>
                      <a:pt x="228599" y="177800"/>
                    </a:lnTo>
                    <a:cubicBezTo>
                      <a:pt x="228599" y="191828"/>
                      <a:pt x="217227" y="203199"/>
                      <a:pt x="203199" y="203199"/>
                    </a:cubicBezTo>
                    <a:lnTo>
                      <a:pt x="25400" y="203199"/>
                    </a:lnTo>
                    <a:cubicBezTo>
                      <a:pt x="11372" y="203199"/>
                      <a:pt x="0" y="191828"/>
                      <a:pt x="0" y="1778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39" name="TextBox 39"/>
            <p:cNvSpPr txBox="1"/>
            <p:nvPr/>
          </p:nvSpPr>
          <p:spPr>
            <a:xfrm>
              <a:off x="1400556" y="4701540"/>
              <a:ext cx="9148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pip 接口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498342" y="4750118"/>
              <a:ext cx="57111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 venv / uv pip install / compile / sync / freeze / tree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685800" y="5181600"/>
              <a:ext cx="10820400" cy="609600"/>
            </a:xfrm>
            <a:prstGeom prst="roundRect">
              <a:avLst>
                <a:gd name="adj" fmla="val 6250"/>
              </a:avLst>
            </a:prstGeom>
            <a:noFill/>
            <a:ln w="9525">
              <a:solidFill>
                <a:schemeClr val="accent6"/>
              </a:solidFill>
              <a:prstDash val="dash"/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965200" y="5379900"/>
              <a:ext cx="203199" cy="213000"/>
              <a:chOff x="965200" y="5379900"/>
              <a:chExt cx="203199" cy="2130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965200" y="5379900"/>
                <a:ext cx="203199" cy="93800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93800">
                    <a:moveTo>
                      <a:pt x="203199" y="93800"/>
                    </a:moveTo>
                    <a:cubicBezTo>
                      <a:pt x="196815" y="47858"/>
                      <a:pt x="160475" y="11871"/>
                      <a:pt x="114473" y="5936"/>
                    </a:cubicBezTo>
                    <a:cubicBezTo>
                      <a:pt x="68472" y="0"/>
                      <a:pt x="24187" y="25584"/>
                      <a:pt x="6350" y="68400"/>
                    </a:cubicBezTo>
                    <a:moveTo>
                      <a:pt x="0" y="17600"/>
                    </a:moveTo>
                    <a:lnTo>
                      <a:pt x="0" y="68400"/>
                    </a:lnTo>
                    <a:lnTo>
                      <a:pt x="50800" y="68400"/>
                    </a:lnTo>
                  </a:path>
                </a:pathLst>
              </a:custGeom>
              <a:noFill/>
              <a:ln w="25400">
                <a:solidFill>
                  <a:srgbClr val="9BA9BC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965200" y="5499100"/>
                <a:ext cx="203199" cy="93800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93800">
                    <a:moveTo>
                      <a:pt x="0" y="0"/>
                    </a:moveTo>
                    <a:cubicBezTo>
                      <a:pt x="6385" y="45942"/>
                      <a:pt x="42724" y="81928"/>
                      <a:pt x="88726" y="87864"/>
                    </a:cubicBezTo>
                    <a:cubicBezTo>
                      <a:pt x="134728" y="93800"/>
                      <a:pt x="179012" y="68216"/>
                      <a:pt x="196850" y="25400"/>
                    </a:cubicBezTo>
                    <a:moveTo>
                      <a:pt x="203199" y="76200"/>
                    </a:moveTo>
                    <a:lnTo>
                      <a:pt x="203199" y="25400"/>
                    </a:lnTo>
                    <a:lnTo>
                      <a:pt x="152400" y="25400"/>
                    </a:lnTo>
                  </a:path>
                </a:pathLst>
              </a:custGeom>
              <a:noFill/>
              <a:ln w="25400">
                <a:solidFill>
                  <a:srgbClr val="9BA9BC"/>
                </a:solidFill>
              </a:ln>
            </p:spPr>
          </p:sp>
        </p:grpSp>
        <p:sp>
          <p:nvSpPr>
            <p:cNvPr id="45" name="TextBox 45"/>
            <p:cNvSpPr txBox="1"/>
            <p:nvPr/>
          </p:nvSpPr>
          <p:spPr>
            <a:xfrm>
              <a:off x="1400556" y="5387340"/>
              <a:ext cx="7755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Utility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3498342" y="5435918"/>
              <a:ext cx="45117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uv cache clean / prune / dir · uv self update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78942" y="5931218"/>
            <a:ext cx="6747072" cy="264033"/>
            <a:chOff x="678942" y="5931218"/>
            <a:chExt cx="6747072" cy="264033"/>
          </a:xfrm>
        </p:grpSpPr>
        <p:sp>
          <p:nvSpPr>
            <p:cNvPr id="48" name="TextBox 48"/>
            <p:cNvSpPr txBox="1"/>
            <p:nvPr/>
          </p:nvSpPr>
          <p:spPr>
            <a:xfrm>
              <a:off x="678942" y="5931218"/>
              <a:ext cx="67470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官方原话:uv 的界面可以拆成若干部分,这些部分既可以单独使用,也可以合起来用。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50" name="Line 50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679704" y="6309360"/>
              <a:ext cx="71935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命令清单与分区引自 uv 官方文档 Features 页(docs.astral.sh/uv/getting-started/features)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10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6637690" cy="878967"/>
            <a:chOff x="669798" y="578168"/>
            <a:chExt cx="6637690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10435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边界与状态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663769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分清哪些能拿来用,哪些要显式开启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60" name="Group 60"/>
          <p:cNvGrpSpPr/>
          <p:nvPr/>
        </p:nvGrpSpPr>
        <p:grpSpPr>
          <a:xfrm>
            <a:off x="685800" y="1752600"/>
            <a:ext cx="10820400" cy="3667125"/>
            <a:chOff x="685800" y="1752600"/>
            <a:chExt cx="10820400" cy="3667125"/>
          </a:xfrm>
        </p:grpSpPr>
        <p:sp>
          <p:nvSpPr>
            <p:cNvPr id="6" name="Rectangle 6"/>
            <p:cNvSpPr/>
            <p:nvPr/>
          </p:nvSpPr>
          <p:spPr>
            <a:xfrm>
              <a:off x="685800" y="2209800"/>
              <a:ext cx="4191000" cy="3200400"/>
            </a:xfrm>
            <a:prstGeom prst="rect">
              <a:avLst/>
            </a:prstGeom>
            <a:solidFill>
              <a:srgbClr val="101929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4876800" y="2209800"/>
              <a:ext cx="3429000" cy="3200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791700" y="2209800"/>
              <a:ext cx="1714500" cy="3200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685800" y="1752600"/>
              <a:ext cx="10820400" cy="457200"/>
            </a:xfrm>
            <a:prstGeom prst="rect">
              <a:avLst/>
            </a:prstGeom>
            <a:solidFill>
              <a:srgbClr val="1E2A3D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05800" y="2209800"/>
              <a:ext cx="1485900" cy="1371600"/>
            </a:xfrm>
            <a:prstGeom prst="rect">
              <a:avLst/>
            </a:prstGeom>
            <a:solidFill>
              <a:srgbClr val="12261A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05800" y="3581400"/>
              <a:ext cx="1485900" cy="1828800"/>
            </a:xfrm>
            <a:prstGeom prst="rect">
              <a:avLst/>
            </a:prstGeom>
            <a:solidFill>
              <a:srgbClr val="2A2312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685800" y="1752600"/>
              <a:ext cx="10820400" cy="3667125"/>
              <a:chOff x="685800" y="1752600"/>
              <a:chExt cx="10820400" cy="3667125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685800" y="17526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685800" y="22098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685800" y="26670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685800" y="31242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685800" y="35814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685800" y="40386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685800" y="44958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685800" y="49530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685800" y="54102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907542" y="1902142"/>
              <a:ext cx="9846564" cy="264033"/>
              <a:chOff x="907542" y="1902142"/>
              <a:chExt cx="9846564" cy="264033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907542" y="1902142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能力标识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098542" y="1902142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它做什么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8527542" y="190214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状态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0013442" y="1902142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见于版本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07542" y="2349818"/>
              <a:ext cx="3412198" cy="3007233"/>
              <a:chOff x="907542" y="2349818"/>
              <a:chExt cx="3412198" cy="3007233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907542" y="2349818"/>
                <a:ext cx="131313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packaged-init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07542" y="2807018"/>
                <a:ext cx="151304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venv-safe-clear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07542" y="3264218"/>
                <a:ext cx="261255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target-workspace-discovery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907542" y="3721418"/>
                <a:ext cx="231268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content-addressed-cache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07542" y="4178618"/>
                <a:ext cx="131313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index-by-name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07542" y="4635818"/>
                <a:ext cx="201282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cache-physical-space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07542" y="5093018"/>
                <a:ext cx="341219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missing-exclude-newer-package-lock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5098542" y="2349818"/>
              <a:ext cx="2794292" cy="3007233"/>
              <a:chOff x="5098542" y="2349818"/>
              <a:chExt cx="2794292" cy="3007233"/>
            </a:xfrm>
          </p:grpSpPr>
          <p:sp>
            <p:nvSpPr>
              <p:cNvPr id="35" name="TextBox 35"/>
              <p:cNvSpPr txBox="1"/>
              <p:nvPr/>
            </p:nvSpPr>
            <p:spPr>
              <a:xfrm>
                <a:off x="5098542" y="2349818"/>
                <a:ext cx="251260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uv init 默认声明 build system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5098542" y="2807018"/>
                <a:ext cx="201282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拒绝清空非虚拟环境目录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098542" y="3264218"/>
                <a:ext cx="262164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uv run 从脚本所在目录发现项目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5098542" y="3721418"/>
                <a:ext cx="279429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按内容哈希对缓存中的 wheel 去重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5098542" y="4178618"/>
                <a:ext cx="18310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按名字选已配置的索引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5098542" y="4635818"/>
                <a:ext cx="201282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报告实际回收的磁盘空间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5098542" y="5093018"/>
                <a:ext cx="237629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锁文件省略无关的新鲜度设置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527542" y="2349818"/>
              <a:ext cx="558927" cy="1178433"/>
              <a:chOff x="8527542" y="2349818"/>
              <a:chExt cx="558927" cy="1178433"/>
            </a:xfrm>
          </p:grpSpPr>
          <p:sp>
            <p:nvSpPr>
              <p:cNvPr id="43" name="TextBox 43"/>
              <p:cNvSpPr txBox="1"/>
              <p:nvPr/>
            </p:nvSpPr>
            <p:spPr>
              <a:xfrm>
                <a:off x="8527542" y="2349818"/>
                <a:ext cx="5589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4ADE80"/>
                    </a:solidFill>
                    <a:latin typeface="+mn-lt"/>
                    <a:ea typeface="+mn-ea"/>
                    <a:cs typeface="+mn-cs"/>
                  </a:rPr>
                  <a:t>已发布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8527542" y="2807018"/>
                <a:ext cx="5589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4ADE80"/>
                    </a:solidFill>
                    <a:latin typeface="+mn-lt"/>
                    <a:ea typeface="+mn-ea"/>
                    <a:cs typeface="+mn-cs"/>
                  </a:rPr>
                  <a:t>已发布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8527542" y="3264218"/>
                <a:ext cx="5589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4ADE80"/>
                    </a:solidFill>
                    <a:latin typeface="+mn-lt"/>
                    <a:ea typeface="+mn-ea"/>
                    <a:cs typeface="+mn-cs"/>
                  </a:rPr>
                  <a:t>已发布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8527542" y="3721418"/>
              <a:ext cx="738847" cy="1635633"/>
              <a:chOff x="8527542" y="3721418"/>
              <a:chExt cx="738847" cy="1635633"/>
            </a:xfrm>
          </p:grpSpPr>
          <p:sp>
            <p:nvSpPr>
              <p:cNvPr id="47" name="TextBox 47"/>
              <p:cNvSpPr txBox="1"/>
              <p:nvPr/>
            </p:nvSpPr>
            <p:spPr>
              <a:xfrm>
                <a:off x="8527542" y="3721418"/>
                <a:ext cx="73884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BBF24"/>
                    </a:solidFill>
                    <a:latin typeface="+mn-lt"/>
                    <a:ea typeface="+mn-ea"/>
                    <a:cs typeface="+mn-cs"/>
                  </a:rPr>
                  <a:t>preview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8527542" y="4178618"/>
                <a:ext cx="73884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BBF24"/>
                    </a:solidFill>
                    <a:latin typeface="+mn-lt"/>
                    <a:ea typeface="+mn-ea"/>
                    <a:cs typeface="+mn-cs"/>
                  </a:rPr>
                  <a:t>preview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8527542" y="4635818"/>
                <a:ext cx="73884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BBF24"/>
                    </a:solidFill>
                    <a:latin typeface="+mn-lt"/>
                    <a:ea typeface="+mn-ea"/>
                    <a:cs typeface="+mn-cs"/>
                  </a:rPr>
                  <a:t>preview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8527542" y="5093018"/>
                <a:ext cx="73884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BBF24"/>
                    </a:solidFill>
                    <a:latin typeface="+mn-lt"/>
                    <a:ea typeface="+mn-ea"/>
                    <a:cs typeface="+mn-cs"/>
                  </a:rPr>
                  <a:t>preview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10013442" y="2349818"/>
              <a:ext cx="713403" cy="3007233"/>
              <a:chOff x="10013442" y="2349818"/>
              <a:chExt cx="713403" cy="3007233"/>
            </a:xfrm>
          </p:grpSpPr>
          <p:sp>
            <p:nvSpPr>
              <p:cNvPr id="52" name="TextBox 52"/>
              <p:cNvSpPr txBox="1"/>
              <p:nvPr/>
            </p:nvSpPr>
            <p:spPr>
              <a:xfrm>
                <a:off x="10013442" y="234981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0.12.0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10013442" y="280701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0.12.0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10013442" y="326421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0.12.0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10013442" y="372141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0.12.7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10013442" y="417861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0.12.5</a:t>
                </a:r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10013442" y="463581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0.12.2</a:t>
                </a:r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10013442" y="5093018"/>
                <a:ext cx="7134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0.12.10</a:t>
                </a:r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>
            <a:off x="685800" y="5562600"/>
            <a:ext cx="10820400" cy="571500"/>
            <a:chOff x="685800" y="5562600"/>
            <a:chExt cx="10820400" cy="571500"/>
          </a:xfrm>
        </p:grpSpPr>
        <p:sp>
          <p:nvSpPr>
            <p:cNvPr id="61" name="Freeform 61"/>
            <p:cNvSpPr/>
            <p:nvPr/>
          </p:nvSpPr>
          <p:spPr>
            <a:xfrm>
              <a:off x="685800" y="5562600"/>
              <a:ext cx="10820400" cy="571500"/>
            </a:xfrm>
            <a:prstGeom prst="snip2DiagRect">
              <a:avLst>
                <a:gd name="adj1" fmla="val 20000"/>
                <a:gd name="adj2" fmla="val 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906780" y="5762625"/>
              <a:ext cx="70121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add --preview-features index-by-name torch --index pytorch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64" name="Line 64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679704" y="6309360"/>
              <a:ext cx="87897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版本取自 uv CHANGELOG:已发布行是它稳定的版本,preview 行是它首次出现的版本;preview 不带稳定承诺,须显式开启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11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7461943" cy="878967"/>
            <a:chOff x="669798" y="578168"/>
            <a:chExt cx="7461943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831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可获得性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746194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三个平台都能装,而且不用先有 Python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685800" y="1752600"/>
            <a:ext cx="10820400" cy="838200"/>
            <a:chOff x="685800" y="1752600"/>
            <a:chExt cx="10820400" cy="838200"/>
          </a:xfrm>
        </p:grpSpPr>
        <p:sp>
          <p:nvSpPr>
            <p:cNvPr id="6" name="Rectangle 6"/>
            <p:cNvSpPr/>
            <p:nvPr/>
          </p:nvSpPr>
          <p:spPr>
            <a:xfrm>
              <a:off x="685800" y="1752600"/>
              <a:ext cx="10820400" cy="838200"/>
            </a:xfrm>
            <a:prstGeom prst="roundRect">
              <a:avLst>
                <a:gd name="adj" fmla="val 4545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1082716" y="2019300"/>
              <a:ext cx="295194" cy="343614"/>
            </a:xfrm>
            <a:custGeom>
              <a:avLst/>
              <a:gdLst/>
              <a:ahLst/>
              <a:cxnLst/>
              <a:rect l="l" t="t" r="r" b="b"/>
              <a:pathLst>
                <a:path w="295194" h="343614">
                  <a:moveTo>
                    <a:pt x="157705" y="98527"/>
                  </a:moveTo>
                  <a:cubicBezTo>
                    <a:pt x="144161" y="98527"/>
                    <a:pt x="123201" y="83125"/>
                    <a:pt x="101127" y="83668"/>
                  </a:cubicBezTo>
                  <a:cubicBezTo>
                    <a:pt x="71980" y="84053"/>
                    <a:pt x="45263" y="100570"/>
                    <a:pt x="30247" y="126730"/>
                  </a:cubicBezTo>
                  <a:cubicBezTo>
                    <a:pt x="0" y="179237"/>
                    <a:pt x="22446" y="256789"/>
                    <a:pt x="51949" y="299466"/>
                  </a:cubicBezTo>
                  <a:cubicBezTo>
                    <a:pt x="66423" y="320240"/>
                    <a:pt x="83496" y="343614"/>
                    <a:pt x="106128" y="342886"/>
                  </a:cubicBezTo>
                  <a:cubicBezTo>
                    <a:pt x="127845" y="341957"/>
                    <a:pt x="135988" y="328784"/>
                    <a:pt x="162349" y="328784"/>
                  </a:cubicBezTo>
                  <a:cubicBezTo>
                    <a:pt x="188509" y="328784"/>
                    <a:pt x="195924" y="342886"/>
                    <a:pt x="218927" y="342328"/>
                  </a:cubicBezTo>
                  <a:cubicBezTo>
                    <a:pt x="242316" y="341957"/>
                    <a:pt x="257161" y="321183"/>
                    <a:pt x="271448" y="300209"/>
                  </a:cubicBezTo>
                  <a:cubicBezTo>
                    <a:pt x="287965" y="276092"/>
                    <a:pt x="294823" y="252703"/>
                    <a:pt x="295194" y="251417"/>
                  </a:cubicBezTo>
                  <a:cubicBezTo>
                    <a:pt x="294637" y="251231"/>
                    <a:pt x="249731" y="233972"/>
                    <a:pt x="249188" y="182023"/>
                  </a:cubicBezTo>
                  <a:cubicBezTo>
                    <a:pt x="248817" y="138589"/>
                    <a:pt x="284621" y="117815"/>
                    <a:pt x="286293" y="116886"/>
                  </a:cubicBezTo>
                  <a:cubicBezTo>
                    <a:pt x="265876" y="87025"/>
                    <a:pt x="234529" y="83682"/>
                    <a:pt x="223571" y="82939"/>
                  </a:cubicBezTo>
                  <a:cubicBezTo>
                    <a:pt x="194996" y="80710"/>
                    <a:pt x="171064" y="98512"/>
                    <a:pt x="157705" y="98512"/>
                  </a:cubicBezTo>
                  <a:close/>
                  <a:moveTo>
                    <a:pt x="205969" y="54721"/>
                  </a:moveTo>
                  <a:cubicBezTo>
                    <a:pt x="218013" y="40262"/>
                    <a:pt x="225971" y="20045"/>
                    <a:pt x="223757" y="0"/>
                  </a:cubicBezTo>
                  <a:cubicBezTo>
                    <a:pt x="206512" y="743"/>
                    <a:pt x="185723" y="11501"/>
                    <a:pt x="173293" y="25975"/>
                  </a:cubicBezTo>
                  <a:cubicBezTo>
                    <a:pt x="162149" y="38776"/>
                    <a:pt x="152519" y="59379"/>
                    <a:pt x="155105" y="79038"/>
                  </a:cubicBezTo>
                  <a:cubicBezTo>
                    <a:pt x="174222" y="80524"/>
                    <a:pt x="193896" y="69209"/>
                    <a:pt x="205954" y="54735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533906" y="2091690"/>
              <a:ext cx="7988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macOS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2791539" y="2019300"/>
              <a:ext cx="283707" cy="343672"/>
            </a:xfrm>
            <a:custGeom>
              <a:avLst/>
              <a:gdLst/>
              <a:ahLst/>
              <a:cxnLst/>
              <a:rect l="l" t="t" r="r" b="b"/>
              <a:pathLst>
                <a:path w="283707" h="343672">
                  <a:moveTo>
                    <a:pt x="149362" y="0"/>
                  </a:moveTo>
                  <a:cubicBezTo>
                    <a:pt x="147147" y="0"/>
                    <a:pt x="144861" y="114"/>
                    <a:pt x="142504" y="300"/>
                  </a:cubicBezTo>
                  <a:cubicBezTo>
                    <a:pt x="82125" y="5058"/>
                    <a:pt x="98141" y="68980"/>
                    <a:pt x="97212" y="90283"/>
                  </a:cubicBezTo>
                  <a:cubicBezTo>
                    <a:pt x="96126" y="105885"/>
                    <a:pt x="92926" y="118186"/>
                    <a:pt x="82210" y="133431"/>
                  </a:cubicBezTo>
                  <a:cubicBezTo>
                    <a:pt x="69566" y="148447"/>
                    <a:pt x="51821" y="172722"/>
                    <a:pt x="43405" y="198025"/>
                  </a:cubicBezTo>
                  <a:cubicBezTo>
                    <a:pt x="39433" y="209912"/>
                    <a:pt x="37548" y="222085"/>
                    <a:pt x="39305" y="233586"/>
                  </a:cubicBezTo>
                  <a:cubicBezTo>
                    <a:pt x="38653" y="234114"/>
                    <a:pt x="38118" y="234770"/>
                    <a:pt x="37733" y="235515"/>
                  </a:cubicBezTo>
                  <a:cubicBezTo>
                    <a:pt x="34019" y="239344"/>
                    <a:pt x="31304" y="244088"/>
                    <a:pt x="28261" y="247502"/>
                  </a:cubicBezTo>
                  <a:cubicBezTo>
                    <a:pt x="25417" y="250346"/>
                    <a:pt x="21331" y="251317"/>
                    <a:pt x="16874" y="253217"/>
                  </a:cubicBezTo>
                  <a:cubicBezTo>
                    <a:pt x="12402" y="255160"/>
                    <a:pt x="7472" y="257061"/>
                    <a:pt x="4529" y="262933"/>
                  </a:cubicBezTo>
                  <a:cubicBezTo>
                    <a:pt x="3243" y="265633"/>
                    <a:pt x="2586" y="268562"/>
                    <a:pt x="2643" y="271534"/>
                  </a:cubicBezTo>
                  <a:cubicBezTo>
                    <a:pt x="2643" y="274377"/>
                    <a:pt x="3029" y="277249"/>
                    <a:pt x="3429" y="279192"/>
                  </a:cubicBezTo>
                  <a:cubicBezTo>
                    <a:pt x="4258" y="284893"/>
                    <a:pt x="5086" y="289593"/>
                    <a:pt x="4001" y="293051"/>
                  </a:cubicBezTo>
                  <a:cubicBezTo>
                    <a:pt x="443" y="302766"/>
                    <a:pt x="0" y="309410"/>
                    <a:pt x="2486" y="314254"/>
                  </a:cubicBezTo>
                  <a:cubicBezTo>
                    <a:pt x="4972" y="319026"/>
                    <a:pt x="10130" y="320969"/>
                    <a:pt x="15916" y="322840"/>
                  </a:cubicBezTo>
                  <a:cubicBezTo>
                    <a:pt x="27489" y="325698"/>
                    <a:pt x="43205" y="324769"/>
                    <a:pt x="55550" y="331413"/>
                  </a:cubicBezTo>
                  <a:cubicBezTo>
                    <a:pt x="68780" y="338071"/>
                    <a:pt x="82210" y="340985"/>
                    <a:pt x="92926" y="338128"/>
                  </a:cubicBezTo>
                  <a:cubicBezTo>
                    <a:pt x="100441" y="336471"/>
                    <a:pt x="106785" y="331499"/>
                    <a:pt x="110185" y="324612"/>
                  </a:cubicBezTo>
                  <a:cubicBezTo>
                    <a:pt x="118572" y="324569"/>
                    <a:pt x="127759" y="320769"/>
                    <a:pt x="142475" y="319840"/>
                  </a:cubicBezTo>
                  <a:cubicBezTo>
                    <a:pt x="152462" y="319011"/>
                    <a:pt x="164963" y="323655"/>
                    <a:pt x="179294" y="322697"/>
                  </a:cubicBezTo>
                  <a:cubicBezTo>
                    <a:pt x="179651" y="324612"/>
                    <a:pt x="180194" y="325526"/>
                    <a:pt x="180923" y="327455"/>
                  </a:cubicBezTo>
                  <a:lnTo>
                    <a:pt x="180965" y="327498"/>
                  </a:lnTo>
                  <a:cubicBezTo>
                    <a:pt x="186552" y="338614"/>
                    <a:pt x="196867" y="343672"/>
                    <a:pt x="207883" y="342800"/>
                  </a:cubicBezTo>
                  <a:cubicBezTo>
                    <a:pt x="218899" y="341943"/>
                    <a:pt x="230629" y="335142"/>
                    <a:pt x="240130" y="324141"/>
                  </a:cubicBezTo>
                  <a:cubicBezTo>
                    <a:pt x="249145" y="313211"/>
                    <a:pt x="264176" y="308653"/>
                    <a:pt x="274106" y="302666"/>
                  </a:cubicBezTo>
                  <a:cubicBezTo>
                    <a:pt x="279078" y="299823"/>
                    <a:pt x="283093" y="295966"/>
                    <a:pt x="283378" y="290479"/>
                  </a:cubicBezTo>
                  <a:cubicBezTo>
                    <a:pt x="283707" y="284764"/>
                    <a:pt x="280521" y="278892"/>
                    <a:pt x="273177" y="270820"/>
                  </a:cubicBezTo>
                  <a:lnTo>
                    <a:pt x="273177" y="269434"/>
                  </a:lnTo>
                  <a:lnTo>
                    <a:pt x="273134" y="269391"/>
                  </a:lnTo>
                  <a:cubicBezTo>
                    <a:pt x="270705" y="266533"/>
                    <a:pt x="269562" y="261747"/>
                    <a:pt x="268305" y="256161"/>
                  </a:cubicBezTo>
                  <a:cubicBezTo>
                    <a:pt x="267091" y="250431"/>
                    <a:pt x="265705" y="244931"/>
                    <a:pt x="261276" y="241216"/>
                  </a:cubicBezTo>
                  <a:lnTo>
                    <a:pt x="261233" y="241216"/>
                  </a:lnTo>
                  <a:cubicBezTo>
                    <a:pt x="260390" y="240444"/>
                    <a:pt x="259475" y="240259"/>
                    <a:pt x="258547" y="239287"/>
                  </a:cubicBezTo>
                  <a:cubicBezTo>
                    <a:pt x="257748" y="238729"/>
                    <a:pt x="256806" y="238412"/>
                    <a:pt x="255832" y="238373"/>
                  </a:cubicBezTo>
                  <a:cubicBezTo>
                    <a:pt x="261990" y="220113"/>
                    <a:pt x="259604" y="201940"/>
                    <a:pt x="253360" y="185595"/>
                  </a:cubicBezTo>
                  <a:cubicBezTo>
                    <a:pt x="245745" y="165449"/>
                    <a:pt x="232429" y="147904"/>
                    <a:pt x="222285" y="135831"/>
                  </a:cubicBezTo>
                  <a:cubicBezTo>
                    <a:pt x="210912" y="121472"/>
                    <a:pt x="199768" y="107871"/>
                    <a:pt x="199996" y="87711"/>
                  </a:cubicBezTo>
                  <a:cubicBezTo>
                    <a:pt x="200368" y="56964"/>
                    <a:pt x="203368" y="86"/>
                    <a:pt x="149362" y="0"/>
                  </a:cubicBezTo>
                  <a:close/>
                  <a:moveTo>
                    <a:pt x="156920" y="48649"/>
                  </a:moveTo>
                  <a:lnTo>
                    <a:pt x="157105" y="48649"/>
                  </a:lnTo>
                  <a:cubicBezTo>
                    <a:pt x="160149" y="48649"/>
                    <a:pt x="162763" y="49535"/>
                    <a:pt x="165449" y="51478"/>
                  </a:cubicBezTo>
                  <a:cubicBezTo>
                    <a:pt x="168164" y="53407"/>
                    <a:pt x="170164" y="56221"/>
                    <a:pt x="171707" y="59093"/>
                  </a:cubicBezTo>
                  <a:cubicBezTo>
                    <a:pt x="173207" y="62794"/>
                    <a:pt x="173965" y="65651"/>
                    <a:pt x="174079" y="69437"/>
                  </a:cubicBezTo>
                  <a:cubicBezTo>
                    <a:pt x="174079" y="69152"/>
                    <a:pt x="174165" y="68866"/>
                    <a:pt x="174165" y="68580"/>
                  </a:cubicBezTo>
                  <a:lnTo>
                    <a:pt x="174165" y="70080"/>
                  </a:lnTo>
                  <a:cubicBezTo>
                    <a:pt x="174133" y="69983"/>
                    <a:pt x="174114" y="69882"/>
                    <a:pt x="174107" y="69780"/>
                  </a:cubicBezTo>
                  <a:lnTo>
                    <a:pt x="174050" y="69437"/>
                  </a:lnTo>
                  <a:cubicBezTo>
                    <a:pt x="174022" y="72909"/>
                    <a:pt x="173293" y="76340"/>
                    <a:pt x="171907" y="79524"/>
                  </a:cubicBezTo>
                  <a:cubicBezTo>
                    <a:pt x="171240" y="81316"/>
                    <a:pt x="170203" y="82946"/>
                    <a:pt x="168864" y="84311"/>
                  </a:cubicBezTo>
                  <a:cubicBezTo>
                    <a:pt x="168459" y="84082"/>
                    <a:pt x="168039" y="83881"/>
                    <a:pt x="167607" y="83710"/>
                  </a:cubicBezTo>
                  <a:cubicBezTo>
                    <a:pt x="166121" y="83068"/>
                    <a:pt x="164778" y="82796"/>
                    <a:pt x="163549" y="81810"/>
                  </a:cubicBezTo>
                  <a:cubicBezTo>
                    <a:pt x="162531" y="81405"/>
                    <a:pt x="161479" y="81089"/>
                    <a:pt x="160406" y="80867"/>
                  </a:cubicBezTo>
                  <a:cubicBezTo>
                    <a:pt x="161120" y="80010"/>
                    <a:pt x="162492" y="78967"/>
                    <a:pt x="163020" y="78038"/>
                  </a:cubicBezTo>
                  <a:cubicBezTo>
                    <a:pt x="163778" y="76210"/>
                    <a:pt x="164192" y="74266"/>
                    <a:pt x="164278" y="72295"/>
                  </a:cubicBezTo>
                  <a:lnTo>
                    <a:pt x="164278" y="72009"/>
                  </a:lnTo>
                  <a:cubicBezTo>
                    <a:pt x="164310" y="70069"/>
                    <a:pt x="164015" y="68137"/>
                    <a:pt x="163406" y="66294"/>
                  </a:cubicBezTo>
                  <a:cubicBezTo>
                    <a:pt x="162763" y="64379"/>
                    <a:pt x="161963" y="63437"/>
                    <a:pt x="160792" y="61536"/>
                  </a:cubicBezTo>
                  <a:cubicBezTo>
                    <a:pt x="159591" y="60593"/>
                    <a:pt x="158406" y="59650"/>
                    <a:pt x="156977" y="59650"/>
                  </a:cubicBezTo>
                  <a:lnTo>
                    <a:pt x="156748" y="59650"/>
                  </a:lnTo>
                  <a:cubicBezTo>
                    <a:pt x="155419" y="59650"/>
                    <a:pt x="154234" y="60079"/>
                    <a:pt x="153005" y="61536"/>
                  </a:cubicBezTo>
                  <a:cubicBezTo>
                    <a:pt x="151648" y="62860"/>
                    <a:pt x="150641" y="64499"/>
                    <a:pt x="150076" y="66308"/>
                  </a:cubicBezTo>
                  <a:cubicBezTo>
                    <a:pt x="149317" y="68124"/>
                    <a:pt x="148882" y="70058"/>
                    <a:pt x="148790" y="72023"/>
                  </a:cubicBezTo>
                  <a:lnTo>
                    <a:pt x="148790" y="72295"/>
                  </a:lnTo>
                  <a:cubicBezTo>
                    <a:pt x="148819" y="73566"/>
                    <a:pt x="148904" y="74852"/>
                    <a:pt x="149076" y="76110"/>
                  </a:cubicBezTo>
                  <a:cubicBezTo>
                    <a:pt x="146318" y="75152"/>
                    <a:pt x="142818" y="74181"/>
                    <a:pt x="140403" y="73223"/>
                  </a:cubicBezTo>
                  <a:cubicBezTo>
                    <a:pt x="140259" y="72277"/>
                    <a:pt x="140173" y="71323"/>
                    <a:pt x="140146" y="70366"/>
                  </a:cubicBezTo>
                  <a:lnTo>
                    <a:pt x="140146" y="70080"/>
                  </a:lnTo>
                  <a:cubicBezTo>
                    <a:pt x="140034" y="66309"/>
                    <a:pt x="140766" y="62560"/>
                    <a:pt x="142289" y="59107"/>
                  </a:cubicBezTo>
                  <a:cubicBezTo>
                    <a:pt x="143461" y="55964"/>
                    <a:pt x="145604" y="53307"/>
                    <a:pt x="148433" y="51492"/>
                  </a:cubicBezTo>
                  <a:cubicBezTo>
                    <a:pt x="150875" y="49641"/>
                    <a:pt x="153855" y="48638"/>
                    <a:pt x="156920" y="48635"/>
                  </a:cubicBezTo>
                  <a:close/>
                  <a:moveTo>
                    <a:pt x="114600" y="49492"/>
                  </a:moveTo>
                  <a:lnTo>
                    <a:pt x="115114" y="49492"/>
                  </a:lnTo>
                  <a:cubicBezTo>
                    <a:pt x="117143" y="49492"/>
                    <a:pt x="118972" y="50178"/>
                    <a:pt x="120815" y="51421"/>
                  </a:cubicBezTo>
                  <a:cubicBezTo>
                    <a:pt x="122901" y="53264"/>
                    <a:pt x="124587" y="55536"/>
                    <a:pt x="125730" y="58064"/>
                  </a:cubicBezTo>
                  <a:cubicBezTo>
                    <a:pt x="127016" y="60908"/>
                    <a:pt x="127730" y="63779"/>
                    <a:pt x="127916" y="67594"/>
                  </a:cubicBezTo>
                  <a:lnTo>
                    <a:pt x="127916" y="67651"/>
                  </a:lnTo>
                  <a:cubicBezTo>
                    <a:pt x="128016" y="69566"/>
                    <a:pt x="128002" y="70509"/>
                    <a:pt x="127887" y="71452"/>
                  </a:cubicBezTo>
                  <a:lnTo>
                    <a:pt x="127887" y="72595"/>
                  </a:lnTo>
                  <a:cubicBezTo>
                    <a:pt x="127459" y="72695"/>
                    <a:pt x="127087" y="72852"/>
                    <a:pt x="126702" y="72938"/>
                  </a:cubicBezTo>
                  <a:cubicBezTo>
                    <a:pt x="124530" y="73724"/>
                    <a:pt x="122787" y="74867"/>
                    <a:pt x="121087" y="75795"/>
                  </a:cubicBezTo>
                  <a:cubicBezTo>
                    <a:pt x="121258" y="74509"/>
                    <a:pt x="121272" y="73223"/>
                    <a:pt x="121129" y="71980"/>
                  </a:cubicBezTo>
                  <a:lnTo>
                    <a:pt x="121129" y="71766"/>
                  </a:lnTo>
                  <a:cubicBezTo>
                    <a:pt x="120958" y="69866"/>
                    <a:pt x="120558" y="68909"/>
                    <a:pt x="119958" y="67008"/>
                  </a:cubicBezTo>
                  <a:cubicBezTo>
                    <a:pt x="119512" y="65552"/>
                    <a:pt x="118695" y="64237"/>
                    <a:pt x="117586" y="63194"/>
                  </a:cubicBezTo>
                  <a:cubicBezTo>
                    <a:pt x="116875" y="62547"/>
                    <a:pt x="115931" y="62217"/>
                    <a:pt x="114972" y="62279"/>
                  </a:cubicBezTo>
                  <a:lnTo>
                    <a:pt x="114671" y="62279"/>
                  </a:lnTo>
                  <a:cubicBezTo>
                    <a:pt x="113657" y="62365"/>
                    <a:pt x="112814" y="62851"/>
                    <a:pt x="112014" y="64165"/>
                  </a:cubicBezTo>
                  <a:cubicBezTo>
                    <a:pt x="111103" y="65271"/>
                    <a:pt x="110510" y="66605"/>
                    <a:pt x="110299" y="68023"/>
                  </a:cubicBezTo>
                  <a:cubicBezTo>
                    <a:pt x="109913" y="69563"/>
                    <a:pt x="109802" y="71159"/>
                    <a:pt x="109971" y="72738"/>
                  </a:cubicBezTo>
                  <a:lnTo>
                    <a:pt x="109971" y="72952"/>
                  </a:lnTo>
                  <a:cubicBezTo>
                    <a:pt x="110142" y="74881"/>
                    <a:pt x="110500" y="75809"/>
                    <a:pt x="111114" y="77724"/>
                  </a:cubicBezTo>
                  <a:cubicBezTo>
                    <a:pt x="111771" y="79639"/>
                    <a:pt x="112514" y="80582"/>
                    <a:pt x="113486" y="81553"/>
                  </a:cubicBezTo>
                  <a:cubicBezTo>
                    <a:pt x="113628" y="81682"/>
                    <a:pt x="113771" y="81810"/>
                    <a:pt x="113971" y="81896"/>
                  </a:cubicBezTo>
                  <a:cubicBezTo>
                    <a:pt x="112971" y="82710"/>
                    <a:pt x="112300" y="82896"/>
                    <a:pt x="111457" y="83839"/>
                  </a:cubicBezTo>
                  <a:cubicBezTo>
                    <a:pt x="110922" y="84312"/>
                    <a:pt x="110279" y="84645"/>
                    <a:pt x="109585" y="84811"/>
                  </a:cubicBezTo>
                  <a:cubicBezTo>
                    <a:pt x="108100" y="83022"/>
                    <a:pt x="106785" y="81099"/>
                    <a:pt x="105656" y="79067"/>
                  </a:cubicBezTo>
                  <a:cubicBezTo>
                    <a:pt x="104305" y="76065"/>
                    <a:pt x="103553" y="72828"/>
                    <a:pt x="103442" y="69537"/>
                  </a:cubicBezTo>
                  <a:cubicBezTo>
                    <a:pt x="103205" y="66312"/>
                    <a:pt x="103593" y="63071"/>
                    <a:pt x="104585" y="59993"/>
                  </a:cubicBezTo>
                  <a:cubicBezTo>
                    <a:pt x="105371" y="57186"/>
                    <a:pt x="106750" y="54580"/>
                    <a:pt x="108628" y="52349"/>
                  </a:cubicBezTo>
                  <a:cubicBezTo>
                    <a:pt x="110457" y="50449"/>
                    <a:pt x="112343" y="49492"/>
                    <a:pt x="114600" y="49492"/>
                  </a:cubicBezTo>
                  <a:close/>
                  <a:moveTo>
                    <a:pt x="134174" y="73866"/>
                  </a:moveTo>
                  <a:cubicBezTo>
                    <a:pt x="138917" y="73866"/>
                    <a:pt x="144647" y="74795"/>
                    <a:pt x="151548" y="79567"/>
                  </a:cubicBezTo>
                  <a:cubicBezTo>
                    <a:pt x="155734" y="82425"/>
                    <a:pt x="159020" y="83410"/>
                    <a:pt x="166578" y="86254"/>
                  </a:cubicBezTo>
                  <a:lnTo>
                    <a:pt x="166621" y="86254"/>
                  </a:lnTo>
                  <a:cubicBezTo>
                    <a:pt x="170264" y="88197"/>
                    <a:pt x="172407" y="90054"/>
                    <a:pt x="173450" y="91954"/>
                  </a:cubicBezTo>
                  <a:lnTo>
                    <a:pt x="173450" y="90083"/>
                  </a:lnTo>
                  <a:cubicBezTo>
                    <a:pt x="174487" y="92184"/>
                    <a:pt x="174571" y="94631"/>
                    <a:pt x="173679" y="96798"/>
                  </a:cubicBezTo>
                  <a:cubicBezTo>
                    <a:pt x="171921" y="101227"/>
                    <a:pt x="166306" y="105985"/>
                    <a:pt x="158491" y="108828"/>
                  </a:cubicBezTo>
                  <a:lnTo>
                    <a:pt x="158491" y="108856"/>
                  </a:lnTo>
                  <a:cubicBezTo>
                    <a:pt x="154662" y="110785"/>
                    <a:pt x="151333" y="113614"/>
                    <a:pt x="147418" y="115500"/>
                  </a:cubicBezTo>
                  <a:cubicBezTo>
                    <a:pt x="143475" y="117429"/>
                    <a:pt x="139017" y="119672"/>
                    <a:pt x="132959" y="119315"/>
                  </a:cubicBezTo>
                  <a:cubicBezTo>
                    <a:pt x="130783" y="119428"/>
                    <a:pt x="128607" y="119102"/>
                    <a:pt x="126559" y="118358"/>
                  </a:cubicBezTo>
                  <a:cubicBezTo>
                    <a:pt x="124976" y="117497"/>
                    <a:pt x="123441" y="116552"/>
                    <a:pt x="121958" y="115529"/>
                  </a:cubicBezTo>
                  <a:cubicBezTo>
                    <a:pt x="119172" y="113600"/>
                    <a:pt x="116772" y="110785"/>
                    <a:pt x="113214" y="108885"/>
                  </a:cubicBezTo>
                  <a:lnTo>
                    <a:pt x="113214" y="108814"/>
                  </a:lnTo>
                  <a:lnTo>
                    <a:pt x="113143" y="108814"/>
                  </a:lnTo>
                  <a:cubicBezTo>
                    <a:pt x="107428" y="105299"/>
                    <a:pt x="104342" y="101498"/>
                    <a:pt x="103341" y="98669"/>
                  </a:cubicBezTo>
                  <a:cubicBezTo>
                    <a:pt x="102341" y="94840"/>
                    <a:pt x="103270" y="91954"/>
                    <a:pt x="106099" y="90097"/>
                  </a:cubicBezTo>
                  <a:cubicBezTo>
                    <a:pt x="109299" y="88168"/>
                    <a:pt x="111528" y="86225"/>
                    <a:pt x="113000" y="85296"/>
                  </a:cubicBezTo>
                  <a:cubicBezTo>
                    <a:pt x="114486" y="84239"/>
                    <a:pt x="115043" y="83839"/>
                    <a:pt x="115514" y="83425"/>
                  </a:cubicBezTo>
                  <a:lnTo>
                    <a:pt x="115543" y="83425"/>
                  </a:lnTo>
                  <a:lnTo>
                    <a:pt x="115543" y="83382"/>
                  </a:lnTo>
                  <a:cubicBezTo>
                    <a:pt x="117958" y="80496"/>
                    <a:pt x="121772" y="76667"/>
                    <a:pt x="127530" y="74795"/>
                  </a:cubicBezTo>
                  <a:cubicBezTo>
                    <a:pt x="129516" y="74281"/>
                    <a:pt x="131731" y="73866"/>
                    <a:pt x="134188" y="73866"/>
                  </a:cubicBezTo>
                  <a:close/>
                  <a:moveTo>
                    <a:pt x="174179" y="104470"/>
                  </a:moveTo>
                  <a:cubicBezTo>
                    <a:pt x="179294" y="124716"/>
                    <a:pt x="191267" y="154119"/>
                    <a:pt x="198968" y="168378"/>
                  </a:cubicBezTo>
                  <a:cubicBezTo>
                    <a:pt x="203054" y="176008"/>
                    <a:pt x="211184" y="192081"/>
                    <a:pt x="214713" y="211584"/>
                  </a:cubicBezTo>
                  <a:cubicBezTo>
                    <a:pt x="216941" y="211512"/>
                    <a:pt x="219427" y="211841"/>
                    <a:pt x="222042" y="212498"/>
                  </a:cubicBezTo>
                  <a:cubicBezTo>
                    <a:pt x="231272" y="188624"/>
                    <a:pt x="214241" y="162963"/>
                    <a:pt x="206483" y="155834"/>
                  </a:cubicBezTo>
                  <a:cubicBezTo>
                    <a:pt x="203340" y="152976"/>
                    <a:pt x="203168" y="151047"/>
                    <a:pt x="204726" y="151047"/>
                  </a:cubicBezTo>
                  <a:cubicBezTo>
                    <a:pt x="213155" y="158677"/>
                    <a:pt x="224228" y="173507"/>
                    <a:pt x="228243" y="190438"/>
                  </a:cubicBezTo>
                  <a:cubicBezTo>
                    <a:pt x="230100" y="198082"/>
                    <a:pt x="230529" y="206211"/>
                    <a:pt x="228543" y="214298"/>
                  </a:cubicBezTo>
                  <a:cubicBezTo>
                    <a:pt x="229500" y="214698"/>
                    <a:pt x="230472" y="215155"/>
                    <a:pt x="231472" y="215255"/>
                  </a:cubicBezTo>
                  <a:cubicBezTo>
                    <a:pt x="246216" y="222885"/>
                    <a:pt x="251660" y="228657"/>
                    <a:pt x="249045" y="237215"/>
                  </a:cubicBezTo>
                  <a:lnTo>
                    <a:pt x="249045" y="236601"/>
                  </a:lnTo>
                  <a:cubicBezTo>
                    <a:pt x="248188" y="236558"/>
                    <a:pt x="247331" y="236601"/>
                    <a:pt x="246474" y="236601"/>
                  </a:cubicBezTo>
                  <a:lnTo>
                    <a:pt x="246245" y="236601"/>
                  </a:lnTo>
                  <a:cubicBezTo>
                    <a:pt x="248402" y="229929"/>
                    <a:pt x="243645" y="224814"/>
                    <a:pt x="231029" y="219113"/>
                  </a:cubicBezTo>
                  <a:cubicBezTo>
                    <a:pt x="217956" y="213398"/>
                    <a:pt x="207512" y="214313"/>
                    <a:pt x="205740" y="225757"/>
                  </a:cubicBezTo>
                  <a:cubicBezTo>
                    <a:pt x="205626" y="226371"/>
                    <a:pt x="205554" y="226700"/>
                    <a:pt x="205483" y="227686"/>
                  </a:cubicBezTo>
                  <a:cubicBezTo>
                    <a:pt x="204511" y="228014"/>
                    <a:pt x="203497" y="228443"/>
                    <a:pt x="202497" y="228600"/>
                  </a:cubicBezTo>
                  <a:cubicBezTo>
                    <a:pt x="196353" y="232429"/>
                    <a:pt x="193038" y="238158"/>
                    <a:pt x="191167" y="245559"/>
                  </a:cubicBezTo>
                  <a:cubicBezTo>
                    <a:pt x="189309" y="253175"/>
                    <a:pt x="188738" y="262076"/>
                    <a:pt x="188238" y="272263"/>
                  </a:cubicBezTo>
                  <a:lnTo>
                    <a:pt x="188238" y="272305"/>
                  </a:lnTo>
                  <a:cubicBezTo>
                    <a:pt x="187952" y="277077"/>
                    <a:pt x="185809" y="284278"/>
                    <a:pt x="183680" y="291594"/>
                  </a:cubicBezTo>
                  <a:cubicBezTo>
                    <a:pt x="162249" y="306910"/>
                    <a:pt x="132531" y="313568"/>
                    <a:pt x="107271" y="296366"/>
                  </a:cubicBezTo>
                  <a:cubicBezTo>
                    <a:pt x="105685" y="293595"/>
                    <a:pt x="103755" y="291036"/>
                    <a:pt x="101527" y="288750"/>
                  </a:cubicBezTo>
                  <a:cubicBezTo>
                    <a:pt x="100462" y="286977"/>
                    <a:pt x="99138" y="285374"/>
                    <a:pt x="97598" y="283993"/>
                  </a:cubicBezTo>
                  <a:cubicBezTo>
                    <a:pt x="100198" y="283993"/>
                    <a:pt x="102427" y="283564"/>
                    <a:pt x="104242" y="283035"/>
                  </a:cubicBezTo>
                  <a:cubicBezTo>
                    <a:pt x="106296" y="282082"/>
                    <a:pt x="107903" y="280373"/>
                    <a:pt x="108728" y="278263"/>
                  </a:cubicBezTo>
                  <a:cubicBezTo>
                    <a:pt x="110271" y="274449"/>
                    <a:pt x="108728" y="268305"/>
                    <a:pt x="103799" y="261647"/>
                  </a:cubicBezTo>
                  <a:cubicBezTo>
                    <a:pt x="98869" y="254975"/>
                    <a:pt x="90497" y="247431"/>
                    <a:pt x="78253" y="239916"/>
                  </a:cubicBezTo>
                  <a:cubicBezTo>
                    <a:pt x="69252" y="234201"/>
                    <a:pt x="64165" y="227486"/>
                    <a:pt x="61822" y="219970"/>
                  </a:cubicBezTo>
                  <a:cubicBezTo>
                    <a:pt x="59465" y="212341"/>
                    <a:pt x="59779" y="204468"/>
                    <a:pt x="61608" y="196467"/>
                  </a:cubicBezTo>
                  <a:cubicBezTo>
                    <a:pt x="65108" y="181180"/>
                    <a:pt x="74081" y="166321"/>
                    <a:pt x="79810" y="156991"/>
                  </a:cubicBezTo>
                  <a:cubicBezTo>
                    <a:pt x="81339" y="156062"/>
                    <a:pt x="80339" y="158920"/>
                    <a:pt x="73981" y="170907"/>
                  </a:cubicBezTo>
                  <a:cubicBezTo>
                    <a:pt x="68323" y="181637"/>
                    <a:pt x="57693" y="206583"/>
                    <a:pt x="72238" y="225971"/>
                  </a:cubicBezTo>
                  <a:cubicBezTo>
                    <a:pt x="72787" y="211825"/>
                    <a:pt x="75920" y="197899"/>
                    <a:pt x="81482" y="184880"/>
                  </a:cubicBezTo>
                  <a:cubicBezTo>
                    <a:pt x="89540" y="166621"/>
                    <a:pt x="106385" y="134817"/>
                    <a:pt x="107713" y="109614"/>
                  </a:cubicBezTo>
                  <a:cubicBezTo>
                    <a:pt x="108399" y="110128"/>
                    <a:pt x="110814" y="111543"/>
                    <a:pt x="111843" y="112500"/>
                  </a:cubicBezTo>
                  <a:cubicBezTo>
                    <a:pt x="114957" y="114400"/>
                    <a:pt x="117272" y="117258"/>
                    <a:pt x="120272" y="119143"/>
                  </a:cubicBezTo>
                  <a:cubicBezTo>
                    <a:pt x="123273" y="122015"/>
                    <a:pt x="127087" y="123930"/>
                    <a:pt x="132788" y="123930"/>
                  </a:cubicBezTo>
                  <a:cubicBezTo>
                    <a:pt x="133345" y="123973"/>
                    <a:pt x="133860" y="124016"/>
                    <a:pt x="134360" y="124016"/>
                  </a:cubicBezTo>
                  <a:cubicBezTo>
                    <a:pt x="140246" y="124016"/>
                    <a:pt x="144790" y="122101"/>
                    <a:pt x="148604" y="120186"/>
                  </a:cubicBezTo>
                  <a:cubicBezTo>
                    <a:pt x="152748" y="118272"/>
                    <a:pt x="156034" y="115414"/>
                    <a:pt x="159177" y="114471"/>
                  </a:cubicBezTo>
                  <a:lnTo>
                    <a:pt x="159248" y="114471"/>
                  </a:lnTo>
                  <a:cubicBezTo>
                    <a:pt x="165921" y="112543"/>
                    <a:pt x="171179" y="108728"/>
                    <a:pt x="174165" y="104470"/>
                  </a:cubicBezTo>
                  <a:close/>
                  <a:moveTo>
                    <a:pt x="205397" y="232458"/>
                  </a:moveTo>
                  <a:cubicBezTo>
                    <a:pt x="205926" y="241030"/>
                    <a:pt x="210298" y="250246"/>
                    <a:pt x="217999" y="252132"/>
                  </a:cubicBezTo>
                  <a:cubicBezTo>
                    <a:pt x="226400" y="254046"/>
                    <a:pt x="238487" y="247374"/>
                    <a:pt x="243588" y="241202"/>
                  </a:cubicBezTo>
                  <a:lnTo>
                    <a:pt x="246602" y="241059"/>
                  </a:lnTo>
                  <a:cubicBezTo>
                    <a:pt x="251103" y="240959"/>
                    <a:pt x="254846" y="241202"/>
                    <a:pt x="258704" y="244888"/>
                  </a:cubicBezTo>
                  <a:lnTo>
                    <a:pt x="258747" y="244931"/>
                  </a:lnTo>
                  <a:cubicBezTo>
                    <a:pt x="261718" y="247774"/>
                    <a:pt x="263104" y="252503"/>
                    <a:pt x="264333" y="257446"/>
                  </a:cubicBezTo>
                  <a:cubicBezTo>
                    <a:pt x="265547" y="263161"/>
                    <a:pt x="266533" y="268591"/>
                    <a:pt x="270177" y="272677"/>
                  </a:cubicBezTo>
                  <a:cubicBezTo>
                    <a:pt x="277120" y="280206"/>
                    <a:pt x="279392" y="285621"/>
                    <a:pt x="279263" y="288965"/>
                  </a:cubicBezTo>
                  <a:lnTo>
                    <a:pt x="279306" y="288865"/>
                  </a:lnTo>
                  <a:lnTo>
                    <a:pt x="279306" y="289122"/>
                  </a:lnTo>
                  <a:lnTo>
                    <a:pt x="279263" y="288950"/>
                  </a:lnTo>
                  <a:cubicBezTo>
                    <a:pt x="279049" y="292694"/>
                    <a:pt x="276620" y="294608"/>
                    <a:pt x="272148" y="297451"/>
                  </a:cubicBezTo>
                  <a:cubicBezTo>
                    <a:pt x="263147" y="303181"/>
                    <a:pt x="247202" y="307624"/>
                    <a:pt x="237044" y="319883"/>
                  </a:cubicBezTo>
                  <a:cubicBezTo>
                    <a:pt x="228214" y="330413"/>
                    <a:pt x="217470" y="336171"/>
                    <a:pt x="207955" y="336899"/>
                  </a:cubicBezTo>
                  <a:cubicBezTo>
                    <a:pt x="198468" y="337656"/>
                    <a:pt x="190281" y="334042"/>
                    <a:pt x="185466" y="324069"/>
                  </a:cubicBezTo>
                  <a:lnTo>
                    <a:pt x="185395" y="324026"/>
                  </a:lnTo>
                  <a:cubicBezTo>
                    <a:pt x="182394" y="318311"/>
                    <a:pt x="183680" y="309382"/>
                    <a:pt x="186195" y="299880"/>
                  </a:cubicBezTo>
                  <a:cubicBezTo>
                    <a:pt x="188709" y="290336"/>
                    <a:pt x="192310" y="280678"/>
                    <a:pt x="192810" y="272777"/>
                  </a:cubicBezTo>
                  <a:cubicBezTo>
                    <a:pt x="193338" y="262576"/>
                    <a:pt x="193896" y="253703"/>
                    <a:pt x="195596" y="246859"/>
                  </a:cubicBezTo>
                  <a:cubicBezTo>
                    <a:pt x="197310" y="240216"/>
                    <a:pt x="199996" y="235472"/>
                    <a:pt x="204754" y="232801"/>
                  </a:cubicBezTo>
                  <a:lnTo>
                    <a:pt x="205397" y="232486"/>
                  </a:lnTo>
                  <a:close/>
                  <a:moveTo>
                    <a:pt x="50892" y="233158"/>
                  </a:moveTo>
                  <a:lnTo>
                    <a:pt x="51035" y="233158"/>
                  </a:lnTo>
                  <a:cubicBezTo>
                    <a:pt x="51792" y="233158"/>
                    <a:pt x="52535" y="233229"/>
                    <a:pt x="53278" y="233358"/>
                  </a:cubicBezTo>
                  <a:cubicBezTo>
                    <a:pt x="58650" y="234144"/>
                    <a:pt x="63365" y="238115"/>
                    <a:pt x="67894" y="244102"/>
                  </a:cubicBezTo>
                  <a:lnTo>
                    <a:pt x="80896" y="267876"/>
                  </a:lnTo>
                  <a:lnTo>
                    <a:pt x="80939" y="267919"/>
                  </a:lnTo>
                  <a:cubicBezTo>
                    <a:pt x="84411" y="275534"/>
                    <a:pt x="91711" y="283121"/>
                    <a:pt x="97927" y="291308"/>
                  </a:cubicBezTo>
                  <a:cubicBezTo>
                    <a:pt x="104127" y="299852"/>
                    <a:pt x="108928" y="307467"/>
                    <a:pt x="108342" y="313739"/>
                  </a:cubicBezTo>
                  <a:lnTo>
                    <a:pt x="108342" y="313825"/>
                  </a:lnTo>
                  <a:cubicBezTo>
                    <a:pt x="107528" y="324455"/>
                    <a:pt x="101484" y="330227"/>
                    <a:pt x="92269" y="332313"/>
                  </a:cubicBezTo>
                  <a:cubicBezTo>
                    <a:pt x="83053" y="334242"/>
                    <a:pt x="70552" y="332342"/>
                    <a:pt x="58050" y="325684"/>
                  </a:cubicBezTo>
                  <a:cubicBezTo>
                    <a:pt x="44220" y="318025"/>
                    <a:pt x="27789" y="318983"/>
                    <a:pt x="17231" y="317082"/>
                  </a:cubicBezTo>
                  <a:cubicBezTo>
                    <a:pt x="11959" y="316140"/>
                    <a:pt x="8515" y="314225"/>
                    <a:pt x="6901" y="311367"/>
                  </a:cubicBezTo>
                  <a:cubicBezTo>
                    <a:pt x="5329" y="308510"/>
                    <a:pt x="5286" y="302766"/>
                    <a:pt x="8658" y="293794"/>
                  </a:cubicBezTo>
                  <a:lnTo>
                    <a:pt x="8658" y="293737"/>
                  </a:lnTo>
                  <a:lnTo>
                    <a:pt x="8687" y="293694"/>
                  </a:lnTo>
                  <a:cubicBezTo>
                    <a:pt x="10358" y="288922"/>
                    <a:pt x="9115" y="282950"/>
                    <a:pt x="8301" y="277720"/>
                  </a:cubicBezTo>
                  <a:cubicBezTo>
                    <a:pt x="7515" y="271991"/>
                    <a:pt x="7115" y="267576"/>
                    <a:pt x="8915" y="264290"/>
                  </a:cubicBezTo>
                  <a:cubicBezTo>
                    <a:pt x="11201" y="259518"/>
                    <a:pt x="14573" y="258575"/>
                    <a:pt x="18774" y="256675"/>
                  </a:cubicBezTo>
                  <a:cubicBezTo>
                    <a:pt x="22974" y="254746"/>
                    <a:pt x="27918" y="253789"/>
                    <a:pt x="31847" y="249960"/>
                  </a:cubicBezTo>
                  <a:lnTo>
                    <a:pt x="31875" y="249960"/>
                  </a:lnTo>
                  <a:lnTo>
                    <a:pt x="31875" y="249931"/>
                  </a:lnTo>
                  <a:cubicBezTo>
                    <a:pt x="35533" y="246102"/>
                    <a:pt x="38233" y="241344"/>
                    <a:pt x="41419" y="237958"/>
                  </a:cubicBezTo>
                  <a:cubicBezTo>
                    <a:pt x="44134" y="235087"/>
                    <a:pt x="46849" y="233158"/>
                    <a:pt x="50892" y="233158"/>
                  </a:cubicBezTo>
                  <a:close/>
                  <a:moveTo>
                    <a:pt x="153176" y="103513"/>
                  </a:moveTo>
                  <a:cubicBezTo>
                    <a:pt x="146961" y="106385"/>
                    <a:pt x="139675" y="111157"/>
                    <a:pt x="131916" y="111157"/>
                  </a:cubicBezTo>
                  <a:cubicBezTo>
                    <a:pt x="124173" y="111157"/>
                    <a:pt x="118058" y="107342"/>
                    <a:pt x="113628" y="104499"/>
                  </a:cubicBezTo>
                  <a:cubicBezTo>
                    <a:pt x="111428" y="102584"/>
                    <a:pt x="109628" y="100670"/>
                    <a:pt x="108299" y="99712"/>
                  </a:cubicBezTo>
                  <a:cubicBezTo>
                    <a:pt x="105956" y="97798"/>
                    <a:pt x="106242" y="94955"/>
                    <a:pt x="107242" y="94955"/>
                  </a:cubicBezTo>
                  <a:cubicBezTo>
                    <a:pt x="108799" y="95183"/>
                    <a:pt x="109085" y="96869"/>
                    <a:pt x="110085" y="97812"/>
                  </a:cubicBezTo>
                  <a:cubicBezTo>
                    <a:pt x="111457" y="98755"/>
                    <a:pt x="113157" y="100670"/>
                    <a:pt x="115229" y="102570"/>
                  </a:cubicBezTo>
                  <a:cubicBezTo>
                    <a:pt x="119401" y="105427"/>
                    <a:pt x="124944" y="109242"/>
                    <a:pt x="131902" y="109242"/>
                  </a:cubicBezTo>
                  <a:cubicBezTo>
                    <a:pt x="138832" y="109242"/>
                    <a:pt x="146947" y="105427"/>
                    <a:pt x="151876" y="102584"/>
                  </a:cubicBezTo>
                  <a:cubicBezTo>
                    <a:pt x="154662" y="100655"/>
                    <a:pt x="158234" y="97812"/>
                    <a:pt x="161134" y="95912"/>
                  </a:cubicBezTo>
                  <a:cubicBezTo>
                    <a:pt x="163363" y="93969"/>
                    <a:pt x="163263" y="92097"/>
                    <a:pt x="165121" y="92097"/>
                  </a:cubicBezTo>
                  <a:cubicBezTo>
                    <a:pt x="166949" y="92326"/>
                    <a:pt x="165606" y="94012"/>
                    <a:pt x="163020" y="96841"/>
                  </a:cubicBezTo>
                  <a:cubicBezTo>
                    <a:pt x="159851" y="99237"/>
                    <a:pt x="156561" y="101469"/>
                    <a:pt x="153162" y="103527"/>
                  </a:cubicBezTo>
                  <a:close/>
                  <a:moveTo>
                    <a:pt x="137717" y="80896"/>
                  </a:moveTo>
                  <a:lnTo>
                    <a:pt x="137717" y="80582"/>
                  </a:lnTo>
                  <a:cubicBezTo>
                    <a:pt x="137631" y="80296"/>
                    <a:pt x="137903" y="79981"/>
                    <a:pt x="138132" y="79867"/>
                  </a:cubicBezTo>
                  <a:cubicBezTo>
                    <a:pt x="139189" y="79253"/>
                    <a:pt x="140703" y="79481"/>
                    <a:pt x="141846" y="79924"/>
                  </a:cubicBezTo>
                  <a:cubicBezTo>
                    <a:pt x="142746" y="79924"/>
                    <a:pt x="144132" y="80882"/>
                    <a:pt x="143989" y="81853"/>
                  </a:cubicBezTo>
                  <a:cubicBezTo>
                    <a:pt x="143904" y="82553"/>
                    <a:pt x="142775" y="82796"/>
                    <a:pt x="142061" y="82796"/>
                  </a:cubicBezTo>
                  <a:cubicBezTo>
                    <a:pt x="141275" y="82796"/>
                    <a:pt x="140746" y="82182"/>
                    <a:pt x="140046" y="81825"/>
                  </a:cubicBezTo>
                  <a:cubicBezTo>
                    <a:pt x="139303" y="81567"/>
                    <a:pt x="137960" y="81710"/>
                    <a:pt x="137717" y="80896"/>
                  </a:cubicBezTo>
                  <a:close/>
                  <a:moveTo>
                    <a:pt x="129845" y="80896"/>
                  </a:moveTo>
                  <a:cubicBezTo>
                    <a:pt x="129559" y="81725"/>
                    <a:pt x="128230" y="81596"/>
                    <a:pt x="127473" y="81839"/>
                  </a:cubicBezTo>
                  <a:cubicBezTo>
                    <a:pt x="126802" y="82196"/>
                    <a:pt x="126244" y="82810"/>
                    <a:pt x="125473" y="82810"/>
                  </a:cubicBezTo>
                  <a:cubicBezTo>
                    <a:pt x="124758" y="82810"/>
                    <a:pt x="123615" y="82525"/>
                    <a:pt x="123530" y="81839"/>
                  </a:cubicBezTo>
                  <a:cubicBezTo>
                    <a:pt x="123387" y="80896"/>
                    <a:pt x="124787" y="79939"/>
                    <a:pt x="125673" y="79939"/>
                  </a:cubicBezTo>
                  <a:cubicBezTo>
                    <a:pt x="126816" y="79496"/>
                    <a:pt x="128302" y="79267"/>
                    <a:pt x="129373" y="79867"/>
                  </a:cubicBezTo>
                  <a:cubicBezTo>
                    <a:pt x="129645" y="79996"/>
                    <a:pt x="129888" y="80296"/>
                    <a:pt x="129802" y="80582"/>
                  </a:cubicBezTo>
                  <a:lnTo>
                    <a:pt x="129802" y="80867"/>
                  </a:lnTo>
                  <a:lnTo>
                    <a:pt x="129845" y="8086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229356" y="2091690"/>
              <a:ext cx="6309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Linux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4305300" y="201930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0" y="0"/>
                  </a:moveTo>
                  <a:lnTo>
                    <a:pt x="162549" y="0"/>
                  </a:lnTo>
                  <a:lnTo>
                    <a:pt x="162549" y="162477"/>
                  </a:lnTo>
                  <a:lnTo>
                    <a:pt x="0" y="162477"/>
                  </a:lnTo>
                  <a:close/>
                  <a:moveTo>
                    <a:pt x="180351" y="0"/>
                  </a:moveTo>
                  <a:lnTo>
                    <a:pt x="342900" y="0"/>
                  </a:lnTo>
                  <a:lnTo>
                    <a:pt x="342900" y="162477"/>
                  </a:lnTo>
                  <a:lnTo>
                    <a:pt x="180351" y="162477"/>
                  </a:lnTo>
                  <a:close/>
                  <a:moveTo>
                    <a:pt x="0" y="180351"/>
                  </a:moveTo>
                  <a:lnTo>
                    <a:pt x="162549" y="180351"/>
                  </a:lnTo>
                  <a:lnTo>
                    <a:pt x="162549" y="342900"/>
                  </a:lnTo>
                  <a:lnTo>
                    <a:pt x="0" y="342900"/>
                  </a:lnTo>
                  <a:close/>
                  <a:moveTo>
                    <a:pt x="180351" y="180351"/>
                  </a:moveTo>
                  <a:lnTo>
                    <a:pt x="342900" y="180351"/>
                  </a:lnTo>
                  <a:lnTo>
                    <a:pt x="342900" y="342900"/>
                  </a:lnTo>
                  <a:lnTo>
                    <a:pt x="180351" y="34290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772406" y="2091690"/>
              <a:ext cx="9953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658356" y="2091690"/>
              <a:ext cx="39563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安装 uv 不需要先有 Rust 或 Python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85800" y="2781300"/>
            <a:ext cx="10820400" cy="800100"/>
            <a:chOff x="685800" y="2781300"/>
            <a:chExt cx="10820400" cy="800100"/>
          </a:xfrm>
        </p:grpSpPr>
        <p:sp>
          <p:nvSpPr>
            <p:cNvPr id="15" name="Rectangle 15"/>
            <p:cNvSpPr/>
            <p:nvPr/>
          </p:nvSpPr>
          <p:spPr>
            <a:xfrm>
              <a:off x="685800" y="2781300"/>
              <a:ext cx="10820400" cy="800100"/>
            </a:xfrm>
            <a:prstGeom prst="roundRect">
              <a:avLst>
                <a:gd name="adj" fmla="val 4762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07542" y="2921318"/>
              <a:ext cx="15169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macOS / Linux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6780" y="3248025"/>
              <a:ext cx="547463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curl -LsSf https://astral.sh/uv/install.sh | sh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85800" y="3695700"/>
            <a:ext cx="10820400" cy="1104900"/>
            <a:chOff x="685800" y="3695700"/>
            <a:chExt cx="10820400" cy="1104900"/>
          </a:xfrm>
        </p:grpSpPr>
        <p:sp>
          <p:nvSpPr>
            <p:cNvPr id="19" name="Rectangle 19"/>
            <p:cNvSpPr/>
            <p:nvPr/>
          </p:nvSpPr>
          <p:spPr>
            <a:xfrm>
              <a:off x="685800" y="3695700"/>
              <a:ext cx="10820400" cy="1104900"/>
            </a:xfrm>
            <a:prstGeom prst="roundRect">
              <a:avLst>
                <a:gd name="adj" fmla="val 344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07542" y="3835718"/>
              <a:ext cx="21041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Windows PowerShell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6780" y="4143375"/>
              <a:ext cx="46253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PS&gt;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powershell -ExecutionPolicy ByPass -c</a:t>
              </a:r>
              <a:br/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"irm https://astral.sh/uv/install.ps1 | iex"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07079" y="4968240"/>
            <a:ext cx="7661777" cy="960311"/>
            <a:chOff x="707079" y="4968240"/>
            <a:chExt cx="7661777" cy="960311"/>
          </a:xfrm>
        </p:grpSpPr>
        <p:grpSp>
          <p:nvGrpSpPr>
            <p:cNvPr id="26" name="Group 26"/>
            <p:cNvGrpSpPr/>
            <p:nvPr/>
          </p:nvGrpSpPr>
          <p:grpSpPr>
            <a:xfrm>
              <a:off x="730250" y="4997450"/>
              <a:ext cx="177801" cy="188913"/>
              <a:chOff x="730250" y="4997450"/>
              <a:chExt cx="177801" cy="188913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730250" y="5141913"/>
                <a:ext cx="177801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44450">
                    <a:moveTo>
                      <a:pt x="0" y="0"/>
                    </a:moveTo>
                    <a:lnTo>
                      <a:pt x="0" y="22225"/>
                    </a:lnTo>
                    <a:cubicBezTo>
                      <a:pt x="0" y="34500"/>
                      <a:pt x="9950" y="44450"/>
                      <a:pt x="22225" y="44450"/>
                    </a:cubicBezTo>
                    <a:lnTo>
                      <a:pt x="155575" y="44450"/>
                    </a:lnTo>
                    <a:cubicBezTo>
                      <a:pt x="167850" y="44450"/>
                      <a:pt x="177801" y="34500"/>
                      <a:pt x="177801" y="22225"/>
                    </a:cubicBezTo>
                    <a:lnTo>
                      <a:pt x="177801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63588" y="5075238"/>
                <a:ext cx="111125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111125" h="55563">
                    <a:moveTo>
                      <a:pt x="0" y="0"/>
                    </a:moveTo>
                    <a:lnTo>
                      <a:pt x="55563" y="55563"/>
                    </a:lnTo>
                    <a:lnTo>
                      <a:pt x="111125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19150" y="4997450"/>
                <a:ext cx="9525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3350">
                    <a:moveTo>
                      <a:pt x="0" y="0"/>
                    </a:moveTo>
                    <a:lnTo>
                      <a:pt x="0" y="13335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1057656" y="4968240"/>
              <a:ext cx="55031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其他渠道:pip、pipx、Homebrew 等,见官方安装页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707079" y="5382696"/>
              <a:ext cx="224134" cy="192560"/>
              <a:chOff x="707079" y="5382696"/>
              <a:chExt cx="224134" cy="19256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819150" y="5453063"/>
                <a:ext cx="952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4450">
                    <a:moveTo>
                      <a:pt x="0" y="0"/>
                    </a:moveTo>
                    <a:lnTo>
                      <a:pt x="0" y="4445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707079" y="5382696"/>
                <a:ext cx="224134" cy="192560"/>
              </a:xfrm>
              <a:custGeom>
                <a:avLst/>
                <a:gdLst/>
                <a:ahLst/>
                <a:cxnLst/>
                <a:rect l="l" t="t" r="r" b="b"/>
                <a:pathLst>
                  <a:path w="224134" h="192560">
                    <a:moveTo>
                      <a:pt x="93880" y="10259"/>
                    </a:moveTo>
                    <a:lnTo>
                      <a:pt x="3802" y="160656"/>
                    </a:lnTo>
                    <a:cubicBezTo>
                      <a:pt x="23" y="167200"/>
                      <a:pt x="0" y="175257"/>
                      <a:pt x="3741" y="181823"/>
                    </a:cubicBezTo>
                    <a:cubicBezTo>
                      <a:pt x="7482" y="188388"/>
                      <a:pt x="14426" y="192476"/>
                      <a:pt x="21982" y="192560"/>
                    </a:cubicBezTo>
                    <a:lnTo>
                      <a:pt x="202160" y="192560"/>
                    </a:lnTo>
                    <a:cubicBezTo>
                      <a:pt x="209713" y="192473"/>
                      <a:pt x="216653" y="188387"/>
                      <a:pt x="220393" y="181826"/>
                    </a:cubicBezTo>
                    <a:cubicBezTo>
                      <a:pt x="224134" y="175264"/>
                      <a:pt x="224114" y="167211"/>
                      <a:pt x="220341" y="160667"/>
                    </a:cubicBezTo>
                    <a:lnTo>
                      <a:pt x="130262" y="10248"/>
                    </a:lnTo>
                    <a:cubicBezTo>
                      <a:pt x="126408" y="3886"/>
                      <a:pt x="119510" y="0"/>
                      <a:pt x="112071" y="0"/>
                    </a:cubicBezTo>
                    <a:cubicBezTo>
                      <a:pt x="104633" y="0"/>
                      <a:pt x="97734" y="3886"/>
                      <a:pt x="93880" y="10248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819150" y="553085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11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1059942" y="5416868"/>
              <a:ext cx="7308914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已有项目升到 0.12:若 [build-system] 给 uv_build 设了上界,改成 uv_build&gt;=0.11.32,&lt;0.13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uv build backend 的配置本身没有破坏性变更,只需放开这一个版本上界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34" name="Line 34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79704" y="6309360"/>
              <a:ext cx="78592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平台与安装方式引自 uv 官方文档首页 Installation 段;升级提醒引自 uv CHANGELOG 0.12.0(2026-07-28)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12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6392799" cy="878967"/>
            <a:chOff x="669798" y="578168"/>
            <a:chExt cx="6392799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40748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出处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639279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本卷每一句的出处都在这四个地方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685800" y="1947862"/>
            <a:ext cx="10820400" cy="3847339"/>
            <a:chOff x="685800" y="1947862"/>
            <a:chExt cx="10820400" cy="3847339"/>
          </a:xfrm>
        </p:grpSpPr>
        <p:grpSp>
          <p:nvGrpSpPr>
            <p:cNvPr id="11" name="Group 11"/>
            <p:cNvGrpSpPr/>
            <p:nvPr/>
          </p:nvGrpSpPr>
          <p:grpSpPr>
            <a:xfrm>
              <a:off x="957262" y="1947862"/>
              <a:ext cx="257175" cy="257175"/>
              <a:chOff x="957262" y="1947862"/>
              <a:chExt cx="257175" cy="25717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957262" y="1947862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>
                    <a:moveTo>
                      <a:pt x="0" y="128588"/>
                    </a:moveTo>
                    <a:cubicBezTo>
                      <a:pt x="0" y="199604"/>
                      <a:pt x="57571" y="257175"/>
                      <a:pt x="128588" y="257175"/>
                    </a:cubicBezTo>
                    <a:cubicBezTo>
                      <a:pt x="199604" y="257175"/>
                      <a:pt x="257175" y="199604"/>
                      <a:pt x="257175" y="128588"/>
                    </a:cubicBezTo>
                    <a:cubicBezTo>
                      <a:pt x="257175" y="57571"/>
                      <a:pt x="199604" y="0"/>
                      <a:pt x="128588" y="0"/>
                    </a:cubicBezTo>
                    <a:cubicBezTo>
                      <a:pt x="57571" y="0"/>
                      <a:pt x="0" y="57571"/>
                      <a:pt x="0" y="128588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965835" y="2033588"/>
                <a:ext cx="2400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40030" h="9525">
                    <a:moveTo>
                      <a:pt x="0" y="0"/>
                    </a:moveTo>
                    <a:lnTo>
                      <a:pt x="24003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65835" y="2119312"/>
                <a:ext cx="2400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40030" h="9525">
                    <a:moveTo>
                      <a:pt x="0" y="0"/>
                    </a:moveTo>
                    <a:lnTo>
                      <a:pt x="24003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1029599" y="1947862"/>
                <a:ext cx="49107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49107" h="257175">
                    <a:moveTo>
                      <a:pt x="49107" y="0"/>
                    </a:moveTo>
                    <a:cubicBezTo>
                      <a:pt x="0" y="78692"/>
                      <a:pt x="0" y="178483"/>
                      <a:pt x="49107" y="257175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092994" y="1947862"/>
                <a:ext cx="49107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49107" h="257175">
                    <a:moveTo>
                      <a:pt x="0" y="0"/>
                    </a:moveTo>
                    <a:cubicBezTo>
                      <a:pt x="49107" y="78692"/>
                      <a:pt x="49107" y="178483"/>
                      <a:pt x="0" y="257175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438656" y="1958340"/>
              <a:ext cx="32653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官方文档 </a:t>
              </a: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  <a:hlinkClick r:id="rId2"/>
                </a:rPr>
                <a:t>docs.astral.sh/uv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40942" y="2330768"/>
              <a:ext cx="47375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命令、示例输出与能力划分 — 支撑 P03–P08、P10、P12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85800" y="26670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14400" y="2976043"/>
              <a:ext cx="342900" cy="335728"/>
            </a:xfrm>
            <a:custGeom>
              <a:avLst/>
              <a:gdLst/>
              <a:ahLst/>
              <a:cxnLst/>
              <a:rect l="l" t="t" r="r" b="b"/>
              <a:pathLst>
                <a:path w="342900" h="335728">
                  <a:moveTo>
                    <a:pt x="171450" y="0"/>
                  </a:moveTo>
                  <a:cubicBezTo>
                    <a:pt x="76724" y="0"/>
                    <a:pt x="0" y="76767"/>
                    <a:pt x="0" y="171450"/>
                  </a:cubicBezTo>
                  <a:cubicBezTo>
                    <a:pt x="0" y="247217"/>
                    <a:pt x="49120" y="311467"/>
                    <a:pt x="117229" y="334113"/>
                  </a:cubicBezTo>
                  <a:cubicBezTo>
                    <a:pt x="125801" y="335728"/>
                    <a:pt x="128945" y="330427"/>
                    <a:pt x="128945" y="325869"/>
                  </a:cubicBezTo>
                  <a:cubicBezTo>
                    <a:pt x="128945" y="321797"/>
                    <a:pt x="128802" y="311010"/>
                    <a:pt x="128730" y="296723"/>
                  </a:cubicBezTo>
                  <a:cubicBezTo>
                    <a:pt x="81039" y="307067"/>
                    <a:pt x="70980" y="273720"/>
                    <a:pt x="70980" y="273720"/>
                  </a:cubicBezTo>
                  <a:cubicBezTo>
                    <a:pt x="63179" y="253932"/>
                    <a:pt x="51906" y="248645"/>
                    <a:pt x="51906" y="248645"/>
                  </a:cubicBezTo>
                  <a:cubicBezTo>
                    <a:pt x="36376" y="238015"/>
                    <a:pt x="53107" y="238230"/>
                    <a:pt x="53107" y="238230"/>
                  </a:cubicBezTo>
                  <a:cubicBezTo>
                    <a:pt x="70323" y="239430"/>
                    <a:pt x="79367" y="255889"/>
                    <a:pt x="79367" y="255889"/>
                  </a:cubicBezTo>
                  <a:cubicBezTo>
                    <a:pt x="94655" y="282107"/>
                    <a:pt x="119501" y="274534"/>
                    <a:pt x="129302" y="270148"/>
                  </a:cubicBezTo>
                  <a:cubicBezTo>
                    <a:pt x="130845" y="259061"/>
                    <a:pt x="135260" y="251503"/>
                    <a:pt x="140160" y="247217"/>
                  </a:cubicBezTo>
                  <a:cubicBezTo>
                    <a:pt x="102084" y="242930"/>
                    <a:pt x="62065" y="228186"/>
                    <a:pt x="62065" y="162492"/>
                  </a:cubicBezTo>
                  <a:cubicBezTo>
                    <a:pt x="62065" y="143775"/>
                    <a:pt x="68709" y="128487"/>
                    <a:pt x="79710" y="116486"/>
                  </a:cubicBezTo>
                  <a:cubicBezTo>
                    <a:pt x="77781" y="112157"/>
                    <a:pt x="71995" y="94726"/>
                    <a:pt x="81210" y="71109"/>
                  </a:cubicBezTo>
                  <a:cubicBezTo>
                    <a:pt x="81210" y="71109"/>
                    <a:pt x="95569" y="66508"/>
                    <a:pt x="128359" y="88683"/>
                  </a:cubicBezTo>
                  <a:cubicBezTo>
                    <a:pt x="142075" y="84868"/>
                    <a:pt x="156648" y="82982"/>
                    <a:pt x="171221" y="82896"/>
                  </a:cubicBezTo>
                  <a:cubicBezTo>
                    <a:pt x="185795" y="82982"/>
                    <a:pt x="200368" y="84868"/>
                    <a:pt x="214084" y="88683"/>
                  </a:cubicBezTo>
                  <a:cubicBezTo>
                    <a:pt x="246659" y="66508"/>
                    <a:pt x="261018" y="71109"/>
                    <a:pt x="261018" y="71109"/>
                  </a:cubicBezTo>
                  <a:cubicBezTo>
                    <a:pt x="270234" y="94726"/>
                    <a:pt x="264447" y="112157"/>
                    <a:pt x="262733" y="116486"/>
                  </a:cubicBezTo>
                  <a:cubicBezTo>
                    <a:pt x="273663" y="128487"/>
                    <a:pt x="280306" y="143775"/>
                    <a:pt x="280306" y="162492"/>
                  </a:cubicBezTo>
                  <a:cubicBezTo>
                    <a:pt x="280306" y="228357"/>
                    <a:pt x="240230" y="242859"/>
                    <a:pt x="202082" y="247074"/>
                  </a:cubicBezTo>
                  <a:cubicBezTo>
                    <a:pt x="208083" y="252217"/>
                    <a:pt x="213655" y="262733"/>
                    <a:pt x="213655" y="278792"/>
                  </a:cubicBezTo>
                  <a:cubicBezTo>
                    <a:pt x="213655" y="301738"/>
                    <a:pt x="213441" y="320169"/>
                    <a:pt x="213441" y="325741"/>
                  </a:cubicBezTo>
                  <a:cubicBezTo>
                    <a:pt x="213441" y="330241"/>
                    <a:pt x="216441" y="335599"/>
                    <a:pt x="225228" y="333885"/>
                  </a:cubicBezTo>
                  <a:cubicBezTo>
                    <a:pt x="293822" y="311396"/>
                    <a:pt x="342900" y="247102"/>
                    <a:pt x="342900" y="171450"/>
                  </a:cubicBezTo>
                  <a:cubicBezTo>
                    <a:pt x="342900" y="76767"/>
                    <a:pt x="266133" y="0"/>
                    <a:pt x="17145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438656" y="3025140"/>
              <a:ext cx="38929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更新日志 </a:t>
              </a: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  <a:hlinkClick r:id="rId3"/>
                </a:rPr>
                <a:t>uv/main/CHANGELOG.md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40942" y="3397568"/>
              <a:ext cx="54659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版本号、发布日期、preview 与稳定的分界 — 支撑 P01、P11、P12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85800" y="37338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914400" y="403860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20574" y="0"/>
                  </a:moveTo>
                  <a:cubicBezTo>
                    <a:pt x="9175" y="0"/>
                    <a:pt x="0" y="9175"/>
                    <a:pt x="0" y="20574"/>
                  </a:cubicBezTo>
                  <a:lnTo>
                    <a:pt x="0" y="322326"/>
                  </a:lnTo>
                  <a:cubicBezTo>
                    <a:pt x="0" y="333725"/>
                    <a:pt x="9175" y="342900"/>
                    <a:pt x="20574" y="342900"/>
                  </a:cubicBezTo>
                  <a:lnTo>
                    <a:pt x="322326" y="342900"/>
                  </a:lnTo>
                  <a:cubicBezTo>
                    <a:pt x="333725" y="342900"/>
                    <a:pt x="342900" y="333725"/>
                    <a:pt x="342900" y="322326"/>
                  </a:cubicBezTo>
                  <a:lnTo>
                    <a:pt x="342900" y="20574"/>
                  </a:lnTo>
                  <a:cubicBezTo>
                    <a:pt x="342900" y="9175"/>
                    <a:pt x="333725" y="0"/>
                    <a:pt x="322326" y="0"/>
                  </a:cubicBezTo>
                  <a:close/>
                  <a:moveTo>
                    <a:pt x="89151" y="68580"/>
                  </a:moveTo>
                  <a:lnTo>
                    <a:pt x="253742" y="68580"/>
                  </a:lnTo>
                  <a:cubicBezTo>
                    <a:pt x="265105" y="68580"/>
                    <a:pt x="274316" y="77791"/>
                    <a:pt x="274316" y="89154"/>
                  </a:cubicBezTo>
                  <a:lnTo>
                    <a:pt x="274316" y="274320"/>
                  </a:lnTo>
                  <a:lnTo>
                    <a:pt x="179675" y="274320"/>
                  </a:lnTo>
                  <a:lnTo>
                    <a:pt x="179675" y="212598"/>
                  </a:lnTo>
                  <a:lnTo>
                    <a:pt x="163216" y="212598"/>
                  </a:lnTo>
                  <a:lnTo>
                    <a:pt x="163216" y="274320"/>
                  </a:lnTo>
                  <a:lnTo>
                    <a:pt x="68580" y="274320"/>
                  </a:lnTo>
                  <a:lnTo>
                    <a:pt x="68580" y="89154"/>
                  </a:lnTo>
                  <a:cubicBezTo>
                    <a:pt x="68580" y="77791"/>
                    <a:pt x="77790" y="68580"/>
                    <a:pt x="89151" y="68580"/>
                  </a:cubicBezTo>
                  <a:moveTo>
                    <a:pt x="146758" y="146761"/>
                  </a:moveTo>
                  <a:lnTo>
                    <a:pt x="146758" y="163220"/>
                  </a:lnTo>
                  <a:lnTo>
                    <a:pt x="196136" y="163220"/>
                  </a:lnTo>
                  <a:lnTo>
                    <a:pt x="196136" y="1467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438656" y="4091940"/>
              <a:ext cx="32047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发布博文 </a:t>
              </a: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  <a:hlinkClick r:id="rId4"/>
                </a:rPr>
                <a:t>astral.sh/blog/uv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440942" y="4464368"/>
              <a:ext cx="60686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定位说法与 8-10x / 80-115x 的原始出处(2024-02-15)— 支撑 P02、P09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685800" y="48006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914400" y="5109643"/>
              <a:ext cx="342900" cy="335728"/>
            </a:xfrm>
            <a:custGeom>
              <a:avLst/>
              <a:gdLst/>
              <a:ahLst/>
              <a:cxnLst/>
              <a:rect l="l" t="t" r="r" b="b"/>
              <a:pathLst>
                <a:path w="342900" h="335728">
                  <a:moveTo>
                    <a:pt x="171450" y="0"/>
                  </a:moveTo>
                  <a:cubicBezTo>
                    <a:pt x="76724" y="0"/>
                    <a:pt x="0" y="76767"/>
                    <a:pt x="0" y="171450"/>
                  </a:cubicBezTo>
                  <a:cubicBezTo>
                    <a:pt x="0" y="247217"/>
                    <a:pt x="49120" y="311467"/>
                    <a:pt x="117229" y="334113"/>
                  </a:cubicBezTo>
                  <a:cubicBezTo>
                    <a:pt x="125801" y="335728"/>
                    <a:pt x="128945" y="330427"/>
                    <a:pt x="128945" y="325869"/>
                  </a:cubicBezTo>
                  <a:cubicBezTo>
                    <a:pt x="128945" y="321797"/>
                    <a:pt x="128802" y="311010"/>
                    <a:pt x="128730" y="296723"/>
                  </a:cubicBezTo>
                  <a:cubicBezTo>
                    <a:pt x="81039" y="307067"/>
                    <a:pt x="70980" y="273720"/>
                    <a:pt x="70980" y="273720"/>
                  </a:cubicBezTo>
                  <a:cubicBezTo>
                    <a:pt x="63179" y="253932"/>
                    <a:pt x="51906" y="248645"/>
                    <a:pt x="51906" y="248645"/>
                  </a:cubicBezTo>
                  <a:cubicBezTo>
                    <a:pt x="36376" y="238015"/>
                    <a:pt x="53107" y="238230"/>
                    <a:pt x="53107" y="238230"/>
                  </a:cubicBezTo>
                  <a:cubicBezTo>
                    <a:pt x="70323" y="239430"/>
                    <a:pt x="79367" y="255889"/>
                    <a:pt x="79367" y="255889"/>
                  </a:cubicBezTo>
                  <a:cubicBezTo>
                    <a:pt x="94655" y="282107"/>
                    <a:pt x="119501" y="274534"/>
                    <a:pt x="129302" y="270148"/>
                  </a:cubicBezTo>
                  <a:cubicBezTo>
                    <a:pt x="130845" y="259061"/>
                    <a:pt x="135260" y="251503"/>
                    <a:pt x="140160" y="247217"/>
                  </a:cubicBezTo>
                  <a:cubicBezTo>
                    <a:pt x="102084" y="242930"/>
                    <a:pt x="62065" y="228186"/>
                    <a:pt x="62065" y="162492"/>
                  </a:cubicBezTo>
                  <a:cubicBezTo>
                    <a:pt x="62065" y="143775"/>
                    <a:pt x="68709" y="128487"/>
                    <a:pt x="79710" y="116486"/>
                  </a:cubicBezTo>
                  <a:cubicBezTo>
                    <a:pt x="77781" y="112157"/>
                    <a:pt x="71995" y="94726"/>
                    <a:pt x="81210" y="71109"/>
                  </a:cubicBezTo>
                  <a:cubicBezTo>
                    <a:pt x="81210" y="71109"/>
                    <a:pt x="95569" y="66508"/>
                    <a:pt x="128359" y="88683"/>
                  </a:cubicBezTo>
                  <a:cubicBezTo>
                    <a:pt x="142075" y="84868"/>
                    <a:pt x="156648" y="82982"/>
                    <a:pt x="171221" y="82896"/>
                  </a:cubicBezTo>
                  <a:cubicBezTo>
                    <a:pt x="185795" y="82982"/>
                    <a:pt x="200368" y="84868"/>
                    <a:pt x="214084" y="88683"/>
                  </a:cubicBezTo>
                  <a:cubicBezTo>
                    <a:pt x="246659" y="66508"/>
                    <a:pt x="261018" y="71109"/>
                    <a:pt x="261018" y="71109"/>
                  </a:cubicBezTo>
                  <a:cubicBezTo>
                    <a:pt x="270234" y="94726"/>
                    <a:pt x="264447" y="112157"/>
                    <a:pt x="262733" y="116486"/>
                  </a:cubicBezTo>
                  <a:cubicBezTo>
                    <a:pt x="273663" y="128487"/>
                    <a:pt x="280306" y="143775"/>
                    <a:pt x="280306" y="162492"/>
                  </a:cubicBezTo>
                  <a:cubicBezTo>
                    <a:pt x="280306" y="228357"/>
                    <a:pt x="240230" y="242859"/>
                    <a:pt x="202082" y="247074"/>
                  </a:cubicBezTo>
                  <a:cubicBezTo>
                    <a:pt x="208083" y="252217"/>
                    <a:pt x="213655" y="262733"/>
                    <a:pt x="213655" y="278792"/>
                  </a:cubicBezTo>
                  <a:cubicBezTo>
                    <a:pt x="213655" y="301738"/>
                    <a:pt x="213441" y="320169"/>
                    <a:pt x="213441" y="325741"/>
                  </a:cubicBezTo>
                  <a:cubicBezTo>
                    <a:pt x="213441" y="330241"/>
                    <a:pt x="216441" y="335599"/>
                    <a:pt x="225228" y="333885"/>
                  </a:cubicBezTo>
                  <a:cubicBezTo>
                    <a:pt x="293822" y="311396"/>
                    <a:pt x="342900" y="247102"/>
                    <a:pt x="342900" y="171450"/>
                  </a:cubicBezTo>
                  <a:cubicBezTo>
                    <a:pt x="342900" y="76767"/>
                    <a:pt x="266133" y="0"/>
                    <a:pt x="17145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438656" y="5158740"/>
              <a:ext cx="40344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基准说明 </a:t>
              </a: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  <a:hlinkClick r:id="rId5"/>
                </a:rPr>
                <a:t>uv/main/BENCHMARKS.md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440942" y="5531168"/>
              <a:ext cx="35949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测量条件与告诫,本身不含数字 — 支撑 P09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78942" y="5931218"/>
            <a:ext cx="8225859" cy="264033"/>
            <a:chOff x="678942" y="5931218"/>
            <a:chExt cx="8225859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678942" y="5931218"/>
              <a:ext cx="82258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本卷所有性能倍数均为 Astral 在 macOS 上的测量,未在本机复测;命令与输出照官方文档原样引用。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29" name="Line 29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79704" y="6309360"/>
              <a:ext cx="40311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四个链接均为原生超链接,在 PowerPoint 中可直接点击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13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9798" y="578168"/>
            <a:ext cx="9531851" cy="878967"/>
            <a:chOff x="669798" y="578168"/>
            <a:chExt cx="9531851" cy="878967"/>
          </a:xfrm>
        </p:grpSpPr>
        <p:sp>
          <p:nvSpPr>
            <p:cNvPr id="2" name="TextBox 2"/>
            <p:cNvSpPr txBox="1"/>
            <p:nvPr/>
          </p:nvSpPr>
          <p:spPr>
            <a:xfrm>
              <a:off x="678942" y="578168"/>
              <a:ext cx="6195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225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9798" y="841058"/>
              <a:ext cx="953185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今天先做一件事:在一个项目上跑通 uv pip install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685800" y="1352550"/>
              <a:ext cx="609600" cy="285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905000" y="1943100"/>
            <a:ext cx="8382000" cy="2400300"/>
            <a:chOff x="1905000" y="1943100"/>
            <a:chExt cx="8382000" cy="2400300"/>
          </a:xfrm>
        </p:grpSpPr>
        <p:sp>
          <p:nvSpPr>
            <p:cNvPr id="6" name="Rectangle 6"/>
            <p:cNvSpPr/>
            <p:nvPr/>
          </p:nvSpPr>
          <p:spPr>
            <a:xfrm>
              <a:off x="1905000" y="1943100"/>
              <a:ext cx="8382000" cy="2400300"/>
            </a:xfrm>
            <a:prstGeom prst="roundRect">
              <a:avLst>
                <a:gd name="adj" fmla="val 1587"/>
              </a:avLst>
            </a:prstGeom>
            <a:solidFill>
              <a:schemeClr val="lt2"/>
            </a:solidFill>
            <a:ln w="9525">
              <a:solidFill>
                <a:schemeClr val="accent2"/>
              </a:solidFill>
            </a:ln>
            <a:effectLst>
              <a:glow rad="66675">
                <a:srgbClr val="FF8A3D">
                  <a:alpha val="32000"/>
                </a:srgbClr>
              </a:glow>
            </a:effectLst>
          </p:spPr>
        </p:sp>
        <p:sp>
          <p:nvSpPr>
            <p:cNvPr id="7" name="Line 7"/>
            <p:cNvSpPr/>
            <p:nvPr/>
          </p:nvSpPr>
          <p:spPr>
            <a:xfrm>
              <a:off x="1905000" y="2305050"/>
              <a:ext cx="8382000" cy="9525"/>
            </a:xfrm>
            <a:custGeom>
              <a:avLst/>
              <a:gdLst/>
              <a:ahLst/>
              <a:cxnLst/>
              <a:rect l="l" t="t" r="r" b="b"/>
              <a:pathLst>
                <a:path w="8382000" h="9525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2085975" y="2076450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2276475" y="2076450"/>
              <a:ext cx="95250" cy="95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2593640" y="2035175"/>
              <a:ext cx="181311" cy="181310"/>
              <a:chOff x="2593640" y="2035175"/>
              <a:chExt cx="181311" cy="18131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2597150" y="2035175"/>
                <a:ext cx="177801" cy="177801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77801">
                    <a:moveTo>
                      <a:pt x="0" y="100013"/>
                    </a:moveTo>
                    <a:cubicBezTo>
                      <a:pt x="40785" y="104860"/>
                      <a:pt x="72941" y="137015"/>
                      <a:pt x="77788" y="177801"/>
                    </a:cubicBezTo>
                    <a:cubicBezTo>
                      <a:pt x="97758" y="166288"/>
                      <a:pt x="110364" y="145276"/>
                      <a:pt x="111125" y="122238"/>
                    </a:cubicBezTo>
                    <a:cubicBezTo>
                      <a:pt x="149283" y="108814"/>
                      <a:pt x="175598" y="73728"/>
                      <a:pt x="177801" y="33338"/>
                    </a:cubicBezTo>
                    <a:cubicBezTo>
                      <a:pt x="177801" y="14926"/>
                      <a:pt x="162875" y="0"/>
                      <a:pt x="144463" y="0"/>
                    </a:cubicBezTo>
                    <a:cubicBezTo>
                      <a:pt x="104073" y="2202"/>
                      <a:pt x="68986" y="28517"/>
                      <a:pt x="55563" y="66675"/>
                    </a:cubicBezTo>
                    <a:cubicBezTo>
                      <a:pt x="32524" y="67436"/>
                      <a:pt x="11513" y="80043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593640" y="2146300"/>
                <a:ext cx="70185" cy="70185"/>
              </a:xfrm>
              <a:custGeom>
                <a:avLst/>
                <a:gdLst/>
                <a:ahLst/>
                <a:cxnLst/>
                <a:rect l="l" t="t" r="r" b="b"/>
                <a:pathLst>
                  <a:path w="70185" h="70185">
                    <a:moveTo>
                      <a:pt x="36848" y="0"/>
                    </a:moveTo>
                    <a:cubicBezTo>
                      <a:pt x="13188" y="13357"/>
                      <a:pt x="0" y="39734"/>
                      <a:pt x="3510" y="66675"/>
                    </a:cubicBezTo>
                    <a:cubicBezTo>
                      <a:pt x="30452" y="70185"/>
                      <a:pt x="56828" y="56997"/>
                      <a:pt x="70185" y="33338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2708275" y="2079625"/>
                <a:ext cx="22225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22225">
                    <a:moveTo>
                      <a:pt x="0" y="11113"/>
                    </a:moveTo>
                    <a:cubicBezTo>
                      <a:pt x="0" y="17250"/>
                      <a:pt x="4975" y="22225"/>
                      <a:pt x="11113" y="22225"/>
                    </a:cubicBezTo>
                    <a:cubicBezTo>
                      <a:pt x="17250" y="22225"/>
                      <a:pt x="22225" y="17250"/>
                      <a:pt x="22225" y="11113"/>
                    </a:cubicBezTo>
                    <a:cubicBezTo>
                      <a:pt x="22225" y="4975"/>
                      <a:pt x="17250" y="0"/>
                      <a:pt x="11113" y="0"/>
                    </a:cubicBezTo>
                    <a:cubicBezTo>
                      <a:pt x="4975" y="0"/>
                      <a:pt x="0" y="4975"/>
                      <a:pt x="0" y="11113"/>
                    </a:cubicBez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2907792" y="2045018"/>
              <a:ext cx="9133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first run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202180" y="2562225"/>
              <a:ext cx="5149215" cy="1322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curl -LsSf https://astral.sh/uv/install.sh | sh</a:t>
              </a:r>
              <a:br/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cd my-project</a:t>
              </a:r>
              <a:br/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venv</a:t>
              </a:r>
              <a:br/>
              <a:r>
                <a:rPr lang="zh-CN" sz="15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 xml:space="preserve">$ </a:t>
              </a:r>
              <a:r>
                <a:rPr lang="zh-CN" sz="15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uv pip install -r requirements.txt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90223" y="4625340"/>
            <a:ext cx="8811555" cy="933450"/>
            <a:chOff x="1690223" y="4625340"/>
            <a:chExt cx="8811555" cy="933450"/>
          </a:xfrm>
        </p:grpSpPr>
        <p:sp>
          <p:nvSpPr>
            <p:cNvPr id="17" name="TextBox 17"/>
            <p:cNvSpPr txBox="1"/>
            <p:nvPr/>
          </p:nvSpPr>
          <p:spPr>
            <a:xfrm>
              <a:off x="1690223" y="4625340"/>
              <a:ext cx="8811555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先换一条命令,再谈换一套流程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013690" y="5569268"/>
            <a:ext cx="8164620" cy="549783"/>
            <a:chOff x="2013690" y="5569268"/>
            <a:chExt cx="8164620" cy="549783"/>
          </a:xfrm>
        </p:grpSpPr>
        <p:sp>
          <p:nvSpPr>
            <p:cNvPr id="19" name="TextBox 19"/>
            <p:cNvSpPr txBox="1"/>
            <p:nvPr/>
          </p:nvSpPr>
          <p:spPr>
            <a:xfrm>
              <a:off x="2013690" y="5569268"/>
              <a:ext cx="816462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uv 的虚拟环境符合标准,可与其他工具互换使用;uv pip 不调用 pip,越偏离常见工作流差异越可能出现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54313" y="5855018"/>
              <a:ext cx="68833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不必整套迁移:先在一个现有项目上跑通这两条命令,再决定要不要用 uv init 重建工程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79704" y="6210300"/>
            <a:ext cx="10832592" cy="333756"/>
            <a:chOff x="679704" y="6210300"/>
            <a:chExt cx="10832592" cy="333756"/>
          </a:xfrm>
        </p:grpSpPr>
        <p:sp>
          <p:nvSpPr>
            <p:cNvPr id="22" name="Line 22"/>
            <p:cNvSpPr/>
            <p:nvPr/>
          </p:nvSpPr>
          <p:spPr>
            <a:xfrm>
              <a:off x="685800" y="62103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79704" y="6309360"/>
              <a:ext cx="60753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安装命令与 pip 接口说明引自 uv 官方文档首页 Installation / The pip interface 段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878160" y="63093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14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uv_launch">
  <a:themeElements>
    <a:clrScheme name="ppt169_uv_launch">
      <a:dk1>
        <a:srgbClr val="E6EDF3"/>
      </a:dk1>
      <a:lt1>
        <a:srgbClr val="0B1220"/>
      </a:lt1>
      <a:dk2>
        <a:srgbClr val="1F497D"/>
      </a:dk2>
      <a:lt2>
        <a:srgbClr val="131C2E"/>
      </a:lt2>
      <a:accent1>
        <a:srgbClr val="4CC9F0"/>
      </a:accent1>
      <a:accent2>
        <a:srgbClr val="FF8A3D"/>
      </a:accent2>
      <a:accent3>
        <a:srgbClr val="A78BFA"/>
      </a:accent3>
      <a:accent4>
        <a:srgbClr val="4CC9F0"/>
      </a:accent4>
      <a:accent5>
        <a:srgbClr val="9BA9BC"/>
      </a:accent5>
      <a:accent6>
        <a:srgbClr val="243349"/>
      </a:accent6>
      <a:hlink>
        <a:srgbClr val="FF8A3D"/>
      </a:hlink>
      <a:folHlink>
        <a:srgbClr val="A78BFA"/>
      </a:folHlink>
    </a:clrScheme>
    <a:fontScheme name="ppt169_uv_launch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uv_launc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uv_launch">
  <a:themeElements>
    <a:clrScheme name="ppt169_uv_launch">
      <a:dk1>
        <a:srgbClr val="E6EDF3"/>
      </a:dk1>
      <a:lt1>
        <a:srgbClr val="0B1220"/>
      </a:lt1>
      <a:dk2>
        <a:srgbClr val="1F497D"/>
      </a:dk2>
      <a:lt2>
        <a:srgbClr val="131C2E"/>
      </a:lt2>
      <a:accent1>
        <a:srgbClr val="4CC9F0"/>
      </a:accent1>
      <a:accent2>
        <a:srgbClr val="FF8A3D"/>
      </a:accent2>
      <a:accent3>
        <a:srgbClr val="A78BFA"/>
      </a:accent3>
      <a:accent4>
        <a:srgbClr val="4CC9F0"/>
      </a:accent4>
      <a:accent5>
        <a:srgbClr val="9BA9BC"/>
      </a:accent5>
      <a:accent6>
        <a:srgbClr val="243349"/>
      </a:accent6>
      <a:hlink>
        <a:srgbClr val="FF8A3D"/>
      </a:hlink>
      <a:folHlink>
        <a:srgbClr val="A78BFA"/>
      </a:folHlink>
    </a:clrScheme>
    <a:fontScheme name="ppt169_uv_launch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uv_launc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2026-09-05T06:39:16Z</dcterms:created>
  <dcterms:modified xsi:type="dcterms:W3CDTF">2026-09-05T06:39:16Z</dcterms:modified>
  <cp:category/>
  <cp:contentStatus/>
</cp:coreProperties>
</file>